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Barlow SemiBold"/>
      <p:regular r:id="rId15"/>
      <p:bold r:id="rId16"/>
      <p:italic r:id="rId17"/>
      <p:boldItalic r:id="rId18"/>
    </p:embeddedFont>
    <p:embeddedFont>
      <p:font typeface="Barlow Light"/>
      <p:regular r:id="rId19"/>
      <p:bold r:id="rId20"/>
      <p:italic r:id="rId21"/>
      <p:boldItalic r:id="rId22"/>
    </p:embeddedFont>
    <p:embeddedFont>
      <p:font typeface="Barl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Light-bold.fntdata"/><Relationship Id="rId22" Type="http://schemas.openxmlformats.org/officeDocument/2006/relationships/font" Target="fonts/BarlowLight-boldItalic.fntdata"/><Relationship Id="rId21" Type="http://schemas.openxmlformats.org/officeDocument/2006/relationships/font" Target="fonts/BarlowLight-italic.fntdata"/><Relationship Id="rId24" Type="http://schemas.openxmlformats.org/officeDocument/2006/relationships/font" Target="fonts/Barlow-bold.fntdata"/><Relationship Id="rId23"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oldItalic.fntdata"/><Relationship Id="rId25"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BarlowSemiBold-regular.fntdata"/><Relationship Id="rId14" Type="http://schemas.openxmlformats.org/officeDocument/2006/relationships/slide" Target="slides/slide9.xml"/><Relationship Id="rId17" Type="http://schemas.openxmlformats.org/officeDocument/2006/relationships/font" Target="fonts/BarlowSemiBold-italic.fntdata"/><Relationship Id="rId16" Type="http://schemas.openxmlformats.org/officeDocument/2006/relationships/font" Target="fonts/BarlowSemiBold-bold.fntdata"/><Relationship Id="rId19" Type="http://schemas.openxmlformats.org/officeDocument/2006/relationships/font" Target="fonts/BarlowLight-regular.fntdata"/><Relationship Id="rId18" Type="http://schemas.openxmlformats.org/officeDocument/2006/relationships/font" Target="fonts/Barlow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oyalsocietypublishing.org/doi/10.1098/rstb.2014.011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oyalsocietypublishing.org/doi/10.1098/rstb.2014.011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4819590/"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715a9c6a14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15a9c6a14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715a9c6a14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715a9c6a14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chemeClr val="dk1"/>
              </a:buClr>
              <a:buSzPts val="2400"/>
              <a:buFont typeface="Barlow Light"/>
              <a:buChar char="❏"/>
            </a:pPr>
            <a:r>
              <a:rPr lang="en" sz="2400">
                <a:solidFill>
                  <a:schemeClr val="dk1"/>
                </a:solidFill>
                <a:latin typeface="Barlow Light"/>
                <a:ea typeface="Barlow Light"/>
                <a:cs typeface="Barlow Light"/>
                <a:sym typeface="Barlow Light"/>
              </a:rPr>
              <a:t>Our project attempts to tackle a major mental health issue: depression as more than 264 million people are affected. Many of the people with depression don’t get the help they need. The main idea behind our project is to try to proactively detect it and take action before it spirals into a bigger issue. Our project will use a mobile application to measure and record the “normal” activity (people encounters, frequency of texting, etc.) This data will be used to detect anomalies that could potentially indicate depressive behavior. Some actions that will be taken are that the user will be notified about abnormal behavior if it is detected. More actions such as contacting loved ones if more severe.</a:t>
            </a:r>
            <a:endParaRPr sz="2400">
              <a:solidFill>
                <a:schemeClr val="dk1"/>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400">
              <a:solidFill>
                <a:schemeClr val="dk1"/>
              </a:solidFill>
              <a:latin typeface="Barlow Light"/>
              <a:ea typeface="Barlow Light"/>
              <a:cs typeface="Barlow Light"/>
              <a:sym typeface="Barlow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715a9c6a1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715a9c6a1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https://royalsocietypublishing.org/doi/10.1098/rstb.2014.0114</a:t>
            </a:r>
            <a:endParaRPr/>
          </a:p>
          <a:p>
            <a:pPr indent="0" lvl="0" marL="0" rtl="0" algn="l">
              <a:spcBef>
                <a:spcPts val="0"/>
              </a:spcBef>
              <a:spcAft>
                <a:spcPts val="0"/>
              </a:spcAft>
              <a:buNone/>
            </a:pPr>
            <a:r>
              <a:t/>
            </a:r>
            <a:endParaRPr/>
          </a:p>
          <a:p>
            <a:pPr indent="-381000" lvl="0" marL="457200" rtl="0" algn="l">
              <a:lnSpc>
                <a:spcPct val="115000"/>
              </a:lnSpc>
              <a:spcBef>
                <a:spcPts val="600"/>
              </a:spcBef>
              <a:spcAft>
                <a:spcPts val="0"/>
              </a:spcAft>
              <a:buClr>
                <a:schemeClr val="dk1"/>
              </a:buClr>
              <a:buSzPts val="2400"/>
              <a:buFont typeface="Barlow Light"/>
              <a:buChar char="❏"/>
            </a:pPr>
            <a:r>
              <a:rPr lang="en" sz="2400">
                <a:solidFill>
                  <a:schemeClr val="dk1"/>
                </a:solidFill>
                <a:latin typeface="Barlow Light"/>
                <a:ea typeface="Barlow Light"/>
                <a:cs typeface="Barlow Light"/>
                <a:sym typeface="Barlow Light"/>
              </a:rPr>
              <a:t>One of the metrics measured was social isolation. Social isolation is linked with depression, poor sleep quality, and accelerated cognitive decline. Our mobile application will measure social isolation in a couple of ways: device encounters and text frequency. Device encounters will use the device bluetooth to </a:t>
            </a:r>
            <a:r>
              <a:rPr lang="en" sz="2400">
                <a:solidFill>
                  <a:schemeClr val="dk1"/>
                </a:solidFill>
                <a:latin typeface="Barlow Light"/>
                <a:ea typeface="Barlow Light"/>
                <a:cs typeface="Barlow Light"/>
                <a:sym typeface="Barlow Light"/>
              </a:rPr>
              <a:t>search</a:t>
            </a:r>
            <a:r>
              <a:rPr lang="en" sz="2400">
                <a:solidFill>
                  <a:schemeClr val="dk1"/>
                </a:solidFill>
                <a:latin typeface="Barlow Light"/>
                <a:ea typeface="Barlow Light"/>
                <a:cs typeface="Barlow Light"/>
                <a:sym typeface="Barlow Light"/>
              </a:rPr>
              <a:t> for devices around the user. This is very much similar to the Android application used in Experiment #1. Text frequency is the measure of incoming and outgoing texts to the phone. Some people can communicate more electronically while some may communicate more in person.</a:t>
            </a:r>
            <a:endParaRPr sz="24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715a9c6a14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15a9c6a14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https://royalsocietypublishing.org/doi/10.1098/rstb.2014.0114</a:t>
            </a:r>
            <a:endParaRPr/>
          </a:p>
          <a:p>
            <a:pPr indent="-381000" lvl="0" marL="457200" rtl="0" algn="l">
              <a:lnSpc>
                <a:spcPct val="115000"/>
              </a:lnSpc>
              <a:spcBef>
                <a:spcPts val="600"/>
              </a:spcBef>
              <a:spcAft>
                <a:spcPts val="0"/>
              </a:spcAft>
              <a:buClr>
                <a:schemeClr val="dk1"/>
              </a:buClr>
              <a:buSzPts val="2400"/>
              <a:buFont typeface="Barlow Light"/>
              <a:buChar char="❏"/>
            </a:pPr>
            <a:r>
              <a:rPr lang="en" sz="2400">
                <a:solidFill>
                  <a:schemeClr val="dk1"/>
                </a:solidFill>
                <a:latin typeface="Barlow Light"/>
                <a:ea typeface="Barlow Light"/>
                <a:cs typeface="Barlow Light"/>
                <a:sym typeface="Barlow Light"/>
              </a:rPr>
              <a:t>The paper referenced in the previous slide suggested that there is a link between social isolation and depression. It suggested the depressive states motivates humans to reconnect with other humans. These cognitive states were developed evolutionary. Humans usually gathered as a herd for self-protection, procreation, and status. The paper also discusses the long term impact on general health, sleep, and immunity. So our project can have a huge positive impact and take action before it spirals. Some weaknesses about this paper is that it draws all of its information from other papers and sources. None of it was experimental.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715a9c6a1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15a9c6a1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https://www.ncbi.nlm.nih.gov/pmc/articles/PMC4819590/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Strengths - experiment</a:t>
            </a:r>
            <a:endParaRPr/>
          </a:p>
          <a:p>
            <a:pPr indent="0" lvl="0" marL="0" rtl="0" algn="l">
              <a:spcBef>
                <a:spcPts val="0"/>
              </a:spcBef>
              <a:spcAft>
                <a:spcPts val="0"/>
              </a:spcAft>
              <a:buNone/>
            </a:pPr>
            <a:r>
              <a:t/>
            </a:r>
            <a:endParaRPr/>
          </a:p>
          <a:p>
            <a:pPr indent="-381000" lvl="0" marL="457200" rtl="0" algn="l">
              <a:lnSpc>
                <a:spcPct val="115000"/>
              </a:lnSpc>
              <a:spcBef>
                <a:spcPts val="600"/>
              </a:spcBef>
              <a:spcAft>
                <a:spcPts val="0"/>
              </a:spcAft>
              <a:buClr>
                <a:schemeClr val="dk1"/>
              </a:buClr>
              <a:buSzPts val="2400"/>
              <a:buFont typeface="Barlow Light"/>
              <a:buChar char="❏"/>
            </a:pPr>
            <a:r>
              <a:rPr lang="en" sz="2400">
                <a:solidFill>
                  <a:schemeClr val="dk1"/>
                </a:solidFill>
                <a:latin typeface="Barlow Light"/>
                <a:ea typeface="Barlow Light"/>
                <a:cs typeface="Barlow Light"/>
                <a:sym typeface="Barlow Light"/>
              </a:rPr>
              <a:t>This paper supports the statement that loneliness or social isolation is associated to depression as the previous paper, but provides stronger argument because it draws conclusions from data collected via survey. The age-18 wave of the Environmental Risk Longitudinal Twin Study, a birth cohort of 1116 same-sex twin pairs, reported level of social isolation, loneliness, and depressive symptoms. Although this study bases its conclusions off of data, there could potentially be underlying biases in their answers to the survey.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715a9c6a1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15a9c6a1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714d83aa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14d83aa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715a9c6a1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715a9c6a1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715a9c6a14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15a9c6a14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25" y="2008293"/>
              <a:ext cx="301822" cy="1126923"/>
              <a:chOff x="-225" y="1987280"/>
              <a:chExt cx="318950" cy="1190873"/>
            </a:xfrm>
          </p:grpSpPr>
          <p:sp>
            <p:nvSpPr>
              <p:cNvPr id="72" name="Google Shape;72;p2"/>
              <p:cNvSpPr/>
              <p:nvPr/>
            </p:nvSpPr>
            <p:spPr>
              <a:xfrm>
                <a:off x="-175" y="1987280"/>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2"/>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1" type="blank">
  <p:cSld name="BLANK">
    <p:spTree>
      <p:nvGrpSpPr>
        <p:cNvPr id="453"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2" name="Google Shape;482;p1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2">
  <p:cSld name="BLANK_1">
    <p:spTree>
      <p:nvGrpSpPr>
        <p:cNvPr id="483"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2"/>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12" name="Shape 512"/>
        <p:cNvGrpSpPr/>
        <p:nvPr/>
      </p:nvGrpSpPr>
      <p:grpSpPr>
        <a:xfrm>
          <a:off x="0" y="0"/>
          <a:ext cx="0" cy="0"/>
          <a:chOff x="0" y="0"/>
          <a:chExt cx="0" cy="0"/>
        </a:xfrm>
      </p:grpSpPr>
      <p:sp>
        <p:nvSpPr>
          <p:cNvPr id="513" name="Google Shape;513;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4" name="Google Shape;514;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5" name="Google Shape;515;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5"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189" name="Google Shape;189;p3"/>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0"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7710872"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7913198"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7508545"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7710872"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7913198"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508545"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7710872"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7913198"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7508545"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710872"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7913198"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8115524" y="66462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8115524" y="86696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115524" y="106930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115549" y="127164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 name="Google Shape;253;p4"/>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54" name="Google Shape;254;p4"/>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6"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5"/>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7" name="Google Shape;287;p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88" name="Google Shape;288;p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89"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6"/>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19" name="Google Shape;319;p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20" name="Google Shape;320;p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1" name="Google Shape;351;p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2" name="Google Shape;352;p7"/>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3" name="Google Shape;353;p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4" name="Google Shape;354;p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5"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6" name="Google Shape;386;p8"/>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7" name="Google Shape;387;p8"/>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8" name="Google Shape;388;p8"/>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9" name="Google Shape;389;p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0"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1" name="Google Shape;421;p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2"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0"/>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52" name="Google Shape;452;p1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14"/>
          <p:cNvSpPr txBox="1"/>
          <p:nvPr>
            <p:ph type="ctrTitle"/>
          </p:nvPr>
        </p:nvSpPr>
        <p:spPr>
          <a:xfrm>
            <a:off x="685800" y="1956100"/>
            <a:ext cx="5740200" cy="864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Topic Proposal</a:t>
            </a:r>
            <a:endParaRPr/>
          </a:p>
        </p:txBody>
      </p:sp>
      <p:sp>
        <p:nvSpPr>
          <p:cNvPr id="521" name="Google Shape;521;p14"/>
          <p:cNvSpPr txBox="1"/>
          <p:nvPr>
            <p:ph type="ctrTitle"/>
          </p:nvPr>
        </p:nvSpPr>
        <p:spPr>
          <a:xfrm>
            <a:off x="685800" y="2647950"/>
            <a:ext cx="5740200" cy="66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By Leeson, Andy, Ricky (Group #8)</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1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Background</a:t>
            </a:r>
            <a:endParaRPr/>
          </a:p>
        </p:txBody>
      </p:sp>
      <p:sp>
        <p:nvSpPr>
          <p:cNvPr id="527" name="Google Shape;527;p15"/>
          <p:cNvSpPr txBox="1"/>
          <p:nvPr>
            <p:ph idx="1" type="body"/>
          </p:nvPr>
        </p:nvSpPr>
        <p:spPr>
          <a:xfrm>
            <a:off x="1268900" y="1396375"/>
            <a:ext cx="7056900" cy="30366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Globally, more than 264 million people of all ages suffer from depression [1]. It causes people to suffer greatly and function poorly. </a:t>
            </a:r>
            <a:r>
              <a:rPr lang="en"/>
              <a:t>At its worst, it may lead to suicide.</a:t>
            </a:r>
            <a:endParaRPr/>
          </a:p>
          <a:p>
            <a:pPr indent="-381000" lvl="0" marL="457200" rtl="0" algn="l">
              <a:spcBef>
                <a:spcPts val="0"/>
              </a:spcBef>
              <a:spcAft>
                <a:spcPts val="0"/>
              </a:spcAft>
              <a:buSzPts val="2400"/>
              <a:buChar char="❏"/>
            </a:pPr>
            <a:r>
              <a:rPr lang="en"/>
              <a:t>The basis behind our mobile application and research is to prevent these needless deaths and suffering.</a:t>
            </a:r>
            <a:endParaRPr/>
          </a:p>
        </p:txBody>
      </p:sp>
      <p:sp>
        <p:nvSpPr>
          <p:cNvPr id="528" name="Google Shape;528;p15"/>
          <p:cNvSpPr txBox="1"/>
          <p:nvPr>
            <p:ph type="title"/>
          </p:nvPr>
        </p:nvSpPr>
        <p:spPr>
          <a:xfrm>
            <a:off x="1090550" y="4660325"/>
            <a:ext cx="7413600" cy="4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800">
                <a:solidFill>
                  <a:srgbClr val="000000"/>
                </a:solidFill>
              </a:rPr>
              <a:t>[1]  James, S. L., Abate, D., Abate, K. H., Abay, S. M., Abbafati, C., Abbasi, N., … Murray, C. J. L. (2018). Global, regional, and national incidence, prevalence, and years lived with disability for 354 diseases and injuries for 195 countries and territories, 1990–2017: a systematic analysis for the Global Burden of Disease Study 2017. The Lancet, 392(10159), 1789–1858. https://doi.org/10.1016/s0140-6736(18)32279-7</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1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Isolation and Depression</a:t>
            </a:r>
            <a:endParaRPr/>
          </a:p>
        </p:txBody>
      </p:sp>
      <p:sp>
        <p:nvSpPr>
          <p:cNvPr id="534" name="Google Shape;534;p16"/>
          <p:cNvSpPr txBox="1"/>
          <p:nvPr>
            <p:ph idx="1" type="body"/>
          </p:nvPr>
        </p:nvSpPr>
        <p:spPr>
          <a:xfrm>
            <a:off x="1190975" y="1455725"/>
            <a:ext cx="6650700" cy="3201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Few of the indicators for depression in our mobile application are based around the idea that human isolation is a cause of depression, poor sleep quality, and accelerated cognitive decline [2].</a:t>
            </a:r>
            <a:endParaRPr/>
          </a:p>
          <a:p>
            <a:pPr indent="0" lvl="0" marL="0" rtl="0" algn="l">
              <a:spcBef>
                <a:spcPts val="600"/>
              </a:spcBef>
              <a:spcAft>
                <a:spcPts val="0"/>
              </a:spcAft>
              <a:buNone/>
            </a:pPr>
            <a:r>
              <a:rPr lang="en"/>
              <a:t> </a:t>
            </a:r>
            <a:endParaRPr/>
          </a:p>
        </p:txBody>
      </p:sp>
      <p:sp>
        <p:nvSpPr>
          <p:cNvPr id="535" name="Google Shape;535;p16"/>
          <p:cNvSpPr txBox="1"/>
          <p:nvPr>
            <p:ph type="title"/>
          </p:nvPr>
        </p:nvSpPr>
        <p:spPr>
          <a:xfrm>
            <a:off x="1090550" y="4660325"/>
            <a:ext cx="7413600" cy="4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800">
                <a:solidFill>
                  <a:srgbClr val="000000"/>
                </a:solidFill>
              </a:rPr>
              <a:t>[2] </a:t>
            </a:r>
            <a:r>
              <a:rPr lang="en" sz="800">
                <a:solidFill>
                  <a:srgbClr val="000000"/>
                </a:solidFill>
              </a:rPr>
              <a:t>Hawkley, L. C., &amp; Capitanio, J. P. (2015). Perceived social isolation, evolutionary fitness and health outcomes: a lifespan approach. Philosophical Transactions of the Royal Society B: Biological Sciences, 370(1669), 20140114. https://doi.org/10.1098/rstb.2014.0114</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17"/>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Isolation and Depression</a:t>
            </a:r>
            <a:endParaRPr/>
          </a:p>
        </p:txBody>
      </p:sp>
      <p:sp>
        <p:nvSpPr>
          <p:cNvPr id="541" name="Google Shape;541;p17"/>
          <p:cNvSpPr txBox="1"/>
          <p:nvPr>
            <p:ph idx="1" type="body"/>
          </p:nvPr>
        </p:nvSpPr>
        <p:spPr>
          <a:xfrm>
            <a:off x="1190975" y="1379525"/>
            <a:ext cx="6650700" cy="32013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The paper suggests that depressive states motivates reconnection because social isolation is evolutionarily a disadvantage. It also discusses the long term impact on health areas: general health, sleep, immunity, etc.</a:t>
            </a:r>
            <a:endParaRPr/>
          </a:p>
          <a:p>
            <a:pPr indent="0" lvl="0" marL="0" rtl="0" algn="l">
              <a:spcBef>
                <a:spcPts val="600"/>
              </a:spcBef>
              <a:spcAft>
                <a:spcPts val="0"/>
              </a:spcAft>
              <a:buNone/>
            </a:pPr>
            <a:r>
              <a:rPr lang="en"/>
              <a:t> </a:t>
            </a:r>
            <a:endParaRPr/>
          </a:p>
        </p:txBody>
      </p:sp>
      <p:sp>
        <p:nvSpPr>
          <p:cNvPr id="542" name="Google Shape;542;p17"/>
          <p:cNvSpPr txBox="1"/>
          <p:nvPr>
            <p:ph type="title"/>
          </p:nvPr>
        </p:nvSpPr>
        <p:spPr>
          <a:xfrm>
            <a:off x="1090550" y="4660325"/>
            <a:ext cx="7413600" cy="4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800">
                <a:solidFill>
                  <a:srgbClr val="000000"/>
                </a:solidFill>
              </a:rPr>
              <a:t>[2] Hawkley, L. C., &amp; Capitanio, J. P. (2015). Perceived social isolation, evolutionary fitness and health outcomes: a lifespan approach. Philosophical Transactions of the Royal Society B: Biological Sciences, 370(1669), 20140114. https://doi.org/10.1098/rstb.2014.0114</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18"/>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Isolation and Depression</a:t>
            </a:r>
            <a:endParaRPr/>
          </a:p>
        </p:txBody>
      </p:sp>
      <p:sp>
        <p:nvSpPr>
          <p:cNvPr id="548" name="Google Shape;548;p18"/>
          <p:cNvSpPr txBox="1"/>
          <p:nvPr>
            <p:ph idx="1" type="body"/>
          </p:nvPr>
        </p:nvSpPr>
        <p:spPr>
          <a:xfrm>
            <a:off x="1199775" y="1371100"/>
            <a:ext cx="6650700" cy="28860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This paper states that both social isolation and loneliness associated with depression. Although loneliness is more so related to depression [3]. This paper is stronger than the former because it draws it conclusions from data.</a:t>
            </a:r>
            <a:endParaRPr/>
          </a:p>
        </p:txBody>
      </p:sp>
      <p:sp>
        <p:nvSpPr>
          <p:cNvPr id="549" name="Google Shape;549;p18"/>
          <p:cNvSpPr txBox="1"/>
          <p:nvPr>
            <p:ph type="title"/>
          </p:nvPr>
        </p:nvSpPr>
        <p:spPr>
          <a:xfrm>
            <a:off x="1090550" y="4660325"/>
            <a:ext cx="7413600" cy="4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800">
                <a:solidFill>
                  <a:srgbClr val="000000"/>
                </a:solidFill>
              </a:rPr>
              <a:t>[3] </a:t>
            </a:r>
            <a:r>
              <a:rPr lang="en" sz="800">
                <a:solidFill>
                  <a:srgbClr val="000000"/>
                </a:solidFill>
              </a:rPr>
              <a:t>Matthews, T., Danese, A., Wertz, J., Odgers, C. L., Ambler, A., Moffitt, T. E., &amp; Arseneault, L. (2016). Social isolation, loneliness and depression in young adulthood: a behavioural genetic analysis. Social Psychiatry and Psychiatric Epidemiology, 51(3), 339–348. https://doi.org/10.1007/s00127-016-1178-7</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1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Sleep and Depression</a:t>
            </a:r>
            <a:endParaRPr/>
          </a:p>
        </p:txBody>
      </p:sp>
      <p:sp>
        <p:nvSpPr>
          <p:cNvPr id="555" name="Google Shape;555;p19"/>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Smartphone ownership is linked with sending more texts and online browsing before bedtime. [4]</a:t>
            </a:r>
            <a:endParaRPr sz="1800"/>
          </a:p>
          <a:p>
            <a:pPr indent="-342900" lvl="0" marL="457200" rtl="0" algn="l">
              <a:spcBef>
                <a:spcPts val="0"/>
              </a:spcBef>
              <a:spcAft>
                <a:spcPts val="0"/>
              </a:spcAft>
              <a:buSzPts val="1800"/>
              <a:buChar char="❏"/>
            </a:pPr>
            <a:r>
              <a:rPr lang="en" sz="1800"/>
              <a:t>Sleep disturbance is a risk factor for the development of depression. [4]</a:t>
            </a:r>
            <a:endParaRPr sz="1800"/>
          </a:p>
          <a:p>
            <a:pPr indent="-342900" lvl="0" marL="457200" rtl="0" algn="l">
              <a:spcBef>
                <a:spcPts val="0"/>
              </a:spcBef>
              <a:spcAft>
                <a:spcPts val="0"/>
              </a:spcAft>
              <a:buSzPts val="1800"/>
              <a:buChar char="❏"/>
            </a:pPr>
            <a:r>
              <a:rPr lang="en" sz="1800"/>
              <a:t>Smartphones not cause of depression, but relate with later sleep times, which mediates depressive symptoms. [4]</a:t>
            </a:r>
            <a:endParaRPr sz="1800"/>
          </a:p>
          <a:p>
            <a:pPr indent="-342900" lvl="0" marL="457200" rtl="0" algn="l">
              <a:spcBef>
                <a:spcPts val="0"/>
              </a:spcBef>
              <a:spcAft>
                <a:spcPts val="0"/>
              </a:spcAft>
              <a:buSzPts val="1800"/>
              <a:buChar char="❏"/>
            </a:pPr>
            <a:r>
              <a:rPr lang="en" sz="1800"/>
              <a:t>Interesting to see if lowered nightly smartphone usage will indicate depressive symptoms or isolation if paired with other factors and measurements.</a:t>
            </a:r>
            <a:endParaRPr sz="1800"/>
          </a:p>
        </p:txBody>
      </p:sp>
      <p:sp>
        <p:nvSpPr>
          <p:cNvPr id="556" name="Google Shape;556;p19"/>
          <p:cNvSpPr txBox="1"/>
          <p:nvPr/>
        </p:nvSpPr>
        <p:spPr>
          <a:xfrm>
            <a:off x="1019700" y="4485700"/>
            <a:ext cx="7484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Barlow"/>
                <a:ea typeface="Barlow"/>
                <a:cs typeface="Barlow"/>
                <a:sym typeface="Barlow"/>
              </a:rPr>
              <a:t>[4] S. Lemola, N. Perkinson-Gloor, S. Brand, J. F. Dewald-Kaufmann, and A. Grob, “Adolescents’ Electronic Media Use at Night, Sleep Disturbance, and Depressive Symptoms in the Smartphone Age,” Journal of Youth and Adolescence, vol. 44, no. 2, pp. 405–418, Oct. 2014.</a:t>
            </a:r>
            <a:endParaRPr b="1" sz="800">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20"/>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Sleep and Depression</a:t>
            </a:r>
            <a:endParaRPr/>
          </a:p>
        </p:txBody>
      </p:sp>
      <p:sp>
        <p:nvSpPr>
          <p:cNvPr id="562" name="Google Shape;562;p20"/>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Most prevalent with adolescents (college students). [5]</a:t>
            </a:r>
            <a:endParaRPr sz="1800"/>
          </a:p>
          <a:p>
            <a:pPr indent="-342900" lvl="0" marL="457200" rtl="0" algn="l">
              <a:spcBef>
                <a:spcPts val="0"/>
              </a:spcBef>
              <a:spcAft>
                <a:spcPts val="0"/>
              </a:spcAft>
              <a:buSzPts val="1800"/>
              <a:buChar char="❏"/>
            </a:pPr>
            <a:r>
              <a:rPr lang="en" sz="1800"/>
              <a:t>Positive correlations were found between smartphone addiction scales and depression, anxiety, and sleep level scores. [5]</a:t>
            </a:r>
            <a:endParaRPr sz="1800"/>
          </a:p>
          <a:p>
            <a:pPr indent="-342900" lvl="0" marL="457200" rtl="0" algn="l">
              <a:spcBef>
                <a:spcPts val="0"/>
              </a:spcBef>
              <a:spcAft>
                <a:spcPts val="0"/>
              </a:spcAft>
              <a:buSzPts val="1800"/>
              <a:buChar char="❏"/>
            </a:pPr>
            <a:r>
              <a:rPr lang="en" sz="1800"/>
              <a:t>Depression, anxiety, and sleep quality may be associated with smartphone overuse. [5]</a:t>
            </a:r>
            <a:endParaRPr sz="1800"/>
          </a:p>
          <a:p>
            <a:pPr indent="-342900" lvl="1" marL="914400" rtl="0" algn="l">
              <a:spcBef>
                <a:spcPts val="0"/>
              </a:spcBef>
              <a:spcAft>
                <a:spcPts val="0"/>
              </a:spcAft>
              <a:buSzPts val="1800"/>
              <a:buChar char="❏"/>
            </a:pPr>
            <a:r>
              <a:rPr lang="en" sz="1800"/>
              <a:t>Possibly attempt to detect smartphone overuse before isolation.</a:t>
            </a:r>
            <a:endParaRPr sz="1800"/>
          </a:p>
        </p:txBody>
      </p:sp>
      <p:sp>
        <p:nvSpPr>
          <p:cNvPr id="563" name="Google Shape;563;p20"/>
          <p:cNvSpPr txBox="1"/>
          <p:nvPr/>
        </p:nvSpPr>
        <p:spPr>
          <a:xfrm>
            <a:off x="1019700" y="4485700"/>
            <a:ext cx="7484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Barlow"/>
                <a:ea typeface="Barlow"/>
                <a:cs typeface="Barlow"/>
                <a:sym typeface="Barlow"/>
              </a:rPr>
              <a:t>[5] </a:t>
            </a:r>
            <a:r>
              <a:rPr b="1" lang="en" sz="800">
                <a:latin typeface="Barlow"/>
                <a:ea typeface="Barlow"/>
                <a:cs typeface="Barlow"/>
                <a:sym typeface="Barlow"/>
              </a:rPr>
              <a:t>K. Demirci, M. Akgönül, and A. Akpinar, “Relationship of smartphone use severity with sleep quality, depression, and anxiety in university students,” Journal of Behavioral Addictions, vol. 4, no. 2, pp. 85–92, 2015.</a:t>
            </a:r>
            <a:endParaRPr b="1" sz="800">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21"/>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Depressive Behaviors and Cell Phones</a:t>
            </a:r>
            <a:endParaRPr/>
          </a:p>
        </p:txBody>
      </p:sp>
      <p:sp>
        <p:nvSpPr>
          <p:cNvPr id="569" name="Google Shape;569;p21"/>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Consequences of high quantitative mobile phone exposure included mental overload, disturbed sleep, the feeling of never being free, role conflicts, and feelings of guilt due to inability to return all calls and messages. [6]</a:t>
            </a:r>
            <a:endParaRPr sz="1800"/>
          </a:p>
          <a:p>
            <a:pPr indent="-342900" lvl="0" marL="457200" rtl="0" algn="l">
              <a:spcBef>
                <a:spcPts val="0"/>
              </a:spcBef>
              <a:spcAft>
                <a:spcPts val="0"/>
              </a:spcAft>
              <a:buSzPts val="1800"/>
              <a:buChar char="❏"/>
            </a:pPr>
            <a:r>
              <a:rPr lang="en" sz="1800"/>
              <a:t>For many of the participants, a major stressor within the study was not being available on their phones. [6]</a:t>
            </a:r>
            <a:endParaRPr sz="1800"/>
          </a:p>
          <a:p>
            <a:pPr indent="-342900" lvl="1" marL="914400" rtl="0" algn="l">
              <a:spcBef>
                <a:spcPts val="0"/>
              </a:spcBef>
              <a:spcAft>
                <a:spcPts val="0"/>
              </a:spcAft>
              <a:buSzPts val="1800"/>
              <a:buChar char="❏"/>
            </a:pPr>
            <a:r>
              <a:rPr lang="en" sz="1800"/>
              <a:t>Possible that isolation from mobile phones causes more stress due to a significant decrease in availability for contacts.</a:t>
            </a:r>
            <a:endParaRPr sz="1800"/>
          </a:p>
        </p:txBody>
      </p:sp>
      <p:sp>
        <p:nvSpPr>
          <p:cNvPr id="570" name="Google Shape;570;p21"/>
          <p:cNvSpPr txBox="1"/>
          <p:nvPr/>
        </p:nvSpPr>
        <p:spPr>
          <a:xfrm>
            <a:off x="1019700" y="4485700"/>
            <a:ext cx="7484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Barlow"/>
                <a:ea typeface="Barlow"/>
                <a:cs typeface="Barlow"/>
                <a:sym typeface="Barlow"/>
              </a:rPr>
              <a:t>[6] </a:t>
            </a:r>
            <a:r>
              <a:rPr b="1" lang="en" sz="800">
                <a:latin typeface="Barlow"/>
                <a:ea typeface="Barlow"/>
                <a:cs typeface="Barlow"/>
                <a:sym typeface="Barlow"/>
              </a:rPr>
              <a:t>S. Thomée, A. Härenstam, and M. Hagberg, “Mobile phone use and stress, sleep disturbances, and symptoms of depression among young adults - a prospective cohort study,” BMC Public Health, vol. 11, no. 1, 2011.</a:t>
            </a:r>
            <a:endParaRPr b="1" sz="8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2"/>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Depressive Behaviors and Cell Phones</a:t>
            </a:r>
            <a:endParaRPr/>
          </a:p>
        </p:txBody>
      </p:sp>
      <p:sp>
        <p:nvSpPr>
          <p:cNvPr id="576" name="Google Shape;576;p22"/>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Char char="❏"/>
            </a:pPr>
            <a:r>
              <a:rPr lang="en" sz="1700"/>
              <a:t>Texting has become one of the primary methods of communication among adolescents. [7]</a:t>
            </a:r>
            <a:endParaRPr sz="1700"/>
          </a:p>
          <a:p>
            <a:pPr indent="-336550" lvl="0" marL="457200" rtl="0" algn="l">
              <a:spcBef>
                <a:spcPts val="0"/>
              </a:spcBef>
              <a:spcAft>
                <a:spcPts val="0"/>
              </a:spcAft>
              <a:buSzPts val="1700"/>
              <a:buChar char="❏"/>
            </a:pPr>
            <a:r>
              <a:rPr lang="en" sz="1700"/>
              <a:t>When put in text-restricted periods of time,individuals feel this period of time as disconnected, lonely, and isolated. [7]</a:t>
            </a:r>
            <a:endParaRPr sz="1700"/>
          </a:p>
          <a:p>
            <a:pPr indent="-336550" lvl="0" marL="457200" rtl="0" algn="l">
              <a:spcBef>
                <a:spcPts val="0"/>
              </a:spcBef>
              <a:spcAft>
                <a:spcPts val="0"/>
              </a:spcAft>
              <a:buSzPts val="1700"/>
              <a:buChar char="❏"/>
            </a:pPr>
            <a:r>
              <a:rPr lang="en" sz="1700"/>
              <a:t>When prevented from texting, individuals in the study felt anxiety, suggesting it had integrated into daily life for said group. [7]</a:t>
            </a:r>
            <a:endParaRPr sz="1700"/>
          </a:p>
          <a:p>
            <a:pPr indent="-336550" lvl="1" marL="914400" rtl="0" algn="l">
              <a:spcBef>
                <a:spcPts val="0"/>
              </a:spcBef>
              <a:spcAft>
                <a:spcPts val="0"/>
              </a:spcAft>
              <a:buSzPts val="1700"/>
              <a:buChar char="❏"/>
            </a:pPr>
            <a:r>
              <a:rPr lang="en" sz="1700"/>
              <a:t>Important to compare results to see if sharp decline in texting is a possible indicator of depression while paired with other factors.</a:t>
            </a:r>
            <a:endParaRPr sz="1700"/>
          </a:p>
        </p:txBody>
      </p:sp>
      <p:sp>
        <p:nvSpPr>
          <p:cNvPr id="577" name="Google Shape;577;p22"/>
          <p:cNvSpPr txBox="1"/>
          <p:nvPr/>
        </p:nvSpPr>
        <p:spPr>
          <a:xfrm>
            <a:off x="1019700" y="4485700"/>
            <a:ext cx="7484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Barlow"/>
                <a:ea typeface="Barlow"/>
                <a:cs typeface="Barlow"/>
                <a:sym typeface="Barlow"/>
              </a:rPr>
              <a:t>[7] D. Skierkowski and R. M. Wood, “To text or not to text? The importance of text messaging among college-aged youth,” Computers in Human Behavior, vol. 28, no. 2, pp. 744–756, 2012.</a:t>
            </a:r>
            <a:endParaRPr b="1" sz="800">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