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/>
    <p:restoredTop sz="94604"/>
  </p:normalViewPr>
  <p:slideViewPr>
    <p:cSldViewPr snapToGrid="0">
      <p:cViewPr varScale="1">
        <p:scale>
          <a:sx n="157" d="100"/>
          <a:sy n="157" d="100"/>
        </p:scale>
        <p:origin x="-16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customer_by_ship_count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custom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customer_catego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order_employ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supplier_categor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supplie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produc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products_suppli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become-business-analyst\P4_CreateReportDB\top_employ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货运国家数量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customer_by_ship_country!$B$1</c:f>
              <c:strCache>
                <c:ptCount val="1"/>
                <c:pt idx="0">
                  <c:v>ShipCountryNum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customer_by_ship_country!$A$2:$A$29</c:f>
              <c:strCache>
                <c:ptCount val="28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  <c:pt idx="9">
                  <c:v>Frankenversand</c:v>
                </c:pt>
                <c:pt idx="10">
                  <c:v>Lehmanns Marktstand</c:v>
                </c:pt>
                <c:pt idx="11">
                  <c:v>Wartian Herkku</c:v>
                </c:pt>
                <c:pt idx="12">
                  <c:v>Bottom-Dollar Markets</c:v>
                </c:pt>
                <c:pt idx="13">
                  <c:v>Hanari Carnes</c:v>
                </c:pt>
                <c:pt idx="14">
                  <c:v>K锟絥iglich Essen</c:v>
                </c:pt>
                <c:pt idx="15">
                  <c:v>LILA-Supermercado</c:v>
                </c:pt>
                <c:pt idx="16">
                  <c:v>La maison d'Asie</c:v>
                </c:pt>
                <c:pt idx="17">
                  <c:v>White Clover Markets</c:v>
                </c:pt>
                <c:pt idx="18">
                  <c:v>Around the Horn</c:v>
                </c:pt>
                <c:pt idx="19">
                  <c:v>M锟絩e Paillarde</c:v>
                </c:pt>
                <c:pt idx="20">
                  <c:v>Queen Cozinha</c:v>
                </c:pt>
                <c:pt idx="21">
                  <c:v>LINO-Delicateses</c:v>
                </c:pt>
                <c:pt idx="22">
                  <c:v>Reggiani Caseifici</c:v>
                </c:pt>
                <c:pt idx="23">
                  <c:v>Supr锟絤es d锟絣ices</c:v>
                </c:pt>
                <c:pt idx="24">
                  <c:v>Blondesddsl p锟絩e et fils</c:v>
                </c:pt>
                <c:pt idx="25">
                  <c:v>Great Lakes Food Market</c:v>
                </c:pt>
                <c:pt idx="26">
                  <c:v>Ricardo Adocicados</c:v>
                </c:pt>
                <c:pt idx="27">
                  <c:v>Vaffeljernet</c:v>
                </c:pt>
              </c:strCache>
            </c:strRef>
          </c:cat>
          <c:val>
            <c:numRef>
              <c:f>customer_by_ship_country!$B$2:$B$29</c:f>
              <c:numCache>
                <c:formatCode>General</c:formatCode>
                <c:ptCount val="28"/>
                <c:pt idx="0">
                  <c:v>31.0</c:v>
                </c:pt>
                <c:pt idx="1">
                  <c:v>30.0</c:v>
                </c:pt>
                <c:pt idx="2">
                  <c:v>28.0</c:v>
                </c:pt>
                <c:pt idx="3">
                  <c:v>19.0</c:v>
                </c:pt>
                <c:pt idx="4">
                  <c:v>19.0</c:v>
                </c:pt>
                <c:pt idx="5">
                  <c:v>18.0</c:v>
                </c:pt>
                <c:pt idx="6">
                  <c:v>18.0</c:v>
                </c:pt>
                <c:pt idx="7">
                  <c:v>18.0</c:v>
                </c:pt>
                <c:pt idx="8">
                  <c:v>17.0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14.0</c:v>
                </c:pt>
                <c:pt idx="13">
                  <c:v>14.0</c:v>
                </c:pt>
                <c:pt idx="14">
                  <c:v>14.0</c:v>
                </c:pt>
                <c:pt idx="15">
                  <c:v>14.0</c:v>
                </c:pt>
                <c:pt idx="16">
                  <c:v>14.0</c:v>
                </c:pt>
                <c:pt idx="17">
                  <c:v>14.0</c:v>
                </c:pt>
                <c:pt idx="18">
                  <c:v>13.0</c:v>
                </c:pt>
                <c:pt idx="19">
                  <c:v>13.0</c:v>
                </c:pt>
                <c:pt idx="20">
                  <c:v>13.0</c:v>
                </c:pt>
                <c:pt idx="21">
                  <c:v>12.0</c:v>
                </c:pt>
                <c:pt idx="22">
                  <c:v>12.0</c:v>
                </c:pt>
                <c:pt idx="23">
                  <c:v>12.0</c:v>
                </c:pt>
                <c:pt idx="24">
                  <c:v>11.0</c:v>
                </c:pt>
                <c:pt idx="25">
                  <c:v>11.0</c:v>
                </c:pt>
                <c:pt idx="26">
                  <c:v>11.0</c:v>
                </c:pt>
                <c:pt idx="27">
                  <c:v>11.0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926511888"/>
        <c:axId val="-1015642672"/>
      </c:barChart>
      <c:catAx>
        <c:axId val="-9265118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1015642672"/>
        <c:crosses val="autoZero"/>
        <c:auto val="1"/>
        <c:lblAlgn val="ctr"/>
        <c:lblOffset val="100"/>
        <c:noMultiLvlLbl val="0"/>
      </c:catAx>
      <c:valAx>
        <c:axId val="-101564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26511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大客户公司及其采购额（美元）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top_customers!$B$1</c:f>
              <c:strCache>
                <c:ptCount val="1"/>
                <c:pt idx="0">
                  <c:v>TOTAL_COST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top_customers!$A$2:$A$11</c:f>
              <c:strCache>
                <c:ptCount val="10"/>
                <c:pt idx="0">
                  <c:v>QUICK-Stop</c:v>
                </c:pt>
                <c:pt idx="1">
                  <c:v>Ernst Handel</c:v>
                </c:pt>
                <c:pt idx="2">
                  <c:v>Save-a-lot Markets</c:v>
                </c:pt>
                <c:pt idx="3">
                  <c:v>Rattlesnake Canyon Grocery</c:v>
                </c:pt>
                <c:pt idx="4">
                  <c:v>Hungry Owl All-Night Grocers</c:v>
                </c:pt>
                <c:pt idx="5">
                  <c:v>Hanari Carnes</c:v>
                </c:pt>
                <c:pt idx="6">
                  <c:v>K锟絥iglich Essen</c:v>
                </c:pt>
                <c:pt idx="7">
                  <c:v>Folk och f锟?HB</c:v>
                </c:pt>
                <c:pt idx="8">
                  <c:v>M锟絩e Paillarde</c:v>
                </c:pt>
                <c:pt idx="9">
                  <c:v>White Clover Markets</c:v>
                </c:pt>
              </c:strCache>
            </c:strRef>
          </c:cat>
          <c:val>
            <c:numRef>
              <c:f>top_customers!$B$2:$B$11</c:f>
              <c:numCache>
                <c:formatCode>General</c:formatCode>
                <c:ptCount val="10"/>
                <c:pt idx="0">
                  <c:v>110277.305</c:v>
                </c:pt>
                <c:pt idx="1">
                  <c:v>104874.9785</c:v>
                </c:pt>
                <c:pt idx="2">
                  <c:v>104361.95</c:v>
                </c:pt>
                <c:pt idx="3">
                  <c:v>51097.80050000001</c:v>
                </c:pt>
                <c:pt idx="4">
                  <c:v>49979.90500000001</c:v>
                </c:pt>
                <c:pt idx="5">
                  <c:v>32841.37</c:v>
                </c:pt>
                <c:pt idx="6">
                  <c:v>30908.384</c:v>
                </c:pt>
                <c:pt idx="7">
                  <c:v>29567.5625</c:v>
                </c:pt>
                <c:pt idx="8">
                  <c:v>28872.19</c:v>
                </c:pt>
                <c:pt idx="9">
                  <c:v>27363.605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927347040"/>
        <c:axId val="-927345680"/>
      </c:barChart>
      <c:catAx>
        <c:axId val="-927347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927345680"/>
        <c:crosses val="autoZero"/>
        <c:auto val="1"/>
        <c:lblAlgn val="ctr"/>
        <c:lblOffset val="100"/>
        <c:noMultiLvlLbl val="0"/>
      </c:catAx>
      <c:valAx>
        <c:axId val="-927345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927347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[top_customer_categories.xlsx]Sheet1!数据透视表9</c:name>
    <c:fmtId val="16"/>
  </c:pivotSource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/>
              <a:t>前</a:t>
            </a:r>
            <a:r>
              <a:rPr lang="en-US" altLang="zh-CN" sz="1800" b="1" i="0" u="none" strike="noStrike" baseline="0"/>
              <a:t>10</a:t>
            </a:r>
            <a:r>
              <a:rPr lang="zh-CN" altLang="zh-CN" sz="1800" b="1" i="0" u="none" strike="noStrike" baseline="0"/>
              <a:t>名客户公司采购产品种类以及采购额</a:t>
            </a:r>
            <a:endParaRPr lang="zh-CN" alt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12709.3</c:v>
                </c:pt>
                <c:pt idx="1">
                  <c:v>3865.32</c:v>
                </c:pt>
                <c:pt idx="2">
                  <c:v>20084.14999999999</c:v>
                </c:pt>
                <c:pt idx="3">
                  <c:v>3145.32</c:v>
                </c:pt>
                <c:pt idx="4">
                  <c:v>9455.1</c:v>
                </c:pt>
                <c:pt idx="5">
                  <c:v>9415.809999999999</c:v>
                </c:pt>
                <c:pt idx="6">
                  <c:v>36216.43</c:v>
                </c:pt>
                <c:pt idx="7">
                  <c:v>19208.14999999999</c:v>
                </c:pt>
                <c:pt idx="8">
                  <c:v>10032.0</c:v>
                </c:pt>
                <c:pt idx="9">
                  <c:v>8884.7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14070.0625</c:v>
                </c:pt>
                <c:pt idx="1">
                  <c:v>3651.5</c:v>
                </c:pt>
                <c:pt idx="2">
                  <c:v>2378.77</c:v>
                </c:pt>
                <c:pt idx="3">
                  <c:v>3477.625</c:v>
                </c:pt>
                <c:pt idx="4">
                  <c:v>1872.0</c:v>
                </c:pt>
                <c:pt idx="5">
                  <c:v>2809.5</c:v>
                </c:pt>
                <c:pt idx="6">
                  <c:v>9214.934999999996</c:v>
                </c:pt>
                <c:pt idx="7">
                  <c:v>1503.2</c:v>
                </c:pt>
                <c:pt idx="8">
                  <c:v>7873.0</c:v>
                </c:pt>
                <c:pt idx="9">
                  <c:v>4174.13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12815.7575</c:v>
                </c:pt>
                <c:pt idx="1">
                  <c:v>978.9299999999999</c:v>
                </c:pt>
                <c:pt idx="2">
                  <c:v>1212.0</c:v>
                </c:pt>
                <c:pt idx="3">
                  <c:v>1676.38</c:v>
                </c:pt>
                <c:pt idx="4">
                  <c:v>4751.464000000001</c:v>
                </c:pt>
                <c:pt idx="5">
                  <c:v>2915.605</c:v>
                </c:pt>
                <c:pt idx="6">
                  <c:v>18530.09</c:v>
                </c:pt>
                <c:pt idx="7">
                  <c:v>10947.213</c:v>
                </c:pt>
                <c:pt idx="8">
                  <c:v>11900.07</c:v>
                </c:pt>
                <c:pt idx="9">
                  <c:v>3714.125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24496.46000000001</c:v>
                </c:pt>
                <c:pt idx="1">
                  <c:v>3654.950000000001</c:v>
                </c:pt>
                <c:pt idx="2">
                  <c:v>2252.9</c:v>
                </c:pt>
                <c:pt idx="3">
                  <c:v>9010.11</c:v>
                </c:pt>
                <c:pt idx="4">
                  <c:v>7098.25</c:v>
                </c:pt>
                <c:pt idx="5">
                  <c:v>4766.625000000001</c:v>
                </c:pt>
                <c:pt idx="6">
                  <c:v>13800.85</c:v>
                </c:pt>
                <c:pt idx="7">
                  <c:v>7854.87</c:v>
                </c:pt>
                <c:pt idx="8">
                  <c:v>21107.1</c:v>
                </c:pt>
                <c:pt idx="9">
                  <c:v>3297.7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12737.7</c:v>
                </c:pt>
                <c:pt idx="1">
                  <c:v>3021.0</c:v>
                </c:pt>
                <c:pt idx="2">
                  <c:v>641.4</c:v>
                </c:pt>
                <c:pt idx="3">
                  <c:v>1442.4</c:v>
                </c:pt>
                <c:pt idx="5">
                  <c:v>4553.85</c:v>
                </c:pt>
                <c:pt idx="6">
                  <c:v>5310.9</c:v>
                </c:pt>
                <c:pt idx="7">
                  <c:v>4831.305</c:v>
                </c:pt>
                <c:pt idx="8">
                  <c:v>8298.1</c:v>
                </c:pt>
                <c:pt idx="9">
                  <c:v>577.6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0">
                  <c:v>8325.555999999993</c:v>
                </c:pt>
                <c:pt idx="1">
                  <c:v>5398.125000000001</c:v>
                </c:pt>
                <c:pt idx="2">
                  <c:v>585.0</c:v>
                </c:pt>
                <c:pt idx="3">
                  <c:v>20914.23</c:v>
                </c:pt>
                <c:pt idx="4">
                  <c:v>4254.42</c:v>
                </c:pt>
                <c:pt idx="5">
                  <c:v>2074.8</c:v>
                </c:pt>
                <c:pt idx="6">
                  <c:v>9754.959999999992</c:v>
                </c:pt>
                <c:pt idx="7">
                  <c:v>3657.28</c:v>
                </c:pt>
                <c:pt idx="8">
                  <c:v>27659.18</c:v>
                </c:pt>
                <c:pt idx="9">
                  <c:v>3707.950000000001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0">
                  <c:v>12469.6675</c:v>
                </c:pt>
                <c:pt idx="1">
                  <c:v>6464.0</c:v>
                </c:pt>
                <c:pt idx="2">
                  <c:v>1261.4</c:v>
                </c:pt>
                <c:pt idx="3">
                  <c:v>3414.66</c:v>
                </c:pt>
                <c:pt idx="4">
                  <c:v>167.4</c:v>
                </c:pt>
                <c:pt idx="5">
                  <c:v>240.0</c:v>
                </c:pt>
                <c:pt idx="6">
                  <c:v>8081.4</c:v>
                </c:pt>
                <c:pt idx="7">
                  <c:v>2211.0525</c:v>
                </c:pt>
                <c:pt idx="8">
                  <c:v>3887.9</c:v>
                </c:pt>
                <c:pt idx="9">
                  <c:v>182.4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0">
                  <c:v>7250.474999999999</c:v>
                </c:pt>
                <c:pt idx="1">
                  <c:v>2533.7375</c:v>
                </c:pt>
                <c:pt idx="2">
                  <c:v>4425.75</c:v>
                </c:pt>
                <c:pt idx="3">
                  <c:v>6899.18</c:v>
                </c:pt>
                <c:pt idx="4">
                  <c:v>3309.75</c:v>
                </c:pt>
                <c:pt idx="5">
                  <c:v>2096.0</c:v>
                </c:pt>
                <c:pt idx="6">
                  <c:v>9367.740000000003</c:v>
                </c:pt>
                <c:pt idx="7">
                  <c:v>884.73</c:v>
                </c:pt>
                <c:pt idx="8">
                  <c:v>13604.6</c:v>
                </c:pt>
                <c:pt idx="9">
                  <c:v>2825.0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25148272"/>
        <c:axId val="-925145712"/>
      </c:barChart>
      <c:catAx>
        <c:axId val="-925148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925145712"/>
        <c:crosses val="autoZero"/>
        <c:auto val="1"/>
        <c:lblAlgn val="ctr"/>
        <c:lblOffset val="100"/>
        <c:noMultiLvlLbl val="0"/>
      </c:catAx>
      <c:valAx>
        <c:axId val="-925145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92514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负责对接的雇员超过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15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人的客户公司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order_employees!$B$1</c:f>
              <c:strCache>
                <c:ptCount val="1"/>
                <c:pt idx="0">
                  <c:v>EmployeesNum</c:v>
                </c:pt>
              </c:strCache>
            </c:strRef>
          </c:tx>
          <c:invertIfNegative val="0"/>
          <c:cat>
            <c:strRef>
              <c:f>order_employees!$A$2:$A$10</c:f>
              <c:strCache>
                <c:ptCount val="9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</c:strCache>
            </c:strRef>
          </c:cat>
          <c:val>
            <c:numRef>
              <c:f>order_employees!$B$2:$B$10</c:f>
              <c:numCache>
                <c:formatCode>General</c:formatCode>
                <c:ptCount val="9"/>
                <c:pt idx="0">
                  <c:v>31.0</c:v>
                </c:pt>
                <c:pt idx="1">
                  <c:v>30.0</c:v>
                </c:pt>
                <c:pt idx="2">
                  <c:v>28.0</c:v>
                </c:pt>
                <c:pt idx="3">
                  <c:v>19.0</c:v>
                </c:pt>
                <c:pt idx="4">
                  <c:v>19.0</c:v>
                </c:pt>
                <c:pt idx="5">
                  <c:v>18.0</c:v>
                </c:pt>
                <c:pt idx="6">
                  <c:v>18.0</c:v>
                </c:pt>
                <c:pt idx="7">
                  <c:v>18.0</c:v>
                </c:pt>
                <c:pt idx="8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07350080"/>
        <c:axId val="-907347760"/>
      </c:barChart>
      <c:catAx>
        <c:axId val="-9073500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907347760"/>
        <c:crosses val="autoZero"/>
        <c:auto val="1"/>
        <c:lblAlgn val="ctr"/>
        <c:lblOffset val="100"/>
        <c:noMultiLvlLbl val="0"/>
      </c:catAx>
      <c:valAx>
        <c:axId val="-907347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907350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供应商提供的产品种类数量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supplier_categories!$B$1</c:f>
              <c:strCache>
                <c:ptCount val="1"/>
                <c:pt idx="0">
                  <c:v>CategoryNum</c:v>
                </c:pt>
              </c:strCache>
            </c:strRef>
          </c:tx>
          <c:invertIfNegative val="0"/>
          <c:cat>
            <c:strRef>
              <c:f>supplier_categories!$A$2:$A$30</c:f>
              <c:strCache>
                <c:ptCount val="29"/>
                <c:pt idx="0">
                  <c:v>Pavlova, Ltd.</c:v>
                </c:pt>
                <c:pt idx="1">
                  <c:v>Plutzer Lebensmittelgro锟絤锟絩kte AG</c:v>
                </c:pt>
                <c:pt idx="2">
                  <c:v>New Orleans Cajun Delights</c:v>
                </c:pt>
                <c:pt idx="3">
                  <c:v>Specialty Biscuits, Ltd.</c:v>
                </c:pt>
                <c:pt idx="4">
                  <c:v>Bigfoot Breweries</c:v>
                </c:pt>
                <c:pt idx="5">
                  <c:v>Exotic Liquids</c:v>
                </c:pt>
                <c:pt idx="6">
                  <c:v>Formaggi Fortini s.r.l.</c:v>
                </c:pt>
                <c:pt idx="7">
                  <c:v>G'day, Mate</c:v>
                </c:pt>
                <c:pt idx="8">
                  <c:v>Grandma Kelly's Homestead</c:v>
                </c:pt>
                <c:pt idx="9">
                  <c:v>Heli S锟斤拷waren GmbH &amp; Co. KG</c:v>
                </c:pt>
                <c:pt idx="10">
                  <c:v>Karkki Oy</c:v>
                </c:pt>
                <c:pt idx="11">
                  <c:v>Leka Trading</c:v>
                </c:pt>
                <c:pt idx="12">
                  <c:v>Mayumi's</c:v>
                </c:pt>
                <c:pt idx="13">
                  <c:v>Norske Meierier</c:v>
                </c:pt>
                <c:pt idx="14">
                  <c:v>Svensk Sj锟絝锟絛a AB</c:v>
                </c:pt>
                <c:pt idx="15">
                  <c:v>Tokyo Traders</c:v>
                </c:pt>
                <c:pt idx="16">
                  <c:v>Aux joyeux eccl锟絪iastiques</c:v>
                </c:pt>
                <c:pt idx="17">
                  <c:v>Cooperativa de Quesos 'Las Cabras'</c:v>
                </c:pt>
                <c:pt idx="18">
                  <c:v>For锟絫s d'锟絩ables</c:v>
                </c:pt>
                <c:pt idx="19">
                  <c:v>Gai p锟絫urage</c:v>
                </c:pt>
                <c:pt idx="20">
                  <c:v>Lyngbysild</c:v>
                </c:pt>
                <c:pt idx="21">
                  <c:v>Ma Maison</c:v>
                </c:pt>
                <c:pt idx="22">
                  <c:v>New England Seafood Cannery</c:v>
                </c:pt>
                <c:pt idx="23">
                  <c:v>PB Kn锟絚kebr锟絛 AB</c:v>
                </c:pt>
                <c:pt idx="24">
                  <c:v>Pasta Buttini s.r.l.</c:v>
                </c:pt>
                <c:pt idx="25">
                  <c:v>Zaanse Snoepfabriek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supplier_categories!$B$2:$B$30</c:f>
              <c:numCache>
                <c:formatCode>General</c:formatCode>
                <c:ptCount val="29"/>
                <c:pt idx="0">
                  <c:v>5.0</c:v>
                </c:pt>
                <c:pt idx="1">
                  <c:v>5.0</c:v>
                </c:pt>
                <c:pt idx="2">
                  <c:v>4.0</c:v>
                </c:pt>
                <c:pt idx="3">
                  <c:v>4.0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2.0</c:v>
                </c:pt>
                <c:pt idx="17">
                  <c:v>2.0</c:v>
                </c:pt>
                <c:pt idx="18">
                  <c:v>2.0</c:v>
                </c:pt>
                <c:pt idx="19">
                  <c:v>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2.0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07839504"/>
        <c:axId val="-907837184"/>
      </c:barChart>
      <c:catAx>
        <c:axId val="-907839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907837184"/>
        <c:crosses val="autoZero"/>
        <c:auto val="1"/>
        <c:lblAlgn val="ctr"/>
        <c:lblOffset val="100"/>
        <c:noMultiLvlLbl val="0"/>
      </c:catAx>
      <c:valAx>
        <c:axId val="-90783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907839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大供应商及其订单总金额（美元）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top_suppliers!$B$1</c:f>
              <c:strCache>
                <c:ptCount val="1"/>
                <c:pt idx="0">
                  <c:v>TotalCost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top_suppliers!$A$2:$A$11</c:f>
              <c:strCache>
                <c:ptCount val="10"/>
                <c:pt idx="0">
                  <c:v>Aux joyeux eccl锟絪iastiques</c:v>
                </c:pt>
                <c:pt idx="1">
                  <c:v>Plutzer Lebensmittelgro锟絤锟絩kte AG</c:v>
                </c:pt>
                <c:pt idx="2">
                  <c:v>Gai p锟絫urage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For锟絫s d'锟絩ables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</c:strCache>
            </c:strRef>
          </c:cat>
          <c:val>
            <c:numRef>
              <c:f>top_suppliers!$B$2:$B$11</c:f>
              <c:numCache>
                <c:formatCode>General</c:formatCode>
                <c:ptCount val="10"/>
                <c:pt idx="0">
                  <c:v>153691.275</c:v>
                </c:pt>
                <c:pt idx="1">
                  <c:v>145372.3995</c:v>
                </c:pt>
                <c:pt idx="2">
                  <c:v>117981.18</c:v>
                </c:pt>
                <c:pt idx="3">
                  <c:v>106459.7755</c:v>
                </c:pt>
                <c:pt idx="4">
                  <c:v>65626.77</c:v>
                </c:pt>
                <c:pt idx="5">
                  <c:v>61587.57</c:v>
                </c:pt>
                <c:pt idx="6">
                  <c:v>50254.61</c:v>
                </c:pt>
                <c:pt idx="7">
                  <c:v>48225.165</c:v>
                </c:pt>
                <c:pt idx="8">
                  <c:v>46243.98</c:v>
                </c:pt>
                <c:pt idx="9">
                  <c:v>43141.51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925234576"/>
        <c:axId val="-868470896"/>
      </c:barChart>
      <c:catAx>
        <c:axId val="-925234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868470896"/>
        <c:crosses val="autoZero"/>
        <c:auto val="1"/>
        <c:lblAlgn val="ctr"/>
        <c:lblOffset val="100"/>
        <c:noMultiLvlLbl val="0"/>
      </c:catAx>
      <c:valAx>
        <c:axId val="-868470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925234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需求量排前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的产品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top_products!$B$1</c:f>
              <c:strCache>
                <c:ptCount val="1"/>
                <c:pt idx="0">
                  <c:v>ProductNum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top_products!$A$2:$A$11</c:f>
              <c:strCache>
                <c:ptCount val="10"/>
                <c:pt idx="0">
                  <c:v>Raclette Courdavault</c:v>
                </c:pt>
                <c:pt idx="1">
                  <c:v>Camembert Pierrot</c:v>
                </c:pt>
                <c:pt idx="2">
                  <c:v>Gorgonzola Telino</c:v>
                </c:pt>
                <c:pt idx="3">
                  <c:v>Guaran锟?Fant锟絪tica</c:v>
                </c:pt>
                <c:pt idx="4">
                  <c:v>Gnocchi di nonna Alice</c:v>
                </c:pt>
                <c:pt idx="5">
                  <c:v>Tarte au sucre</c:v>
                </c:pt>
                <c:pt idx="6">
                  <c:v>Jack's New England Clam Chowder</c:v>
                </c:pt>
                <c:pt idx="7">
                  <c:v>Rh锟絥br锟絬 Klosterbier</c:v>
                </c:pt>
                <c:pt idx="8">
                  <c:v>Chang</c:v>
                </c:pt>
                <c:pt idx="9">
                  <c:v>Pavlova</c:v>
                </c:pt>
              </c:strCache>
            </c:strRef>
          </c:cat>
          <c:val>
            <c:numRef>
              <c:f>top_products!$B$2:$B$11</c:f>
              <c:numCache>
                <c:formatCode>General</c:formatCode>
                <c:ptCount val="10"/>
                <c:pt idx="0">
                  <c:v>54.0</c:v>
                </c:pt>
                <c:pt idx="1">
                  <c:v>51.0</c:v>
                </c:pt>
                <c:pt idx="2">
                  <c:v>51.0</c:v>
                </c:pt>
                <c:pt idx="3">
                  <c:v>51.0</c:v>
                </c:pt>
                <c:pt idx="4">
                  <c:v>50.0</c:v>
                </c:pt>
                <c:pt idx="5">
                  <c:v>48.0</c:v>
                </c:pt>
                <c:pt idx="6">
                  <c:v>47.0</c:v>
                </c:pt>
                <c:pt idx="7">
                  <c:v>46.0</c:v>
                </c:pt>
                <c:pt idx="8">
                  <c:v>44.0</c:v>
                </c:pt>
                <c:pt idx="9">
                  <c:v>43.0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978819024"/>
        <c:axId val="-908332112"/>
      </c:barChart>
      <c:catAx>
        <c:axId val="-9788190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908332112"/>
        <c:crosses val="autoZero"/>
        <c:auto val="1"/>
        <c:lblAlgn val="ctr"/>
        <c:lblOffset val="100"/>
        <c:noMultiLvlLbl val="0"/>
      </c:catAx>
      <c:valAx>
        <c:axId val="-908332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978819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需求量前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的产品各有多少供应商供货</a:t>
            </a:r>
            <a:endParaRPr lang="zh-CN" altLang="zh-CN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top_products_supplier!$B$1</c:f>
              <c:strCache>
                <c:ptCount val="1"/>
                <c:pt idx="0">
                  <c:v>SupplierNum</c:v>
                </c:pt>
              </c:strCache>
            </c:strRef>
          </c:tx>
          <c:invertIfNegative val="0"/>
          <c:cat>
            <c:strRef>
              <c:f>top_products_supplier!$A$2:$A$11</c:f>
              <c:strCache>
                <c:ptCount val="10"/>
                <c:pt idx="0">
                  <c:v>Camembert Pierrot</c:v>
                </c:pt>
                <c:pt idx="1">
                  <c:v>Chang</c:v>
                </c:pt>
                <c:pt idx="2">
                  <c:v>Gnocchi di nonna Alice</c:v>
                </c:pt>
                <c:pt idx="3">
                  <c:v>Gorgonzola Telino</c:v>
                </c:pt>
                <c:pt idx="4">
                  <c:v>Guaran锟?Fant锟絪tica</c:v>
                </c:pt>
                <c:pt idx="5">
                  <c:v>Jack's New England Clam Chowder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Rh锟絥br锟絬 Klosterbier</c:v>
                </c:pt>
                <c:pt idx="9">
                  <c:v>Tarte au sucre</c:v>
                </c:pt>
              </c:strCache>
            </c:strRef>
          </c:cat>
          <c:val>
            <c:numRef>
              <c:f>top_products_supplier!$B$2:$B$11</c:f>
              <c:numCache>
                <c:formatCode>General</c:formatCode>
                <c:ptCount val="1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68264144"/>
        <c:axId val="-868260544"/>
      </c:barChart>
      <c:catAx>
        <c:axId val="-8682641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868260544"/>
        <c:crosses val="autoZero"/>
        <c:auto val="1"/>
        <c:lblAlgn val="ctr"/>
        <c:lblOffset val="100"/>
        <c:noMultiLvlLbl val="0"/>
      </c:catAx>
      <c:valAx>
        <c:axId val="-8682605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868264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业绩最好的雇员姓名以及他的销售额</a:t>
            </a:r>
            <a:endParaRPr lang="zh-CN" altLang="zh-CN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top_employee!$A$2</c:f>
              <c:strCache>
                <c:ptCount val="1"/>
                <c:pt idx="0">
                  <c:v>Margaret Peacock</c:v>
                </c:pt>
              </c:strCache>
            </c:strRef>
          </c:tx>
          <c:invertIfNegative val="0"/>
          <c:cat>
            <c:strRef>
              <c:f>top_employee!$B$1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top_employee!$B$2</c:f>
              <c:numCache>
                <c:formatCode>General</c:formatCode>
                <c:ptCount val="1"/>
                <c:pt idx="0">
                  <c:v>232890.846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25333632"/>
        <c:axId val="-925330416"/>
      </c:barChart>
      <c:catAx>
        <c:axId val="-92533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925330416"/>
        <c:crosses val="autoZero"/>
        <c:auto val="1"/>
        <c:lblAlgn val="ctr"/>
        <c:lblOffset val="100"/>
        <c:noMultiLvlLbl val="0"/>
      </c:catAx>
      <c:valAx>
        <c:axId val="-92533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925333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262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11527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7267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58393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21081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0176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6016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14029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7845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984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59825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4473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552700" y="1396678"/>
            <a:ext cx="3591300" cy="318125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家公司的采购订单从超过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个国家运来的。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Save-a-lot Markets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的订单通过超过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个国家运输。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哪些公司的采购订单是从超过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个国家运输来的？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63286" y="855889"/>
          <a:ext cx="5627914" cy="406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64439" y="159705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如果按年进行汇总统计，可以发现如图所示几种产品的销售额逐年增长，有一些可能中间有些回落，但在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年又提高了。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哪些产品的销售额在增长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90575"/>
            <a:ext cx="74485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7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388286" y="150553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可以从左图看到，需求量前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的产品，供应商都只有一家。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名的产品分别有多少供应商供货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312408"/>
          <a:ext cx="6153150" cy="33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52700" y="1440221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每种类型商品的占比如图所示。占比最大的产品类型是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，排第二的是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，排第三的是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每种类型有多少个产品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3757"/>
            <a:ext cx="5229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9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68542" y="146199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业绩最好的雇员名字叫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Margaret Peacock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，销售额差不多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230000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业绩最好的雇员姓名以及他的销售额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336901"/>
          <a:ext cx="5905500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503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这位雇员来自美国。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业绩最好的雇员来自哪个国家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2D39FB35-8015-4D29-BDC4-CB73B7B1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987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48">
                  <a:extLst>
                    <a:ext uri="{9D8B030D-6E8A-4147-A177-3AD203B41FA5}">
                      <a16:colId xmlns:a16="http://schemas.microsoft.com/office/drawing/2014/main" xmlns="" val="1549921318"/>
                    </a:ext>
                  </a:extLst>
                </a:gridCol>
                <a:gridCol w="2137842">
                  <a:extLst>
                    <a:ext uri="{9D8B030D-6E8A-4147-A177-3AD203B41FA5}">
                      <a16:colId xmlns:a16="http://schemas.microsoft.com/office/drawing/2014/main" xmlns="" val="4196427295"/>
                    </a:ext>
                  </a:extLst>
                </a:gridCol>
                <a:gridCol w="980710">
                  <a:extLst>
                    <a:ext uri="{9D8B030D-6E8A-4147-A177-3AD203B41FA5}">
                      <a16:colId xmlns:a16="http://schemas.microsoft.com/office/drawing/2014/main" xmlns="" val="203599089"/>
                    </a:ext>
                  </a:extLst>
                </a:gridCol>
              </a:tblGrid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EmployeeID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8112543"/>
                  </a:ext>
                </a:extLst>
              </a:tr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Margaret Peacock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895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业绩最好的这位雇员销售的最多的产品是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，其次是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，第三是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业绩最好的雇员销售哪些种类产品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5799"/>
            <a:ext cx="49053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2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不愧是业绩最好的雇员，服务的客户公司有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家，因此业绩最突出。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业绩最好的雇员服务了哪些客户公司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D28284AC-031D-4B89-9AD7-2DFEFA59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7529"/>
              </p:ext>
            </p:extLst>
          </p:nvPr>
        </p:nvGraphicFramePr>
        <p:xfrm>
          <a:off x="73036" y="865908"/>
          <a:ext cx="5011582" cy="4197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1582">
                  <a:extLst>
                    <a:ext uri="{9D8B030D-6E8A-4147-A177-3AD203B41FA5}">
                      <a16:colId xmlns:a16="http://schemas.microsoft.com/office/drawing/2014/main" xmlns="" val="3463904528"/>
                    </a:ext>
                  </a:extLst>
                </a:gridCol>
              </a:tblGrid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CompanyName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09194893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Alfreds Futterkiste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43869629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00" u="none" strike="noStrike">
                          <a:effectLst/>
                        </a:rPr>
                        <a:t>Ana Trujillo Emparedados y helados</a:t>
                      </a:r>
                      <a:endParaRPr lang="es-E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7719213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Antonio Moreno Taquer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09319386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Around the Horn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1114228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B's Beverages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3394385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Berglunds snabbk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3038817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Blauer See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20702737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Blondesddsl p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et fils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61223198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Bon app'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21638928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Bottom-Dollar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7762137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ido Comidas preparadas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73846353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Cactus Comidas para llevar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7381218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Centro comercial Moctezuma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20464988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Chop-suey Chinese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1102512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cio Mineiro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41002831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Die Wandernde Kuh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590214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Drachenblut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6652297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Eastern Connection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2407516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Ernst Handel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10330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Familia Arquibaldo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7083966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Folies gourmandes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3036955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Folk och f</a:t>
                      </a:r>
                      <a:r>
                        <a:rPr lang="zh-CN" altLang="en-US" sz="300" u="none" strike="noStrike">
                          <a:effectLst/>
                        </a:rPr>
                        <a:t>锟</a:t>
                      </a:r>
                      <a:r>
                        <a:rPr lang="en-US" altLang="zh-CN" sz="300" u="none" strike="noStrike">
                          <a:effectLst/>
                        </a:rPr>
                        <a:t>?</a:t>
                      </a:r>
                      <a:r>
                        <a:rPr lang="en-US" sz="300" u="none" strike="noStrike">
                          <a:effectLst/>
                        </a:rPr>
                        <a:t>HB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8066258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Franchi S.p.A.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21253729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Frankenversand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62567431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00" u="none" strike="noStrike">
                          <a:effectLst/>
                        </a:rPr>
                        <a:t>Furia Bacalhau e Frutos do Mar</a:t>
                      </a:r>
                      <a:endParaRPr lang="pt-BR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1126950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Galer</a:t>
                      </a:r>
                      <a:r>
                        <a:rPr lang="zh-CN" altLang="en-US" sz="300" u="none" strike="noStrike">
                          <a:effectLst/>
                        </a:rPr>
                        <a:t>锟絘 </a:t>
                      </a:r>
                      <a:r>
                        <a:rPr lang="en-US" sz="300" u="none" strike="noStrike">
                          <a:effectLst/>
                        </a:rPr>
                        <a:t>del gastr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omo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74959243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Godos Cocina T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r>
                        <a:rPr lang="en-US" sz="300" u="none" strike="noStrike">
                          <a:effectLst/>
                        </a:rPr>
                        <a:t>ica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9734463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Gourmet Lanchonetes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26585699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Great Lakes Food Market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99516314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HILARION-Abastos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5447285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Hanari Carnes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5824520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Coyote Import Store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46198267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Owl All-Night Grocers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1916196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Island Trading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90246686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K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iglich 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75248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LILA-Supermercado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6964629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LINO-Delicateses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95304877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corne d'abondance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57671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maison d'Asie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99310997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Lehmanns Marktstand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5966431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Let's Stop N 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7722258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Lonesome Pine Restaurant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9888949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Magazzini Alimentari Riuniti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976101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Maison Dewey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7302935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Morgenstern Gesundkost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2934938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Paillarde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159400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Oc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r>
                        <a:rPr lang="en-US" sz="300" u="none" strike="noStrike">
                          <a:effectLst/>
                        </a:rPr>
                        <a:t>no Atl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tico Ltda.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33126422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Old World Delicatessen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0518361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Ottilies K</a:t>
                      </a:r>
                      <a:r>
                        <a:rPr lang="zh-CN" altLang="en-US" sz="300" u="none" strike="noStrike">
                          <a:effectLst/>
                        </a:rPr>
                        <a:t>锟絪</a:t>
                      </a:r>
                      <a:r>
                        <a:rPr lang="en-US" sz="300" u="none" strike="noStrike">
                          <a:effectLst/>
                        </a:rPr>
                        <a:t>eladen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51580596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Piccolo und mehr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1546531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QUICK-Stop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05578598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 Del</a:t>
                      </a:r>
                      <a:r>
                        <a:rPr lang="zh-CN" altLang="en-US" sz="300" u="none" strike="noStrike">
                          <a:effectLst/>
                        </a:rPr>
                        <a:t>锟絚</a:t>
                      </a:r>
                      <a:r>
                        <a:rPr lang="en-US" sz="300" u="none" strike="noStrike">
                          <a:effectLst/>
                        </a:rPr>
                        <a:t>ia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2488665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Queen Cozinha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7759053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Rancho grande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82127334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Rattlesnake Canyon Grocery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7797767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Reggiani Caseifici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4961261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Ricardo Adocicados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71427143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Richter Supermarkt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637736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Romero y tomillo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0204682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Save-a-lot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3309333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Simons bistro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83313680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Split Rail Beer &amp; Ale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12592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Supr</a:t>
                      </a:r>
                      <a:r>
                        <a:rPr lang="zh-CN" altLang="en-US" sz="300" u="none" strike="noStrike">
                          <a:effectLst/>
                        </a:rPr>
                        <a:t>锟絤</a:t>
                      </a:r>
                      <a:r>
                        <a:rPr lang="en-US" sz="300" u="none" strike="noStrike">
                          <a:effectLst/>
                        </a:rPr>
                        <a:t>es d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ices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40714434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The Cracker Box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6809458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Toms Spezialit</a:t>
                      </a:r>
                      <a:r>
                        <a:rPr lang="zh-CN" altLang="en-US" sz="300" u="none" strike="noStrike">
                          <a:effectLst/>
                        </a:rPr>
                        <a:t>锟絫</a:t>
                      </a:r>
                      <a:r>
                        <a:rPr lang="en-US" sz="300" u="none" strike="noStrike">
                          <a:effectLst/>
                        </a:rPr>
                        <a:t>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11312030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Tortuga Restaurante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0047068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Tradi</a:t>
                      </a:r>
                      <a:r>
                        <a:rPr lang="zh-CN" altLang="en-US" sz="300" u="none" strike="noStrike">
                          <a:effectLst/>
                        </a:rPr>
                        <a:t>锟斤拷</a:t>
                      </a:r>
                      <a:r>
                        <a:rPr lang="en-US" sz="300" u="none" strike="noStrike">
                          <a:effectLst/>
                        </a:rPr>
                        <a:t>o Hipermercados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41833345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Trail's Head Gourmet Provisioners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225286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Vaffeljernet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5006577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Victuailles en stock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341939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Wartian Herkku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49063033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Wellington Importadora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3378722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White Clover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4609254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Wilman Kala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28221412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 dirty="0">
                          <a:effectLst/>
                        </a:rPr>
                        <a:t>Wolski  </a:t>
                      </a:r>
                      <a:r>
                        <a:rPr lang="en-US" sz="300" u="none" strike="noStrike" dirty="0" err="1">
                          <a:effectLst/>
                        </a:rPr>
                        <a:t>Zajazd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:a16="http://schemas.microsoft.com/office/drawing/2014/main" xmlns="" val="1098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48350" y="1497816"/>
            <a:ext cx="3591300" cy="34199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大采购金额最大的客户公司，其中前三名的采购金额超过了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名客户公司名称和订单总金额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85057" y="1025298"/>
          <a:ext cx="7134225" cy="393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037688" y="96689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采购金额最大的前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个客户公司采购的产品种类五花八门，大家也不尽相同。不过几乎每个客户都会采购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等类型的产品。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名客户公司采购了哪些产品种类，以及每个产品种类的采购额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0" y="685799"/>
          <a:ext cx="9153527" cy="445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041429" y="1603507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左图显示的这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家公司，批发商负责与它们对接的雇员都超过了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个人，结合上面的分析来看，很多都是大客户。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哪些客户公司负责处理订单的雇员超过</a:t>
            </a:r>
            <a:r>
              <a:rPr lang="en-US" altLang="zh-CN" sz="1800" b="1" dirty="0">
                <a:solidFill>
                  <a:schemeClr val="bg1"/>
                </a:solidFill>
              </a:rPr>
              <a:t>15</a:t>
            </a:r>
            <a:r>
              <a:rPr lang="zh-CN" altLang="en-US" sz="1800" b="1" dirty="0">
                <a:solidFill>
                  <a:schemeClr val="bg1"/>
                </a:solidFill>
              </a:rPr>
              <a:t>个人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981075"/>
          <a:ext cx="6886575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660429" y="1451108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供应商提供的产品种类基本上都在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种以内。能提供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4-5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种产品的供应商只有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家，其他大部分的提供的产品种类数量都在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或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以下。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供应商提供的产品种类数量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27339"/>
          <a:ext cx="65436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6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849730" y="1318592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大供应商如图所示，排前三名的订单总额超过了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美元，最少的也有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大供应商公司名及其订单总金额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16454"/>
          <a:ext cx="7115176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14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947766" y="145957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大供应商供应的产品种类不尽相同。有的仅仅供应一类产品，比如仅供应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，或者仅供应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。有的公司则供应多样化的产品。比如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Pavlova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大供应商供应了哪些产品种类，以及每个产品种类订单总金额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755" y="1166107"/>
            <a:ext cx="78581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9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48350" y="1657935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供应商供应的每种产品中预定量（需求量）是不相同的，比如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Exotic Liquids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公司的平均订单量最高，其中只有两种订单，一种是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，一种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是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其他大部分供应商的订单都是一种商品。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供应商每种产品种类的平均预订量是多少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47750"/>
            <a:ext cx="7286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9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475372" y="153819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需求量排前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的产品如图所示，它们的需求量都超过了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产品需求量排前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名的有哪些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14412"/>
          <a:ext cx="649605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4190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1062</Words>
  <Application>Microsoft Macintosh PowerPoint</Application>
  <PresentationFormat>全屏显示(16:9)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Open Sans</vt:lpstr>
      <vt:lpstr>Arial</vt:lpstr>
      <vt:lpstr>等线</vt:lpstr>
      <vt:lpstr>simple-light-2</vt:lpstr>
      <vt:lpstr>  哪些公司的采购订单是从超过10个国家运输来的？</vt:lpstr>
      <vt:lpstr>  采购金额最大的前10名客户公司名称和订单总金额</vt:lpstr>
      <vt:lpstr>  采购金额最大的前10名客户公司采购了哪些产品种类，以及每个产品种类的采购额</vt:lpstr>
      <vt:lpstr>  哪些客户公司负责处理订单的雇员超过15个人</vt:lpstr>
      <vt:lpstr>供应商提供的产品种类数量</vt:lpstr>
      <vt:lpstr>贡献最大的10大供应商公司名及其订单总金额</vt:lpstr>
      <vt:lpstr>贡献最大的10大供应商供应了哪些产品种类，以及每个产品种类订单总金额</vt:lpstr>
      <vt:lpstr>供应商每种产品种类的平均预订量是多少</vt:lpstr>
      <vt:lpstr>产品需求量排前10名的有哪些</vt:lpstr>
      <vt:lpstr>哪些产品的销售额在增长</vt:lpstr>
      <vt:lpstr>需求量排前10名的产品分别有多少供应商供货</vt:lpstr>
      <vt:lpstr>每种类型有多少个产品</vt:lpstr>
      <vt:lpstr>业绩最好的雇员姓名以及他的销售额</vt:lpstr>
      <vt:lpstr>业绩最好的雇员来自哪个国家</vt:lpstr>
      <vt:lpstr>业绩最好的雇员销售哪些种类产品</vt:lpstr>
      <vt:lpstr>业绩最好的雇员服务了哪些客户公司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30</cp:revision>
  <dcterms:modified xsi:type="dcterms:W3CDTF">2019-06-13T08:46:31Z</dcterms:modified>
</cp:coreProperties>
</file>