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812600" y="2652120"/>
            <a:ext cx="551808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812600" y="2963520"/>
            <a:ext cx="551808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812600" y="2652120"/>
            <a:ext cx="269280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0400" y="2652120"/>
            <a:ext cx="269280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40400" y="2963520"/>
            <a:ext cx="269280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812600" y="2963520"/>
            <a:ext cx="269280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812600" y="2652120"/>
            <a:ext cx="5518080" cy="595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812600" y="2652120"/>
            <a:ext cx="5518080" cy="595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4198320" y="2651760"/>
            <a:ext cx="746640" cy="59580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4198320" y="2651760"/>
            <a:ext cx="746640" cy="595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812600" y="2652120"/>
            <a:ext cx="5518080" cy="59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812600" y="2652120"/>
            <a:ext cx="5518080" cy="595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812600" y="2652120"/>
            <a:ext cx="2692800" cy="595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40400" y="2652120"/>
            <a:ext cx="2692800" cy="595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812600" y="864000"/>
            <a:ext cx="5518080" cy="807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812600" y="2652120"/>
            <a:ext cx="269280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812600" y="2963520"/>
            <a:ext cx="269280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40400" y="2652120"/>
            <a:ext cx="2692800" cy="595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812600" y="2652120"/>
            <a:ext cx="5518080" cy="59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812600" y="2652120"/>
            <a:ext cx="2692800" cy="595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40400" y="2652120"/>
            <a:ext cx="269280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40400" y="2963520"/>
            <a:ext cx="269280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812600" y="2652120"/>
            <a:ext cx="269280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40400" y="2652120"/>
            <a:ext cx="269280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812600" y="2963520"/>
            <a:ext cx="551808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812600" y="2652120"/>
            <a:ext cx="551808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812600" y="2963520"/>
            <a:ext cx="551808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812600" y="2652120"/>
            <a:ext cx="269280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40400" y="2652120"/>
            <a:ext cx="269280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40400" y="2963520"/>
            <a:ext cx="269280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1812600" y="2963520"/>
            <a:ext cx="269280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812600" y="2652120"/>
            <a:ext cx="5518080" cy="595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812600" y="2652120"/>
            <a:ext cx="5518080" cy="595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4198320" y="2651760"/>
            <a:ext cx="746640" cy="59580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4198320" y="2651760"/>
            <a:ext cx="746640" cy="595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1812600" y="2652120"/>
            <a:ext cx="5518080" cy="59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812600" y="2652120"/>
            <a:ext cx="5518080" cy="595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812600" y="2652120"/>
            <a:ext cx="2692800" cy="595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40400" y="2652120"/>
            <a:ext cx="2692800" cy="595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812600" y="2652120"/>
            <a:ext cx="5518080" cy="595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812600" y="864000"/>
            <a:ext cx="5518080" cy="807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812600" y="2652120"/>
            <a:ext cx="269280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812600" y="2963520"/>
            <a:ext cx="269280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40400" y="2652120"/>
            <a:ext cx="2692800" cy="595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812600" y="2652120"/>
            <a:ext cx="2692800" cy="595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40400" y="2652120"/>
            <a:ext cx="269280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40400" y="2963520"/>
            <a:ext cx="269280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812600" y="2652120"/>
            <a:ext cx="269280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40400" y="2652120"/>
            <a:ext cx="269280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812600" y="2963520"/>
            <a:ext cx="551808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812600" y="2652120"/>
            <a:ext cx="551808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812600" y="2963520"/>
            <a:ext cx="551808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812600" y="2652120"/>
            <a:ext cx="269280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40400" y="2652120"/>
            <a:ext cx="269280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40400" y="2963520"/>
            <a:ext cx="269280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1812600" y="2963520"/>
            <a:ext cx="269280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812600" y="2652120"/>
            <a:ext cx="5518080" cy="595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1812600" y="2652120"/>
            <a:ext cx="5518080" cy="595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4198320" y="2651760"/>
            <a:ext cx="746640" cy="59580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4198320" y="2651760"/>
            <a:ext cx="746640" cy="595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812600" y="2652120"/>
            <a:ext cx="2692800" cy="595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40400" y="2652120"/>
            <a:ext cx="2692800" cy="595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812600" y="864000"/>
            <a:ext cx="5518080" cy="807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812600" y="2652120"/>
            <a:ext cx="269280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812600" y="2963520"/>
            <a:ext cx="269280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40400" y="2652120"/>
            <a:ext cx="2692800" cy="595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812600" y="2652120"/>
            <a:ext cx="2692800" cy="595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40400" y="2652120"/>
            <a:ext cx="269280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40400" y="2963520"/>
            <a:ext cx="269280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812600" y="2652120"/>
            <a:ext cx="269280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40400" y="2652120"/>
            <a:ext cx="269280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812600" y="2963520"/>
            <a:ext cx="5518080" cy="284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be2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6" descr=""/>
          <p:cNvPicPr/>
          <p:nvPr/>
        </p:nvPicPr>
        <p:blipFill>
          <a:blip r:embed="rId2"/>
          <a:stretch/>
        </p:blipFill>
        <p:spPr>
          <a:xfrm>
            <a:off x="0" y="0"/>
            <a:ext cx="8997840" cy="51328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812600" y="2652120"/>
            <a:ext cx="5518080" cy="59580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4475880" y="4879080"/>
            <a:ext cx="185040" cy="191520"/>
          </a:xfrm>
          <a:prstGeom prst="rect">
            <a:avLst/>
          </a:prstGeom>
        </p:spPr>
        <p:txBody>
          <a:bodyPr lIns="26640" rIns="26640" tIns="26640" bIns="26640"/>
          <a:p>
            <a:pPr algn="ctr">
              <a:lnSpc>
                <a:spcPct val="100000"/>
              </a:lnSpc>
            </a:pPr>
            <a:fld id="{741A25CE-1869-4842-98C8-33D5DC1CCDD5}" type="slidenum"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Light"/>
                <a:ea typeface="Helvetica Neue Light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493200"/>
            <a:ext cx="37800" cy="475920"/>
          </a:xfrm>
          <a:prstGeom prst="rect">
            <a:avLst/>
          </a:prstGeom>
          <a:solidFill>
            <a:srgbClr val="02b4e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1903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be2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90" descr=""/>
          <p:cNvPicPr/>
          <p:nvPr/>
        </p:nvPicPr>
        <p:blipFill>
          <a:blip r:embed="rId2"/>
          <a:stretch/>
        </p:blipFill>
        <p:spPr>
          <a:xfrm>
            <a:off x="0" y="0"/>
            <a:ext cx="8997840" cy="5132880"/>
          </a:xfrm>
          <a:prstGeom prst="rect">
            <a:avLst/>
          </a:prstGeom>
          <a:ln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812600" y="864000"/>
            <a:ext cx="5518080" cy="174096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812600" y="2652120"/>
            <a:ext cx="5518080" cy="59580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/>
          </p:nvPr>
        </p:nvSpPr>
        <p:spPr>
          <a:xfrm>
            <a:off x="4475880" y="4879080"/>
            <a:ext cx="185040" cy="191520"/>
          </a:xfrm>
          <a:prstGeom prst="rect">
            <a:avLst/>
          </a:prstGeom>
        </p:spPr>
        <p:txBody>
          <a:bodyPr lIns="26640" rIns="26640" tIns="26640" bIns="26640"/>
          <a:p>
            <a:pPr algn="ctr">
              <a:lnSpc>
                <a:spcPct val="100000"/>
              </a:lnSpc>
            </a:pPr>
            <a:fld id="{7AE47ACC-8201-4DE1-BBBF-D1E7B1AA5015}" type="slidenum"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Light"/>
                <a:ea typeface="Helvetica Neue Ligh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122720" y="1972800"/>
            <a:ext cx="898560" cy="37800"/>
          </a:xfrm>
          <a:prstGeom prst="rect">
            <a:avLst/>
          </a:prstGeom>
          <a:solidFill>
            <a:srgbClr val="02b4e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"/>
          <p:cNvSpPr/>
          <p:nvPr/>
        </p:nvSpPr>
        <p:spPr>
          <a:xfrm>
            <a:off x="1699920" y="2837160"/>
            <a:ext cx="558612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2b3e4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Project 4: The Summary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-257400" y="2135880"/>
            <a:ext cx="965880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Design Sprint Foundations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355320"/>
            <a:ext cx="914364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 marL="1371600" indent="-34560">
              <a:lnSpc>
                <a:spcPct val="100000"/>
              </a:lnSpc>
            </a:pPr>
            <a:r>
              <a:rPr b="0" lang="en-US" sz="2200" spc="-1" strike="noStrike">
                <a:solidFill>
                  <a:srgbClr val="02b3e4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Top Trends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13520" y="5475240"/>
            <a:ext cx="199620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8edae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Description goes here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Shape 161" descr=""/>
          <p:cNvPicPr/>
          <p:nvPr/>
        </p:nvPicPr>
        <p:blipFill>
          <a:blip r:embed="rId2"/>
          <a:stretch/>
        </p:blipFill>
        <p:spPr>
          <a:xfrm>
            <a:off x="311760" y="296640"/>
            <a:ext cx="970200" cy="818640"/>
          </a:xfrm>
          <a:prstGeom prst="rect">
            <a:avLst/>
          </a:prstGeom>
          <a:ln>
            <a:noFill/>
          </a:ln>
        </p:spPr>
      </p:pic>
      <p:sp>
        <p:nvSpPr>
          <p:cNvPr id="119" name="TextShape 3"/>
          <p:cNvSpPr txBox="1"/>
          <p:nvPr/>
        </p:nvSpPr>
        <p:spPr>
          <a:xfrm>
            <a:off x="311760" y="1461600"/>
            <a:ext cx="8520120" cy="2881440"/>
          </a:xfrm>
          <a:prstGeom prst="rect">
            <a:avLst/>
          </a:prstGeom>
          <a:noFill/>
          <a:ln w="9360">
            <a:solidFill>
              <a:srgbClr val="dcdee0"/>
            </a:solidFill>
            <a:round/>
          </a:ln>
        </p:spPr>
        <p:txBody>
          <a:bodyPr lIns="91080" rIns="91080" tIns="91080" bIns="9108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The overall feedback of the user testers is positive, people are quite accepted about the ideas of getting some rewards by doing a series of tasks in our app.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355320"/>
            <a:ext cx="914364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 marL="1371600" indent="-34560">
              <a:lnSpc>
                <a:spcPct val="100000"/>
              </a:lnSpc>
            </a:pPr>
            <a:r>
              <a:rPr b="0" lang="en-US" sz="2200" spc="-1" strike="noStrike">
                <a:solidFill>
                  <a:srgbClr val="02b3e4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Long Term Goal Reflection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13520" y="5475240"/>
            <a:ext cx="19962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8edae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Description goes here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Shape 169" descr=""/>
          <p:cNvPicPr/>
          <p:nvPr/>
        </p:nvPicPr>
        <p:blipFill>
          <a:blip r:embed="rId2"/>
          <a:stretch/>
        </p:blipFill>
        <p:spPr>
          <a:xfrm>
            <a:off x="311760" y="296640"/>
            <a:ext cx="970200" cy="818640"/>
          </a:xfrm>
          <a:prstGeom prst="rect">
            <a:avLst/>
          </a:prstGeom>
          <a:ln>
            <a:noFill/>
          </a:ln>
        </p:spPr>
      </p:pic>
      <p:sp>
        <p:nvSpPr>
          <p:cNvPr id="123" name="TextShape 3"/>
          <p:cNvSpPr txBox="1"/>
          <p:nvPr/>
        </p:nvSpPr>
        <p:spPr>
          <a:xfrm>
            <a:off x="311760" y="2331720"/>
            <a:ext cx="8520120" cy="2011320"/>
          </a:xfrm>
          <a:prstGeom prst="rect">
            <a:avLst/>
          </a:prstGeom>
          <a:noFill/>
          <a:ln w="9360">
            <a:solidFill>
              <a:srgbClr val="dcdee0"/>
            </a:solidFill>
            <a:round/>
          </a:ln>
        </p:spPr>
        <p:txBody>
          <a:bodyPr lIns="91080" rIns="91080" tIns="91080" bIns="9108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The goal is realistic according to the feedback. Users love the idea of doing tasks for some rewards. On one hand, we can attract a lot of users  to ride scooters doing tasks, on the other hand, we can develop a cluster of users who have jobs needed to be done that is suitable in this situation. We can help them in many ways and develop a nice partnership.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4"/>
          <p:cNvSpPr txBox="1"/>
          <p:nvPr/>
        </p:nvSpPr>
        <p:spPr>
          <a:xfrm>
            <a:off x="311760" y="1056600"/>
            <a:ext cx="8520120" cy="954720"/>
          </a:xfrm>
          <a:prstGeom prst="rect">
            <a:avLst/>
          </a:prstGeom>
          <a:noFill/>
          <a:ln w="9360">
            <a:solidFill>
              <a:srgbClr val="dcdee0"/>
            </a:solidFill>
            <a:round/>
          </a:ln>
        </p:spPr>
        <p:txBody>
          <a:bodyPr lIns="91080" rIns="91080" tIns="91080" bIns="9108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Ooup will be the world’s most known scooter service provider in 2 years.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355320"/>
            <a:ext cx="914364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 marL="1371600" indent="-34560">
              <a:lnSpc>
                <a:spcPct val="100000"/>
              </a:lnSpc>
            </a:pPr>
            <a:r>
              <a:rPr b="0" lang="en-US" sz="2200" spc="-1" strike="noStrike">
                <a:solidFill>
                  <a:srgbClr val="02b3e4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Sprint Questions &amp; Answers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713520" y="5475240"/>
            <a:ext cx="19962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8edae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D</a:t>
            </a:r>
            <a:r>
              <a:rPr b="0" lang="en-US" sz="1500" spc="-1" strike="noStrike">
                <a:solidFill>
                  <a:srgbClr val="8edae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</a:t>
            </a:r>
            <a:r>
              <a:rPr b="0" lang="en-US" sz="1500" spc="-1" strike="noStrike">
                <a:solidFill>
                  <a:srgbClr val="8edae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</a:t>
            </a:r>
            <a:r>
              <a:rPr b="0" lang="en-US" sz="1500" spc="-1" strike="noStrike">
                <a:solidFill>
                  <a:srgbClr val="8edae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c</a:t>
            </a:r>
            <a:r>
              <a:rPr b="0" lang="en-US" sz="1500" spc="-1" strike="noStrike">
                <a:solidFill>
                  <a:srgbClr val="8edae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r</a:t>
            </a:r>
            <a:r>
              <a:rPr b="0" lang="en-US" sz="1500" spc="-1" strike="noStrike">
                <a:solidFill>
                  <a:srgbClr val="8edae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i</a:t>
            </a:r>
            <a:r>
              <a:rPr b="0" lang="en-US" sz="1500" spc="-1" strike="noStrike">
                <a:solidFill>
                  <a:srgbClr val="8edae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</a:t>
            </a:r>
            <a:r>
              <a:rPr b="0" lang="en-US" sz="1500" spc="-1" strike="noStrike">
                <a:solidFill>
                  <a:srgbClr val="8edae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t</a:t>
            </a:r>
            <a:r>
              <a:rPr b="0" lang="en-US" sz="1500" spc="-1" strike="noStrike">
                <a:solidFill>
                  <a:srgbClr val="8edae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i</a:t>
            </a:r>
            <a:r>
              <a:rPr b="0" lang="en-US" sz="1500" spc="-1" strike="noStrike">
                <a:solidFill>
                  <a:srgbClr val="8edae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o</a:t>
            </a:r>
            <a:r>
              <a:rPr b="0" lang="en-US" sz="1500" spc="-1" strike="noStrike">
                <a:solidFill>
                  <a:srgbClr val="8edae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n</a:t>
            </a:r>
            <a:r>
              <a:rPr b="0" lang="en-US" sz="1500" spc="-1" strike="noStrike">
                <a:solidFill>
                  <a:srgbClr val="8edae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r>
              <a:rPr b="0" lang="en-US" sz="1500" spc="-1" strike="noStrike">
                <a:solidFill>
                  <a:srgbClr val="8edae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g</a:t>
            </a:r>
            <a:r>
              <a:rPr b="0" lang="en-US" sz="1500" spc="-1" strike="noStrike">
                <a:solidFill>
                  <a:srgbClr val="8edae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o</a:t>
            </a:r>
            <a:r>
              <a:rPr b="0" lang="en-US" sz="1500" spc="-1" strike="noStrike">
                <a:solidFill>
                  <a:srgbClr val="8edae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</a:t>
            </a:r>
            <a:r>
              <a:rPr b="0" lang="en-US" sz="1500" spc="-1" strike="noStrike">
                <a:solidFill>
                  <a:srgbClr val="8edae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</a:t>
            </a:r>
            <a:r>
              <a:rPr b="0" lang="en-US" sz="1500" spc="-1" strike="noStrike">
                <a:solidFill>
                  <a:srgbClr val="8edae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r>
              <a:rPr b="0" lang="en-US" sz="1500" spc="-1" strike="noStrike">
                <a:solidFill>
                  <a:srgbClr val="8edae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h</a:t>
            </a:r>
            <a:r>
              <a:rPr b="0" lang="en-US" sz="1500" spc="-1" strike="noStrike">
                <a:solidFill>
                  <a:srgbClr val="8edae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</a:t>
            </a:r>
            <a:r>
              <a:rPr b="0" lang="en-US" sz="1500" spc="-1" strike="noStrike">
                <a:solidFill>
                  <a:srgbClr val="8edae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r</a:t>
            </a:r>
            <a:r>
              <a:rPr b="0" lang="en-US" sz="1500" spc="-1" strike="noStrike">
                <a:solidFill>
                  <a:srgbClr val="8edae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Shape 178" descr=""/>
          <p:cNvPicPr/>
          <p:nvPr/>
        </p:nvPicPr>
        <p:blipFill>
          <a:blip r:embed="rId2"/>
          <a:stretch/>
        </p:blipFill>
        <p:spPr>
          <a:xfrm>
            <a:off x="311760" y="296640"/>
            <a:ext cx="970200" cy="818640"/>
          </a:xfrm>
          <a:prstGeom prst="rect">
            <a:avLst/>
          </a:prstGeom>
          <a:ln>
            <a:noFill/>
          </a:ln>
        </p:spPr>
      </p:pic>
      <p:sp>
        <p:nvSpPr>
          <p:cNvPr id="128" name="TextShape 3"/>
          <p:cNvSpPr txBox="1"/>
          <p:nvPr/>
        </p:nvSpPr>
        <p:spPr>
          <a:xfrm>
            <a:off x="645840" y="1362960"/>
            <a:ext cx="4065840" cy="947520"/>
          </a:xfrm>
          <a:prstGeom prst="rect">
            <a:avLst/>
          </a:prstGeom>
          <a:noFill/>
          <a:ln w="9360">
            <a:solidFill>
              <a:srgbClr val="dcdee0"/>
            </a:solidFill>
            <a:round/>
          </a:ln>
        </p:spPr>
        <p:txBody>
          <a:bodyPr lIns="91080" rIns="91080" tIns="91080" bIns="9108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2b3e4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1</a:t>
            </a:r>
            <a:r>
              <a:rPr b="0" lang="en-US" sz="1800" spc="-1" strike="noStrike">
                <a:solidFill>
                  <a:srgbClr val="fa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r>
              <a:rPr b="0" lang="en-US" sz="1800" spc="-1" strike="noStrike">
                <a:solidFill>
                  <a:srgbClr val="fafbf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|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Can we increase users 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4"/>
          <p:cNvSpPr txBox="1"/>
          <p:nvPr/>
        </p:nvSpPr>
        <p:spPr>
          <a:xfrm>
            <a:off x="4884480" y="1362960"/>
            <a:ext cx="4065840" cy="947520"/>
          </a:xfrm>
          <a:prstGeom prst="rect">
            <a:avLst/>
          </a:prstGeom>
          <a:noFill/>
          <a:ln w="9360">
            <a:solidFill>
              <a:srgbClr val="dcdee0"/>
            </a:solidFill>
            <a:round/>
          </a:ln>
        </p:spPr>
        <p:txBody>
          <a:bodyPr lIns="91080" rIns="91080" tIns="91080" bIns="9108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Yes we can increase the number of users.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5"/>
          <p:cNvSpPr txBox="1"/>
          <p:nvPr/>
        </p:nvSpPr>
        <p:spPr>
          <a:xfrm>
            <a:off x="645840" y="2568960"/>
            <a:ext cx="4065840" cy="947520"/>
          </a:xfrm>
          <a:prstGeom prst="rect">
            <a:avLst/>
          </a:prstGeom>
          <a:noFill/>
          <a:ln w="9360">
            <a:solidFill>
              <a:srgbClr val="dcdee0"/>
            </a:solidFill>
            <a:round/>
          </a:ln>
        </p:spPr>
        <p:txBody>
          <a:bodyPr lIns="91080" rIns="91080" tIns="91080" bIns="9108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2b3e4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2</a:t>
            </a:r>
            <a:r>
              <a:rPr b="0" lang="en-US" sz="1800" spc="-1" strike="noStrike">
                <a:solidFill>
                  <a:srgbClr val="fa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r>
              <a:rPr b="0" lang="en-US" sz="1800" spc="-1" strike="noStrike">
                <a:solidFill>
                  <a:srgbClr val="fafbf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|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Can we make users spend more time on riding scooters 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6"/>
          <p:cNvSpPr txBox="1"/>
          <p:nvPr/>
        </p:nvSpPr>
        <p:spPr>
          <a:xfrm>
            <a:off x="645840" y="3774960"/>
            <a:ext cx="4065840" cy="947520"/>
          </a:xfrm>
          <a:prstGeom prst="rect">
            <a:avLst/>
          </a:prstGeom>
          <a:noFill/>
          <a:ln w="9360">
            <a:solidFill>
              <a:srgbClr val="dcdee0"/>
            </a:solidFill>
            <a:round/>
          </a:ln>
        </p:spPr>
        <p:txBody>
          <a:bodyPr lIns="91080" rIns="91080" tIns="91080" bIns="9108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2b3e4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3</a:t>
            </a:r>
            <a:r>
              <a:rPr b="0" lang="en-US" sz="1800" spc="-1" strike="noStrike">
                <a:solidFill>
                  <a:srgbClr val="fa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r>
              <a:rPr b="0" lang="en-US" sz="1800" spc="-1" strike="noStrike">
                <a:solidFill>
                  <a:srgbClr val="fafbf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|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Can we make users return the scooter to the station 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7"/>
          <p:cNvSpPr txBox="1"/>
          <p:nvPr/>
        </p:nvSpPr>
        <p:spPr>
          <a:xfrm>
            <a:off x="4884480" y="2515320"/>
            <a:ext cx="4065840" cy="947520"/>
          </a:xfrm>
          <a:prstGeom prst="rect">
            <a:avLst/>
          </a:prstGeom>
          <a:noFill/>
          <a:ln w="9360">
            <a:solidFill>
              <a:srgbClr val="dcdee0"/>
            </a:solidFill>
            <a:round/>
          </a:ln>
        </p:spPr>
        <p:txBody>
          <a:bodyPr lIns="91080" rIns="91080" tIns="91080" bIns="9108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Yes we can make users spend more time on scooters.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8"/>
          <p:cNvSpPr txBox="1"/>
          <p:nvPr/>
        </p:nvSpPr>
        <p:spPr>
          <a:xfrm>
            <a:off x="4884480" y="3774960"/>
            <a:ext cx="4065840" cy="947520"/>
          </a:xfrm>
          <a:prstGeom prst="rect">
            <a:avLst/>
          </a:prstGeom>
          <a:noFill/>
          <a:ln w="9360">
            <a:solidFill>
              <a:srgbClr val="dcdee0"/>
            </a:solidFill>
            <a:round/>
          </a:ln>
        </p:spPr>
        <p:txBody>
          <a:bodyPr lIns="91080" rIns="91080" tIns="91080" bIns="9108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Yes we can make returning scooters an important step of completing tasks.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 rot="10800000">
            <a:off x="532440" y="1688760"/>
            <a:ext cx="220320" cy="190440"/>
          </a:xfrm>
          <a:prstGeom prst="triangle">
            <a:avLst>
              <a:gd name="adj" fmla="val 50000"/>
            </a:avLst>
          </a:prstGeom>
          <a:noFill/>
          <a:ln w="38160">
            <a:solidFill>
              <a:srgbClr val="dbe2e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0"/>
          <p:cNvSpPr/>
          <p:nvPr/>
        </p:nvSpPr>
        <p:spPr>
          <a:xfrm rot="10800000">
            <a:off x="532440" y="2904840"/>
            <a:ext cx="220320" cy="190440"/>
          </a:xfrm>
          <a:prstGeom prst="triangle">
            <a:avLst>
              <a:gd name="adj" fmla="val 50000"/>
            </a:avLst>
          </a:prstGeom>
          <a:noFill/>
          <a:ln w="38160">
            <a:solidFill>
              <a:srgbClr val="dbe2e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1"/>
          <p:cNvSpPr/>
          <p:nvPr/>
        </p:nvSpPr>
        <p:spPr>
          <a:xfrm rot="10800000">
            <a:off x="532440" y="4121280"/>
            <a:ext cx="220320" cy="190440"/>
          </a:xfrm>
          <a:prstGeom prst="triangle">
            <a:avLst>
              <a:gd name="adj" fmla="val 50000"/>
            </a:avLst>
          </a:prstGeom>
          <a:noFill/>
          <a:ln w="38160">
            <a:solidFill>
              <a:srgbClr val="dbe2e8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355320"/>
            <a:ext cx="914364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 marL="1371600" indent="-34560">
              <a:lnSpc>
                <a:spcPct val="100000"/>
              </a:lnSpc>
            </a:pPr>
            <a:r>
              <a:rPr b="0" lang="en-US" sz="2200" spc="-1" strike="noStrike">
                <a:solidFill>
                  <a:srgbClr val="02b3e4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3 Recommended Next Steps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713520" y="5475240"/>
            <a:ext cx="19962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8edae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Description goes here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Shape 194" descr=""/>
          <p:cNvPicPr/>
          <p:nvPr/>
        </p:nvPicPr>
        <p:blipFill>
          <a:blip r:embed="rId2"/>
          <a:stretch/>
        </p:blipFill>
        <p:spPr>
          <a:xfrm>
            <a:off x="311760" y="296640"/>
            <a:ext cx="970200" cy="818640"/>
          </a:xfrm>
          <a:prstGeom prst="rect">
            <a:avLst/>
          </a:prstGeom>
          <a:ln>
            <a:noFill/>
          </a:ln>
        </p:spPr>
      </p:pic>
      <p:sp>
        <p:nvSpPr>
          <p:cNvPr id="140" name="TextShape 3"/>
          <p:cNvSpPr txBox="1"/>
          <p:nvPr/>
        </p:nvSpPr>
        <p:spPr>
          <a:xfrm>
            <a:off x="645840" y="1362960"/>
            <a:ext cx="7810560" cy="947520"/>
          </a:xfrm>
          <a:prstGeom prst="rect">
            <a:avLst/>
          </a:prstGeom>
          <a:noFill/>
          <a:ln w="9360">
            <a:solidFill>
              <a:srgbClr val="dcdee0"/>
            </a:solidFill>
            <a:round/>
          </a:ln>
        </p:spPr>
        <p:txBody>
          <a:bodyPr lIns="91080" rIns="91080" tIns="91080" bIns="9108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2b3e4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1</a:t>
            </a:r>
            <a:r>
              <a:rPr b="0" lang="en-US" sz="1400" spc="-1" strike="noStrike">
                <a:solidFill>
                  <a:srgbClr val="fa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r>
              <a:rPr b="0" lang="en-US" sz="1400" spc="-1" strike="noStrike">
                <a:solidFill>
                  <a:srgbClr val="fafbf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|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Make doing tasks one of the core functions in app, providing a variety of tasks for  users to complete.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 rot="10800000">
            <a:off x="532440" y="1688760"/>
            <a:ext cx="220320" cy="190440"/>
          </a:xfrm>
          <a:prstGeom prst="triangle">
            <a:avLst>
              <a:gd name="adj" fmla="val 50000"/>
            </a:avLst>
          </a:prstGeom>
          <a:noFill/>
          <a:ln w="38160">
            <a:solidFill>
              <a:srgbClr val="dbe2e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5"/>
          <p:cNvSpPr/>
          <p:nvPr/>
        </p:nvSpPr>
        <p:spPr>
          <a:xfrm rot="10800000">
            <a:off x="532440" y="2904840"/>
            <a:ext cx="220320" cy="190440"/>
          </a:xfrm>
          <a:prstGeom prst="triangle">
            <a:avLst>
              <a:gd name="adj" fmla="val 50000"/>
            </a:avLst>
          </a:prstGeom>
          <a:noFill/>
          <a:ln w="38160">
            <a:solidFill>
              <a:srgbClr val="dbe2e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6"/>
          <p:cNvSpPr/>
          <p:nvPr/>
        </p:nvSpPr>
        <p:spPr>
          <a:xfrm rot="10800000">
            <a:off x="532440" y="4121280"/>
            <a:ext cx="220320" cy="190440"/>
          </a:xfrm>
          <a:prstGeom prst="triangle">
            <a:avLst>
              <a:gd name="adj" fmla="val 50000"/>
            </a:avLst>
          </a:prstGeom>
          <a:noFill/>
          <a:ln w="38160">
            <a:solidFill>
              <a:srgbClr val="dbe2e8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TextShape 7"/>
          <p:cNvSpPr txBox="1"/>
          <p:nvPr/>
        </p:nvSpPr>
        <p:spPr>
          <a:xfrm>
            <a:off x="645840" y="2573280"/>
            <a:ext cx="7810560" cy="947520"/>
          </a:xfrm>
          <a:prstGeom prst="rect">
            <a:avLst/>
          </a:prstGeom>
          <a:noFill/>
          <a:ln w="9360">
            <a:solidFill>
              <a:srgbClr val="dcdee0"/>
            </a:solidFill>
            <a:round/>
          </a:ln>
        </p:spPr>
        <p:txBody>
          <a:bodyPr lIns="91080" rIns="91080" tIns="91080" bIns="9108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2b3e4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2</a:t>
            </a:r>
            <a:r>
              <a:rPr b="0" lang="en-US" sz="1400" spc="-1" strike="noStrike">
                <a:solidFill>
                  <a:srgbClr val="fa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r>
              <a:rPr b="0" lang="en-US" sz="1400" spc="-1" strike="noStrike">
                <a:solidFill>
                  <a:srgbClr val="fafbf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|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Improving the landing page, add some videos about how to do tasks with scooter, focusing on that it is free, fashionable and reward-included.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8"/>
          <p:cNvSpPr txBox="1"/>
          <p:nvPr/>
        </p:nvSpPr>
        <p:spPr>
          <a:xfrm>
            <a:off x="645840" y="3783600"/>
            <a:ext cx="7810560" cy="947520"/>
          </a:xfrm>
          <a:prstGeom prst="rect">
            <a:avLst/>
          </a:prstGeom>
          <a:noFill/>
          <a:ln w="9360">
            <a:solidFill>
              <a:srgbClr val="dcdee0"/>
            </a:solidFill>
            <a:round/>
          </a:ln>
        </p:spPr>
        <p:txBody>
          <a:bodyPr lIns="91080" rIns="91080" tIns="91080" bIns="9108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2b3e4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3</a:t>
            </a:r>
            <a:r>
              <a:rPr b="0" lang="en-US" sz="1400" spc="-1" strike="noStrike">
                <a:solidFill>
                  <a:srgbClr val="fa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r>
              <a:rPr b="0" lang="en-US" sz="1400" spc="-1" strike="noStrike">
                <a:solidFill>
                  <a:srgbClr val="fafbf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|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Adding more introduction about Ooup in app store, telling the user what this corporation is for.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355320"/>
            <a:ext cx="914364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 marL="1371600" indent="-34560">
              <a:lnSpc>
                <a:spcPct val="100000"/>
              </a:lnSpc>
            </a:pPr>
            <a:r>
              <a:rPr b="0" lang="en-US" sz="2200" spc="-1" strike="noStrike">
                <a:solidFill>
                  <a:srgbClr val="02b3e4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Detailed Prototype Feedback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13520" y="5475240"/>
            <a:ext cx="199620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8edae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Description goes here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Shape 207" descr=""/>
          <p:cNvPicPr/>
          <p:nvPr/>
        </p:nvPicPr>
        <p:blipFill>
          <a:blip r:embed="rId2"/>
          <a:stretch/>
        </p:blipFill>
        <p:spPr>
          <a:xfrm>
            <a:off x="311760" y="296640"/>
            <a:ext cx="970200" cy="818640"/>
          </a:xfrm>
          <a:prstGeom prst="rect">
            <a:avLst/>
          </a:prstGeom>
          <a:ln>
            <a:noFill/>
          </a:ln>
        </p:spPr>
      </p:pic>
      <p:sp>
        <p:nvSpPr>
          <p:cNvPr id="149" name="TextShape 3"/>
          <p:cNvSpPr txBox="1"/>
          <p:nvPr/>
        </p:nvSpPr>
        <p:spPr>
          <a:xfrm>
            <a:off x="311760" y="1461600"/>
            <a:ext cx="8520120" cy="2881440"/>
          </a:xfrm>
          <a:prstGeom prst="rect">
            <a:avLst/>
          </a:prstGeom>
          <a:noFill/>
          <a:ln w="9360">
            <a:solidFill>
              <a:srgbClr val="dcdee0"/>
            </a:solidFill>
            <a:round/>
          </a:ln>
        </p:spPr>
        <p:txBody>
          <a:bodyPr lIns="91080" rIns="91080" tIns="91080" bIns="91080"/>
          <a:p>
            <a:pPr marL="457200" indent="-317160">
              <a:lnSpc>
                <a:spcPct val="100000"/>
              </a:lnSpc>
              <a:buClr>
                <a:srgbClr val="ffffff"/>
              </a:buClr>
              <a:buFont typeface="Open Sans Light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It is awesome to get some reward points by doing tasks;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ffffff"/>
              </a:buClr>
              <a:buFont typeface="Open Sans Light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Users don’t understand what the gift is, it is suspicious;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ffffff"/>
              </a:buClr>
              <a:buFont typeface="Open Sans Light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Users usually like to sign in directly with 3</a:t>
            </a:r>
            <a:r>
              <a:rPr b="0" lang="en-US" sz="1400" spc="-1" strike="noStrike" baseline="101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rd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 account such as Google or Facebook;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ffffff"/>
              </a:buClr>
              <a:buFont typeface="Open Sans Light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Users need more information about Ooup to be willing to download the app.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ffffff"/>
              </a:buClr>
              <a:buFont typeface="Open Sans Light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Users don’t understand whether the app is free;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ffffff"/>
              </a:buClr>
              <a:buFont typeface="Open Sans Light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Users like to do more tasks to get more gifts from app;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ffffff"/>
              </a:buClr>
              <a:buFont typeface="Open Sans Light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Light"/>
                <a:ea typeface="Open Sans Light"/>
              </a:rPr>
              <a:t>Users appreciate that the gifts are convenient and easy to get;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2018-02-14T10:09:39Z</dcterms:modified>
  <cp:revision>1</cp:revision>
  <dc:subject/>
  <dc:title/>
</cp:coreProperties>
</file>