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7" r:id="rId4"/>
    <p:sldId id="269" r:id="rId5"/>
    <p:sldId id="270" r:id="rId6"/>
    <p:sldId id="257" r:id="rId7"/>
    <p:sldId id="271" r:id="rId8"/>
    <p:sldId id="258" r:id="rId9"/>
    <p:sldId id="259" r:id="rId10"/>
    <p:sldId id="268" r:id="rId11"/>
    <p:sldId id="26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20" y="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B436D-341F-426B-A879-B4FA1B0657F1}" type="datetimeFigureOut">
              <a:rPr lang="ko-KR" altLang="en-US" smtClean="0"/>
              <a:pPr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54868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문서 갱신 내용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5576" y="1052736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A01 2018-08-03 </a:t>
            </a:r>
            <a:r>
              <a:rPr lang="ko-KR" altLang="en-US" sz="1200" dirty="0" smtClean="0"/>
              <a:t>초기문서</a:t>
            </a:r>
            <a:endParaRPr lang="en-US" altLang="ko-KR" sz="1200" dirty="0" smtClean="0"/>
          </a:p>
          <a:p>
            <a:r>
              <a:rPr lang="en-US" altLang="ko-KR" sz="1200" dirty="0" smtClean="0"/>
              <a:t>A02 2018-08-04 </a:t>
            </a:r>
            <a:r>
              <a:rPr lang="ko-KR" altLang="en-US" sz="1200" dirty="0" smtClean="0"/>
              <a:t>화면 설명 추가</a:t>
            </a:r>
            <a:endParaRPr lang="en-US" altLang="ko-KR" sz="1200" dirty="0" smtClean="0"/>
          </a:p>
          <a:p>
            <a:r>
              <a:rPr lang="en-US" altLang="ko-KR" sz="1200" dirty="0" smtClean="0"/>
              <a:t>A03 2018-08-13 </a:t>
            </a:r>
            <a:r>
              <a:rPr lang="ko-KR" altLang="en-US" sz="1200" dirty="0"/>
              <a:t>화면 </a:t>
            </a:r>
            <a:r>
              <a:rPr lang="ko-KR" altLang="en-US" sz="1200" dirty="0" smtClean="0"/>
              <a:t>상세 설명 추가</a:t>
            </a:r>
            <a:endParaRPr lang="en-US" altLang="ko-KR" sz="1200" dirty="0" smtClean="0"/>
          </a:p>
          <a:p>
            <a:r>
              <a:rPr lang="en-US" altLang="ko-KR" sz="1200" dirty="0" smtClean="0"/>
              <a:t>A04 2018-08-17 </a:t>
            </a:r>
            <a:r>
              <a:rPr lang="ko-KR" altLang="en-US" sz="1200" dirty="0" smtClean="0"/>
              <a:t>현장 운영 화면 적용</a:t>
            </a:r>
            <a:endParaRPr lang="en-US" altLang="ko-KR" sz="1200" dirty="0"/>
          </a:p>
          <a:p>
            <a:r>
              <a:rPr lang="en-US" altLang="ko-KR" sz="1200" dirty="0" smtClean="0"/>
              <a:t>A05 2018-08-24 Region </a:t>
            </a:r>
            <a:r>
              <a:rPr lang="ko-KR" altLang="en-US" sz="1200" dirty="0" smtClean="0"/>
              <a:t>설정 화면의 영역 설명 방식 변경사항 설명 및 화면 </a:t>
            </a:r>
            <a:r>
              <a:rPr lang="ko-KR" altLang="en-US" sz="1200" dirty="0" smtClean="0"/>
              <a:t>추가</a:t>
            </a:r>
            <a:endParaRPr lang="en-US" altLang="ko-KR" sz="1200" dirty="0" smtClean="0"/>
          </a:p>
          <a:p>
            <a:r>
              <a:rPr lang="en-US" altLang="ko-KR" sz="1200" dirty="0" smtClean="0"/>
              <a:t>A06 2018-09-06 System </a:t>
            </a:r>
            <a:r>
              <a:rPr lang="ko-KR" altLang="en-US" sz="1200" dirty="0"/>
              <a:t>설정 화면의 </a:t>
            </a:r>
            <a:r>
              <a:rPr lang="ko-KR" altLang="en-US" sz="1200" dirty="0" smtClean="0"/>
              <a:t>머신 이름 설정 </a:t>
            </a:r>
            <a:r>
              <a:rPr lang="ko-KR" altLang="en-US" sz="1200" dirty="0"/>
              <a:t>및 화면 </a:t>
            </a:r>
            <a:r>
              <a:rPr lang="ko-KR" altLang="en-US" sz="1200" dirty="0" smtClean="0"/>
              <a:t>추가</a:t>
            </a:r>
            <a:endParaRPr lang="en-US" altLang="ko-K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7664" y="548680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대상물체 표시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키보드 </a:t>
            </a:r>
            <a:r>
              <a:rPr lang="en-US" altLang="ko-KR" sz="1200" dirty="0" smtClean="0">
                <a:sym typeface="Wingdings" panose="05000000000000000000" pitchFamily="2" charset="2"/>
              </a:rPr>
              <a:t>F4 </a:t>
            </a:r>
            <a:r>
              <a:rPr lang="ko-KR" altLang="en-US" sz="1200" dirty="0" smtClean="0">
                <a:sym typeface="Wingdings" panose="05000000000000000000" pitchFamily="2" charset="2"/>
              </a:rPr>
              <a:t>키로 진입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  </a:t>
            </a:r>
            <a:r>
              <a:rPr lang="ko-KR" altLang="en-US" sz="1200" dirty="0" smtClean="0">
                <a:sym typeface="Wingdings" panose="05000000000000000000" pitchFamily="2" charset="2"/>
              </a:rPr>
              <a:t>기본적으로 </a:t>
            </a:r>
            <a:r>
              <a:rPr lang="en-US" altLang="ko-KR" sz="1200" dirty="0" smtClean="0">
                <a:sym typeface="Wingdings" panose="05000000000000000000" pitchFamily="2" charset="2"/>
              </a:rPr>
              <a:t>Fault/Alert </a:t>
            </a:r>
            <a:r>
              <a:rPr lang="ko-KR" altLang="en-US" sz="1200" dirty="0" smtClean="0">
                <a:sym typeface="Wingdings" panose="05000000000000000000" pitchFamily="2" charset="2"/>
              </a:rPr>
              <a:t>등의 영역들에 위치한 대상물체만을 표시하고 있으나 이외의 영역에 위치한 대상물체도 표시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3687745" cy="22827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140968"/>
            <a:ext cx="5423154" cy="33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8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423" y="1750529"/>
            <a:ext cx="5423154" cy="33569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47664" y="548680"/>
            <a:ext cx="3888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2D Laser Scanner </a:t>
            </a:r>
            <a:r>
              <a:rPr lang="ko-KR" altLang="en-US" dirty="0" smtClean="0"/>
              <a:t>연결 설정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키보드 </a:t>
            </a:r>
            <a:r>
              <a:rPr lang="en-US" altLang="ko-KR" sz="1200" dirty="0" smtClean="0">
                <a:sym typeface="Wingdings" panose="05000000000000000000" pitchFamily="2" charset="2"/>
              </a:rPr>
              <a:t>F6 </a:t>
            </a:r>
            <a:r>
              <a:rPr lang="ko-KR" altLang="en-US" sz="1200" dirty="0" smtClean="0">
                <a:sym typeface="Wingdings" panose="05000000000000000000" pitchFamily="2" charset="2"/>
              </a:rPr>
              <a:t>키로 진입</a:t>
            </a:r>
            <a:endParaRPr lang="ko-KR" altLang="en-US" sz="1200" dirty="0"/>
          </a:p>
        </p:txBody>
      </p:sp>
      <p:sp>
        <p:nvSpPr>
          <p:cNvPr id="4" name="사각형 설명선 3"/>
          <p:cNvSpPr/>
          <p:nvPr/>
        </p:nvSpPr>
        <p:spPr>
          <a:xfrm>
            <a:off x="251520" y="4365104"/>
            <a:ext cx="1368152" cy="360040"/>
          </a:xfrm>
          <a:prstGeom prst="wedgeRectCallout">
            <a:avLst>
              <a:gd name="adj1" fmla="val 71809"/>
              <a:gd name="adj2" fmla="val 245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2D Laser Scanner</a:t>
            </a:r>
            <a:r>
              <a:rPr lang="ko-KR" altLang="en-US" sz="1000" dirty="0" smtClean="0">
                <a:solidFill>
                  <a:schemeClr val="tx1"/>
                </a:solidFill>
              </a:rPr>
              <a:t>의 </a:t>
            </a:r>
            <a:r>
              <a:rPr lang="en-US" altLang="ko-KR" sz="1000" dirty="0" smtClean="0">
                <a:solidFill>
                  <a:schemeClr val="tx1"/>
                </a:solidFill>
              </a:rPr>
              <a:t>Serial Number </a:t>
            </a:r>
            <a:r>
              <a:rPr lang="ko-KR" altLang="en-US" sz="1000" dirty="0" smtClean="0">
                <a:solidFill>
                  <a:schemeClr val="tx1"/>
                </a:solidFill>
              </a:rPr>
              <a:t>입력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148" y="2019459"/>
            <a:ext cx="5677705" cy="349777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47664" y="54868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기본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3" name="사각형 설명선 2"/>
          <p:cNvSpPr/>
          <p:nvPr/>
        </p:nvSpPr>
        <p:spPr>
          <a:xfrm>
            <a:off x="3275856" y="1368478"/>
            <a:ext cx="1296144" cy="504056"/>
          </a:xfrm>
          <a:prstGeom prst="wedgeRectCallout">
            <a:avLst>
              <a:gd name="adj1" fmla="val 28777"/>
              <a:gd name="adj2" fmla="val 126013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2D Laser Scanner </a:t>
            </a:r>
            <a:r>
              <a:rPr lang="ko-KR" altLang="en-US" sz="1200" dirty="0" smtClean="0">
                <a:solidFill>
                  <a:schemeClr val="tx1"/>
                </a:solidFill>
              </a:rPr>
              <a:t>아이콘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539552" y="4184920"/>
            <a:ext cx="1116124" cy="504056"/>
          </a:xfrm>
          <a:prstGeom prst="wedgeRectCallout">
            <a:avLst>
              <a:gd name="adj1" fmla="val 153275"/>
              <a:gd name="adj2" fmla="val 15225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Alert </a:t>
            </a:r>
            <a:r>
              <a:rPr lang="ko-KR" altLang="en-US" sz="1200" dirty="0" smtClean="0">
                <a:solidFill>
                  <a:schemeClr val="tx1"/>
                </a:solidFill>
              </a:rPr>
              <a:t>영역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노랑색 상자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사각형 설명선 6"/>
          <p:cNvSpPr/>
          <p:nvPr/>
        </p:nvSpPr>
        <p:spPr>
          <a:xfrm>
            <a:off x="539552" y="3264289"/>
            <a:ext cx="1116124" cy="504056"/>
          </a:xfrm>
          <a:prstGeom prst="wedgeRectCallout">
            <a:avLst>
              <a:gd name="adj1" fmla="val 207742"/>
              <a:gd name="adj2" fmla="val 22473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Fault </a:t>
            </a:r>
            <a:r>
              <a:rPr lang="ko-KR" altLang="en-US" sz="1200" dirty="0" smtClean="0">
                <a:solidFill>
                  <a:schemeClr val="tx1"/>
                </a:solidFill>
              </a:rPr>
              <a:t>영역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빨강색 상자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사각형 설명선 9"/>
          <p:cNvSpPr/>
          <p:nvPr/>
        </p:nvSpPr>
        <p:spPr>
          <a:xfrm>
            <a:off x="1763688" y="1368478"/>
            <a:ext cx="1440160" cy="504056"/>
          </a:xfrm>
          <a:prstGeom prst="wedgeRectCallout">
            <a:avLst>
              <a:gd name="adj1" fmla="val 64773"/>
              <a:gd name="adj2" fmla="val 121795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" name="사각형 설명선 7"/>
          <p:cNvSpPr/>
          <p:nvPr/>
        </p:nvSpPr>
        <p:spPr>
          <a:xfrm>
            <a:off x="1763688" y="1368478"/>
            <a:ext cx="1440160" cy="504056"/>
          </a:xfrm>
          <a:prstGeom prst="wedgeRectCallout">
            <a:avLst>
              <a:gd name="adj1" fmla="val 16393"/>
              <a:gd name="adj2" fmla="val 116973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릴레이 출력 상태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" name="사각형 설명선 10"/>
          <p:cNvSpPr/>
          <p:nvPr/>
        </p:nvSpPr>
        <p:spPr>
          <a:xfrm>
            <a:off x="251520" y="2343658"/>
            <a:ext cx="1404156" cy="504056"/>
          </a:xfrm>
          <a:prstGeom prst="wedgeRectCallout">
            <a:avLst>
              <a:gd name="adj1" fmla="val 191532"/>
              <a:gd name="adj2" fmla="val 13553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No Mark </a:t>
            </a:r>
            <a:r>
              <a:rPr lang="ko-KR" altLang="en-US" sz="1200" dirty="0" smtClean="0">
                <a:solidFill>
                  <a:schemeClr val="tx1"/>
                </a:solidFill>
              </a:rPr>
              <a:t>영역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빨강색 점선 상자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사각형 설명선 11"/>
          <p:cNvSpPr/>
          <p:nvPr/>
        </p:nvSpPr>
        <p:spPr>
          <a:xfrm>
            <a:off x="4644008" y="1368478"/>
            <a:ext cx="1296144" cy="504056"/>
          </a:xfrm>
          <a:prstGeom prst="wedgeRectCallout">
            <a:avLst>
              <a:gd name="adj1" fmla="val -51732"/>
              <a:gd name="adj2" fmla="val 113835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머신 이름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72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7664" y="548680"/>
            <a:ext cx="47525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대상 물체 감지된 상태의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대상 물체가 감시되면 해당 점들의 주변에 원형 표시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감지된 대상 물체가 위치한 영역에 해당하는 릴레이 </a:t>
            </a:r>
            <a:r>
              <a:rPr lang="en-US" altLang="ko-KR" sz="1200" dirty="0" smtClean="0">
                <a:sym typeface="Wingdings" panose="05000000000000000000" pitchFamily="2" charset="2"/>
              </a:rPr>
              <a:t>ON</a:t>
            </a:r>
            <a:r>
              <a:rPr lang="ko-KR" altLang="en-US" sz="1200" dirty="0" smtClean="0">
                <a:sym typeface="Wingdings" panose="05000000000000000000" pitchFamily="2" charset="2"/>
              </a:rPr>
              <a:t> 출력</a:t>
            </a:r>
            <a:endParaRPr lang="en-US" altLang="ko-KR" sz="1200" dirty="0" smtClean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30" y="1986213"/>
            <a:ext cx="5675940" cy="35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6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7664" y="548680"/>
            <a:ext cx="4536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대상 물체 상태 보기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화면상 표시된 점들을 마우스 왼쪽 버튼 클릭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30" y="1968505"/>
            <a:ext cx="5675940" cy="35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1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7664" y="548680"/>
            <a:ext cx="4536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2D Laser Scanner </a:t>
            </a:r>
            <a:r>
              <a:rPr lang="ko-KR" altLang="en-US" dirty="0" smtClean="0"/>
              <a:t>상태 보기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2D Laser Scanner </a:t>
            </a:r>
            <a:r>
              <a:rPr lang="ko-KR" altLang="en-US" sz="1200" dirty="0" smtClean="0"/>
              <a:t>아이콘을 </a:t>
            </a:r>
            <a:r>
              <a:rPr lang="ko-KR" altLang="en-US" sz="1200" dirty="0" smtClean="0">
                <a:sym typeface="Wingdings" panose="05000000000000000000" pitchFamily="2" charset="2"/>
              </a:rPr>
              <a:t>마우스 </a:t>
            </a:r>
            <a:r>
              <a:rPr lang="ko-KR" altLang="en-US" sz="1200" dirty="0" smtClean="0">
                <a:sym typeface="Wingdings" panose="05000000000000000000" pitchFamily="2" charset="2"/>
              </a:rPr>
              <a:t>왼쪽 버튼 클릭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5677705" cy="35145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140968"/>
            <a:ext cx="5677705" cy="351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7664" y="548680"/>
            <a:ext cx="6840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System password </a:t>
            </a:r>
            <a:r>
              <a:rPr lang="ko-KR" altLang="en-US" dirty="0" smtClean="0"/>
              <a:t>입력 화면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키보드 </a:t>
            </a:r>
            <a:r>
              <a:rPr lang="en-US" altLang="ko-KR" sz="1200" dirty="0" smtClean="0">
                <a:sym typeface="Wingdings" panose="05000000000000000000" pitchFamily="2" charset="2"/>
              </a:rPr>
              <a:t>F1, F2. F3, F6</a:t>
            </a:r>
            <a:r>
              <a:rPr lang="ko-KR" altLang="en-US" sz="1200" dirty="0" smtClean="0">
                <a:sym typeface="Wingdings" panose="05000000000000000000" pitchFamily="2" charset="2"/>
              </a:rPr>
              <a:t>키 등등에 의한 각종 설정 화면 진입 시 표시되고 </a:t>
            </a:r>
            <a:r>
              <a:rPr lang="en-US" altLang="ko-KR" sz="1200" dirty="0" smtClean="0">
                <a:sym typeface="Wingdings" panose="05000000000000000000" pitchFamily="2" charset="2"/>
              </a:rPr>
              <a:t>System </a:t>
            </a:r>
            <a:r>
              <a:rPr lang="ko-KR" altLang="en-US" sz="1200" dirty="0" smtClean="0">
                <a:sym typeface="Wingdings" panose="05000000000000000000" pitchFamily="2" charset="2"/>
              </a:rPr>
              <a:t>설정 화면의 </a:t>
            </a:r>
            <a:r>
              <a:rPr lang="en-US" altLang="ko-KR" sz="1200" dirty="0" smtClean="0">
                <a:sym typeface="Wingdings" panose="05000000000000000000" pitchFamily="2" charset="2"/>
              </a:rPr>
              <a:t>SYSTEM_PASSWORD(4-digits)</a:t>
            </a:r>
            <a:r>
              <a:rPr lang="ko-KR" altLang="en-US" sz="1200" dirty="0" smtClean="0">
                <a:sym typeface="Wingdings" panose="05000000000000000000" pitchFamily="2" charset="2"/>
              </a:rPr>
              <a:t>를 입력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423" y="1750529"/>
            <a:ext cx="5423154" cy="33569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423" y="1750529"/>
            <a:ext cx="5423154" cy="33569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47664" y="548680"/>
            <a:ext cx="3888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System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키보드 </a:t>
            </a:r>
            <a:r>
              <a:rPr lang="en-US" altLang="ko-KR" sz="1200" dirty="0" smtClean="0">
                <a:sym typeface="Wingdings" panose="05000000000000000000" pitchFamily="2" charset="2"/>
              </a:rPr>
              <a:t>F1 </a:t>
            </a:r>
            <a:r>
              <a:rPr lang="ko-KR" altLang="en-US" sz="1200" dirty="0" smtClean="0">
                <a:sym typeface="Wingdings" panose="05000000000000000000" pitchFamily="2" charset="2"/>
              </a:rPr>
              <a:t>키로 진입</a:t>
            </a:r>
            <a:endParaRPr lang="ko-KR" altLang="en-US" sz="1200" dirty="0"/>
          </a:p>
        </p:txBody>
      </p:sp>
      <p:sp>
        <p:nvSpPr>
          <p:cNvPr id="4" name="사각형 설명선 3"/>
          <p:cNvSpPr/>
          <p:nvPr/>
        </p:nvSpPr>
        <p:spPr>
          <a:xfrm>
            <a:off x="251520" y="1704003"/>
            <a:ext cx="1509511" cy="592456"/>
          </a:xfrm>
          <a:prstGeom prst="wedgeRectCallout">
            <a:avLst>
              <a:gd name="adj1" fmla="val 67075"/>
              <a:gd name="adj2" fmla="val 67661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각종 설정 화면 </a:t>
            </a:r>
            <a:r>
              <a:rPr lang="ko-KR" altLang="en-US" sz="1000" dirty="0" smtClean="0">
                <a:solidFill>
                  <a:schemeClr val="tx1"/>
                </a:solidFill>
              </a:rPr>
              <a:t>진입 시 입력해야 하는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System </a:t>
            </a:r>
            <a:r>
              <a:rPr lang="en-US" altLang="ko-KR" sz="1000" dirty="0" smtClean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5" name="사각형 설명선 4"/>
          <p:cNvSpPr/>
          <p:nvPr/>
        </p:nvSpPr>
        <p:spPr>
          <a:xfrm>
            <a:off x="274977" y="2382507"/>
            <a:ext cx="1486054" cy="268939"/>
          </a:xfrm>
          <a:prstGeom prst="wedgeRectCallout">
            <a:avLst>
              <a:gd name="adj1" fmla="val 67006"/>
              <a:gd name="adj2" fmla="val 10262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초당 </a:t>
            </a:r>
            <a:r>
              <a:rPr lang="en-US" altLang="ko-KR" sz="1000" dirty="0" smtClean="0">
                <a:solidFill>
                  <a:schemeClr val="tx1"/>
                </a:solidFill>
              </a:rPr>
              <a:t>Scan </a:t>
            </a:r>
            <a:r>
              <a:rPr lang="ko-KR" altLang="en-US" sz="1000" dirty="0" smtClean="0">
                <a:solidFill>
                  <a:schemeClr val="tx1"/>
                </a:solidFill>
              </a:rPr>
              <a:t>동작 회수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274977" y="2734407"/>
            <a:ext cx="1486054" cy="359033"/>
          </a:xfrm>
          <a:prstGeom prst="wedgeRectCallout">
            <a:avLst>
              <a:gd name="adj1" fmla="val 64438"/>
              <a:gd name="adj2" fmla="val -23075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Scan data </a:t>
            </a:r>
            <a:r>
              <a:rPr lang="ko-KR" altLang="en-US" sz="1000" dirty="0" smtClean="0">
                <a:solidFill>
                  <a:schemeClr val="tx1"/>
                </a:solidFill>
              </a:rPr>
              <a:t>상시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이벤트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저장 시간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" name="왼쪽 중괄호 6"/>
          <p:cNvSpPr/>
          <p:nvPr/>
        </p:nvSpPr>
        <p:spPr>
          <a:xfrm>
            <a:off x="1978998" y="2651446"/>
            <a:ext cx="45719" cy="3536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 설명선 8"/>
          <p:cNvSpPr/>
          <p:nvPr/>
        </p:nvSpPr>
        <p:spPr>
          <a:xfrm>
            <a:off x="274977" y="3175922"/>
            <a:ext cx="1486768" cy="268939"/>
          </a:xfrm>
          <a:prstGeom prst="wedgeRectCallout">
            <a:avLst>
              <a:gd name="adj1" fmla="val 66853"/>
              <a:gd name="adj2" fmla="val -6135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릴레이 모듈 연결 포트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" name="사각형 설명선 11"/>
          <p:cNvSpPr/>
          <p:nvPr/>
        </p:nvSpPr>
        <p:spPr>
          <a:xfrm>
            <a:off x="60896" y="4885869"/>
            <a:ext cx="1702792" cy="440844"/>
          </a:xfrm>
          <a:prstGeom prst="wedgeRectCallout">
            <a:avLst>
              <a:gd name="adj1" fmla="val 64430"/>
              <a:gd name="adj2" fmla="val -24755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“No Marking” </a:t>
            </a:r>
            <a:r>
              <a:rPr lang="ko-KR" altLang="en-US" sz="1000" dirty="0" smtClean="0">
                <a:solidFill>
                  <a:schemeClr val="tx1"/>
                </a:solidFill>
              </a:rPr>
              <a:t>영역 동작을 위한 대상물체의 크기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" name="왼쪽 중괄호 9"/>
          <p:cNvSpPr/>
          <p:nvPr/>
        </p:nvSpPr>
        <p:spPr>
          <a:xfrm>
            <a:off x="1977769" y="3383786"/>
            <a:ext cx="45719" cy="4930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 설명선 14"/>
          <p:cNvSpPr/>
          <p:nvPr/>
        </p:nvSpPr>
        <p:spPr>
          <a:xfrm>
            <a:off x="1860423" y="1371879"/>
            <a:ext cx="767361" cy="268939"/>
          </a:xfrm>
          <a:prstGeom prst="wedgeRectCallout">
            <a:avLst>
              <a:gd name="adj1" fmla="val -23542"/>
              <a:gd name="adj2" fmla="val 256213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머신 이름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1" name="사각형 설명선 10"/>
          <p:cNvSpPr/>
          <p:nvPr/>
        </p:nvSpPr>
        <p:spPr>
          <a:xfrm>
            <a:off x="74059" y="3527343"/>
            <a:ext cx="1687686" cy="1276044"/>
          </a:xfrm>
          <a:prstGeom prst="wedgeRectCallout">
            <a:avLst>
              <a:gd name="adj1" fmla="val 62889"/>
              <a:gd name="adj2" fmla="val -41685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대상물체 감지를 위한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파라메터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POINT_DISTANCE_MAX:</a:t>
            </a:r>
            <a:r>
              <a:rPr lang="ko-KR" altLang="en-US" sz="800" dirty="0" smtClean="0">
                <a:solidFill>
                  <a:schemeClr val="tx1"/>
                </a:solidFill>
              </a:rPr>
              <a:t>대상물체를 구성하는 점들간의 거리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DIAMETER:</a:t>
            </a:r>
            <a:r>
              <a:rPr lang="ko-KR" altLang="en-US" sz="800" dirty="0" smtClean="0">
                <a:solidFill>
                  <a:schemeClr val="tx1"/>
                </a:solidFill>
              </a:rPr>
              <a:t>대상물체의 지름 크기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TIME_MIN:</a:t>
            </a:r>
            <a:r>
              <a:rPr lang="ko-KR" altLang="en-US" sz="800" dirty="0" smtClean="0">
                <a:solidFill>
                  <a:schemeClr val="tx1"/>
                </a:solidFill>
              </a:rPr>
              <a:t>대상물체 지속 감지 시간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KEEP_TIME:</a:t>
            </a:r>
            <a:r>
              <a:rPr lang="ko-KR" altLang="en-US" sz="800" dirty="0" smtClean="0">
                <a:solidFill>
                  <a:schemeClr val="tx1"/>
                </a:solidFill>
              </a:rPr>
              <a:t>대상물체 감지 후 유지시간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31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00" y="2088281"/>
            <a:ext cx="5423154" cy="33569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47664" y="548680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Zoom/Rotate/Mirror/Angle/Location </a:t>
            </a:r>
            <a:r>
              <a:rPr lang="ko-KR" altLang="en-US" dirty="0" smtClean="0"/>
              <a:t>조정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키보드 </a:t>
            </a:r>
            <a:r>
              <a:rPr lang="en-US" altLang="ko-KR" sz="1200" dirty="0" smtClean="0">
                <a:sym typeface="Wingdings" panose="05000000000000000000" pitchFamily="2" charset="2"/>
              </a:rPr>
              <a:t>F2 </a:t>
            </a:r>
            <a:r>
              <a:rPr lang="ko-KR" altLang="en-US" sz="1200" dirty="0" smtClean="0">
                <a:sym typeface="Wingdings" panose="05000000000000000000" pitchFamily="2" charset="2"/>
              </a:rPr>
              <a:t>키로 진입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마우스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휠을</a:t>
            </a:r>
            <a:r>
              <a:rPr lang="ko-KR" altLang="en-US" sz="1200" dirty="0" smtClean="0">
                <a:sym typeface="Wingdings" panose="05000000000000000000" pitchFamily="2" charset="2"/>
              </a:rPr>
              <a:t> 이용하여 전체 화면 확대 축소 가능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마우스 왼쪽 버튼 드래그를 이용하여 화면 위치 이동 가능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화면 미세회전 기능은 화면에 표시되는 점들을 회전하는 기능이므로 </a:t>
            </a:r>
            <a:r>
              <a:rPr lang="en-US" altLang="ko-KR" sz="1200" dirty="0" smtClean="0">
                <a:sym typeface="Wingdings" panose="05000000000000000000" pitchFamily="2" charset="2"/>
              </a:rPr>
              <a:t>2D Laser Scanner</a:t>
            </a:r>
            <a:r>
              <a:rPr lang="ko-KR" altLang="en-US" sz="1200" dirty="0" smtClean="0">
                <a:sym typeface="Wingdings" panose="05000000000000000000" pitchFamily="2" charset="2"/>
              </a:rPr>
              <a:t>의 물리적인 각도 조정을 우선적으로 하여야 함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미세회전 상태는 </a:t>
            </a:r>
            <a:r>
              <a:rPr lang="en-US" altLang="ko-KR" sz="1200" dirty="0"/>
              <a:t>2D Laser Scanner </a:t>
            </a:r>
            <a:r>
              <a:rPr lang="ko-KR" altLang="en-US" sz="1200" dirty="0"/>
              <a:t>상태 </a:t>
            </a:r>
            <a:r>
              <a:rPr lang="ko-KR" altLang="en-US" sz="1200" dirty="0" smtClean="0"/>
              <a:t>화면에서 확인 가능</a:t>
            </a:r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4" name="사각형 설명선 3"/>
          <p:cNvSpPr/>
          <p:nvPr/>
        </p:nvSpPr>
        <p:spPr>
          <a:xfrm>
            <a:off x="103651" y="2719335"/>
            <a:ext cx="1656184" cy="268939"/>
          </a:xfrm>
          <a:prstGeom prst="wedgeRectCallout">
            <a:avLst>
              <a:gd name="adj1" fmla="val 61009"/>
              <a:gd name="adj2" fmla="val 711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화면 확대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축소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" name="사각형 설명선 4"/>
          <p:cNvSpPr/>
          <p:nvPr/>
        </p:nvSpPr>
        <p:spPr>
          <a:xfrm>
            <a:off x="107504" y="3220764"/>
            <a:ext cx="1656184" cy="268939"/>
          </a:xfrm>
          <a:prstGeom prst="wedgeRectCallout">
            <a:avLst>
              <a:gd name="adj1" fmla="val 61138"/>
              <a:gd name="adj2" fmla="val 632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화면 회전</a:t>
            </a:r>
            <a:r>
              <a:rPr lang="en-US" altLang="ko-KR" sz="1000" dirty="0" smtClean="0">
                <a:solidFill>
                  <a:schemeClr val="tx1"/>
                </a:solidFill>
              </a:rPr>
              <a:t>(90°)</a:t>
            </a:r>
          </a:p>
        </p:txBody>
      </p:sp>
      <p:sp>
        <p:nvSpPr>
          <p:cNvPr id="6" name="사각형 설명선 5"/>
          <p:cNvSpPr/>
          <p:nvPr/>
        </p:nvSpPr>
        <p:spPr>
          <a:xfrm>
            <a:off x="107504" y="3527889"/>
            <a:ext cx="1656184" cy="268939"/>
          </a:xfrm>
          <a:prstGeom prst="wedgeRectCallout">
            <a:avLst>
              <a:gd name="adj1" fmla="val 60946"/>
              <a:gd name="adj2" fmla="val 1341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화면 상하 반전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107504" y="3887929"/>
            <a:ext cx="1656184" cy="412955"/>
          </a:xfrm>
          <a:prstGeom prst="wedgeRectCallout">
            <a:avLst>
              <a:gd name="adj1" fmla="val 61393"/>
              <a:gd name="adj2" fmla="val -1574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화면 미세회전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0.1°</a:t>
            </a:r>
            <a:r>
              <a:rPr lang="ko-KR" altLang="en-US" sz="1000" dirty="0" smtClean="0">
                <a:solidFill>
                  <a:schemeClr val="tx1"/>
                </a:solidFill>
              </a:rPr>
              <a:t>단위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최대 </a:t>
            </a:r>
            <a:r>
              <a:rPr lang="en-US" altLang="ko-KR" sz="1000" dirty="0" smtClean="0">
                <a:solidFill>
                  <a:schemeClr val="tx1"/>
                </a:solidFill>
              </a:rPr>
              <a:t>10°~ </a:t>
            </a:r>
            <a:r>
              <a:rPr lang="ko-KR" altLang="en-US" sz="1000" dirty="0" smtClean="0">
                <a:solidFill>
                  <a:schemeClr val="tx1"/>
                </a:solidFill>
              </a:rPr>
              <a:t>최소 </a:t>
            </a:r>
            <a:r>
              <a:rPr lang="en-US" altLang="ko-KR" sz="1000" dirty="0" smtClean="0">
                <a:solidFill>
                  <a:schemeClr val="tx1"/>
                </a:solidFill>
              </a:rPr>
              <a:t>-10</a:t>
            </a:r>
            <a:r>
              <a:rPr lang="en-US" altLang="ko-KR" sz="1000" dirty="0">
                <a:solidFill>
                  <a:schemeClr val="tx1"/>
                </a:solidFill>
              </a:rPr>
              <a:t>°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사각형 설명선 7"/>
          <p:cNvSpPr/>
          <p:nvPr/>
        </p:nvSpPr>
        <p:spPr>
          <a:xfrm>
            <a:off x="107504" y="4372892"/>
            <a:ext cx="1656184" cy="412955"/>
          </a:xfrm>
          <a:prstGeom prst="wedgeRectCallout">
            <a:avLst>
              <a:gd name="adj1" fmla="val 61101"/>
              <a:gd name="adj2" fmla="val -9705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화면 위치 및 미세회전 초기화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91" y="2674119"/>
            <a:ext cx="5316955" cy="32751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47664" y="548680"/>
            <a:ext cx="70567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Regions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키보드 </a:t>
            </a:r>
            <a:r>
              <a:rPr lang="en-US" altLang="ko-KR" sz="1200" dirty="0" smtClean="0">
                <a:sym typeface="Wingdings" panose="05000000000000000000" pitchFamily="2" charset="2"/>
              </a:rPr>
              <a:t>F3 </a:t>
            </a:r>
            <a:r>
              <a:rPr lang="ko-KR" altLang="en-US" sz="1200" dirty="0" smtClean="0">
                <a:sym typeface="Wingdings" panose="05000000000000000000" pitchFamily="2" charset="2"/>
              </a:rPr>
              <a:t>키로 진입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  Fault/Alert </a:t>
            </a:r>
            <a:r>
              <a:rPr lang="ko-KR" altLang="en-US" sz="1200" dirty="0" smtClean="0">
                <a:sym typeface="Wingdings" panose="05000000000000000000" pitchFamily="2" charset="2"/>
              </a:rPr>
              <a:t>등의 영역들에 대한 시작 및 끝 </a:t>
            </a:r>
            <a:r>
              <a:rPr lang="en-US" altLang="ko-KR" sz="1200" dirty="0" smtClean="0">
                <a:sym typeface="Wingdings" panose="05000000000000000000" pitchFamily="2" charset="2"/>
              </a:rPr>
              <a:t>X, Y </a:t>
            </a:r>
            <a:r>
              <a:rPr lang="ko-KR" altLang="en-US" sz="1200" dirty="0" smtClean="0">
                <a:sym typeface="Wingdings" panose="05000000000000000000" pitchFamily="2" charset="2"/>
              </a:rPr>
              <a:t>위치 설정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각 영역에 해당하는 릴레이의 인덱스 설정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각 릴레이의 이름 설정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영역 이름 중 </a:t>
            </a:r>
            <a:r>
              <a:rPr lang="en-US" altLang="ko-KR" sz="1200" dirty="0" smtClean="0">
                <a:sym typeface="Wingdings" panose="05000000000000000000" pitchFamily="2" charset="2"/>
              </a:rPr>
              <a:t>“No Marking”</a:t>
            </a:r>
            <a:r>
              <a:rPr lang="ko-KR" altLang="en-US" sz="1200" dirty="0" smtClean="0">
                <a:sym typeface="Wingdings" panose="05000000000000000000" pitchFamily="2" charset="2"/>
              </a:rPr>
              <a:t>은 </a:t>
            </a:r>
            <a:r>
              <a:rPr lang="en-US" altLang="ko-KR" sz="1200" dirty="0" smtClean="0">
                <a:sym typeface="Wingdings" panose="05000000000000000000" pitchFamily="2" charset="2"/>
              </a:rPr>
              <a:t>“No mark big”</a:t>
            </a:r>
            <a:r>
              <a:rPr lang="ko-KR" altLang="en-US" sz="1200" dirty="0" smtClean="0">
                <a:sym typeface="Wingdings" panose="05000000000000000000" pitchFamily="2" charset="2"/>
              </a:rPr>
              <a:t>이 </a:t>
            </a:r>
            <a:r>
              <a:rPr lang="en-US" altLang="ko-KR" sz="1200" dirty="0" smtClean="0">
                <a:sym typeface="Wingdings" panose="05000000000000000000" pitchFamily="2" charset="2"/>
              </a:rPr>
              <a:t>“true”</a:t>
            </a:r>
            <a:r>
              <a:rPr lang="ko-KR" altLang="en-US" sz="1200" dirty="0" smtClean="0">
                <a:sym typeface="Wingdings" panose="05000000000000000000" pitchFamily="2" charset="2"/>
              </a:rPr>
              <a:t>로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sym typeface="Wingdings" panose="05000000000000000000" pitchFamily="2" charset="2"/>
              </a:rPr>
              <a:t>되어 있는 상태에서 이용되며 해당 영역에 </a:t>
            </a:r>
            <a:r>
              <a:rPr lang="ko-KR" altLang="en-US" sz="1200" dirty="0">
                <a:sym typeface="Wingdings" panose="05000000000000000000" pitchFamily="2" charset="2"/>
              </a:rPr>
              <a:t>일정 크기 </a:t>
            </a:r>
            <a:r>
              <a:rPr lang="ko-KR" altLang="en-US" sz="1200" dirty="0" smtClean="0">
                <a:sym typeface="Wingdings" panose="05000000000000000000" pitchFamily="2" charset="2"/>
              </a:rPr>
              <a:t>이상의 대상물체가 감지되면 화면의 감지된 대상물체에 원형 표시를 하지 않음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이 대상물체의 크기는 </a:t>
            </a:r>
            <a:r>
              <a:rPr lang="en-US" altLang="ko-KR" sz="1200" dirty="0" smtClean="0">
                <a:sym typeface="Wingdings" panose="05000000000000000000" pitchFamily="2" charset="2"/>
              </a:rPr>
              <a:t>System </a:t>
            </a:r>
            <a:r>
              <a:rPr lang="ko-KR" altLang="en-US" sz="1200" dirty="0" smtClean="0">
                <a:sym typeface="Wingdings" panose="05000000000000000000" pitchFamily="2" charset="2"/>
              </a:rPr>
              <a:t>설정 화면의 </a:t>
            </a:r>
            <a:r>
              <a:rPr lang="en-US" altLang="ko-KR" sz="1200" dirty="0" smtClean="0">
                <a:sym typeface="Wingdings" panose="05000000000000000000" pitchFamily="2" charset="2"/>
              </a:rPr>
              <a:t>ROI_OBJECT_NO_MARK_BIG_DIAMETER_MIN </a:t>
            </a:r>
            <a:r>
              <a:rPr lang="ko-KR" altLang="en-US" sz="1200" dirty="0" smtClean="0">
                <a:sym typeface="Wingdings" panose="05000000000000000000" pitchFamily="2" charset="2"/>
              </a:rPr>
              <a:t>값을 이용함</a:t>
            </a:r>
            <a:r>
              <a:rPr lang="en-US" altLang="ko-KR" sz="1200" dirty="0" smtClean="0">
                <a:sym typeface="Wingdings" panose="05000000000000000000" pitchFamily="2" charset="2"/>
              </a:rPr>
              <a:t>(</a:t>
            </a:r>
            <a:r>
              <a:rPr lang="ko-KR" altLang="en-US" sz="1200" dirty="0" smtClean="0">
                <a:sym typeface="Wingdings" panose="05000000000000000000" pitchFamily="2" charset="2"/>
              </a:rPr>
              <a:t>기본값 </a:t>
            </a:r>
            <a:r>
              <a:rPr lang="en-US" altLang="ko-KR" sz="1200" dirty="0" smtClean="0">
                <a:sym typeface="Wingdings" panose="05000000000000000000" pitchFamily="2" charset="2"/>
              </a:rPr>
              <a:t>2meter)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461</Words>
  <Application>Microsoft Office PowerPoint</Application>
  <PresentationFormat>화면 슬라이드 쇼(4:3)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shin</dc:creator>
  <cp:lastModifiedBy>Lee hyungchan</cp:lastModifiedBy>
  <cp:revision>32</cp:revision>
  <dcterms:created xsi:type="dcterms:W3CDTF">2018-08-03T09:40:06Z</dcterms:created>
  <dcterms:modified xsi:type="dcterms:W3CDTF">2018-09-06T01:36:02Z</dcterms:modified>
</cp:coreProperties>
</file>