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DCA4AB-991D-4979-AB82-2BFC7F58D55B}">
  <a:tblStyle styleId="{94DCA4AB-991D-4979-AB82-2BFC7F58D5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e6fabde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e6fabde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e6fabde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e6fabde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e6fabde0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e6fabde0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a33cbed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a33cbed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a33cbed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a33cbed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b459a16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b459a16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a33cbe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a33cbe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a47ad4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a47ad4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a066e0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a066e0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a066e0b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aa066e0b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33cbed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a33cbed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a33cbed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a33cbed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a33cbed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a33cbed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a33cbed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a33cbed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e6fabd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e6fabd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e6fabde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e6fabde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6fabde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6fabde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e6fabde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e6fabde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멘토링 세션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23.12.28 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4</a:t>
            </a:r>
            <a:r>
              <a:rPr b="1" lang="ko" sz="2000"/>
              <a:t>. cos, sin 변환 후 + smote 적용 (최종 결과 해석)</a:t>
            </a:r>
            <a:endParaRPr b="1" sz="20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" y="965100"/>
            <a:ext cx="6565150" cy="40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4966575" y="1193950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4506750" y="1760700"/>
            <a:ext cx="478500" cy="510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549750" y="2974450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597900" y="1747250"/>
            <a:ext cx="478500" cy="51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549750" y="1193950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4506750" y="3014275"/>
            <a:ext cx="478500" cy="2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028250" y="2257850"/>
            <a:ext cx="478500" cy="71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506750" y="3744125"/>
            <a:ext cx="478500" cy="2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3527225" y="3744125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400425" y="1479850"/>
            <a:ext cx="2609100" cy="172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recall의 경우 선형 모델이 높은 편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정상/이상 케이스는 선형적으로 분리가 쉬운 편으로 유추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</a:t>
            </a:r>
            <a:r>
              <a:rPr b="1" lang="ko" sz="1500">
                <a:solidFill>
                  <a:srgbClr val="E06666"/>
                </a:solidFill>
              </a:rPr>
              <a:t>전체 이상치에 대해 많은 부분 커버 가능</a:t>
            </a:r>
            <a:endParaRPr b="1" sz="1500">
              <a:solidFill>
                <a:srgbClr val="E06666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449300" y="3549100"/>
            <a:ext cx="2609100" cy="12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Precision</a:t>
            </a:r>
            <a:r>
              <a:rPr b="1" lang="ko" sz="1500">
                <a:solidFill>
                  <a:schemeClr val="dk2"/>
                </a:solidFill>
              </a:rPr>
              <a:t>의 경우 tree모델이 높은 편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확실한 케이스에 대해서만 예측 수행, 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</a:t>
            </a:r>
            <a:r>
              <a:rPr b="1" lang="ko" sz="1500">
                <a:solidFill>
                  <a:schemeClr val="accent1"/>
                </a:solidFill>
              </a:rPr>
              <a:t>보수적인 output 출력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133" name="Google Shape;133;p22"/>
          <p:cNvCxnSpPr>
            <a:stCxn id="123" idx="3"/>
            <a:endCxn id="132" idx="1"/>
          </p:cNvCxnSpPr>
          <p:nvPr/>
        </p:nvCxnSpPr>
        <p:spPr>
          <a:xfrm>
            <a:off x="4985250" y="2016000"/>
            <a:ext cx="1464000" cy="216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7" idx="3"/>
            <a:endCxn id="132" idx="1"/>
          </p:cNvCxnSpPr>
          <p:nvPr/>
        </p:nvCxnSpPr>
        <p:spPr>
          <a:xfrm>
            <a:off x="4985250" y="3129175"/>
            <a:ext cx="1464000" cy="105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29" idx="3"/>
            <a:endCxn id="132" idx="1"/>
          </p:cNvCxnSpPr>
          <p:nvPr/>
        </p:nvCxnSpPr>
        <p:spPr>
          <a:xfrm>
            <a:off x="4985250" y="3859025"/>
            <a:ext cx="1464000" cy="322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endCxn id="131" idx="1"/>
          </p:cNvCxnSpPr>
          <p:nvPr/>
        </p:nvCxnSpPr>
        <p:spPr>
          <a:xfrm>
            <a:off x="4329825" y="2342950"/>
            <a:ext cx="207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/>
          <p:nvPr/>
        </p:nvSpPr>
        <p:spPr>
          <a:xfrm>
            <a:off x="532900" y="2281350"/>
            <a:ext cx="2305800" cy="7167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84050" y="4261675"/>
            <a:ext cx="2205000" cy="2859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028250" y="4214675"/>
            <a:ext cx="478500" cy="32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532900" y="1700000"/>
            <a:ext cx="2305800" cy="5106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3"/>
          <p:cNvGraphicFramePr/>
          <p:nvPr/>
        </p:nvGraphicFramePr>
        <p:xfrm>
          <a:off x="670050" y="29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{94DCA4AB-991D-4979-AB82-2BFC7F58D55B}</a:tableStyleId>
              </a:tblPr>
              <a:tblGrid>
                <a:gridCol w="2910950"/>
                <a:gridCol w="991000"/>
              </a:tblGrid>
              <a:tr h="3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모델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실행 시간(초)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Gradient Boosting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13.164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Light Gradient Boosting Machine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9.38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 Forest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6.002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Extra Trees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3.332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Ada Boost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3.322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Extreme Gradient Boosting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1.922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 Neighbors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1.348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Decision Tree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1.194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Logistic Regression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0.878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SVM Linear Kernel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0.822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Linear Discriminant Analysis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0.582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Quadratic Discriminant Analysis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0.442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Ridge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0.372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Naive Bayes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3"/>
          <p:cNvSpPr txBox="1"/>
          <p:nvPr/>
        </p:nvSpPr>
        <p:spPr>
          <a:xfrm>
            <a:off x="5002750" y="1383200"/>
            <a:ext cx="2609100" cy="15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-실행 시간도 고려하여 최종 모델 선택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-2만개-&gt;6만개 증가시 소요 시간 계산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GBM out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684975" y="656425"/>
            <a:ext cx="38721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결론 및 향후 계획</a:t>
            </a:r>
            <a:endParaRPr b="1" sz="2000"/>
          </a:p>
        </p:txBody>
      </p:sp>
      <p:sp>
        <p:nvSpPr>
          <p:cNvPr id="153" name="Google Shape;153;p24"/>
          <p:cNvSpPr txBox="1"/>
          <p:nvPr/>
        </p:nvSpPr>
        <p:spPr>
          <a:xfrm>
            <a:off x="726850" y="1155425"/>
            <a:ext cx="7723500" cy="34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ko" sz="1500">
                <a:solidFill>
                  <a:schemeClr val="dk2"/>
                </a:solidFill>
              </a:rPr>
              <a:t>하이퍼파라미터 튜닝 (out of sample에 대한 robustness 향상 또한 고려)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ko" sz="1500">
                <a:solidFill>
                  <a:schemeClr val="dk2"/>
                </a:solidFill>
              </a:rPr>
              <a:t>모델 threshold에 대한 실험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</a:pPr>
            <a:r>
              <a:rPr b="1" lang="ko" sz="1500">
                <a:solidFill>
                  <a:schemeClr val="dk2"/>
                </a:solidFill>
              </a:rPr>
              <a:t>logistic(선형), randomforest(트리) 각각에 대한 threshold 변경 시도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</a:pPr>
            <a:r>
              <a:rPr b="1" lang="ko" sz="1500">
                <a:solidFill>
                  <a:schemeClr val="dk2"/>
                </a:solidFill>
              </a:rPr>
              <a:t>각각 default 0.5에서 다른 방향으로 최적화될 것으로 예상됨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b="1" lang="ko" sz="1500" u="sng">
                <a:solidFill>
                  <a:schemeClr val="lt2"/>
                </a:solidFill>
              </a:rPr>
              <a:t>베이지안 분류기의 결과에 대해서 2차적인 필터링 시도</a:t>
            </a:r>
            <a:endParaRPr b="1" sz="1500" u="sng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b="1" lang="ko" sz="1500" u="sng">
                <a:solidFill>
                  <a:schemeClr val="lt2"/>
                </a:solidFill>
              </a:rPr>
              <a:t>bayes 분류기 결과에 대해 z-score, boxplot, anomaly score(i-forest, 1class svm) 추가 합산하여 최종 anomaly detecting 시도</a:t>
            </a:r>
            <a:endParaRPr b="1" sz="15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3가지 방향성 제시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44535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ko" sz="1487"/>
              <a:t>후보 1.</a:t>
            </a:r>
            <a:r>
              <a:rPr b="1" lang="ko" sz="1487">
                <a:solidFill>
                  <a:srgbClr val="FF0000"/>
                </a:solidFill>
              </a:rPr>
              <a:t> Precision이 높은 모델</a:t>
            </a:r>
            <a:r>
              <a:rPr b="1" lang="ko" sz="1487"/>
              <a:t> </a:t>
            </a:r>
            <a:endParaRPr b="1" sz="1487"/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tree 모델(rf, xgb, </a:t>
            </a:r>
            <a:r>
              <a:rPr b="1" lang="ko" sz="1487">
                <a:solidFill>
                  <a:srgbClr val="CCCCCC"/>
                </a:solidFill>
              </a:rPr>
              <a:t>lgbm)</a:t>
            </a:r>
            <a:endParaRPr b="1" sz="1487">
              <a:solidFill>
                <a:srgbClr val="CCCCCC"/>
              </a:solidFill>
            </a:endParaRPr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확실한 이상치만 잡아내는 보수적인 모델링</a:t>
            </a:r>
            <a:endParaRPr b="1" sz="1487"/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인건비를 고려한 의사결정</a:t>
            </a:r>
            <a:endParaRPr b="1" sz="1487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487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ko" sz="1487"/>
              <a:t>후보 2. recall, precision에 각각 다른 가중치를 준 </a:t>
            </a:r>
            <a:r>
              <a:rPr b="1" lang="ko" sz="1487">
                <a:solidFill>
                  <a:srgbClr val="FF0000"/>
                </a:solidFill>
              </a:rPr>
              <a:t>f2 score를 기준으로 1등한 모델</a:t>
            </a:r>
            <a:r>
              <a:rPr b="1" lang="ko" sz="1487"/>
              <a:t> 선택</a:t>
            </a:r>
            <a:endParaRPr b="1" sz="1487"/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f2 : gbm, ada, lr</a:t>
            </a:r>
            <a:endParaRPr b="1" sz="1487"/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f0.5 : catboost, rf, xgb, lgbm</a:t>
            </a:r>
            <a:endParaRPr b="1" sz="1487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487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ko" sz="1487"/>
              <a:t>후보 3. </a:t>
            </a:r>
            <a:r>
              <a:rPr b="1" lang="ko" sz="1487">
                <a:solidFill>
                  <a:srgbClr val="FF0000"/>
                </a:solidFill>
              </a:rPr>
              <a:t>recall이 높은 모델 (lr, svm)</a:t>
            </a:r>
            <a:r>
              <a:rPr b="1" lang="ko" sz="1487"/>
              <a:t> + z-score/i-forest 로 </a:t>
            </a:r>
            <a:r>
              <a:rPr b="1" lang="ko" sz="1487">
                <a:solidFill>
                  <a:srgbClr val="FF0000"/>
                </a:solidFill>
              </a:rPr>
              <a:t>FP(false positive)를 낮추는 방향</a:t>
            </a:r>
            <a:endParaRPr sz="1765">
              <a:solidFill>
                <a:srgbClr val="FF0000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00" y="1458401"/>
            <a:ext cx="4116725" cy="30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7819200" y="1367900"/>
            <a:ext cx="1176000" cy="3042600"/>
          </a:xfrm>
          <a:prstGeom prst="rect">
            <a:avLst/>
          </a:prstGeom>
          <a:solidFill>
            <a:srgbClr val="D3D3D3"/>
          </a:solidFill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647325" y="1367900"/>
            <a:ext cx="983700" cy="3042600"/>
          </a:xfrm>
          <a:prstGeom prst="rect">
            <a:avLst/>
          </a:prstGeom>
          <a:solidFill>
            <a:srgbClr val="D3D3D3"/>
          </a:solidFill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32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이상탐지 파이프라인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26175" y="1328200"/>
            <a:ext cx="1467600" cy="6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Machine_Signal_Labeled_50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406775" y="2571750"/>
            <a:ext cx="1106400" cy="79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누락 데이터 처리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1991900" y="2571750"/>
            <a:ext cx="920700" cy="79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데이터 전처리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5104675" y="2761600"/>
            <a:ext cx="1467600" cy="661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RF/LGBM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(과거 지향적)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5029675" y="1547325"/>
            <a:ext cx="1617600" cy="771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z-score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(현재/미래 지향적)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029750" y="3758625"/>
            <a:ext cx="1467600" cy="470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isolation-forest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391325" y="2571750"/>
            <a:ext cx="920700" cy="79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최종 데이터셋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5" name="Google Shape;175;p26"/>
          <p:cNvCxnSpPr>
            <a:stCxn id="169" idx="3"/>
            <a:endCxn id="170" idx="1"/>
          </p:cNvCxnSpPr>
          <p:nvPr/>
        </p:nvCxnSpPr>
        <p:spPr>
          <a:xfrm>
            <a:off x="1513175" y="2968650"/>
            <a:ext cx="47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70" idx="3"/>
            <a:endCxn id="174" idx="1"/>
          </p:cNvCxnSpPr>
          <p:nvPr/>
        </p:nvCxnSpPr>
        <p:spPr>
          <a:xfrm>
            <a:off x="2912600" y="2968650"/>
            <a:ext cx="47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68" idx="2"/>
            <a:endCxn id="169" idx="0"/>
          </p:cNvCxnSpPr>
          <p:nvPr/>
        </p:nvCxnSpPr>
        <p:spPr>
          <a:xfrm>
            <a:off x="959975" y="1989700"/>
            <a:ext cx="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>
            <a:stCxn id="174" idx="3"/>
            <a:endCxn id="172" idx="1"/>
          </p:cNvCxnSpPr>
          <p:nvPr/>
        </p:nvCxnSpPr>
        <p:spPr>
          <a:xfrm flipH="1" rot="10800000">
            <a:off x="4312025" y="1933050"/>
            <a:ext cx="717600" cy="10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4" idx="3"/>
            <a:endCxn id="171" idx="1"/>
          </p:cNvCxnSpPr>
          <p:nvPr/>
        </p:nvCxnSpPr>
        <p:spPr>
          <a:xfrm>
            <a:off x="4312025" y="2968650"/>
            <a:ext cx="792600" cy="1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74" idx="3"/>
            <a:endCxn id="173" idx="1"/>
          </p:cNvCxnSpPr>
          <p:nvPr/>
        </p:nvCxnSpPr>
        <p:spPr>
          <a:xfrm>
            <a:off x="4312025" y="2968650"/>
            <a:ext cx="71760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 txBox="1"/>
          <p:nvPr/>
        </p:nvSpPr>
        <p:spPr>
          <a:xfrm>
            <a:off x="1748900" y="3511000"/>
            <a:ext cx="19845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보간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로그차분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파생변수 생성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정규화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인코딩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7781000" y="3564375"/>
            <a:ext cx="13224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anomaly score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(0~1)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7793700" y="2637900"/>
            <a:ext cx="132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확률값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(0~1)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7793700" y="1573175"/>
            <a:ext cx="13224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normalized된 z-score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(0~1)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6521038" y="1691425"/>
            <a:ext cx="117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(0,1)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533788" y="2683775"/>
            <a:ext cx="117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(0,1)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6581316" y="3904075"/>
            <a:ext cx="117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(0,1)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6551175" y="1017725"/>
            <a:ext cx="117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Voting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7746000" y="1017725"/>
            <a:ext cx="132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Aggregating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6647325" y="4565575"/>
            <a:ext cx="2347800" cy="470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최종 anomaly 결과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1924800" y="13282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DBDEE1"/>
                </a:solidFill>
                <a:highlight>
                  <a:srgbClr val="313338"/>
                </a:highlight>
                <a:latin typeface="Malgun Gothic"/>
                <a:ea typeface="Malgun Gothic"/>
                <a:cs typeface="Malgun Gothic"/>
                <a:sym typeface="Malgun Gothic"/>
              </a:rPr>
              <a:t>Baseline 모형 Accuracy 80.6% / F1 0.46 최종모형 F1 0.77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AutoNum type="arabicParenR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파생변수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Range (범위): Max에서 Average를 뺀 값으로, 데이터의 최대값과 최소값 사이의 범위</a:t>
            </a:r>
            <a:b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Range = Max - Average.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Relative Difference (상대적 차이): Max와 Average 사이의 상대적인 차이</a:t>
            </a:r>
            <a:b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Relative Difference = (Max - Average) / Average.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18" y="1919013"/>
            <a:ext cx="4625232" cy="28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425" y="1945500"/>
            <a:ext cx="4466499" cy="282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6027" y="1919013"/>
            <a:ext cx="5170340" cy="287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713" y="234063"/>
            <a:ext cx="7968576" cy="4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88" y="152400"/>
            <a:ext cx="81424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75" y="446088"/>
            <a:ext cx="6860599" cy="4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/>
          <p:nvPr/>
        </p:nvSpPr>
        <p:spPr>
          <a:xfrm>
            <a:off x="3466575" y="650550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867775" y="908650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4969550" y="650550"/>
            <a:ext cx="9984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4441000" y="1695425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5861650" y="908650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3973200" y="4078750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30"/>
          <p:cNvCxnSpPr/>
          <p:nvPr/>
        </p:nvCxnSpPr>
        <p:spPr>
          <a:xfrm>
            <a:off x="5967950" y="803250"/>
            <a:ext cx="1303500" cy="2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0"/>
          <p:cNvSpPr txBox="1"/>
          <p:nvPr/>
        </p:nvSpPr>
        <p:spPr>
          <a:xfrm>
            <a:off x="7271450" y="556625"/>
            <a:ext cx="160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auc, f1 등 높게 나오지만 시간이 너무 오래걸림 </a:t>
            </a:r>
            <a:endParaRPr sz="1500">
              <a:solidFill>
                <a:schemeClr val="dk2"/>
              </a:solidFill>
            </a:endParaRPr>
          </a:p>
        </p:txBody>
      </p:sp>
      <p:graphicFrame>
        <p:nvGraphicFramePr>
          <p:cNvPr id="224" name="Google Shape;224;p30"/>
          <p:cNvGraphicFramePr/>
          <p:nvPr/>
        </p:nvGraphicFramePr>
        <p:xfrm>
          <a:off x="7505588" y="345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{94DCA4AB-991D-4979-AB82-2BFC7F58D55B}</a:tableStyleId>
              </a:tblPr>
              <a:tblGrid>
                <a:gridCol w="873700"/>
              </a:tblGrid>
              <a:tr h="3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140.5460</a:t>
                      </a:r>
                      <a:endParaRPr sz="10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cxnSp>
        <p:nvCxnSpPr>
          <p:cNvPr id="225" name="Google Shape;225;p30"/>
          <p:cNvCxnSpPr/>
          <p:nvPr/>
        </p:nvCxnSpPr>
        <p:spPr>
          <a:xfrm>
            <a:off x="5039800" y="1836425"/>
            <a:ext cx="2407800" cy="1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0"/>
          <p:cNvSpPr txBox="1"/>
          <p:nvPr/>
        </p:nvSpPr>
        <p:spPr>
          <a:xfrm>
            <a:off x="7447600" y="1695425"/>
            <a:ext cx="169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이 모델 또한 시간이 오래 걸림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5.3920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227" name="Google Shape;227;p30"/>
          <p:cNvCxnSpPr/>
          <p:nvPr/>
        </p:nvCxnSpPr>
        <p:spPr>
          <a:xfrm>
            <a:off x="366375" y="1179004"/>
            <a:ext cx="2125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4572000" y="4225450"/>
            <a:ext cx="2628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0"/>
          <p:cNvSpPr txBox="1"/>
          <p:nvPr/>
        </p:nvSpPr>
        <p:spPr>
          <a:xfrm>
            <a:off x="7268350" y="3862000"/>
            <a:ext cx="134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recall 값이 높은 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281575" y="-58975"/>
            <a:ext cx="29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9900"/>
                </a:solidFill>
              </a:rPr>
              <a:t>smote 적용 전!!!</a:t>
            </a:r>
            <a:endParaRPr b="1" sz="2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" y="721025"/>
            <a:ext cx="6660301" cy="414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/>
          <p:nvPr/>
        </p:nvSpPr>
        <p:spPr>
          <a:xfrm>
            <a:off x="246325" y="105425"/>
            <a:ext cx="29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9900"/>
                </a:solidFill>
              </a:rPr>
              <a:t>smote 적용 후!!!</a:t>
            </a:r>
            <a:endParaRPr b="1" sz="2800">
              <a:solidFill>
                <a:srgbClr val="FF9900"/>
              </a:solidFill>
            </a:endParaRPr>
          </a:p>
        </p:txBody>
      </p:sp>
      <p:cxnSp>
        <p:nvCxnSpPr>
          <p:cNvPr id="237" name="Google Shape;237;p31"/>
          <p:cNvCxnSpPr/>
          <p:nvPr/>
        </p:nvCxnSpPr>
        <p:spPr>
          <a:xfrm>
            <a:off x="246325" y="1249454"/>
            <a:ext cx="2125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1"/>
          <p:cNvSpPr/>
          <p:nvPr/>
        </p:nvSpPr>
        <p:spPr>
          <a:xfrm>
            <a:off x="4758300" y="1002800"/>
            <a:ext cx="13152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2632350" y="1249450"/>
            <a:ext cx="11514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4254600" y="1249450"/>
            <a:ext cx="5037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3724650" y="3057600"/>
            <a:ext cx="587400" cy="55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31"/>
          <p:cNvCxnSpPr/>
          <p:nvPr/>
        </p:nvCxnSpPr>
        <p:spPr>
          <a:xfrm>
            <a:off x="6883825" y="1408150"/>
            <a:ext cx="5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1"/>
          <p:cNvSpPr txBox="1"/>
          <p:nvPr/>
        </p:nvSpPr>
        <p:spPr>
          <a:xfrm>
            <a:off x="7436625" y="1308200"/>
            <a:ext cx="173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이번에도 시간이 너무너무 오래걸림..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144.xx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44" name="Google Shape;244;p31"/>
          <p:cNvCxnSpPr/>
          <p:nvPr/>
        </p:nvCxnSpPr>
        <p:spPr>
          <a:xfrm>
            <a:off x="6883825" y="1102575"/>
            <a:ext cx="5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1"/>
          <p:cNvSpPr txBox="1"/>
          <p:nvPr/>
        </p:nvSpPr>
        <p:spPr>
          <a:xfrm>
            <a:off x="7436625" y="361450"/>
            <a:ext cx="173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prec도 나쁘지않고 괜찮은 수치를 나타냄 하지만 오래걸림 6.xx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46" name="Google Shape;246;p31"/>
          <p:cNvCxnSpPr/>
          <p:nvPr/>
        </p:nvCxnSpPr>
        <p:spPr>
          <a:xfrm>
            <a:off x="246325" y="3562579"/>
            <a:ext cx="2125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1"/>
          <p:cNvCxnSpPr/>
          <p:nvPr/>
        </p:nvCxnSpPr>
        <p:spPr>
          <a:xfrm>
            <a:off x="6777875" y="3486538"/>
            <a:ext cx="5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1"/>
          <p:cNvCxnSpPr/>
          <p:nvPr/>
        </p:nvCxnSpPr>
        <p:spPr>
          <a:xfrm>
            <a:off x="6777875" y="3180963"/>
            <a:ext cx="5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1"/>
          <p:cNvSpPr txBox="1"/>
          <p:nvPr/>
        </p:nvSpPr>
        <p:spPr>
          <a:xfrm>
            <a:off x="7294775" y="2988675"/>
            <a:ext cx="19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같은 recall값,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다른 값도 비슷하지만 AUC의 차이가 큼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필요한 사항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프로젝트 제목, 소개글 컨펌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데이터 변수 추가 설명 (3개 변수)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실제 현장에서의 성능 평가 결과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모델링 코드 리뷰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대시보드 리뷰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1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팀명 &amp; 제목 선정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85425"/>
            <a:ext cx="8520600" cy="4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팀명: </a:t>
            </a:r>
            <a:r>
              <a:rPr b="1" lang="ko" sz="1200">
                <a:solidFill>
                  <a:srgbClr val="FF0000"/>
                </a:solidFill>
              </a:rPr>
              <a:t>탐지루키 (확정)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중간 발표 </a:t>
            </a:r>
            <a:r>
              <a:rPr b="1" lang="ko" sz="1200">
                <a:solidFill>
                  <a:schemeClr val="dk1"/>
                </a:solidFill>
              </a:rPr>
              <a:t>제목:  </a:t>
            </a:r>
            <a:r>
              <a:rPr lang="ko" sz="1200">
                <a:solidFill>
                  <a:schemeClr val="dk1"/>
                </a:solidFill>
              </a:rPr>
              <a:t>“통신 데이터로 살펴보는 기계학습 기반 이상징후 탐지”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수정안 후보군: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통신 데이터 유지보수를 위한 기지국 성능 통계 이상 탐지 		</a:t>
            </a:r>
            <a:r>
              <a:rPr lang="ko" sz="1200">
                <a:solidFill>
                  <a:srgbClr val="FF0000"/>
                </a:solidFill>
              </a:rPr>
              <a:t>( 2표)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기지국 예지 보전을 위한 기계학습 기반 통신 이상탐지			</a:t>
            </a:r>
            <a:r>
              <a:rPr lang="ko" sz="1200">
                <a:solidFill>
                  <a:srgbClr val="FF0000"/>
                </a:solidFill>
              </a:rPr>
              <a:t>( 0표)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arenR"/>
            </a:pPr>
            <a:r>
              <a:rPr lang="ko" sz="1200">
                <a:solidFill>
                  <a:srgbClr val="FF0000"/>
                </a:solidFill>
              </a:rPr>
              <a:t>통신 데이터를 기반으로 한 기지국 예지보전 이상탐지 시스템		( 3표)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arenR"/>
            </a:pPr>
            <a:r>
              <a:rPr lang="ko" sz="1200">
                <a:solidFill>
                  <a:srgbClr val="FF0000"/>
                </a:solidFill>
              </a:rPr>
              <a:t>통신 장비 예지 보전을 위한 이상탐지 솔루션				( 4표)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통신데이터 기반 이상치탐지 및 기지국 수리 시스템 			</a:t>
            </a:r>
            <a:r>
              <a:rPr lang="ko" sz="1200">
                <a:solidFill>
                  <a:srgbClr val="FF0000"/>
                </a:solidFill>
              </a:rPr>
              <a:t>( 0표)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최종 후보군: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통신 데이터를 기반으로 한 기지국 예지보전 이상탐지 시스템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통신 장비 예지 보전을 위한 이상탐지 솔루션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기타: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arenR"/>
            </a:pPr>
            <a:r>
              <a:rPr b="1" lang="ko" sz="1200">
                <a:solidFill>
                  <a:srgbClr val="FF0000"/>
                </a:solidFill>
              </a:rPr>
              <a:t>통신 장비 예지보전 및 기지국 관리를 위한 이상탐지 시스템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기지국 예지 보전을 위한 통신 데이터 이상탐지 솔루션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통신 기지국 및 장비를 위한 통합 예지보전 이상탐지 시스템 (GPT)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설명 :</a:t>
            </a:r>
            <a:endParaRPr b="1" sz="14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ko" sz="1500">
                <a:solidFill>
                  <a:schemeClr val="dk1"/>
                </a:solidFill>
              </a:rPr>
              <a:t>시계열 통신 데이터에 기반하여 다각도 접근법을 통해 이상 시그널을 탐지하고 이를 모니터링 할 수 있는 대시보드를 개발(제작, 설계)함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ko" sz="1500">
                <a:solidFill>
                  <a:schemeClr val="dk1"/>
                </a:solidFill>
              </a:rPr>
              <a:t>다양한 시계열적 통신 데이터를 ai기술로 학습하고, 기지국의 이상치를 탐지하여 효과적인 유지보수에 도움을 제공하는 대시보드 개발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AutoNum type="arabicParenR"/>
            </a:pPr>
            <a:r>
              <a:rPr b="1" lang="ko" sz="1500">
                <a:solidFill>
                  <a:srgbClr val="FF0000"/>
                </a:solidFill>
              </a:rPr>
              <a:t>시계열 통신 데이터에 기반하여 다각도 접근법을 통해 이상 시그널을 탐지하고 효과적인 유지보수에 도움을 제공하는 대시보드 개발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소개글(요약)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Pycaret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automl 학습 결과</a:t>
            </a:r>
            <a:endParaRPr sz="40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데이터(6만개) 중 20007개 샘플링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1. </a:t>
            </a:r>
            <a:r>
              <a:rPr b="1" lang="ko" sz="2000"/>
              <a:t>cos, sin 변환 전 (시간 변수 onehot encoding + target encoding)</a:t>
            </a:r>
            <a:endParaRPr b="1" sz="20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0" y="924175"/>
            <a:ext cx="6284475" cy="39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4763400" y="3386075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429425" y="1891700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2. </a:t>
            </a:r>
            <a:r>
              <a:rPr b="1" lang="ko" sz="2000"/>
              <a:t>cos, sin 변환 전 + smote 적용</a:t>
            </a:r>
            <a:endParaRPr b="1" sz="2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75" y="900925"/>
            <a:ext cx="6629325" cy="41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5070775" y="1148475"/>
            <a:ext cx="427800" cy="31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3</a:t>
            </a:r>
            <a:r>
              <a:rPr b="1" lang="ko" sz="2000"/>
              <a:t>. cos, sin 변환 후</a:t>
            </a:r>
            <a:endParaRPr b="1"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25" y="945575"/>
            <a:ext cx="6590625" cy="41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4977275" y="1193950"/>
            <a:ext cx="478500" cy="31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전처리 성능 변화 요약</a:t>
            </a:r>
            <a:endParaRPr b="1" sz="2000"/>
          </a:p>
        </p:txBody>
      </p:sp>
      <p:grpSp>
        <p:nvGrpSpPr>
          <p:cNvPr id="107" name="Google Shape;107;p21"/>
          <p:cNvGrpSpPr/>
          <p:nvPr/>
        </p:nvGrpSpPr>
        <p:grpSpPr>
          <a:xfrm>
            <a:off x="1863600" y="1069738"/>
            <a:ext cx="5168200" cy="3396688"/>
            <a:chOff x="1925725" y="841963"/>
            <a:chExt cx="5168200" cy="3396688"/>
          </a:xfrm>
        </p:grpSpPr>
        <p:sp>
          <p:nvSpPr>
            <p:cNvPr id="108" name="Google Shape;108;p21"/>
            <p:cNvSpPr/>
            <p:nvPr/>
          </p:nvSpPr>
          <p:spPr>
            <a:xfrm>
              <a:off x="4939325" y="1481350"/>
              <a:ext cx="2154600" cy="27573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 txBox="1"/>
            <p:nvPr/>
          </p:nvSpPr>
          <p:spPr>
            <a:xfrm>
              <a:off x="1925725" y="1624125"/>
              <a:ext cx="1978200" cy="918900"/>
            </a:xfrm>
            <a:prstGeom prst="rect">
              <a:avLst/>
            </a:prstGeom>
            <a:solidFill>
              <a:srgbClr val="20124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cyclical transformation 적용 전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0" name="Google Shape;110;p21"/>
            <p:cNvSpPr txBox="1"/>
            <p:nvPr/>
          </p:nvSpPr>
          <p:spPr>
            <a:xfrm>
              <a:off x="5038225" y="1624125"/>
              <a:ext cx="1978200" cy="918900"/>
            </a:xfrm>
            <a:prstGeom prst="rect">
              <a:avLst/>
            </a:prstGeom>
            <a:solidFill>
              <a:srgbClr val="20124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cyclical transformation 적용 후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1925750" y="3174500"/>
              <a:ext cx="1978200" cy="738900"/>
            </a:xfrm>
            <a:prstGeom prst="rect">
              <a:avLst/>
            </a:prstGeom>
            <a:solidFill>
              <a:srgbClr val="20124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 smote</a:t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적용 전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2" name="Google Shape;112;p21"/>
            <p:cNvSpPr txBox="1"/>
            <p:nvPr/>
          </p:nvSpPr>
          <p:spPr>
            <a:xfrm>
              <a:off x="5038200" y="3174500"/>
              <a:ext cx="1978200" cy="738900"/>
            </a:xfrm>
            <a:prstGeom prst="rect">
              <a:avLst/>
            </a:prstGeom>
            <a:solidFill>
              <a:srgbClr val="20124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 smote</a:t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적용 후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104763" y="1944375"/>
              <a:ext cx="732600" cy="27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104763" y="3415625"/>
              <a:ext cx="732600" cy="27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 txBox="1"/>
            <p:nvPr/>
          </p:nvSpPr>
          <p:spPr>
            <a:xfrm>
              <a:off x="3392425" y="841963"/>
              <a:ext cx="2524800" cy="47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2"/>
                  </a:solidFill>
                </a:rPr>
                <a:t>두 경우 모두 성능 향상</a:t>
              </a:r>
              <a:endParaRPr b="1"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