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oEVjl+7JHKdd70GNq2ACxXg5x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EBCE90-E853-4C53-9482-625AD97DBA25}">
  <a:tblStyle styleId="{25EBCE90-E853-4C53-9482-625AD97DBA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95899b7d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s자 모양을 갖는 함수 -&gt; 시그모이드 . (이 종류로 로지스틱 함수가 있다)</a:t>
            </a:r>
            <a:endParaRPr/>
          </a:p>
        </p:txBody>
      </p:sp>
      <p:sp>
        <p:nvSpPr>
          <p:cNvPr id="155" name="Google Shape;155;g29e95899b7d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47f57be0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x = wx + b -&gt; 값이 엄청크면 +- 무한대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그러면 f(x)는 1아니면0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6247f57be0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0afb5a87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x = wx + b -&gt; 값이 엄청크면 +- 무한대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latin typeface="Arial"/>
                <a:ea typeface="Arial"/>
                <a:cs typeface="Arial"/>
                <a:sym typeface="Arial"/>
              </a:rPr>
              <a:t>그러면 f(x)는 1아니면0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a0afb5a87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247f57be0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6247f57be0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89297d9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정규분포를 따르면 (동전) 확률과 우도 비슷.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그러나 인형뽑기나 카지노 처럼 불규칙한 확률일 경우 “그럴싸한 정도”가 다르고, 평균값이 달라진다.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“파라미터가 이럴때 데이터가 이 안에 속할까?”ㅌ</a:t>
            </a:r>
            <a:endParaRPr/>
          </a:p>
        </p:txBody>
      </p:sp>
      <p:sp>
        <p:nvSpPr>
          <p:cNvPr id="201" name="Google Shape;201;g26289297d9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247f57be0_2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wx+ b</a:t>
            </a:r>
            <a:endParaRPr/>
          </a:p>
        </p:txBody>
      </p:sp>
      <p:sp>
        <p:nvSpPr>
          <p:cNvPr id="229" name="Google Shape;229;g26247f57be0_2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c4477131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ec4477131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247f57be0_2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1. 집단 내 산포행렬(분산) 계산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2. 집단 간 산포행렬 계산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3. 고유값과 고유벡터 등으로 판별함수 조정.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저 J 값 최대화 하는게 LDA 목표 (레일리 몫) -&gt; w계산방법은 생략… ㅎ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6247f57be0_2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247f57be0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6247f57be0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ko-KR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289297d9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6289297d9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1200"/>
              <a:t>하얀 강아지를 훈련했을 때,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과적합</a:t>
            </a:r>
            <a:r>
              <a:rPr lang="ko-KR" sz="1200"/>
              <a:t> 모델 분류 결과</a:t>
            </a:r>
            <a:br>
              <a:rPr lang="ko-KR" sz="1200"/>
            </a:br>
            <a:r>
              <a:rPr lang="ko-KR" sz="1200"/>
              <a:t>=&gt; 다른 색의 강아지는 강아지가 아니라고 학습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26289297d98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289297d98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6289297d9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1200"/>
              <a:t>하얀 강아지를 훈련했을 때,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과적합</a:t>
            </a:r>
            <a:r>
              <a:rPr lang="ko-KR" sz="1200"/>
              <a:t> 모델 분류 결과</a:t>
            </a:r>
            <a:br>
              <a:rPr lang="ko-KR" sz="1200"/>
            </a:br>
            <a:r>
              <a:rPr lang="ko-KR" sz="1200"/>
              <a:t>=&gt; 다른 색의 강아지는 강아지가 아니라고 학습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26289297d9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247f57be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6247f57be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1200"/>
              <a:t>하얀 강아지를 훈련했을 때,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과적합</a:t>
            </a:r>
            <a:r>
              <a:rPr lang="ko-KR" sz="1200"/>
              <a:t> 모델 분류 결과</a:t>
            </a:r>
            <a:br>
              <a:rPr lang="ko-KR" sz="1200"/>
            </a:br>
            <a:r>
              <a:rPr lang="ko-KR" sz="1200"/>
              <a:t>=&gt; 다른 색의 강아지는 강아지가 아니라고 학습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26247f57be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9e95899b7d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9e95899b7d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e95899b7d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9e95899b7d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</a:rPr>
              <a:t>‹#›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571fd7b9812c3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571fd7b9812c3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4571fd7b9812c3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y = wx +b 에 무작위 에러 (노이즈로 인해 예측불가능한 값) 추가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e470e31f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단변량 회귀 -&gt; OLS -&gt; 변수 많으면 계산 어려우니까 경사하강법으로 서서히 w 값을 조정한다.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원래 최소값을 구하기 위해서는 미분 = 0 인 지점 구함. 그러나 여기서는 step size, learning rate 통해 wb 값을 조금씩 이동. </a:t>
            </a:r>
            <a:endParaRPr/>
          </a:p>
        </p:txBody>
      </p:sp>
      <p:sp>
        <p:nvSpPr>
          <p:cNvPr id="104" name="Google Shape;104;g28e470e31f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e95899b7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9e95899b7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e95899b7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700">
                <a:latin typeface="Arial"/>
                <a:ea typeface="Arial"/>
                <a:cs typeface="Arial"/>
                <a:sym typeface="Arial"/>
              </a:rPr>
              <a:t>손실함수도 았음. 리건 회귀식과 실제 데이터 간의 차이, 즉 잔차를 제곱하여 합친 잔차제곱합을 표존개수로 나눔.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9e95899b7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e470e31f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SST (Total Sum of Squares) = 실제값 - 예측평균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SSE (Sum of Squares Error) = 실제값 - 예측값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SSR(</a:t>
            </a:r>
            <a:endParaRPr/>
          </a:p>
        </p:txBody>
      </p:sp>
      <p:sp>
        <p:nvSpPr>
          <p:cNvPr id="148" name="Google Shape;148;g28e470e31f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>
  <p:cSld name="1_빈 화면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/>
          <p:nvPr/>
        </p:nvSpPr>
        <p:spPr>
          <a:xfrm>
            <a:off x="411149" y="949600"/>
            <a:ext cx="5473800" cy="91500"/>
          </a:xfrm>
          <a:prstGeom prst="rect">
            <a:avLst/>
          </a:prstGeom>
          <a:solidFill>
            <a:srgbClr val="0000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1"/>
          <p:cNvSpPr txBox="1"/>
          <p:nvPr>
            <p:ph type="ctrTitle"/>
          </p:nvPr>
        </p:nvSpPr>
        <p:spPr>
          <a:xfrm>
            <a:off x="379387" y="1281525"/>
            <a:ext cx="54738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/>
        </p:nvSpPr>
        <p:spPr>
          <a:xfrm>
            <a:off x="411173" y="435650"/>
            <a:ext cx="54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T아카데미 ASAC 빅데이터분석가 과정 3기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72464" y="455760"/>
            <a:ext cx="1332396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328" y="455760"/>
            <a:ext cx="1120879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White">
  <p:cSld name="Title Only - Whi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442913" y="467173"/>
            <a:ext cx="11306175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subTitle"/>
          </p:nvPr>
        </p:nvSpPr>
        <p:spPr>
          <a:xfrm>
            <a:off x="442913" y="1359337"/>
            <a:ext cx="11306173" cy="320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2"/>
          <p:cNvSpPr txBox="1"/>
          <p:nvPr>
            <p:ph idx="2" type="body"/>
          </p:nvPr>
        </p:nvSpPr>
        <p:spPr>
          <a:xfrm>
            <a:off x="2432304" y="6355077"/>
            <a:ext cx="7315200" cy="27432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grpSp>
        <p:nvGrpSpPr>
          <p:cNvPr id="23" name="Google Shape;23;p32"/>
          <p:cNvGrpSpPr/>
          <p:nvPr/>
        </p:nvGrpSpPr>
        <p:grpSpPr>
          <a:xfrm>
            <a:off x="112465" y="360938"/>
            <a:ext cx="11894000" cy="365125"/>
            <a:chOff x="622300" y="774700"/>
            <a:chExt cx="12192000" cy="360000"/>
          </a:xfrm>
        </p:grpSpPr>
        <p:cxnSp>
          <p:nvCxnSpPr>
            <p:cNvPr id="24" name="Google Shape;24;p32"/>
            <p:cNvCxnSpPr/>
            <p:nvPr/>
          </p:nvCxnSpPr>
          <p:spPr>
            <a:xfrm>
              <a:off x="622300" y="787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rgbClr val="00008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2"/>
            <p:cNvCxnSpPr/>
            <p:nvPr/>
          </p:nvCxnSpPr>
          <p:spPr>
            <a:xfrm>
              <a:off x="622300" y="774700"/>
              <a:ext cx="0" cy="360000"/>
            </a:xfrm>
            <a:prstGeom prst="straightConnector1">
              <a:avLst/>
            </a:prstGeom>
            <a:noFill/>
            <a:ln cap="flat" cmpd="sng" w="19050">
              <a:solidFill>
                <a:srgbClr val="00008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" name="Google Shape;26;p32"/>
          <p:cNvSpPr txBox="1"/>
          <p:nvPr/>
        </p:nvSpPr>
        <p:spPr>
          <a:xfrm>
            <a:off x="9676100" y="106875"/>
            <a:ext cx="24135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빅데이터분석가 과정 3기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42913" y="384048"/>
            <a:ext cx="11306175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42913" y="1733549"/>
            <a:ext cx="11306175" cy="4484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0"/>
          <p:cNvSpPr txBox="1"/>
          <p:nvPr/>
        </p:nvSpPr>
        <p:spPr>
          <a:xfrm>
            <a:off x="9985088" y="6492240"/>
            <a:ext cx="1764000" cy="1154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fld id="{00000000-1234-1234-1234-123412341234}" type="slidenum">
              <a:rPr b="0" i="0" lang="ko-KR" sz="7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pos="3953">
          <p15:clr>
            <a:srgbClr val="F26B43"/>
          </p15:clr>
        </p15:guide>
        <p15:guide id="5" pos="3727">
          <p15:clr>
            <a:srgbClr val="F26B43"/>
          </p15:clr>
        </p15:guide>
        <p15:guide id="6" orient="horz" pos="3916">
          <p15:clr>
            <a:srgbClr val="F26B43"/>
          </p15:clr>
        </p15:guide>
        <p15:guide id="7" pos="2726">
          <p15:clr>
            <a:srgbClr val="F26B43"/>
          </p15:clr>
        </p15:guide>
        <p15:guide id="8" pos="2502">
          <p15:clr>
            <a:srgbClr val="F26B43"/>
          </p15:clr>
        </p15:guide>
        <p15:guide id="9" pos="4952">
          <p15:clr>
            <a:srgbClr val="F26B43"/>
          </p15:clr>
        </p15:guide>
        <p15:guide id="10" pos="5177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1092">
          <p15:clr>
            <a:srgbClr val="F26B43"/>
          </p15:clr>
        </p15:guide>
        <p15:guide id="13" orient="horz" pos="270">
          <p15:clr>
            <a:srgbClr val="F26B43"/>
          </p15:clr>
        </p15:guide>
        <p15:guide id="14" orient="horz" pos="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9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40.png"/><Relationship Id="rId10" Type="http://schemas.openxmlformats.org/officeDocument/2006/relationships/image" Target="../media/image37.png"/><Relationship Id="rId9" Type="http://schemas.openxmlformats.org/officeDocument/2006/relationships/image" Target="../media/image27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33.png"/><Relationship Id="rId8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velog.io/@brandonnam/ML-6-Classification-with-Logistic-Regression" TargetMode="External"/><Relationship Id="rId4" Type="http://schemas.openxmlformats.org/officeDocument/2006/relationships/hyperlink" Target="https://www.khoury.northeastern.edu/home/vip/teach/MLcourse/4_boosting/lecture_notes/ecoc/ecoc.pdf" TargetMode="External"/><Relationship Id="rId10" Type="http://schemas.openxmlformats.org/officeDocument/2006/relationships/hyperlink" Target="https://leeseungyong.wiki.com" TargetMode="External"/><Relationship Id="rId9" Type="http://schemas.openxmlformats.org/officeDocument/2006/relationships/hyperlink" Target="https://tacademy.skplanet.com/live/player/onlineLectureDetail.action?seq=103&amp;preType=my" TargetMode="External"/><Relationship Id="rId5" Type="http://schemas.openxmlformats.org/officeDocument/2006/relationships/hyperlink" Target="https://machinelearningmastery.com/cross-entropy-for-machine-learning/" TargetMode="External"/><Relationship Id="rId6" Type="http://schemas.openxmlformats.org/officeDocument/2006/relationships/hyperlink" Target="https://www.analyticsvidhya.com/blog/2020/11/binary-cross-entropy-aka-log-loss-the-cost-function-used-in-logistic-regression/" TargetMode="External"/><Relationship Id="rId7" Type="http://schemas.openxmlformats.org/officeDocument/2006/relationships/hyperlink" Target="https://ysyblog.tistory.com/177" TargetMode="External"/><Relationship Id="rId8" Type="http://schemas.openxmlformats.org/officeDocument/2006/relationships/hyperlink" Target="https://atonlee.tistory.com/1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type="ctrTitle"/>
          </p:nvPr>
        </p:nvSpPr>
        <p:spPr>
          <a:xfrm>
            <a:off x="-218788" y="1295425"/>
            <a:ext cx="54738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ko-KR" sz="5200"/>
              <a:t>3. 선형모델</a:t>
            </a:r>
            <a:endParaRPr b="1"/>
          </a:p>
        </p:txBody>
      </p:sp>
      <p:sp>
        <p:nvSpPr>
          <p:cNvPr id="32" name="Google Shape;32;p1"/>
          <p:cNvSpPr txBox="1"/>
          <p:nvPr>
            <p:ph idx="4294967295" type="subTitle"/>
          </p:nvPr>
        </p:nvSpPr>
        <p:spPr>
          <a:xfrm>
            <a:off x="4338780" y="5671538"/>
            <a:ext cx="35289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2023.1</a:t>
            </a:r>
            <a:r>
              <a:rPr lang="ko-KR"/>
              <a:t>2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.0</a:t>
            </a:r>
            <a:r>
              <a:rPr lang="ko-KR"/>
              <a:t>1 </a:t>
            </a: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(금) 9:30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ko-KR"/>
              <a:t>발표자: 안정현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3914725" y="4303125"/>
            <a:ext cx="43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파이널 프로젝트 </a:t>
            </a:r>
            <a:r>
              <a:rPr lang="ko-KR" sz="2400">
                <a:solidFill>
                  <a:schemeClr val="dk1"/>
                </a:solidFill>
              </a:rPr>
              <a:t>4</a:t>
            </a: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주차 스터디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e95899b7d_0_58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3.3 로지스틱회귀</a:t>
            </a:r>
            <a:endParaRPr/>
          </a:p>
        </p:txBody>
      </p:sp>
      <p:sp>
        <p:nvSpPr>
          <p:cNvPr id="158" name="Google Shape;158;g29e95899b7d_0_58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이름만 “회귀”이지 사실 분류모델이다</a:t>
            </a:r>
            <a:endParaRPr/>
          </a:p>
        </p:txBody>
      </p:sp>
      <p:sp>
        <p:nvSpPr>
          <p:cNvPr id="159" name="Google Shape;159;g29e95899b7d_0_58"/>
          <p:cNvSpPr txBox="1"/>
          <p:nvPr/>
        </p:nvSpPr>
        <p:spPr>
          <a:xfrm>
            <a:off x="7904100" y="3497175"/>
            <a:ext cx="38448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원하는 결과값은 0 아니면 1이다.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 = 선형회귀 모델의 예측값을 0 아니면 1로 바꿔야 한다.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= 계단함수를 활용하면 끊기니까 끊기지 않는 대체함수를 찾아야 한다.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= 단조 미분 가능한 시그모이드 함수를 사용한다.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60" name="Google Shape;160;g29e95899b7d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663" y="2048774"/>
            <a:ext cx="3983734" cy="385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9e95899b7d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75" y="2873276"/>
            <a:ext cx="5106950" cy="20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9e95899b7d_0_58"/>
          <p:cNvSpPr txBox="1"/>
          <p:nvPr/>
        </p:nvSpPr>
        <p:spPr>
          <a:xfrm>
            <a:off x="684325" y="5292150"/>
            <a:ext cx="57282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선형모델로는 분류 데이터(Y값)를 설명하기 어렵다.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3" name="Google Shape;163;g29e95899b7d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600" y="2048763"/>
            <a:ext cx="7516634" cy="414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9e95899b7d_0_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8800" y="2837264"/>
            <a:ext cx="12382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247f57be0_2_17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3.3 로지스틱회귀</a:t>
            </a:r>
            <a:endParaRPr/>
          </a:p>
        </p:txBody>
      </p:sp>
      <p:sp>
        <p:nvSpPr>
          <p:cNvPr id="170" name="Google Shape;170;g26247f57be0_2_17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선형회귀를 어떻게 바꿔야 분류모델이 될까?</a:t>
            </a:r>
            <a:endParaRPr/>
          </a:p>
        </p:txBody>
      </p:sp>
      <p:sp>
        <p:nvSpPr>
          <p:cNvPr id="171" name="Google Shape;171;g26247f57be0_2_17"/>
          <p:cNvSpPr txBox="1"/>
          <p:nvPr/>
        </p:nvSpPr>
        <p:spPr>
          <a:xfrm>
            <a:off x="5526900" y="5168250"/>
            <a:ext cx="72891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원하는 결과값은 0 아니면 1이다.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= 선형회귀 모델의 </a:t>
            </a: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예측값을 0 아니면 1로 </a:t>
            </a:r>
            <a:r>
              <a:rPr lang="ko-KR" sz="1700">
                <a:solidFill>
                  <a:schemeClr val="dk1"/>
                </a:solidFill>
              </a:rPr>
              <a:t>바꿔야 한다.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= 계단함수를 활용하면 끊기니까 끊기지 않는 대체함수를 찾아야 함.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= </a:t>
            </a: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단조 미분 가능</a:t>
            </a:r>
            <a:r>
              <a:rPr lang="ko-KR" sz="1700">
                <a:solidFill>
                  <a:schemeClr val="dk1"/>
                </a:solidFill>
              </a:rPr>
              <a:t>한 시그모이드 함수를 사용한다.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72" name="Google Shape;172;g26247f57be0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308374"/>
            <a:ext cx="3983734" cy="385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6247f57be0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25" y="1996550"/>
            <a:ext cx="4754975" cy="42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6247f57be0_2_17"/>
          <p:cNvSpPr txBox="1"/>
          <p:nvPr/>
        </p:nvSpPr>
        <p:spPr>
          <a:xfrm>
            <a:off x="8889138" y="2319413"/>
            <a:ext cx="43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5" name="Google Shape;175;g26247f57be0_2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8800" y="2837268"/>
            <a:ext cx="1238250" cy="3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0afb5a877_0_0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3.3 로지스틱회귀</a:t>
            </a:r>
            <a:endParaRPr/>
          </a:p>
        </p:txBody>
      </p:sp>
      <p:sp>
        <p:nvSpPr>
          <p:cNvPr id="181" name="Google Shape;181;g2a0afb5a877_0_0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선형회귀를 어떻게 바꿔야 분류모델이 될까?</a:t>
            </a:r>
            <a:endParaRPr/>
          </a:p>
        </p:txBody>
      </p:sp>
      <p:sp>
        <p:nvSpPr>
          <p:cNvPr id="182" name="Google Shape;182;g2a0afb5a877_0_0"/>
          <p:cNvSpPr txBox="1"/>
          <p:nvPr/>
        </p:nvSpPr>
        <p:spPr>
          <a:xfrm>
            <a:off x="8889138" y="2319413"/>
            <a:ext cx="432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183" name="Google Shape;183;g2a0afb5a877_0_0"/>
          <p:cNvGrpSpPr/>
          <p:nvPr/>
        </p:nvGrpSpPr>
        <p:grpSpPr>
          <a:xfrm>
            <a:off x="550325" y="1881200"/>
            <a:ext cx="4477875" cy="4571750"/>
            <a:chOff x="536125" y="1876000"/>
            <a:chExt cx="4477875" cy="4571750"/>
          </a:xfrm>
        </p:grpSpPr>
        <p:pic>
          <p:nvPicPr>
            <p:cNvPr id="184" name="Google Shape;184;g2a0afb5a877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6125" y="1876000"/>
              <a:ext cx="4477875" cy="345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2a0afb5a877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8088" y="5457150"/>
              <a:ext cx="3276600" cy="99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g2a0afb5a87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5113" y="1308362"/>
            <a:ext cx="6564125" cy="50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247f57be0_2_0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3.3 로지스틱회귀</a:t>
            </a:r>
            <a:endParaRPr/>
          </a:p>
        </p:txBody>
      </p:sp>
      <p:sp>
        <p:nvSpPr>
          <p:cNvPr id="192" name="Google Shape;192;g26247f57be0_2_0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시그모이드 함수가 왜 나오는 걸까?</a:t>
            </a:r>
            <a:endParaRPr/>
          </a:p>
        </p:txBody>
      </p:sp>
      <p:sp>
        <p:nvSpPr>
          <p:cNvPr id="193" name="Google Shape;193;g26247f57be0_2_0"/>
          <p:cNvSpPr txBox="1"/>
          <p:nvPr/>
        </p:nvSpPr>
        <p:spPr>
          <a:xfrm>
            <a:off x="6368625" y="1916675"/>
            <a:ext cx="56532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문제1: 독립변수의 값이 아무리 커도 </a:t>
            </a: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종속변수는 </a:t>
            </a:r>
            <a:endParaRPr sz="17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0~1 사이 값을 가져야 분류가 가능</a:t>
            </a:r>
            <a:r>
              <a:rPr lang="ko-KR" sz="1700">
                <a:solidFill>
                  <a:schemeClr val="dk1"/>
                </a:solidFill>
              </a:rPr>
              <a:t>하다.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ko-KR" sz="1700">
                <a:solidFill>
                  <a:schemeClr val="dk1"/>
                </a:solidFill>
              </a:rPr>
              <a:t>값을 바꿔주기 위해 오즈를 사용한다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ko-KR" sz="1700">
                <a:solidFill>
                  <a:schemeClr val="dk1"/>
                </a:solidFill>
              </a:rPr>
              <a:t>오즈 = (발생확률 / 발생하지 않을 확률 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문제2: 확률이 크면 오즈는 </a:t>
            </a: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무한대로 발산</a:t>
            </a:r>
            <a:r>
              <a:rPr lang="ko-KR" sz="1700">
                <a:solidFill>
                  <a:schemeClr val="dk1"/>
                </a:solidFill>
              </a:rPr>
              <a:t>한다.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ko-KR" sz="1700">
                <a:solidFill>
                  <a:schemeClr val="dk1"/>
                </a:solidFill>
              </a:rPr>
              <a:t>로그를 적용하여 로짓함수를 만든다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ko-KR" sz="1700">
                <a:solidFill>
                  <a:schemeClr val="dk1"/>
                </a:solidFill>
              </a:rPr>
              <a:t>로짓함수의 </a:t>
            </a: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역함수가 시그모이드 함수</a:t>
            </a:r>
            <a:r>
              <a:rPr lang="ko-KR" sz="1700">
                <a:solidFill>
                  <a:schemeClr val="dk1"/>
                </a:solidFill>
              </a:rPr>
              <a:t>이다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따라서 0~1사이의 값을 갖도록 변환할 수 있다.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94" name="Google Shape;194;g26247f57be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63" y="5069163"/>
            <a:ext cx="26670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6247f57be0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25" y="5059638"/>
            <a:ext cx="32385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247f57be0_2_0"/>
          <p:cNvSpPr txBox="1"/>
          <p:nvPr>
            <p:ph idx="2" type="body"/>
          </p:nvPr>
        </p:nvSpPr>
        <p:spPr>
          <a:xfrm>
            <a:off x="2432304" y="6355077"/>
            <a:ext cx="73152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26247f57be0_2_0"/>
          <p:cNvPicPr preferRelativeResize="0"/>
          <p:nvPr/>
        </p:nvPicPr>
        <p:blipFill rotWithShape="1">
          <a:blip r:embed="rId5">
            <a:alphaModFix/>
          </a:blip>
          <a:srcRect b="0" l="27383" r="0" t="23977"/>
          <a:stretch/>
        </p:blipFill>
        <p:spPr>
          <a:xfrm>
            <a:off x="442925" y="1795675"/>
            <a:ext cx="5653076" cy="223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6247f57be0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4013" y="5126325"/>
            <a:ext cx="3276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26289297d98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00" y="3501950"/>
            <a:ext cx="622935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6289297d98_0_68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3.3 로지스틱회귀</a:t>
            </a:r>
            <a:endParaRPr sz="3600"/>
          </a:p>
        </p:txBody>
      </p:sp>
      <p:sp>
        <p:nvSpPr>
          <p:cNvPr id="205" name="Google Shape;205;g26289297d98_0_68"/>
          <p:cNvSpPr txBox="1"/>
          <p:nvPr>
            <p:ph idx="1" type="subTitle"/>
          </p:nvPr>
        </p:nvSpPr>
        <p:spPr>
          <a:xfrm>
            <a:off x="5040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최대우도 추정법으로 파라미터를 구한다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6" name="Google Shape;206;g26289297d98_0_68"/>
          <p:cNvSpPr txBox="1"/>
          <p:nvPr/>
        </p:nvSpPr>
        <p:spPr>
          <a:xfrm>
            <a:off x="8097200" y="682000"/>
            <a:ext cx="1573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07" name="Google Shape;207;g26289297d98_0_68"/>
          <p:cNvSpPr/>
          <p:nvPr/>
        </p:nvSpPr>
        <p:spPr>
          <a:xfrm>
            <a:off x="615475" y="3599425"/>
            <a:ext cx="6229500" cy="94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6289297d98_0_68"/>
          <p:cNvSpPr txBox="1"/>
          <p:nvPr/>
        </p:nvSpPr>
        <p:spPr>
          <a:xfrm>
            <a:off x="559750" y="4689013"/>
            <a:ext cx="3771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82"/>
              </a:buClr>
              <a:buSzPts val="1600"/>
              <a:buChar char="●"/>
            </a:pPr>
            <a:r>
              <a:rPr b="1" lang="ko-KR" sz="1600">
                <a:solidFill>
                  <a:srgbClr val="000082"/>
                </a:solidFill>
              </a:rPr>
              <a:t>확률밀도함수 f( )에 우도 대입</a:t>
            </a:r>
            <a:endParaRPr b="1" sz="1600">
              <a:solidFill>
                <a:srgbClr val="00008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2"/>
              </a:solidFill>
            </a:endParaRPr>
          </a:p>
        </p:txBody>
      </p:sp>
      <p:sp>
        <p:nvSpPr>
          <p:cNvPr id="209" name="Google Shape;209;g26289297d98_0_68"/>
          <p:cNvSpPr txBox="1"/>
          <p:nvPr/>
        </p:nvSpPr>
        <p:spPr>
          <a:xfrm>
            <a:off x="559750" y="2835463"/>
            <a:ext cx="3243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82"/>
              </a:buClr>
              <a:buSzPts val="1600"/>
              <a:buChar char="●"/>
            </a:pPr>
            <a:r>
              <a:rPr b="1" lang="ko-KR" sz="1600">
                <a:solidFill>
                  <a:srgbClr val="000082"/>
                </a:solidFill>
              </a:rPr>
              <a:t>n개의 데이터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0" name="Google Shape;210;g26289297d98_0_68"/>
          <p:cNvSpPr txBox="1"/>
          <p:nvPr/>
        </p:nvSpPr>
        <p:spPr>
          <a:xfrm>
            <a:off x="559756" y="6249675"/>
            <a:ext cx="5665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82"/>
              </a:buClr>
              <a:buSzPts val="1600"/>
              <a:buChar char="●"/>
            </a:pPr>
            <a:r>
              <a:rPr b="1" lang="ko-KR" sz="1600">
                <a:solidFill>
                  <a:srgbClr val="000082"/>
                </a:solidFill>
              </a:rPr>
              <a:t>식에 로그 -&gt; 평균으로 편미분 -&gt; 0이어야 최대값이다</a:t>
            </a:r>
            <a:endParaRPr b="1" sz="1600">
              <a:solidFill>
                <a:srgbClr val="000082"/>
              </a:solidFill>
            </a:endParaRPr>
          </a:p>
        </p:txBody>
      </p:sp>
      <p:pic>
        <p:nvPicPr>
          <p:cNvPr id="211" name="Google Shape;211;g26289297d98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125" y="2045175"/>
            <a:ext cx="21812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6289297d98_0_68"/>
          <p:cNvSpPr/>
          <p:nvPr/>
        </p:nvSpPr>
        <p:spPr>
          <a:xfrm>
            <a:off x="559750" y="2010025"/>
            <a:ext cx="3099900" cy="72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26289297d98_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000" y="1967437"/>
            <a:ext cx="17240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6289297d98_0_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4775" y="2027450"/>
            <a:ext cx="2224411" cy="8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6289297d98_0_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87986" y="4623550"/>
            <a:ext cx="23431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6289297d98_0_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3125" y="5408450"/>
            <a:ext cx="4812249" cy="72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6289297d98_0_68"/>
          <p:cNvSpPr/>
          <p:nvPr/>
        </p:nvSpPr>
        <p:spPr>
          <a:xfrm>
            <a:off x="559750" y="5454350"/>
            <a:ext cx="5259000" cy="638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6289297d98_0_68"/>
          <p:cNvSpPr txBox="1"/>
          <p:nvPr/>
        </p:nvSpPr>
        <p:spPr>
          <a:xfrm>
            <a:off x="3842075" y="2893838"/>
            <a:ext cx="3629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2"/>
                </a:solidFill>
              </a:rPr>
              <a:t> 평균                           분산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9" name="Google Shape;219;g26289297d98_0_6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96575" y="5338300"/>
            <a:ext cx="5416671" cy="8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6289297d98_0_68"/>
          <p:cNvSpPr/>
          <p:nvPr/>
        </p:nvSpPr>
        <p:spPr>
          <a:xfrm>
            <a:off x="6427150" y="5362550"/>
            <a:ext cx="5416800" cy="72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6289297d98_0_68"/>
          <p:cNvSpPr txBox="1"/>
          <p:nvPr/>
        </p:nvSpPr>
        <p:spPr>
          <a:xfrm>
            <a:off x="6496581" y="6249675"/>
            <a:ext cx="5665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82"/>
              </a:buClr>
              <a:buSzPts val="1600"/>
              <a:buChar char="●"/>
            </a:pPr>
            <a:r>
              <a:rPr b="1" lang="ko-KR" sz="1600">
                <a:solidFill>
                  <a:srgbClr val="000082"/>
                </a:solidFill>
              </a:rPr>
              <a:t>데이터 x가 맞게 분류될 가능성을 높일 우도 </a:t>
            </a:r>
            <a:r>
              <a:rPr lang="ko-KR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θ</a:t>
            </a:r>
            <a:endParaRPr b="1" sz="1600">
              <a:solidFill>
                <a:srgbClr val="000082"/>
              </a:solidFill>
            </a:endParaRPr>
          </a:p>
        </p:txBody>
      </p:sp>
      <p:pic>
        <p:nvPicPr>
          <p:cNvPr id="222" name="Google Shape;222;g26289297d98_0_6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5750" y="3544075"/>
            <a:ext cx="45243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6289297d98_0_68"/>
          <p:cNvSpPr/>
          <p:nvPr/>
        </p:nvSpPr>
        <p:spPr>
          <a:xfrm>
            <a:off x="7152200" y="3618150"/>
            <a:ext cx="4812300" cy="942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6289297d98_0_68"/>
          <p:cNvSpPr/>
          <p:nvPr/>
        </p:nvSpPr>
        <p:spPr>
          <a:xfrm>
            <a:off x="7728375" y="1197299"/>
            <a:ext cx="4433700" cy="1933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ㄹ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6289297d98_0_68"/>
          <p:cNvSpPr/>
          <p:nvPr/>
        </p:nvSpPr>
        <p:spPr>
          <a:xfrm>
            <a:off x="7905911" y="985196"/>
            <a:ext cx="1479900" cy="3675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</a:rPr>
              <a:t>용어 정리</a:t>
            </a:r>
            <a:endParaRPr/>
          </a:p>
        </p:txBody>
      </p:sp>
      <p:sp>
        <p:nvSpPr>
          <p:cNvPr id="226" name="Google Shape;226;g26289297d98_0_68"/>
          <p:cNvSpPr txBox="1"/>
          <p:nvPr/>
        </p:nvSpPr>
        <p:spPr>
          <a:xfrm>
            <a:off x="7728375" y="1352700"/>
            <a:ext cx="45243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확률</a:t>
            </a:r>
            <a:r>
              <a:rPr lang="ko-KR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모수가 정해진 상태에서 x가 얼마나 목격될까?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우도</a:t>
            </a:r>
            <a:r>
              <a:rPr lang="ko-KR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x가 데이터에 속한다고 얼마나 확신하는가?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247f57be0_2_30"/>
          <p:cNvSpPr/>
          <p:nvPr/>
        </p:nvSpPr>
        <p:spPr>
          <a:xfrm>
            <a:off x="2007743" y="2323837"/>
            <a:ext cx="7670100" cy="46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6247f57be0_2_30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3.3 로지스틱회귀</a:t>
            </a:r>
            <a:endParaRPr/>
          </a:p>
        </p:txBody>
      </p:sp>
      <p:sp>
        <p:nvSpPr>
          <p:cNvPr id="233" name="Google Shape;233;g26247f57be0_2_30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분류 모델의 성능 평가</a:t>
            </a:r>
            <a:endParaRPr/>
          </a:p>
        </p:txBody>
      </p:sp>
      <p:sp>
        <p:nvSpPr>
          <p:cNvPr id="234" name="Google Shape;234;g26247f57be0_2_30"/>
          <p:cNvSpPr txBox="1"/>
          <p:nvPr/>
        </p:nvSpPr>
        <p:spPr>
          <a:xfrm>
            <a:off x="2131800" y="2325618"/>
            <a:ext cx="742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오차행렬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235" name="Google Shape;235;g26247f57be0_2_30"/>
          <p:cNvSpPr txBox="1"/>
          <p:nvPr>
            <p:ph idx="2" type="body"/>
          </p:nvPr>
        </p:nvSpPr>
        <p:spPr>
          <a:xfrm>
            <a:off x="2432304" y="6355077"/>
            <a:ext cx="73152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6247f57be0_2_30"/>
          <p:cNvSpPr/>
          <p:nvPr/>
        </p:nvSpPr>
        <p:spPr>
          <a:xfrm>
            <a:off x="726738" y="2150293"/>
            <a:ext cx="927300" cy="888900"/>
          </a:xfrm>
          <a:prstGeom prst="ellipse">
            <a:avLst/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6247f57be0_2_30"/>
          <p:cNvSpPr txBox="1"/>
          <p:nvPr/>
        </p:nvSpPr>
        <p:spPr>
          <a:xfrm>
            <a:off x="926491" y="2179243"/>
            <a:ext cx="52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4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6247f57be0_2_30"/>
          <p:cNvSpPr/>
          <p:nvPr/>
        </p:nvSpPr>
        <p:spPr>
          <a:xfrm>
            <a:off x="726762" y="3545074"/>
            <a:ext cx="927300" cy="888900"/>
          </a:xfrm>
          <a:prstGeom prst="ellipse">
            <a:avLst/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6247f57be0_2_30"/>
          <p:cNvSpPr txBox="1"/>
          <p:nvPr/>
        </p:nvSpPr>
        <p:spPr>
          <a:xfrm>
            <a:off x="926515" y="3573979"/>
            <a:ext cx="52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48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6247f57be0_2_30"/>
          <p:cNvSpPr/>
          <p:nvPr/>
        </p:nvSpPr>
        <p:spPr>
          <a:xfrm>
            <a:off x="2007768" y="3718599"/>
            <a:ext cx="7670100" cy="46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6247f57be0_2_30"/>
          <p:cNvSpPr txBox="1"/>
          <p:nvPr/>
        </p:nvSpPr>
        <p:spPr>
          <a:xfrm>
            <a:off x="2133200" y="3720354"/>
            <a:ext cx="742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</a:rPr>
              <a:t>손실함수 - 엔트로피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242" name="Google Shape;242;g26247f57be0_2_30"/>
          <p:cNvSpPr txBox="1"/>
          <p:nvPr/>
        </p:nvSpPr>
        <p:spPr>
          <a:xfrm>
            <a:off x="2133200" y="4297150"/>
            <a:ext cx="81429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데이터가 정규분포에 가까울 수록 엔트로피는 높다.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크로스-엔트로피가 0이다 = 손실이 없다 = 예측값과 실제값이 일치한다.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일반적으로 0.2~0.3 이하의 값을 좋은 성능의 모델이라고 판단한다.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43" name="Google Shape;243;g26247f57be0_2_30"/>
          <p:cNvSpPr txBox="1"/>
          <p:nvPr/>
        </p:nvSpPr>
        <p:spPr>
          <a:xfrm>
            <a:off x="2133175" y="2826675"/>
            <a:ext cx="742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</a:rPr>
              <a:t>정확도, 재현율, 민감도, 특이도 …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44" name="Google Shape;244;g26247f57be0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450" y="5317875"/>
            <a:ext cx="799147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SUMMARY</a:t>
            </a:r>
            <a:endParaRPr/>
          </a:p>
        </p:txBody>
      </p:sp>
      <p:sp>
        <p:nvSpPr>
          <p:cNvPr id="250" name="Google Shape;250;p6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선형회귀 vs 로지스틱 회귀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744875" y="2039400"/>
            <a:ext cx="4743600" cy="4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850">
                <a:solidFill>
                  <a:schemeClr val="dk1"/>
                </a:solidFill>
              </a:rPr>
              <a:t>Linear Regression:</a:t>
            </a:r>
            <a:endParaRPr b="1" sz="185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ko-KR" sz="1600">
                <a:solidFill>
                  <a:srgbClr val="374151"/>
                </a:solidFill>
              </a:rPr>
              <a:t>목표: 수치형 데이터의 값 예측하기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ko-KR" sz="1600">
                <a:solidFill>
                  <a:srgbClr val="374151"/>
                </a:solidFill>
              </a:rPr>
              <a:t>수식: </a:t>
            </a:r>
            <a:r>
              <a:rPr lang="ko-KR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ko-KR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ko-KR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i="1" lang="ko-KR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wx</a:t>
            </a:r>
            <a:r>
              <a:rPr lang="ko-KR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ko-KR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sz="200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74151"/>
                </a:solidFill>
              </a:rPr>
              <a:t>예측값 = 기울기 * 변수 + 편향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ko-KR" sz="1600">
                <a:solidFill>
                  <a:srgbClr val="374151"/>
                </a:solidFill>
              </a:rPr>
              <a:t>파라미터 추정 방법: 최소제곱법 (OLS), 경사하강법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ko-KR" sz="1600">
                <a:solidFill>
                  <a:srgbClr val="374151"/>
                </a:solidFill>
              </a:rPr>
              <a:t>모델 평가:  평균제곱오차(MSE), 잔차제곱합(RSS) 등으로 모델의 정확도 평가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2" name="Google Shape;252;p6"/>
          <p:cNvSpPr txBox="1"/>
          <p:nvPr>
            <p:ph idx="2" type="body"/>
          </p:nvPr>
        </p:nvSpPr>
        <p:spPr>
          <a:xfrm>
            <a:off x="2432304" y="6355077"/>
            <a:ext cx="73152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6328925" y="2039400"/>
            <a:ext cx="5106000" cy="5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850">
                <a:solidFill>
                  <a:schemeClr val="dk1"/>
                </a:solidFill>
              </a:rPr>
              <a:t>Logistic Regression:</a:t>
            </a:r>
            <a:endParaRPr b="1" sz="185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ko-KR" sz="1600">
                <a:solidFill>
                  <a:srgbClr val="374151"/>
                </a:solidFill>
              </a:rPr>
              <a:t>목표: 두 개 이상의 범주로 데이터를 분류하기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ko-KR" sz="1600">
                <a:solidFill>
                  <a:srgbClr val="374151"/>
                </a:solidFill>
              </a:rPr>
              <a:t>수식: </a:t>
            </a:r>
            <a:endParaRPr sz="16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74151"/>
                </a:solidFill>
              </a:rPr>
              <a:t>시그모이드 함수를 통해 결과값을 0과 1사이로 변환 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ko-KR" sz="1600">
                <a:solidFill>
                  <a:srgbClr val="374151"/>
                </a:solidFill>
              </a:rPr>
              <a:t>파라미터 추정 방법: 최대우도법 (MLE)</a:t>
            </a:r>
            <a:endParaRPr sz="1600">
              <a:solidFill>
                <a:srgbClr val="374151"/>
              </a:solidFill>
            </a:endParaRPr>
          </a:p>
          <a:p>
            <a:pPr indent="-330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Char char="●"/>
            </a:pPr>
            <a:r>
              <a:rPr lang="ko-KR" sz="1600">
                <a:solidFill>
                  <a:srgbClr val="374151"/>
                </a:solidFill>
              </a:rPr>
              <a:t>모델 평가: 혼돈 행렬, 정확도, 재현율, f-1 스코어 등으로 모델의 성능 평가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4" name="Google Shape;25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800" y="2837264"/>
            <a:ext cx="1238250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6"/>
          <p:cNvCxnSpPr/>
          <p:nvPr/>
        </p:nvCxnSpPr>
        <p:spPr>
          <a:xfrm>
            <a:off x="5775667" y="1544977"/>
            <a:ext cx="0" cy="4573500"/>
          </a:xfrm>
          <a:prstGeom prst="straightConnector1">
            <a:avLst/>
          </a:prstGeom>
          <a:noFill/>
          <a:ln cap="flat" cmpd="sng" w="38100">
            <a:solidFill>
              <a:srgbClr val="A21B1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c44771313_0_14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3.4 선형판별분석</a:t>
            </a:r>
            <a:endParaRPr/>
          </a:p>
        </p:txBody>
      </p:sp>
      <p:sp>
        <p:nvSpPr>
          <p:cNvPr id="261" name="Google Shape;261;g1ec44771313_0_14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어떻게 하면 데이터를 더 잘 분류할 수 있을까?</a:t>
            </a:r>
            <a:endParaRPr/>
          </a:p>
        </p:txBody>
      </p:sp>
      <p:sp>
        <p:nvSpPr>
          <p:cNvPr id="262" name="Google Shape;262;g1ec44771313_0_14"/>
          <p:cNvSpPr txBox="1"/>
          <p:nvPr/>
        </p:nvSpPr>
        <p:spPr>
          <a:xfrm>
            <a:off x="986425" y="1821588"/>
            <a:ext cx="9860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변수가 많다 -&gt; 축이 많다 -&gt; 차원이 많다 -&gt;</a:t>
            </a: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 다중공선성 문제 </a:t>
            </a:r>
            <a:r>
              <a:rPr lang="ko-KR" sz="1700">
                <a:solidFill>
                  <a:schemeClr val="dk1"/>
                </a:solidFill>
              </a:rPr>
              <a:t>생김  -&gt; 따라서 차원 축소 필요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데이터의 분산을 보존하면서 변수 간 선형 연관성이 없는 저차원 공간으로 축소 (PCA)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결정경계</a:t>
            </a:r>
            <a:r>
              <a:rPr lang="ko-KR" sz="1700">
                <a:solidFill>
                  <a:schemeClr val="dk1"/>
                </a:solidFill>
              </a:rPr>
              <a:t>를 만들어 데이터를 분류 (LDA)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63" name="Google Shape;263;g1ec44771313_0_14"/>
          <p:cNvSpPr txBox="1"/>
          <p:nvPr>
            <p:ph idx="2" type="body"/>
          </p:nvPr>
        </p:nvSpPr>
        <p:spPr>
          <a:xfrm>
            <a:off x="2432304" y="6355077"/>
            <a:ext cx="73152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g1ec4477131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63" y="2811000"/>
            <a:ext cx="8827716" cy="40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247f57be0_2_47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3.4 선형판별분석</a:t>
            </a:r>
            <a:endParaRPr/>
          </a:p>
        </p:txBody>
      </p:sp>
      <p:sp>
        <p:nvSpPr>
          <p:cNvPr id="270" name="Google Shape;270;g26247f57be0_2_47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집간 간의 차이를 최대화하자.</a:t>
            </a:r>
            <a:endParaRPr/>
          </a:p>
        </p:txBody>
      </p:sp>
      <p:sp>
        <p:nvSpPr>
          <p:cNvPr id="271" name="Google Shape;271;g26247f57be0_2_47"/>
          <p:cNvSpPr txBox="1"/>
          <p:nvPr/>
        </p:nvSpPr>
        <p:spPr>
          <a:xfrm>
            <a:off x="184400" y="1730375"/>
            <a:ext cx="6907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LDA 전제: 데이터 분포가 </a:t>
            </a: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다변량 정규분포</a:t>
            </a:r>
            <a:r>
              <a:rPr lang="ko-KR" sz="1700">
                <a:solidFill>
                  <a:schemeClr val="dk1"/>
                </a:solidFill>
              </a:rPr>
              <a:t>를 따른다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ko-KR" sz="1700">
                <a:solidFill>
                  <a:schemeClr val="dk1"/>
                </a:solidFill>
              </a:rPr>
              <a:t>변수/피쳐 별 </a:t>
            </a:r>
            <a:r>
              <a:rPr b="1" lang="ko-KR" sz="1700">
                <a:solidFill>
                  <a:schemeClr val="dk1"/>
                </a:solidFill>
              </a:rPr>
              <a:t>평균</a:t>
            </a:r>
            <a:r>
              <a:rPr lang="ko-KR" sz="1700">
                <a:solidFill>
                  <a:schemeClr val="dk1"/>
                </a:solidFill>
              </a:rPr>
              <a:t>과 </a:t>
            </a:r>
            <a:r>
              <a:rPr b="1" lang="ko-KR" sz="1700">
                <a:solidFill>
                  <a:schemeClr val="dk1"/>
                </a:solidFill>
              </a:rPr>
              <a:t>공분산</a:t>
            </a:r>
            <a:r>
              <a:rPr lang="ko-KR" sz="1700">
                <a:solidFill>
                  <a:schemeClr val="dk1"/>
                </a:solidFill>
              </a:rPr>
              <a:t>을 구한다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ko-KR" sz="1700">
                <a:solidFill>
                  <a:schemeClr val="dk1"/>
                </a:solidFill>
              </a:rPr>
              <a:t>이를 통해 전반적인 데이터 흐름과 패턴을 파악할 수 있다.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ko-KR" sz="1700">
                <a:solidFill>
                  <a:schemeClr val="dk1"/>
                </a:solidFill>
              </a:rPr>
              <a:t>공분산의 방향과 값을 통해 </a:t>
            </a: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집단 내 동질성을 최대화</a:t>
            </a:r>
            <a:r>
              <a:rPr lang="ko-KR" sz="1700">
                <a:solidFill>
                  <a:schemeClr val="dk1"/>
                </a:solidFill>
              </a:rPr>
              <a:t>하고 </a:t>
            </a:r>
            <a:r>
              <a:rPr lang="ko-KR" sz="1700">
                <a:solidFill>
                  <a:schemeClr val="dk1"/>
                </a:solidFill>
                <a:highlight>
                  <a:srgbClr val="FFF2CC"/>
                </a:highlight>
              </a:rPr>
              <a:t>집단 간 차이를 최대화</a:t>
            </a:r>
            <a:r>
              <a:rPr lang="ko-KR" sz="1700">
                <a:solidFill>
                  <a:schemeClr val="dk1"/>
                </a:solidFill>
              </a:rPr>
              <a:t>하는 판별함수 구함.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ko-KR" sz="1700">
                <a:solidFill>
                  <a:schemeClr val="dk1"/>
                </a:solidFill>
              </a:rPr>
              <a:t>이를 통해 차원축소 및 보다 정확한 분류가 가능하다.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72" name="Google Shape;272;g26247f57be0_2_47"/>
          <p:cNvSpPr txBox="1"/>
          <p:nvPr>
            <p:ph idx="2" type="body"/>
          </p:nvPr>
        </p:nvSpPr>
        <p:spPr>
          <a:xfrm>
            <a:off x="2432304" y="6355077"/>
            <a:ext cx="73152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g26247f57be0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00" y="3771875"/>
            <a:ext cx="4399375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6247f57be0_2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3050" y="1743825"/>
            <a:ext cx="4588223" cy="210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6247f57be0_2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6495" y="4058115"/>
            <a:ext cx="4381311" cy="223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6247f57be0_2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3587" y="4362891"/>
            <a:ext cx="19526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247f57be0_0_69"/>
          <p:cNvSpPr/>
          <p:nvPr/>
        </p:nvSpPr>
        <p:spPr>
          <a:xfrm>
            <a:off x="503575" y="2189550"/>
            <a:ext cx="4072500" cy="6714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6247f57be0_0_69"/>
          <p:cNvSpPr txBox="1"/>
          <p:nvPr>
            <p:ph type="title"/>
          </p:nvPr>
        </p:nvSpPr>
        <p:spPr>
          <a:xfrm>
            <a:off x="442938" y="522798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3.5 다중분류학습</a:t>
            </a:r>
            <a:endParaRPr sz="3600"/>
          </a:p>
        </p:txBody>
      </p:sp>
      <p:sp>
        <p:nvSpPr>
          <p:cNvPr id="283" name="Google Shape;283;g26247f57be0_0_69"/>
          <p:cNvSpPr txBox="1"/>
          <p:nvPr>
            <p:ph idx="1" type="subTitle"/>
          </p:nvPr>
        </p:nvSpPr>
        <p:spPr>
          <a:xfrm>
            <a:off x="442938" y="1414962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목표 별 vs 데이터 별 종류</a:t>
            </a:r>
            <a:endParaRPr/>
          </a:p>
        </p:txBody>
      </p:sp>
      <p:sp>
        <p:nvSpPr>
          <p:cNvPr id="284" name="Google Shape;284;g26247f57be0_0_69"/>
          <p:cNvSpPr txBox="1"/>
          <p:nvPr>
            <p:ph idx="2" type="body"/>
          </p:nvPr>
        </p:nvSpPr>
        <p:spPr>
          <a:xfrm>
            <a:off x="2432329" y="6410702"/>
            <a:ext cx="73152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6247f57be0_0_69"/>
          <p:cNvSpPr txBox="1"/>
          <p:nvPr/>
        </p:nvSpPr>
        <p:spPr>
          <a:xfrm>
            <a:off x="1017675" y="2290713"/>
            <a:ext cx="34404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무엇을 구분하고 싶은가?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86" name="Google Shape;286;g26247f57be0_0_69"/>
          <p:cNvSpPr txBox="1"/>
          <p:nvPr/>
        </p:nvSpPr>
        <p:spPr>
          <a:xfrm>
            <a:off x="5455725" y="1855249"/>
            <a:ext cx="15648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highlight>
                  <a:srgbClr val="FFF2CC"/>
                </a:highlight>
              </a:rPr>
              <a:t>이진분류 </a:t>
            </a:r>
            <a:endParaRPr sz="16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287" name="Google Shape;287;g26247f57be0_0_69"/>
          <p:cNvPicPr preferRelativeResize="0"/>
          <p:nvPr/>
        </p:nvPicPr>
        <p:blipFill rotWithShape="1">
          <a:blip r:embed="rId3">
            <a:alphaModFix/>
          </a:blip>
          <a:srcRect b="19813" l="0" r="40659" t="0"/>
          <a:stretch/>
        </p:blipFill>
        <p:spPr>
          <a:xfrm>
            <a:off x="5000963" y="2189550"/>
            <a:ext cx="4072550" cy="29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6247f57be0_0_69"/>
          <p:cNvPicPr preferRelativeResize="0"/>
          <p:nvPr/>
        </p:nvPicPr>
        <p:blipFill rotWithShape="1">
          <a:blip r:embed="rId3">
            <a:alphaModFix/>
          </a:blip>
          <a:srcRect b="6299" l="64066" r="3910" t="3837"/>
          <a:stretch/>
        </p:blipFill>
        <p:spPr>
          <a:xfrm>
            <a:off x="9343613" y="2338075"/>
            <a:ext cx="2197901" cy="32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6247f57be0_0_69"/>
          <p:cNvSpPr txBox="1"/>
          <p:nvPr/>
        </p:nvSpPr>
        <p:spPr>
          <a:xfrm>
            <a:off x="655975" y="3106150"/>
            <a:ext cx="44799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(OX 퀴즈)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(객관식 문제 - 답 1개)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-KR" sz="1700">
                <a:solidFill>
                  <a:schemeClr val="dk1"/>
                </a:solidFill>
              </a:rPr>
              <a:t>(복수정답 “모두 고르시오”)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90" name="Google Shape;290;g26247f57be0_0_69"/>
          <p:cNvSpPr/>
          <p:nvPr/>
        </p:nvSpPr>
        <p:spPr>
          <a:xfrm>
            <a:off x="442950" y="5120975"/>
            <a:ext cx="4287900" cy="6714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6247f57be0_0_69"/>
          <p:cNvSpPr txBox="1"/>
          <p:nvPr/>
        </p:nvSpPr>
        <p:spPr>
          <a:xfrm>
            <a:off x="593925" y="5225975"/>
            <a:ext cx="4287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어떻게 모델을  학습시킬 것인가?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92" name="Google Shape;292;g26247f57be0_0_69"/>
          <p:cNvSpPr txBox="1"/>
          <p:nvPr/>
        </p:nvSpPr>
        <p:spPr>
          <a:xfrm>
            <a:off x="7707050" y="1855249"/>
            <a:ext cx="15648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highlight>
                  <a:srgbClr val="FFF2CC"/>
                </a:highlight>
              </a:rPr>
              <a:t>다중분류 </a:t>
            </a:r>
            <a:endParaRPr sz="16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sp>
        <p:nvSpPr>
          <p:cNvPr id="293" name="Google Shape;293;g26247f57be0_0_69"/>
          <p:cNvSpPr txBox="1"/>
          <p:nvPr/>
        </p:nvSpPr>
        <p:spPr>
          <a:xfrm>
            <a:off x="9737400" y="1855249"/>
            <a:ext cx="20265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highlight>
                  <a:srgbClr val="FFF2CC"/>
                </a:highlight>
              </a:rPr>
              <a:t>다중레이블분류 </a:t>
            </a:r>
            <a:endParaRPr sz="16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568125" y="1587550"/>
            <a:ext cx="5473800" cy="4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/>
              <a:t>3.1 기본형식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/>
              <a:t>3.2 선형회귀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/>
              <a:t>3.3 로지스틱 회귀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/>
              <a:t>3.4 선형판별분석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/>
              <a:t>3.5 다중분류 학습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3000"/>
              <a:t>3.6 클래스 불균형 문제</a:t>
            </a:r>
            <a:endParaRPr sz="3000"/>
          </a:p>
        </p:txBody>
      </p:sp>
      <p:sp>
        <p:nvSpPr>
          <p:cNvPr id="40" name="Google Shape;40;p2"/>
          <p:cNvSpPr/>
          <p:nvPr/>
        </p:nvSpPr>
        <p:spPr>
          <a:xfrm>
            <a:off x="6919025" y="1799652"/>
            <a:ext cx="4433700" cy="1284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lt1"/>
                </a:solidFill>
              </a:rPr>
              <a:t>ㄹ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7096561" y="1587546"/>
            <a:ext cx="1479900" cy="3675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</a:rPr>
              <a:t>예측</a:t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919025" y="3811349"/>
            <a:ext cx="4433700" cy="20829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7025072" y="4322545"/>
            <a:ext cx="42216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700">
                <a:solidFill>
                  <a:schemeClr val="dk1"/>
                </a:solidFill>
              </a:rPr>
              <a:t>로지스틱 회귀란?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이중분류 &amp; </a:t>
            </a:r>
            <a:r>
              <a:rPr lang="ko-KR" sz="1700">
                <a:solidFill>
                  <a:schemeClr val="dk1"/>
                </a:solidFill>
              </a:rPr>
              <a:t>다중분류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클래스불균형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차원축소의 필요성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선형판별분석 (LDA)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7096561" y="3603971"/>
            <a:ext cx="1479900" cy="3675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</a:rPr>
              <a:t>분류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7025075" y="1723448"/>
            <a:ext cx="4221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700">
                <a:solidFill>
                  <a:schemeClr val="dk1"/>
                </a:solidFill>
              </a:rPr>
              <a:t>선형회귀란?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회귀모델의 오차 측정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253175" y="269875"/>
            <a:ext cx="5870400" cy="5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568128" y="269866"/>
            <a:ext cx="1752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-K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289297d98_0_4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3600"/>
              <a:t>3.5 다중분류학습</a:t>
            </a:r>
            <a:endParaRPr/>
          </a:p>
        </p:txBody>
      </p:sp>
      <p:sp>
        <p:nvSpPr>
          <p:cNvPr id="300" name="Google Shape;300;g26289297d98_0_4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모델 학습을 어떻게 할까? (1)</a:t>
            </a:r>
            <a:endParaRPr/>
          </a:p>
        </p:txBody>
      </p:sp>
      <p:sp>
        <p:nvSpPr>
          <p:cNvPr id="301" name="Google Shape;301;g26289297d98_0_4"/>
          <p:cNvSpPr txBox="1"/>
          <p:nvPr/>
        </p:nvSpPr>
        <p:spPr>
          <a:xfrm>
            <a:off x="442925" y="1927325"/>
            <a:ext cx="5282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ko-KR" sz="2100">
                <a:solidFill>
                  <a:schemeClr val="dk1"/>
                </a:solidFill>
              </a:rPr>
              <a:t>𝐷 = { (𝑥₁, 𝑦₁), (𝑥₂, 𝑦₂), ∙∙∙, (𝑥ₘ, 𝑦ₘ) }</a:t>
            </a:r>
            <a:endParaRPr b="1" sz="21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-KR" sz="1600"/>
              <a:t>m개의 데이터가 N개의 클래스로 나누어진다. 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82"/>
              </a:solidFill>
            </a:endParaRPr>
          </a:p>
        </p:txBody>
      </p:sp>
      <p:cxnSp>
        <p:nvCxnSpPr>
          <p:cNvPr id="302" name="Google Shape;302;g26289297d98_0_4"/>
          <p:cNvCxnSpPr/>
          <p:nvPr/>
        </p:nvCxnSpPr>
        <p:spPr>
          <a:xfrm flipH="1" rot="10800000">
            <a:off x="382194" y="3212575"/>
            <a:ext cx="2704800" cy="1500"/>
          </a:xfrm>
          <a:prstGeom prst="straightConnector1">
            <a:avLst/>
          </a:prstGeom>
          <a:noFill/>
          <a:ln cap="flat" cmpd="sng" w="38100">
            <a:solidFill>
              <a:srgbClr val="A21B1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g26289297d98_0_4"/>
          <p:cNvSpPr txBox="1"/>
          <p:nvPr/>
        </p:nvSpPr>
        <p:spPr>
          <a:xfrm>
            <a:off x="655919" y="2833225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일대일 (One vs. One)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304" name="Google Shape;304;g26289297d98_0_4"/>
          <p:cNvSpPr txBox="1"/>
          <p:nvPr/>
        </p:nvSpPr>
        <p:spPr>
          <a:xfrm>
            <a:off x="420575" y="3427425"/>
            <a:ext cx="5553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ko-KR" sz="1700"/>
              <a:t>N개 클래스를 </a:t>
            </a:r>
            <a:r>
              <a:rPr lang="ko-KR" sz="1700">
                <a:highlight>
                  <a:srgbClr val="FFF2CC"/>
                </a:highlight>
              </a:rPr>
              <a:t>둘씩 분해</a:t>
            </a:r>
            <a:endParaRPr sz="1700">
              <a:highlight>
                <a:srgbClr val="FFF2CC"/>
              </a:highlight>
            </a:endParaRPr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토끼 vs 사자  /  토끼 vs 이구아나 /  토끼 vs  판다 …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사자 vs 이구아나 / 사자 vs 판다 / 사자 vs 고양이 …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각각 양성, 음성으로 분류 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총 </a:t>
            </a:r>
            <a:r>
              <a:rPr lang="ko-KR" sz="1700">
                <a:highlight>
                  <a:srgbClr val="FFF2CC"/>
                </a:highlight>
              </a:rPr>
              <a:t>𝑁 (𝑁-1) / 2 개 </a:t>
            </a:r>
            <a:r>
              <a:rPr lang="ko-KR" sz="1700"/>
              <a:t>분류 결과 나옴. 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메모리 사용량, 훈련시간 가장 큼.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투표를 통해 결과값 확정.</a:t>
            </a:r>
            <a:endParaRPr sz="1700"/>
          </a:p>
        </p:txBody>
      </p:sp>
      <p:sp>
        <p:nvSpPr>
          <p:cNvPr id="305" name="Google Shape;305;g26289297d98_0_4"/>
          <p:cNvSpPr txBox="1"/>
          <p:nvPr>
            <p:ph idx="2" type="body"/>
          </p:nvPr>
        </p:nvSpPr>
        <p:spPr>
          <a:xfrm>
            <a:off x="2432304" y="6355077"/>
            <a:ext cx="73152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6289297d98_0_4"/>
          <p:cNvSpPr txBox="1"/>
          <p:nvPr/>
        </p:nvSpPr>
        <p:spPr>
          <a:xfrm>
            <a:off x="6041575" y="1277575"/>
            <a:ext cx="59259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rgbClr val="000082"/>
                </a:solidFill>
              </a:rPr>
              <a:t>예) 클래스:  토끼, 사자, 이구아나, 판다, 고양이, 강아지 (6개)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307" name="Google Shape;307;g26289297d9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100" y="1788613"/>
            <a:ext cx="5019675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6289297d98_0_4"/>
          <p:cNvPicPr preferRelativeResize="0"/>
          <p:nvPr/>
        </p:nvPicPr>
        <p:blipFill rotWithShape="1">
          <a:blip r:embed="rId4">
            <a:alphaModFix/>
          </a:blip>
          <a:srcRect b="31241" l="0" r="0" t="12688"/>
          <a:stretch/>
        </p:blipFill>
        <p:spPr>
          <a:xfrm>
            <a:off x="6719075" y="1909087"/>
            <a:ext cx="4570900" cy="384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289297d98_0_27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3600"/>
              <a:t>3.5 다중분류학습</a:t>
            </a:r>
            <a:endParaRPr/>
          </a:p>
        </p:txBody>
      </p:sp>
      <p:sp>
        <p:nvSpPr>
          <p:cNvPr id="315" name="Google Shape;315;g26289297d98_0_27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모델 학습을 어떻게 할까? (2)</a:t>
            </a:r>
            <a:endParaRPr/>
          </a:p>
        </p:txBody>
      </p:sp>
      <p:sp>
        <p:nvSpPr>
          <p:cNvPr id="316" name="Google Shape;316;g26289297d98_0_27"/>
          <p:cNvSpPr txBox="1"/>
          <p:nvPr/>
        </p:nvSpPr>
        <p:spPr>
          <a:xfrm>
            <a:off x="442925" y="1927325"/>
            <a:ext cx="5282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ko-KR" sz="2100">
                <a:solidFill>
                  <a:schemeClr val="dk1"/>
                </a:solidFill>
              </a:rPr>
              <a:t>𝐷 = { (𝑥₁, 𝑦₁), (𝑥₂, 𝑦₂), ∙∙∙, (𝑥ₘ, 𝑦ₘ) }</a:t>
            </a:r>
            <a:endParaRPr b="1" sz="21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-KR" sz="1600"/>
              <a:t>m개의 데이터가 N개의 클래스로 나누어진다. 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82"/>
              </a:solidFill>
            </a:endParaRPr>
          </a:p>
        </p:txBody>
      </p:sp>
      <p:sp>
        <p:nvSpPr>
          <p:cNvPr id="317" name="Google Shape;317;g26289297d98_0_27"/>
          <p:cNvSpPr txBox="1"/>
          <p:nvPr>
            <p:ph idx="2" type="body"/>
          </p:nvPr>
        </p:nvSpPr>
        <p:spPr>
          <a:xfrm>
            <a:off x="2432304" y="6355077"/>
            <a:ext cx="7315200" cy="27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6289297d98_0_27"/>
          <p:cNvSpPr txBox="1"/>
          <p:nvPr/>
        </p:nvSpPr>
        <p:spPr>
          <a:xfrm>
            <a:off x="6041575" y="1277575"/>
            <a:ext cx="59259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rgbClr val="000082"/>
                </a:solidFill>
              </a:rPr>
              <a:t>예) 클래스:  토끼, 사자, 이구아나, 판다, 고양이, 강아지 (6개)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19" name="Google Shape;319;g26289297d98_0_27"/>
          <p:cNvSpPr txBox="1"/>
          <p:nvPr/>
        </p:nvSpPr>
        <p:spPr>
          <a:xfrm>
            <a:off x="442915" y="3546839"/>
            <a:ext cx="49635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ko-KR" sz="1700">
                <a:highlight>
                  <a:srgbClr val="FFF2CC"/>
                </a:highlight>
              </a:rPr>
              <a:t>하나의 목표값만</a:t>
            </a:r>
            <a:r>
              <a:rPr lang="ko-KR" sz="1700"/>
              <a:t> 양성으로 분류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토끼 vs (사자 이구나아 판다 고양이 강아지)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사자 vs (토끼 이구아나 판다 고양이 강아지)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>
                <a:highlight>
                  <a:srgbClr val="FFF2CC"/>
                </a:highlight>
              </a:rPr>
              <a:t>N개</a:t>
            </a:r>
            <a:r>
              <a:rPr lang="ko-KR" sz="1700"/>
              <a:t>의 분류기만 학습시키면 됨. 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클라스가 많은 경우 훈련시간 오래 걸림.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여러 클라스가 양성일 경우 신뢰도로 판별. </a:t>
            </a:r>
            <a:endParaRPr sz="1700"/>
          </a:p>
        </p:txBody>
      </p:sp>
      <p:cxnSp>
        <p:nvCxnSpPr>
          <p:cNvPr id="320" name="Google Shape;320;g26289297d98_0_27"/>
          <p:cNvCxnSpPr/>
          <p:nvPr/>
        </p:nvCxnSpPr>
        <p:spPr>
          <a:xfrm flipH="1" rot="10800000">
            <a:off x="447919" y="3268475"/>
            <a:ext cx="2788800" cy="15000"/>
          </a:xfrm>
          <a:prstGeom prst="straightConnector1">
            <a:avLst/>
          </a:prstGeom>
          <a:noFill/>
          <a:ln cap="flat" cmpd="sng" w="38100">
            <a:solidFill>
              <a:srgbClr val="A21B1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g26289297d98_0_27"/>
          <p:cNvSpPr txBox="1"/>
          <p:nvPr/>
        </p:nvSpPr>
        <p:spPr>
          <a:xfrm>
            <a:off x="617244" y="2895875"/>
            <a:ext cx="28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일대다 (One vs Rest)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pic>
        <p:nvPicPr>
          <p:cNvPr id="322" name="Google Shape;322;g26289297d9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865" y="2512350"/>
            <a:ext cx="6066295" cy="309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26247f57be0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057725"/>
            <a:ext cx="5891275" cy="39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6247f57be0_0_23"/>
          <p:cNvSpPr/>
          <p:nvPr/>
        </p:nvSpPr>
        <p:spPr>
          <a:xfrm>
            <a:off x="7502225" y="1574125"/>
            <a:ext cx="3315000" cy="48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0" name="Google Shape;330;g26247f57be0_0_23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/>
              <a:t>모델 학습을 어떻게 할까? (3)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31" name="Google Shape;331;g26247f57be0_0_23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3600"/>
              <a:t>3.5 다중분류학습</a:t>
            </a:r>
            <a:endParaRPr/>
          </a:p>
        </p:txBody>
      </p:sp>
      <p:cxnSp>
        <p:nvCxnSpPr>
          <p:cNvPr id="332" name="Google Shape;332;g26247f57be0_0_23"/>
          <p:cNvCxnSpPr/>
          <p:nvPr/>
        </p:nvCxnSpPr>
        <p:spPr>
          <a:xfrm flipH="1" rot="10800000">
            <a:off x="471357" y="2720775"/>
            <a:ext cx="2704800" cy="1500"/>
          </a:xfrm>
          <a:prstGeom prst="straightConnector1">
            <a:avLst/>
          </a:prstGeom>
          <a:noFill/>
          <a:ln cap="flat" cmpd="sng" w="38100">
            <a:solidFill>
              <a:srgbClr val="A21B1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g26247f57be0_0_23"/>
          <p:cNvSpPr/>
          <p:nvPr/>
        </p:nvSpPr>
        <p:spPr>
          <a:xfrm>
            <a:off x="6219925" y="1733550"/>
            <a:ext cx="5891400" cy="448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6247f57be0_0_23"/>
          <p:cNvSpPr txBox="1"/>
          <p:nvPr/>
        </p:nvSpPr>
        <p:spPr>
          <a:xfrm>
            <a:off x="578082" y="2383575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다대다 (Many vs Many)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335" name="Google Shape;335;g26247f57be0_0_23"/>
          <p:cNvSpPr txBox="1"/>
          <p:nvPr/>
        </p:nvSpPr>
        <p:spPr>
          <a:xfrm>
            <a:off x="7793619" y="1663925"/>
            <a:ext cx="285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</a:rPr>
              <a:t>오류 수정 출력 코드 (ECOC)</a:t>
            </a:r>
            <a:endParaRPr b="1" i="0" sz="1600" u="none" cap="none" strike="noStrike">
              <a:solidFill>
                <a:schemeClr val="lt1"/>
              </a:solidFill>
            </a:endParaRPr>
          </a:p>
        </p:txBody>
      </p:sp>
      <p:sp>
        <p:nvSpPr>
          <p:cNvPr id="336" name="Google Shape;336;g26247f57be0_0_23"/>
          <p:cNvSpPr txBox="1"/>
          <p:nvPr/>
        </p:nvSpPr>
        <p:spPr>
          <a:xfrm>
            <a:off x="442925" y="2935625"/>
            <a:ext cx="55530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ko-KR" sz="1700"/>
              <a:t>N개 클래스를 </a:t>
            </a:r>
            <a:r>
              <a:rPr lang="ko-KR" sz="1700">
                <a:highlight>
                  <a:srgbClr val="FFF2CC"/>
                </a:highlight>
              </a:rPr>
              <a:t>둘씩 묶어서</a:t>
            </a:r>
            <a:r>
              <a:rPr lang="ko-KR" sz="1700"/>
              <a:t> </a:t>
            </a:r>
            <a:r>
              <a:rPr lang="ko-KR" sz="1700">
                <a:solidFill>
                  <a:schemeClr val="dk1"/>
                </a:solidFill>
              </a:rPr>
              <a:t>이진분류로 바꾼다. 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토끼 &amp; 사자 OX  /  토끼 &amp; 이구아나  OX /  …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사자 &amp; 이구아나 OX / 사자 &amp; 판다 OX / …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ko-KR" sz="1700"/>
              <a:t>클래스 n개를 k개씩 묶으면 𝐶(𝑛,𝑘) = 𝑛! / 𝑘!(𝑛-𝑘)! 개로 나뉨. </a:t>
            </a:r>
            <a:endParaRPr sz="1700"/>
          </a:p>
        </p:txBody>
      </p:sp>
      <p:sp>
        <p:nvSpPr>
          <p:cNvPr id="337" name="Google Shape;337;g26247f57be0_0_23"/>
          <p:cNvSpPr txBox="1"/>
          <p:nvPr/>
        </p:nvSpPr>
        <p:spPr>
          <a:xfrm>
            <a:off x="454950" y="1685625"/>
            <a:ext cx="59259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rgbClr val="000082"/>
                </a:solidFill>
              </a:rPr>
              <a:t>예) 클래스:  토끼, 사자, 이구아나, 판다, 고양이, 강아지 (6개)</a:t>
            </a:r>
            <a:endParaRPr b="1" sz="1600">
              <a:solidFill>
                <a:schemeClr val="dk1"/>
              </a:solidFill>
            </a:endParaRPr>
          </a:p>
        </p:txBody>
      </p:sp>
      <p:grpSp>
        <p:nvGrpSpPr>
          <p:cNvPr id="338" name="Google Shape;338;g26247f57be0_0_23"/>
          <p:cNvGrpSpPr/>
          <p:nvPr/>
        </p:nvGrpSpPr>
        <p:grpSpPr>
          <a:xfrm>
            <a:off x="7033450" y="2950250"/>
            <a:ext cx="3315000" cy="2493875"/>
            <a:chOff x="7033450" y="2950250"/>
            <a:chExt cx="3315000" cy="2493875"/>
          </a:xfrm>
        </p:grpSpPr>
        <p:sp>
          <p:nvSpPr>
            <p:cNvPr id="339" name="Google Shape;339;g26247f57be0_0_23"/>
            <p:cNvSpPr/>
            <p:nvPr/>
          </p:nvSpPr>
          <p:spPr>
            <a:xfrm>
              <a:off x="7033450" y="2950250"/>
              <a:ext cx="3315000" cy="4260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0"/>
              </a:srgbClr>
            </a:solidFill>
            <a:ln cap="flat" cmpd="sng" w="76200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26247f57be0_0_23"/>
            <p:cNvSpPr/>
            <p:nvPr/>
          </p:nvSpPr>
          <p:spPr>
            <a:xfrm>
              <a:off x="7033450" y="5018125"/>
              <a:ext cx="3315000" cy="4260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0"/>
              </a:srgbClr>
            </a:solidFill>
            <a:ln cap="flat" cmpd="sng" w="76200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g26247f57be0_0_23"/>
          <p:cNvGrpSpPr/>
          <p:nvPr/>
        </p:nvGrpSpPr>
        <p:grpSpPr>
          <a:xfrm>
            <a:off x="7033450" y="3426500"/>
            <a:ext cx="3315000" cy="2017625"/>
            <a:chOff x="7033450" y="3426500"/>
            <a:chExt cx="3315000" cy="2017625"/>
          </a:xfrm>
        </p:grpSpPr>
        <p:sp>
          <p:nvSpPr>
            <p:cNvPr id="342" name="Google Shape;342;g26247f57be0_0_23"/>
            <p:cNvSpPr/>
            <p:nvPr/>
          </p:nvSpPr>
          <p:spPr>
            <a:xfrm>
              <a:off x="7033450" y="3426500"/>
              <a:ext cx="3315000" cy="4260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0"/>
              </a:srgbClr>
            </a:solidFill>
            <a:ln cap="flat" cmpd="sng" w="762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26247f57be0_0_23"/>
            <p:cNvSpPr/>
            <p:nvPr/>
          </p:nvSpPr>
          <p:spPr>
            <a:xfrm>
              <a:off x="7033450" y="5018125"/>
              <a:ext cx="3315000" cy="4260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0"/>
              </a:srgbClr>
            </a:solidFill>
            <a:ln cap="flat" cmpd="sng" w="7620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g26247f57be0_0_23"/>
          <p:cNvGrpSpPr/>
          <p:nvPr/>
        </p:nvGrpSpPr>
        <p:grpSpPr>
          <a:xfrm>
            <a:off x="7033450" y="3917275"/>
            <a:ext cx="3315000" cy="1526850"/>
            <a:chOff x="7033450" y="3917275"/>
            <a:chExt cx="3315000" cy="1526850"/>
          </a:xfrm>
        </p:grpSpPr>
        <p:sp>
          <p:nvSpPr>
            <p:cNvPr id="345" name="Google Shape;345;g26247f57be0_0_23"/>
            <p:cNvSpPr/>
            <p:nvPr/>
          </p:nvSpPr>
          <p:spPr>
            <a:xfrm>
              <a:off x="7033450" y="3917275"/>
              <a:ext cx="3315000" cy="4260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0"/>
              </a:srgbClr>
            </a:solidFill>
            <a:ln cap="flat" cmpd="sng" w="762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26247f57be0_0_23"/>
            <p:cNvSpPr/>
            <p:nvPr/>
          </p:nvSpPr>
          <p:spPr>
            <a:xfrm>
              <a:off x="7033450" y="5018125"/>
              <a:ext cx="3315000" cy="4260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0"/>
              </a:srgbClr>
            </a:solidFill>
            <a:ln cap="flat" cmpd="sng" w="76200">
              <a:solidFill>
                <a:srgbClr val="D5A6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g26247f57be0_0_23"/>
          <p:cNvGrpSpPr/>
          <p:nvPr/>
        </p:nvGrpSpPr>
        <p:grpSpPr>
          <a:xfrm>
            <a:off x="7033450" y="4408050"/>
            <a:ext cx="3315000" cy="1036075"/>
            <a:chOff x="7033450" y="4408050"/>
            <a:chExt cx="3315000" cy="1036075"/>
          </a:xfrm>
        </p:grpSpPr>
        <p:sp>
          <p:nvSpPr>
            <p:cNvPr id="348" name="Google Shape;348;g26247f57be0_0_23"/>
            <p:cNvSpPr/>
            <p:nvPr/>
          </p:nvSpPr>
          <p:spPr>
            <a:xfrm>
              <a:off x="7033450" y="4408050"/>
              <a:ext cx="3315000" cy="4260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0"/>
              </a:srgbClr>
            </a:solidFill>
            <a:ln cap="flat" cmpd="sng" w="76200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26247f57be0_0_23"/>
            <p:cNvSpPr/>
            <p:nvPr/>
          </p:nvSpPr>
          <p:spPr>
            <a:xfrm>
              <a:off x="7033450" y="5018125"/>
              <a:ext cx="3315000" cy="426000"/>
            </a:xfrm>
            <a:prstGeom prst="roundRect">
              <a:avLst>
                <a:gd fmla="val 16667" name="adj"/>
              </a:avLst>
            </a:prstGeom>
            <a:solidFill>
              <a:srgbClr val="FFFFFF">
                <a:alpha val="0"/>
              </a:srgbClr>
            </a:solidFill>
            <a:ln cap="flat" cmpd="sng" w="76200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0" name="Google Shape;350;g26247f57be0_0_23"/>
          <p:cNvPicPr preferRelativeResize="0"/>
          <p:nvPr/>
        </p:nvPicPr>
        <p:blipFill rotWithShape="1">
          <a:blip r:embed="rId4">
            <a:alphaModFix/>
          </a:blip>
          <a:srcRect b="0" l="23605" r="0" t="0"/>
          <a:stretch/>
        </p:blipFill>
        <p:spPr>
          <a:xfrm>
            <a:off x="10741225" y="4408050"/>
            <a:ext cx="251475" cy="3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26247f57be0_0_23"/>
          <p:cNvSpPr txBox="1"/>
          <p:nvPr/>
        </p:nvSpPr>
        <p:spPr>
          <a:xfrm>
            <a:off x="568925" y="5063700"/>
            <a:ext cx="50457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ko-KR" sz="1800">
                <a:solidFill>
                  <a:schemeClr val="dk1"/>
                </a:solidFill>
              </a:rPr>
              <a:t>오류 수정 코드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데이터 발송 시 중복 허용하여 오류 방지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예) 1 대신 111 -&gt; 101 오류 시 다수결로 1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해밍거리는 다른 글자수만큼 +1 차이 측정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e95899b7d_0_93"/>
          <p:cNvSpPr/>
          <p:nvPr/>
        </p:nvSpPr>
        <p:spPr>
          <a:xfrm>
            <a:off x="6709050" y="2426625"/>
            <a:ext cx="5390400" cy="378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9e95899b7d_0_93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3.6 클래스 불균형</a:t>
            </a:r>
            <a:endParaRPr/>
          </a:p>
        </p:txBody>
      </p:sp>
      <p:sp>
        <p:nvSpPr>
          <p:cNvPr id="358" name="Google Shape;358;g29e95899b7d_0_93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데이터 균형이 맞아야 모델이 잘 학습할 수 있다</a:t>
            </a:r>
            <a:endParaRPr/>
          </a:p>
        </p:txBody>
      </p:sp>
      <p:sp>
        <p:nvSpPr>
          <p:cNvPr id="359" name="Google Shape;359;g29e95899b7d_0_93"/>
          <p:cNvSpPr/>
          <p:nvPr/>
        </p:nvSpPr>
        <p:spPr>
          <a:xfrm>
            <a:off x="7746749" y="1876475"/>
            <a:ext cx="3315000" cy="1037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</a:rPr>
              <a:t>SMOTE (Synthetic Minority Oversampling Technique)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0" name="Google Shape;360;g29e95899b7d_0_93"/>
          <p:cNvSpPr txBox="1"/>
          <p:nvPr/>
        </p:nvSpPr>
        <p:spPr>
          <a:xfrm>
            <a:off x="289920" y="1986025"/>
            <a:ext cx="64179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82"/>
                </a:solidFill>
              </a:rPr>
              <a:t>[집단 T-academy에서 소수 클라스 ‘승용’ 찾기]</a:t>
            </a:r>
            <a:endParaRPr sz="1800">
              <a:solidFill>
                <a:srgbClr val="000082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82"/>
              </a:solidFill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ko-KR" sz="1800"/>
              <a:t>과소표집</a:t>
            </a:r>
            <a:endParaRPr b="1"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정상 데이터를 일부만 선택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예) 4명, 1명 -&gt; 승용O 1명, 승용X 1명으로 비율 맞추기 </a:t>
            </a:r>
            <a:endParaRPr sz="18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ko-KR" sz="1800">
                <a:solidFill>
                  <a:schemeClr val="dk1"/>
                </a:solidFill>
              </a:rPr>
              <a:t>과대표집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무작위로 소수 데이터 복제하여 증가시킴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예) 4명, 1명 -&gt; 랜덤샘플링으로 승용 데이터 4개 만들기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-KR" sz="1800">
                <a:solidFill>
                  <a:schemeClr val="dk1"/>
                </a:solidFill>
              </a:rPr>
              <a:t>단, 중복값이 많이 생성되면 과적합 발생 우려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1" name="Google Shape;361;g29e95899b7d_0_93"/>
          <p:cNvSpPr txBox="1"/>
          <p:nvPr/>
        </p:nvSpPr>
        <p:spPr>
          <a:xfrm>
            <a:off x="6855150" y="3110925"/>
            <a:ext cx="52443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  <a:highlight>
                  <a:srgbClr val="FFF2CC"/>
                </a:highlight>
              </a:rPr>
              <a:t>과대표집의 일종</a:t>
            </a:r>
            <a:r>
              <a:rPr lang="ko-KR" sz="1800">
                <a:solidFill>
                  <a:schemeClr val="dk1"/>
                </a:solidFill>
              </a:rPr>
              <a:t>으로, 새로운 소수 클라스를 인위적으로 만드는 기법. 	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소수 클래스에 새로운 데이터 생성한 뒤 </a:t>
            </a:r>
            <a:r>
              <a:rPr lang="ko-KR" sz="1800">
                <a:solidFill>
                  <a:schemeClr val="dk1"/>
                </a:solidFill>
                <a:highlight>
                  <a:srgbClr val="FFF2CC"/>
                </a:highlight>
              </a:rPr>
              <a:t>주변 k개의 데이터 값을 기반으로</a:t>
            </a:r>
            <a:r>
              <a:rPr lang="ko-KR" sz="1800">
                <a:solidFill>
                  <a:schemeClr val="dk1"/>
                </a:solidFill>
              </a:rPr>
              <a:t> 새로운 데이터 생성하여 샘플 수 증가시키기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9e95899b7d_0_81"/>
          <p:cNvSpPr txBox="1"/>
          <p:nvPr>
            <p:ph type="title"/>
          </p:nvPr>
        </p:nvSpPr>
        <p:spPr>
          <a:xfrm>
            <a:off x="4905448" y="2400775"/>
            <a:ext cx="2381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감사합니다</a:t>
            </a:r>
            <a:endParaRPr/>
          </a:p>
        </p:txBody>
      </p:sp>
      <p:sp>
        <p:nvSpPr>
          <p:cNvPr id="367" name="Google Shape;367;g29e95899b7d_0_81"/>
          <p:cNvSpPr txBox="1"/>
          <p:nvPr>
            <p:ph idx="1" type="subTitle"/>
          </p:nvPr>
        </p:nvSpPr>
        <p:spPr>
          <a:xfrm>
            <a:off x="622338" y="4401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참고자료: </a:t>
            </a:r>
            <a:endParaRPr/>
          </a:p>
        </p:txBody>
      </p:sp>
      <p:sp>
        <p:nvSpPr>
          <p:cNvPr id="368" name="Google Shape;368;g29e95899b7d_0_81"/>
          <p:cNvSpPr txBox="1"/>
          <p:nvPr>
            <p:ph idx="2" type="body"/>
          </p:nvPr>
        </p:nvSpPr>
        <p:spPr>
          <a:xfrm>
            <a:off x="669925" y="4401325"/>
            <a:ext cx="9076500" cy="226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E9E9E"/>
                </a:solidFill>
              </a:rPr>
              <a:t>[로지스틱 회귀] </a:t>
            </a:r>
            <a:r>
              <a:rPr lang="ko-KR" sz="1200" u="sng">
                <a:solidFill>
                  <a:srgbClr val="9E9E9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https://velog.io/@brandonnam/ML-6-Classification-with-Logistic-Regression</a:t>
            </a:r>
            <a:r>
              <a:rPr lang="ko-KR" sz="1200">
                <a:solidFill>
                  <a:srgbClr val="9E9E9E"/>
                </a:solidFill>
              </a:rPr>
              <a:t> 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E9E9E"/>
                </a:solidFill>
              </a:rPr>
              <a:t>[ECOC] </a:t>
            </a:r>
            <a:r>
              <a:rPr lang="ko-KR" sz="1200" u="sng">
                <a:solidFill>
                  <a:srgbClr val="9E9E9E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Error-Correcting Output Codes</a:t>
            </a:r>
            <a:r>
              <a:rPr lang="ko-KR">
                <a:solidFill>
                  <a:srgbClr val="9E9E9E"/>
                </a:solidFill>
              </a:rPr>
              <a:t> </a:t>
            </a:r>
            <a:endParaRPr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E9E9E"/>
                </a:solidFill>
              </a:rPr>
              <a:t>[손실함수]</a:t>
            </a:r>
            <a:r>
              <a:rPr lang="ko-KR">
                <a:solidFill>
                  <a:srgbClr val="9E9E9E"/>
                </a:solidFill>
              </a:rPr>
              <a:t> </a:t>
            </a:r>
            <a:r>
              <a:rPr lang="ko-KR" sz="1200" u="sng">
                <a:solidFill>
                  <a:srgbClr val="9E9E9E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https://machinelearningmastery.com/cross-entropy-for-machine-learning/</a:t>
            </a:r>
            <a:r>
              <a:rPr lang="ko-KR" sz="1200">
                <a:solidFill>
                  <a:srgbClr val="9E9E9E"/>
                </a:solidFill>
              </a:rPr>
              <a:t> 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E9E9E"/>
                </a:solidFill>
              </a:rPr>
              <a:t>[로그 손실]  </a:t>
            </a:r>
            <a:r>
              <a:rPr lang="ko-KR" sz="1200" u="sng">
                <a:solidFill>
                  <a:srgbClr val="9E9E9E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Cross Entropy aka Log Loss-The cost function used in Logistic Regression</a:t>
            </a:r>
            <a:r>
              <a:rPr lang="ko-KR" sz="1200">
                <a:solidFill>
                  <a:srgbClr val="9E9E9E"/>
                </a:solidFill>
              </a:rPr>
              <a:t> 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E9E9E"/>
                </a:solidFill>
              </a:rPr>
              <a:t>[오즈, 로짓] </a:t>
            </a:r>
            <a:r>
              <a:rPr lang="ko-KR" sz="1200" u="sng">
                <a:solidFill>
                  <a:srgbClr val="9E9E9E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https://ysyblog.tistory.com/177</a:t>
            </a:r>
            <a:r>
              <a:rPr lang="ko-KR" sz="1200">
                <a:solidFill>
                  <a:srgbClr val="9E9E9E"/>
                </a:solidFill>
              </a:rPr>
              <a:t> 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E9E9E"/>
                </a:solidFill>
              </a:rPr>
              <a:t>[ECOC] </a:t>
            </a:r>
            <a:r>
              <a:rPr lang="ko-KR" sz="1200" u="sng">
                <a:solidFill>
                  <a:srgbClr val="9E9E9E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https://atonlee.tistory.com/10</a:t>
            </a:r>
            <a:r>
              <a:rPr lang="ko-KR" sz="1200">
                <a:solidFill>
                  <a:srgbClr val="9E9E9E"/>
                </a:solidFill>
              </a:rPr>
              <a:t> 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E9E9E"/>
                </a:solidFill>
              </a:rPr>
              <a:t>[인공지능을 위한 머신러닝 알고리즘] </a:t>
            </a:r>
            <a:r>
              <a:rPr lang="ko-KR" sz="1200" u="sng">
                <a:solidFill>
                  <a:srgbClr val="9E9E9E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온라인 강의 (skplanet.com)</a:t>
            </a:r>
            <a:r>
              <a:rPr lang="ko-KR" sz="1200">
                <a:solidFill>
                  <a:srgbClr val="9E9E9E"/>
                </a:solidFill>
              </a:rPr>
              <a:t> 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9E9E9E"/>
                </a:solidFill>
              </a:rPr>
              <a:t>[기타] </a:t>
            </a:r>
            <a:r>
              <a:rPr lang="ko-KR" sz="1200" u="sng">
                <a:solidFill>
                  <a:srgbClr val="9E9E9E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https://leeseungyong.wiki.com</a:t>
            </a:r>
            <a:r>
              <a:rPr lang="ko-KR" sz="1200">
                <a:solidFill>
                  <a:srgbClr val="9E9E9E"/>
                </a:solidFill>
              </a:rPr>
              <a:t> </a:t>
            </a:r>
            <a:endParaRPr sz="1200">
              <a:solidFill>
                <a:srgbClr val="9E9E9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/>
        </p:nvSpPr>
        <p:spPr>
          <a:xfrm>
            <a:off x="608697" y="2013475"/>
            <a:ext cx="80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회귀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sz="3600"/>
              <a:t>3.1 기본형식</a:t>
            </a:r>
            <a:endParaRPr/>
          </a:p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442913" y="1359337"/>
            <a:ext cx="11306173" cy="320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머신러닝 모델은 두 가지로 나뉜다</a:t>
            </a:r>
            <a:endParaRPr/>
          </a:p>
        </p:txBody>
      </p:sp>
      <p:cxnSp>
        <p:nvCxnSpPr>
          <p:cNvPr id="56" name="Google Shape;56;p3"/>
          <p:cNvCxnSpPr/>
          <p:nvPr/>
        </p:nvCxnSpPr>
        <p:spPr>
          <a:xfrm>
            <a:off x="420458" y="2352163"/>
            <a:ext cx="989700" cy="0"/>
          </a:xfrm>
          <a:prstGeom prst="straightConnector1">
            <a:avLst/>
          </a:prstGeom>
          <a:noFill/>
          <a:ln cap="flat" cmpd="sng" w="38100">
            <a:solidFill>
              <a:srgbClr val="A21B1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3"/>
          <p:cNvCxnSpPr/>
          <p:nvPr/>
        </p:nvCxnSpPr>
        <p:spPr>
          <a:xfrm>
            <a:off x="6002167" y="2464452"/>
            <a:ext cx="0" cy="4573500"/>
          </a:xfrm>
          <a:prstGeom prst="straightConnector1">
            <a:avLst/>
          </a:prstGeom>
          <a:noFill/>
          <a:ln cap="flat" cmpd="sng" w="38100">
            <a:solidFill>
              <a:srgbClr val="A21B1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3"/>
          <p:cNvCxnSpPr/>
          <p:nvPr/>
        </p:nvCxnSpPr>
        <p:spPr>
          <a:xfrm>
            <a:off x="6404021" y="2352175"/>
            <a:ext cx="989700" cy="0"/>
          </a:xfrm>
          <a:prstGeom prst="straightConnector1">
            <a:avLst/>
          </a:prstGeom>
          <a:noFill/>
          <a:ln cap="flat" cmpd="sng" w="38100">
            <a:solidFill>
              <a:srgbClr val="A21B1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3"/>
          <p:cNvSpPr txBox="1"/>
          <p:nvPr/>
        </p:nvSpPr>
        <p:spPr>
          <a:xfrm>
            <a:off x="6548221" y="2013475"/>
            <a:ext cx="67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/>
              <a:t>분류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graphicFrame>
        <p:nvGraphicFramePr>
          <p:cNvPr id="60" name="Google Shape;60;p3"/>
          <p:cNvGraphicFramePr/>
          <p:nvPr/>
        </p:nvGraphicFramePr>
        <p:xfrm>
          <a:off x="7861300" y="71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{25EBCE90-E853-4C53-9482-625AD97DBA25}</a:tableStyleId>
              </a:tblPr>
              <a:tblGrid>
                <a:gridCol w="996075"/>
                <a:gridCol w="1162575"/>
                <a:gridCol w="19032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독립변수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종속변수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회귀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범주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회귀 + 더미변수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연속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범주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분류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1" name="Google Shape;6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928" y="3492078"/>
            <a:ext cx="3200600" cy="33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724" y="3693817"/>
            <a:ext cx="3200600" cy="32457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 txBox="1"/>
          <p:nvPr/>
        </p:nvSpPr>
        <p:spPr>
          <a:xfrm>
            <a:off x="333475" y="2616500"/>
            <a:ext cx="52614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ko-KR" sz="1700"/>
              <a:t>연속형 데이터인 종속변수의 다음 값을 예측한다.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Char char="•"/>
            </a:pPr>
            <a:r>
              <a:rPr lang="ko-KR" sz="1700">
                <a:solidFill>
                  <a:srgbClr val="002060"/>
                </a:solidFill>
              </a:rPr>
              <a:t>예) 월요일에 커피를 2잔, 화요일에 3잔, 수요일 1잔, 목요일 1잔 마셨으면 오늘은 몇 잔 마실까?</a:t>
            </a:r>
            <a:endParaRPr sz="1700">
              <a:solidFill>
                <a:srgbClr val="00206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4" name="Google Shape;64;p3"/>
          <p:cNvSpPr txBox="1"/>
          <p:nvPr/>
        </p:nvSpPr>
        <p:spPr>
          <a:xfrm>
            <a:off x="6275400" y="2616525"/>
            <a:ext cx="484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ko-KR" sz="1700"/>
              <a:t>범주형 혹은 이산형 종속변수 중 어느 집단에 속하는지 분류한다. </a:t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Char char="•"/>
            </a:pPr>
            <a:r>
              <a:rPr lang="ko-KR" sz="1700">
                <a:solidFill>
                  <a:srgbClr val="002060"/>
                </a:solidFill>
              </a:rPr>
              <a:t>예) 나는 커피 중독일까, 아닐까?</a:t>
            </a:r>
            <a:endParaRPr sz="17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571fd7b9812c34_0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3.1 기본형식</a:t>
            </a:r>
            <a:endParaRPr/>
          </a:p>
        </p:txBody>
      </p:sp>
      <p:sp>
        <p:nvSpPr>
          <p:cNvPr id="71" name="Google Shape;71;g14571fd7b9812c34_0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회귀 관련 용어 정리</a:t>
            </a:r>
            <a:endParaRPr/>
          </a:p>
        </p:txBody>
      </p:sp>
      <p:sp>
        <p:nvSpPr>
          <p:cNvPr id="72" name="Google Shape;72;g14571fd7b9812c34_0"/>
          <p:cNvSpPr txBox="1"/>
          <p:nvPr/>
        </p:nvSpPr>
        <p:spPr>
          <a:xfrm>
            <a:off x="442925" y="2099875"/>
            <a:ext cx="52701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-KR" sz="1700"/>
              <a:t>독립변수 하나: 단순회귀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-KR" sz="1700"/>
              <a:t>독립변수 여러개: 다중회귀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-KR" sz="1700"/>
              <a:t>종속변수 하나: 단변량 회귀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-KR" sz="1700"/>
              <a:t>종속변수 여러개: 다변량 회귀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-KR" sz="1700"/>
              <a:t>Ridge 회귀: L2 규제 사용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	(회귀계수가 큰 경우 파라미터 제한)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-KR" sz="1700"/>
              <a:t>Lasso 회귀: L1 규제 사용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	(영향력 작은 변수에 페널티 부여)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-KR" sz="1700"/>
              <a:t>Elastic Net: L1, L2 함께 사용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	(피쳐와 계수 모두 조정)</a:t>
            </a:r>
            <a:endParaRPr sz="1700"/>
          </a:p>
        </p:txBody>
      </p:sp>
      <p:sp>
        <p:nvSpPr>
          <p:cNvPr id="73" name="Google Shape;73;g14571fd7b9812c34_0"/>
          <p:cNvSpPr txBox="1"/>
          <p:nvPr/>
        </p:nvSpPr>
        <p:spPr>
          <a:xfrm>
            <a:off x="6096000" y="2099875"/>
            <a:ext cx="52701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Char char="•"/>
            </a:pPr>
            <a:r>
              <a:rPr b="1" lang="ko-KR" sz="1700"/>
              <a:t>분산 (bias)</a:t>
            </a:r>
            <a:endParaRPr b="1"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     데이터가 넓게 혹은 촘촘하게 분포되어 있는 정도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	- 분산이 크다 = 데이터 간 차이가 크다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	- 분산이 작다 = 데이터가 정밀하다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921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ko-KR" sz="1700"/>
              <a:t>공분산 (covariance)</a:t>
            </a:r>
            <a:endParaRPr b="1"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     X, Y 변수 두 개에 적용한 분산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	- 공분산이 음수이다 = X, Y 간의 음의 상관관계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	- 공분산이 양수이다 = X, Y 간의 양의 상관관계</a:t>
            </a:r>
            <a:endParaRPr sz="1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4" name="Google Shape;74;g14571fd7b9812c3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475" y="1730387"/>
            <a:ext cx="4626399" cy="495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14571fd7b9812c3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274" y="5675025"/>
            <a:ext cx="20478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7334150" y="1973125"/>
            <a:ext cx="3099900" cy="72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3.2 선형회귀</a:t>
            </a:r>
            <a:endParaRPr/>
          </a:p>
        </p:txBody>
      </p:sp>
      <p:sp>
        <p:nvSpPr>
          <p:cNvPr id="82" name="Google Shape;82;p5"/>
          <p:cNvSpPr txBox="1"/>
          <p:nvPr>
            <p:ph idx="1" type="subTitle"/>
          </p:nvPr>
        </p:nvSpPr>
        <p:spPr>
          <a:xfrm>
            <a:off x="442913" y="1359337"/>
            <a:ext cx="11306173" cy="3201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1차 방정식 관련 용어</a:t>
            </a:r>
            <a:endParaRPr/>
          </a:p>
        </p:txBody>
      </p:sp>
      <p:sp>
        <p:nvSpPr>
          <p:cNvPr id="83" name="Google Shape;83;p5"/>
          <p:cNvSpPr txBox="1"/>
          <p:nvPr/>
        </p:nvSpPr>
        <p:spPr>
          <a:xfrm>
            <a:off x="8097200" y="2086525"/>
            <a:ext cx="1573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chemeClr val="dk1"/>
                </a:solidFill>
              </a:rPr>
              <a:t>𝑦 = 𝑤𝑥 + 𝑏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304801" y="4383625"/>
            <a:ext cx="5355600" cy="72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380256" y="4497025"/>
            <a:ext cx="58920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chemeClr val="dk1"/>
                </a:solidFill>
              </a:rPr>
              <a:t>𝑓(𝑥) = 𝑤₁𝑥₁ + 𝑤₂𝑥₂ +𝑤₃𝑥₃ + ∙∙∙ +𝑤ₙ𝑥ₙ + 𝑏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304803" y="2067838"/>
            <a:ext cx="4707300" cy="72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8750" y="2124538"/>
            <a:ext cx="43185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dk1"/>
                </a:solidFill>
              </a:rPr>
              <a:t>𝐷 = { (𝑥₁, 𝑦₁), (𝑥₂, 𝑦₂), ∙∙∙, (𝑥ₙ, 𝑦ₙ)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7334150" y="4383625"/>
            <a:ext cx="3099900" cy="72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777700" y="4497025"/>
            <a:ext cx="22128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𝑓(𝑥ₙ) = 𝑤𝑥ₙ + 𝑏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632900" y="2876025"/>
            <a:ext cx="3771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2"/>
                </a:solidFill>
              </a:rPr>
              <a:t>데이터 = ( 마신 커피량 , 공부한 시간 )</a:t>
            </a:r>
            <a:endParaRPr b="1" sz="1600">
              <a:solidFill>
                <a:srgbClr val="00008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2"/>
              </a:solidFill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7431525" y="2819313"/>
            <a:ext cx="48951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000082"/>
                </a:solidFill>
              </a:rPr>
              <a:t>커피섭취량이 공부시간에 영향을 준다고 전제함.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632906" y="5360750"/>
            <a:ext cx="56655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>
                <a:solidFill>
                  <a:srgbClr val="000082"/>
                </a:solidFill>
              </a:rPr>
              <a:t>커피량과 공부시간 간 선형적인 관계 (비례, 반비례 등) 찾기</a:t>
            </a:r>
            <a:endParaRPr b="1" sz="1600">
              <a:solidFill>
                <a:srgbClr val="000082"/>
              </a:solidFill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153150" y="5360750"/>
            <a:ext cx="5259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회귀식을 통해 새로운 변수에 대해 결과값  예측.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94" name="Google Shape;94;p5"/>
          <p:cNvGrpSpPr/>
          <p:nvPr/>
        </p:nvGrpSpPr>
        <p:grpSpPr>
          <a:xfrm>
            <a:off x="632900" y="3290638"/>
            <a:ext cx="5033100" cy="600075"/>
            <a:chOff x="200025" y="3262288"/>
            <a:chExt cx="5033100" cy="600075"/>
          </a:xfrm>
        </p:grpSpPr>
        <p:sp>
          <p:nvSpPr>
            <p:cNvPr id="95" name="Google Shape;95;p5"/>
            <p:cNvSpPr txBox="1"/>
            <p:nvPr/>
          </p:nvSpPr>
          <p:spPr>
            <a:xfrm>
              <a:off x="200025" y="3350075"/>
              <a:ext cx="50331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</a:rPr>
                <a:t>𝑑개의 속성을 가진 샘플</a:t>
              </a:r>
              <a:endParaRPr sz="18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  <p:pic>
          <p:nvPicPr>
            <p:cNvPr id="96" name="Google Shape;9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24900" y="3262288"/>
              <a:ext cx="2181225" cy="600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6025" y="5829000"/>
            <a:ext cx="15049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/>
        </p:nvSpPr>
        <p:spPr>
          <a:xfrm>
            <a:off x="632900" y="5911850"/>
            <a:ext cx="47073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독립변수와 종속변수 간 영향의 정도를 분석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7431525" y="3300025"/>
            <a:ext cx="44382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독립변수와 종속변수 간의 경향성을 파악.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 – 기울기 w, 절편 b : 회귀계수, 파라미터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9098400" y="5829038"/>
            <a:ext cx="2838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202122"/>
                </a:solidFill>
                <a:highlight>
                  <a:srgbClr val="FFFFFF"/>
                </a:highlight>
              </a:rPr>
              <a:t>(같지 않음)</a:t>
            </a:r>
            <a:r>
              <a:rPr lang="ko-KR" sz="2000">
                <a:solidFill>
                  <a:srgbClr val="202122"/>
                </a:solidFill>
                <a:highlight>
                  <a:srgbClr val="FFFFFF"/>
                </a:highlight>
              </a:rPr>
              <a:t> ≠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9098400" y="6253313"/>
            <a:ext cx="2838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202122"/>
                </a:solidFill>
                <a:highlight>
                  <a:srgbClr val="FFFFFF"/>
                </a:highlight>
              </a:rPr>
              <a:t>(비슷함)</a:t>
            </a:r>
            <a:r>
              <a:rPr lang="ko-KR" sz="20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ko-KR" sz="2100">
                <a:solidFill>
                  <a:srgbClr val="202122"/>
                </a:solidFill>
                <a:highlight>
                  <a:srgbClr val="FFFFFF"/>
                </a:highlight>
              </a:rPr>
              <a:t>≃</a:t>
            </a:r>
            <a:r>
              <a:rPr lang="ko-KR" sz="20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e470e31f0_0_1"/>
          <p:cNvSpPr/>
          <p:nvPr/>
        </p:nvSpPr>
        <p:spPr>
          <a:xfrm>
            <a:off x="442925" y="4748675"/>
            <a:ext cx="5561400" cy="2013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8e470e31f0_0_1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3.2 선형회귀</a:t>
            </a:r>
            <a:endParaRPr/>
          </a:p>
        </p:txBody>
      </p:sp>
      <p:sp>
        <p:nvSpPr>
          <p:cNvPr id="108" name="Google Shape;108;g28e470e31f0_0_1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최소제곱법과 경사하강법</a:t>
            </a:r>
            <a:endParaRPr/>
          </a:p>
        </p:txBody>
      </p:sp>
      <p:pic>
        <p:nvPicPr>
          <p:cNvPr descr="CNSA Deep Wave - 인공지능 연구팀 - MSE 식/ MSE &gt; 평균제곱오차. &gt;(가설 데이터 – 실제 값) ^ 2의 합 /  총 데이터 개수 Cost 제곱하는 이유 : cost가 음수가 될 수도" id="109" name="Google Shape;109;g28e470e31f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3248" y="1787352"/>
            <a:ext cx="3446050" cy="96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8e470e31f0_0_1"/>
          <p:cNvSpPr/>
          <p:nvPr/>
        </p:nvSpPr>
        <p:spPr>
          <a:xfrm>
            <a:off x="7107475" y="1679413"/>
            <a:ext cx="3357600" cy="118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28e470e31f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99" y="3565888"/>
            <a:ext cx="6246324" cy="31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28e470e31f0_0_1"/>
          <p:cNvSpPr txBox="1"/>
          <p:nvPr/>
        </p:nvSpPr>
        <p:spPr>
          <a:xfrm>
            <a:off x="6832625" y="3120750"/>
            <a:ext cx="52323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MSE가 최소가 되는 w, b 값을 구한다.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Google Shape;113;g28e470e31f0_0_1"/>
          <p:cNvSpPr txBox="1"/>
          <p:nvPr/>
        </p:nvSpPr>
        <p:spPr>
          <a:xfrm>
            <a:off x="136025" y="4794000"/>
            <a:ext cx="58683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ko-KR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오차 </a:t>
            </a:r>
            <a:r>
              <a:rPr lang="ko-KR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700">
                <a:solidFill>
                  <a:srgbClr val="212529"/>
                </a:solidFill>
                <a:highlight>
                  <a:srgbClr val="FFF2CC"/>
                </a:highlight>
                <a:latin typeface="Malgun Gothic"/>
                <a:ea typeface="Malgun Gothic"/>
                <a:cs typeface="Malgun Gothic"/>
                <a:sym typeface="Malgun Gothic"/>
              </a:rPr>
              <a:t>모집단으로부터 </a:t>
            </a:r>
            <a:r>
              <a:rPr lang="ko-KR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추정한 회귀식으로부터 얻은 예측값과 실제 관측값의 차이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ko-KR" sz="1700">
                <a:solidFill>
                  <a:schemeClr val="dk1"/>
                </a:solidFill>
              </a:rPr>
              <a:t>잔차 </a:t>
            </a:r>
            <a:r>
              <a:rPr lang="ko-KR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700">
                <a:solidFill>
                  <a:srgbClr val="212529"/>
                </a:solidFill>
                <a:highlight>
                  <a:srgbClr val="FFF2CC"/>
                </a:highlight>
                <a:latin typeface="Malgun Gothic"/>
                <a:ea typeface="Malgun Gothic"/>
                <a:cs typeface="Malgun Gothic"/>
                <a:sym typeface="Malgun Gothic"/>
              </a:rPr>
              <a:t>표본으로부터 </a:t>
            </a:r>
            <a:r>
              <a:rPr lang="ko-KR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추정한 예측값과 실제 관측값의 차이</a:t>
            </a:r>
            <a:endParaRPr sz="17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ko-KR" sz="1700">
                <a:solidFill>
                  <a:schemeClr val="dk1"/>
                </a:solidFill>
              </a:rPr>
              <a:t>손실함수 </a:t>
            </a:r>
            <a:r>
              <a:rPr lang="ko-KR" sz="1700">
                <a:solidFill>
                  <a:schemeClr val="dk1"/>
                </a:solidFill>
              </a:rPr>
              <a:t>: 데이터 예측값과 결과값 간의 차이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g28e470e31f0_0_1"/>
          <p:cNvSpPr/>
          <p:nvPr/>
        </p:nvSpPr>
        <p:spPr>
          <a:xfrm>
            <a:off x="670663" y="4610202"/>
            <a:ext cx="1612200" cy="3801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</a:rPr>
              <a:t>용어정리</a:t>
            </a:r>
            <a:endParaRPr/>
          </a:p>
        </p:txBody>
      </p:sp>
      <p:sp>
        <p:nvSpPr>
          <p:cNvPr id="115" name="Google Shape;115;g28e470e31f0_0_1"/>
          <p:cNvSpPr txBox="1"/>
          <p:nvPr/>
        </p:nvSpPr>
        <p:spPr>
          <a:xfrm>
            <a:off x="312275" y="3565900"/>
            <a:ext cx="56334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최소제곱법 (Ordinary Least Squares, OLS):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잔차제곱합이 최소인 직선을 구한다.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6" name="Google Shape;116;g28e470e31f0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13" y="1960575"/>
            <a:ext cx="53721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8e470e31f0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5013" y="1139889"/>
            <a:ext cx="5868300" cy="550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e95899b7d_0_6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3.2 선형회귀</a:t>
            </a:r>
            <a:endParaRPr/>
          </a:p>
        </p:txBody>
      </p:sp>
      <p:sp>
        <p:nvSpPr>
          <p:cNvPr id="123" name="Google Shape;123;g29e95899b7d_0_6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선형회귀 모델의 오차 측정</a:t>
            </a:r>
            <a:endParaRPr/>
          </a:p>
        </p:txBody>
      </p:sp>
      <p:sp>
        <p:nvSpPr>
          <p:cNvPr id="124" name="Google Shape;124;g29e95899b7d_0_6"/>
          <p:cNvSpPr txBox="1"/>
          <p:nvPr/>
        </p:nvSpPr>
        <p:spPr>
          <a:xfrm>
            <a:off x="6275400" y="4262250"/>
            <a:ext cx="56349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298450" lvl="0" marL="5143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</a:rPr>
              <a:t>최적의 w, b를 구해야 한다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= 예측값과 실제값 사이의 거리가 작아야 한다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= 예측값과 실제값 사이의 거리를 유클리드 거리로 측정하여 </a:t>
            </a:r>
            <a:r>
              <a:rPr lang="ko-KR" sz="1800">
                <a:solidFill>
                  <a:schemeClr val="dk1"/>
                </a:solidFill>
                <a:highlight>
                  <a:srgbClr val="FFF2CC"/>
                </a:highlight>
              </a:rPr>
              <a:t>평균제곱오차가 최소인 w,b를 찾는다. 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grpSp>
        <p:nvGrpSpPr>
          <p:cNvPr id="125" name="Google Shape;125;g29e95899b7d_0_6"/>
          <p:cNvGrpSpPr/>
          <p:nvPr/>
        </p:nvGrpSpPr>
        <p:grpSpPr>
          <a:xfrm>
            <a:off x="1430575" y="2021513"/>
            <a:ext cx="3099900" cy="729900"/>
            <a:chOff x="1686400" y="1350863"/>
            <a:chExt cx="3099900" cy="729900"/>
          </a:xfrm>
        </p:grpSpPr>
        <p:sp>
          <p:nvSpPr>
            <p:cNvPr id="126" name="Google Shape;126;g29e95899b7d_0_6"/>
            <p:cNvSpPr/>
            <p:nvPr/>
          </p:nvSpPr>
          <p:spPr>
            <a:xfrm>
              <a:off x="1686400" y="1350863"/>
              <a:ext cx="3099900" cy="7299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7617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9e95899b7d_0_6"/>
            <p:cNvSpPr txBox="1"/>
            <p:nvPr/>
          </p:nvSpPr>
          <p:spPr>
            <a:xfrm>
              <a:off x="2129950" y="1464263"/>
              <a:ext cx="2212800" cy="6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dk1"/>
                  </a:solidFill>
                </a:rPr>
                <a:t>𝑓(𝑥ₙ) = 𝑤𝑥ₙ + 𝑏</a:t>
              </a:r>
              <a:endParaRPr sz="2400">
                <a:solidFill>
                  <a:schemeClr val="dk1"/>
                </a:solidFill>
              </a:endParaRPr>
            </a:p>
          </p:txBody>
        </p:sp>
      </p:grpSp>
      <p:sp>
        <p:nvSpPr>
          <p:cNvPr id="128" name="Google Shape;128;g29e95899b7d_0_6"/>
          <p:cNvSpPr txBox="1"/>
          <p:nvPr/>
        </p:nvSpPr>
        <p:spPr>
          <a:xfrm>
            <a:off x="613150" y="2938425"/>
            <a:ext cx="52323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회귀식을 통해 새로운 변수에 대해 결과값을 예측.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9" name="Google Shape;129;g29e95899b7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525" y="3464575"/>
            <a:ext cx="15049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NSA Deep Wave - 인공지능 연구팀 - MSE 식/ MSE &gt; 평균제곱오차. &gt;(가설 데이터 – 실제 값) ^ 2의 합 /  총 데이터 개수 Cost 제곱하는 이유 : cost가 음수가 될 수도" id="130" name="Google Shape;130;g29e95899b7d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9873" y="1861052"/>
            <a:ext cx="3446050" cy="96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9e95899b7d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350" y="3012137"/>
            <a:ext cx="42291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29e95899b7d_0_6"/>
          <p:cNvPicPr preferRelativeResize="0"/>
          <p:nvPr/>
        </p:nvPicPr>
        <p:blipFill rotWithShape="1">
          <a:blip r:embed="rId6">
            <a:alphaModFix/>
          </a:blip>
          <a:srcRect b="4850" l="0" r="0" t="-4850"/>
          <a:stretch/>
        </p:blipFill>
        <p:spPr>
          <a:xfrm>
            <a:off x="613150" y="3670315"/>
            <a:ext cx="4213225" cy="315321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9e95899b7d_0_6"/>
          <p:cNvSpPr/>
          <p:nvPr/>
        </p:nvSpPr>
        <p:spPr>
          <a:xfrm>
            <a:off x="7319875" y="1753113"/>
            <a:ext cx="3357600" cy="1185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9e95899b7d_0_6"/>
          <p:cNvSpPr/>
          <p:nvPr/>
        </p:nvSpPr>
        <p:spPr>
          <a:xfrm>
            <a:off x="6978300" y="3184550"/>
            <a:ext cx="4129200" cy="104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617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e95899b7d_0_29"/>
          <p:cNvSpPr/>
          <p:nvPr/>
        </p:nvSpPr>
        <p:spPr>
          <a:xfrm>
            <a:off x="6919025" y="1815200"/>
            <a:ext cx="4830000" cy="4401600"/>
          </a:xfrm>
          <a:prstGeom prst="roundRect">
            <a:avLst>
              <a:gd fmla="val 9780" name="adj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9e95899b7d_0_29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3.2 선형회귀</a:t>
            </a:r>
            <a:endParaRPr/>
          </a:p>
        </p:txBody>
      </p:sp>
      <p:sp>
        <p:nvSpPr>
          <p:cNvPr id="141" name="Google Shape;141;g29e95899b7d_0_29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R squared 결정계수는 모델의 성적표</a:t>
            </a:r>
            <a:endParaRPr/>
          </a:p>
        </p:txBody>
      </p:sp>
      <p:sp>
        <p:nvSpPr>
          <p:cNvPr id="142" name="Google Shape;142;g29e95899b7d_0_29"/>
          <p:cNvSpPr txBox="1"/>
          <p:nvPr/>
        </p:nvSpPr>
        <p:spPr>
          <a:xfrm>
            <a:off x="279650" y="4356650"/>
            <a:ext cx="64314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R제곱으로 모델의 설명력을 판단함.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전체 변동 중 회귀모형에 의해 설명되는 변동의 비율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X값을 통해 </a:t>
            </a:r>
            <a:r>
              <a:rPr b="1" lang="ko-KR" sz="1800">
                <a:solidFill>
                  <a:schemeClr val="dk1"/>
                </a:solidFill>
              </a:rPr>
              <a:t>Y의 분산</a:t>
            </a:r>
            <a:r>
              <a:rPr lang="ko-KR" sz="1800">
                <a:solidFill>
                  <a:schemeClr val="dk1"/>
                </a:solidFill>
              </a:rPr>
              <a:t>을 얼마나 잘 예측할 수 있는가.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highlight>
                  <a:srgbClr val="FFF2CC"/>
                </a:highlight>
              </a:rPr>
              <a:t>R Squared = 1- RSS / TSS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-KR" sz="1800">
                <a:solidFill>
                  <a:schemeClr val="dk1"/>
                </a:solidFill>
              </a:rPr>
              <a:t>결정계수는 0과 1사이의 값으로, 1에 가까울수록 모형이 자료를 잘 설명하는 것으로 해석.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Google Shape;143;g29e95899b7d_0_29"/>
          <p:cNvSpPr txBox="1"/>
          <p:nvPr>
            <p:ph idx="2" type="body"/>
          </p:nvPr>
        </p:nvSpPr>
        <p:spPr>
          <a:xfrm>
            <a:off x="7027625" y="2050100"/>
            <a:ext cx="4612800" cy="393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-KR" sz="1700"/>
              <a:t>SST = SSR+SSE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-KR" sz="1700"/>
              <a:t>Sum of Squares Regression (SSR) 모형에 의해 설명 </a:t>
            </a:r>
            <a:r>
              <a:rPr b="1" lang="ko-KR" sz="1700"/>
              <a:t>가능한 </a:t>
            </a:r>
            <a:r>
              <a:rPr lang="ko-KR" sz="1700"/>
              <a:t>변동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-KR" sz="1700"/>
              <a:t>Sum of Squares Error (SSE) 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모형으로 설명하지 </a:t>
            </a:r>
            <a:r>
              <a:rPr b="1" lang="ko-KR" sz="1700"/>
              <a:t>못하는 </a:t>
            </a:r>
            <a:r>
              <a:rPr lang="ko-KR" sz="1700"/>
              <a:t>변동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-KR" sz="1700"/>
              <a:t>TSS = RSS + ESS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-KR" sz="1700"/>
              <a:t>Residual Sum of Squares (RSS) 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설명하지 </a:t>
            </a:r>
            <a:r>
              <a:rPr b="1" lang="ko-KR" sz="1700"/>
              <a:t>못하는 </a:t>
            </a:r>
            <a:r>
              <a:rPr lang="ko-KR" sz="1700"/>
              <a:t>변동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-KR" sz="1700"/>
              <a:t>Explained Sum of Squares (ESS)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설명 </a:t>
            </a:r>
            <a:r>
              <a:rPr b="1" lang="ko-KR" sz="1700"/>
              <a:t>가능한 </a:t>
            </a:r>
            <a:r>
              <a:rPr lang="ko-KR" sz="1700"/>
              <a:t>변동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/>
              <a:t> </a:t>
            </a:r>
            <a:endParaRPr sz="1700"/>
          </a:p>
        </p:txBody>
      </p:sp>
      <p:pic>
        <p:nvPicPr>
          <p:cNvPr id="144" name="Google Shape;144;g29e95899b7d_0_29"/>
          <p:cNvPicPr preferRelativeResize="0"/>
          <p:nvPr/>
        </p:nvPicPr>
        <p:blipFill rotWithShape="1">
          <a:blip r:embed="rId3">
            <a:alphaModFix/>
          </a:blip>
          <a:srcRect b="57714" l="62085" r="0" t="30643"/>
          <a:stretch/>
        </p:blipFill>
        <p:spPr>
          <a:xfrm>
            <a:off x="348050" y="2748525"/>
            <a:ext cx="5927350" cy="117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9e95899b7d_0_29"/>
          <p:cNvSpPr/>
          <p:nvPr/>
        </p:nvSpPr>
        <p:spPr>
          <a:xfrm>
            <a:off x="7112425" y="1611077"/>
            <a:ext cx="1612200" cy="380100"/>
          </a:xfrm>
          <a:prstGeom prst="roundRect">
            <a:avLst>
              <a:gd fmla="val 16667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lt1"/>
                </a:solidFill>
              </a:rPr>
              <a:t>용어정리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e470e31f0_0_19"/>
          <p:cNvSpPr txBox="1"/>
          <p:nvPr>
            <p:ph type="title"/>
          </p:nvPr>
        </p:nvSpPr>
        <p:spPr>
          <a:xfrm>
            <a:off x="442913" y="467173"/>
            <a:ext cx="1130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sz="3600"/>
              <a:t>3.2 선형회귀</a:t>
            </a:r>
            <a:endParaRPr/>
          </a:p>
        </p:txBody>
      </p:sp>
      <p:sp>
        <p:nvSpPr>
          <p:cNvPr id="151" name="Google Shape;151;g28e470e31f0_0_19"/>
          <p:cNvSpPr txBox="1"/>
          <p:nvPr>
            <p:ph idx="1" type="subTitle"/>
          </p:nvPr>
        </p:nvSpPr>
        <p:spPr>
          <a:xfrm>
            <a:off x="442913" y="1359337"/>
            <a:ext cx="1130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ko-KR"/>
              <a:t>R squared 결정계수는 모델의 성적표</a:t>
            </a:r>
            <a:endParaRPr/>
          </a:p>
        </p:txBody>
      </p:sp>
      <p:pic>
        <p:nvPicPr>
          <p:cNvPr id="152" name="Google Shape;152;g28e470e31f0_0_19"/>
          <p:cNvPicPr preferRelativeResize="0"/>
          <p:nvPr/>
        </p:nvPicPr>
        <p:blipFill rotWithShape="1">
          <a:blip r:embed="rId3">
            <a:alphaModFix/>
          </a:blip>
          <a:srcRect b="29715" l="0" r="39102" t="16953"/>
          <a:stretch/>
        </p:blipFill>
        <p:spPr>
          <a:xfrm>
            <a:off x="2016200" y="1971650"/>
            <a:ext cx="8159586" cy="45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wC Strategy">
  <a:themeElements>
    <a:clrScheme name="PwC Strategy Colors">
      <a:dk1>
        <a:srgbClr val="000000"/>
      </a:dk1>
      <a:lt1>
        <a:srgbClr val="FFFFFF"/>
      </a:lt1>
      <a:dk2>
        <a:srgbClr val="A32020"/>
      </a:dk2>
      <a:lt2>
        <a:srgbClr val="DEDEDE"/>
      </a:lt2>
      <a:accent1>
        <a:srgbClr val="A32020"/>
      </a:accent1>
      <a:accent2>
        <a:srgbClr val="DB536A"/>
      </a:accent2>
      <a:accent3>
        <a:srgbClr val="000000"/>
      </a:accent3>
      <a:accent4>
        <a:srgbClr val="464646"/>
      </a:accent4>
      <a:accent5>
        <a:srgbClr val="7D7D7D"/>
      </a:accent5>
      <a:accent6>
        <a:srgbClr val="DEDEDE"/>
      </a:accent6>
      <a:hlink>
        <a:srgbClr val="A32020"/>
      </a:hlink>
      <a:folHlink>
        <a:srgbClr val="A3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2020-10-15T05:31:46Z</dcterms:created>
  <dc:creator>Microsoft 계정</dc:creator>
</cp:coreProperties>
</file>