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63" r:id="rId3"/>
    <p:sldId id="272" r:id="rId4"/>
    <p:sldId id="265" r:id="rId5"/>
    <p:sldId id="308" r:id="rId6"/>
    <p:sldId id="298" r:id="rId7"/>
    <p:sldId id="301" r:id="rId8"/>
    <p:sldId id="313" r:id="rId9"/>
    <p:sldId id="314" r:id="rId10"/>
    <p:sldId id="299" r:id="rId11"/>
    <p:sldId id="309" r:id="rId12"/>
    <p:sldId id="315" r:id="rId13"/>
    <p:sldId id="337" r:id="rId14"/>
    <p:sldId id="297" r:id="rId15"/>
    <p:sldId id="328" r:id="rId16"/>
    <p:sldId id="325" r:id="rId17"/>
    <p:sldId id="336" r:id="rId18"/>
    <p:sldId id="331" r:id="rId19"/>
    <p:sldId id="329" r:id="rId20"/>
    <p:sldId id="320" r:id="rId21"/>
    <p:sldId id="326" r:id="rId22"/>
    <p:sldId id="330" r:id="rId23"/>
    <p:sldId id="321" r:id="rId24"/>
    <p:sldId id="324" r:id="rId25"/>
    <p:sldId id="311" r:id="rId26"/>
    <p:sldId id="269" r:id="rId27"/>
    <p:sldId id="318" r:id="rId28"/>
    <p:sldId id="278" r:id="rId29"/>
    <p:sldId id="276" r:id="rId30"/>
    <p:sldId id="277" r:id="rId31"/>
    <p:sldId id="332" r:id="rId32"/>
    <p:sldId id="283" r:id="rId33"/>
    <p:sldId id="282" r:id="rId34"/>
    <p:sldId id="281" r:id="rId35"/>
    <p:sldId id="279" r:id="rId36"/>
    <p:sldId id="300" r:id="rId37"/>
    <p:sldId id="333" r:id="rId38"/>
    <p:sldId id="284" r:id="rId39"/>
    <p:sldId id="285" r:id="rId40"/>
    <p:sldId id="288" r:id="rId41"/>
    <p:sldId id="289" r:id="rId42"/>
    <p:sldId id="290" r:id="rId43"/>
    <p:sldId id="293" r:id="rId44"/>
    <p:sldId id="294" r:id="rId45"/>
    <p:sldId id="334" r:id="rId46"/>
    <p:sldId id="295" r:id="rId47"/>
    <p:sldId id="304" r:id="rId48"/>
    <p:sldId id="296" r:id="rId49"/>
    <p:sldId id="303" r:id="rId50"/>
    <p:sldId id="335" r:id="rId51"/>
    <p:sldId id="286" r:id="rId52"/>
    <p:sldId id="291" r:id="rId53"/>
    <p:sldId id="287" r:id="rId54"/>
    <p:sldId id="305" r:id="rId55"/>
    <p:sldId id="306" r:id="rId56"/>
    <p:sldId id="307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A364F-B70C-4588-A5F3-0B03301E6841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F81A1-F6CA-4DCB-B3D9-E1349901A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89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1.Measure the online performances(CTR, </a:t>
            </a:r>
            <a:r>
              <a:rPr lang="en-US" dirty="0" err="1" smtClean="0"/>
              <a:t>QoE</a:t>
            </a:r>
            <a:r>
              <a:rPr lang="en-US" dirty="0" smtClean="0"/>
              <a:t>) of various algorithms and their combinations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2. M</a:t>
            </a:r>
            <a:r>
              <a:rPr lang="en-US" altLang="zh-CN" dirty="0" smtClean="0"/>
              <a:t>easure the temporal prediction distribution of recommendation in </a:t>
            </a:r>
            <a:r>
              <a:rPr lang="en-US" altLang="zh-CN" dirty="0" err="1" smtClean="0"/>
              <a:t>tencent</a:t>
            </a:r>
            <a:r>
              <a:rPr lang="en-US" altLang="zh-CN" dirty="0" smtClean="0"/>
              <a:t> video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F81A1-F6CA-4DCB-B3D9-E1349901A1A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44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annisyang@tencent.com" TargetMode="External"/><Relationship Id="rId2" Type="http://schemas.openxmlformats.org/officeDocument/2006/relationships/hyperlink" Target="mailto:yc012@ie.cuhk.edu.h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/>
          <a:p>
            <a:r>
              <a:rPr lang="en-US" b="1" dirty="0" smtClean="0"/>
              <a:t>T</a:t>
            </a:r>
            <a:r>
              <a:rPr lang="en-US" altLang="zh-CN" b="1" dirty="0" smtClean="0"/>
              <a:t>op-N Recommendation &amp; Other Issues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4114800"/>
            <a:ext cx="6400800" cy="17526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Chunfeng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yannisyang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  <a:hlinkClick r:id="rId2"/>
              </a:rPr>
              <a:t>yc012@ie.cuhk.edu.hk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  <a:t>yannisyang@tencent.com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33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Definition of Top-N recommendation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8458200" cy="179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27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Top-N recommendation related </a:t>
            </a:r>
            <a:r>
              <a:rPr lang="en-US" b="1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Preliminary and Definition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Motivation and Task</a:t>
            </a:r>
          </a:p>
          <a:p>
            <a:r>
              <a:rPr lang="en-US" altLang="zh-CN" dirty="0"/>
              <a:t>Key issues concerning top-n recommendation</a:t>
            </a:r>
          </a:p>
          <a:p>
            <a:pPr lvl="1"/>
            <a:r>
              <a:rPr lang="en-US" altLang="zh-CN" dirty="0"/>
              <a:t>Common for explicit and implicit feedback</a:t>
            </a:r>
          </a:p>
          <a:p>
            <a:pPr lvl="1"/>
            <a:r>
              <a:rPr lang="en-US" altLang="zh-CN" dirty="0"/>
              <a:t>For explicit feedback</a:t>
            </a:r>
          </a:p>
          <a:p>
            <a:pPr lvl="1"/>
            <a:r>
              <a:rPr lang="en-US" altLang="zh-CN" dirty="0"/>
              <a:t>For implicit feedback</a:t>
            </a:r>
          </a:p>
          <a:p>
            <a:r>
              <a:rPr lang="en-US" dirty="0" smtClean="0"/>
              <a:t>Overview </a:t>
            </a:r>
            <a:r>
              <a:rPr lang="en-US" dirty="0"/>
              <a:t>of </a:t>
            </a:r>
            <a:r>
              <a:rPr lang="en-US" dirty="0" smtClean="0"/>
              <a:t>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7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Top-N recommendation is more relevant in practical applications than rating prediction.</a:t>
            </a:r>
          </a:p>
          <a:p>
            <a:r>
              <a:rPr lang="en-US" sz="2800" dirty="0" smtClean="0"/>
              <a:t>Improvements </a:t>
            </a:r>
            <a:r>
              <a:rPr lang="en-US" sz="2800" dirty="0"/>
              <a:t>in RMSE often do not translate into </a:t>
            </a:r>
            <a:r>
              <a:rPr lang="en-US" sz="2800" dirty="0" smtClean="0"/>
              <a:t>accuracy improvements.</a:t>
            </a:r>
          </a:p>
          <a:p>
            <a:r>
              <a:rPr lang="en-US" sz="2800" dirty="0" smtClean="0"/>
              <a:t>Rating prediction results won’t recommend those videos that users will view but may not rate high.</a:t>
            </a:r>
          </a:p>
          <a:p>
            <a:r>
              <a:rPr lang="en-US" sz="2800" dirty="0" smtClean="0"/>
              <a:t>In Top</a:t>
            </a:r>
            <a:r>
              <a:rPr lang="en-US" altLang="zh-CN" sz="2800" dirty="0" smtClean="0"/>
              <a:t>-</a:t>
            </a:r>
            <a:r>
              <a:rPr lang="en-US" sz="2800" dirty="0" smtClean="0"/>
              <a:t>N </a:t>
            </a:r>
            <a:r>
              <a:rPr lang="en-US" sz="2800" dirty="0"/>
              <a:t>recommendations, a recommender is trying to pick the best 10 or so items for someone. It does not matter if you cannot predict what people </a:t>
            </a:r>
            <a:r>
              <a:rPr lang="en-US" sz="2800"/>
              <a:t>will </a:t>
            </a:r>
            <a:r>
              <a:rPr lang="en-US" sz="2800" smtClean="0"/>
              <a:t>hate. </a:t>
            </a:r>
            <a:r>
              <a:rPr lang="en-US" sz="2800" dirty="0" smtClean="0"/>
              <a:t>The </a:t>
            </a:r>
            <a:r>
              <a:rPr lang="en-US" sz="2800" dirty="0"/>
              <a:t>only thing that matters is picking 10 items someone will love.</a:t>
            </a:r>
            <a:endParaRPr lang="en-US" sz="2800" dirty="0" smtClean="0"/>
          </a:p>
          <a:p>
            <a:r>
              <a:rPr lang="en-US" sz="2800" dirty="0" smtClean="0"/>
              <a:t>Need some modifications in order to optimize the performance for top-n recommendation.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7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41910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sorts of input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Explicit</a:t>
            </a:r>
            <a:r>
              <a:rPr lang="en-US" sz="2400" dirty="0"/>
              <a:t> </a:t>
            </a:r>
            <a:r>
              <a:rPr lang="en-US" sz="2400" dirty="0" smtClean="0"/>
              <a:t>feedback</a:t>
            </a:r>
          </a:p>
          <a:p>
            <a:pPr lvl="2"/>
            <a:r>
              <a:rPr lang="en-US" dirty="0" smtClean="0"/>
              <a:t>numerical </a:t>
            </a:r>
            <a:r>
              <a:rPr lang="en-US" dirty="0"/>
              <a:t>value, such as </a:t>
            </a:r>
            <a:r>
              <a:rPr lang="en-US" dirty="0" smtClean="0"/>
              <a:t>1~5</a:t>
            </a:r>
          </a:p>
          <a:p>
            <a:pPr lvl="2"/>
            <a:r>
              <a:rPr lang="en-US" dirty="0" smtClean="0"/>
              <a:t>little </a:t>
            </a:r>
            <a:r>
              <a:rPr lang="en-US" dirty="0"/>
              <a:t>or no </a:t>
            </a:r>
            <a:r>
              <a:rPr lang="en-US" dirty="0" smtClean="0"/>
              <a:t>noise</a:t>
            </a:r>
          </a:p>
          <a:p>
            <a:pPr lvl="2"/>
            <a:r>
              <a:rPr lang="en-US" dirty="0" smtClean="0"/>
              <a:t>small amount</a:t>
            </a:r>
          </a:p>
          <a:p>
            <a:pPr lvl="2"/>
            <a:r>
              <a:rPr lang="en-US" dirty="0" smtClean="0"/>
              <a:t>indicate </a:t>
            </a:r>
            <a:r>
              <a:rPr lang="en-US" b="1" dirty="0" smtClean="0"/>
              <a:t>preference</a:t>
            </a:r>
            <a:endParaRPr lang="en-US" b="1" dirty="0"/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Implicit feedback 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lvl="2"/>
            <a:r>
              <a:rPr lang="en-US" dirty="0" smtClean="0"/>
              <a:t>binary </a:t>
            </a:r>
            <a:r>
              <a:rPr lang="en-US" dirty="0"/>
              <a:t>value, 0 or </a:t>
            </a:r>
            <a:r>
              <a:rPr lang="en-US" dirty="0" smtClean="0"/>
              <a:t>1</a:t>
            </a:r>
            <a:endParaRPr lang="en-US" dirty="0"/>
          </a:p>
          <a:p>
            <a:pPr lvl="2"/>
            <a:r>
              <a:rPr lang="en-US" dirty="0" smtClean="0"/>
              <a:t>more noise</a:t>
            </a:r>
          </a:p>
          <a:p>
            <a:pPr lvl="2"/>
            <a:r>
              <a:rPr lang="en-US" dirty="0" smtClean="0"/>
              <a:t>large amount</a:t>
            </a:r>
          </a:p>
          <a:p>
            <a:pPr lvl="2"/>
            <a:r>
              <a:rPr lang="en-US" dirty="0" smtClean="0"/>
              <a:t>indicate </a:t>
            </a:r>
            <a:r>
              <a:rPr lang="en-US" b="1" dirty="0" smtClean="0"/>
              <a:t>confidence </a:t>
            </a:r>
            <a:r>
              <a:rPr lang="en-US" dirty="0" smtClean="0"/>
              <a:t>(frequency, view ratio)</a:t>
            </a:r>
            <a:endParaRPr lang="en-US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91000" y="1219200"/>
            <a:ext cx="50292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Two sorts of problems (output)</a:t>
            </a:r>
          </a:p>
          <a:p>
            <a:pPr lvl="1"/>
            <a:r>
              <a:rPr lang="en-US" sz="2400" dirty="0" smtClean="0"/>
              <a:t>rating prediction</a:t>
            </a:r>
          </a:p>
          <a:p>
            <a:pPr lvl="2"/>
            <a:r>
              <a:rPr lang="en-US" dirty="0"/>
              <a:t>predicted rating values</a:t>
            </a:r>
          </a:p>
          <a:p>
            <a:pPr lvl="2"/>
            <a:r>
              <a:rPr lang="en-US" dirty="0" smtClean="0"/>
              <a:t>continuous numerical value within 1~5</a:t>
            </a:r>
          </a:p>
          <a:p>
            <a:pPr lvl="1"/>
            <a:r>
              <a:rPr lang="en-US" sz="2400" b="1" dirty="0" smtClean="0">
                <a:solidFill>
                  <a:srgbClr val="7030A0"/>
                </a:solidFill>
              </a:rPr>
              <a:t>top-n recommendation</a:t>
            </a:r>
          </a:p>
          <a:p>
            <a:pPr lvl="2"/>
            <a:r>
              <a:rPr lang="en-US" dirty="0"/>
              <a:t>a list contains n </a:t>
            </a:r>
            <a:r>
              <a:rPr lang="en-US" dirty="0" smtClean="0"/>
              <a:t>items ranked in the first n candidates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0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Tasks (cont.)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4648200"/>
            <a:ext cx="7848600" cy="16303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(1). Traditional </a:t>
            </a:r>
            <a:r>
              <a:rPr lang="en-US" sz="2400" b="1" dirty="0" smtClean="0"/>
              <a:t>rating prediction </a:t>
            </a:r>
            <a:r>
              <a:rPr lang="en-US" sz="2400" dirty="0" smtClean="0"/>
              <a:t>problem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(2).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T</a:t>
            </a:r>
            <a:r>
              <a:rPr lang="en-US" sz="2400" dirty="0" smtClean="0"/>
              <a:t>op-n </a:t>
            </a:r>
            <a:r>
              <a:rPr lang="en-US" sz="2400" dirty="0"/>
              <a:t>recommendation with </a:t>
            </a:r>
            <a:r>
              <a:rPr lang="en-US" sz="2400" b="1" dirty="0"/>
              <a:t>explicit</a:t>
            </a:r>
            <a:r>
              <a:rPr lang="en-US" sz="2400" dirty="0"/>
              <a:t> </a:t>
            </a:r>
            <a:r>
              <a:rPr lang="en-US" sz="2400" dirty="0" smtClean="0"/>
              <a:t>feedback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(3).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Top-n </a:t>
            </a:r>
            <a:r>
              <a:rPr lang="en-US" sz="2400" dirty="0"/>
              <a:t>recommendation with </a:t>
            </a:r>
            <a:r>
              <a:rPr lang="en-US" sz="2400" b="1" dirty="0" smtClean="0"/>
              <a:t>implicit</a:t>
            </a:r>
            <a:r>
              <a:rPr lang="en-US" sz="2400" dirty="0" smtClean="0"/>
              <a:t> feedback</a:t>
            </a:r>
          </a:p>
          <a:p>
            <a:pPr marL="0" indent="0">
              <a:buNone/>
            </a:pPr>
            <a:r>
              <a:rPr lang="en-US" sz="2400" dirty="0" smtClean="0"/>
              <a:t>          </a:t>
            </a:r>
            <a:r>
              <a:rPr lang="en-US" sz="2400" b="1" dirty="0" smtClean="0">
                <a:solidFill>
                  <a:srgbClr val="FF0000"/>
                </a:solidFill>
              </a:rPr>
              <a:t>(2),(3</a:t>
            </a:r>
            <a:r>
              <a:rPr lang="en-US" sz="2400" dirty="0" smtClean="0"/>
              <a:t>) will be covered and discussed </a:t>
            </a:r>
            <a:r>
              <a:rPr lang="en-US" altLang="zh-CN" sz="2400" dirty="0" smtClean="0"/>
              <a:t>in this talk</a:t>
            </a:r>
            <a:endParaRPr lang="en-US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1485900"/>
            <a:ext cx="443865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897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Top-N recommendation related </a:t>
            </a:r>
            <a:r>
              <a:rPr lang="en-US" b="1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Preliminary and Definition</a:t>
            </a:r>
          </a:p>
          <a:p>
            <a:r>
              <a:rPr lang="en-US" dirty="0" smtClean="0"/>
              <a:t>Motivation and Task</a:t>
            </a:r>
          </a:p>
          <a:p>
            <a:r>
              <a:rPr lang="en-US" altLang="zh-CN" dirty="0"/>
              <a:t>Key issues concerning top-n recommendation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Common for explicit and implicit feedback</a:t>
            </a:r>
          </a:p>
          <a:p>
            <a:pPr lvl="1"/>
            <a:r>
              <a:rPr lang="en-US" altLang="zh-CN" dirty="0"/>
              <a:t>For explicit feedback</a:t>
            </a:r>
          </a:p>
          <a:p>
            <a:pPr lvl="1"/>
            <a:r>
              <a:rPr lang="en-US" altLang="zh-CN" dirty="0"/>
              <a:t>For implicit feedback</a:t>
            </a:r>
          </a:p>
          <a:p>
            <a:r>
              <a:rPr lang="en-US" dirty="0" smtClean="0"/>
              <a:t>Overview </a:t>
            </a:r>
            <a:r>
              <a:rPr lang="en-US" dirty="0"/>
              <a:t>of </a:t>
            </a:r>
            <a:r>
              <a:rPr lang="en-US" dirty="0" smtClean="0"/>
              <a:t>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0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Common issues for top-n recommendation with </a:t>
            </a:r>
            <a:r>
              <a:rPr lang="en-US" sz="3600" b="1" dirty="0" smtClean="0">
                <a:solidFill>
                  <a:srgbClr val="00B0F0"/>
                </a:solidFill>
              </a:rPr>
              <a:t>explicit</a:t>
            </a:r>
            <a:r>
              <a:rPr lang="en-US" sz="3600" dirty="0" smtClean="0">
                <a:solidFill>
                  <a:srgbClr val="00B0F0"/>
                </a:solidFill>
              </a:rPr>
              <a:t> </a:t>
            </a:r>
            <a:r>
              <a:rPr lang="en-US" sz="3600" dirty="0" smtClean="0"/>
              <a:t>and </a:t>
            </a:r>
            <a:r>
              <a:rPr lang="en-US" sz="3600" b="1" dirty="0" smtClean="0">
                <a:solidFill>
                  <a:srgbClr val="00B0F0"/>
                </a:solidFill>
              </a:rPr>
              <a:t>implicit</a:t>
            </a:r>
            <a:r>
              <a:rPr lang="en-US" sz="3600" dirty="0" smtClean="0">
                <a:solidFill>
                  <a:srgbClr val="00B0F0"/>
                </a:solidFill>
              </a:rPr>
              <a:t> </a:t>
            </a:r>
            <a:r>
              <a:rPr lang="en-US" sz="3600" dirty="0" smtClean="0"/>
              <a:t>feedback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3000" dirty="0"/>
              <a:t>Better to training the objective function via including </a:t>
            </a:r>
            <a:r>
              <a:rPr lang="en-US" sz="3000" b="1" dirty="0">
                <a:solidFill>
                  <a:srgbClr val="FF0000"/>
                </a:solidFill>
              </a:rPr>
              <a:t>all </a:t>
            </a:r>
            <a:r>
              <a:rPr lang="en-US" sz="3000" b="1" dirty="0" smtClean="0">
                <a:solidFill>
                  <a:srgbClr val="FF0000"/>
                </a:solidFill>
              </a:rPr>
              <a:t>records</a:t>
            </a:r>
            <a:r>
              <a:rPr lang="en-US" sz="3000" dirty="0" smtClean="0"/>
              <a:t>(with unobserved ones</a:t>
            </a:r>
            <a:r>
              <a:rPr lang="en-US" sz="3000" dirty="0"/>
              <a:t>) for </a:t>
            </a:r>
            <a:r>
              <a:rPr lang="en-US" sz="3000" dirty="0" smtClean="0"/>
              <a:t>optimization.</a:t>
            </a:r>
          </a:p>
          <a:p>
            <a:pPr lvl="1"/>
            <a:r>
              <a:rPr lang="en-US" sz="2600" b="1" dirty="0" smtClean="0">
                <a:solidFill>
                  <a:srgbClr val="FF0000"/>
                </a:solidFill>
              </a:rPr>
              <a:t>Missing</a:t>
            </a:r>
            <a:r>
              <a:rPr lang="en-US" sz="2600" b="1" dirty="0" smtClean="0"/>
              <a:t> rating/value treatment</a:t>
            </a:r>
            <a:endParaRPr lang="en-US" sz="2600" b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733800"/>
            <a:ext cx="43815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382" y="4848225"/>
            <a:ext cx="40576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own Arrow 5"/>
          <p:cNvSpPr/>
          <p:nvPr/>
        </p:nvSpPr>
        <p:spPr>
          <a:xfrm>
            <a:off x="4019550" y="4343400"/>
            <a:ext cx="247650" cy="466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9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000" dirty="0"/>
              <a:t>The </a:t>
            </a:r>
            <a:r>
              <a:rPr lang="en-US" altLang="zh-CN" sz="3000" b="1" dirty="0" smtClean="0"/>
              <a:t>testing </a:t>
            </a:r>
            <a:r>
              <a:rPr lang="en-US" altLang="zh-CN" sz="3000" b="1" dirty="0"/>
              <a:t>set </a:t>
            </a:r>
            <a:r>
              <a:rPr lang="en-US" altLang="zh-CN" sz="3000" dirty="0"/>
              <a:t>should be chosen carefully in order to not bias accuracy </a:t>
            </a:r>
            <a:r>
              <a:rPr lang="en-US" altLang="zh-CN" sz="3000" dirty="0" smtClean="0"/>
              <a:t>metrics when evaluating the performance.</a:t>
            </a:r>
            <a:endParaRPr lang="en-US" altLang="zh-CN" sz="3000" dirty="0"/>
          </a:p>
          <a:p>
            <a:pPr lvl="1"/>
            <a:r>
              <a:rPr lang="en-US" altLang="zh-CN" sz="2400" dirty="0"/>
              <a:t>A little few top popular items can skew the top-N performance: remove the hottest few items; keep more eye on long-tail part than short-head part.</a:t>
            </a:r>
          </a:p>
          <a:p>
            <a:r>
              <a:rPr lang="en-US" altLang="zh-CN" sz="3000" dirty="0">
                <a:solidFill>
                  <a:srgbClr val="002060"/>
                </a:solidFill>
              </a:rPr>
              <a:t>Similarity Measures</a:t>
            </a:r>
            <a:endParaRPr lang="en-US" altLang="zh-CN" sz="2200" dirty="0">
              <a:solidFill>
                <a:srgbClr val="002060"/>
              </a:solidFill>
            </a:endParaRPr>
          </a:p>
          <a:p>
            <a:pPr lvl="1"/>
            <a:r>
              <a:rPr lang="en-US" altLang="zh-CN" sz="2400" dirty="0"/>
              <a:t>better to use </a:t>
            </a:r>
            <a:r>
              <a:rPr lang="en-US" altLang="zh-CN" sz="2400" b="1" dirty="0">
                <a:solidFill>
                  <a:srgbClr val="FF0000"/>
                </a:solidFill>
              </a:rPr>
              <a:t>cosine</a:t>
            </a:r>
            <a:r>
              <a:rPr lang="en-US" altLang="zh-CN" sz="2400" dirty="0"/>
              <a:t> coefficient than </a:t>
            </a:r>
            <a:r>
              <a:rPr lang="en-US" altLang="zh-CN" sz="2400" b="1" dirty="0"/>
              <a:t>Pearson</a:t>
            </a:r>
            <a:r>
              <a:rPr lang="en-US" altLang="zh-CN" sz="2400" dirty="0"/>
              <a:t> correlation coefficient since it’s computed over all </a:t>
            </a:r>
            <a:r>
              <a:rPr lang="en-US" altLang="zh-CN" sz="2400" dirty="0" smtClean="0"/>
              <a:t>ratings.</a:t>
            </a:r>
            <a:endParaRPr lang="en-US" altLang="zh-CN" sz="2400" dirty="0"/>
          </a:p>
          <a:p>
            <a:pPr lvl="1"/>
            <a:r>
              <a:rPr lang="en-US" altLang="zh-CN" sz="2400" dirty="0"/>
              <a:t>Conditional probability between two items(like concept of “</a:t>
            </a:r>
            <a:r>
              <a:rPr lang="en-US" altLang="zh-CN" sz="2400" b="1" dirty="0"/>
              <a:t>confident</a:t>
            </a:r>
            <a:r>
              <a:rPr lang="en-US" altLang="zh-CN" sz="2400" dirty="0"/>
              <a:t>” in Association Rule</a:t>
            </a:r>
            <a:r>
              <a:rPr lang="en-US" altLang="zh-CN" sz="2400" dirty="0" smtClean="0"/>
              <a:t>).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Common issues for top-n recommendation with </a:t>
            </a:r>
            <a:r>
              <a:rPr lang="en-US" sz="3600" b="1" dirty="0" smtClean="0">
                <a:solidFill>
                  <a:srgbClr val="00B0F0"/>
                </a:solidFill>
              </a:rPr>
              <a:t>explicit</a:t>
            </a:r>
            <a:r>
              <a:rPr lang="en-US" sz="3600" dirty="0" smtClean="0">
                <a:solidFill>
                  <a:srgbClr val="00B0F0"/>
                </a:solidFill>
              </a:rPr>
              <a:t> </a:t>
            </a:r>
            <a:r>
              <a:rPr lang="en-US" sz="3600" dirty="0" smtClean="0"/>
              <a:t>and </a:t>
            </a:r>
            <a:r>
              <a:rPr lang="en-US" sz="3600" b="1" dirty="0" smtClean="0">
                <a:solidFill>
                  <a:srgbClr val="00B0F0"/>
                </a:solidFill>
              </a:rPr>
              <a:t>implicit</a:t>
            </a:r>
            <a:r>
              <a:rPr lang="en-US" sz="3600" dirty="0" smtClean="0">
                <a:solidFill>
                  <a:srgbClr val="00B0F0"/>
                </a:solidFill>
              </a:rPr>
              <a:t> </a:t>
            </a:r>
            <a:r>
              <a:rPr lang="en-US" sz="3600" dirty="0" smtClean="0"/>
              <a:t>feedback (cont.)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5790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Evaluation </a:t>
            </a:r>
            <a:r>
              <a:rPr lang="en-US" sz="3600" dirty="0" smtClean="0"/>
              <a:t>(explicit &amp; implicit)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Relevance</a:t>
            </a:r>
          </a:p>
          <a:p>
            <a:pPr lvl="1"/>
            <a:r>
              <a:rPr lang="en-US" sz="2400" dirty="0" smtClean="0"/>
              <a:t>For explicit feedback(numerical): value large than a threshold (such as average value) indicates relevance (less than it will be irrelevant).</a:t>
            </a:r>
          </a:p>
          <a:p>
            <a:pPr lvl="1"/>
            <a:r>
              <a:rPr lang="en-US" sz="2500" dirty="0" smtClean="0"/>
              <a:t>For </a:t>
            </a:r>
            <a:r>
              <a:rPr lang="en-US" sz="2500" dirty="0"/>
              <a:t>implicit feedback(binary): 1 indicates relevance. V</a:t>
            </a:r>
            <a:r>
              <a:rPr lang="en-US" sz="2500" dirty="0" smtClean="0"/>
              <a:t>alue </a:t>
            </a:r>
            <a:r>
              <a:rPr lang="en-US" sz="2500" dirty="0"/>
              <a:t>0 cannot properly </a:t>
            </a:r>
            <a:r>
              <a:rPr lang="en-US" sz="2500" dirty="0" smtClean="0"/>
              <a:t>be considered </a:t>
            </a:r>
            <a:r>
              <a:rPr lang="en-US" sz="2500" dirty="0"/>
              <a:t>as irrelevant since the no-action on an item can be </a:t>
            </a:r>
            <a:r>
              <a:rPr lang="en-US" sz="2500" dirty="0" smtClean="0"/>
              <a:t>due to </a:t>
            </a:r>
            <a:r>
              <a:rPr lang="en-US" sz="2500" dirty="0"/>
              <a:t>many other reasons beyond not liking it (the user can be </a:t>
            </a:r>
            <a:r>
              <a:rPr lang="en-US" sz="2500" dirty="0" smtClean="0"/>
              <a:t>unaware of the existence of the item.</a:t>
            </a:r>
            <a:endParaRPr lang="en-US" sz="2500" dirty="0"/>
          </a:p>
          <a:p>
            <a:r>
              <a:rPr lang="en-US" dirty="0" smtClean="0"/>
              <a:t>Accuracy </a:t>
            </a:r>
            <a:r>
              <a:rPr lang="en-US" sz="2800" dirty="0" smtClean="0"/>
              <a:t>(using relevant records)</a:t>
            </a:r>
          </a:p>
          <a:p>
            <a:pPr lvl="1"/>
            <a:r>
              <a:rPr lang="en-US" dirty="0" smtClean="0"/>
              <a:t>Precision</a:t>
            </a:r>
          </a:p>
          <a:p>
            <a:pPr lvl="1"/>
            <a:r>
              <a:rPr lang="en-US" dirty="0" smtClean="0"/>
              <a:t>Recall</a:t>
            </a:r>
          </a:p>
          <a:p>
            <a:r>
              <a:rPr lang="en-US" dirty="0" smtClean="0"/>
              <a:t>Remove </a:t>
            </a:r>
            <a:r>
              <a:rPr lang="en-US" dirty="0"/>
              <a:t>the </a:t>
            </a:r>
            <a:r>
              <a:rPr lang="en-US" b="1" dirty="0"/>
              <a:t>hottest</a:t>
            </a:r>
            <a:r>
              <a:rPr lang="en-US" dirty="0"/>
              <a:t> few </a:t>
            </a:r>
            <a:r>
              <a:rPr lang="en-US" dirty="0" smtClean="0"/>
              <a:t>items for evaluation(remove test bias).</a:t>
            </a:r>
          </a:p>
        </p:txBody>
      </p:sp>
    </p:spTree>
    <p:extLst>
      <p:ext uri="{BB962C8B-B14F-4D97-AF65-F5344CB8AC3E}">
        <p14:creationId xmlns:p14="http://schemas.microsoft.com/office/powerpoint/2010/main" val="196310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Top-N recommendation related </a:t>
            </a:r>
            <a:r>
              <a:rPr lang="en-US" b="1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Preliminary and Definition</a:t>
            </a:r>
          </a:p>
          <a:p>
            <a:r>
              <a:rPr lang="en-US" dirty="0" smtClean="0"/>
              <a:t>Motivation and Task</a:t>
            </a:r>
          </a:p>
          <a:p>
            <a:r>
              <a:rPr lang="en-US" altLang="zh-CN" dirty="0"/>
              <a:t>Key issues concerning top-n recommendation</a:t>
            </a:r>
          </a:p>
          <a:p>
            <a:pPr lvl="1"/>
            <a:r>
              <a:rPr lang="en-US" dirty="0" smtClean="0"/>
              <a:t>Common for explicit and implicit feedback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For explicit feedback</a:t>
            </a:r>
          </a:p>
          <a:p>
            <a:pPr lvl="1"/>
            <a:r>
              <a:rPr lang="en-US" altLang="zh-CN" dirty="0"/>
              <a:t>For </a:t>
            </a:r>
            <a:r>
              <a:rPr lang="en-US" altLang="zh-CN" dirty="0" smtClean="0"/>
              <a:t>implicit </a:t>
            </a:r>
            <a:r>
              <a:rPr lang="en-US" altLang="zh-CN" dirty="0"/>
              <a:t>feedback</a:t>
            </a:r>
          </a:p>
          <a:p>
            <a:r>
              <a:rPr lang="en-US" dirty="0" smtClean="0"/>
              <a:t>Overview </a:t>
            </a:r>
            <a:r>
              <a:rPr lang="en-US" dirty="0"/>
              <a:t>of </a:t>
            </a:r>
            <a:r>
              <a:rPr lang="en-US" dirty="0" smtClean="0"/>
              <a:t>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44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Top-N recommendation related issues</a:t>
            </a:r>
          </a:p>
          <a:p>
            <a:r>
              <a:rPr lang="en-US" dirty="0" smtClean="0"/>
              <a:t>Issues concerned in last week’s (2014-2-13) group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86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Can </a:t>
            </a:r>
            <a:r>
              <a:rPr lang="en-US" sz="2800" dirty="0"/>
              <a:t>use rating prediction </a:t>
            </a:r>
            <a:r>
              <a:rPr lang="en-US" sz="2800" dirty="0" smtClean="0"/>
              <a:t>methods </a:t>
            </a:r>
            <a:r>
              <a:rPr lang="en-US" sz="2800" dirty="0"/>
              <a:t>for top-N item recommendation by ranking the predicted rating of all items without observed rating.(serve as proxies)</a:t>
            </a:r>
          </a:p>
          <a:p>
            <a:r>
              <a:rPr lang="en-US" sz="2800" dirty="0"/>
              <a:t>Do not need to get exact rating values. Relative </a:t>
            </a:r>
            <a:r>
              <a:rPr lang="en-US" sz="2800" dirty="0" smtClean="0"/>
              <a:t>scores (</a:t>
            </a:r>
            <a:r>
              <a:rPr lang="en-US" sz="2800" dirty="0">
                <a:solidFill>
                  <a:srgbClr val="002060"/>
                </a:solidFill>
              </a:rPr>
              <a:t>association measure</a:t>
            </a:r>
            <a:r>
              <a:rPr lang="en-US" sz="2800" dirty="0"/>
              <a:t>) are enough for correct item ranking.</a:t>
            </a:r>
          </a:p>
          <a:p>
            <a:pPr lvl="1"/>
            <a:r>
              <a:rPr lang="en-US" dirty="0"/>
              <a:t>This can used for simplicity to scale: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Key issues concerning top-n </a:t>
            </a:r>
            <a:r>
              <a:rPr lang="en-US" sz="3600" dirty="0" smtClean="0"/>
              <a:t>recommendation with </a:t>
            </a:r>
            <a:r>
              <a:rPr lang="en-US" sz="3600" b="1" dirty="0">
                <a:solidFill>
                  <a:srgbClr val="FF0000"/>
                </a:solidFill>
              </a:rPr>
              <a:t>explicit</a:t>
            </a:r>
            <a:r>
              <a:rPr lang="en-US" sz="3600" dirty="0"/>
              <a:t> </a:t>
            </a:r>
            <a:r>
              <a:rPr lang="en-US" sz="3600" dirty="0" smtClean="0"/>
              <a:t>feedback</a:t>
            </a:r>
            <a:endParaRPr lang="en-US" sz="3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76800"/>
            <a:ext cx="33147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943475"/>
            <a:ext cx="3114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4457700" y="504825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8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Special treatment for unrated </a:t>
            </a:r>
            <a:r>
              <a:rPr lang="en-US" sz="2800" dirty="0" smtClean="0"/>
              <a:t>ones (</a:t>
            </a:r>
            <a:r>
              <a:rPr lang="en-US" sz="2800" b="1" dirty="0"/>
              <a:t>missing rating</a:t>
            </a:r>
            <a:r>
              <a:rPr lang="en-US" sz="2800" dirty="0"/>
              <a:t>) since ratings are missing not at random(biased). Low ratings are typically much more likely to be missing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Two approaches to handle.</a:t>
            </a:r>
          </a:p>
          <a:p>
            <a:pPr lvl="1"/>
            <a:r>
              <a:rPr lang="en-US" sz="2400" b="1" dirty="0" smtClean="0"/>
              <a:t>Impute</a:t>
            </a:r>
            <a:r>
              <a:rPr lang="en-US" sz="2400" dirty="0" smtClean="0"/>
              <a:t> </a:t>
            </a:r>
            <a:r>
              <a:rPr lang="en-US" sz="2400" dirty="0"/>
              <a:t>small constant rating value </a:t>
            </a:r>
            <a:r>
              <a:rPr lang="en-US" sz="2400" dirty="0" err="1" smtClean="0"/>
              <a:t>r</a:t>
            </a:r>
            <a:r>
              <a:rPr lang="en-US" sz="1600" dirty="0" err="1" smtClean="0"/>
              <a:t>m</a:t>
            </a:r>
            <a:r>
              <a:rPr lang="en-US" sz="2400" dirty="0" smtClean="0"/>
              <a:t> </a:t>
            </a:r>
            <a:r>
              <a:rPr lang="en-US" sz="2400" dirty="0"/>
              <a:t>for </a:t>
            </a:r>
            <a:r>
              <a:rPr lang="en-US" sz="2400" dirty="0" smtClean="0"/>
              <a:t>unobserved ratings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smtClean="0"/>
              <a:t>Give </a:t>
            </a:r>
            <a:r>
              <a:rPr lang="en-US" sz="2400" dirty="0"/>
              <a:t>smaller weight to prediction errors for </a:t>
            </a:r>
            <a:r>
              <a:rPr lang="en-US" sz="2400" dirty="0" smtClean="0"/>
              <a:t>unobserved ratings</a:t>
            </a:r>
            <a:r>
              <a:rPr lang="en-US" sz="2400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447800"/>
            <a:ext cx="5908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Missing ratings/values treatment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Key issues concerning top-n </a:t>
            </a:r>
            <a:r>
              <a:rPr lang="en-US" sz="3600" dirty="0" smtClean="0"/>
              <a:t>recommendation with </a:t>
            </a:r>
            <a:r>
              <a:rPr lang="en-US" sz="3600" b="1" dirty="0">
                <a:solidFill>
                  <a:srgbClr val="FF0000"/>
                </a:solidFill>
              </a:rPr>
              <a:t>explicit</a:t>
            </a:r>
            <a:r>
              <a:rPr lang="en-US" sz="3600" dirty="0"/>
              <a:t> </a:t>
            </a:r>
            <a:r>
              <a:rPr lang="en-US" sz="3600" dirty="0" smtClean="0"/>
              <a:t>feedback (cont.)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4668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Top-N recommendation related </a:t>
            </a:r>
            <a:r>
              <a:rPr lang="en-US" b="1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Preliminary and Definition</a:t>
            </a:r>
          </a:p>
          <a:p>
            <a:r>
              <a:rPr lang="en-US" dirty="0" smtClean="0"/>
              <a:t>Motivation and Task</a:t>
            </a:r>
          </a:p>
          <a:p>
            <a:r>
              <a:rPr lang="en-US" altLang="zh-CN" dirty="0"/>
              <a:t>Key issues concerning top-n recommendation</a:t>
            </a:r>
          </a:p>
          <a:p>
            <a:pPr lvl="1"/>
            <a:r>
              <a:rPr lang="en-US" dirty="0" smtClean="0"/>
              <a:t>Common for explicit and implicit feedback</a:t>
            </a:r>
          </a:p>
          <a:p>
            <a:pPr lvl="1"/>
            <a:r>
              <a:rPr lang="en-US" dirty="0" smtClean="0"/>
              <a:t>For explicit feedback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For </a:t>
            </a:r>
            <a:r>
              <a:rPr lang="en-US" altLang="zh-CN" b="1" dirty="0" smtClean="0">
                <a:solidFill>
                  <a:srgbClr val="FF0000"/>
                </a:solidFill>
              </a:rPr>
              <a:t>implicit </a:t>
            </a:r>
            <a:r>
              <a:rPr lang="en-US" altLang="zh-CN" b="1" dirty="0">
                <a:solidFill>
                  <a:srgbClr val="FF0000"/>
                </a:solidFill>
              </a:rPr>
              <a:t>feedback</a:t>
            </a:r>
          </a:p>
          <a:p>
            <a:r>
              <a:rPr lang="en-US" dirty="0" smtClean="0"/>
              <a:t>Overview </a:t>
            </a:r>
            <a:r>
              <a:rPr lang="en-US" dirty="0"/>
              <a:t>of </a:t>
            </a:r>
            <a:r>
              <a:rPr lang="en-US" dirty="0" smtClean="0"/>
              <a:t>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8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Often, only </a:t>
            </a:r>
            <a:r>
              <a:rPr lang="en-US" altLang="zh-CN" b="1" dirty="0"/>
              <a:t>implicit</a:t>
            </a:r>
            <a:r>
              <a:rPr lang="en-US" altLang="zh-CN" dirty="0"/>
              <a:t> feedback data is available</a:t>
            </a:r>
            <a:r>
              <a:rPr lang="en-US" altLang="zh-CN" dirty="0" smtClean="0"/>
              <a:t>.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top-n recommendation with </a:t>
            </a:r>
            <a:r>
              <a:rPr lang="en-US" altLang="zh-CN" dirty="0" smtClean="0"/>
              <a:t>implicit </a:t>
            </a:r>
            <a:r>
              <a:rPr lang="en-US" dirty="0" smtClean="0"/>
              <a:t>feedback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cosine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similarity for binary rating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suitable </a:t>
            </a:r>
            <a:r>
              <a:rPr lang="en-US" b="1" dirty="0" smtClean="0">
                <a:solidFill>
                  <a:srgbClr val="FF0000"/>
                </a:solidFill>
              </a:rPr>
              <a:t>scoring function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669" y="5309790"/>
            <a:ext cx="26670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669" y="5913213"/>
            <a:ext cx="25908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569" y="3733800"/>
            <a:ext cx="34290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Key issues concerning top-n </a:t>
            </a:r>
            <a:r>
              <a:rPr lang="en-US" sz="3600" dirty="0" smtClean="0"/>
              <a:t>recommendation</a:t>
            </a:r>
            <a:br>
              <a:rPr lang="en-US" sz="3600" dirty="0" smtClean="0"/>
            </a:br>
            <a:r>
              <a:rPr lang="en-US" sz="3600" dirty="0" smtClean="0"/>
              <a:t>with </a:t>
            </a:r>
            <a:r>
              <a:rPr lang="en-US" sz="3600" b="1" dirty="0" smtClean="0">
                <a:solidFill>
                  <a:srgbClr val="FF0000"/>
                </a:solidFill>
              </a:rPr>
              <a:t>implicit</a:t>
            </a:r>
            <a:r>
              <a:rPr lang="en-US" sz="3600" dirty="0" smtClean="0"/>
              <a:t> </a:t>
            </a:r>
            <a:r>
              <a:rPr lang="en-US" sz="3600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52642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5837"/>
            <a:ext cx="8229600" cy="2343571"/>
          </a:xfrm>
        </p:spPr>
        <p:txBody>
          <a:bodyPr/>
          <a:lstStyle/>
          <a:p>
            <a:r>
              <a:rPr lang="en-US" sz="2800" dirty="0"/>
              <a:t>Give </a:t>
            </a:r>
            <a:r>
              <a:rPr lang="en-US" sz="2800" dirty="0" smtClean="0"/>
              <a:t>different </a:t>
            </a:r>
            <a:r>
              <a:rPr lang="en-US" sz="2800" b="1" dirty="0" smtClean="0"/>
              <a:t>confidence</a:t>
            </a:r>
            <a:r>
              <a:rPr lang="en-US" sz="2800" dirty="0" smtClean="0"/>
              <a:t> </a:t>
            </a:r>
            <a:r>
              <a:rPr lang="en-US" sz="2800" b="1" dirty="0" smtClean="0"/>
              <a:t>level(c</a:t>
            </a:r>
            <a:r>
              <a:rPr lang="en-US" sz="2800" dirty="0" smtClean="0"/>
              <a:t>) to </a:t>
            </a:r>
            <a:r>
              <a:rPr lang="en-US" sz="2800" dirty="0"/>
              <a:t>prediction errors for unobserved ratings.</a:t>
            </a:r>
          </a:p>
          <a:p>
            <a:r>
              <a:rPr lang="en-US" sz="2800" dirty="0" smtClean="0"/>
              <a:t>Feedback confidence(</a:t>
            </a:r>
            <a:r>
              <a:rPr lang="en-US" sz="2800" b="1" dirty="0" smtClean="0"/>
              <a:t>r</a:t>
            </a:r>
            <a:r>
              <a:rPr lang="en-US" sz="2800" dirty="0" smtClean="0"/>
              <a:t>)</a:t>
            </a:r>
          </a:p>
          <a:p>
            <a:pPr lvl="1"/>
            <a:r>
              <a:rPr lang="en-US" sz="2400" dirty="0" smtClean="0"/>
              <a:t>frequency</a:t>
            </a:r>
            <a:r>
              <a:rPr lang="en-US" sz="2400" dirty="0"/>
              <a:t>, view </a:t>
            </a:r>
            <a:r>
              <a:rPr lang="en-US" sz="2400" dirty="0" smtClean="0"/>
              <a:t>ratio</a:t>
            </a:r>
          </a:p>
          <a:p>
            <a:pPr lvl="1"/>
            <a:r>
              <a:rPr lang="en-US" sz="2400" dirty="0" smtClean="0"/>
              <a:t>0~m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binarize</a:t>
            </a:r>
            <a:endParaRPr lang="en-US" sz="2400" dirty="0"/>
          </a:p>
          <a:p>
            <a:pPr lvl="1"/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5243949"/>
            <a:ext cx="6534401" cy="928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7" y="5998217"/>
            <a:ext cx="2285999" cy="55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393" y="4619625"/>
            <a:ext cx="2233613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52400" y="274638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Key issues concerning top-n recommendation</a:t>
            </a:r>
            <a:br>
              <a:rPr lang="en-US" sz="3600" dirty="0" smtClean="0"/>
            </a:br>
            <a:r>
              <a:rPr lang="en-US" sz="3600" dirty="0" smtClean="0"/>
              <a:t>with </a:t>
            </a:r>
            <a:r>
              <a:rPr lang="en-US" sz="3600" b="1" dirty="0" smtClean="0">
                <a:solidFill>
                  <a:srgbClr val="FF0000"/>
                </a:solidFill>
              </a:rPr>
              <a:t>implicit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/>
              <a:t>feedback (cont.)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457200" y="1477404"/>
            <a:ext cx="5908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Missing ratings/values treatment </a:t>
            </a:r>
          </a:p>
        </p:txBody>
      </p:sp>
    </p:spTree>
    <p:extLst>
      <p:ext uri="{BB962C8B-B14F-4D97-AF65-F5344CB8AC3E}">
        <p14:creationId xmlns:p14="http://schemas.microsoft.com/office/powerpoint/2010/main" val="61067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Top-N recommendation related </a:t>
            </a:r>
            <a:r>
              <a:rPr lang="en-US" b="1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Preliminary and Definition</a:t>
            </a:r>
          </a:p>
          <a:p>
            <a:r>
              <a:rPr lang="en-US" dirty="0" smtClean="0"/>
              <a:t>Motivation and Task</a:t>
            </a:r>
          </a:p>
          <a:p>
            <a:r>
              <a:rPr lang="en-US" altLang="zh-CN" dirty="0"/>
              <a:t>Key issues concerning top-n recommendation</a:t>
            </a:r>
          </a:p>
          <a:p>
            <a:pPr lvl="1"/>
            <a:r>
              <a:rPr lang="en-US" altLang="zh-CN" dirty="0"/>
              <a:t>Common for explicit and implicit feedback</a:t>
            </a:r>
          </a:p>
          <a:p>
            <a:pPr lvl="1"/>
            <a:r>
              <a:rPr lang="en-US" altLang="zh-CN" dirty="0"/>
              <a:t>For explicit feedback</a:t>
            </a:r>
          </a:p>
          <a:p>
            <a:pPr lvl="1"/>
            <a:r>
              <a:rPr lang="en-US" altLang="zh-CN" dirty="0"/>
              <a:t>For implicit feedback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Overview of Algorithms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63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Top-N recommendation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Collaborative filtering</a:t>
            </a:r>
          </a:p>
          <a:p>
            <a:pPr lvl="1"/>
            <a:r>
              <a:rPr lang="en-US" dirty="0"/>
              <a:t>Memory-based (</a:t>
            </a:r>
            <a:r>
              <a:rPr lang="en-US" dirty="0" smtClean="0">
                <a:solidFill>
                  <a:srgbClr val="FF0000"/>
                </a:solidFill>
              </a:rPr>
              <a:t>neighborhood approach</a:t>
            </a:r>
            <a:r>
              <a:rPr lang="en-US" dirty="0" smtClean="0"/>
              <a:t>): user-user or item-item</a:t>
            </a:r>
          </a:p>
          <a:p>
            <a:pPr lvl="2"/>
            <a:r>
              <a:rPr lang="en-US" dirty="0" smtClean="0"/>
              <a:t>one-hop: user-based; item-based; association rule;</a:t>
            </a:r>
          </a:p>
          <a:p>
            <a:pPr lvl="2"/>
            <a:r>
              <a:rPr lang="en-US" dirty="0" smtClean="0"/>
              <a:t>multi-hops(graph-based): random walk</a:t>
            </a:r>
            <a:endParaRPr lang="en-US" dirty="0"/>
          </a:p>
          <a:p>
            <a:pPr lvl="1"/>
            <a:r>
              <a:rPr lang="en-US" dirty="0" smtClean="0"/>
              <a:t>Model-based (</a:t>
            </a:r>
            <a:r>
              <a:rPr lang="en-US" dirty="0" smtClean="0">
                <a:solidFill>
                  <a:srgbClr val="FF0000"/>
                </a:solidFill>
              </a:rPr>
              <a:t>latent factor approach</a:t>
            </a:r>
            <a:r>
              <a:rPr lang="en-US" dirty="0" smtClean="0"/>
              <a:t>): user-item</a:t>
            </a:r>
          </a:p>
          <a:p>
            <a:pPr lvl="2"/>
            <a:r>
              <a:rPr lang="en-US" dirty="0" smtClean="0"/>
              <a:t>SVD, Neural Network(such as RBM)</a:t>
            </a:r>
            <a:endParaRPr lang="en-US" dirty="0"/>
          </a:p>
          <a:p>
            <a:r>
              <a:rPr lang="en-US" dirty="0" smtClean="0"/>
              <a:t>Algorithms using social </a:t>
            </a:r>
            <a:r>
              <a:rPr lang="en-US" dirty="0"/>
              <a:t>n</a:t>
            </a:r>
            <a:r>
              <a:rPr lang="en-US" dirty="0" smtClean="0"/>
              <a:t>etwork</a:t>
            </a:r>
          </a:p>
          <a:p>
            <a:r>
              <a:rPr lang="en-US" dirty="0" smtClean="0"/>
              <a:t>Probabilistic methods: </a:t>
            </a:r>
            <a:r>
              <a:rPr lang="en-US" sz="2400" dirty="0" smtClean="0"/>
              <a:t>PLSI, LDA, PMF, Bayesian Network</a:t>
            </a:r>
            <a:endParaRPr lang="en-US" sz="2400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7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Remove multiple biases</a:t>
            </a:r>
            <a:endParaRPr lang="en-US" sz="3000" dirty="0" smtClean="0"/>
          </a:p>
          <a:p>
            <a:pPr lvl="1"/>
            <a:r>
              <a:rPr lang="en-US" dirty="0" smtClean="0"/>
              <a:t>take into account user/item rating records amount when calculating user/item </a:t>
            </a:r>
            <a:r>
              <a:rPr lang="en-US" dirty="0" smtClean="0"/>
              <a:t>similarity </a:t>
            </a:r>
            <a:r>
              <a:rPr lang="en-US" b="1" dirty="0" smtClean="0">
                <a:solidFill>
                  <a:srgbClr val="FF0000"/>
                </a:solidFill>
              </a:rPr>
              <a:t>(significance weighting in CF)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user/item effects: some users like to give higher rating than other users; some items always get higher ratings than other users </a:t>
            </a:r>
            <a:r>
              <a:rPr lang="en-US" sz="2400" dirty="0" smtClean="0"/>
              <a:t>(when aggregating to obtain the predicted score)</a:t>
            </a:r>
            <a:r>
              <a:rPr lang="en-US" altLang="zh-CN" sz="2400" dirty="0"/>
              <a:t> </a:t>
            </a:r>
            <a:r>
              <a:rPr lang="en-US" altLang="zh-CN" dirty="0"/>
              <a:t>(with </a:t>
            </a:r>
            <a:r>
              <a:rPr lang="en-US" altLang="zh-CN" b="1" dirty="0"/>
              <a:t>explicit</a:t>
            </a:r>
            <a:r>
              <a:rPr lang="en-US" altLang="zh-CN" dirty="0"/>
              <a:t> </a:t>
            </a:r>
            <a:r>
              <a:rPr lang="en-US" altLang="zh-CN" dirty="0" smtClean="0"/>
              <a:t>feedback</a:t>
            </a:r>
            <a:r>
              <a:rPr lang="en-US" altLang="zh-CN" dirty="0" smtClean="0"/>
              <a:t>)  </a:t>
            </a:r>
            <a:r>
              <a:rPr lang="en-US" altLang="zh-CN" b="1" dirty="0" smtClean="0">
                <a:solidFill>
                  <a:srgbClr val="FF0000"/>
                </a:solidFill>
              </a:rPr>
              <a:t>(adjusted cosine similarity)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temporal effects (for </a:t>
            </a:r>
            <a:r>
              <a:rPr lang="en-US" altLang="zh-CN" b="1" dirty="0" smtClean="0"/>
              <a:t>explicit</a:t>
            </a:r>
            <a:r>
              <a:rPr lang="en-US" altLang="zh-CN" dirty="0" smtClean="0"/>
              <a:t> feedback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anchoring: overall average ratings varies with time</a:t>
            </a:r>
          </a:p>
          <a:p>
            <a:pPr lvl="2"/>
            <a:r>
              <a:rPr lang="en-US" dirty="0" smtClean="0"/>
              <a:t>preferences evolve: with product/item age</a:t>
            </a:r>
          </a:p>
          <a:p>
            <a:pPr lvl="2"/>
            <a:r>
              <a:rPr lang="en-US" dirty="0" smtClean="0"/>
              <a:t>seasonal 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6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Top-N Recommendation Using Social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Opinion leader-based filtering</a:t>
            </a:r>
          </a:p>
          <a:p>
            <a:r>
              <a:rPr lang="en-US" dirty="0" smtClean="0"/>
              <a:t>Trust-based(through random walk approach)</a:t>
            </a:r>
          </a:p>
          <a:p>
            <a:r>
              <a:rPr lang="en-US" dirty="0" smtClean="0"/>
              <a:t>MF using social network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0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Top-N recommendation related issues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Issues concerned in last week’s (2014-2-13) group meeting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11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Top-N recommendation related issues</a:t>
            </a:r>
          </a:p>
          <a:p>
            <a:r>
              <a:rPr lang="en-US" dirty="0" smtClean="0"/>
              <a:t>Issues concerned in last week’s (2014-2-13) group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O</a:t>
            </a:r>
            <a:r>
              <a:rPr lang="en-US" dirty="0" smtClean="0"/>
              <a:t>pinion leader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Utilize user profile (demographic info)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Graph-based algorithms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Content-based algorithms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Two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6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O</a:t>
            </a:r>
            <a:r>
              <a:rPr lang="en-US" b="1" dirty="0" smtClean="0">
                <a:solidFill>
                  <a:srgbClr val="FF0000"/>
                </a:solidFill>
              </a:rPr>
              <a:t>pinion leader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Utilize user profile (demographic info)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Graph-based algorithms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Content-based algorithms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Two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10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of Opinion Leader</a:t>
            </a:r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09600" y="1905000"/>
            <a:ext cx="8128000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Multistep Flow of Communication Theory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16" descr="fig15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83058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02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Opinion Leaders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19200" y="1219200"/>
            <a:ext cx="7331295" cy="160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EFF7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073F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charset="0"/>
              </a:rPr>
              <a:t>An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rPr>
              <a:t>Opinion Leader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charset="0"/>
              </a:rPr>
              <a:t>is Someone Who is Knowledgeable About Products and Whose Advice is Taken Seriously By Others</a:t>
            </a:r>
            <a:r>
              <a:rPr lang="en-US" sz="2400" b="1" dirty="0">
                <a:solidFill>
                  <a:srgbClr val="000000"/>
                </a:solidFill>
                <a:latin typeface="Helvetica" charset="0"/>
              </a:rPr>
              <a:t>.</a:t>
            </a:r>
          </a:p>
          <a:p>
            <a:pPr algn="ctr" latinLnBrk="1">
              <a:lnSpc>
                <a:spcPct val="90000"/>
              </a:lnSpc>
              <a:spcBef>
                <a:spcPct val="50000"/>
              </a:spcBef>
            </a:pPr>
            <a:endParaRPr lang="en-US" sz="2400" b="1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9931" y="2537309"/>
            <a:ext cx="5960269" cy="3536950"/>
          </a:xfrm>
          <a:prstGeom prst="ellipse">
            <a:avLst/>
          </a:prstGeom>
          <a:gradFill rotWithShape="0">
            <a:gsLst>
              <a:gs pos="0">
                <a:srgbClr val="618FFD"/>
              </a:gs>
              <a:gs pos="100000">
                <a:srgbClr val="618FFD">
                  <a:gamma/>
                  <a:tint val="89804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676767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06742" y="4248149"/>
            <a:ext cx="2241258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EFF7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073F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  <a:latin typeface="Arial" pitchFamily="34" charset="0"/>
              </a:rPr>
              <a:t>Are Similar to </a:t>
            </a:r>
          </a:p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  <a:latin typeface="Arial" pitchFamily="34" charset="0"/>
              </a:rPr>
              <a:t>the Consumer in</a:t>
            </a:r>
          </a:p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  <a:latin typeface="Arial" pitchFamily="34" charset="0"/>
              </a:rPr>
              <a:t>Values and Beliefs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3276600" y="5545137"/>
            <a:ext cx="2490848" cy="92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EFF7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073F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  <a:latin typeface="Arial" pitchFamily="34" charset="0"/>
              </a:rPr>
              <a:t>Are Socially</a:t>
            </a:r>
          </a:p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  <a:latin typeface="Arial" pitchFamily="34" charset="0"/>
              </a:rPr>
              <a:t>Active in </a:t>
            </a:r>
          </a:p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  <a:latin typeface="Arial" pitchFamily="34" charset="0"/>
              </a:rPr>
              <a:t>Their Community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5562600" y="2459836"/>
            <a:ext cx="2294621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EFF7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073F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  <a:latin typeface="Arial" pitchFamily="34" charset="0"/>
              </a:rPr>
              <a:t>Are Technically</a:t>
            </a:r>
          </a:p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  <a:latin typeface="Arial" pitchFamily="34" charset="0"/>
              </a:rPr>
              <a:t>Competent and Have Expert Power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877140" y="2514600"/>
            <a:ext cx="2551860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EFF7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073F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  <a:latin typeface="Arial" pitchFamily="34" charset="0"/>
              </a:rPr>
              <a:t>Are Often Among</a:t>
            </a:r>
          </a:p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  <a:latin typeface="Arial" pitchFamily="34" charset="0"/>
              </a:rPr>
              <a:t>the First to Buy</a:t>
            </a:r>
          </a:p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  <a:latin typeface="Arial" pitchFamily="34" charset="0"/>
              </a:rPr>
              <a:t>New Products</a:t>
            </a:r>
          </a:p>
          <a:p>
            <a:pPr algn="ctr" latinLnBrk="1">
              <a:lnSpc>
                <a:spcPct val="90000"/>
              </a:lnSpc>
            </a:pPr>
            <a:endParaRPr lang="en-US" sz="20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3453063" y="3687761"/>
            <a:ext cx="2114007" cy="1236046"/>
          </a:xfrm>
          <a:prstGeom prst="ellipse">
            <a:avLst/>
          </a:prstGeom>
          <a:gradFill rotWithShape="0">
            <a:gsLst>
              <a:gs pos="0">
                <a:srgbClr val="3365FB"/>
              </a:gs>
              <a:gs pos="100000">
                <a:srgbClr val="3365FB">
                  <a:gamma/>
                  <a:shade val="89804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676767"/>
            </a:outerShdw>
          </a:effectLst>
        </p:spPr>
        <p:txBody>
          <a:bodyPr wrap="none" lIns="90488" tIns="44450" rIns="90488" bIns="4445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rgbClr val="FFFFFF"/>
                </a:solidFill>
                <a:latin typeface="Arial" pitchFamily="34" charset="0"/>
              </a:rPr>
              <a:t>Opinion</a:t>
            </a:r>
          </a:p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rgbClr val="FFFFFF"/>
                </a:solidFill>
                <a:latin typeface="Arial" pitchFamily="34" charset="0"/>
              </a:rPr>
              <a:t>Leaders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34000" y="443847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latin typeface="Arial" pitchFamily="34" charset="0"/>
              </a:rPr>
              <a:t>Have Prescreened, </a:t>
            </a:r>
          </a:p>
          <a:p>
            <a:pPr algn="ctr"/>
            <a:r>
              <a:rPr lang="en-US" b="1" dirty="0">
                <a:latin typeface="Arial" pitchFamily="34" charset="0"/>
              </a:rPr>
              <a:t>Evaluated, and </a:t>
            </a:r>
          </a:p>
          <a:p>
            <a:pPr algn="ctr"/>
            <a:r>
              <a:rPr lang="en-US" b="1" dirty="0">
                <a:latin typeface="Arial" pitchFamily="34" charset="0"/>
              </a:rPr>
              <a:t>Synthesized</a:t>
            </a:r>
          </a:p>
          <a:p>
            <a:pPr algn="ctr"/>
            <a:r>
              <a:rPr lang="en-US" b="1" dirty="0">
                <a:latin typeface="Arial" pitchFamily="34" charset="0"/>
              </a:rPr>
              <a:t>Product Information</a:t>
            </a:r>
          </a:p>
        </p:txBody>
      </p:sp>
    </p:spTree>
    <p:extLst>
      <p:ext uri="{BB962C8B-B14F-4D97-AF65-F5344CB8AC3E}">
        <p14:creationId xmlns:p14="http://schemas.microsoft.com/office/powerpoint/2010/main" val="159189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Celebrities</a:t>
            </a:r>
            <a:r>
              <a:rPr lang="en-US" sz="2800" dirty="0" smtClean="0"/>
              <a:t>: such as those in </a:t>
            </a:r>
            <a:r>
              <a:rPr lang="en-US" sz="2800" dirty="0" err="1" smtClean="0"/>
              <a:t>microblog</a:t>
            </a:r>
            <a:endParaRPr lang="en-US" sz="2800" dirty="0" smtClean="0"/>
          </a:p>
          <a:p>
            <a:r>
              <a:rPr lang="en-US" sz="2800" dirty="0" smtClean="0"/>
              <a:t>Self-Selection: </a:t>
            </a:r>
            <a:r>
              <a:rPr lang="en-US" sz="2400" dirty="0" smtClean="0"/>
              <a:t>Volunteer</a:t>
            </a:r>
          </a:p>
          <a:p>
            <a:r>
              <a:rPr lang="en-US" sz="2800" dirty="0" smtClean="0"/>
              <a:t>Self-Identification: </a:t>
            </a:r>
            <a:r>
              <a:rPr lang="en-US" sz="2400" dirty="0" smtClean="0"/>
              <a:t>Through suitable questionnaires for whether self can be an opinion leader.</a:t>
            </a:r>
          </a:p>
          <a:p>
            <a:r>
              <a:rPr lang="en-US" sz="2800" dirty="0" smtClean="0"/>
              <a:t>Staff Selected: </a:t>
            </a:r>
            <a:r>
              <a:rPr lang="en-US" sz="2400" dirty="0" smtClean="0"/>
              <a:t>Selected by others in the community</a:t>
            </a:r>
          </a:p>
          <a:p>
            <a:r>
              <a:rPr lang="en-US" sz="2800" dirty="0" smtClean="0"/>
              <a:t>Positional Approach: </a:t>
            </a:r>
            <a:r>
              <a:rPr lang="en-US" sz="2400" dirty="0"/>
              <a:t>persons who occupy leadership positions such as business elites, elected officials</a:t>
            </a:r>
          </a:p>
          <a:p>
            <a:r>
              <a:rPr lang="en-US" sz="2800" dirty="0" smtClean="0"/>
              <a:t>Expert Identification: </a:t>
            </a:r>
            <a:r>
              <a:rPr lang="en-US" sz="2400" dirty="0"/>
              <a:t>detected by </a:t>
            </a:r>
            <a:r>
              <a:rPr lang="en-US" sz="2400" dirty="0" smtClean="0"/>
              <a:t>experts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Graph-based </a:t>
            </a:r>
            <a:r>
              <a:rPr lang="en-US" sz="2800" b="1" dirty="0" smtClean="0">
                <a:solidFill>
                  <a:srgbClr val="FF0000"/>
                </a:solidFill>
              </a:rPr>
              <a:t>Method</a:t>
            </a:r>
            <a:r>
              <a:rPr lang="en-US" sz="2800" dirty="0" smtClean="0"/>
              <a:t>: through network analysis</a:t>
            </a:r>
            <a:endParaRPr lang="en-US" sz="2800" dirty="0"/>
          </a:p>
          <a:p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Detection of </a:t>
            </a:r>
            <a:r>
              <a:rPr lang="en-US" dirty="0" smtClean="0"/>
              <a:t>Opinion Leader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4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Detection of Opinion </a:t>
            </a:r>
            <a:r>
              <a:rPr lang="en-US" dirty="0" smtClean="0"/>
              <a:t>Leader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Graph-based</a:t>
            </a:r>
          </a:p>
          <a:p>
            <a:pPr lvl="1"/>
            <a:r>
              <a:rPr lang="en-US" dirty="0" smtClean="0"/>
              <a:t>In the specific social network/graph (such as </a:t>
            </a:r>
            <a:r>
              <a:rPr lang="en-US" dirty="0" err="1" smtClean="0"/>
              <a:t>microblog</a:t>
            </a:r>
            <a:r>
              <a:rPr lang="en-US" dirty="0" smtClean="0"/>
              <a:t>, QQ, </a:t>
            </a:r>
            <a:r>
              <a:rPr lang="en-US" dirty="0" err="1" smtClean="0"/>
              <a:t>Wechat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Metrics in SNA(social network analysis)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egree Centrality</a:t>
            </a:r>
          </a:p>
          <a:p>
            <a:pPr lvl="2"/>
            <a:r>
              <a:rPr lang="en-US" dirty="0" err="1" smtClean="0"/>
              <a:t>Betweenness</a:t>
            </a:r>
            <a:r>
              <a:rPr lang="en-US" dirty="0" smtClean="0"/>
              <a:t> </a:t>
            </a:r>
            <a:r>
              <a:rPr lang="en-US" dirty="0"/>
              <a:t>Centrality</a:t>
            </a:r>
          </a:p>
          <a:p>
            <a:pPr lvl="2"/>
            <a:r>
              <a:rPr lang="en-US" dirty="0" smtClean="0"/>
              <a:t>Closeness Centrality</a:t>
            </a:r>
          </a:p>
          <a:p>
            <a:pPr lvl="2"/>
            <a:r>
              <a:rPr lang="en-US" dirty="0"/>
              <a:t>Eigenvector C</a:t>
            </a:r>
            <a:r>
              <a:rPr lang="en-US" dirty="0" smtClean="0"/>
              <a:t>entrality</a:t>
            </a:r>
            <a:endParaRPr lang="en-US" dirty="0"/>
          </a:p>
          <a:p>
            <a:pPr lvl="2"/>
            <a:r>
              <a:rPr lang="en-US" dirty="0"/>
              <a:t>Clustering </a:t>
            </a:r>
            <a:r>
              <a:rPr lang="en-US" dirty="0" smtClean="0"/>
              <a:t>Coefficient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50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Opinion leader-based </a:t>
            </a:r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altLang="zh-CN" dirty="0" smtClean="0"/>
              <a:t>imilar to the function of s</a:t>
            </a:r>
            <a:r>
              <a:rPr lang="en-US" dirty="0" smtClean="0"/>
              <a:t>ocial explanation</a:t>
            </a:r>
          </a:p>
          <a:p>
            <a:r>
              <a:rPr lang="en-US" dirty="0" smtClean="0"/>
              <a:t>Better for active recommendation rather than passive prediction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80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O</a:t>
            </a:r>
            <a:r>
              <a:rPr lang="en-US" dirty="0" smtClean="0"/>
              <a:t>pinion leader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Utilize user profile (demographic info)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Graph-based algorithms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Content-based algorithms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Two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2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Demographic </a:t>
            </a:r>
            <a:r>
              <a:rPr lang="en-US" dirty="0"/>
              <a:t>F</a:t>
            </a:r>
            <a:r>
              <a:rPr lang="en-US" dirty="0" smtClean="0"/>
              <a:t>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Ease the user cold start problem</a:t>
            </a:r>
          </a:p>
          <a:p>
            <a:r>
              <a:rPr lang="en-US" sz="2800" dirty="0" smtClean="0"/>
              <a:t>Demographic </a:t>
            </a:r>
            <a:r>
              <a:rPr lang="en-US" sz="2800" dirty="0"/>
              <a:t>information can be used to identify the types of users that </a:t>
            </a:r>
            <a:r>
              <a:rPr lang="en-US" sz="2800" dirty="0" smtClean="0"/>
              <a:t>like a </a:t>
            </a:r>
            <a:r>
              <a:rPr lang="en-US" sz="2800" dirty="0"/>
              <a:t>certain </a:t>
            </a:r>
            <a:r>
              <a:rPr lang="en-US" sz="2800" dirty="0" smtClean="0"/>
              <a:t>object </a:t>
            </a:r>
            <a:r>
              <a:rPr lang="en-US" sz="2400" dirty="0" smtClean="0"/>
              <a:t>(using machine learning approach such as rule induction(decision tree, association rule), classification).  </a:t>
            </a:r>
            <a:r>
              <a:rPr lang="en-US" sz="2800" dirty="0"/>
              <a:t>Such as ads targeting</a:t>
            </a:r>
          </a:p>
          <a:p>
            <a:r>
              <a:rPr lang="en-US" sz="2800" dirty="0" smtClean="0"/>
              <a:t>There </a:t>
            </a:r>
            <a:r>
              <a:rPr lang="en-US" sz="2800" dirty="0"/>
              <a:t>is a </a:t>
            </a:r>
            <a:r>
              <a:rPr lang="en-US" sz="2800" dirty="0" smtClean="0"/>
              <a:t>trade-off between </a:t>
            </a:r>
            <a:r>
              <a:rPr lang="en-US" sz="2800" dirty="0"/>
              <a:t>the quality of the demographic information obtained and the </a:t>
            </a:r>
            <a:r>
              <a:rPr lang="en-US" sz="2800" dirty="0" smtClean="0"/>
              <a:t>amount of </a:t>
            </a:r>
            <a:r>
              <a:rPr lang="en-US" sz="2800" dirty="0"/>
              <a:t>effort </a:t>
            </a:r>
            <a:r>
              <a:rPr lang="en-US" sz="2800" dirty="0" smtClean="0"/>
              <a:t>required </a:t>
            </a:r>
            <a:r>
              <a:rPr lang="en-US" sz="2800" dirty="0"/>
              <a:t>to obtain </a:t>
            </a:r>
            <a:r>
              <a:rPr lang="en-US" sz="2800" dirty="0" smtClean="0"/>
              <a:t>it.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513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Graph-based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formulation</a:t>
            </a:r>
          </a:p>
          <a:p>
            <a:r>
              <a:rPr lang="en-US" dirty="0" smtClean="0"/>
              <a:t>Random Walk</a:t>
            </a:r>
          </a:p>
          <a:p>
            <a:r>
              <a:rPr lang="en-US" dirty="0"/>
              <a:t>Two-layer </a:t>
            </a:r>
            <a:r>
              <a:rPr lang="en-US" dirty="0" smtClean="0"/>
              <a:t>graph</a:t>
            </a:r>
          </a:p>
          <a:p>
            <a:r>
              <a:rPr lang="en-US" dirty="0"/>
              <a:t>Multidimensional graph</a:t>
            </a:r>
          </a:p>
        </p:txBody>
      </p:sp>
    </p:spTree>
    <p:extLst>
      <p:ext uri="{BB962C8B-B14F-4D97-AF65-F5344CB8AC3E}">
        <p14:creationId xmlns:p14="http://schemas.microsoft.com/office/powerpoint/2010/main" val="294154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Top-N recommendation related </a:t>
            </a:r>
            <a:r>
              <a:rPr lang="en-US" b="1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Preliminary and Definition</a:t>
            </a:r>
          </a:p>
          <a:p>
            <a:r>
              <a:rPr lang="en-US" dirty="0" smtClean="0"/>
              <a:t>Motivation and Task</a:t>
            </a:r>
          </a:p>
          <a:p>
            <a:r>
              <a:rPr lang="en-US" altLang="zh-CN" dirty="0"/>
              <a:t>Key issues concerning top-n recommendation</a:t>
            </a:r>
          </a:p>
          <a:p>
            <a:pPr lvl="1"/>
            <a:r>
              <a:rPr lang="en-US" dirty="0" smtClean="0"/>
              <a:t>Common for explicit and implicit feedback</a:t>
            </a:r>
          </a:p>
          <a:p>
            <a:pPr lvl="1"/>
            <a:r>
              <a:rPr lang="en-US" dirty="0" smtClean="0"/>
              <a:t>For explicit feedback</a:t>
            </a:r>
          </a:p>
          <a:p>
            <a:pPr lvl="1"/>
            <a:r>
              <a:rPr lang="en-US" altLang="zh-CN" dirty="0"/>
              <a:t>For </a:t>
            </a:r>
            <a:r>
              <a:rPr lang="en-US" altLang="zh-CN" dirty="0" smtClean="0"/>
              <a:t>implicit </a:t>
            </a:r>
            <a:r>
              <a:rPr lang="en-US" altLang="zh-CN" dirty="0"/>
              <a:t>feedback</a:t>
            </a:r>
          </a:p>
          <a:p>
            <a:r>
              <a:rPr lang="en-US" dirty="0" smtClean="0"/>
              <a:t>Overview </a:t>
            </a:r>
            <a:r>
              <a:rPr lang="en-US" dirty="0"/>
              <a:t>of </a:t>
            </a:r>
            <a:r>
              <a:rPr lang="en-US" dirty="0" smtClean="0"/>
              <a:t>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66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7" y="381000"/>
            <a:ext cx="8229600" cy="4525963"/>
          </a:xfrm>
        </p:spPr>
        <p:txBody>
          <a:bodyPr/>
          <a:lstStyle/>
          <a:p>
            <a:r>
              <a:rPr lang="en-US" dirty="0" smtClean="0"/>
              <a:t>Graph-based: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zh-CN" dirty="0" smtClean="0"/>
              <a:t>Social graph/web of trust: </a:t>
            </a:r>
            <a:r>
              <a:rPr lang="en-US" altLang="zh-CN" dirty="0"/>
              <a:t>real social </a:t>
            </a:r>
            <a:r>
              <a:rPr lang="en-US" altLang="zh-CN" dirty="0" smtClean="0"/>
              <a:t>connections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zh-CN" dirty="0" smtClean="0"/>
              <a:t>Behavioral/Correlation graph: co-viewed/co-rated/co-tagged/co-reviewed graph</a:t>
            </a:r>
          </a:p>
          <a:p>
            <a:pPr marL="457200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(Bipartite graph/Affiliation Network, such as user-item rating matrix, can be converted to such graph</a:t>
            </a:r>
            <a:r>
              <a:rPr lang="en-US" sz="2000" dirty="0" smtClean="0"/>
              <a:t>(Markov network/Markov Random Fields)</a:t>
            </a:r>
            <a:r>
              <a:rPr lang="zh-CN" altLang="en-US" sz="2400" dirty="0" smtClean="0"/>
              <a:t>：</a:t>
            </a:r>
            <a:r>
              <a:rPr lang="en-US" altLang="zh-CN" sz="2400" b="1" dirty="0" smtClean="0"/>
              <a:t>Bipartite network projection(one-mode)</a:t>
            </a:r>
            <a:r>
              <a:rPr lang="en-US" sz="2400" dirty="0"/>
              <a:t> )</a:t>
            </a:r>
            <a:endParaRPr lang="en-US" dirty="0"/>
          </a:p>
          <a:p>
            <a:pPr marL="457200" lvl="1" indent="0">
              <a:buNone/>
            </a:pP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657600"/>
            <a:ext cx="47529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0" y="423493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Bipartite </a:t>
            </a:r>
            <a:r>
              <a:rPr lang="en-US" b="1" dirty="0">
                <a:solidFill>
                  <a:srgbClr val="FF0000"/>
                </a:solidFill>
              </a:rPr>
              <a:t>graph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57912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One-mode graph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(behavioral graph/correlation graph)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65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Walk with Restart (RWR)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basic idea of RWR can be expressed as: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sz="36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6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altLang="zh-CN" sz="36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altLang="zh-CN" sz="36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36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6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altLang="zh-CN" sz="36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altLang="zh-CN" sz="36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𝑆𝑝</m:t>
                      </m:r>
                      <m:d>
                        <m:dPr>
                          <m:ctrlPr>
                            <a:rPr lang="en-US" altLang="zh-CN" sz="36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6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CN" sz="36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sz="36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𝑎𝑞</m:t>
                      </m:r>
                    </m:oMath>
                  </m:oMathPara>
                </a14:m>
                <a:endParaRPr lang="en-US" sz="3600" i="1" dirty="0">
                  <a:solidFill>
                    <a:srgbClr val="FF0000"/>
                  </a:solidFill>
                  <a:latin typeface="Cambria Math"/>
                </a:endParaRP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sz="2400" dirty="0"/>
                  <a:t>each step can restart from x with a probability of a.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sz="2400" dirty="0"/>
                  <a:t>p(t) be a column vector where p(t) i denotes the probability that the random walk at step t is at node i</a:t>
                </a:r>
                <a:r>
                  <a:rPr lang="en-US" sz="2400" dirty="0" smtClean="0"/>
                  <a:t>.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sz="2400" dirty="0" smtClean="0"/>
                  <a:t>q </a:t>
                </a:r>
                <a:r>
                  <a:rPr lang="en-US" sz="2400" dirty="0"/>
                  <a:t>is a column vector of zeros with the element corresponding to the starting node set to 1, i.e. </a:t>
                </a:r>
                <a:r>
                  <a:rPr lang="en-US" sz="2400" dirty="0" err="1"/>
                  <a:t>qx</a:t>
                </a:r>
                <a:r>
                  <a:rPr lang="en-US" sz="2400" dirty="0"/>
                  <a:t> = 1</a:t>
                </a:r>
                <a:r>
                  <a:rPr lang="en-US" sz="2400" dirty="0" smtClean="0"/>
                  <a:t>.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sz="2400" dirty="0" smtClean="0"/>
                  <a:t>a </a:t>
                </a:r>
                <a:r>
                  <a:rPr lang="en-US" sz="2400" dirty="0"/>
                  <a:t>is the </a:t>
                </a:r>
                <a:r>
                  <a:rPr lang="en-US" sz="2400" dirty="0" smtClean="0"/>
                  <a:t>damping coefficient (to make personal </a:t>
                </a:r>
                <a:r>
                  <a:rPr lang="en-US" sz="2400" dirty="0" err="1" smtClean="0"/>
                  <a:t>judgement</a:t>
                </a:r>
                <a:r>
                  <a:rPr lang="en-US" sz="2400" dirty="0" smtClean="0"/>
                  <a:t>)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sz="2400" dirty="0"/>
                  <a:t>S is the transition probability matrix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70114" y="5975866"/>
            <a:ext cx="8392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Almost the same as </a:t>
            </a:r>
            <a:r>
              <a:rPr lang="en-US" sz="2000" b="1" dirty="0" smtClean="0">
                <a:solidFill>
                  <a:srgbClr val="FF0000"/>
                </a:solidFill>
              </a:rPr>
              <a:t>Google </a:t>
            </a:r>
            <a:r>
              <a:rPr lang="en-US" sz="2000" b="1" dirty="0">
                <a:solidFill>
                  <a:srgbClr val="FF0000"/>
                </a:solidFill>
              </a:rPr>
              <a:t>topic-specific </a:t>
            </a:r>
            <a:r>
              <a:rPr lang="en-US" sz="2000" b="1" dirty="0" smtClean="0">
                <a:solidFill>
                  <a:srgbClr val="FF0000"/>
                </a:solidFill>
              </a:rPr>
              <a:t>PageRank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with </a:t>
            </a:r>
            <a:r>
              <a:rPr lang="en-US" sz="2000" b="1" dirty="0" smtClean="0">
                <a:solidFill>
                  <a:srgbClr val="FF0000"/>
                </a:solidFill>
              </a:rPr>
              <a:t>random </a:t>
            </a:r>
            <a:r>
              <a:rPr lang="en-US" sz="2000" b="1" dirty="0">
                <a:solidFill>
                  <a:srgbClr val="FF0000"/>
                </a:solidFill>
              </a:rPr>
              <a:t>teleport</a:t>
            </a:r>
          </a:p>
        </p:txBody>
      </p:sp>
    </p:spTree>
    <p:extLst>
      <p:ext uri="{BB962C8B-B14F-4D97-AF65-F5344CB8AC3E}">
        <p14:creationId xmlns:p14="http://schemas.microsoft.com/office/powerpoint/2010/main" val="71726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Walk with </a:t>
            </a:r>
            <a:r>
              <a:rPr lang="en-US" dirty="0" smtClean="0"/>
              <a:t>Restart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If we want to recommend resources to user </a:t>
            </a:r>
            <a:r>
              <a:rPr lang="en-US" sz="2600" i="1" dirty="0"/>
              <a:t>i</a:t>
            </a:r>
            <a:r>
              <a:rPr lang="en-US" sz="2600" dirty="0"/>
              <a:t>, we will mark node </a:t>
            </a:r>
            <a:r>
              <a:rPr lang="en-US" sz="2600" i="1" dirty="0"/>
              <a:t>i </a:t>
            </a:r>
            <a:r>
              <a:rPr lang="en-US" sz="2600" dirty="0"/>
              <a:t>as the starting node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endParaRPr lang="en-US" sz="2600" dirty="0" smtClean="0"/>
          </a:p>
          <a:p>
            <a:r>
              <a:rPr lang="en-US" sz="2600" dirty="0"/>
              <a:t>q is a vector in which the element corresponding to the starting node is set to 1. </a:t>
            </a:r>
            <a:endParaRPr lang="en-US" sz="2600" dirty="0" smtClean="0"/>
          </a:p>
          <a:p>
            <a:endParaRPr lang="en-US" sz="2600" dirty="0"/>
          </a:p>
          <a:p>
            <a:r>
              <a:rPr lang="en-US" sz="2600" dirty="0"/>
              <a:t>So it should be easily accessible to the node which is closer to the starting node that they would get greater stationary probabilities</a:t>
            </a:r>
            <a:r>
              <a:rPr lang="en-US" sz="2600" dirty="0" smtClean="0"/>
              <a:t>.</a:t>
            </a:r>
          </a:p>
          <a:p>
            <a:endParaRPr lang="en-US" sz="2600" dirty="0"/>
          </a:p>
          <a:p>
            <a:r>
              <a:rPr lang="en-US" sz="2600" dirty="0"/>
              <a:t> Therefore, after the iteration converges, we sort the nodes with their stationary probabilities. The node with larger stationary probability is closer to the target node</a:t>
            </a:r>
          </a:p>
        </p:txBody>
      </p:sp>
    </p:spTree>
    <p:extLst>
      <p:ext uri="{BB962C8B-B14F-4D97-AF65-F5344CB8AC3E}">
        <p14:creationId xmlns:p14="http://schemas.microsoft.com/office/powerpoint/2010/main" val="420448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Two-layer </a:t>
            </a:r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Integrate demographic info, preference feedback and item profile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514600"/>
            <a:ext cx="554355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401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Multidimensional </a:t>
            </a:r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b="1" dirty="0" smtClean="0"/>
              <a:t>Homogeneous</a:t>
            </a:r>
            <a:r>
              <a:rPr lang="en-US" dirty="0" smtClean="0"/>
              <a:t> Graph-based Method</a:t>
            </a:r>
          </a:p>
          <a:p>
            <a:r>
              <a:rPr lang="en-US" b="1" dirty="0" smtClean="0"/>
              <a:t>Heterogeneous</a:t>
            </a:r>
            <a:r>
              <a:rPr lang="en-US" dirty="0" smtClean="0"/>
              <a:t> </a:t>
            </a:r>
            <a:r>
              <a:rPr lang="en-US" dirty="0"/>
              <a:t>Graph-based Method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90800"/>
            <a:ext cx="53340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700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O</a:t>
            </a:r>
            <a:r>
              <a:rPr lang="en-US" dirty="0" smtClean="0"/>
              <a:t>pinion leader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Utilize user profile (demographic info)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Graph-based algorithms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Content-based algorithms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Two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7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Content-based </a:t>
            </a:r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Suitable for </a:t>
            </a:r>
            <a:r>
              <a:rPr lang="en-US" b="1" dirty="0" smtClean="0">
                <a:solidFill>
                  <a:srgbClr val="7030A0"/>
                </a:solidFill>
              </a:rPr>
              <a:t>textual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item/content</a:t>
            </a:r>
          </a:p>
          <a:p>
            <a:r>
              <a:rPr lang="en-US" dirty="0" smtClean="0"/>
              <a:t>Procedure: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2971800"/>
            <a:ext cx="3831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</a:rPr>
              <a:t>tem profiling </a:t>
            </a:r>
            <a:r>
              <a:rPr lang="en-US" sz="2400" b="1" dirty="0" smtClean="0"/>
              <a:t>(text mining)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05742" y="4112568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</a:t>
            </a:r>
            <a:r>
              <a:rPr lang="en-US" sz="2400" b="1" dirty="0" smtClean="0"/>
              <a:t>ser profiling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52800" y="3611061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user preferences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81200" y="5116010"/>
            <a:ext cx="3102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Comparison</a:t>
            </a:r>
            <a:r>
              <a:rPr lang="en-US" sz="2400" b="1" dirty="0" smtClean="0"/>
              <a:t> between user and item profile</a:t>
            </a:r>
            <a:endParaRPr lang="en-US" sz="2400" b="1" dirty="0"/>
          </a:p>
        </p:txBody>
      </p:sp>
      <p:sp>
        <p:nvSpPr>
          <p:cNvPr id="9" name="Down Arrow 8"/>
          <p:cNvSpPr/>
          <p:nvPr/>
        </p:nvSpPr>
        <p:spPr>
          <a:xfrm>
            <a:off x="3048000" y="3433465"/>
            <a:ext cx="304800" cy="755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3080657" y="4645968"/>
            <a:ext cx="272143" cy="470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3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Regression-based</a:t>
            </a:r>
          </a:p>
          <a:p>
            <a:r>
              <a:rPr lang="en-US" dirty="0"/>
              <a:t>Text mining: TF-IDF ,Topic modeling(LDA,PLSI)</a:t>
            </a:r>
          </a:p>
          <a:p>
            <a:pPr lvl="1"/>
            <a:r>
              <a:rPr lang="en-US" dirty="0"/>
              <a:t>LDA acts for feature extraction and dimensionality reduction</a:t>
            </a:r>
          </a:p>
          <a:p>
            <a:pPr lvl="1"/>
            <a:r>
              <a:rPr lang="en-US" dirty="0"/>
              <a:t>LDA can be combined with Naive Bayes(NB), K-Nearest Neighbor(</a:t>
            </a:r>
            <a:r>
              <a:rPr lang="en-US" dirty="0" err="1"/>
              <a:t>kNN</a:t>
            </a:r>
            <a:r>
              <a:rPr lang="en-US" dirty="0"/>
              <a:t>), Regression and Regularized Linear Regression, Linear Classifier, etc.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Content-based algorithms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7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Regression-based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371600"/>
            <a:ext cx="83820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/>
              <a:t>Feature weighting</a:t>
            </a:r>
            <a:r>
              <a:rPr lang="en-US" sz="3600" b="1" dirty="0" smtClean="0"/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Key Idea: different weight on features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i="1" dirty="0" err="1" smtClean="0">
                <a:solidFill>
                  <a:srgbClr val="7030A0"/>
                </a:solidFill>
              </a:rPr>
              <a:t>Debnath</a:t>
            </a:r>
            <a:r>
              <a:rPr lang="en-US" sz="1600" i="1" dirty="0" smtClean="0">
                <a:solidFill>
                  <a:srgbClr val="7030A0"/>
                </a:solidFill>
              </a:rPr>
              <a:t> et. al. Feature Weighting in Content Based Recommendation System Using Social Network Analysis. WWW’08 Poster. </a:t>
            </a:r>
          </a:p>
          <a:p>
            <a:r>
              <a:rPr lang="en-US" dirty="0" smtClean="0"/>
              <a:t>Methodology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</a:t>
            </a:r>
            <a:r>
              <a:rPr lang="en-US" sz="2800" dirty="0" smtClean="0"/>
              <a:t>-- rating matrix </a:t>
            </a:r>
            <a:r>
              <a:rPr lang="en-US" sz="2800" dirty="0" smtClean="0">
                <a:sym typeface="Wingdings" pitchFamily="2" charset="2"/>
              </a:rPr>
              <a:t> movie “co-like” social graph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 smtClean="0">
                <a:sym typeface="Wingdings" pitchFamily="2" charset="2"/>
              </a:rPr>
              <a:t>    -- movie profile (14 features)  movie distance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 smtClean="0">
                <a:sym typeface="Wingdings" pitchFamily="2" charset="2"/>
              </a:rPr>
              <a:t>    -- S(m1, m2) = w1*dist1(m1, m2) + … + </a:t>
            </a:r>
            <a:r>
              <a:rPr lang="en-US" sz="2800" dirty="0" err="1" smtClean="0">
                <a:sym typeface="Wingdings" pitchFamily="2" charset="2"/>
              </a:rPr>
              <a:t>wi</a:t>
            </a:r>
            <a:r>
              <a:rPr lang="en-US" sz="2800" dirty="0" smtClean="0">
                <a:sym typeface="Wingdings" pitchFamily="2" charset="2"/>
              </a:rPr>
              <a:t>*</a:t>
            </a:r>
            <a:r>
              <a:rPr lang="en-US" sz="2800" dirty="0" err="1" smtClean="0">
                <a:sym typeface="Wingdings" pitchFamily="2" charset="2"/>
              </a:rPr>
              <a:t>disti</a:t>
            </a:r>
            <a:r>
              <a:rPr lang="en-US" sz="2800" dirty="0" smtClean="0">
                <a:sym typeface="Wingdings" pitchFamily="2" charset="2"/>
              </a:rPr>
              <a:t>(m1, m2) + ...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 smtClean="0">
                <a:sym typeface="Wingdings" pitchFamily="2" charset="2"/>
              </a:rPr>
              <a:t>    -- Linear Regression  </a:t>
            </a:r>
            <a:r>
              <a:rPr lang="en-US" sz="2800" dirty="0" err="1" smtClean="0">
                <a:sym typeface="Wingdings" pitchFamily="2" charset="2"/>
              </a:rPr>
              <a:t>wi</a:t>
            </a:r>
            <a:r>
              <a:rPr lang="en-US" sz="2800" dirty="0" smtClean="0">
                <a:sym typeface="Wingdings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256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Association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 with larger </a:t>
            </a:r>
            <a:r>
              <a:rPr lang="en-US" dirty="0" smtClean="0"/>
              <a:t>basket(consider cases with the basket size larger than two, such as A+B</a:t>
            </a:r>
            <a:r>
              <a:rPr lang="en-US" dirty="0" smtClean="0">
                <a:sym typeface="Wingdings" pitchFamily="2" charset="2"/>
              </a:rPr>
              <a:t>C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smtClean="0"/>
              <a:t>AR + random walk: item A </a:t>
            </a:r>
            <a:r>
              <a:rPr lang="en-US" dirty="0" smtClean="0">
                <a:sym typeface="Wingdings" pitchFamily="2" charset="2"/>
              </a:rPr>
              <a:t> item B with confidence of p (0~1) with can be regarded as the strength (transfer probability) of the link with node A and B in the gradually constructed associated graph (directed graph).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2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Top-N recommendation related </a:t>
            </a:r>
            <a:r>
              <a:rPr lang="en-US" b="1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Preliminary and Definition</a:t>
            </a:r>
          </a:p>
          <a:p>
            <a:r>
              <a:rPr lang="en-US" dirty="0" smtClean="0"/>
              <a:t>Motivation and Task</a:t>
            </a:r>
          </a:p>
          <a:p>
            <a:r>
              <a:rPr lang="en-US" altLang="zh-CN" dirty="0"/>
              <a:t>Key issues concerning top-n recommendation</a:t>
            </a:r>
          </a:p>
          <a:p>
            <a:pPr lvl="1"/>
            <a:r>
              <a:rPr lang="en-US" altLang="zh-CN" dirty="0"/>
              <a:t>Common for explicit and implicit feedback</a:t>
            </a:r>
          </a:p>
          <a:p>
            <a:pPr lvl="1"/>
            <a:r>
              <a:rPr lang="en-US" altLang="zh-CN" dirty="0"/>
              <a:t>For explicit feedback</a:t>
            </a:r>
          </a:p>
          <a:p>
            <a:pPr lvl="1"/>
            <a:r>
              <a:rPr lang="en-US" altLang="zh-CN" dirty="0"/>
              <a:t>For implicit feedback</a:t>
            </a:r>
          </a:p>
          <a:p>
            <a:r>
              <a:rPr lang="en-US" dirty="0" smtClean="0"/>
              <a:t>Overview </a:t>
            </a:r>
            <a:r>
              <a:rPr lang="en-US" dirty="0"/>
              <a:t>of </a:t>
            </a:r>
            <a:r>
              <a:rPr lang="en-US" dirty="0" smtClean="0"/>
              <a:t>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7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O</a:t>
            </a:r>
            <a:r>
              <a:rPr lang="en-US" dirty="0" smtClean="0"/>
              <a:t>pinion leader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Utilize user profile (demographic info)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Graph-based algorithms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Content-based algorithms</a:t>
            </a:r>
          </a:p>
          <a:p>
            <a:pPr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FF0000"/>
                </a:solidFill>
              </a:rPr>
              <a:t>Two Ideas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57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--Combined </a:t>
            </a:r>
            <a:r>
              <a:rPr lang="en-US" sz="3200" dirty="0"/>
              <a:t>Association </a:t>
            </a:r>
            <a:r>
              <a:rPr lang="en-US" sz="3200" dirty="0" smtClean="0"/>
              <a:t>Rule-based </a:t>
            </a:r>
            <a:r>
              <a:rPr lang="en-US" sz="3200" dirty="0"/>
              <a:t>and </a:t>
            </a:r>
            <a:r>
              <a:rPr lang="en-US" sz="3200" dirty="0" smtClean="0"/>
              <a:t>Content-based top-N Recommendation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200400"/>
          </a:xfrm>
        </p:spPr>
        <p:txBody>
          <a:bodyPr/>
          <a:lstStyle/>
          <a:p>
            <a:r>
              <a:rPr lang="en-US" dirty="0" smtClean="0"/>
              <a:t>Diversity by AR</a:t>
            </a:r>
          </a:p>
          <a:p>
            <a:r>
              <a:rPr lang="en-US" dirty="0"/>
              <a:t>AR is well-suitable for top-N </a:t>
            </a:r>
            <a:r>
              <a:rPr lang="en-US" dirty="0" smtClean="0"/>
              <a:t>recommendation</a:t>
            </a:r>
          </a:p>
          <a:p>
            <a:r>
              <a:rPr lang="en-US" dirty="0" smtClean="0"/>
              <a:t>No item cold-start by CB</a:t>
            </a:r>
          </a:p>
          <a:p>
            <a:r>
              <a:rPr lang="en-US" dirty="0" smtClean="0"/>
              <a:t>Relevance/Similarity by CB</a:t>
            </a:r>
          </a:p>
          <a:p>
            <a:r>
              <a:rPr lang="en-US" dirty="0" smtClean="0"/>
              <a:t>Combination of respective results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Ideas-I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49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6800"/>
            <a:ext cx="80772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--A </a:t>
            </a:r>
            <a:r>
              <a:rPr lang="en-US" altLang="zh-CN" sz="2800" dirty="0"/>
              <a:t>random walk model combining social filtering and association rule for top-N recommendation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90800"/>
            <a:ext cx="8229600" cy="3382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 user cold-start by social filtering</a:t>
            </a:r>
          </a:p>
          <a:p>
            <a:r>
              <a:rPr lang="en-US" dirty="0" smtClean="0"/>
              <a:t>Ease data </a:t>
            </a:r>
            <a:r>
              <a:rPr lang="en-US" dirty="0" err="1" smtClean="0"/>
              <a:t>sparsity</a:t>
            </a:r>
            <a:r>
              <a:rPr lang="en-US" dirty="0" smtClean="0"/>
              <a:t> by random work</a:t>
            </a:r>
          </a:p>
          <a:p>
            <a:r>
              <a:rPr lang="en-US" dirty="0" smtClean="0"/>
              <a:t>Diversity by AR</a:t>
            </a:r>
          </a:p>
          <a:p>
            <a:r>
              <a:rPr lang="en-US" dirty="0" smtClean="0"/>
              <a:t>AR is well-suitable for top-N recommendation</a:t>
            </a:r>
          </a:p>
          <a:p>
            <a:r>
              <a:rPr lang="en-US" dirty="0" smtClean="0"/>
              <a:t>Merge in the process/formulation </a:t>
            </a:r>
            <a:r>
              <a:rPr lang="en-US" altLang="zh-CN" dirty="0" smtClean="0"/>
              <a:t>(</a:t>
            </a:r>
            <a:r>
              <a:rPr lang="en-US" altLang="zh-CN" dirty="0"/>
              <a:t>two-layer graph)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Ideas-II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26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839200" cy="4525963"/>
          </a:xfrm>
        </p:spPr>
        <p:txBody>
          <a:bodyPr/>
          <a:lstStyle/>
          <a:p>
            <a:r>
              <a:rPr lang="en-US" dirty="0" smtClean="0"/>
              <a:t>An Overview of </a:t>
            </a:r>
            <a:r>
              <a:rPr lang="en-US" dirty="0" err="1" smtClean="0"/>
              <a:t>Tencent</a:t>
            </a:r>
            <a:r>
              <a:rPr lang="en-US" dirty="0" smtClean="0"/>
              <a:t> Video Recommendation System.</a:t>
            </a:r>
          </a:p>
          <a:p>
            <a:r>
              <a:rPr lang="en-US" dirty="0" smtClean="0"/>
              <a:t>Data Availability and Access.</a:t>
            </a:r>
          </a:p>
          <a:p>
            <a:r>
              <a:rPr lang="en-US" dirty="0" smtClean="0"/>
              <a:t>Social Recommendation.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59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229600" cy="1143000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Thanks for your attention</a:t>
            </a:r>
            <a:br>
              <a:rPr lang="en-US" sz="4800" b="1" dirty="0" smtClean="0"/>
            </a:br>
            <a:r>
              <a:rPr lang="en-US" sz="5400" b="1" dirty="0" smtClean="0">
                <a:solidFill>
                  <a:srgbClr val="FF0000"/>
                </a:solidFill>
              </a:rPr>
              <a:t>Q &amp; A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08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altLang="zh-CN" dirty="0" smtClean="0"/>
              <a:t>escribe the current </a:t>
            </a:r>
            <a:r>
              <a:rPr lang="en-US" altLang="zh-CN" dirty="0" err="1" smtClean="0"/>
              <a:t>Tencent</a:t>
            </a:r>
            <a:r>
              <a:rPr lang="en-US" altLang="zh-CN" dirty="0" smtClean="0"/>
              <a:t> video system; and its recommender system:</a:t>
            </a:r>
            <a:endParaRPr lang="en-US" altLang="zh-CN" dirty="0"/>
          </a:p>
          <a:p>
            <a:pPr lvl="1"/>
            <a:r>
              <a:rPr lang="en-US" altLang="zh-CN" dirty="0" smtClean="0"/>
              <a:t>use different algorithms in different scenarios</a:t>
            </a:r>
          </a:p>
          <a:p>
            <a:pPr lvl="1"/>
            <a:r>
              <a:rPr lang="en-US" altLang="zh-CN" dirty="0"/>
              <a:t>use different algorithms </a:t>
            </a:r>
            <a:r>
              <a:rPr lang="en-US" altLang="zh-CN" dirty="0" smtClean="0"/>
              <a:t>for different types of videos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5181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altLang="zh-CN" dirty="0" smtClean="0"/>
              <a:t>ontext-aware recommendation</a:t>
            </a:r>
          </a:p>
          <a:p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Query</a:t>
            </a:r>
          </a:p>
          <a:p>
            <a:pPr lvl="1"/>
            <a:r>
              <a:rPr lang="en-US" dirty="0" smtClean="0"/>
              <a:t>Temporal effect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XX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2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1447800"/>
            <a:ext cx="8763000" cy="4525963"/>
          </a:xfrm>
        </p:spPr>
        <p:txBody>
          <a:bodyPr>
            <a:normAutofit/>
          </a:bodyPr>
          <a:lstStyle/>
          <a:p>
            <a:r>
              <a:rPr lang="en-US" b="1" dirty="0"/>
              <a:t>Data </a:t>
            </a:r>
            <a:r>
              <a:rPr lang="en-US" b="1" dirty="0" smtClean="0"/>
              <a:t>sources and recommendation approaches</a:t>
            </a:r>
            <a:endParaRPr lang="en-US" b="1" dirty="0"/>
          </a:p>
          <a:p>
            <a:pPr lvl="1"/>
            <a:r>
              <a:rPr lang="en-US" dirty="0"/>
              <a:t>Social </a:t>
            </a:r>
            <a:r>
              <a:rPr lang="en-US" dirty="0" smtClean="0"/>
              <a:t>connections </a:t>
            </a:r>
            <a:r>
              <a:rPr lang="en-US" dirty="0" smtClean="0">
                <a:sym typeface="Wingdings" pitchFamily="2" charset="2"/>
              </a:rPr>
              <a:t> social filtering </a:t>
            </a:r>
            <a:r>
              <a:rPr lang="en-US" sz="2400" dirty="0" smtClean="0">
                <a:sym typeface="Wingdings" pitchFamily="2" charset="2"/>
              </a:rPr>
              <a:t>(user cold start)</a:t>
            </a:r>
            <a:endParaRPr lang="en-US" sz="2400" dirty="0"/>
          </a:p>
          <a:p>
            <a:pPr lvl="1"/>
            <a:r>
              <a:rPr lang="en-US" dirty="0"/>
              <a:t>User demographic info (user profile</a:t>
            </a:r>
            <a:r>
              <a:rPr lang="en-US" dirty="0" smtClean="0"/>
              <a:t>)</a:t>
            </a:r>
            <a:r>
              <a:rPr lang="en-US" dirty="0" smtClean="0">
                <a:sym typeface="Wingdings" pitchFamily="2" charset="2"/>
              </a:rPr>
              <a:t>demographic filtering (</a:t>
            </a:r>
            <a:r>
              <a:rPr lang="en-US" dirty="0">
                <a:sym typeface="Wingdings" pitchFamily="2" charset="2"/>
              </a:rPr>
              <a:t>user cold start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/>
          </a:p>
          <a:p>
            <a:pPr lvl="1"/>
            <a:r>
              <a:rPr lang="en-US" dirty="0" smtClean="0"/>
              <a:t>Feedback </a:t>
            </a:r>
            <a:r>
              <a:rPr lang="en-US" dirty="0" smtClean="0">
                <a:sym typeface="Wingdings" pitchFamily="2" charset="2"/>
              </a:rPr>
              <a:t> collaborative filtering (domain-independent)</a:t>
            </a:r>
            <a:endParaRPr lang="en-US" dirty="0" smtClean="0"/>
          </a:p>
          <a:p>
            <a:pPr lvl="2"/>
            <a:r>
              <a:rPr lang="en-US" b="1" dirty="0" smtClean="0"/>
              <a:t>Explicit </a:t>
            </a:r>
            <a:r>
              <a:rPr lang="en-US" b="1" dirty="0"/>
              <a:t>&amp; </a:t>
            </a:r>
            <a:r>
              <a:rPr lang="en-US" b="1" dirty="0" smtClean="0"/>
              <a:t>Implicit</a:t>
            </a:r>
            <a:endParaRPr lang="en-US" b="1" dirty="0"/>
          </a:p>
          <a:p>
            <a:pPr lvl="2"/>
            <a:r>
              <a:rPr lang="en-US" dirty="0" smtClean="0"/>
              <a:t>Internal &amp; External (relative to video website)</a:t>
            </a:r>
            <a:endParaRPr lang="en-US" dirty="0"/>
          </a:p>
          <a:p>
            <a:pPr lvl="1"/>
            <a:r>
              <a:rPr lang="en-US" dirty="0"/>
              <a:t>Item </a:t>
            </a:r>
            <a:r>
              <a:rPr lang="en-US" dirty="0" smtClean="0"/>
              <a:t>profiles </a:t>
            </a:r>
            <a:r>
              <a:rPr lang="en-US" dirty="0" smtClean="0">
                <a:sym typeface="Wingdings" pitchFamily="2" charset="2"/>
              </a:rPr>
              <a:t> content-based filtering</a:t>
            </a:r>
            <a:r>
              <a:rPr lang="en-US" sz="2400" dirty="0" smtClean="0">
                <a:sym typeface="Wingdings" pitchFamily="2" charset="2"/>
              </a:rPr>
              <a:t> (item cold </a:t>
            </a:r>
            <a:r>
              <a:rPr lang="en-US" sz="2400" dirty="0">
                <a:sym typeface="Wingdings" pitchFamily="2" charset="2"/>
              </a:rPr>
              <a:t>start</a:t>
            </a:r>
            <a:r>
              <a:rPr lang="en-US" sz="2400" dirty="0" smtClean="0">
                <a:sym typeface="Wingdings" pitchFamily="2" charset="2"/>
              </a:rPr>
              <a:t>)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0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Evaluation of Recommender System</a:t>
            </a:r>
          </a:p>
          <a:p>
            <a:pPr lvl="1"/>
            <a:r>
              <a:rPr lang="en-US" dirty="0" smtClean="0"/>
              <a:t>Approaches</a:t>
            </a:r>
          </a:p>
          <a:p>
            <a:pPr lvl="2"/>
            <a:r>
              <a:rPr lang="en-US" b="1" dirty="0" smtClean="0"/>
              <a:t>Online deployment, survey/questionnaire, offline testing</a:t>
            </a:r>
          </a:p>
          <a:p>
            <a:pPr lvl="1"/>
            <a:r>
              <a:rPr lang="en-US" dirty="0"/>
              <a:t>Three </a:t>
            </a:r>
            <a:r>
              <a:rPr lang="en-US" dirty="0" smtClean="0"/>
              <a:t>participants: users/consumers; content providers; video websites</a:t>
            </a:r>
          </a:p>
          <a:p>
            <a:pPr lvl="1"/>
            <a:r>
              <a:rPr lang="en-US" dirty="0" smtClean="0"/>
              <a:t>Metrics (tradeoff, and integrated evaluate)</a:t>
            </a:r>
          </a:p>
          <a:p>
            <a:pPr lvl="2"/>
            <a:r>
              <a:rPr lang="en-US" dirty="0" smtClean="0"/>
              <a:t>Satisfaction (</a:t>
            </a:r>
            <a:r>
              <a:rPr lang="en-US" dirty="0" err="1"/>
              <a:t>QoE</a:t>
            </a:r>
            <a:r>
              <a:rPr lang="en-US" dirty="0" smtClean="0"/>
              <a:t>), </a:t>
            </a:r>
            <a:r>
              <a:rPr lang="en-US" dirty="0"/>
              <a:t>hidden </a:t>
            </a:r>
            <a:r>
              <a:rPr lang="en-US" dirty="0" smtClean="0"/>
              <a:t>potential content discovery </a:t>
            </a:r>
            <a:r>
              <a:rPr lang="en-US" dirty="0" smtClean="0">
                <a:sym typeface="Wingdings" pitchFamily="2" charset="2"/>
              </a:rPr>
              <a:t> for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users/consumer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s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Accuracy (precision &amp; recall, CTR), users’ total devoted time for 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video website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Coverage (discovery of long tail) for 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content providers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Real-time: new ratings, new users, new items; change rate of recommended list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Diversity; Novelty; Serendipity(</a:t>
            </a:r>
            <a:r>
              <a:rPr lang="zh-CN" altLang="en-US" dirty="0" smtClean="0">
                <a:sym typeface="Wingdings" pitchFamily="2" charset="2"/>
              </a:rPr>
              <a:t>惊喜度</a:t>
            </a:r>
            <a:r>
              <a:rPr lang="en-US" dirty="0" smtClean="0">
                <a:sym typeface="Wingdings" pitchFamily="2" charset="2"/>
              </a:rPr>
              <a:t>);Robustness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Preliminary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2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990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Methods to deal with </a:t>
            </a:r>
            <a:r>
              <a:rPr lang="en-US" sz="3600" b="1" dirty="0" smtClean="0">
                <a:solidFill>
                  <a:srgbClr val="7030A0"/>
                </a:solidFill>
              </a:rPr>
              <a:t>data </a:t>
            </a:r>
            <a:r>
              <a:rPr lang="en-US" sz="3600" b="1" dirty="0" err="1" smtClean="0">
                <a:solidFill>
                  <a:srgbClr val="7030A0"/>
                </a:solidFill>
              </a:rPr>
              <a:t>sparsity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E</a:t>
            </a:r>
            <a:r>
              <a:rPr lang="en-US" dirty="0" smtClean="0"/>
              <a:t>xtra data sources</a:t>
            </a:r>
          </a:p>
          <a:p>
            <a:pPr lvl="1"/>
            <a:r>
              <a:rPr lang="en-US" sz="2400" dirty="0" smtClean="0"/>
              <a:t>User profile/demographic info</a:t>
            </a:r>
          </a:p>
          <a:p>
            <a:pPr lvl="1"/>
            <a:r>
              <a:rPr lang="en-US" sz="2400" dirty="0" smtClean="0"/>
              <a:t>Item profile</a:t>
            </a:r>
          </a:p>
          <a:p>
            <a:pPr lvl="1"/>
            <a:r>
              <a:rPr lang="en-US" sz="2400" dirty="0" smtClean="0"/>
              <a:t>social relations</a:t>
            </a:r>
          </a:p>
          <a:p>
            <a:pPr lvl="1"/>
            <a:r>
              <a:rPr lang="en-US" sz="2400" dirty="0" smtClean="0"/>
              <a:t>other internal activities: such as tag, comment, query, browse, purchase, etc.</a:t>
            </a:r>
          </a:p>
          <a:p>
            <a:pPr lvl="1"/>
            <a:r>
              <a:rPr lang="en-US" sz="2400" dirty="0" smtClean="0"/>
              <a:t>external activities: video-related activities in other social networks</a:t>
            </a:r>
            <a:endParaRPr lang="en-US" sz="3200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Di</a:t>
            </a:r>
            <a:r>
              <a:rPr lang="en-US" dirty="0" smtClean="0"/>
              <a:t>mensionality Reduction: </a:t>
            </a:r>
            <a:r>
              <a:rPr lang="en-US" sz="2800" dirty="0" smtClean="0"/>
              <a:t>SVD, PCA, LDA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Random Walk: </a:t>
            </a:r>
            <a:r>
              <a:rPr lang="en-US" sz="2800" dirty="0" smtClean="0"/>
              <a:t>on Social graph, Behavioral graph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</a:t>
            </a:r>
            <a:r>
              <a:rPr lang="en-US" altLang="zh-CN" dirty="0"/>
              <a:t>on-personalized method</a:t>
            </a:r>
            <a:r>
              <a:rPr lang="en-US" altLang="zh-CN" sz="2800" dirty="0" smtClean="0"/>
              <a:t>: popularity-based(can deal with user cold-start).</a:t>
            </a:r>
            <a:endParaRPr lang="en-US" sz="28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Preliminary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4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43000" y="990600"/>
            <a:ext cx="86868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Explanation and Scalability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Social Explanation</a:t>
            </a:r>
          </a:p>
          <a:p>
            <a:pPr lvl="1"/>
            <a:r>
              <a:rPr lang="en-US" dirty="0" smtClean="0"/>
              <a:t>Persuasive vs. informative explanation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Likelihood rating </a:t>
            </a:r>
            <a:r>
              <a:rPr lang="en-US" dirty="0" smtClean="0"/>
              <a:t>(likelihood to check out) vs. </a:t>
            </a:r>
            <a:r>
              <a:rPr lang="en-US" b="1" dirty="0" smtClean="0">
                <a:solidFill>
                  <a:srgbClr val="7030A0"/>
                </a:solidFill>
              </a:rPr>
              <a:t>consumption rating</a:t>
            </a:r>
            <a:r>
              <a:rPr lang="en-US" dirty="0" smtClean="0"/>
              <a:t>(actual rating)</a:t>
            </a:r>
          </a:p>
          <a:p>
            <a:pPr lvl="1"/>
            <a:r>
              <a:rPr lang="en-US" dirty="0" smtClean="0"/>
              <a:t>social explanation vs. inherent expectation</a:t>
            </a:r>
          </a:p>
          <a:p>
            <a:pPr lvl="1"/>
            <a:r>
              <a:rPr lang="en-US" dirty="0" smtClean="0"/>
              <a:t>Social explanation may improve </a:t>
            </a:r>
            <a:r>
              <a:rPr lang="en-US" altLang="zh-CN" dirty="0" smtClean="0"/>
              <a:t>l</a:t>
            </a:r>
            <a:r>
              <a:rPr lang="en-US" dirty="0" smtClean="0"/>
              <a:t>ikelihood rating</a:t>
            </a:r>
          </a:p>
          <a:p>
            <a:pPr lvl="1"/>
            <a:r>
              <a:rPr lang="en-US" dirty="0" smtClean="0"/>
              <a:t>P</a:t>
            </a:r>
            <a:r>
              <a:rPr lang="en-US" altLang="zh-CN" dirty="0" smtClean="0"/>
              <a:t>rivacy issue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As shown later, all ratings(including unrated ones) needed to be considered: efficiency issue.</a:t>
            </a:r>
          </a:p>
          <a:p>
            <a:pPr lvl="1"/>
            <a:r>
              <a:rPr lang="en-US" dirty="0" smtClean="0"/>
              <a:t>For top-n recommendation, some processing can be simplified to realize scalability (such as use k nearest neighbors, remove denominator, vote-based instead of weighted average, ALS in MF as shown later) 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Preliminary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0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2391</Words>
  <Application>Microsoft Office PowerPoint</Application>
  <PresentationFormat>On-screen Show (4:3)</PresentationFormat>
  <Paragraphs>368</Paragraphs>
  <Slides>56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Top-N Recommendation &amp; Other Issues </vt:lpstr>
      <vt:lpstr>Agenda</vt:lpstr>
      <vt:lpstr>Agenda</vt:lpstr>
      <vt:lpstr>Top-N recommendation related issues</vt:lpstr>
      <vt:lpstr>Top-N recommendation related issues</vt:lpstr>
      <vt:lpstr>Preliminary</vt:lpstr>
      <vt:lpstr>Preliminary (cont.)</vt:lpstr>
      <vt:lpstr>Methods to deal with data sparsity</vt:lpstr>
      <vt:lpstr>Explanation and Scalability</vt:lpstr>
      <vt:lpstr>Definition of Top-N recommendation </vt:lpstr>
      <vt:lpstr>Top-N recommendation related issues</vt:lpstr>
      <vt:lpstr>PowerPoint Presentation</vt:lpstr>
      <vt:lpstr>Tasks</vt:lpstr>
      <vt:lpstr>Tasks (cont.)</vt:lpstr>
      <vt:lpstr>Top-N recommendation related issues</vt:lpstr>
      <vt:lpstr>Common issues for top-n recommendation with explicit and implicit feedback </vt:lpstr>
      <vt:lpstr>PowerPoint Presentation</vt:lpstr>
      <vt:lpstr>Evaluation (explicit &amp; implicit)</vt:lpstr>
      <vt:lpstr>Top-N recommendation related issues</vt:lpstr>
      <vt:lpstr>Key issues concerning top-n recommendation with explicit feedback</vt:lpstr>
      <vt:lpstr>Key issues concerning top-n recommendation with explicit feedback (cont.)</vt:lpstr>
      <vt:lpstr>Top-N recommendation related issues</vt:lpstr>
      <vt:lpstr>Key issues concerning top-n recommendation with implicit feedback</vt:lpstr>
      <vt:lpstr>PowerPoint Presentation</vt:lpstr>
      <vt:lpstr>Top-N recommendation related issues</vt:lpstr>
      <vt:lpstr>Top-N recommendation Algorithms</vt:lpstr>
      <vt:lpstr>Bias Removal</vt:lpstr>
      <vt:lpstr>Top-N Recommendation Using Social Network</vt:lpstr>
      <vt:lpstr>Agenda</vt:lpstr>
      <vt:lpstr>Other issues</vt:lpstr>
      <vt:lpstr>Other issues</vt:lpstr>
      <vt:lpstr>Motivation of Opinion Leader</vt:lpstr>
      <vt:lpstr>Characteristics of Opinion Leaders</vt:lpstr>
      <vt:lpstr>Detection of Opinion Leader</vt:lpstr>
      <vt:lpstr>Detection of Opinion Leader (cont.)</vt:lpstr>
      <vt:lpstr>Opinion leader-based filtering</vt:lpstr>
      <vt:lpstr>Other issues</vt:lpstr>
      <vt:lpstr>Demographic Filtering</vt:lpstr>
      <vt:lpstr>Graph-based algorithms</vt:lpstr>
      <vt:lpstr>PowerPoint Presentation</vt:lpstr>
      <vt:lpstr>Random Walk with Restart (RWR)</vt:lpstr>
      <vt:lpstr>Random Walk with Restart (cont.)</vt:lpstr>
      <vt:lpstr>Two-layer graph</vt:lpstr>
      <vt:lpstr>Multidimensional graph</vt:lpstr>
      <vt:lpstr>Other issues</vt:lpstr>
      <vt:lpstr>Content-based algorithms</vt:lpstr>
      <vt:lpstr>PowerPoint Presentation</vt:lpstr>
      <vt:lpstr>Regression-based</vt:lpstr>
      <vt:lpstr>More on Association Rule</vt:lpstr>
      <vt:lpstr>Other issues</vt:lpstr>
      <vt:lpstr>--Combined Association Rule-based and Content-based top-N Recommendation</vt:lpstr>
      <vt:lpstr>--A random walk model combining social filtering and association rule for top-N recommendation</vt:lpstr>
      <vt:lpstr>Questions</vt:lpstr>
      <vt:lpstr>Thanks for your attention Q &amp; 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cfyang</dc:creator>
  <cp:lastModifiedBy>cfyang</cp:lastModifiedBy>
  <cp:revision>413</cp:revision>
  <dcterms:created xsi:type="dcterms:W3CDTF">2006-08-16T00:00:00Z</dcterms:created>
  <dcterms:modified xsi:type="dcterms:W3CDTF">2014-03-26T02:20:30Z</dcterms:modified>
</cp:coreProperties>
</file>