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7" r:id="rId3"/>
    <p:sldId id="324" r:id="rId4"/>
    <p:sldId id="325" r:id="rId5"/>
    <p:sldId id="345" r:id="rId6"/>
    <p:sldId id="326" r:id="rId7"/>
    <p:sldId id="327" r:id="rId8"/>
    <p:sldId id="328" r:id="rId9"/>
    <p:sldId id="329" r:id="rId10"/>
    <p:sldId id="330" r:id="rId11"/>
    <p:sldId id="346" r:id="rId12"/>
    <p:sldId id="331" r:id="rId13"/>
    <p:sldId id="347" r:id="rId14"/>
    <p:sldId id="338" r:id="rId15"/>
    <p:sldId id="352" r:id="rId16"/>
    <p:sldId id="348" r:id="rId17"/>
    <p:sldId id="334" r:id="rId18"/>
    <p:sldId id="349" r:id="rId19"/>
    <p:sldId id="333" r:id="rId20"/>
    <p:sldId id="336" r:id="rId21"/>
    <p:sldId id="350" r:id="rId22"/>
    <p:sldId id="332" r:id="rId23"/>
    <p:sldId id="337" r:id="rId24"/>
    <p:sldId id="315" r:id="rId25"/>
    <p:sldId id="311" r:id="rId26"/>
    <p:sldId id="343" r:id="rId27"/>
    <p:sldId id="342" r:id="rId28"/>
    <p:sldId id="344" r:id="rId29"/>
    <p:sldId id="266" r:id="rId30"/>
    <p:sldId id="308" r:id="rId31"/>
    <p:sldId id="319" r:id="rId32"/>
    <p:sldId id="340" r:id="rId33"/>
    <p:sldId id="314" r:id="rId34"/>
    <p:sldId id="313" r:id="rId35"/>
    <p:sldId id="321" r:id="rId36"/>
    <p:sldId id="322" r:id="rId37"/>
    <p:sldId id="351" r:id="rId38"/>
    <p:sldId id="339" r:id="rId39"/>
    <p:sldId id="341" r:id="rId40"/>
    <p:sldId id="33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A128A-490F-4DA4-8A84-D3D8FC71B194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DB13-9A1B-4DDD-BBAC-3705CF7B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Association Rule</a:t>
            </a:r>
            <a:r>
              <a:rPr lang="en-US" baseline="0" dirty="0" smtClean="0"/>
              <a:t> can be regarded as memory-based with one-hop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Association Rule</a:t>
            </a:r>
            <a:r>
              <a:rPr lang="en-US" baseline="0" dirty="0" smtClean="0"/>
              <a:t> can be regarded as memory-based with one-hop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Association Rule</a:t>
            </a:r>
            <a:r>
              <a:rPr lang="en-US" baseline="0" dirty="0" smtClean="0"/>
              <a:t> can be regarded as memory-based with one-hop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Association Rule</a:t>
            </a:r>
            <a:r>
              <a:rPr lang="en-US" baseline="0" dirty="0" smtClean="0"/>
              <a:t> can be regarded as memory-based with one-hop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Association Rule</a:t>
            </a:r>
            <a:r>
              <a:rPr lang="en-US" baseline="0" dirty="0" smtClean="0"/>
              <a:t> can be regarded as memory-based with one-hop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Association Rule</a:t>
            </a:r>
            <a:r>
              <a:rPr lang="en-US" baseline="0" dirty="0" smtClean="0"/>
              <a:t> can be regarded as memory-based with one-hop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Association Rule</a:t>
            </a:r>
            <a:r>
              <a:rPr lang="en-US" baseline="0" dirty="0" smtClean="0"/>
              <a:t> can be regarded as memory-based with one-hop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7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MF(SVD)</a:t>
            </a:r>
            <a:r>
              <a:rPr lang="en-US" baseline="0" dirty="0" smtClean="0"/>
              <a:t> can lower the noise. 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5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“On Video Recommendation over Social Network”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ecsyswiki.com/wiki/Normalized_discounted_cumulative_gai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altLang="zh-CN" sz="4800" dirty="0" smtClean="0">
                <a:latin typeface="Arial Rounded MT Bold" pitchFamily="34" charset="0"/>
              </a:rPr>
              <a:t>Overview of Recommendation and Insights</a:t>
            </a:r>
            <a:endParaRPr lang="en-US" sz="48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2672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Chunfeng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yc012@ie.cuhk.edu.hk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with </a:t>
            </a:r>
            <a:r>
              <a:rPr lang="en-US" dirty="0" smtClean="0"/>
              <a:t>Restart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If we want to recommend resources to user </a:t>
            </a:r>
            <a:r>
              <a:rPr lang="en-US" sz="2600" i="1" dirty="0"/>
              <a:t>i</a:t>
            </a:r>
            <a:r>
              <a:rPr lang="en-US" sz="2600" dirty="0"/>
              <a:t>, we will mark node </a:t>
            </a:r>
            <a:r>
              <a:rPr lang="en-US" sz="2600" i="1" dirty="0"/>
              <a:t>i </a:t>
            </a:r>
            <a:r>
              <a:rPr lang="en-US" sz="2600" dirty="0"/>
              <a:t>as the starting node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/>
              <a:t>q is a vector in which the element corresponding to the starting node is set to 1.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So it should be easily accessible to the node which is closer to the starting node that they would get greater stationary probabilities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 Therefore, after the iteration converges, we sort the nodes with their stationary probabilities. The node with larger stationary probability is closer to the target node</a:t>
            </a:r>
          </a:p>
        </p:txBody>
      </p:sp>
    </p:spTree>
    <p:extLst>
      <p:ext uri="{BB962C8B-B14F-4D97-AF65-F5344CB8AC3E}">
        <p14:creationId xmlns:p14="http://schemas.microsoft.com/office/powerpoint/2010/main" val="12870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Rule-based </a:t>
            </a:r>
            <a:r>
              <a:rPr lang="en-US" dirty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Association Rule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Memory-based </a:t>
            </a:r>
            <a:r>
              <a:rPr lang="en-US" b="1" dirty="0" smtClean="0"/>
              <a:t>(neighbor-based)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Model-based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Content-based </a:t>
            </a:r>
            <a:r>
              <a:rPr lang="en-US" dirty="0"/>
              <a:t>algorithms</a:t>
            </a:r>
            <a:endParaRPr lang="en-US" dirty="0" smtClean="0"/>
          </a:p>
          <a:p>
            <a:r>
              <a:rPr lang="en-US" dirty="0" smtClean="0"/>
              <a:t>Social filtering</a:t>
            </a:r>
            <a:r>
              <a:rPr lang="en-US" dirty="0"/>
              <a:t> </a:t>
            </a:r>
            <a:r>
              <a:rPr lang="en-US" sz="2800" b="1" dirty="0"/>
              <a:t>(graph-based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r>
              <a:rPr lang="en-US" dirty="0"/>
              <a:t>Dynamic/temporal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Hybrid algorithms</a:t>
            </a:r>
          </a:p>
        </p:txBody>
      </p:sp>
    </p:spTree>
    <p:extLst>
      <p:ext uri="{BB962C8B-B14F-4D97-AF65-F5344CB8AC3E}">
        <p14:creationId xmlns:p14="http://schemas.microsoft.com/office/powerpoint/2010/main" val="2549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odel-based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Main cost lies in modeling(training)</a:t>
            </a:r>
          </a:p>
          <a:p>
            <a:r>
              <a:rPr lang="en-US" dirty="0" smtClean="0"/>
              <a:t>Bayesian belief </a:t>
            </a:r>
            <a:r>
              <a:rPr lang="en-US" dirty="0"/>
              <a:t>nets (</a:t>
            </a:r>
            <a:r>
              <a:rPr lang="en-US" i="1" dirty="0"/>
              <a:t>BNs</a:t>
            </a:r>
            <a:r>
              <a:rPr lang="en-US" dirty="0"/>
              <a:t>) </a:t>
            </a:r>
            <a:r>
              <a:rPr lang="en-US" i="1" dirty="0"/>
              <a:t>CF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Clustering </a:t>
            </a:r>
            <a:r>
              <a:rPr lang="en-US" i="1" dirty="0"/>
              <a:t>CF </a:t>
            </a:r>
            <a:r>
              <a:rPr lang="en-US" dirty="0"/>
              <a:t>models</a:t>
            </a:r>
          </a:p>
          <a:p>
            <a:r>
              <a:rPr lang="en-US" dirty="0" smtClean="0"/>
              <a:t>Latent feature model(MF, SVD)</a:t>
            </a:r>
          </a:p>
          <a:p>
            <a:r>
              <a:rPr lang="en-US" i="1" dirty="0" smtClean="0"/>
              <a:t>MDP </a:t>
            </a:r>
            <a:r>
              <a:rPr lang="en-US" dirty="0" smtClean="0"/>
              <a:t>(Markov </a:t>
            </a:r>
            <a:r>
              <a:rPr lang="en-US" dirty="0"/>
              <a:t>decision process)-based </a:t>
            </a:r>
            <a:r>
              <a:rPr lang="en-US" i="1" dirty="0" smtClean="0"/>
              <a:t>CF</a:t>
            </a:r>
          </a:p>
          <a:p>
            <a:r>
              <a:rPr lang="en-US" dirty="0"/>
              <a:t>RBM (Restricted Boltzmann Machines)-based CF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Main disadvantage: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Explainability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Rule-based </a:t>
            </a:r>
            <a:r>
              <a:rPr lang="en-US" dirty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Association Rule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Memory-based </a:t>
            </a:r>
            <a:r>
              <a:rPr lang="en-US" b="1" dirty="0" smtClean="0"/>
              <a:t>(neighbor-based)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Content-based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Social filtering</a:t>
            </a:r>
            <a:r>
              <a:rPr lang="en-US" dirty="0"/>
              <a:t> </a:t>
            </a:r>
            <a:r>
              <a:rPr lang="en-US" sz="2800" b="1" dirty="0"/>
              <a:t>(graph-based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r>
              <a:rPr lang="en-US" dirty="0"/>
              <a:t>Dynamic/temporal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Hybrid algorithms</a:t>
            </a:r>
          </a:p>
        </p:txBody>
      </p:sp>
    </p:spTree>
    <p:extLst>
      <p:ext uri="{BB962C8B-B14F-4D97-AF65-F5344CB8AC3E}">
        <p14:creationId xmlns:p14="http://schemas.microsoft.com/office/powerpoint/2010/main" val="2549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83820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Feature weighting</a:t>
            </a:r>
            <a:r>
              <a:rPr lang="en-US" sz="3600" b="1" dirty="0" smtClean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Key Idea: different weight on features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i="1" dirty="0" err="1" smtClean="0">
                <a:solidFill>
                  <a:srgbClr val="7030A0"/>
                </a:solidFill>
              </a:rPr>
              <a:t>Debnath</a:t>
            </a:r>
            <a:r>
              <a:rPr lang="en-US" sz="1600" i="1" dirty="0" smtClean="0">
                <a:solidFill>
                  <a:srgbClr val="7030A0"/>
                </a:solidFill>
              </a:rPr>
              <a:t> et. al. Feature Weighting in Content Based Recommendation System Using Social Network Analysis. WWW’08 Poster. </a:t>
            </a:r>
          </a:p>
          <a:p>
            <a:r>
              <a:rPr lang="en-US" dirty="0" smtClean="0"/>
              <a:t>Methodology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-- rating matrix </a:t>
            </a:r>
            <a:r>
              <a:rPr lang="en-US" sz="2800" dirty="0" smtClean="0">
                <a:sym typeface="Wingdings" pitchFamily="2" charset="2"/>
              </a:rPr>
              <a:t> movie “co-like” social graph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ym typeface="Wingdings" pitchFamily="2" charset="2"/>
              </a:rPr>
              <a:t>    -- movie profile (14 features)  movie distance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ym typeface="Wingdings" pitchFamily="2" charset="2"/>
              </a:rPr>
              <a:t>    -- S(m1, m2) = w1*dist1(m1, m2) + … + </a:t>
            </a:r>
            <a:r>
              <a:rPr lang="en-US" sz="2800" dirty="0" err="1" smtClean="0">
                <a:sym typeface="Wingdings" pitchFamily="2" charset="2"/>
              </a:rPr>
              <a:t>wi</a:t>
            </a:r>
            <a:r>
              <a:rPr lang="en-US" sz="2800" dirty="0" smtClean="0">
                <a:sym typeface="Wingdings" pitchFamily="2" charset="2"/>
              </a:rPr>
              <a:t>*</a:t>
            </a:r>
            <a:r>
              <a:rPr lang="en-US" sz="2800" dirty="0" err="1" smtClean="0">
                <a:sym typeface="Wingdings" pitchFamily="2" charset="2"/>
              </a:rPr>
              <a:t>disti</a:t>
            </a:r>
            <a:r>
              <a:rPr lang="en-US" sz="2800" dirty="0" smtClean="0">
                <a:sym typeface="Wingdings" pitchFamily="2" charset="2"/>
              </a:rPr>
              <a:t>(m1, m2) + ...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ym typeface="Wingdings" pitchFamily="2" charset="2"/>
              </a:rPr>
              <a:t>    -- Linear Regression  </a:t>
            </a:r>
            <a:r>
              <a:rPr lang="en-US" sz="2800" dirty="0" err="1" smtClean="0">
                <a:sym typeface="Wingdings" pitchFamily="2" charset="2"/>
              </a:rPr>
              <a:t>wi</a:t>
            </a:r>
            <a:r>
              <a:rPr lang="en-US" sz="2800" dirty="0" smtClean="0"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9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ther content-based approaches contain: Topic modeling, Bayesian Network, KNN</a:t>
            </a:r>
            <a:r>
              <a:rPr lang="en-US" altLang="zh-CN" smtClean="0"/>
              <a:t>, regression.</a:t>
            </a:r>
          </a:p>
        </p:txBody>
      </p:sp>
    </p:spTree>
    <p:extLst>
      <p:ext uri="{BB962C8B-B14F-4D97-AF65-F5344CB8AC3E}">
        <p14:creationId xmlns:p14="http://schemas.microsoft.com/office/powerpoint/2010/main" val="203947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Rule-based </a:t>
            </a:r>
            <a:r>
              <a:rPr lang="en-US" dirty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Association Rule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Memory-based </a:t>
            </a:r>
            <a:r>
              <a:rPr lang="en-US" b="1" dirty="0" smtClean="0"/>
              <a:t>(neighbor-based)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r>
              <a:rPr lang="en-US" dirty="0" smtClean="0"/>
              <a:t>Content-based </a:t>
            </a:r>
            <a:r>
              <a:rPr lang="en-US" dirty="0"/>
              <a:t>algorithms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Social filtering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(graph-based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dirty="0"/>
              <a:t>Dynamic/temporal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Hybrid algorithms</a:t>
            </a:r>
          </a:p>
        </p:txBody>
      </p:sp>
    </p:spTree>
    <p:extLst>
      <p:ext uri="{BB962C8B-B14F-4D97-AF65-F5344CB8AC3E}">
        <p14:creationId xmlns:p14="http://schemas.microsoft.com/office/powerpoint/2010/main" val="2549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ocial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sers</a:t>
            </a:r>
            <a:r>
              <a:rPr lang="en-US" dirty="0"/>
              <a:t>’ </a:t>
            </a:r>
            <a:r>
              <a:rPr lang="en-US" dirty="0" smtClean="0"/>
              <a:t>trustworthiness has </a:t>
            </a:r>
            <a:r>
              <a:rPr lang="en-US" dirty="0"/>
              <a:t>been measured according to one of the following </a:t>
            </a:r>
            <a:r>
              <a:rPr lang="en-US" dirty="0" smtClean="0"/>
              <a:t>two criteria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taste similarity/</a:t>
            </a:r>
            <a:r>
              <a:rPr lang="en-US" dirty="0" err="1" smtClean="0"/>
              <a:t>assortativity</a:t>
            </a:r>
            <a:r>
              <a:rPr lang="en-US" dirty="0" smtClean="0"/>
              <a:t>(i.e</a:t>
            </a:r>
            <a:r>
              <a:rPr lang="en-US" dirty="0"/>
              <a:t>., “I trust those who agree </a:t>
            </a:r>
            <a:r>
              <a:rPr lang="en-US" dirty="0" smtClean="0"/>
              <a:t>with me”)     --correlational influence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ties (i.e., “I trust my friends, and the </a:t>
            </a:r>
            <a:r>
              <a:rPr lang="en-US" dirty="0" smtClean="0"/>
              <a:t>people that </a:t>
            </a:r>
            <a:r>
              <a:rPr lang="en-US" dirty="0"/>
              <a:t>my friends trust”). </a:t>
            </a:r>
            <a:r>
              <a:rPr lang="en-US" dirty="0" smtClean="0"/>
              <a:t>   --social influence</a:t>
            </a:r>
          </a:p>
          <a:p>
            <a:r>
              <a:rPr lang="en-US" dirty="0" smtClean="0"/>
              <a:t>The </a:t>
            </a:r>
            <a:r>
              <a:rPr lang="en-US" dirty="0"/>
              <a:t>former criteria aims at identifying competent users, but is subject to abuse by </a:t>
            </a:r>
            <a:r>
              <a:rPr lang="en-US" dirty="0" smtClean="0"/>
              <a:t>malicious behaviors.</a:t>
            </a:r>
          </a:p>
          <a:p>
            <a:r>
              <a:rPr lang="en-US" dirty="0" smtClean="0"/>
              <a:t>The </a:t>
            </a:r>
            <a:r>
              <a:rPr lang="en-US" dirty="0"/>
              <a:t>latter aims at detecting </a:t>
            </a:r>
            <a:r>
              <a:rPr lang="en-US" dirty="0" smtClean="0"/>
              <a:t>well-intentioned users</a:t>
            </a:r>
            <a:r>
              <a:rPr lang="en-US" dirty="0"/>
              <a:t>, but fails to capture the natural subjectivity of tastes</a:t>
            </a:r>
          </a:p>
        </p:txBody>
      </p:sp>
    </p:spTree>
    <p:extLst>
      <p:ext uri="{BB962C8B-B14F-4D97-AF65-F5344CB8AC3E}">
        <p14:creationId xmlns:p14="http://schemas.microsoft.com/office/powerpoint/2010/main" val="37815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Rule-based </a:t>
            </a:r>
            <a:r>
              <a:rPr lang="en-US" dirty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Association Rule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Memory-based </a:t>
            </a:r>
            <a:r>
              <a:rPr lang="en-US" b="1" dirty="0" smtClean="0"/>
              <a:t>(neighbor-based)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r>
              <a:rPr lang="en-US" dirty="0" smtClean="0"/>
              <a:t>Content-based </a:t>
            </a:r>
            <a:r>
              <a:rPr lang="en-US" dirty="0"/>
              <a:t>algorithms</a:t>
            </a:r>
            <a:endParaRPr lang="en-US" dirty="0" smtClean="0"/>
          </a:p>
          <a:p>
            <a:r>
              <a:rPr lang="en-US" dirty="0" smtClean="0"/>
              <a:t>Social filtering</a:t>
            </a:r>
            <a:r>
              <a:rPr lang="en-US" dirty="0"/>
              <a:t> </a:t>
            </a:r>
            <a:r>
              <a:rPr lang="en-US" sz="2800" b="1" dirty="0"/>
              <a:t>(graph-based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r>
              <a:rPr lang="en-US" dirty="0">
                <a:solidFill>
                  <a:srgbClr val="FF0000"/>
                </a:solidFill>
              </a:rPr>
              <a:t>Dynamic/temporal </a:t>
            </a:r>
            <a:r>
              <a:rPr lang="en-US" dirty="0" smtClean="0">
                <a:solidFill>
                  <a:srgbClr val="FF0000"/>
                </a:solidFill>
              </a:rPr>
              <a:t>algorithms</a:t>
            </a:r>
          </a:p>
          <a:p>
            <a:r>
              <a:rPr lang="en-US" dirty="0" smtClean="0"/>
              <a:t>Hybrid algorithms</a:t>
            </a:r>
          </a:p>
        </p:txBody>
      </p:sp>
    </p:spTree>
    <p:extLst>
      <p:ext uri="{BB962C8B-B14F-4D97-AF65-F5344CB8AC3E}">
        <p14:creationId xmlns:p14="http://schemas.microsoft.com/office/powerpoint/2010/main" val="2549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Dynamic/temporal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time effect</a:t>
            </a:r>
          </a:p>
          <a:p>
            <a:pPr lvl="1"/>
            <a:r>
              <a:rPr lang="en-US" dirty="0" smtClean="0"/>
              <a:t>user preference</a:t>
            </a:r>
          </a:p>
          <a:p>
            <a:pPr lvl="1"/>
            <a:r>
              <a:rPr lang="en-US" dirty="0" smtClean="0"/>
              <a:t>item popularity (corresponding to </a:t>
            </a:r>
            <a:r>
              <a:rPr lang="en-US" dirty="0"/>
              <a:t>user </a:t>
            </a:r>
            <a:r>
              <a:rPr lang="en-US" dirty="0" smtClean="0"/>
              <a:t>preference)</a:t>
            </a:r>
          </a:p>
          <a:p>
            <a:pPr lvl="1"/>
            <a:r>
              <a:rPr lang="en-US" dirty="0" smtClean="0"/>
              <a:t>Seasonal</a:t>
            </a:r>
          </a:p>
          <a:p>
            <a:r>
              <a:rPr lang="en-US" dirty="0" smtClean="0"/>
              <a:t>Time Series Analysis theory(TSA)</a:t>
            </a:r>
          </a:p>
          <a:p>
            <a:pPr lvl="1"/>
            <a:r>
              <a:rPr lang="en-US" dirty="0" smtClean="0"/>
              <a:t>Earlier ratings should impact the predictive feature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Data sources</a:t>
            </a:r>
            <a:endParaRPr lang="en-US" sz="3600" dirty="0"/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FF0000"/>
                </a:solidFill>
              </a:rPr>
              <a:t>Algorithm summary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Challenges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600" dirty="0" smtClean="0"/>
              <a:t>Concerned </a:t>
            </a:r>
            <a:r>
              <a:rPr lang="en-US" altLang="zh-CN" sz="3600" dirty="0"/>
              <a:t>issues</a:t>
            </a: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FF0000"/>
                </a:solidFill>
              </a:rPr>
              <a:t>Ideas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0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 real video system:</a:t>
            </a:r>
          </a:p>
          <a:p>
            <a:pPr lvl="1"/>
            <a:r>
              <a:rPr lang="en-US" dirty="0" smtClean="0"/>
              <a:t>recommendation(both prediction and system construction) needs to be related to time.(dynamic recommendation/freshness)</a:t>
            </a:r>
            <a:endParaRPr lang="en-US" dirty="0"/>
          </a:p>
          <a:p>
            <a:r>
              <a:rPr lang="en-US" dirty="0" smtClean="0"/>
              <a:t>Temporal factor:</a:t>
            </a:r>
          </a:p>
          <a:p>
            <a:pPr lvl="1"/>
            <a:r>
              <a:rPr lang="en-US" dirty="0" smtClean="0"/>
              <a:t>Freshness</a:t>
            </a:r>
          </a:p>
          <a:p>
            <a:pPr lvl="1"/>
            <a:r>
              <a:rPr lang="en-US" dirty="0" smtClean="0"/>
              <a:t>Dynamic system: for new users, new items, new activities(including ratings), user preference, item popularity</a:t>
            </a:r>
          </a:p>
          <a:p>
            <a:pPr lvl="1"/>
            <a:r>
              <a:rPr lang="en-US" dirty="0" smtClean="0"/>
              <a:t>Dynamic feature weighting(for user/item feature)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Dynamic/temporal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Rule-based </a:t>
            </a:r>
            <a:r>
              <a:rPr lang="en-US" dirty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Association Rule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Memory-based </a:t>
            </a:r>
            <a:r>
              <a:rPr lang="en-US" b="1" dirty="0" smtClean="0"/>
              <a:t>(neighbor-based)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r>
              <a:rPr lang="en-US" dirty="0" smtClean="0"/>
              <a:t>Content-based </a:t>
            </a:r>
            <a:r>
              <a:rPr lang="en-US" dirty="0"/>
              <a:t>algorithms</a:t>
            </a:r>
            <a:endParaRPr lang="en-US" dirty="0" smtClean="0"/>
          </a:p>
          <a:p>
            <a:r>
              <a:rPr lang="en-US" dirty="0" smtClean="0"/>
              <a:t>Social filtering</a:t>
            </a:r>
            <a:r>
              <a:rPr lang="en-US" dirty="0"/>
              <a:t> </a:t>
            </a:r>
            <a:r>
              <a:rPr lang="en-US" sz="2800" b="1" dirty="0"/>
              <a:t>(graph-based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r>
              <a:rPr lang="en-US" dirty="0"/>
              <a:t>Dynamic/temporal </a:t>
            </a:r>
            <a:r>
              <a:rPr lang="en-US" dirty="0" smtClean="0"/>
              <a:t>algorithms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Hybrid algorithms</a:t>
            </a:r>
          </a:p>
        </p:txBody>
      </p:sp>
    </p:spTree>
    <p:extLst>
      <p:ext uri="{BB962C8B-B14F-4D97-AF65-F5344CB8AC3E}">
        <p14:creationId xmlns:p14="http://schemas.microsoft.com/office/powerpoint/2010/main" val="2549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Various types of combination</a:t>
            </a:r>
          </a:p>
          <a:p>
            <a:pPr lvl="1"/>
            <a:r>
              <a:rPr lang="en-US" dirty="0" smtClean="0"/>
              <a:t>Use multiple data sources</a:t>
            </a:r>
          </a:p>
          <a:p>
            <a:pPr lvl="1"/>
            <a:r>
              <a:rPr lang="en-US" dirty="0" smtClean="0"/>
              <a:t>Combine distinct algorithms</a:t>
            </a:r>
          </a:p>
          <a:p>
            <a:pPr lvl="1"/>
            <a:r>
              <a:rPr lang="en-US" dirty="0" smtClean="0"/>
              <a:t>Use one result as the input of another</a:t>
            </a:r>
          </a:p>
          <a:p>
            <a:pPr lvl="1"/>
            <a:r>
              <a:rPr lang="en-US" dirty="0" smtClean="0"/>
              <a:t>Display results in different sessions</a:t>
            </a:r>
          </a:p>
          <a:p>
            <a:r>
              <a:rPr lang="en-US" dirty="0" smtClean="0"/>
              <a:t>Consider different scenarios</a:t>
            </a:r>
          </a:p>
          <a:p>
            <a:pPr lvl="1"/>
            <a:r>
              <a:rPr lang="en-US" dirty="0" smtClean="0"/>
              <a:t>Utilize strengths, evade shortcomings </a:t>
            </a:r>
          </a:p>
          <a:p>
            <a:pPr lvl="1"/>
            <a:r>
              <a:rPr lang="en-US" dirty="0" smtClean="0"/>
              <a:t>for new users, new items</a:t>
            </a:r>
          </a:p>
          <a:p>
            <a:pPr lvl="1"/>
            <a:r>
              <a:rPr lang="en-US" dirty="0" smtClean="0"/>
              <a:t>unsigned users vs</a:t>
            </a:r>
            <a:r>
              <a:rPr lang="en-US" dirty="0"/>
              <a:t>.</a:t>
            </a:r>
            <a:r>
              <a:rPr lang="en-US" dirty="0" smtClean="0"/>
              <a:t> signed users</a:t>
            </a:r>
          </a:p>
          <a:p>
            <a:r>
              <a:rPr lang="en-US" dirty="0" smtClean="0"/>
              <a:t>Consider various video types</a:t>
            </a:r>
          </a:p>
          <a:p>
            <a:pPr lvl="1"/>
            <a:r>
              <a:rPr lang="en-US" dirty="0"/>
              <a:t>(MV, movie, TV, sports, news, UGC)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33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Collaborative filtering: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Matrix </a:t>
            </a:r>
            <a:r>
              <a:rPr lang="en-US" sz="2200" dirty="0" smtClean="0"/>
              <a:t>(with rows, columns as different objects) 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600" dirty="0" smtClean="0">
                <a:sym typeface="Wingdings" pitchFamily="2" charset="2"/>
              </a:rPr>
              <a:t>Affiliation network(Bipartite Graph)  </a:t>
            </a:r>
            <a:r>
              <a:rPr lang="en-US" sz="2200" dirty="0" smtClean="0">
                <a:sym typeface="Wingdings" pitchFamily="2" charset="2"/>
              </a:rPr>
              <a:t>(Through one mode projection)</a:t>
            </a:r>
            <a:r>
              <a:rPr lang="en-US" sz="2600" dirty="0" smtClean="0">
                <a:sym typeface="Wingdings" pitchFamily="2" charset="2"/>
              </a:rPr>
              <a:t>:  One mode Graph </a:t>
            </a:r>
            <a:endParaRPr lang="en-US" sz="2600" dirty="0"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For matrix: MF, SVD, PCA, LSH, CF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For graph: RWR, PageRank, SNA</a:t>
            </a:r>
          </a:p>
          <a:p>
            <a:pPr marL="0" indent="0">
              <a:buNone/>
            </a:pPr>
            <a:r>
              <a:rPr lang="en-US" sz="3500" dirty="0" smtClean="0">
                <a:sym typeface="Wingdings" pitchFamily="2" charset="2"/>
              </a:rPr>
              <a:t>Content based: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user feature(collaborative feature, social feature), item feature,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Machine learning (regression-based)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136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Data </a:t>
            </a:r>
            <a:r>
              <a:rPr lang="en-US" b="1" i="1" dirty="0" err="1" smtClean="0"/>
              <a:t>Sparsity</a:t>
            </a:r>
            <a:r>
              <a:rPr lang="en-US" b="1" i="1" dirty="0" smtClean="0"/>
              <a:t> </a:t>
            </a:r>
            <a:r>
              <a:rPr lang="en-US" sz="3000" dirty="0" smtClean="0"/>
              <a:t>(use more data; graph-based multi-hop)</a:t>
            </a:r>
            <a:endParaRPr lang="en-US" dirty="0"/>
          </a:p>
          <a:p>
            <a:pPr lvl="1"/>
            <a:r>
              <a:rPr lang="en-US" altLang="zh-CN" b="1" i="1" dirty="0" smtClean="0"/>
              <a:t>cold start</a:t>
            </a:r>
          </a:p>
          <a:p>
            <a:r>
              <a:rPr lang="en-US" b="1" i="1" dirty="0" smtClean="0"/>
              <a:t>Scalability </a:t>
            </a:r>
            <a:r>
              <a:rPr lang="en-US" dirty="0" smtClean="0"/>
              <a:t>(efficiency)</a:t>
            </a:r>
          </a:p>
          <a:p>
            <a:r>
              <a:rPr lang="en-US" i="1" dirty="0" smtClean="0"/>
              <a:t>Synonymy</a:t>
            </a:r>
          </a:p>
          <a:p>
            <a:r>
              <a:rPr lang="en-US" i="1" dirty="0"/>
              <a:t>Gray </a:t>
            </a:r>
            <a:r>
              <a:rPr lang="en-US" i="1" dirty="0" smtClean="0"/>
              <a:t>Sheep</a:t>
            </a:r>
          </a:p>
          <a:p>
            <a:r>
              <a:rPr lang="en-US" i="1" dirty="0"/>
              <a:t>Shilling </a:t>
            </a:r>
            <a:r>
              <a:rPr lang="en-US" i="1" dirty="0" smtClean="0"/>
              <a:t>Attacks</a:t>
            </a:r>
          </a:p>
          <a:p>
            <a:r>
              <a:rPr lang="en-US" dirty="0"/>
              <a:t>personal </a:t>
            </a:r>
            <a:r>
              <a:rPr lang="en-US" dirty="0" smtClean="0"/>
              <a:t>privacy(for social info)</a:t>
            </a:r>
          </a:p>
          <a:p>
            <a:r>
              <a:rPr lang="en-US" b="1" i="1" dirty="0" err="1" smtClean="0"/>
              <a:t>Explainability</a:t>
            </a:r>
            <a:endParaRPr lang="en-US" b="1" i="1" dirty="0" smtClean="0"/>
          </a:p>
          <a:p>
            <a:r>
              <a:rPr lang="en-US" dirty="0"/>
              <a:t>Increased noise</a:t>
            </a:r>
          </a:p>
        </p:txBody>
      </p:sp>
    </p:spTree>
    <p:extLst>
      <p:ext uri="{BB962C8B-B14F-4D97-AF65-F5344CB8AC3E}">
        <p14:creationId xmlns:p14="http://schemas.microsoft.com/office/powerpoint/2010/main" val="14282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</a:t>
            </a:r>
            <a:r>
              <a:rPr lang="en-US" altLang="zh-CN" dirty="0" smtClean="0"/>
              <a:t>a</a:t>
            </a:r>
            <a:r>
              <a:rPr lang="en-US" dirty="0" smtClean="0"/>
              <a:t>tion </a:t>
            </a:r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Online: </a:t>
            </a:r>
          </a:p>
          <a:p>
            <a:pPr lvl="1"/>
            <a:r>
              <a:rPr lang="en-US" dirty="0" smtClean="0"/>
              <a:t>L</a:t>
            </a:r>
            <a:r>
              <a:rPr lang="en-US" altLang="zh-CN" dirty="0" smtClean="0"/>
              <a:t>ikelihood rating: </a:t>
            </a:r>
            <a:r>
              <a:rPr lang="en-US" altLang="zh-CN" dirty="0" err="1" smtClean="0"/>
              <a:t>QoE</a:t>
            </a:r>
            <a:r>
              <a:rPr lang="en-US" altLang="zh-CN" dirty="0" smtClean="0"/>
              <a:t>(view ratio)  (rating prediction)</a:t>
            </a:r>
            <a:endParaRPr lang="en-US" dirty="0"/>
          </a:p>
          <a:p>
            <a:pPr lvl="1"/>
            <a:r>
              <a:rPr lang="en-US" dirty="0" smtClean="0"/>
              <a:t>Consumption rating: CTR        (top-n recommendation)</a:t>
            </a:r>
          </a:p>
          <a:p>
            <a:r>
              <a:rPr lang="en-US" dirty="0" smtClean="0"/>
              <a:t>Offline:  </a:t>
            </a:r>
          </a:p>
          <a:p>
            <a:pPr lvl="1"/>
            <a:r>
              <a:rPr lang="en-US" dirty="0" smtClean="0"/>
              <a:t>Precision:</a:t>
            </a:r>
          </a:p>
          <a:p>
            <a:pPr lvl="2"/>
            <a:r>
              <a:rPr lang="en-US" dirty="0" smtClean="0"/>
              <a:t>Numerical(rating prediction): MAE(mean average error(eliminate the impact of outlier/noise)); RMSE(root mean square error); </a:t>
            </a:r>
          </a:p>
          <a:p>
            <a:pPr lvl="2"/>
            <a:r>
              <a:rPr lang="en-US" dirty="0" smtClean="0"/>
              <a:t>Binary: </a:t>
            </a:r>
            <a:r>
              <a:rPr lang="en-US" dirty="0"/>
              <a:t> </a:t>
            </a:r>
            <a:r>
              <a:rPr lang="en-US" dirty="0">
                <a:hlinkClick r:id="rId2" tooltip="Normalized discounted cumulative gain"/>
              </a:rPr>
              <a:t>normalized discounted cumulative gain</a:t>
            </a:r>
            <a:r>
              <a:rPr lang="en-US" dirty="0"/>
              <a:t>, (NDCG)</a:t>
            </a:r>
            <a:r>
              <a:rPr lang="en-US" dirty="0" smtClean="0"/>
              <a:t>F-measure(precision(hit-ratio), recall)(fit for top-N recommendation)</a:t>
            </a:r>
          </a:p>
          <a:p>
            <a:pPr lvl="1"/>
            <a:r>
              <a:rPr lang="en-US" dirty="0" smtClean="0"/>
              <a:t>Efficiency (scalability)</a:t>
            </a:r>
          </a:p>
        </p:txBody>
      </p:sp>
    </p:spTree>
    <p:extLst>
      <p:ext uri="{BB962C8B-B14F-4D97-AF65-F5344CB8AC3E}">
        <p14:creationId xmlns:p14="http://schemas.microsoft.com/office/powerpoint/2010/main" val="2282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Concerned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Concerned issues: popularity, personalization (historical records for both signed users or unsigned users with cookies), relatedness (content-based), diversity</a:t>
            </a:r>
            <a:endParaRPr lang="en-US" dirty="0"/>
          </a:p>
          <a:p>
            <a:r>
              <a:rPr lang="en-US" dirty="0" smtClean="0"/>
              <a:t>Relatedness: the video being viewed</a:t>
            </a:r>
          </a:p>
          <a:p>
            <a:r>
              <a:rPr lang="en-US" dirty="0" smtClean="0"/>
              <a:t>Personalization: </a:t>
            </a:r>
            <a:r>
              <a:rPr lang="en-US" sz="2800" dirty="0" smtClean="0"/>
              <a:t>every single video has its related video list. Then according to one user’s historical records, obtain all the video lists.( take </a:t>
            </a:r>
            <a:r>
              <a:rPr lang="en-US" sz="2800" dirty="0"/>
              <a:t>the </a:t>
            </a:r>
            <a:r>
              <a:rPr lang="en-US" sz="2800" dirty="0" smtClean="0"/>
              <a:t>intersection/majority to </a:t>
            </a:r>
            <a:r>
              <a:rPr lang="en-US" sz="2800" dirty="0"/>
              <a:t>preserve for the final personal recommendation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Socialization also reflect the personalization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36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Ideas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569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Ideas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600" b="1" dirty="0" smtClean="0"/>
              <a:t>Dynamic rule-based recommendation</a:t>
            </a:r>
            <a:br>
              <a:rPr lang="en-US" sz="3600" b="1" dirty="0" smtClean="0"/>
            </a:br>
            <a:r>
              <a:rPr lang="en-US" sz="3600" b="1" dirty="0" smtClean="0"/>
              <a:t>(can deal with </a:t>
            </a:r>
            <a:r>
              <a:rPr lang="en-US" sz="3600" b="1" dirty="0" err="1" smtClean="0"/>
              <a:t>sparsity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2037"/>
            <a:ext cx="8229600" cy="4525963"/>
          </a:xfrm>
        </p:spPr>
        <p:txBody>
          <a:bodyPr/>
          <a:lstStyle/>
          <a:p>
            <a:r>
              <a:rPr lang="en-US" altLang="zh-CN" sz="2400" dirty="0" smtClean="0"/>
              <a:t>Association Rule(AR): one-hop (</a:t>
            </a:r>
            <a:r>
              <a:rPr lang="en-US" altLang="zh-CN" sz="2400" dirty="0" err="1" smtClean="0"/>
              <a:t>sparsity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Wingdings" pitchFamily="2" charset="2"/>
              </a:rPr>
              <a:t> </a:t>
            </a:r>
            <a:r>
              <a:rPr lang="en-US" altLang="zh-CN" sz="2400" dirty="0" smtClean="0"/>
              <a:t>Utilize Random Walker(RW)</a:t>
            </a:r>
          </a:p>
          <a:p>
            <a:r>
              <a:rPr lang="en-US" sz="2400" dirty="0" smtClean="0"/>
              <a:t>Rules by AR are directed (from one item to another) </a:t>
            </a:r>
            <a:r>
              <a:rPr lang="en-US" sz="2400" dirty="0" smtClean="0">
                <a:sym typeface="Wingdings" pitchFamily="2" charset="2"/>
              </a:rPr>
              <a:t> Directed graph for RW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Time issue in Association </a:t>
            </a:r>
            <a:r>
              <a:rPr lang="en-US" sz="2400" dirty="0" smtClean="0"/>
              <a:t>Rule </a:t>
            </a:r>
            <a:r>
              <a:rPr lang="en-US" sz="2400" dirty="0" smtClean="0">
                <a:sym typeface="Wingdings" pitchFamily="2" charset="2"/>
              </a:rPr>
              <a:t> Rule construction consider temporal issue(assign time-related weight)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User preference lifecycle ---- item popularity lifecycle</a:t>
            </a:r>
          </a:p>
          <a:p>
            <a:pPr marL="742950" lvl="2" indent="-342900"/>
            <a:r>
              <a:rPr lang="en-US" sz="2000" dirty="0" smtClean="0">
                <a:sym typeface="Wingdings" pitchFamily="2" charset="2"/>
              </a:rPr>
              <a:t>Measure </a:t>
            </a:r>
            <a:r>
              <a:rPr lang="en-US" sz="2000" dirty="0">
                <a:sym typeface="Wingdings" pitchFamily="2" charset="2"/>
              </a:rPr>
              <a:t>popularity </a:t>
            </a:r>
            <a:r>
              <a:rPr lang="en-US" sz="2000" dirty="0" smtClean="0">
                <a:sym typeface="Wingdings" pitchFamily="2" charset="2"/>
              </a:rPr>
              <a:t>lifecycle for different types of videos</a:t>
            </a:r>
          </a:p>
          <a:p>
            <a:pPr marL="742950" lvl="2" indent="-342900"/>
            <a:r>
              <a:rPr lang="en-US" sz="2000" dirty="0" smtClean="0">
                <a:sym typeface="Wingdings" pitchFamily="2" charset="2"/>
              </a:rPr>
              <a:t>Used in the type-specific time-related weighting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dirty="0"/>
              <a:t>Ideas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Effects on video website workload</a:t>
            </a:r>
          </a:p>
          <a:p>
            <a:pPr lvl="1"/>
            <a:r>
              <a:rPr lang="en-US" sz="2000" dirty="0" smtClean="0"/>
              <a:t>through clickstream data</a:t>
            </a:r>
          </a:p>
          <a:p>
            <a:pPr lvl="1"/>
            <a:r>
              <a:rPr lang="en-US" sz="2000" dirty="0" smtClean="0"/>
              <a:t>analysis viewing source distribution(homepage navigation; search block, recommendation list; linked from other sites)</a:t>
            </a:r>
          </a:p>
          <a:p>
            <a:pPr lvl="1"/>
            <a:r>
              <a:rPr lang="en-US" sz="2000" dirty="0" smtClean="0"/>
              <a:t>Different types </a:t>
            </a:r>
            <a:r>
              <a:rPr lang="en-US" sz="2000" dirty="0"/>
              <a:t>(MV, movie, TV, sports, news, UGC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hot videos &amp; long </a:t>
            </a:r>
            <a:r>
              <a:rPr lang="en-US" sz="2000" dirty="0"/>
              <a:t>tail </a:t>
            </a:r>
            <a:r>
              <a:rPr lang="en-US" sz="2000" dirty="0" smtClean="0"/>
              <a:t>videos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ropagation </a:t>
            </a:r>
            <a:r>
              <a:rPr lang="en-US" sz="2400" dirty="0"/>
              <a:t>of </a:t>
            </a:r>
            <a:r>
              <a:rPr lang="en-US" sz="2400" dirty="0" smtClean="0"/>
              <a:t>recommendation (the effect of recommendation on content diffusion)</a:t>
            </a:r>
          </a:p>
          <a:p>
            <a:r>
              <a:rPr lang="en-US" sz="2400" dirty="0" smtClean="0"/>
              <a:t>Video lifecycle of various types affected by Recommender System (MV, movie, TV, sports, news, UGC)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03293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-Reshaping of </a:t>
            </a:r>
            <a:r>
              <a:rPr lang="en-US" sz="2800" b="1" dirty="0"/>
              <a:t>Internet </a:t>
            </a:r>
            <a:r>
              <a:rPr lang="en-US" sz="2800" b="1" dirty="0" smtClean="0"/>
              <a:t>Traffic via Online Video Recommender System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Social connections (Social graph, web of trust)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demographic info (user profile)</a:t>
            </a:r>
          </a:p>
          <a:p>
            <a:pPr lvl="1"/>
            <a:r>
              <a:rPr lang="en-US" dirty="0" smtClean="0"/>
              <a:t>Ratings(Explicit &amp; Implicit):User activities</a:t>
            </a:r>
          </a:p>
          <a:p>
            <a:pPr lvl="1"/>
            <a:r>
              <a:rPr lang="en-US" dirty="0" smtClean="0"/>
              <a:t>Item profiles</a:t>
            </a:r>
          </a:p>
          <a:p>
            <a:r>
              <a:rPr lang="en-US" dirty="0"/>
              <a:t>User behaviors data/clickstream: </a:t>
            </a:r>
            <a:r>
              <a:rPr lang="en-US" b="1" dirty="0">
                <a:solidFill>
                  <a:srgbClr val="FF0000"/>
                </a:solidFill>
              </a:rPr>
              <a:t>page views, click-thru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watch video</a:t>
            </a:r>
            <a:r>
              <a:rPr lang="en-US" dirty="0"/>
              <a:t>, </a:t>
            </a:r>
            <a:r>
              <a:rPr lang="en-US" b="1" dirty="0">
                <a:solidFill>
                  <a:srgbClr val="00B0F0"/>
                </a:solidFill>
              </a:rPr>
              <a:t>search log</a:t>
            </a:r>
            <a:r>
              <a:rPr lang="en-US" dirty="0"/>
              <a:t>, </a:t>
            </a:r>
            <a:r>
              <a:rPr lang="en-US" i="1" dirty="0">
                <a:solidFill>
                  <a:srgbClr val="00B0F0"/>
                </a:solidFill>
              </a:rPr>
              <a:t>favorite, vote/rating</a:t>
            </a:r>
            <a:r>
              <a:rPr lang="en-US" i="1" dirty="0"/>
              <a:t>, </a:t>
            </a:r>
            <a:r>
              <a:rPr lang="en-US" i="1" dirty="0">
                <a:solidFill>
                  <a:srgbClr val="7030A0"/>
                </a:solidFill>
              </a:rPr>
              <a:t>share, review</a:t>
            </a:r>
            <a:r>
              <a:rPr lang="en-US" dirty="0"/>
              <a:t>. (context: timestamp, location, mood; engagement) </a:t>
            </a:r>
            <a:r>
              <a:rPr lang="en-US" sz="2400" dirty="0"/>
              <a:t>(red is for large size, blue is for middle size, purple is for small size; bold is for all users, italic is for registered user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9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Ideas (cont.)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200" b="1" dirty="0" smtClean="0"/>
              <a:t>Social video measurement(Micro-UGC)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After the measurement of </a:t>
            </a:r>
            <a:r>
              <a:rPr lang="en-US" sz="2400" dirty="0" err="1"/>
              <a:t>Tencent</a:t>
            </a:r>
            <a:r>
              <a:rPr lang="en-US" sz="2400" dirty="0"/>
              <a:t> </a:t>
            </a:r>
            <a:r>
              <a:rPr lang="en-US" sz="2400" dirty="0" err="1"/>
              <a:t>Weishi</a:t>
            </a:r>
            <a:r>
              <a:rPr lang="en-US" sz="2400" dirty="0"/>
              <a:t>(social video), we can identify some specific user/social behaviors/activities (and the patterns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With these observations, we can further apply to </a:t>
            </a:r>
            <a:r>
              <a:rPr lang="en-US" sz="2400" b="1" dirty="0">
                <a:solidFill>
                  <a:srgbClr val="FF0000"/>
                </a:solidFill>
              </a:rPr>
              <a:t>Social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Video Recommendation in Social Network </a:t>
            </a:r>
            <a:r>
              <a:rPr lang="en-US" altLang="zh-CN" sz="2400" b="1" dirty="0">
                <a:solidFill>
                  <a:srgbClr val="FF0000"/>
                </a:solidFill>
              </a:rPr>
              <a:t>or Recommend Social Video to Video Website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(previous work is </a:t>
            </a:r>
            <a:r>
              <a:rPr lang="en-US" altLang="zh-CN" sz="2400" dirty="0">
                <a:solidFill>
                  <a:srgbClr val="FF0000"/>
                </a:solidFill>
              </a:rPr>
              <a:t>social-based video recommendation in video website, or recommend video from video website to social network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or </a:t>
            </a:r>
            <a:r>
              <a:rPr lang="en-US" sz="2400" dirty="0"/>
              <a:t>obtain insights for socialized videos/ </a:t>
            </a:r>
            <a:r>
              <a:rPr lang="en-US" sz="2400" dirty="0" err="1"/>
              <a:t>videolized</a:t>
            </a:r>
            <a:r>
              <a:rPr lang="en-US" sz="2400" dirty="0"/>
              <a:t> social network(</a:t>
            </a:r>
            <a:r>
              <a:rPr lang="zh-CN" altLang="en-US" sz="2400" dirty="0"/>
              <a:t>视频社交化</a:t>
            </a:r>
            <a:r>
              <a:rPr lang="en-US" altLang="zh-CN" sz="2400" dirty="0"/>
              <a:t>/</a:t>
            </a:r>
            <a:r>
              <a:rPr lang="zh-CN" altLang="en-US" sz="2400" dirty="0"/>
              <a:t>社交视频化</a:t>
            </a:r>
            <a:r>
              <a:rPr lang="en-US" sz="2400" dirty="0"/>
              <a:t>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9829"/>
            <a:ext cx="8305800" cy="54864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Utilize mobile-side data</a:t>
            </a:r>
            <a:r>
              <a:rPr lang="en-US" altLang="zh-CN" sz="2400" b="1" dirty="0"/>
              <a:t>(user activities)</a:t>
            </a:r>
            <a:r>
              <a:rPr lang="en-US" sz="2400" b="1" dirty="0"/>
              <a:t> for </a:t>
            </a:r>
            <a:r>
              <a:rPr lang="en-US" sz="2400" b="1" dirty="0" err="1"/>
              <a:t>Tencent</a:t>
            </a:r>
            <a:r>
              <a:rPr lang="en-US" sz="2400" b="1" dirty="0"/>
              <a:t> </a:t>
            </a:r>
            <a:r>
              <a:rPr lang="en-US" sz="2400" b="1" dirty="0" err="1"/>
              <a:t>Weibo</a:t>
            </a:r>
            <a:endParaRPr lang="en-US" sz="2400" b="1" dirty="0"/>
          </a:p>
          <a:p>
            <a:pPr lvl="1"/>
            <a:r>
              <a:rPr lang="en-US" sz="2000" dirty="0"/>
              <a:t>1.Measure existing user activities(interaction or concurrency) that can be </a:t>
            </a:r>
            <a:r>
              <a:rPr lang="en-US" sz="2000" dirty="0" smtClean="0"/>
              <a:t>tracked.</a:t>
            </a:r>
            <a:endParaRPr lang="en-US" sz="2000" dirty="0"/>
          </a:p>
          <a:p>
            <a:pPr lvl="1"/>
            <a:r>
              <a:rPr lang="en-US" sz="2000" dirty="0"/>
              <a:t>2.Based on these to create </a:t>
            </a:r>
            <a:r>
              <a:rPr lang="en-US" sz="2000" b="1" dirty="0">
                <a:solidFill>
                  <a:srgbClr val="FF0000"/>
                </a:solidFill>
              </a:rPr>
              <a:t>social </a:t>
            </a:r>
            <a:r>
              <a:rPr lang="en-US" sz="2000" b="1" dirty="0" smtClean="0">
                <a:solidFill>
                  <a:srgbClr val="FF0000"/>
                </a:solidFill>
              </a:rPr>
              <a:t>features/social profile (together with user profile)</a:t>
            </a:r>
            <a:r>
              <a:rPr lang="en-US" sz="2000" dirty="0" smtClean="0"/>
              <a:t>for </a:t>
            </a:r>
            <a:r>
              <a:rPr lang="en-US" sz="2000" dirty="0"/>
              <a:t>each user. Social features can infer the social relation/similarity of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dirty="0" smtClean="0"/>
              <a:t>3.Using regression or other machine learning approaches to do feature selection and assign weights to the selected features</a:t>
            </a:r>
          </a:p>
          <a:p>
            <a:pPr lvl="2"/>
            <a:r>
              <a:rPr lang="en-US" sz="1600" dirty="0" smtClean="0"/>
              <a:t>User similarity indication: # of co-viewed videos. </a:t>
            </a:r>
          </a:p>
          <a:p>
            <a:pPr lvl="2"/>
            <a:r>
              <a:rPr lang="en-US" sz="1600" dirty="0" smtClean="0"/>
              <a:t>Do regression to obtain the weights of these social features:</a:t>
            </a:r>
          </a:p>
          <a:p>
            <a:pPr lvl="2"/>
            <a:r>
              <a:rPr lang="en-US" sz="1800" b="1" dirty="0" smtClean="0"/>
              <a:t>#(1,2) = w1*d1(f1,1;f2,1)+w2*d2(f2,1;f2,2)+…+</a:t>
            </a:r>
            <a:r>
              <a:rPr lang="en-US" sz="1800" b="1" dirty="0" err="1" smtClean="0"/>
              <a:t>wn</a:t>
            </a:r>
            <a:r>
              <a:rPr lang="en-US" sz="1800" b="1" dirty="0" smtClean="0"/>
              <a:t>*</a:t>
            </a:r>
            <a:r>
              <a:rPr lang="en-US" sz="1800" b="1" dirty="0" err="1" smtClean="0"/>
              <a:t>dn</a:t>
            </a:r>
            <a:r>
              <a:rPr lang="en-US" sz="1800" b="1" dirty="0" smtClean="0"/>
              <a:t>(fn,1;fn,2)</a:t>
            </a:r>
          </a:p>
          <a:p>
            <a:pPr lvl="2"/>
            <a:r>
              <a:rPr lang="en-US" sz="1600" dirty="0" smtClean="0"/>
              <a:t>where #(1,2) is </a:t>
            </a:r>
            <a:r>
              <a:rPr lang="en-US" sz="1600" dirty="0"/>
              <a:t># of co-viewed videos</a:t>
            </a:r>
            <a:r>
              <a:rPr lang="en-US" sz="1600" dirty="0" smtClean="0"/>
              <a:t> for user1,user2; </a:t>
            </a:r>
          </a:p>
          <a:p>
            <a:pPr lvl="2"/>
            <a:r>
              <a:rPr lang="en-US" sz="1600" dirty="0" smtClean="0"/>
              <a:t>            di is the distance measure for social feature i.</a:t>
            </a:r>
            <a:endParaRPr lang="en-US" sz="1200" dirty="0" smtClean="0"/>
          </a:p>
          <a:p>
            <a:pPr lvl="1"/>
            <a:r>
              <a:rPr lang="en-US" sz="2000" dirty="0" smtClean="0"/>
              <a:t>4.These </a:t>
            </a:r>
            <a:r>
              <a:rPr lang="en-US" sz="2000" dirty="0"/>
              <a:t>weighted social features can be used to do social 	</a:t>
            </a:r>
            <a:r>
              <a:rPr lang="en-US" sz="2000" dirty="0" smtClean="0"/>
              <a:t>recommendation:</a:t>
            </a:r>
          </a:p>
          <a:p>
            <a:pPr lvl="2"/>
            <a:r>
              <a:rPr lang="en-US" sz="1600" dirty="0" smtClean="0"/>
              <a:t>1).relationship strength to predict rating to weighted sum directly.(Like the paper)</a:t>
            </a:r>
          </a:p>
          <a:p>
            <a:pPr lvl="2"/>
            <a:r>
              <a:rPr lang="en-US" sz="1600" dirty="0" smtClean="0"/>
              <a:t>2).Used in the </a:t>
            </a:r>
            <a:r>
              <a:rPr lang="en-US" sz="1600" dirty="0" err="1" smtClean="0"/>
              <a:t>markov</a:t>
            </a:r>
            <a:r>
              <a:rPr lang="en-US" sz="1600" dirty="0" smtClean="0"/>
              <a:t> network as edge weight to do RWR.</a:t>
            </a:r>
          </a:p>
          <a:p>
            <a:pPr lvl="2"/>
            <a:r>
              <a:rPr lang="en-US" sz="1600" dirty="0" smtClean="0"/>
              <a:t>3).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social profile + user profile </a:t>
            </a:r>
            <a:r>
              <a:rPr lang="en-US" altLang="zh-CN" sz="1600" dirty="0">
                <a:sym typeface="Wingdings" pitchFamily="2" charset="2"/>
              </a:rPr>
              <a:t> </a:t>
            </a:r>
            <a:r>
              <a:rPr lang="en-US" altLang="zh-CN" sz="1600" dirty="0" smtClean="0">
                <a:sym typeface="Wingdings" pitchFamily="2" charset="2"/>
              </a:rPr>
              <a:t>item </a:t>
            </a:r>
            <a:r>
              <a:rPr lang="en-US" altLang="zh-CN" sz="1600" dirty="0">
                <a:sym typeface="Wingdings" pitchFamily="2" charset="2"/>
              </a:rPr>
              <a:t>profile  user-item similarity</a:t>
            </a:r>
          </a:p>
          <a:p>
            <a:pPr lvl="2"/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Ideas </a:t>
            </a:r>
            <a:r>
              <a:rPr lang="en-US" dirty="0" smtClean="0"/>
              <a:t>(cont.)--Social Featuring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Content-based: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item profile </a:t>
            </a:r>
            <a:r>
              <a:rPr lang="en-US" altLang="zh-CN" dirty="0" smtClean="0">
                <a:sym typeface="Wingdings" pitchFamily="2" charset="2"/>
              </a:rPr>
              <a:t> user profile  user-item similarity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item profile: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b="1" dirty="0" smtClean="0">
                <a:sym typeface="Wingdings" pitchFamily="2" charset="2"/>
              </a:rPr>
              <a:t>Feature weighting </a:t>
            </a:r>
            <a:r>
              <a:rPr lang="en-US" altLang="zh-CN" dirty="0" smtClean="0">
                <a:sym typeface="Wingdings" pitchFamily="2" charset="2"/>
              </a:rPr>
              <a:t>(using regression with co-</a:t>
            </a:r>
            <a:r>
              <a:rPr lang="en-US" altLang="zh-CN" dirty="0" err="1" smtClean="0">
                <a:sym typeface="Wingdings" pitchFamily="2" charset="2"/>
              </a:rPr>
              <a:t>rated,co</a:t>
            </a:r>
            <a:r>
              <a:rPr lang="en-US" altLang="zh-CN" dirty="0" smtClean="0">
                <a:sym typeface="Wingdings" pitchFamily="2" charset="2"/>
              </a:rPr>
              <a:t>-</a:t>
            </a:r>
            <a:r>
              <a:rPr lang="en-US" altLang="zh-CN" dirty="0" err="1" smtClean="0">
                <a:sym typeface="Wingdings" pitchFamily="2" charset="2"/>
              </a:rPr>
              <a:t>tagged,co</a:t>
            </a:r>
            <a:r>
              <a:rPr lang="en-US" altLang="zh-CN" dirty="0" smtClean="0">
                <a:sym typeface="Wingdings" pitchFamily="2" charset="2"/>
              </a:rPr>
              <a:t>-</a:t>
            </a:r>
            <a:r>
              <a:rPr lang="en-US" altLang="zh-CN" dirty="0" err="1" smtClean="0">
                <a:sym typeface="Wingdings" pitchFamily="2" charset="2"/>
              </a:rPr>
              <a:t>reviewed,co</a:t>
            </a:r>
            <a:r>
              <a:rPr lang="en-US" altLang="zh-CN" dirty="0" smtClean="0">
                <a:sym typeface="Wingdings" pitchFamily="2" charset="2"/>
              </a:rPr>
              <a:t>-viewed information)  to obtain content/item features and their weights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Type-specific/dependent</a:t>
            </a:r>
            <a:r>
              <a:rPr lang="en-US" altLang="zh-CN" dirty="0" smtClean="0">
                <a:sym typeface="Wingdings" pitchFamily="2" charset="2"/>
              </a:rPr>
              <a:t>: doing such a process regarding different content features/feature weights for different type of videos (</a:t>
            </a:r>
            <a:r>
              <a:rPr lang="en-US" altLang="zh-CN" dirty="0" err="1" smtClean="0">
                <a:sym typeface="Wingdings" pitchFamily="2" charset="2"/>
              </a:rPr>
              <a:t>TV,movie,UGC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Dynamic featuring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Item feature: earlier actions affect the similarity less; periodically compute item features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User feature: aggregated from item features(viewing/like records considering time </a:t>
            </a:r>
            <a:r>
              <a:rPr lang="en-US" altLang="zh-CN" dirty="0" err="1" smtClean="0">
                <a:sym typeface="Wingdings" pitchFamily="2" charset="2"/>
              </a:rPr>
              <a:t>refreshness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Ideas (cont</a:t>
            </a:r>
            <a:r>
              <a:rPr lang="en-US" dirty="0" smtClean="0"/>
              <a:t>.)</a:t>
            </a:r>
          </a:p>
          <a:p>
            <a:r>
              <a:rPr lang="en-US" dirty="0" smtClean="0"/>
              <a:t>--</a:t>
            </a:r>
            <a:r>
              <a:rPr lang="en-US" altLang="zh-CN" sz="3500" b="1" dirty="0" smtClean="0">
                <a:sym typeface="Wingdings" pitchFamily="2" charset="2"/>
              </a:rPr>
              <a:t>Type-specific and dynamic</a:t>
            </a:r>
            <a:r>
              <a:rPr lang="en-US" sz="3500" b="1" dirty="0" smtClean="0"/>
              <a:t> featuring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168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behavioral profiling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</a:t>
            </a:r>
            <a:r>
              <a:rPr lang="en-US" altLang="zh-CN" dirty="0" smtClean="0"/>
              <a:t>-</a:t>
            </a:r>
            <a:r>
              <a:rPr lang="en-US" dirty="0" smtClean="0"/>
              <a:t>th </a:t>
            </a:r>
            <a:r>
              <a:rPr lang="en-US" dirty="0"/>
              <a:t>order models: binary event recorded only, for instance: the list </a:t>
            </a:r>
            <a:r>
              <a:rPr lang="en-US" dirty="0" smtClean="0"/>
              <a:t>of websites </a:t>
            </a:r>
            <a:r>
              <a:rPr lang="en-US" dirty="0"/>
              <a:t>that were visited.</a:t>
            </a:r>
          </a:p>
          <a:p>
            <a:r>
              <a:rPr lang="en-US" dirty="0" smtClean="0"/>
              <a:t>1</a:t>
            </a:r>
            <a:r>
              <a:rPr lang="en-US" altLang="zh-CN" dirty="0" smtClean="0"/>
              <a:t>-</a:t>
            </a:r>
            <a:r>
              <a:rPr lang="en-US" dirty="0" smtClean="0"/>
              <a:t>st </a:t>
            </a:r>
            <a:r>
              <a:rPr lang="en-US" dirty="0"/>
              <a:t>order models: frequencies, probability distributions, for instance: </a:t>
            </a:r>
            <a:r>
              <a:rPr lang="en-US" dirty="0" smtClean="0"/>
              <a:t>a Bernoulli </a:t>
            </a:r>
            <a:r>
              <a:rPr lang="en-US" dirty="0"/>
              <a:t>style model indicating the likelihood that a site will be </a:t>
            </a:r>
            <a:r>
              <a:rPr lang="en-US" dirty="0" smtClean="0"/>
              <a:t>visited, based </a:t>
            </a:r>
            <a:r>
              <a:rPr lang="en-US" dirty="0"/>
              <a:t>on a frequency count of previous visits.</a:t>
            </a:r>
          </a:p>
          <a:p>
            <a:r>
              <a:rPr lang="en-US" dirty="0" smtClean="0"/>
              <a:t>2</a:t>
            </a:r>
            <a:r>
              <a:rPr lang="en-US" altLang="zh-CN" dirty="0" smtClean="0"/>
              <a:t>-</a:t>
            </a:r>
            <a:r>
              <a:rPr lang="en-US" dirty="0" smtClean="0"/>
              <a:t>nd </a:t>
            </a:r>
            <a:r>
              <a:rPr lang="en-US" dirty="0"/>
              <a:t>order models: causality relations, time-dependencies, for instance: </a:t>
            </a:r>
            <a:r>
              <a:rPr lang="en-US" dirty="0" smtClean="0"/>
              <a:t>a hidden-Markov </a:t>
            </a:r>
            <a:r>
              <a:rPr lang="en-US" dirty="0"/>
              <a:t>style model, with transitional probabilities between </a:t>
            </a:r>
            <a:r>
              <a:rPr lang="en-US" dirty="0" smtClean="0"/>
              <a:t>site accesses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49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</a:t>
            </a:r>
            <a:r>
              <a:rPr lang="en-US" altLang="zh-CN" dirty="0" smtClean="0"/>
              <a:t>ocial feature/social profile(on social media/network)</a:t>
            </a:r>
          </a:p>
          <a:p>
            <a:pPr lvl="1"/>
            <a:r>
              <a:rPr lang="en-US" altLang="zh-CN" dirty="0" smtClean="0"/>
              <a:t>combine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order model and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order model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order model: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order model: (Association Rule)</a:t>
            </a:r>
          </a:p>
          <a:p>
            <a:r>
              <a:rPr lang="en-US" altLang="zh-CN" dirty="0" smtClean="0"/>
              <a:t>user-item matrix only reflect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order model of user profile. Combined with records by association rule in video websites(2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order) in order to obtain a complete user behavior model/profiling.</a:t>
            </a:r>
          </a:p>
          <a:p>
            <a:r>
              <a:rPr lang="en-US" altLang="zh-CN" dirty="0" smtClean="0"/>
              <a:t>There is some association between </a:t>
            </a:r>
            <a:r>
              <a:rPr lang="en-US" altLang="zh-CN" dirty="0"/>
              <a:t>demographic profile and User’s </a:t>
            </a:r>
            <a:r>
              <a:rPr lang="en-US" altLang="zh-CN" dirty="0" smtClean="0"/>
              <a:t>Browsing/viewing Behavior.</a:t>
            </a:r>
          </a:p>
          <a:p>
            <a:r>
              <a:rPr lang="en-US" altLang="zh-CN" dirty="0" smtClean="0"/>
              <a:t>Thus demographic information can be used for those who has few records for the user behavior model.</a:t>
            </a:r>
          </a:p>
          <a:p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Designs/Algorithms highly depend </a:t>
            </a:r>
            <a:r>
              <a:rPr lang="en-US" dirty="0"/>
              <a:t>on the </a:t>
            </a:r>
            <a:r>
              <a:rPr lang="en-US" dirty="0" smtClean="0"/>
              <a:t>available specific data structure.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Practical data!</a:t>
            </a: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Bradley Hand ITC" pitchFamily="66" charset="0"/>
              </a:rPr>
              <a:t>Thank you!</a:t>
            </a:r>
            <a:endParaRPr lang="en-US" sz="5400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Social network graph: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Social connection: user-based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Co-viewed/rated/tagged/reviewed social 	  graph: item-based</a:t>
            </a:r>
            <a:r>
              <a:rPr lang="en-US" dirty="0"/>
              <a:t>/</a:t>
            </a:r>
            <a:r>
              <a:rPr lang="en-US" dirty="0" smtClean="0"/>
              <a:t>user-based</a:t>
            </a:r>
          </a:p>
          <a:p>
            <a:r>
              <a:rPr lang="en-US" dirty="0" smtClean="0"/>
              <a:t>Random </a:t>
            </a:r>
            <a:r>
              <a:rPr lang="en-US" dirty="0"/>
              <a:t>Walk with </a:t>
            </a:r>
            <a:r>
              <a:rPr lang="en-US" dirty="0" smtClean="0"/>
              <a:t>Restart(RWR) to deal with social network graph (Personalized recommendation):</a:t>
            </a:r>
          </a:p>
          <a:p>
            <a:r>
              <a:rPr lang="en-US" dirty="0" smtClean="0"/>
              <a:t>G</a:t>
            </a:r>
            <a:r>
              <a:rPr lang="en-US" altLang="zh-CN" dirty="0" smtClean="0"/>
              <a:t>raph-based clustering for social graph/spectral clustering(eigenvector, </a:t>
            </a:r>
            <a:r>
              <a:rPr lang="en-US" altLang="zh-CN" smtClean="0"/>
              <a:t>MST, Clustering </a:t>
            </a:r>
            <a:r>
              <a:rPr lang="en-US" altLang="zh-CN" dirty="0" smtClean="0"/>
              <a:t>coefficient)</a:t>
            </a:r>
            <a:endParaRPr lang="en-US" dirty="0" smtClean="0"/>
          </a:p>
          <a:p>
            <a:r>
              <a:rPr lang="en-US" altLang="zh-CN" sz="2400" dirty="0" smtClean="0"/>
              <a:t>Reference: “A </a:t>
            </a:r>
            <a:r>
              <a:rPr lang="en-US" altLang="zh-CN" sz="2400" dirty="0"/>
              <a:t>Random Walk Method for Alleviating the </a:t>
            </a:r>
            <a:r>
              <a:rPr lang="en-US" altLang="zh-CN" sz="2400" dirty="0" err="1"/>
              <a:t>Sparsity</a:t>
            </a:r>
            <a:r>
              <a:rPr lang="en-US" altLang="zh-CN" sz="2400" dirty="0"/>
              <a:t> Problem in Collaborative </a:t>
            </a:r>
            <a:r>
              <a:rPr lang="en-US" altLang="zh-CN" sz="2400" dirty="0" smtClean="0"/>
              <a:t>Filtering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Formulation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Combine many approaches: Social connection; artificial social network graph(through </a:t>
            </a:r>
            <a:r>
              <a:rPr lang="en-US" altLang="zh-CN" dirty="0" smtClean="0"/>
              <a:t>co-viewed/co-rated/co-tagged/co-reviewed records</a:t>
            </a:r>
            <a:r>
              <a:rPr lang="en-US" dirty="0" smtClean="0"/>
              <a:t>); Content-based(actor, director, release year, type, genre, keyword, country, language, company, etc.); Collaborative Filtering(+PMF).</a:t>
            </a:r>
          </a:p>
        </p:txBody>
      </p:sp>
    </p:spTree>
    <p:extLst>
      <p:ext uri="{BB962C8B-B14F-4D97-AF65-F5344CB8AC3E}">
        <p14:creationId xmlns:p14="http://schemas.microsoft.com/office/powerpoint/2010/main" val="29822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Rule-based </a:t>
            </a:r>
            <a:r>
              <a:rPr lang="en-US" dirty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Association Rule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Memory-based </a:t>
            </a:r>
            <a:r>
              <a:rPr lang="en-US" b="1" dirty="0" smtClean="0"/>
              <a:t>(neighbor-based)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r>
              <a:rPr lang="en-US" dirty="0" smtClean="0"/>
              <a:t>Content-based </a:t>
            </a:r>
            <a:r>
              <a:rPr lang="en-US" dirty="0"/>
              <a:t>algorithms</a:t>
            </a:r>
            <a:endParaRPr lang="en-US" dirty="0" smtClean="0"/>
          </a:p>
          <a:p>
            <a:r>
              <a:rPr lang="en-US" dirty="0" smtClean="0"/>
              <a:t>Social filtering</a:t>
            </a:r>
            <a:r>
              <a:rPr lang="en-US" dirty="0"/>
              <a:t> </a:t>
            </a:r>
            <a:r>
              <a:rPr lang="en-US" sz="2800" b="1" dirty="0"/>
              <a:t>(graph-based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r>
              <a:rPr lang="en-US" dirty="0"/>
              <a:t>Dynamic/temporal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Hybrid algorithms</a:t>
            </a:r>
          </a:p>
        </p:txBody>
      </p:sp>
    </p:spTree>
    <p:extLst>
      <p:ext uri="{BB962C8B-B14F-4D97-AF65-F5344CB8AC3E}">
        <p14:creationId xmlns:p14="http://schemas.microsoft.com/office/powerpoint/2010/main" val="32553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altLang="zh-CN" dirty="0" smtClean="0"/>
              <a:t>iewed records should be removed from the recommendation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Rule-based </a:t>
            </a:r>
            <a:r>
              <a:rPr lang="en-US" dirty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Association Rule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Memory-based </a:t>
            </a:r>
            <a:r>
              <a:rPr lang="en-US" b="1" dirty="0" smtClean="0">
                <a:solidFill>
                  <a:srgbClr val="FF0000"/>
                </a:solidFill>
              </a:rPr>
              <a:t>(neighbor-based)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r>
              <a:rPr lang="en-US" dirty="0" smtClean="0"/>
              <a:t>Content-based </a:t>
            </a:r>
            <a:r>
              <a:rPr lang="en-US" dirty="0"/>
              <a:t>algorithms</a:t>
            </a:r>
            <a:endParaRPr lang="en-US" dirty="0" smtClean="0"/>
          </a:p>
          <a:p>
            <a:r>
              <a:rPr lang="en-US" dirty="0" smtClean="0"/>
              <a:t>Social filtering</a:t>
            </a:r>
            <a:r>
              <a:rPr lang="en-US" dirty="0"/>
              <a:t> </a:t>
            </a:r>
            <a:r>
              <a:rPr lang="en-US" sz="2800" b="1" dirty="0"/>
              <a:t>(graph-based</a:t>
            </a:r>
            <a:r>
              <a:rPr lang="en-US" sz="2800" b="1" dirty="0" smtClean="0"/>
              <a:t>)</a:t>
            </a:r>
          </a:p>
          <a:p>
            <a:r>
              <a:rPr lang="en-US" dirty="0" smtClean="0"/>
              <a:t>D</a:t>
            </a:r>
            <a:r>
              <a:rPr lang="en-US" smtClean="0"/>
              <a:t>emographic </a:t>
            </a:r>
            <a:r>
              <a:rPr lang="en-US" altLang="zh-CN" dirty="0"/>
              <a:t>filtering</a:t>
            </a:r>
            <a:endParaRPr lang="en-US" dirty="0"/>
          </a:p>
          <a:p>
            <a:r>
              <a:rPr lang="en-US" dirty="0"/>
              <a:t>Dynamic/temporal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Hybrid algorithms</a:t>
            </a:r>
          </a:p>
        </p:txBody>
      </p:sp>
    </p:spTree>
    <p:extLst>
      <p:ext uri="{BB962C8B-B14F-4D97-AF65-F5344CB8AC3E}">
        <p14:creationId xmlns:p14="http://schemas.microsoft.com/office/powerpoint/2010/main" val="2549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Memory-based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Also as neighbor</a:t>
            </a:r>
            <a:r>
              <a:rPr lang="en-US" dirty="0"/>
              <a:t>-</a:t>
            </a:r>
            <a:r>
              <a:rPr lang="en-US" dirty="0" smtClean="0"/>
              <a:t>based CF</a:t>
            </a:r>
          </a:p>
          <a:p>
            <a:r>
              <a:rPr lang="en-US" dirty="0" smtClean="0"/>
              <a:t>Distance (neighbor hop #)</a:t>
            </a:r>
          </a:p>
          <a:p>
            <a:pPr lvl="1"/>
            <a:r>
              <a:rPr lang="en-US" dirty="0" smtClean="0"/>
              <a:t>One-hop: user-based/item-based CF; Association Rule;</a:t>
            </a:r>
          </a:p>
          <a:p>
            <a:pPr lvl="1"/>
            <a:r>
              <a:rPr lang="en-US" dirty="0" smtClean="0"/>
              <a:t>Multi-hops (</a:t>
            </a:r>
            <a:r>
              <a:rPr lang="en-US" b="1" dirty="0" smtClean="0"/>
              <a:t>graph-based</a:t>
            </a:r>
            <a:r>
              <a:rPr lang="en-US" dirty="0" smtClean="0"/>
              <a:t>): random walker; trust walker</a:t>
            </a:r>
          </a:p>
          <a:p>
            <a:r>
              <a:rPr lang="en-US" dirty="0" smtClean="0"/>
              <a:t>Main disadvantages: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(&amp; cold start)</a:t>
            </a:r>
          </a:p>
          <a:p>
            <a:pPr lvl="1"/>
            <a:r>
              <a:rPr lang="en-US" dirty="0" smtClean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381000"/>
            <a:ext cx="8229600" cy="4525963"/>
          </a:xfrm>
        </p:spPr>
        <p:txBody>
          <a:bodyPr/>
          <a:lstStyle/>
          <a:p>
            <a:r>
              <a:rPr lang="en-US" dirty="0" smtClean="0"/>
              <a:t>Graph-based: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 smtClean="0"/>
              <a:t>Social graph/web of trust: </a:t>
            </a:r>
            <a:r>
              <a:rPr lang="en-US" altLang="zh-CN" dirty="0"/>
              <a:t>real social </a:t>
            </a:r>
            <a:r>
              <a:rPr lang="en-US" altLang="zh-CN" dirty="0" smtClean="0"/>
              <a:t>connections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 smtClean="0"/>
              <a:t>co-viewed/co-rated/co-tagged/co-reviewed graph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(Bipartite graph/Affiliation Network, such as user-item rating matrix, can be converted to such graph</a:t>
            </a:r>
            <a:r>
              <a:rPr lang="en-US" sz="2000" dirty="0" smtClean="0"/>
              <a:t>(Markov network/Markov Random Fields)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/>
              <a:t>Bipartite network projection(one-mode)</a:t>
            </a:r>
            <a:r>
              <a:rPr lang="en-US" sz="2400" dirty="0"/>
              <a:t> )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47529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234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Bipartite </a:t>
            </a:r>
            <a:r>
              <a:rPr lang="en-US" b="1" dirty="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7912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One-mode </a:t>
            </a:r>
            <a:r>
              <a:rPr lang="en-US" b="1" dirty="0" smtClean="0">
                <a:solidFill>
                  <a:srgbClr val="FF0000"/>
                </a:solidFill>
              </a:rPr>
              <a:t>graph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(behavioral graph/correlation graph)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51118"/>
            <a:ext cx="5029200" cy="282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76600"/>
            <a:ext cx="460586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114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co-view </a:t>
            </a:r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5" name="Left-Right Arrow 4"/>
          <p:cNvSpPr/>
          <p:nvPr/>
        </p:nvSpPr>
        <p:spPr>
          <a:xfrm rot="5400000">
            <a:off x="1485900" y="4870967"/>
            <a:ext cx="5334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500" y="5486400"/>
            <a:ext cx="233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user-video graph</a:t>
            </a:r>
          </a:p>
        </p:txBody>
      </p:sp>
    </p:spTree>
    <p:extLst>
      <p:ext uri="{BB962C8B-B14F-4D97-AF65-F5344CB8AC3E}">
        <p14:creationId xmlns:p14="http://schemas.microsoft.com/office/powerpoint/2010/main" val="1714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with Restart (RWR)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basic idea of RWR can be expressed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𝑆𝑝</m:t>
                      </m:r>
                      <m:d>
                        <m:dPr>
                          <m:ctrlP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𝑎𝑞</m:t>
                      </m:r>
                    </m:oMath>
                  </m:oMathPara>
                </a14:m>
                <a:endParaRPr lang="en-US" sz="36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/>
                  <a:t>each step can restart from x with a probability of a.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/>
                  <a:t>p(t) be a column vector where p(t) i denotes the probability that the random walk at step t is at node i</a:t>
                </a:r>
                <a:r>
                  <a:rPr lang="en-US" sz="2400" dirty="0" smtClean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 smtClean="0"/>
                  <a:t>q </a:t>
                </a:r>
                <a:r>
                  <a:rPr lang="en-US" sz="2400" dirty="0"/>
                  <a:t>is a column vector of zeros with the element corresponding to the starting node set to 1, i.e. </a:t>
                </a:r>
                <a:r>
                  <a:rPr lang="en-US" sz="2400" dirty="0" err="1"/>
                  <a:t>qx</a:t>
                </a:r>
                <a:r>
                  <a:rPr lang="en-US" sz="2400" dirty="0"/>
                  <a:t> = 1</a:t>
                </a:r>
                <a:r>
                  <a:rPr lang="en-US" sz="2400" dirty="0" smtClean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is the </a:t>
                </a:r>
                <a:r>
                  <a:rPr lang="en-US" sz="2400" dirty="0" smtClean="0"/>
                  <a:t>damping coefficient (to make personal </a:t>
                </a:r>
                <a:r>
                  <a:rPr lang="en-US" sz="2400" dirty="0" err="1" smtClean="0"/>
                  <a:t>judgement</a:t>
                </a:r>
                <a:r>
                  <a:rPr lang="en-US" sz="2400" dirty="0" smtClean="0"/>
                  <a:t>)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/>
                  <a:t>S is the transition probability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0114" y="5975866"/>
            <a:ext cx="839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Almost the same as </a:t>
            </a:r>
            <a:r>
              <a:rPr lang="en-US" sz="2000" b="1" dirty="0" smtClean="0">
                <a:solidFill>
                  <a:srgbClr val="FF0000"/>
                </a:solidFill>
              </a:rPr>
              <a:t>Google </a:t>
            </a:r>
            <a:r>
              <a:rPr lang="en-US" sz="2000" b="1" dirty="0">
                <a:solidFill>
                  <a:srgbClr val="FF0000"/>
                </a:solidFill>
              </a:rPr>
              <a:t>topic-specific </a:t>
            </a:r>
            <a:r>
              <a:rPr lang="en-US" sz="2000" b="1" dirty="0" smtClean="0">
                <a:solidFill>
                  <a:srgbClr val="FF0000"/>
                </a:solidFill>
              </a:rPr>
              <a:t>PageRank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with </a:t>
            </a:r>
            <a:r>
              <a:rPr lang="en-US" sz="2000" b="1" dirty="0" smtClean="0">
                <a:solidFill>
                  <a:srgbClr val="FF0000"/>
                </a:solidFill>
              </a:rPr>
              <a:t>random </a:t>
            </a:r>
            <a:r>
              <a:rPr lang="en-US" sz="2000" b="1" dirty="0">
                <a:solidFill>
                  <a:srgbClr val="FF0000"/>
                </a:solidFill>
              </a:rPr>
              <a:t>teleport</a:t>
            </a:r>
          </a:p>
        </p:txBody>
      </p:sp>
    </p:spTree>
    <p:extLst>
      <p:ext uri="{BB962C8B-B14F-4D97-AF65-F5344CB8AC3E}">
        <p14:creationId xmlns:p14="http://schemas.microsoft.com/office/powerpoint/2010/main" val="36636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1978</Words>
  <Application>Microsoft Office PowerPoint</Application>
  <PresentationFormat>On-screen Show (4:3)</PresentationFormat>
  <Paragraphs>296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Overview of Recommendation and Insights</vt:lpstr>
      <vt:lpstr>Outline</vt:lpstr>
      <vt:lpstr>Data sources</vt:lpstr>
      <vt:lpstr>Algorithms</vt:lpstr>
      <vt:lpstr>Algorithms</vt:lpstr>
      <vt:lpstr>Memory-based CF</vt:lpstr>
      <vt:lpstr>PowerPoint Presentation</vt:lpstr>
      <vt:lpstr>PowerPoint Presentation</vt:lpstr>
      <vt:lpstr>Random Walk with Restart (RWR)</vt:lpstr>
      <vt:lpstr>Random Walk with Restart (cont.)</vt:lpstr>
      <vt:lpstr>Algorithms</vt:lpstr>
      <vt:lpstr>Model-based CF</vt:lpstr>
      <vt:lpstr>Algorithms</vt:lpstr>
      <vt:lpstr>Content-based</vt:lpstr>
      <vt:lpstr>Content-based</vt:lpstr>
      <vt:lpstr>Algorithms</vt:lpstr>
      <vt:lpstr>Social filtering</vt:lpstr>
      <vt:lpstr>Algorithms</vt:lpstr>
      <vt:lpstr>Dynamic/temporal algorithms</vt:lpstr>
      <vt:lpstr>PowerPoint Presentation</vt:lpstr>
      <vt:lpstr>Algorithms</vt:lpstr>
      <vt:lpstr>Hybrid algorithm</vt:lpstr>
      <vt:lpstr>Short summary</vt:lpstr>
      <vt:lpstr>Challenges</vt:lpstr>
      <vt:lpstr>Evaluation Metrics</vt:lpstr>
      <vt:lpstr>Concerned issues</vt:lpstr>
      <vt:lpstr>Ideas</vt:lpstr>
      <vt:lpstr>Ideas -Dynamic rule-based recommendation (can deal with sparsity)</vt:lpstr>
      <vt:lpstr>Ideas (cont.)</vt:lpstr>
      <vt:lpstr>Ideas (cont.) -Social video measurement(Micro-UGC)</vt:lpstr>
      <vt:lpstr>PowerPoint Presentation</vt:lpstr>
      <vt:lpstr>PowerPoint Presentation</vt:lpstr>
      <vt:lpstr>behavioral profiling model</vt:lpstr>
      <vt:lpstr>PowerPoint Presentation</vt:lpstr>
      <vt:lpstr>PowerPoint Presentation</vt:lpstr>
      <vt:lpstr>Thank you!</vt:lpstr>
      <vt:lpstr>PowerPoint Presentation</vt:lpstr>
      <vt:lpstr>PowerPoint Presentation</vt:lpstr>
      <vt:lpstr>Formulation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Recommendation</dc:title>
  <dc:creator>cfyang</dc:creator>
  <cp:lastModifiedBy>cfyang</cp:lastModifiedBy>
  <cp:revision>499</cp:revision>
  <dcterms:created xsi:type="dcterms:W3CDTF">2006-08-16T00:00:00Z</dcterms:created>
  <dcterms:modified xsi:type="dcterms:W3CDTF">2014-02-17T13:43:14Z</dcterms:modified>
</cp:coreProperties>
</file>