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9" r:id="rId5"/>
    <p:sldId id="272" r:id="rId6"/>
    <p:sldId id="259" r:id="rId7"/>
    <p:sldId id="273" r:id="rId8"/>
    <p:sldId id="274" r:id="rId9"/>
    <p:sldId id="276" r:id="rId10"/>
    <p:sldId id="283" r:id="rId11"/>
    <p:sldId id="282" r:id="rId12"/>
    <p:sldId id="285" r:id="rId13"/>
    <p:sldId id="278" r:id="rId14"/>
    <p:sldId id="284" r:id="rId15"/>
    <p:sldId id="275" r:id="rId16"/>
    <p:sldId id="260" r:id="rId17"/>
    <p:sldId id="262" r:id="rId18"/>
    <p:sldId id="287" r:id="rId19"/>
    <p:sldId id="267" r:id="rId20"/>
    <p:sldId id="286" r:id="rId21"/>
    <p:sldId id="27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EB10E0-629A-45A2-87DA-5EF59F691585}" type="datetimeFigureOut">
              <a:rPr lang="zh-CN" altLang="en-US" smtClean="0"/>
              <a:t>2014/3/20</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C6D43-77B8-418E-9B87-275C9E52B783}" type="slidenum">
              <a:rPr lang="zh-CN" altLang="en-US" smtClean="0"/>
              <a:t>‹#›</a:t>
            </a:fld>
            <a:endParaRPr lang="zh-CN" altLang="en-US"/>
          </a:p>
        </p:txBody>
      </p:sp>
    </p:spTree>
    <p:extLst>
      <p:ext uri="{BB962C8B-B14F-4D97-AF65-F5344CB8AC3E}">
        <p14:creationId xmlns:p14="http://schemas.microsoft.com/office/powerpoint/2010/main" val="1038904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D1C6D43-77B8-418E-9B87-275C9E52B783}" type="slidenum">
              <a:rPr lang="zh-CN" altLang="en-US" smtClean="0"/>
              <a:t>6</a:t>
            </a:fld>
            <a:endParaRPr lang="zh-CN" altLang="en-US"/>
          </a:p>
        </p:txBody>
      </p:sp>
    </p:spTree>
    <p:extLst>
      <p:ext uri="{BB962C8B-B14F-4D97-AF65-F5344CB8AC3E}">
        <p14:creationId xmlns:p14="http://schemas.microsoft.com/office/powerpoint/2010/main" val="1463814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D1C6D43-77B8-418E-9B87-275C9E52B783}" type="slidenum">
              <a:rPr lang="zh-CN" altLang="en-US" smtClean="0"/>
              <a:t>12</a:t>
            </a:fld>
            <a:endParaRPr lang="zh-CN" altLang="en-US"/>
          </a:p>
        </p:txBody>
      </p:sp>
    </p:spTree>
    <p:extLst>
      <p:ext uri="{BB962C8B-B14F-4D97-AF65-F5344CB8AC3E}">
        <p14:creationId xmlns:p14="http://schemas.microsoft.com/office/powerpoint/2010/main" val="2747403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29ADD2B1-3C57-4D67-A3C1-E94411DCC73A}" type="datetimeFigureOut">
              <a:rPr lang="zh-CN" altLang="en-US" smtClean="0"/>
              <a:t>2014/3/20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4D7C2C-293C-4F7E-93B6-F925053571B3}" type="slidenum">
              <a:rPr lang="zh-CN" altLang="en-US" smtClean="0"/>
              <a:t>‹#›</a:t>
            </a:fld>
            <a:endParaRPr lang="zh-CN" altLang="en-US"/>
          </a:p>
        </p:txBody>
      </p:sp>
    </p:spTree>
    <p:extLst>
      <p:ext uri="{BB962C8B-B14F-4D97-AF65-F5344CB8AC3E}">
        <p14:creationId xmlns:p14="http://schemas.microsoft.com/office/powerpoint/2010/main" val="225753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29ADD2B1-3C57-4D67-A3C1-E94411DCC73A}" type="datetimeFigureOut">
              <a:rPr lang="zh-CN" altLang="en-US" smtClean="0"/>
              <a:t>2014/3/20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4D7C2C-293C-4F7E-93B6-F925053571B3}" type="slidenum">
              <a:rPr lang="zh-CN" altLang="en-US" smtClean="0"/>
              <a:t>‹#›</a:t>
            </a:fld>
            <a:endParaRPr lang="zh-CN" altLang="en-US"/>
          </a:p>
        </p:txBody>
      </p:sp>
    </p:spTree>
    <p:extLst>
      <p:ext uri="{BB962C8B-B14F-4D97-AF65-F5344CB8AC3E}">
        <p14:creationId xmlns:p14="http://schemas.microsoft.com/office/powerpoint/2010/main" val="895676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29ADD2B1-3C57-4D67-A3C1-E94411DCC73A}" type="datetimeFigureOut">
              <a:rPr lang="zh-CN" altLang="en-US" smtClean="0"/>
              <a:t>2014/3/20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4D7C2C-293C-4F7E-93B6-F925053571B3}" type="slidenum">
              <a:rPr lang="zh-CN" altLang="en-US" smtClean="0"/>
              <a:t>‹#›</a:t>
            </a:fld>
            <a:endParaRPr lang="zh-CN" altLang="en-US"/>
          </a:p>
        </p:txBody>
      </p:sp>
    </p:spTree>
    <p:extLst>
      <p:ext uri="{BB962C8B-B14F-4D97-AF65-F5344CB8AC3E}">
        <p14:creationId xmlns:p14="http://schemas.microsoft.com/office/powerpoint/2010/main" val="49375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29ADD2B1-3C57-4D67-A3C1-E94411DCC73A}" type="datetimeFigureOut">
              <a:rPr lang="zh-CN" altLang="en-US" smtClean="0"/>
              <a:t>2014/3/20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4D7C2C-293C-4F7E-93B6-F925053571B3}" type="slidenum">
              <a:rPr lang="zh-CN" altLang="en-US" smtClean="0"/>
              <a:t>‹#›</a:t>
            </a:fld>
            <a:endParaRPr lang="zh-CN" altLang="en-US"/>
          </a:p>
        </p:txBody>
      </p:sp>
    </p:spTree>
    <p:extLst>
      <p:ext uri="{BB962C8B-B14F-4D97-AF65-F5344CB8AC3E}">
        <p14:creationId xmlns:p14="http://schemas.microsoft.com/office/powerpoint/2010/main" val="25206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29ADD2B1-3C57-4D67-A3C1-E94411DCC73A}" type="datetimeFigureOut">
              <a:rPr lang="zh-CN" altLang="en-US" smtClean="0"/>
              <a:t>2014/3/20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4D7C2C-293C-4F7E-93B6-F925053571B3}" type="slidenum">
              <a:rPr lang="zh-CN" altLang="en-US" smtClean="0"/>
              <a:t>‹#›</a:t>
            </a:fld>
            <a:endParaRPr lang="zh-CN" altLang="en-US"/>
          </a:p>
        </p:txBody>
      </p:sp>
    </p:spTree>
    <p:extLst>
      <p:ext uri="{BB962C8B-B14F-4D97-AF65-F5344CB8AC3E}">
        <p14:creationId xmlns:p14="http://schemas.microsoft.com/office/powerpoint/2010/main" val="445145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29ADD2B1-3C57-4D67-A3C1-E94411DCC73A}" type="datetimeFigureOut">
              <a:rPr lang="zh-CN" altLang="en-US" smtClean="0"/>
              <a:t>2014/3/20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24D7C2C-293C-4F7E-93B6-F925053571B3}" type="slidenum">
              <a:rPr lang="zh-CN" altLang="en-US" smtClean="0"/>
              <a:t>‹#›</a:t>
            </a:fld>
            <a:endParaRPr lang="zh-CN" altLang="en-US"/>
          </a:p>
        </p:txBody>
      </p:sp>
    </p:spTree>
    <p:extLst>
      <p:ext uri="{BB962C8B-B14F-4D97-AF65-F5344CB8AC3E}">
        <p14:creationId xmlns:p14="http://schemas.microsoft.com/office/powerpoint/2010/main" val="189900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29ADD2B1-3C57-4D67-A3C1-E94411DCC73A}" type="datetimeFigureOut">
              <a:rPr lang="zh-CN" altLang="en-US" smtClean="0"/>
              <a:t>2014/3/20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24D7C2C-293C-4F7E-93B6-F925053571B3}" type="slidenum">
              <a:rPr lang="zh-CN" altLang="en-US" smtClean="0"/>
              <a:t>‹#›</a:t>
            </a:fld>
            <a:endParaRPr lang="zh-CN" altLang="en-US"/>
          </a:p>
        </p:txBody>
      </p:sp>
    </p:spTree>
    <p:extLst>
      <p:ext uri="{BB962C8B-B14F-4D97-AF65-F5344CB8AC3E}">
        <p14:creationId xmlns:p14="http://schemas.microsoft.com/office/powerpoint/2010/main" val="161382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29ADD2B1-3C57-4D67-A3C1-E94411DCC73A}" type="datetimeFigureOut">
              <a:rPr lang="zh-CN" altLang="en-US" smtClean="0"/>
              <a:t>2014/3/20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24D7C2C-293C-4F7E-93B6-F925053571B3}" type="slidenum">
              <a:rPr lang="zh-CN" altLang="en-US" smtClean="0"/>
              <a:t>‹#›</a:t>
            </a:fld>
            <a:endParaRPr lang="zh-CN" altLang="en-US"/>
          </a:p>
        </p:txBody>
      </p:sp>
    </p:spTree>
    <p:extLst>
      <p:ext uri="{BB962C8B-B14F-4D97-AF65-F5344CB8AC3E}">
        <p14:creationId xmlns:p14="http://schemas.microsoft.com/office/powerpoint/2010/main" val="137347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DD2B1-3C57-4D67-A3C1-E94411DCC73A}" type="datetimeFigureOut">
              <a:rPr lang="zh-CN" altLang="en-US" smtClean="0"/>
              <a:t>2014/3/20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24D7C2C-293C-4F7E-93B6-F925053571B3}" type="slidenum">
              <a:rPr lang="zh-CN" altLang="en-US" smtClean="0"/>
              <a:t>‹#›</a:t>
            </a:fld>
            <a:endParaRPr lang="zh-CN" altLang="en-US"/>
          </a:p>
        </p:txBody>
      </p:sp>
    </p:spTree>
    <p:extLst>
      <p:ext uri="{BB962C8B-B14F-4D97-AF65-F5344CB8AC3E}">
        <p14:creationId xmlns:p14="http://schemas.microsoft.com/office/powerpoint/2010/main" val="1195629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29ADD2B1-3C57-4D67-A3C1-E94411DCC73A}" type="datetimeFigureOut">
              <a:rPr lang="zh-CN" altLang="en-US" smtClean="0"/>
              <a:t>2014/3/20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24D7C2C-293C-4F7E-93B6-F925053571B3}" type="slidenum">
              <a:rPr lang="zh-CN" altLang="en-US" smtClean="0"/>
              <a:t>‹#›</a:t>
            </a:fld>
            <a:endParaRPr lang="zh-CN" altLang="en-US"/>
          </a:p>
        </p:txBody>
      </p:sp>
    </p:spTree>
    <p:extLst>
      <p:ext uri="{BB962C8B-B14F-4D97-AF65-F5344CB8AC3E}">
        <p14:creationId xmlns:p14="http://schemas.microsoft.com/office/powerpoint/2010/main" val="86829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29ADD2B1-3C57-4D67-A3C1-E94411DCC73A}" type="datetimeFigureOut">
              <a:rPr lang="zh-CN" altLang="en-US" smtClean="0"/>
              <a:t>2014/3/20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24D7C2C-293C-4F7E-93B6-F925053571B3}" type="slidenum">
              <a:rPr lang="zh-CN" altLang="en-US" smtClean="0"/>
              <a:t>‹#›</a:t>
            </a:fld>
            <a:endParaRPr lang="zh-CN" altLang="en-US"/>
          </a:p>
        </p:txBody>
      </p:sp>
    </p:spTree>
    <p:extLst>
      <p:ext uri="{BB962C8B-B14F-4D97-AF65-F5344CB8AC3E}">
        <p14:creationId xmlns:p14="http://schemas.microsoft.com/office/powerpoint/2010/main" val="2986036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DD2B1-3C57-4D67-A3C1-E94411DCC73A}" type="datetimeFigureOut">
              <a:rPr lang="zh-CN" altLang="en-US" smtClean="0"/>
              <a:t>2014/3/20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4D7C2C-293C-4F7E-93B6-F925053571B3}" type="slidenum">
              <a:rPr lang="zh-CN" altLang="en-US" smtClean="0"/>
              <a:t>‹#›</a:t>
            </a:fld>
            <a:endParaRPr lang="zh-CN" altLang="en-US"/>
          </a:p>
        </p:txBody>
      </p:sp>
    </p:spTree>
    <p:extLst>
      <p:ext uri="{BB962C8B-B14F-4D97-AF65-F5344CB8AC3E}">
        <p14:creationId xmlns:p14="http://schemas.microsoft.com/office/powerpoint/2010/main" val="293810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yc012@ie.cuhk.edu.h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0628" y="1119116"/>
            <a:ext cx="10481480" cy="1679116"/>
          </a:xfrm>
        </p:spPr>
        <p:txBody>
          <a:bodyPr>
            <a:normAutofit fontScale="90000"/>
          </a:bodyPr>
          <a:lstStyle/>
          <a:p>
            <a:r>
              <a:rPr lang="en-US" altLang="zh-CN" dirty="0" smtClean="0"/>
              <a:t>Social community and opinion leader based video recommendation</a:t>
            </a:r>
            <a:endParaRPr lang="zh-CN" altLang="en-US" dirty="0"/>
          </a:p>
        </p:txBody>
      </p:sp>
      <p:sp>
        <p:nvSpPr>
          <p:cNvPr id="3" name="Subtitle 2"/>
          <p:cNvSpPr>
            <a:spLocks noGrp="1"/>
          </p:cNvSpPr>
          <p:nvPr>
            <p:ph type="subTitle" idx="1"/>
          </p:nvPr>
        </p:nvSpPr>
        <p:spPr>
          <a:xfrm>
            <a:off x="4998720" y="4745038"/>
            <a:ext cx="9144000" cy="1655762"/>
          </a:xfrm>
        </p:spPr>
        <p:txBody>
          <a:bodyPr/>
          <a:lstStyle/>
          <a:p>
            <a:r>
              <a:rPr lang="en-US" altLang="zh-CN" dirty="0" smtClean="0"/>
              <a:t>YANG </a:t>
            </a:r>
            <a:r>
              <a:rPr lang="en-US" altLang="zh-CN" dirty="0" err="1" smtClean="0"/>
              <a:t>Chunfeng</a:t>
            </a:r>
            <a:r>
              <a:rPr lang="en-US" altLang="zh-CN" dirty="0" smtClean="0"/>
              <a:t>(</a:t>
            </a:r>
            <a:r>
              <a:rPr lang="en-US" altLang="zh-CN" dirty="0" err="1" smtClean="0"/>
              <a:t>yannisyang</a:t>
            </a:r>
            <a:r>
              <a:rPr lang="en-US" altLang="zh-CN" dirty="0" smtClean="0"/>
              <a:t>)</a:t>
            </a:r>
          </a:p>
          <a:p>
            <a:r>
              <a:rPr lang="en-US" altLang="zh-CN" dirty="0" smtClean="0">
                <a:hlinkClick r:id="rId2"/>
              </a:rPr>
              <a:t>yc012@ie.cuhk.edu.hk</a:t>
            </a:r>
            <a:endParaRPr lang="en-US" altLang="zh-CN" dirty="0" smtClean="0"/>
          </a:p>
          <a:p>
            <a:r>
              <a:rPr lang="en-US" altLang="zh-CN" dirty="0" smtClean="0"/>
              <a:t>yannisyang@tencent.com</a:t>
            </a:r>
            <a:endParaRPr lang="zh-CN" altLang="en-US" dirty="0"/>
          </a:p>
        </p:txBody>
      </p:sp>
    </p:spTree>
    <p:extLst>
      <p:ext uri="{BB962C8B-B14F-4D97-AF65-F5344CB8AC3E}">
        <p14:creationId xmlns:p14="http://schemas.microsoft.com/office/powerpoint/2010/main" val="2204960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45" y="996287"/>
            <a:ext cx="10515600" cy="708049"/>
          </a:xfrm>
        </p:spPr>
        <p:txBody>
          <a:bodyPr/>
          <a:lstStyle/>
          <a:p>
            <a:r>
              <a:rPr lang="zh-CN" altLang="en-US" dirty="0" smtClean="0"/>
              <a:t>用户分类</a:t>
            </a:r>
            <a:endParaRPr lang="zh-CN" altLang="en-US" dirty="0"/>
          </a:p>
        </p:txBody>
      </p:sp>
      <p:sp>
        <p:nvSpPr>
          <p:cNvPr id="3" name="Content Placeholder 2"/>
          <p:cNvSpPr>
            <a:spLocks noGrp="1"/>
          </p:cNvSpPr>
          <p:nvPr>
            <p:ph idx="1"/>
          </p:nvPr>
        </p:nvSpPr>
        <p:spPr/>
        <p:txBody>
          <a:bodyPr>
            <a:normAutofit/>
          </a:bodyPr>
          <a:lstStyle/>
          <a:p>
            <a:r>
              <a:rPr lang="en-US" altLang="zh-CN" dirty="0" smtClean="0"/>
              <a:t>Intuition:</a:t>
            </a:r>
            <a:r>
              <a:rPr lang="zh-CN" altLang="en-US" dirty="0" smtClean="0"/>
              <a:t>新用户更倾向于热度</a:t>
            </a:r>
            <a:r>
              <a:rPr lang="en-US" altLang="zh-CN" dirty="0" smtClean="0"/>
              <a:t>(</a:t>
            </a:r>
            <a:r>
              <a:rPr lang="zh-CN" altLang="en-US" dirty="0" smtClean="0"/>
              <a:t>还没有养成个性化</a:t>
            </a:r>
            <a:r>
              <a:rPr lang="en-US" altLang="zh-CN" dirty="0" smtClean="0"/>
              <a:t>taste,</a:t>
            </a:r>
            <a:r>
              <a:rPr lang="zh-CN" altLang="en-US" dirty="0" smtClean="0"/>
              <a:t>或者没有很大</a:t>
            </a:r>
            <a:r>
              <a:rPr lang="en-US" altLang="zh-CN" dirty="0" smtClean="0"/>
              <a:t>taste</a:t>
            </a:r>
            <a:r>
              <a:rPr lang="zh-CN" altLang="en-US" dirty="0" smtClean="0"/>
              <a:t>兴趣</a:t>
            </a:r>
            <a:r>
              <a:rPr lang="en-US" altLang="zh-CN" dirty="0" smtClean="0"/>
              <a:t>)</a:t>
            </a:r>
            <a:r>
              <a:rPr lang="zh-CN" altLang="en-US" dirty="0" smtClean="0"/>
              <a:t>；老用户适合长尾，个性化推荐</a:t>
            </a:r>
            <a:endParaRPr lang="en-US" altLang="zh-CN" dirty="0" smtClean="0"/>
          </a:p>
          <a:p>
            <a:r>
              <a:rPr lang="zh-CN" altLang="en-US" dirty="0" smtClean="0"/>
              <a:t>因此各种（解决</a:t>
            </a:r>
            <a:r>
              <a:rPr lang="en-US" altLang="zh-CN" dirty="0" smtClean="0"/>
              <a:t>cold start</a:t>
            </a:r>
            <a:r>
              <a:rPr lang="zh-CN" altLang="en-US" dirty="0" smtClean="0"/>
              <a:t>，稀疏性的）算法都要分类对待：</a:t>
            </a:r>
            <a:endParaRPr lang="en-US" altLang="zh-CN" dirty="0" smtClean="0"/>
          </a:p>
          <a:p>
            <a:pPr lvl="1"/>
            <a:r>
              <a:rPr lang="en-US" altLang="zh-CN" dirty="0" smtClean="0"/>
              <a:t>New User</a:t>
            </a:r>
            <a:r>
              <a:rPr lang="zh-CN" altLang="en-US" dirty="0" smtClean="0"/>
              <a:t>（观看记录少，稀疏性所在）</a:t>
            </a:r>
            <a:endParaRPr lang="en-US" altLang="zh-CN" dirty="0" smtClean="0"/>
          </a:p>
          <a:p>
            <a:pPr lvl="1"/>
            <a:r>
              <a:rPr lang="en-US" altLang="zh-CN" dirty="0" smtClean="0"/>
              <a:t>Old User</a:t>
            </a:r>
            <a:r>
              <a:rPr lang="zh-CN" altLang="en-US" dirty="0" smtClean="0"/>
              <a:t>（观看记录多）</a:t>
            </a:r>
            <a:endParaRPr lang="en-US" altLang="zh-CN" sz="2000" dirty="0"/>
          </a:p>
          <a:p>
            <a:pPr lvl="0"/>
            <a:r>
              <a:rPr lang="zh-CN" altLang="zh-CN" dirty="0" smtClean="0"/>
              <a:t>对于每个视频用户，根据个人在</a:t>
            </a:r>
            <a:r>
              <a:rPr lang="en-US" altLang="zh-CN" dirty="0" err="1" smtClean="0"/>
              <a:t>tencent</a:t>
            </a:r>
            <a:r>
              <a:rPr lang="en-US" altLang="zh-CN" dirty="0" smtClean="0"/>
              <a:t> video website</a:t>
            </a:r>
            <a:r>
              <a:rPr lang="zh-CN" altLang="zh-CN" dirty="0" smtClean="0"/>
              <a:t>的观看记录数量，如果多到一定数目（一个</a:t>
            </a:r>
            <a:r>
              <a:rPr lang="en-US" altLang="zh-CN" dirty="0" smtClean="0"/>
              <a:t>threshold</a:t>
            </a:r>
            <a:r>
              <a:rPr lang="zh-CN" altLang="zh-CN" dirty="0" smtClean="0"/>
              <a:t>），则认为有足够多的数据来个性化推荐，就使用原本的个性化推荐算法来推荐。</a:t>
            </a:r>
            <a:r>
              <a:rPr lang="zh-CN" altLang="en-US" dirty="0" smtClean="0"/>
              <a:t>如果是比较新的用户，会遇到冷开始和稀疏性问题，需要使用混合的群聚合和意见领袖方式来推荐</a:t>
            </a:r>
            <a:endParaRPr lang="zh-CN" altLang="zh-CN" dirty="0" smtClean="0"/>
          </a:p>
          <a:p>
            <a:endParaRPr lang="zh-CN" altLang="en-US" dirty="0"/>
          </a:p>
        </p:txBody>
      </p:sp>
    </p:spTree>
    <p:extLst>
      <p:ext uri="{BB962C8B-B14F-4D97-AF65-F5344CB8AC3E}">
        <p14:creationId xmlns:p14="http://schemas.microsoft.com/office/powerpoint/2010/main" val="329542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44" y="723331"/>
            <a:ext cx="10521287" cy="653458"/>
          </a:xfrm>
        </p:spPr>
        <p:txBody>
          <a:bodyPr>
            <a:normAutofit fontScale="90000"/>
          </a:bodyPr>
          <a:lstStyle/>
          <a:p>
            <a:r>
              <a:rPr lang="zh-CN" altLang="en-US" dirty="0" smtClean="0"/>
              <a:t>群分类</a:t>
            </a:r>
            <a:endParaRPr lang="zh-CN" altLang="en-US" dirty="0"/>
          </a:p>
        </p:txBody>
      </p:sp>
      <p:sp>
        <p:nvSpPr>
          <p:cNvPr id="3" name="Content Placeholder 2"/>
          <p:cNvSpPr>
            <a:spLocks noGrp="1"/>
          </p:cNvSpPr>
          <p:nvPr>
            <p:ph idx="1"/>
          </p:nvPr>
        </p:nvSpPr>
        <p:spPr>
          <a:xfrm>
            <a:off x="777922" y="1567858"/>
            <a:ext cx="10534933" cy="5036023"/>
          </a:xfrm>
        </p:spPr>
        <p:txBody>
          <a:bodyPr>
            <a:normAutofit fontScale="92500"/>
          </a:bodyPr>
          <a:lstStyle/>
          <a:p>
            <a:r>
              <a:rPr lang="zh-CN" altLang="en-US" dirty="0" smtClean="0"/>
              <a:t>按照群聚合组建的可能性分为</a:t>
            </a:r>
            <a:r>
              <a:rPr lang="en-US" altLang="zh-CN" dirty="0" smtClean="0"/>
              <a:t>social group</a:t>
            </a:r>
            <a:r>
              <a:rPr lang="zh-CN" altLang="en-US" dirty="0" smtClean="0"/>
              <a:t>和</a:t>
            </a:r>
            <a:r>
              <a:rPr lang="en-US" altLang="zh-CN" dirty="0" smtClean="0"/>
              <a:t>interest group</a:t>
            </a:r>
            <a:r>
              <a:rPr lang="zh-CN" altLang="en-US" dirty="0" smtClean="0"/>
              <a:t>：</a:t>
            </a:r>
            <a:endParaRPr lang="en-US" altLang="zh-CN" dirty="0" smtClean="0"/>
          </a:p>
          <a:p>
            <a:r>
              <a:rPr lang="zh-CN" altLang="zh-CN" dirty="0"/>
              <a:t>需要的数据：</a:t>
            </a:r>
            <a:r>
              <a:rPr lang="en-US" altLang="zh-CN" dirty="0"/>
              <a:t>QQ</a:t>
            </a:r>
            <a:r>
              <a:rPr lang="zh-CN" altLang="zh-CN" dirty="0"/>
              <a:t>关系链（可以不直接给</a:t>
            </a:r>
            <a:r>
              <a:rPr lang="en-US" altLang="zh-CN" dirty="0"/>
              <a:t>access</a:t>
            </a:r>
            <a:r>
              <a:rPr lang="zh-CN" altLang="zh-CN" dirty="0"/>
              <a:t>权限，只需要按如下计算出的信息即可）</a:t>
            </a:r>
            <a:endParaRPr lang="zh-CN" altLang="zh-CN" sz="2000" dirty="0"/>
          </a:p>
          <a:p>
            <a:r>
              <a:rPr lang="zh-CN" altLang="zh-CN" dirty="0"/>
              <a:t>按照用户的好友关系链和群的</a:t>
            </a:r>
            <a:r>
              <a:rPr lang="en-US" altLang="zh-CN" dirty="0"/>
              <a:t>membership</a:t>
            </a:r>
            <a:r>
              <a:rPr lang="zh-CN" altLang="zh-CN" dirty="0"/>
              <a:t>信息可以用于判断一个</a:t>
            </a:r>
            <a:r>
              <a:rPr lang="en-US" altLang="zh-CN" dirty="0"/>
              <a:t>QQ</a:t>
            </a:r>
            <a:r>
              <a:rPr lang="zh-CN" altLang="zh-CN" dirty="0"/>
              <a:t>群属于</a:t>
            </a:r>
            <a:r>
              <a:rPr lang="en-US" altLang="zh-CN" dirty="0"/>
              <a:t>social group</a:t>
            </a:r>
            <a:r>
              <a:rPr lang="zh-CN" altLang="zh-CN" dirty="0"/>
              <a:t>还是</a:t>
            </a:r>
            <a:r>
              <a:rPr lang="en-US" altLang="zh-CN" dirty="0"/>
              <a:t>interest </a:t>
            </a:r>
            <a:r>
              <a:rPr lang="en-US" altLang="zh-CN" dirty="0" smtClean="0"/>
              <a:t>group</a:t>
            </a:r>
            <a:r>
              <a:rPr lang="zh-CN" altLang="en-US" dirty="0"/>
              <a:t>的</a:t>
            </a:r>
            <a:r>
              <a:rPr lang="en-US" altLang="zh-CN" dirty="0" smtClean="0"/>
              <a:t>2</a:t>
            </a:r>
            <a:r>
              <a:rPr lang="zh-CN" altLang="zh-CN" dirty="0"/>
              <a:t>种方法：</a:t>
            </a:r>
            <a:endParaRPr lang="zh-CN" altLang="zh-CN" sz="2000" dirty="0"/>
          </a:p>
          <a:p>
            <a:pPr lvl="1"/>
            <a:r>
              <a:rPr lang="en-US" altLang="zh-CN" dirty="0"/>
              <a:t>user-basis</a:t>
            </a:r>
            <a:r>
              <a:rPr lang="zh-CN" altLang="zh-CN" dirty="0"/>
              <a:t>：对于每个</a:t>
            </a:r>
            <a:r>
              <a:rPr lang="en-US" altLang="zh-CN" dirty="0"/>
              <a:t>user</a:t>
            </a:r>
            <a:r>
              <a:rPr lang="zh-CN" altLang="zh-CN" dirty="0"/>
              <a:t>，会参与</a:t>
            </a:r>
            <a:r>
              <a:rPr lang="en-US" altLang="zh-CN" dirty="0"/>
              <a:t>0</a:t>
            </a:r>
            <a:r>
              <a:rPr lang="zh-CN" altLang="zh-CN" dirty="0"/>
              <a:t>到多个的群，在这些群中，分别计算每个群中众</a:t>
            </a:r>
            <a:r>
              <a:rPr lang="en-US" altLang="zh-CN" dirty="0"/>
              <a:t>member</a:t>
            </a:r>
            <a:r>
              <a:rPr lang="zh-CN" altLang="zh-CN" dirty="0"/>
              <a:t>中和该</a:t>
            </a:r>
            <a:r>
              <a:rPr lang="en-US" altLang="zh-CN" dirty="0"/>
              <a:t>user</a:t>
            </a:r>
            <a:r>
              <a:rPr lang="zh-CN" altLang="zh-CN" dirty="0"/>
              <a:t>是</a:t>
            </a:r>
            <a:r>
              <a:rPr lang="en-US" altLang="zh-CN" dirty="0"/>
              <a:t>QQ</a:t>
            </a:r>
            <a:r>
              <a:rPr lang="zh-CN" altLang="zh-CN" dirty="0"/>
              <a:t>好友的比例，如果高于一个</a:t>
            </a:r>
            <a:r>
              <a:rPr lang="en-US" altLang="zh-CN" dirty="0"/>
              <a:t>threshold</a:t>
            </a:r>
            <a:r>
              <a:rPr lang="zh-CN" altLang="zh-CN" dirty="0"/>
              <a:t>，如</a:t>
            </a:r>
            <a:r>
              <a:rPr lang="en-US" altLang="zh-CN" dirty="0"/>
              <a:t>0.3</a:t>
            </a:r>
            <a:r>
              <a:rPr lang="zh-CN" altLang="zh-CN" dirty="0"/>
              <a:t>，则认为该群是针对该用户的好友群，否则认为是针对该用户的兴趣群。</a:t>
            </a:r>
            <a:endParaRPr lang="zh-CN" altLang="zh-CN" sz="1600" dirty="0"/>
          </a:p>
          <a:p>
            <a:pPr lvl="1"/>
            <a:r>
              <a:rPr lang="en-US" altLang="zh-CN" dirty="0"/>
              <a:t>group-basis:</a:t>
            </a:r>
            <a:r>
              <a:rPr lang="zh-CN" altLang="zh-CN" dirty="0"/>
              <a:t>根据群内成员相互好友关系的</a:t>
            </a:r>
            <a:r>
              <a:rPr lang="en-US" altLang="zh-CN" dirty="0"/>
              <a:t>social graph</a:t>
            </a:r>
            <a:r>
              <a:rPr lang="zh-CN" altLang="zh-CN" dirty="0"/>
              <a:t>，可以算出一个</a:t>
            </a:r>
            <a:r>
              <a:rPr lang="en-US" altLang="zh-CN" dirty="0"/>
              <a:t>clustering coefficient</a:t>
            </a:r>
            <a:r>
              <a:rPr lang="zh-CN" altLang="zh-CN" dirty="0"/>
              <a:t>（</a:t>
            </a:r>
            <a:r>
              <a:rPr lang="en-US" altLang="zh-CN" dirty="0"/>
              <a:t>CC</a:t>
            </a:r>
            <a:r>
              <a:rPr lang="zh-CN" altLang="zh-CN" dirty="0"/>
              <a:t>）（反应相互是好友的程度，是一个群体概念），如果</a:t>
            </a:r>
            <a:r>
              <a:rPr lang="en-US" altLang="zh-CN" dirty="0"/>
              <a:t>CC</a:t>
            </a:r>
            <a:r>
              <a:rPr lang="zh-CN" altLang="zh-CN" dirty="0"/>
              <a:t>值大于一个</a:t>
            </a:r>
            <a:r>
              <a:rPr lang="en-US" altLang="zh-CN" dirty="0"/>
              <a:t>threshold</a:t>
            </a:r>
            <a:r>
              <a:rPr lang="zh-CN" altLang="zh-CN" dirty="0"/>
              <a:t>，如</a:t>
            </a:r>
            <a:r>
              <a:rPr lang="en-US" altLang="zh-CN" dirty="0"/>
              <a:t>0.3</a:t>
            </a:r>
            <a:r>
              <a:rPr lang="zh-CN" altLang="zh-CN" dirty="0"/>
              <a:t>，则判断这个群是一个好友群，是以</a:t>
            </a:r>
            <a:r>
              <a:rPr lang="en-US" altLang="zh-CN" dirty="0"/>
              <a:t>social connection</a:t>
            </a:r>
            <a:r>
              <a:rPr lang="zh-CN" altLang="zh-CN" dirty="0"/>
              <a:t>而构建成；否则为以兴趣产生的群。</a:t>
            </a:r>
            <a:endParaRPr lang="zh-CN" altLang="zh-CN" sz="1600" dirty="0"/>
          </a:p>
          <a:p>
            <a:r>
              <a:rPr lang="zh-CN" altLang="zh-CN" dirty="0"/>
              <a:t>第二种方法比较方便，计算一次足够，但是要注意</a:t>
            </a:r>
            <a:r>
              <a:rPr lang="en-US" altLang="zh-CN" dirty="0"/>
              <a:t>threshold</a:t>
            </a:r>
            <a:r>
              <a:rPr lang="zh-CN" altLang="zh-CN" dirty="0"/>
              <a:t>的选择</a:t>
            </a:r>
            <a:r>
              <a:rPr lang="zh-CN" altLang="zh-CN" dirty="0" smtClean="0"/>
              <a:t>。</a:t>
            </a:r>
            <a:endParaRPr lang="zh-CN" altLang="zh-CN" sz="2000" dirty="0"/>
          </a:p>
        </p:txBody>
      </p:sp>
    </p:spTree>
    <p:extLst>
      <p:ext uri="{BB962C8B-B14F-4D97-AF65-F5344CB8AC3E}">
        <p14:creationId xmlns:p14="http://schemas.microsoft.com/office/powerpoint/2010/main" val="185313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120" y="928048"/>
            <a:ext cx="10515600" cy="667106"/>
          </a:xfrm>
        </p:spPr>
        <p:txBody>
          <a:bodyPr>
            <a:normAutofit fontScale="90000"/>
          </a:bodyPr>
          <a:lstStyle/>
          <a:p>
            <a:r>
              <a:rPr lang="zh-CN" altLang="en-US" dirty="0" smtClean="0"/>
              <a:t>意见领袖发掘和赋权值</a:t>
            </a:r>
            <a:endParaRPr lang="zh-CN" altLang="en-US" dirty="0"/>
          </a:p>
        </p:txBody>
      </p:sp>
      <p:sp>
        <p:nvSpPr>
          <p:cNvPr id="3" name="Content Placeholder 2"/>
          <p:cNvSpPr>
            <a:spLocks noGrp="1"/>
          </p:cNvSpPr>
          <p:nvPr>
            <p:ph idx="1"/>
          </p:nvPr>
        </p:nvSpPr>
        <p:spPr>
          <a:xfrm>
            <a:off x="838200" y="1825625"/>
            <a:ext cx="10515600" cy="4657062"/>
          </a:xfrm>
        </p:spPr>
        <p:txBody>
          <a:bodyPr>
            <a:normAutofit fontScale="92500"/>
          </a:bodyPr>
          <a:lstStyle/>
          <a:p>
            <a:r>
              <a:rPr lang="zh-CN" altLang="en-US" dirty="0" smtClean="0"/>
              <a:t>对于</a:t>
            </a:r>
            <a:r>
              <a:rPr lang="en-US" altLang="zh-CN" dirty="0" smtClean="0"/>
              <a:t>social group</a:t>
            </a:r>
          </a:p>
          <a:p>
            <a:pPr lvl="1"/>
            <a:r>
              <a:rPr lang="zh-CN" altLang="en-US" dirty="0" smtClean="0"/>
              <a:t>按照成员的</a:t>
            </a:r>
            <a:r>
              <a:rPr lang="en-US" altLang="zh-CN" dirty="0" smtClean="0"/>
              <a:t>QQ</a:t>
            </a:r>
            <a:r>
              <a:rPr lang="zh-CN" altLang="en-US" dirty="0" smtClean="0"/>
              <a:t>活跃度，认为是不同程度上的意见领袖，赋予不同的</a:t>
            </a:r>
            <a:r>
              <a:rPr lang="en-US" altLang="zh-CN" dirty="0" smtClean="0"/>
              <a:t>weight</a:t>
            </a:r>
            <a:r>
              <a:rPr lang="zh-CN" altLang="en-US" dirty="0" smtClean="0"/>
              <a:t>。</a:t>
            </a:r>
            <a:endParaRPr lang="en-US" altLang="zh-CN" dirty="0" smtClean="0"/>
          </a:p>
          <a:p>
            <a:r>
              <a:rPr lang="zh-CN" altLang="en-US" dirty="0" smtClean="0"/>
              <a:t>对于</a:t>
            </a:r>
            <a:r>
              <a:rPr lang="en-US" altLang="zh-CN" dirty="0" smtClean="0"/>
              <a:t>interest group</a:t>
            </a:r>
          </a:p>
          <a:p>
            <a:pPr lvl="1"/>
            <a:r>
              <a:rPr lang="zh-CN" altLang="en-US" dirty="0"/>
              <a:t>按</a:t>
            </a:r>
            <a:r>
              <a:rPr lang="zh-CN" altLang="en-US" dirty="0" smtClean="0"/>
              <a:t>照成员在腾讯视频的活跃度（观看记录数），认为是不同程度上的意见领袖，赋予不同的</a:t>
            </a:r>
            <a:r>
              <a:rPr lang="en-US" altLang="zh-CN" dirty="0" smtClean="0"/>
              <a:t>weight</a:t>
            </a:r>
            <a:r>
              <a:rPr lang="zh-CN" altLang="en-US" dirty="0" smtClean="0"/>
              <a:t>。</a:t>
            </a:r>
            <a:endParaRPr lang="en-US" altLang="zh-CN" dirty="0" smtClean="0"/>
          </a:p>
          <a:p>
            <a:pPr marL="0" indent="0">
              <a:buNone/>
            </a:pPr>
            <a:r>
              <a:rPr lang="zh-CN" altLang="en-US" dirty="0" smtClean="0"/>
              <a:t>最终</a:t>
            </a:r>
            <a:r>
              <a:rPr lang="en-US" altLang="zh-CN" dirty="0" smtClean="0"/>
              <a:t>weighted sum</a:t>
            </a:r>
            <a:r>
              <a:rPr lang="zh-CN" altLang="en-US" dirty="0" smtClean="0"/>
              <a:t>聚合产生</a:t>
            </a:r>
            <a:r>
              <a:rPr lang="en-US" altLang="zh-CN" dirty="0" smtClean="0"/>
              <a:t>group recommendation list</a:t>
            </a:r>
            <a:r>
              <a:rPr lang="zh-CN" altLang="en-US" dirty="0" smtClean="0"/>
              <a:t>：</a:t>
            </a:r>
            <a:endParaRPr lang="en-US" altLang="zh-CN" dirty="0" smtClean="0"/>
          </a:p>
          <a:p>
            <a:pPr marL="0" indent="0">
              <a:buNone/>
            </a:pPr>
            <a:r>
              <a:rPr lang="en-US" altLang="zh-CN" dirty="0" smtClean="0"/>
              <a:t>	</a:t>
            </a:r>
            <a:r>
              <a:rPr lang="zh-CN" altLang="en-US" dirty="0" smtClean="0"/>
              <a:t>如果所有成员都有非零</a:t>
            </a:r>
            <a:r>
              <a:rPr lang="en-US" altLang="zh-CN" dirty="0" smtClean="0"/>
              <a:t>weight</a:t>
            </a:r>
            <a:r>
              <a:rPr lang="zh-CN" altLang="en-US" dirty="0" smtClean="0"/>
              <a:t>，那就是基于</a:t>
            </a:r>
            <a:r>
              <a:rPr lang="zh-CN" altLang="en-US" b="1" dirty="0" smtClean="0"/>
              <a:t>群体</a:t>
            </a:r>
            <a:r>
              <a:rPr lang="zh-CN" altLang="en-US" dirty="0" smtClean="0"/>
              <a:t>的方式</a:t>
            </a:r>
            <a:endParaRPr lang="en-US" altLang="zh-CN" dirty="0" smtClean="0"/>
          </a:p>
          <a:p>
            <a:pPr marL="0" indent="0">
              <a:buNone/>
            </a:pPr>
            <a:r>
              <a:rPr lang="en-US" altLang="zh-CN" dirty="0"/>
              <a:t>	</a:t>
            </a:r>
            <a:r>
              <a:rPr lang="zh-CN" altLang="en-US" dirty="0" smtClean="0"/>
              <a:t>如果只有前几位活跃的成员有非零</a:t>
            </a:r>
            <a:r>
              <a:rPr lang="en-US" altLang="zh-CN" dirty="0" smtClean="0"/>
              <a:t>weight</a:t>
            </a:r>
            <a:r>
              <a:rPr lang="zh-CN" altLang="en-US" dirty="0" smtClean="0"/>
              <a:t>，那就是基于意见领袖</a:t>
            </a:r>
            <a:r>
              <a:rPr lang="en-US" altLang="zh-CN" dirty="0" smtClean="0"/>
              <a:t>/ </a:t>
            </a:r>
          </a:p>
          <a:p>
            <a:pPr marL="0" indent="0">
              <a:buNone/>
            </a:pPr>
            <a:r>
              <a:rPr lang="en-US" altLang="zh-CN" dirty="0"/>
              <a:t> </a:t>
            </a:r>
            <a:r>
              <a:rPr lang="en-US" altLang="zh-CN" dirty="0" smtClean="0"/>
              <a:t>                    </a:t>
            </a:r>
            <a:r>
              <a:rPr lang="zh-CN" altLang="en-US" dirty="0" smtClean="0"/>
              <a:t>专家的方式</a:t>
            </a:r>
            <a:endParaRPr lang="en-US" altLang="zh-CN" dirty="0" smtClean="0"/>
          </a:p>
          <a:p>
            <a:pPr marL="0" indent="0">
              <a:buNone/>
            </a:pPr>
            <a:r>
              <a:rPr lang="en-US" altLang="zh-CN" dirty="0" smtClean="0"/>
              <a:t>Intuitively</a:t>
            </a:r>
            <a:r>
              <a:rPr lang="zh-CN" altLang="en-US" dirty="0"/>
              <a:t>认</a:t>
            </a:r>
            <a:r>
              <a:rPr lang="zh-CN" altLang="en-US" dirty="0" smtClean="0"/>
              <a:t>为，</a:t>
            </a:r>
            <a:r>
              <a:rPr lang="en-US" altLang="zh-CN" dirty="0" smtClean="0"/>
              <a:t>social group</a:t>
            </a:r>
            <a:r>
              <a:rPr lang="zh-CN" altLang="en-US" dirty="0" smtClean="0"/>
              <a:t>用群体方式，</a:t>
            </a:r>
            <a:r>
              <a:rPr lang="en-US" altLang="zh-CN" dirty="0" smtClean="0"/>
              <a:t>interest group</a:t>
            </a:r>
            <a:r>
              <a:rPr lang="zh-CN" altLang="en-US" dirty="0" smtClean="0"/>
              <a:t>用意见领袖方式</a:t>
            </a:r>
            <a:endParaRPr lang="en-US" altLang="zh-CN" dirty="0" smtClean="0"/>
          </a:p>
          <a:p>
            <a:pPr lvl="1"/>
            <a:endParaRPr lang="zh-CN" altLang="en-US" dirty="0"/>
          </a:p>
        </p:txBody>
      </p:sp>
    </p:spTree>
    <p:extLst>
      <p:ext uri="{BB962C8B-B14F-4D97-AF65-F5344CB8AC3E}">
        <p14:creationId xmlns:p14="http://schemas.microsoft.com/office/powerpoint/2010/main" val="376746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301" y="1105469"/>
            <a:ext cx="10515600" cy="585219"/>
          </a:xfrm>
        </p:spPr>
        <p:txBody>
          <a:bodyPr>
            <a:normAutofit fontScale="90000"/>
          </a:bodyPr>
          <a:lstStyle/>
          <a:p>
            <a:r>
              <a:rPr lang="zh-CN" altLang="en-US" dirty="0" smtClean="0"/>
              <a:t>群聚合推荐列表</a:t>
            </a:r>
            <a:endParaRPr lang="zh-CN" altLang="en-US" dirty="0"/>
          </a:p>
        </p:txBody>
      </p:sp>
      <p:sp>
        <p:nvSpPr>
          <p:cNvPr id="3" name="Content Placeholder 2"/>
          <p:cNvSpPr>
            <a:spLocks noGrp="1"/>
          </p:cNvSpPr>
          <p:nvPr>
            <p:ph idx="1"/>
          </p:nvPr>
        </p:nvSpPr>
        <p:spPr/>
        <p:txBody>
          <a:bodyPr/>
          <a:lstStyle/>
          <a:p>
            <a:pPr lvl="0"/>
            <a:r>
              <a:rPr lang="zh-CN" altLang="en-US" dirty="0" smtClean="0"/>
              <a:t>（一）</a:t>
            </a:r>
            <a:r>
              <a:rPr lang="zh-CN" altLang="zh-CN" dirty="0" smtClean="0"/>
              <a:t>利</a:t>
            </a:r>
            <a:r>
              <a:rPr lang="zh-CN" altLang="zh-CN" dirty="0"/>
              <a:t>用已有的推荐系统产</a:t>
            </a:r>
            <a:r>
              <a:rPr lang="zh-CN" altLang="zh-CN" dirty="0" smtClean="0"/>
              <a:t>生的</a:t>
            </a:r>
            <a:r>
              <a:rPr lang="zh-CN" altLang="zh-CN" dirty="0"/>
              <a:t>列表（和现有推荐系统并行处理）：对于群中有足够多的观看记录来个性化推荐的用户，分别向现有推荐系统查询该用户的个性化列表；对于返回的众多列表进行聚</a:t>
            </a:r>
            <a:r>
              <a:rPr lang="zh-CN" altLang="zh-CN" dirty="0" smtClean="0"/>
              <a:t>合</a:t>
            </a:r>
            <a:r>
              <a:rPr lang="zh-CN" altLang="en-US" dirty="0"/>
              <a:t>，</a:t>
            </a:r>
            <a:r>
              <a:rPr lang="en-US" altLang="zh-CN" dirty="0" smtClean="0"/>
              <a:t>major vote</a:t>
            </a:r>
            <a:r>
              <a:rPr lang="zh-CN" altLang="en-US" dirty="0" smtClean="0"/>
              <a:t>（</a:t>
            </a:r>
            <a:r>
              <a:rPr lang="en-US" altLang="zh-CN" dirty="0" err="1" smtClean="0"/>
              <a:t>unweighted</a:t>
            </a:r>
            <a:r>
              <a:rPr lang="zh-CN" altLang="en-US" dirty="0" smtClean="0"/>
              <a:t>）或者</a:t>
            </a:r>
            <a:r>
              <a:rPr lang="en-US" altLang="zh-CN" dirty="0" smtClean="0"/>
              <a:t>weighted sum</a:t>
            </a:r>
            <a:r>
              <a:rPr lang="zh-CN" altLang="en-US" dirty="0" smtClean="0"/>
              <a:t>。</a:t>
            </a:r>
            <a:endParaRPr lang="zh-CN" altLang="zh-CN" dirty="0"/>
          </a:p>
          <a:p>
            <a:r>
              <a:rPr lang="zh-CN" altLang="en-US" dirty="0" smtClean="0"/>
              <a:t>（二）</a:t>
            </a:r>
            <a:r>
              <a:rPr lang="zh-CN" altLang="zh-CN" dirty="0" smtClean="0"/>
              <a:t>直</a:t>
            </a:r>
            <a:r>
              <a:rPr lang="zh-CN" altLang="zh-CN" dirty="0"/>
              <a:t>接使用用</a:t>
            </a:r>
            <a:r>
              <a:rPr lang="zh-CN" altLang="zh-CN" dirty="0" smtClean="0"/>
              <a:t>户</a:t>
            </a:r>
            <a:r>
              <a:rPr lang="zh-CN" altLang="en-US" dirty="0" smtClean="0"/>
              <a:t>历史</a:t>
            </a:r>
            <a:r>
              <a:rPr lang="zh-CN" altLang="zh-CN" dirty="0" smtClean="0"/>
              <a:t>记</a:t>
            </a:r>
            <a:r>
              <a:rPr lang="zh-CN" altLang="zh-CN" dirty="0"/>
              <a:t>录（可单独处理不依赖现有系统）：对于群中所有用户，对他们在腾讯视频观看记录进行聚</a:t>
            </a:r>
            <a:r>
              <a:rPr lang="zh-CN" altLang="zh-CN" dirty="0" smtClean="0"/>
              <a:t>合</a:t>
            </a:r>
            <a:r>
              <a:rPr lang="en-US" altLang="zh-CN" dirty="0" smtClean="0"/>
              <a:t>major vote</a:t>
            </a:r>
            <a:r>
              <a:rPr lang="zh-CN" altLang="en-US" dirty="0" smtClean="0"/>
              <a:t>（</a:t>
            </a:r>
            <a:r>
              <a:rPr lang="en-US" altLang="zh-CN" dirty="0" err="1" smtClean="0"/>
              <a:t>unweighted</a:t>
            </a:r>
            <a:r>
              <a:rPr lang="zh-CN" altLang="en-US" dirty="0" smtClean="0"/>
              <a:t>）或者</a:t>
            </a:r>
            <a:r>
              <a:rPr lang="en-US" altLang="zh-CN" dirty="0" smtClean="0"/>
              <a:t>weighted sum</a:t>
            </a:r>
            <a:r>
              <a:rPr lang="zh-CN" altLang="en-US" dirty="0" smtClean="0"/>
              <a:t>。</a:t>
            </a:r>
            <a:endParaRPr lang="zh-CN" altLang="zh-CN" dirty="0" smtClean="0"/>
          </a:p>
          <a:p>
            <a:pPr lvl="0"/>
            <a:endParaRPr lang="zh-CN" altLang="zh-CN" dirty="0"/>
          </a:p>
          <a:p>
            <a:endParaRPr lang="zh-CN" altLang="en-US" dirty="0"/>
          </a:p>
        </p:txBody>
      </p:sp>
    </p:spTree>
    <p:extLst>
      <p:ext uri="{BB962C8B-B14F-4D97-AF65-F5344CB8AC3E}">
        <p14:creationId xmlns:p14="http://schemas.microsoft.com/office/powerpoint/2010/main" val="129780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45" y="955343"/>
            <a:ext cx="10384809" cy="721697"/>
          </a:xfrm>
        </p:spPr>
        <p:txBody>
          <a:bodyPr/>
          <a:lstStyle/>
          <a:p>
            <a:r>
              <a:rPr lang="zh-CN" altLang="en-US" dirty="0" smtClean="0"/>
              <a:t>群选择</a:t>
            </a:r>
            <a:endParaRPr lang="zh-CN" altLang="en-US" dirty="0"/>
          </a:p>
        </p:txBody>
      </p:sp>
      <p:sp>
        <p:nvSpPr>
          <p:cNvPr id="3" name="Content Placeholder 2"/>
          <p:cNvSpPr>
            <a:spLocks noGrp="1"/>
          </p:cNvSpPr>
          <p:nvPr>
            <p:ph idx="1"/>
          </p:nvPr>
        </p:nvSpPr>
        <p:spPr/>
        <p:txBody>
          <a:bodyPr>
            <a:normAutofit/>
          </a:bodyPr>
          <a:lstStyle/>
          <a:p>
            <a:pPr marL="0" indent="0">
              <a:buNone/>
            </a:pPr>
            <a:r>
              <a:rPr lang="zh-CN" altLang="zh-CN" dirty="0"/>
              <a:t>对于参与很多群的用户，用每个群的活跃度情况来筛选（群的活跃度是个人活跃度的侧面反应，至少反应</a:t>
            </a:r>
            <a:r>
              <a:rPr lang="en-US" altLang="zh-CN" dirty="0"/>
              <a:t>group</a:t>
            </a:r>
            <a:r>
              <a:rPr lang="zh-CN" altLang="zh-CN" dirty="0"/>
              <a:t>本身的聚合度），只</a:t>
            </a:r>
            <a:r>
              <a:rPr lang="zh-CN" altLang="zh-CN" dirty="0" smtClean="0"/>
              <a:t>选</a:t>
            </a:r>
            <a:r>
              <a:rPr lang="zh-CN" altLang="en-US" dirty="0" smtClean="0"/>
              <a:t>前几个</a:t>
            </a:r>
            <a:r>
              <a:rPr lang="zh-CN" altLang="zh-CN" dirty="0" smtClean="0"/>
              <a:t>。</a:t>
            </a:r>
            <a:endParaRPr lang="zh-CN" altLang="zh-CN" dirty="0"/>
          </a:p>
          <a:p>
            <a:pPr lvl="0"/>
            <a:r>
              <a:rPr lang="zh-CN" altLang="en-US" dirty="0" smtClean="0"/>
              <a:t>按照之前算好的最活跃的</a:t>
            </a:r>
            <a:r>
              <a:rPr lang="en-US" altLang="zh-CN" dirty="0" smtClean="0"/>
              <a:t>group</a:t>
            </a:r>
            <a:r>
              <a:rPr lang="zh-CN" altLang="en-US" dirty="0" smtClean="0"/>
              <a:t>的</a:t>
            </a:r>
            <a:r>
              <a:rPr lang="en-US" altLang="zh-CN" dirty="0" smtClean="0"/>
              <a:t>group </a:t>
            </a:r>
            <a:r>
              <a:rPr lang="en-US" altLang="zh-CN" dirty="0"/>
              <a:t>recommendation </a:t>
            </a:r>
            <a:r>
              <a:rPr lang="en-US" altLang="zh-CN" dirty="0" smtClean="0"/>
              <a:t>list</a:t>
            </a:r>
            <a:r>
              <a:rPr lang="zh-CN" altLang="en-US" dirty="0" smtClean="0"/>
              <a:t>推荐</a:t>
            </a:r>
            <a:endParaRPr lang="en-US" altLang="zh-CN" dirty="0"/>
          </a:p>
          <a:p>
            <a:pPr lvl="0"/>
            <a:r>
              <a:rPr lang="zh-CN" altLang="zh-CN" dirty="0" smtClean="0"/>
              <a:t>如果</a:t>
            </a:r>
            <a:r>
              <a:rPr lang="en-US" altLang="zh-CN" dirty="0" smtClean="0"/>
              <a:t>list</a:t>
            </a:r>
            <a:r>
              <a:rPr lang="zh-CN" altLang="zh-CN" dirty="0" smtClean="0"/>
              <a:t>记</a:t>
            </a:r>
            <a:r>
              <a:rPr lang="zh-CN" altLang="zh-CN" dirty="0"/>
              <a:t>录数不够多，则从该</a:t>
            </a:r>
            <a:r>
              <a:rPr lang="en-US" altLang="zh-CN" dirty="0"/>
              <a:t>user</a:t>
            </a:r>
            <a:r>
              <a:rPr lang="zh-CN" altLang="zh-CN" dirty="0"/>
              <a:t>参与的众多群中安照群的活跃度选</a:t>
            </a:r>
            <a:r>
              <a:rPr lang="zh-CN" altLang="zh-CN" dirty="0" smtClean="0"/>
              <a:t>出</a:t>
            </a:r>
            <a:r>
              <a:rPr lang="zh-CN" altLang="en-US" dirty="0" smtClean="0"/>
              <a:t>多个（如</a:t>
            </a:r>
            <a:r>
              <a:rPr lang="en-US" altLang="zh-CN" dirty="0" smtClean="0"/>
              <a:t>3</a:t>
            </a:r>
            <a:r>
              <a:rPr lang="zh-CN" altLang="zh-CN" dirty="0" smtClean="0"/>
              <a:t>个</a:t>
            </a:r>
            <a:r>
              <a:rPr lang="zh-CN" altLang="en-US" dirty="0" smtClean="0"/>
              <a:t>）</a:t>
            </a:r>
            <a:r>
              <a:rPr lang="zh-CN" altLang="zh-CN" dirty="0" smtClean="0"/>
              <a:t>群</a:t>
            </a:r>
            <a:r>
              <a:rPr lang="zh-CN" altLang="zh-CN" dirty="0"/>
              <a:t>推荐视频列</a:t>
            </a:r>
            <a:r>
              <a:rPr lang="zh-CN" altLang="zh-CN" dirty="0" smtClean="0"/>
              <a:t>表</a:t>
            </a:r>
            <a:r>
              <a:rPr lang="zh-CN" altLang="en-US" dirty="0" smtClean="0"/>
              <a:t>再次聚合后再</a:t>
            </a:r>
            <a:r>
              <a:rPr lang="zh-CN" altLang="zh-CN" dirty="0" smtClean="0"/>
              <a:t>对</a:t>
            </a:r>
            <a:r>
              <a:rPr lang="zh-CN" altLang="zh-CN" dirty="0"/>
              <a:t>这个用户进行推荐</a:t>
            </a:r>
            <a:r>
              <a:rPr lang="zh-CN" altLang="zh-CN" dirty="0" smtClean="0"/>
              <a:t>。</a:t>
            </a:r>
            <a:endParaRPr lang="en-US" altLang="zh-CN" dirty="0" smtClean="0"/>
          </a:p>
          <a:p>
            <a:pPr lvl="0"/>
            <a:r>
              <a:rPr lang="zh-CN" altLang="en-US" dirty="0"/>
              <a:t>考</a:t>
            </a:r>
            <a:r>
              <a:rPr lang="zh-CN" altLang="en-US" dirty="0" smtClean="0"/>
              <a:t>虑采用不同</a:t>
            </a:r>
            <a:r>
              <a:rPr lang="en-US" altLang="zh-CN" dirty="0" smtClean="0"/>
              <a:t>type</a:t>
            </a:r>
            <a:r>
              <a:rPr lang="zh-CN" altLang="en-US" dirty="0" smtClean="0"/>
              <a:t>的群（如兴趣群，社交群各取一个）</a:t>
            </a:r>
            <a:endParaRPr lang="zh-CN" altLang="zh-CN" dirty="0"/>
          </a:p>
          <a:p>
            <a:endParaRPr lang="zh-CN" altLang="en-US" dirty="0"/>
          </a:p>
        </p:txBody>
      </p:sp>
    </p:spTree>
    <p:extLst>
      <p:ext uri="{BB962C8B-B14F-4D97-AF65-F5344CB8AC3E}">
        <p14:creationId xmlns:p14="http://schemas.microsoft.com/office/powerpoint/2010/main" val="9766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616" y="828315"/>
            <a:ext cx="9976513" cy="573206"/>
          </a:xfrm>
        </p:spPr>
        <p:txBody>
          <a:bodyPr/>
          <a:lstStyle/>
          <a:p>
            <a:r>
              <a:rPr lang="zh-CN" altLang="en-US" dirty="0" smtClean="0"/>
              <a:t>设计流程图</a:t>
            </a:r>
            <a:endParaRPr lang="zh-CN" altLang="en-US" dirty="0"/>
          </a:p>
        </p:txBody>
      </p:sp>
      <p:sp>
        <p:nvSpPr>
          <p:cNvPr id="4" name="Title 1"/>
          <p:cNvSpPr txBox="1">
            <a:spLocks/>
          </p:cNvSpPr>
          <p:nvPr/>
        </p:nvSpPr>
        <p:spPr>
          <a:xfrm>
            <a:off x="3380917" y="392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t>基于社交群的视频推荐方案</a:t>
            </a:r>
            <a:endParaRPr lang="zh-CN" altLang="en-US" sz="3600" dirty="0"/>
          </a:p>
        </p:txBody>
      </p:sp>
      <p:sp>
        <p:nvSpPr>
          <p:cNvPr id="5" name="Rectangle 2"/>
          <p:cNvSpPr>
            <a:spLocks noChangeArrowheads="1"/>
          </p:cNvSpPr>
          <p:nvPr/>
        </p:nvSpPr>
        <p:spPr bwMode="auto">
          <a:xfrm>
            <a:off x="6975056" y="10834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Object 5"/>
          <p:cNvGraphicFramePr>
            <a:graphicFrameLocks noChangeAspect="1"/>
          </p:cNvGraphicFramePr>
          <p:nvPr>
            <p:extLst>
              <p:ext uri="{D42A27DB-BD31-4B8C-83A1-F6EECF244321}">
                <p14:modId xmlns:p14="http://schemas.microsoft.com/office/powerpoint/2010/main" val="638242720"/>
              </p:ext>
            </p:extLst>
          </p:nvPr>
        </p:nvGraphicFramePr>
        <p:xfrm>
          <a:off x="7011735" y="223613"/>
          <a:ext cx="4838700" cy="6429375"/>
        </p:xfrm>
        <a:graphic>
          <a:graphicData uri="http://schemas.openxmlformats.org/presentationml/2006/ole">
            <mc:AlternateContent xmlns:mc="http://schemas.openxmlformats.org/markup-compatibility/2006">
              <mc:Choice xmlns:v="urn:schemas-microsoft-com:vml" Requires="v">
                <p:oleObj spid="_x0000_s1063" name="Visio" r:id="rId3" imgW="4229280" imgH="5615257" progId="Visio.Drawing.11">
                  <p:embed/>
                </p:oleObj>
              </mc:Choice>
              <mc:Fallback>
                <p:oleObj name="Visio" r:id="rId3" imgW="4229280" imgH="561525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1735" y="223613"/>
                        <a:ext cx="4838700" cy="642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108132" y="8377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Object 7"/>
          <p:cNvGraphicFramePr>
            <a:graphicFrameLocks noChangeAspect="1"/>
          </p:cNvGraphicFramePr>
          <p:nvPr>
            <p:extLst>
              <p:ext uri="{D42A27DB-BD31-4B8C-83A1-F6EECF244321}">
                <p14:modId xmlns:p14="http://schemas.microsoft.com/office/powerpoint/2010/main" val="4274332332"/>
              </p:ext>
            </p:extLst>
          </p:nvPr>
        </p:nvGraphicFramePr>
        <p:xfrm>
          <a:off x="1088935" y="966563"/>
          <a:ext cx="5543550" cy="5686425"/>
        </p:xfrm>
        <a:graphic>
          <a:graphicData uri="http://schemas.openxmlformats.org/presentationml/2006/ole">
            <mc:AlternateContent xmlns:mc="http://schemas.openxmlformats.org/markup-compatibility/2006">
              <mc:Choice xmlns:v="urn:schemas-microsoft-com:vml" Requires="v">
                <p:oleObj spid="_x0000_s1064" name="Visio" r:id="rId5" imgW="4229280" imgH="4337200" progId="Visio.Drawing.11">
                  <p:embed/>
                </p:oleObj>
              </mc:Choice>
              <mc:Fallback>
                <p:oleObj name="Visio" r:id="rId5" imgW="4229280" imgH="4337200"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935" y="966563"/>
                        <a:ext cx="5543550" cy="568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7949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8194" y="351478"/>
            <a:ext cx="10515600" cy="1325563"/>
          </a:xfrm>
        </p:spPr>
        <p:txBody>
          <a:bodyPr>
            <a:normAutofit/>
          </a:bodyPr>
          <a:lstStyle/>
          <a:p>
            <a:r>
              <a:rPr lang="zh-CN" altLang="en-US" sz="3600" dirty="0" smtClean="0"/>
              <a:t>基于社交群的视频推荐方案</a:t>
            </a:r>
            <a:endParaRPr lang="zh-CN" altLang="en-US" sz="3600" dirty="0"/>
          </a:p>
        </p:txBody>
      </p:sp>
      <p:sp>
        <p:nvSpPr>
          <p:cNvPr id="3" name="Content Placeholder 2"/>
          <p:cNvSpPr>
            <a:spLocks noGrp="1"/>
          </p:cNvSpPr>
          <p:nvPr>
            <p:ph idx="1"/>
          </p:nvPr>
        </p:nvSpPr>
        <p:spPr>
          <a:xfrm>
            <a:off x="723332" y="1677041"/>
            <a:ext cx="10754436" cy="4995080"/>
          </a:xfrm>
        </p:spPr>
        <p:txBody>
          <a:bodyPr/>
          <a:lstStyle/>
          <a:p>
            <a:r>
              <a:rPr lang="en-US" altLang="zh-CN" sz="3600" dirty="0" smtClean="0"/>
              <a:t>Novelty</a:t>
            </a:r>
            <a:r>
              <a:rPr lang="zh-CN" altLang="en-US" sz="3600" dirty="0" smtClean="0"/>
              <a:t>：</a:t>
            </a:r>
            <a:endParaRPr lang="en-US" altLang="zh-CN" sz="3600" dirty="0" smtClean="0"/>
          </a:p>
          <a:p>
            <a:pPr lvl="1"/>
            <a:r>
              <a:rPr lang="zh-CN" altLang="en-US" sz="2800" dirty="0" smtClean="0"/>
              <a:t>社交群，而非视频网站中找出的（跨领域信息）</a:t>
            </a:r>
            <a:endParaRPr lang="en-US" altLang="zh-CN" sz="2800" dirty="0" smtClean="0"/>
          </a:p>
          <a:p>
            <a:pPr lvl="1"/>
            <a:r>
              <a:rPr lang="zh-CN" altLang="en-US" sz="2800" dirty="0" smtClean="0"/>
              <a:t>在社交群中识别兴趣群和社交关系群</a:t>
            </a:r>
            <a:endParaRPr lang="en-US" altLang="zh-CN" sz="2800" dirty="0" smtClean="0"/>
          </a:p>
          <a:p>
            <a:pPr lvl="1"/>
            <a:r>
              <a:rPr lang="zh-CN" altLang="en-US" sz="2800" dirty="0"/>
              <a:t>分</a:t>
            </a:r>
            <a:r>
              <a:rPr lang="zh-CN" altLang="en-US" sz="2800" dirty="0" smtClean="0"/>
              <a:t>别找出意见领袖</a:t>
            </a:r>
            <a:r>
              <a:rPr lang="en-US" altLang="zh-CN" sz="2800" dirty="0" smtClean="0"/>
              <a:t>/</a:t>
            </a:r>
            <a:r>
              <a:rPr lang="zh-CN" altLang="en-US" sz="2800" dirty="0" smtClean="0"/>
              <a:t>专家</a:t>
            </a:r>
            <a:endParaRPr lang="en-US" altLang="zh-CN" sz="2800" dirty="0" smtClean="0"/>
          </a:p>
          <a:p>
            <a:pPr lvl="1"/>
            <a:r>
              <a:rPr lang="zh-CN" altLang="en-US" sz="2800" dirty="0"/>
              <a:t>分</a:t>
            </a:r>
            <a:r>
              <a:rPr lang="zh-CN" altLang="en-US" sz="2800" dirty="0" smtClean="0"/>
              <a:t>别测试效果</a:t>
            </a:r>
            <a:endParaRPr lang="en-US" altLang="zh-CN" sz="2800" dirty="0" smtClean="0"/>
          </a:p>
          <a:p>
            <a:pPr lvl="1"/>
            <a:r>
              <a:rPr lang="zh-CN" altLang="en-US" sz="2800" dirty="0"/>
              <a:t>混</a:t>
            </a:r>
            <a:r>
              <a:rPr lang="zh-CN" altLang="en-US" sz="2800" dirty="0" smtClean="0"/>
              <a:t>合群体和意见领袖</a:t>
            </a:r>
            <a:r>
              <a:rPr lang="en-US" altLang="zh-CN" sz="2800" dirty="0" smtClean="0"/>
              <a:t>/</a:t>
            </a:r>
            <a:r>
              <a:rPr lang="zh-CN" altLang="en-US" sz="2800" dirty="0" smtClean="0"/>
              <a:t>专家思想</a:t>
            </a:r>
            <a:endParaRPr lang="zh-CN" altLang="en-US" sz="2800" dirty="0"/>
          </a:p>
        </p:txBody>
      </p:sp>
    </p:spTree>
    <p:extLst>
      <p:ext uri="{BB962C8B-B14F-4D97-AF65-F5344CB8AC3E}">
        <p14:creationId xmlns:p14="http://schemas.microsoft.com/office/powerpoint/2010/main" val="4273205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4200" y="500062"/>
            <a:ext cx="10515600" cy="1325563"/>
          </a:xfrm>
        </p:spPr>
        <p:txBody>
          <a:bodyPr>
            <a:normAutofit/>
          </a:bodyPr>
          <a:lstStyle/>
          <a:p>
            <a:r>
              <a:rPr lang="zh-CN" altLang="en-US" sz="4000" dirty="0" smtClean="0"/>
              <a:t>待研究和验证的</a:t>
            </a:r>
            <a:r>
              <a:rPr lang="en-US" altLang="zh-CN" sz="4000" dirty="0" smtClean="0"/>
              <a:t>issues</a:t>
            </a:r>
            <a:endParaRPr lang="zh-CN" altLang="en-US" sz="4000" dirty="0"/>
          </a:p>
        </p:txBody>
      </p:sp>
      <p:sp>
        <p:nvSpPr>
          <p:cNvPr id="3" name="Content Placeholder 2"/>
          <p:cNvSpPr>
            <a:spLocks noGrp="1"/>
          </p:cNvSpPr>
          <p:nvPr>
            <p:ph idx="1"/>
          </p:nvPr>
        </p:nvSpPr>
        <p:spPr/>
        <p:txBody>
          <a:bodyPr>
            <a:normAutofit fontScale="92500" lnSpcReduction="20000"/>
          </a:bodyPr>
          <a:lstStyle/>
          <a:p>
            <a:pPr marL="0" indent="0">
              <a:buNone/>
            </a:pPr>
            <a:r>
              <a:rPr lang="zh-CN" altLang="zh-CN" dirty="0"/>
              <a:t>关于</a:t>
            </a:r>
            <a:r>
              <a:rPr lang="en-US" altLang="zh-CN" dirty="0"/>
              <a:t>Explanation </a:t>
            </a:r>
            <a:r>
              <a:rPr lang="zh-CN" altLang="zh-CN" dirty="0"/>
              <a:t>和</a:t>
            </a:r>
            <a:r>
              <a:rPr lang="en-US" altLang="zh-CN" dirty="0"/>
              <a:t>privacy </a:t>
            </a:r>
            <a:r>
              <a:rPr lang="zh-CN" altLang="zh-CN" dirty="0"/>
              <a:t>的问题，可以考虑使用：</a:t>
            </a:r>
          </a:p>
          <a:p>
            <a:pPr lvl="1"/>
            <a:r>
              <a:rPr lang="en-US" altLang="zh-CN" dirty="0"/>
              <a:t>1.</a:t>
            </a:r>
            <a:r>
              <a:rPr lang="zh-CN" altLang="zh-CN" dirty="0"/>
              <a:t>不做显示的解释模块，而只是做后台的隐式推荐</a:t>
            </a:r>
          </a:p>
          <a:p>
            <a:pPr lvl="1"/>
            <a:r>
              <a:rPr lang="en-US" altLang="zh-CN" dirty="0" smtClean="0"/>
              <a:t>2.</a:t>
            </a:r>
            <a:r>
              <a:rPr lang="zh-CN" altLang="zh-CN" dirty="0" smtClean="0"/>
              <a:t>以</a:t>
            </a:r>
            <a:r>
              <a:rPr lang="zh-CN" altLang="zh-CN" dirty="0"/>
              <a:t>群的名义推荐</a:t>
            </a:r>
          </a:p>
          <a:p>
            <a:pPr lvl="1"/>
            <a:r>
              <a:rPr lang="en-US" altLang="zh-CN" dirty="0" smtClean="0"/>
              <a:t>3.</a:t>
            </a:r>
            <a:r>
              <a:rPr lang="zh-CN" altLang="zh-CN" dirty="0" smtClean="0"/>
              <a:t>以</a:t>
            </a:r>
            <a:r>
              <a:rPr lang="zh-CN" altLang="zh-CN" dirty="0"/>
              <a:t>群中有多少好</a:t>
            </a:r>
            <a:r>
              <a:rPr lang="zh-CN" altLang="zh-CN" dirty="0" smtClean="0"/>
              <a:t>友</a:t>
            </a:r>
            <a:r>
              <a:rPr lang="zh-CN" altLang="en-US" dirty="0" smtClean="0"/>
              <a:t>一起</a:t>
            </a:r>
            <a:r>
              <a:rPr lang="zh-CN" altLang="zh-CN" dirty="0" smtClean="0"/>
              <a:t>推</a:t>
            </a:r>
            <a:r>
              <a:rPr lang="zh-CN" altLang="zh-CN" dirty="0"/>
              <a:t>荐</a:t>
            </a:r>
          </a:p>
          <a:p>
            <a:pPr marL="0" indent="0">
              <a:buNone/>
            </a:pPr>
            <a:endParaRPr lang="en-US" altLang="zh-CN" dirty="0" smtClean="0"/>
          </a:p>
          <a:p>
            <a:pPr marL="0" indent="0">
              <a:buNone/>
            </a:pPr>
            <a:r>
              <a:rPr lang="zh-CN" altLang="zh-CN" dirty="0" smtClean="0"/>
              <a:t>可以抽一些用户，看看他们的观看记录中，在整个群</a:t>
            </a:r>
            <a:r>
              <a:rPr lang="zh-CN" altLang="en-US" dirty="0" smtClean="0"/>
              <a:t>（</a:t>
            </a:r>
            <a:r>
              <a:rPr lang="en-US" altLang="zh-CN" dirty="0" smtClean="0"/>
              <a:t>interest group</a:t>
            </a:r>
            <a:r>
              <a:rPr lang="zh-CN" altLang="en-US" dirty="0" smtClean="0"/>
              <a:t>）</a:t>
            </a:r>
            <a:r>
              <a:rPr lang="zh-CN" altLang="zh-CN" dirty="0" smtClean="0"/>
              <a:t>中所有其他人（排除本人外）的观看记录全集中的覆盖率（</a:t>
            </a:r>
            <a:r>
              <a:rPr lang="en-US" altLang="zh-CN" dirty="0" smtClean="0"/>
              <a:t>Recall</a:t>
            </a:r>
            <a:r>
              <a:rPr lang="zh-CN" altLang="zh-CN" dirty="0" smtClean="0"/>
              <a:t>）</a:t>
            </a:r>
            <a:endParaRPr lang="en-US" altLang="zh-CN" dirty="0" smtClean="0"/>
          </a:p>
          <a:p>
            <a:pPr marL="0" indent="0">
              <a:buNone/>
            </a:pPr>
            <a:r>
              <a:rPr lang="zh-CN" altLang="en-US" dirty="0"/>
              <a:t>从</a:t>
            </a:r>
            <a:r>
              <a:rPr lang="zh-CN" altLang="en-US" dirty="0" smtClean="0"/>
              <a:t>而判断意见领袖的效果，和比例。</a:t>
            </a:r>
            <a:endParaRPr lang="en-US" altLang="zh-CN" dirty="0" smtClean="0"/>
          </a:p>
          <a:p>
            <a:pPr marL="0" indent="0">
              <a:buNone/>
            </a:pPr>
            <a:endParaRPr lang="en-US" altLang="zh-CN" dirty="0"/>
          </a:p>
          <a:p>
            <a:pPr marL="0" indent="0">
              <a:buNone/>
            </a:pPr>
            <a:r>
              <a:rPr lang="zh-CN" altLang="en-US" dirty="0" smtClean="0"/>
              <a:t>注意，基于群的方法，最好使用全网（各个</a:t>
            </a:r>
            <a:r>
              <a:rPr lang="en-US" altLang="zh-CN" dirty="0" smtClean="0"/>
              <a:t>type</a:t>
            </a:r>
            <a:r>
              <a:rPr lang="zh-CN" altLang="en-US" dirty="0" smtClean="0"/>
              <a:t>的</a:t>
            </a:r>
            <a:r>
              <a:rPr lang="en-US" altLang="zh-CN" dirty="0" smtClean="0"/>
              <a:t>video</a:t>
            </a:r>
            <a:r>
              <a:rPr lang="zh-CN" altLang="en-US" dirty="0" smtClean="0"/>
              <a:t>）的记录，因为有些群比如喜欢</a:t>
            </a:r>
            <a:r>
              <a:rPr lang="en-US" altLang="zh-CN" dirty="0" smtClean="0"/>
              <a:t>games</a:t>
            </a:r>
            <a:r>
              <a:rPr lang="zh-CN" altLang="en-US" dirty="0" smtClean="0"/>
              <a:t>，喜欢</a:t>
            </a:r>
            <a:r>
              <a:rPr lang="en-US" altLang="zh-CN" dirty="0" smtClean="0"/>
              <a:t>MV</a:t>
            </a:r>
            <a:r>
              <a:rPr lang="zh-CN" altLang="en-US" dirty="0" smtClean="0"/>
              <a:t>，喜欢</a:t>
            </a:r>
            <a:r>
              <a:rPr lang="en-US" altLang="zh-CN" dirty="0" smtClean="0"/>
              <a:t>news</a:t>
            </a:r>
            <a:r>
              <a:rPr lang="zh-CN" altLang="en-US" dirty="0" smtClean="0"/>
              <a:t>；推荐的视频就不仅仅是</a:t>
            </a:r>
            <a:r>
              <a:rPr lang="en-US" altLang="zh-CN" dirty="0" smtClean="0"/>
              <a:t>movie</a:t>
            </a:r>
          </a:p>
          <a:p>
            <a:pPr marL="0" indent="0">
              <a:buNone/>
            </a:pPr>
            <a:endParaRPr lang="zh-CN" altLang="zh-CN" dirty="0" smtClean="0"/>
          </a:p>
          <a:p>
            <a:endParaRPr lang="zh-CN" altLang="en-US" dirty="0"/>
          </a:p>
        </p:txBody>
      </p:sp>
    </p:spTree>
    <p:extLst>
      <p:ext uri="{BB962C8B-B14F-4D97-AF65-F5344CB8AC3E}">
        <p14:creationId xmlns:p14="http://schemas.microsoft.com/office/powerpoint/2010/main" val="110369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关于群分类</a:t>
            </a:r>
            <a:r>
              <a:rPr lang="en-US" altLang="zh-CN" dirty="0" smtClean="0"/>
              <a:t>	</a:t>
            </a:r>
            <a:endParaRPr lang="zh-CN" altLang="en-US" dirty="0"/>
          </a:p>
        </p:txBody>
      </p:sp>
      <p:sp>
        <p:nvSpPr>
          <p:cNvPr id="3" name="Content Placeholder 2"/>
          <p:cNvSpPr>
            <a:spLocks noGrp="1"/>
          </p:cNvSpPr>
          <p:nvPr>
            <p:ph idx="1"/>
          </p:nvPr>
        </p:nvSpPr>
        <p:spPr/>
        <p:txBody>
          <a:bodyPr/>
          <a:lstStyle/>
          <a:p>
            <a:r>
              <a:rPr lang="zh-CN" altLang="en-US" dirty="0" smtClean="0"/>
              <a:t>目前群主在创群的时候，要填写群类型：如同学群，还是游戏群等。因此群分类这块有</a:t>
            </a:r>
            <a:r>
              <a:rPr lang="en-US" altLang="zh-CN" dirty="0" smtClean="0"/>
              <a:t>2</a:t>
            </a:r>
            <a:r>
              <a:rPr lang="zh-CN" altLang="en-US" dirty="0" smtClean="0"/>
              <a:t>个事情可以做：</a:t>
            </a:r>
            <a:endParaRPr lang="en-US" altLang="zh-CN" dirty="0" smtClean="0"/>
          </a:p>
          <a:p>
            <a:pPr lvl="1"/>
            <a:r>
              <a:rPr lang="zh-CN" altLang="en-US" dirty="0"/>
              <a:t>因</a:t>
            </a:r>
            <a:r>
              <a:rPr lang="zh-CN" altLang="en-US" dirty="0" smtClean="0"/>
              <a:t>为有一部分群没有填写类型，因此可以用已经填写的来做</a:t>
            </a:r>
            <a:r>
              <a:rPr lang="en-US" altLang="zh-CN" dirty="0" smtClean="0"/>
              <a:t>training</a:t>
            </a:r>
            <a:r>
              <a:rPr lang="zh-CN" altLang="en-US" dirty="0" smtClean="0"/>
              <a:t>（正好算出</a:t>
            </a:r>
            <a:r>
              <a:rPr lang="en-US" altLang="zh-CN" dirty="0" smtClean="0"/>
              <a:t>threshold</a:t>
            </a:r>
            <a:r>
              <a:rPr lang="zh-CN" altLang="en-US" dirty="0" smtClean="0"/>
              <a:t>），来预测未填写的群的类型</a:t>
            </a:r>
            <a:endParaRPr lang="en-US" altLang="zh-CN" dirty="0" smtClean="0"/>
          </a:p>
          <a:p>
            <a:pPr lvl="1"/>
            <a:r>
              <a:rPr lang="zh-CN" altLang="en-US" dirty="0"/>
              <a:t>对</a:t>
            </a:r>
            <a:r>
              <a:rPr lang="zh-CN" altLang="en-US" dirty="0" smtClean="0"/>
              <a:t>于有些群类型不准的可以去</a:t>
            </a:r>
            <a:r>
              <a:rPr lang="en-US" altLang="zh-CN" dirty="0" smtClean="0"/>
              <a:t>correct</a:t>
            </a:r>
          </a:p>
          <a:p>
            <a:pPr lvl="1"/>
            <a:endParaRPr lang="zh-CN" altLang="en-US" dirty="0"/>
          </a:p>
        </p:txBody>
      </p:sp>
    </p:spTree>
    <p:extLst>
      <p:ext uri="{BB962C8B-B14F-4D97-AF65-F5344CB8AC3E}">
        <p14:creationId xmlns:p14="http://schemas.microsoft.com/office/powerpoint/2010/main" val="1992186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9322" y="2166629"/>
            <a:ext cx="10515600" cy="1325563"/>
          </a:xfrm>
        </p:spPr>
        <p:txBody>
          <a:bodyPr>
            <a:normAutofit/>
          </a:bodyPr>
          <a:lstStyle/>
          <a:p>
            <a:r>
              <a:rPr lang="zh-CN" altLang="en-US" sz="6000" dirty="0">
                <a:solidFill>
                  <a:srgbClr val="3333FF"/>
                </a:solidFill>
                <a:latin typeface="楷体" panose="02010609060101010101" pitchFamily="49" charset="-122"/>
                <a:ea typeface="楷体" panose="02010609060101010101" pitchFamily="49" charset="-122"/>
              </a:rPr>
              <a:t>谢</a:t>
            </a:r>
            <a:r>
              <a:rPr lang="zh-CN" altLang="en-US" sz="6000" dirty="0" smtClean="0">
                <a:solidFill>
                  <a:srgbClr val="3333FF"/>
                </a:solidFill>
                <a:latin typeface="楷体" panose="02010609060101010101" pitchFamily="49" charset="-122"/>
                <a:ea typeface="楷体" panose="02010609060101010101" pitchFamily="49" charset="-122"/>
              </a:rPr>
              <a:t>谢！</a:t>
            </a:r>
            <a:endParaRPr lang="zh-CN" altLang="en-US" sz="6000" dirty="0">
              <a:solidFill>
                <a:srgbClr val="3333FF"/>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29866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5221" y="500062"/>
            <a:ext cx="10515600" cy="1325563"/>
          </a:xfrm>
        </p:spPr>
        <p:txBody>
          <a:bodyPr/>
          <a:lstStyle/>
          <a:p>
            <a:r>
              <a:rPr lang="en-US" altLang="zh-CN" dirty="0" smtClean="0"/>
              <a:t>Agenda</a:t>
            </a:r>
            <a:endParaRPr lang="zh-CN" altLang="en-US" dirty="0"/>
          </a:p>
        </p:txBody>
      </p:sp>
      <p:sp>
        <p:nvSpPr>
          <p:cNvPr id="3" name="Content Placeholder 2"/>
          <p:cNvSpPr>
            <a:spLocks noGrp="1"/>
          </p:cNvSpPr>
          <p:nvPr>
            <p:ph idx="1"/>
          </p:nvPr>
        </p:nvSpPr>
        <p:spPr/>
        <p:txBody>
          <a:bodyPr/>
          <a:lstStyle/>
          <a:p>
            <a:r>
              <a:rPr lang="zh-CN" altLang="en-US" dirty="0"/>
              <a:t>背</a:t>
            </a:r>
            <a:r>
              <a:rPr lang="zh-CN" altLang="en-US" dirty="0" smtClean="0"/>
              <a:t>景和研究动机</a:t>
            </a:r>
            <a:endParaRPr lang="en-US" altLang="zh-CN" dirty="0" smtClean="0"/>
          </a:p>
          <a:p>
            <a:r>
              <a:rPr lang="zh-CN" altLang="en-US" dirty="0"/>
              <a:t>可行</a:t>
            </a:r>
            <a:r>
              <a:rPr lang="zh-CN" altLang="en-US" dirty="0" smtClean="0"/>
              <a:t>性</a:t>
            </a:r>
            <a:endParaRPr lang="en-US" altLang="zh-CN" dirty="0" smtClean="0"/>
          </a:p>
          <a:p>
            <a:r>
              <a:rPr lang="zh-CN" altLang="en-US" dirty="0" smtClean="0"/>
              <a:t>基于社交群的视频推荐方案</a:t>
            </a:r>
            <a:endParaRPr lang="en-US" altLang="zh-CN" dirty="0" smtClean="0"/>
          </a:p>
          <a:p>
            <a:r>
              <a:rPr lang="zh-CN" altLang="en-US" dirty="0" smtClean="0"/>
              <a:t>待研究和验证的</a:t>
            </a:r>
            <a:r>
              <a:rPr lang="en-US" altLang="zh-CN" dirty="0" smtClean="0"/>
              <a:t>issues</a:t>
            </a:r>
            <a:endParaRPr lang="zh-CN" altLang="en-US" dirty="0"/>
          </a:p>
        </p:txBody>
      </p:sp>
    </p:spTree>
    <p:extLst>
      <p:ext uri="{BB962C8B-B14F-4D97-AF65-F5344CB8AC3E}">
        <p14:creationId xmlns:p14="http://schemas.microsoft.com/office/powerpoint/2010/main" val="448334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endParaRPr lang="zh-CN" altLang="en-US" dirty="0"/>
          </a:p>
        </p:txBody>
      </p:sp>
      <p:sp>
        <p:nvSpPr>
          <p:cNvPr id="3" name="Content Placeholder 2"/>
          <p:cNvSpPr>
            <a:spLocks noGrp="1"/>
          </p:cNvSpPr>
          <p:nvPr>
            <p:ph idx="1"/>
          </p:nvPr>
        </p:nvSpPr>
        <p:spPr/>
        <p:txBody>
          <a:bodyPr/>
          <a:lstStyle/>
          <a:p>
            <a:r>
              <a:rPr lang="en-US" altLang="zh-CN" dirty="0"/>
              <a:t>infer</a:t>
            </a:r>
            <a:r>
              <a:rPr lang="zh-CN" altLang="en-US" dirty="0"/>
              <a:t>群兴</a:t>
            </a:r>
            <a:r>
              <a:rPr lang="zh-CN" altLang="en-US" dirty="0" smtClean="0"/>
              <a:t>趣：</a:t>
            </a:r>
            <a:r>
              <a:rPr lang="zh-CN" altLang="zh-CN" dirty="0" smtClean="0"/>
              <a:t>从</a:t>
            </a:r>
            <a:r>
              <a:rPr lang="zh-CN" altLang="zh-CN" dirty="0"/>
              <a:t>已有的用户画像系统中（</a:t>
            </a:r>
            <a:r>
              <a:rPr lang="en-US" altLang="zh-CN" dirty="0"/>
              <a:t>600</a:t>
            </a:r>
            <a:r>
              <a:rPr lang="zh-CN" altLang="zh-CN" dirty="0"/>
              <a:t>多个三级</a:t>
            </a:r>
            <a:r>
              <a:rPr lang="en-US" altLang="zh-CN" dirty="0"/>
              <a:t>tag</a:t>
            </a:r>
            <a:r>
              <a:rPr lang="zh-CN" altLang="zh-CN" dirty="0"/>
              <a:t>）找出一些</a:t>
            </a:r>
            <a:r>
              <a:rPr lang="en-US" altLang="zh-CN" dirty="0"/>
              <a:t>video taste related tags</a:t>
            </a:r>
            <a:r>
              <a:rPr lang="zh-CN" altLang="zh-CN" dirty="0"/>
              <a:t>，这样每个</a:t>
            </a:r>
            <a:r>
              <a:rPr lang="en-US" altLang="zh-CN" dirty="0"/>
              <a:t>user</a:t>
            </a:r>
            <a:r>
              <a:rPr lang="zh-CN" altLang="zh-CN" dirty="0"/>
              <a:t>就已经有一些来源个整个平台的</a:t>
            </a:r>
            <a:r>
              <a:rPr lang="en-US" altLang="zh-CN" dirty="0"/>
              <a:t>tags</a:t>
            </a:r>
            <a:r>
              <a:rPr lang="zh-CN" altLang="zh-CN" dirty="0" smtClean="0"/>
              <a:t>。</a:t>
            </a:r>
            <a:r>
              <a:rPr lang="zh-CN" altLang="en-US" dirty="0" smtClean="0"/>
              <a:t>然后</a:t>
            </a:r>
            <a:r>
              <a:rPr lang="en-US" altLang="zh-CN" dirty="0" smtClean="0"/>
              <a:t>Infer </a:t>
            </a:r>
            <a:r>
              <a:rPr lang="en-US" altLang="zh-CN" dirty="0"/>
              <a:t>group’s interest</a:t>
            </a:r>
            <a:r>
              <a:rPr lang="zh-CN" altLang="zh-CN" dirty="0"/>
              <a:t>：通过群中各成员的</a:t>
            </a:r>
            <a:r>
              <a:rPr lang="en-US" altLang="zh-CN" dirty="0"/>
              <a:t>video-related tags</a:t>
            </a:r>
            <a:r>
              <a:rPr lang="zh-CN" altLang="zh-CN" dirty="0"/>
              <a:t>选出最有代表性的</a:t>
            </a:r>
            <a:r>
              <a:rPr lang="en-US" altLang="zh-CN" dirty="0"/>
              <a:t>tags</a:t>
            </a:r>
            <a:r>
              <a:rPr lang="zh-CN" altLang="zh-CN" dirty="0"/>
              <a:t>，并且结合从群名称，群公告等中分词提取的兴趣</a:t>
            </a:r>
            <a:r>
              <a:rPr lang="en-US" altLang="zh-CN" dirty="0"/>
              <a:t>tag</a:t>
            </a:r>
            <a:r>
              <a:rPr lang="zh-CN" altLang="zh-CN" dirty="0"/>
              <a:t>进行过滤，确定最终</a:t>
            </a:r>
            <a:r>
              <a:rPr lang="en-US" altLang="zh-CN" dirty="0"/>
              <a:t>group</a:t>
            </a:r>
            <a:r>
              <a:rPr lang="zh-CN" altLang="zh-CN" dirty="0"/>
              <a:t>的兴趣。</a:t>
            </a:r>
          </a:p>
          <a:p>
            <a:r>
              <a:rPr lang="zh-CN" altLang="zh-CN" dirty="0" smtClean="0"/>
              <a:t>现</a:t>
            </a:r>
            <a:r>
              <a:rPr lang="zh-CN" altLang="zh-CN" dirty="0"/>
              <a:t>在在人工做</a:t>
            </a:r>
            <a:r>
              <a:rPr lang="en-US" altLang="zh-CN" dirty="0"/>
              <a:t>movie</a:t>
            </a:r>
            <a:r>
              <a:rPr lang="zh-CN" altLang="zh-CN" dirty="0"/>
              <a:t>基因提取（</a:t>
            </a:r>
            <a:r>
              <a:rPr lang="en-US" altLang="zh-CN" dirty="0"/>
              <a:t>representative tags</a:t>
            </a:r>
            <a:r>
              <a:rPr lang="zh-CN" altLang="zh-CN" dirty="0"/>
              <a:t>）；做完后可以做</a:t>
            </a:r>
            <a:r>
              <a:rPr lang="en-US" altLang="zh-CN" dirty="0"/>
              <a:t>user tags</a:t>
            </a:r>
            <a:r>
              <a:rPr lang="zh-CN" altLang="zh-CN" dirty="0"/>
              <a:t>和</a:t>
            </a:r>
            <a:r>
              <a:rPr lang="en-US" altLang="zh-CN" dirty="0"/>
              <a:t>movie tags matching</a:t>
            </a:r>
            <a:r>
              <a:rPr lang="zh-CN" altLang="zh-CN" dirty="0"/>
              <a:t>的推荐算法（计算</a:t>
            </a:r>
            <a:r>
              <a:rPr lang="en-US" altLang="zh-CN" dirty="0"/>
              <a:t>tag</a:t>
            </a:r>
            <a:r>
              <a:rPr lang="zh-CN" altLang="zh-CN" dirty="0"/>
              <a:t>的相似度，可以借鉴用</a:t>
            </a:r>
            <a:r>
              <a:rPr lang="en-US" altLang="zh-CN" dirty="0"/>
              <a:t>user tag</a:t>
            </a:r>
            <a:r>
              <a:rPr lang="zh-CN" altLang="zh-CN" dirty="0"/>
              <a:t>提取</a:t>
            </a:r>
            <a:r>
              <a:rPr lang="en-US" altLang="zh-CN" dirty="0"/>
              <a:t>user interest tag</a:t>
            </a:r>
            <a:r>
              <a:rPr lang="zh-CN" altLang="zh-CN" dirty="0"/>
              <a:t>时的相似度算法；如基于统计）</a:t>
            </a:r>
          </a:p>
          <a:p>
            <a:endParaRPr lang="zh-CN" altLang="en-US" dirty="0"/>
          </a:p>
        </p:txBody>
      </p:sp>
    </p:spTree>
    <p:extLst>
      <p:ext uri="{BB962C8B-B14F-4D97-AF65-F5344CB8AC3E}">
        <p14:creationId xmlns:p14="http://schemas.microsoft.com/office/powerpoint/2010/main" val="3463733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017" y="1677041"/>
            <a:ext cx="10707807" cy="4351338"/>
          </a:xfrm>
        </p:spPr>
        <p:txBody>
          <a:bodyPr/>
          <a:lstStyle/>
          <a:p>
            <a:r>
              <a:rPr lang="en-US" altLang="zh-CN" sz="3200" b="1" dirty="0" smtClean="0"/>
              <a:t>Potential</a:t>
            </a:r>
            <a:r>
              <a:rPr lang="en-US" altLang="zh-CN" sz="3200" dirty="0" smtClean="0"/>
              <a:t> Title</a:t>
            </a:r>
            <a:r>
              <a:rPr lang="zh-CN" altLang="en-US" sz="3200" dirty="0" smtClean="0"/>
              <a:t>：</a:t>
            </a:r>
            <a:r>
              <a:rPr lang="en-US" altLang="zh-CN" sz="3200" dirty="0" smtClean="0">
                <a:solidFill>
                  <a:srgbClr val="7030A0"/>
                </a:solidFill>
              </a:rPr>
              <a:t>The crowds or the few: generalized social community and opinion leader based video recommendation</a:t>
            </a:r>
            <a:r>
              <a:rPr lang="en-US" altLang="zh-CN" sz="3200" dirty="0" smtClean="0"/>
              <a:t>.</a:t>
            </a:r>
          </a:p>
          <a:p>
            <a:pPr lvl="1"/>
            <a:r>
              <a:rPr lang="en-US" altLang="zh-CN" sz="2800" dirty="0" smtClean="0"/>
              <a:t>Expert/opinion leader for group &amp; Crowdsourcing for interest group</a:t>
            </a:r>
          </a:p>
          <a:p>
            <a:pPr lvl="1"/>
            <a:r>
              <a:rPr lang="en-US" altLang="zh-CN" sz="2800" dirty="0" smtClean="0"/>
              <a:t>Expert/opinion leader for interest group &amp; Crowdsourcing for social group</a:t>
            </a:r>
          </a:p>
          <a:p>
            <a:pPr lvl="1"/>
            <a:r>
              <a:rPr lang="en-US" altLang="zh-CN" sz="2800" dirty="0" smtClean="0"/>
              <a:t>Weight sum of each of them(or adaptive)</a:t>
            </a:r>
          </a:p>
          <a:p>
            <a:pPr lvl="1"/>
            <a:endParaRPr lang="zh-CN" altLang="en-US" dirty="0"/>
          </a:p>
        </p:txBody>
      </p:sp>
      <p:sp>
        <p:nvSpPr>
          <p:cNvPr id="4" name="Title 1"/>
          <p:cNvSpPr>
            <a:spLocks noGrp="1"/>
          </p:cNvSpPr>
          <p:nvPr>
            <p:ph type="title"/>
          </p:nvPr>
        </p:nvSpPr>
        <p:spPr>
          <a:xfrm>
            <a:off x="3008194" y="351478"/>
            <a:ext cx="10515600" cy="1325563"/>
          </a:xfrm>
        </p:spPr>
        <p:txBody>
          <a:bodyPr>
            <a:normAutofit/>
          </a:bodyPr>
          <a:lstStyle/>
          <a:p>
            <a:r>
              <a:rPr lang="zh-CN" altLang="en-US" sz="3600" dirty="0" smtClean="0"/>
              <a:t>基于社交群的视频推荐方案</a:t>
            </a:r>
            <a:endParaRPr lang="zh-CN" altLang="en-US" sz="3600" dirty="0"/>
          </a:p>
        </p:txBody>
      </p:sp>
    </p:spTree>
    <p:extLst>
      <p:ext uri="{BB962C8B-B14F-4D97-AF65-F5344CB8AC3E}">
        <p14:creationId xmlns:p14="http://schemas.microsoft.com/office/powerpoint/2010/main" val="420816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1513" y="500062"/>
            <a:ext cx="10515600" cy="1325563"/>
          </a:xfrm>
        </p:spPr>
        <p:txBody>
          <a:bodyPr>
            <a:normAutofit/>
          </a:bodyPr>
          <a:lstStyle/>
          <a:p>
            <a:r>
              <a:rPr lang="zh-CN" altLang="en-US" sz="3600" dirty="0" smtClean="0"/>
              <a:t>背景和研究动机</a:t>
            </a:r>
            <a:endParaRPr lang="zh-CN" altLang="en-US" sz="3600" dirty="0"/>
          </a:p>
        </p:txBody>
      </p:sp>
      <p:sp>
        <p:nvSpPr>
          <p:cNvPr id="3" name="Content Placeholder 2"/>
          <p:cNvSpPr>
            <a:spLocks noGrp="1"/>
          </p:cNvSpPr>
          <p:nvPr>
            <p:ph idx="1"/>
          </p:nvPr>
        </p:nvSpPr>
        <p:spPr>
          <a:xfrm>
            <a:off x="576775" y="1561515"/>
            <a:ext cx="10706686" cy="5090576"/>
          </a:xfrm>
        </p:spPr>
        <p:txBody>
          <a:bodyPr>
            <a:normAutofit lnSpcReduction="10000"/>
          </a:bodyPr>
          <a:lstStyle/>
          <a:p>
            <a:r>
              <a:rPr lang="zh-CN" altLang="zh-CN" dirty="0"/>
              <a:t>在目前的腾讯视频推荐框架中，主要采用的是基于上下文的相关推荐以及用户历史偏好的个性化推</a:t>
            </a:r>
            <a:r>
              <a:rPr lang="zh-CN" altLang="zh-CN" dirty="0" smtClean="0"/>
              <a:t>荐</a:t>
            </a:r>
            <a:r>
              <a:rPr lang="zh-CN" altLang="en-US" dirty="0" smtClean="0"/>
              <a:t>等</a:t>
            </a:r>
            <a:r>
              <a:rPr lang="zh-CN" altLang="zh-CN" dirty="0" smtClean="0"/>
              <a:t>。</a:t>
            </a:r>
            <a:r>
              <a:rPr lang="zh-CN" altLang="zh-CN" dirty="0"/>
              <a:t>使用的数据主要是用户画像，视频用户行为，以及视频相关内容。</a:t>
            </a:r>
            <a:endParaRPr lang="en-US" altLang="zh-CN" dirty="0" smtClean="0"/>
          </a:p>
          <a:p>
            <a:r>
              <a:rPr lang="zh-CN" altLang="zh-CN" dirty="0" smtClean="0"/>
              <a:t>腾讯是一个拥有众多相关产品的公司，可以汇集不同的数据源。</a:t>
            </a:r>
            <a:endParaRPr lang="zh-CN" altLang="en-US" dirty="0" smtClean="0"/>
          </a:p>
          <a:p>
            <a:r>
              <a:rPr lang="zh-CN" altLang="zh-CN" dirty="0" smtClean="0"/>
              <a:t>前</a:t>
            </a:r>
            <a:r>
              <a:rPr lang="zh-CN" altLang="zh-CN" dirty="0"/>
              <a:t>使用到的数据主要都集中于腾讯视频本身，很少使用到其</a:t>
            </a:r>
            <a:r>
              <a:rPr lang="zh-CN" altLang="zh-CN" dirty="0" smtClean="0"/>
              <a:t>他</a:t>
            </a:r>
            <a:r>
              <a:rPr lang="zh-CN" altLang="en-US" dirty="0" smtClean="0"/>
              <a:t>站外</a:t>
            </a:r>
            <a:r>
              <a:rPr lang="zh-CN" altLang="zh-CN" dirty="0" smtClean="0"/>
              <a:t>数</a:t>
            </a:r>
            <a:r>
              <a:rPr lang="zh-CN" altLang="zh-CN" dirty="0"/>
              <a:t>据源的数</a:t>
            </a:r>
            <a:r>
              <a:rPr lang="zh-CN" altLang="zh-CN" dirty="0" smtClean="0"/>
              <a:t>据</a:t>
            </a:r>
            <a:r>
              <a:rPr lang="zh-CN" altLang="en-US" dirty="0" smtClean="0"/>
              <a:t>。</a:t>
            </a:r>
            <a:endParaRPr lang="en-US" altLang="zh-CN" dirty="0" smtClean="0"/>
          </a:p>
          <a:p>
            <a:r>
              <a:rPr lang="zh-CN" altLang="en-US" dirty="0" smtClean="0"/>
              <a:t>近些年推荐系统研究热点：</a:t>
            </a:r>
            <a:endParaRPr lang="en-US" altLang="zh-CN" dirty="0" smtClean="0"/>
          </a:p>
          <a:p>
            <a:pPr lvl="1"/>
            <a:r>
              <a:rPr lang="zh-CN" altLang="en-US" dirty="0" smtClean="0"/>
              <a:t>迁移学习（</a:t>
            </a:r>
            <a:r>
              <a:rPr lang="en-US" altLang="zh-CN" dirty="0" smtClean="0"/>
              <a:t>transfer learning</a:t>
            </a:r>
            <a:r>
              <a:rPr lang="zh-CN" altLang="en-US" dirty="0" smtClean="0"/>
              <a:t>）</a:t>
            </a:r>
            <a:r>
              <a:rPr lang="en-US" altLang="zh-CN" dirty="0" smtClean="0"/>
              <a:t>&amp; </a:t>
            </a:r>
            <a:r>
              <a:rPr lang="zh-CN" altLang="en-US" dirty="0" smtClean="0"/>
              <a:t>跨领域推荐（</a:t>
            </a:r>
            <a:r>
              <a:rPr lang="en-US" altLang="zh-CN" dirty="0" smtClean="0"/>
              <a:t>cross-domain recommendation</a:t>
            </a:r>
            <a:r>
              <a:rPr lang="zh-CN" altLang="en-US" dirty="0" smtClean="0"/>
              <a:t>）</a:t>
            </a:r>
            <a:endParaRPr lang="en-US" altLang="zh-CN" dirty="0" smtClean="0"/>
          </a:p>
          <a:p>
            <a:pPr lvl="1"/>
            <a:r>
              <a:rPr lang="zh-CN" altLang="en-US" dirty="0"/>
              <a:t>基</a:t>
            </a:r>
            <a:r>
              <a:rPr lang="zh-CN" altLang="en-US" dirty="0" smtClean="0"/>
              <a:t>于社交的推荐（</a:t>
            </a:r>
            <a:r>
              <a:rPr lang="en-US" altLang="zh-CN" dirty="0" smtClean="0"/>
              <a:t>social based recommendation</a:t>
            </a:r>
            <a:r>
              <a:rPr lang="zh-CN" altLang="en-US" dirty="0" smtClean="0"/>
              <a:t>）</a:t>
            </a:r>
            <a:endParaRPr lang="en-US" altLang="zh-CN" dirty="0" smtClean="0"/>
          </a:p>
          <a:p>
            <a:pPr lvl="2"/>
            <a:r>
              <a:rPr lang="zh-CN" altLang="en-US" sz="1800" dirty="0"/>
              <a:t>基</a:t>
            </a:r>
            <a:r>
              <a:rPr lang="zh-CN" altLang="en-US" sz="1800" dirty="0" smtClean="0"/>
              <a:t>于社交关系链（</a:t>
            </a:r>
            <a:r>
              <a:rPr lang="en-US" altLang="zh-CN" sz="1800" dirty="0" smtClean="0"/>
              <a:t>social connection</a:t>
            </a:r>
            <a:r>
              <a:rPr lang="zh-CN" altLang="en-US" sz="1800" dirty="0" smtClean="0"/>
              <a:t>）</a:t>
            </a:r>
            <a:endParaRPr lang="en-US" altLang="zh-CN" sz="1800" dirty="0" smtClean="0"/>
          </a:p>
          <a:p>
            <a:pPr lvl="2"/>
            <a:r>
              <a:rPr lang="zh-CN" altLang="en-US" sz="1800" dirty="0"/>
              <a:t>基</a:t>
            </a:r>
            <a:r>
              <a:rPr lang="zh-CN" altLang="en-US" sz="1800" dirty="0" smtClean="0"/>
              <a:t>于社交群（</a:t>
            </a:r>
            <a:r>
              <a:rPr lang="en-US" altLang="zh-CN" sz="1800" dirty="0" smtClean="0"/>
              <a:t>social community/group</a:t>
            </a:r>
            <a:r>
              <a:rPr lang="zh-CN" altLang="en-US" sz="1800" dirty="0" smtClean="0"/>
              <a:t>）</a:t>
            </a:r>
            <a:endParaRPr lang="en-US" altLang="zh-CN" sz="1800" dirty="0" smtClean="0"/>
          </a:p>
          <a:p>
            <a:pPr lvl="1"/>
            <a:r>
              <a:rPr lang="zh-CN" altLang="en-US" dirty="0"/>
              <a:t>基</a:t>
            </a:r>
            <a:r>
              <a:rPr lang="zh-CN" altLang="en-US" dirty="0" smtClean="0"/>
              <a:t>于意见领袖</a:t>
            </a:r>
            <a:r>
              <a:rPr lang="en-US" altLang="zh-CN" dirty="0" smtClean="0"/>
              <a:t>/</a:t>
            </a:r>
            <a:r>
              <a:rPr lang="zh-CN" altLang="en-US" dirty="0" smtClean="0"/>
              <a:t>专家的推荐（</a:t>
            </a:r>
            <a:r>
              <a:rPr lang="en-US" altLang="zh-CN" dirty="0" smtClean="0"/>
              <a:t>opinion leader/expert-based recommendation</a:t>
            </a:r>
            <a:r>
              <a:rPr lang="zh-CN" altLang="en-US" dirty="0" smtClean="0"/>
              <a:t>）</a:t>
            </a:r>
            <a:endParaRPr lang="en-US" altLang="zh-CN" dirty="0" smtClean="0"/>
          </a:p>
        </p:txBody>
      </p:sp>
    </p:spTree>
    <p:extLst>
      <p:ext uri="{BB962C8B-B14F-4D97-AF65-F5344CB8AC3E}">
        <p14:creationId xmlns:p14="http://schemas.microsoft.com/office/powerpoint/2010/main" val="229839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277" y="1839273"/>
            <a:ext cx="11309445" cy="4351338"/>
          </a:xfrm>
        </p:spPr>
        <p:txBody>
          <a:bodyPr/>
          <a:lstStyle/>
          <a:p>
            <a:r>
              <a:rPr lang="zh-CN" altLang="en-US" b="1" dirty="0" smtClean="0"/>
              <a:t>迁移学习</a:t>
            </a:r>
            <a:r>
              <a:rPr lang="zh-CN" altLang="en-US" dirty="0" smtClean="0"/>
              <a:t>（</a:t>
            </a:r>
            <a:r>
              <a:rPr lang="en-US" altLang="zh-CN" dirty="0" smtClean="0"/>
              <a:t>transfer learning</a:t>
            </a:r>
            <a:r>
              <a:rPr lang="zh-CN" altLang="en-US" dirty="0" smtClean="0"/>
              <a:t>）及</a:t>
            </a:r>
            <a:r>
              <a:rPr lang="zh-CN" altLang="en-US" b="1" dirty="0" smtClean="0"/>
              <a:t>跨领域推荐</a:t>
            </a:r>
            <a:r>
              <a:rPr lang="zh-CN" altLang="en-US" dirty="0" smtClean="0"/>
              <a:t>（</a:t>
            </a:r>
            <a:r>
              <a:rPr lang="en-US" altLang="zh-CN" dirty="0" smtClean="0"/>
              <a:t>cross-domain recommendation</a:t>
            </a:r>
            <a:r>
              <a:rPr lang="zh-CN" altLang="en-US" dirty="0" smtClean="0"/>
              <a:t>）主要解决用户好处可以行为</a:t>
            </a:r>
            <a:r>
              <a:rPr lang="zh-CN" altLang="en-US" b="1" dirty="0" smtClean="0">
                <a:solidFill>
                  <a:srgbClr val="FF0000"/>
                </a:solidFill>
              </a:rPr>
              <a:t>稀疏性</a:t>
            </a:r>
            <a:r>
              <a:rPr lang="zh-CN" altLang="en-US" dirty="0" smtClean="0"/>
              <a:t>问题（</a:t>
            </a:r>
            <a:r>
              <a:rPr lang="en-US" altLang="zh-CN" dirty="0" smtClean="0"/>
              <a:t>data </a:t>
            </a:r>
            <a:r>
              <a:rPr lang="en-US" altLang="zh-CN" dirty="0" err="1" smtClean="0"/>
              <a:t>sparsity</a:t>
            </a:r>
            <a:r>
              <a:rPr lang="zh-CN" altLang="en-US" dirty="0" smtClean="0"/>
              <a:t>）及</a:t>
            </a:r>
            <a:r>
              <a:rPr lang="zh-CN" altLang="en-US" b="1" dirty="0" smtClean="0">
                <a:solidFill>
                  <a:srgbClr val="FF0000"/>
                </a:solidFill>
              </a:rPr>
              <a:t>冷开始问题</a:t>
            </a:r>
            <a:r>
              <a:rPr lang="zh-CN" altLang="en-US" dirty="0" smtClean="0"/>
              <a:t>（</a:t>
            </a:r>
            <a:r>
              <a:rPr lang="en-US" altLang="zh-CN" dirty="0" smtClean="0"/>
              <a:t>cold start/new user/first rater problem</a:t>
            </a:r>
            <a:r>
              <a:rPr lang="zh-CN" altLang="en-US" dirty="0" smtClean="0"/>
              <a:t>）</a:t>
            </a:r>
          </a:p>
          <a:p>
            <a:pPr marL="228600" lvl="1">
              <a:spcBef>
                <a:spcPts val="1000"/>
              </a:spcBef>
            </a:pPr>
            <a:r>
              <a:rPr lang="zh-CN" altLang="en-US" sz="2800" dirty="0"/>
              <a:t>基于社交的推荐（</a:t>
            </a:r>
            <a:r>
              <a:rPr lang="en-US" altLang="zh-CN" sz="2800" dirty="0"/>
              <a:t>social based recommendation</a:t>
            </a:r>
            <a:r>
              <a:rPr lang="zh-CN" altLang="en-US" sz="2800" dirty="0" smtClean="0"/>
              <a:t>）本身也算跨领域方式，基于用户的好友关系，</a:t>
            </a:r>
            <a:r>
              <a:rPr lang="zh-CN" altLang="en-US" sz="2800" dirty="0"/>
              <a:t>或者</a:t>
            </a:r>
            <a:r>
              <a:rPr lang="zh-CN" altLang="en-US" sz="2800" dirty="0" smtClean="0"/>
              <a:t>参与的社交群体来做推荐。</a:t>
            </a:r>
            <a:endParaRPr lang="en-US" altLang="zh-CN" sz="2800" dirty="0" smtClean="0"/>
          </a:p>
          <a:p>
            <a:pPr marL="685800" lvl="2">
              <a:spcBef>
                <a:spcPts val="1000"/>
              </a:spcBef>
            </a:pPr>
            <a:r>
              <a:rPr lang="zh-CN" altLang="en-US" dirty="0"/>
              <a:t>基</a:t>
            </a:r>
            <a:r>
              <a:rPr lang="zh-CN" altLang="en-US" dirty="0" smtClean="0"/>
              <a:t>于关系链的思想近似协同滤波</a:t>
            </a:r>
            <a:endParaRPr lang="en-US" altLang="zh-CN" dirty="0" smtClean="0"/>
          </a:p>
          <a:p>
            <a:pPr marL="685800" lvl="2">
              <a:spcBef>
                <a:spcPts val="1000"/>
              </a:spcBef>
            </a:pPr>
            <a:r>
              <a:rPr lang="zh-CN" altLang="en-US" dirty="0"/>
              <a:t>基</a:t>
            </a:r>
            <a:r>
              <a:rPr lang="zh-CN" altLang="en-US" dirty="0" smtClean="0"/>
              <a:t>于群的思想类似</a:t>
            </a:r>
            <a:r>
              <a:rPr lang="zh-CN" altLang="en-US" b="1" dirty="0" smtClean="0"/>
              <a:t>分群热度</a:t>
            </a:r>
            <a:r>
              <a:rPr lang="en-US" altLang="zh-CN" dirty="0" smtClean="0"/>
              <a:t>(</a:t>
            </a:r>
            <a:r>
              <a:rPr lang="zh-CN" altLang="en-US" dirty="0" smtClean="0"/>
              <a:t>一种</a:t>
            </a:r>
            <a:r>
              <a:rPr lang="zh-CN" altLang="zh-CN" dirty="0"/>
              <a:t>群体的智</a:t>
            </a:r>
            <a:r>
              <a:rPr lang="zh-CN" altLang="zh-CN" dirty="0" smtClean="0"/>
              <a:t>慧</a:t>
            </a:r>
            <a:r>
              <a:rPr lang="zh-CN" altLang="en-US" dirty="0" smtClean="0"/>
              <a:t>：</a:t>
            </a:r>
            <a:r>
              <a:rPr lang="en-US" altLang="zh-CN" dirty="0"/>
              <a:t>The Wisdom of </a:t>
            </a:r>
            <a:r>
              <a:rPr lang="en-US" altLang="zh-CN" b="1" dirty="0" smtClean="0">
                <a:solidFill>
                  <a:srgbClr val="FF0000"/>
                </a:solidFill>
              </a:rPr>
              <a:t>Crowds/crowdsourcing</a:t>
            </a:r>
            <a:r>
              <a:rPr lang="en-US" altLang="zh-CN" dirty="0" smtClean="0"/>
              <a:t>)</a:t>
            </a:r>
            <a:endParaRPr lang="en-US" altLang="zh-CN" dirty="0"/>
          </a:p>
          <a:p>
            <a:pPr marL="228600" lvl="1">
              <a:spcBef>
                <a:spcPts val="1000"/>
              </a:spcBef>
            </a:pPr>
            <a:r>
              <a:rPr lang="zh-CN" altLang="en-US" sz="2800" dirty="0"/>
              <a:t>基于意见领袖</a:t>
            </a:r>
            <a:r>
              <a:rPr lang="en-US" altLang="zh-CN" sz="2800" dirty="0"/>
              <a:t>/</a:t>
            </a:r>
            <a:r>
              <a:rPr lang="zh-CN" altLang="en-US" sz="2800" dirty="0"/>
              <a:t>专家的推</a:t>
            </a:r>
            <a:r>
              <a:rPr lang="zh-CN" altLang="en-US" sz="2800" dirty="0" smtClean="0"/>
              <a:t>荐</a:t>
            </a:r>
            <a:r>
              <a:rPr lang="en-US" altLang="zh-CN" sz="2800" dirty="0" smtClean="0"/>
              <a:t>(opinion </a:t>
            </a:r>
            <a:r>
              <a:rPr lang="en-US" altLang="zh-CN" sz="2800" dirty="0"/>
              <a:t>leader/expert-based </a:t>
            </a:r>
            <a:r>
              <a:rPr lang="en-US" altLang="zh-CN" sz="2800" dirty="0" smtClean="0"/>
              <a:t>recommendation)</a:t>
            </a:r>
            <a:r>
              <a:rPr lang="zh-CN" altLang="en-US" sz="2800" dirty="0"/>
              <a:t>是一</a:t>
            </a:r>
            <a:r>
              <a:rPr lang="zh-CN" altLang="en-US" sz="2800" dirty="0" smtClean="0"/>
              <a:t>种少数人智慧的方式（</a:t>
            </a:r>
            <a:r>
              <a:rPr lang="en-US" altLang="zh-CN" sz="2800" dirty="0" smtClean="0"/>
              <a:t>The Wisdom of the </a:t>
            </a:r>
            <a:r>
              <a:rPr lang="en-US" altLang="zh-CN" sz="2800" b="1" dirty="0" smtClean="0">
                <a:solidFill>
                  <a:srgbClr val="FF0000"/>
                </a:solidFill>
              </a:rPr>
              <a:t>Few</a:t>
            </a:r>
            <a:r>
              <a:rPr lang="zh-CN" altLang="en-US" sz="2800" dirty="0" smtClean="0"/>
              <a:t>）。他们本身也是从群体中挑出来的。也可以解决</a:t>
            </a:r>
            <a:r>
              <a:rPr lang="zh-CN" altLang="en-US" sz="2800" dirty="0"/>
              <a:t>稀</a:t>
            </a:r>
            <a:r>
              <a:rPr lang="zh-CN" altLang="en-US" sz="2800" dirty="0" smtClean="0"/>
              <a:t>疏性和冷启动问题。</a:t>
            </a:r>
            <a:endParaRPr lang="en-US" altLang="zh-CN" sz="2800" dirty="0"/>
          </a:p>
        </p:txBody>
      </p:sp>
      <p:sp>
        <p:nvSpPr>
          <p:cNvPr id="4" name="Title 1"/>
          <p:cNvSpPr>
            <a:spLocks noGrp="1"/>
          </p:cNvSpPr>
          <p:nvPr>
            <p:ph type="title"/>
          </p:nvPr>
        </p:nvSpPr>
        <p:spPr>
          <a:xfrm>
            <a:off x="6718005" y="513710"/>
            <a:ext cx="10515600" cy="1325563"/>
          </a:xfrm>
        </p:spPr>
        <p:txBody>
          <a:bodyPr>
            <a:normAutofit/>
          </a:bodyPr>
          <a:lstStyle/>
          <a:p>
            <a:r>
              <a:rPr lang="zh-CN" altLang="en-US" sz="3600" dirty="0" smtClean="0"/>
              <a:t>背景和研究动机（续）</a:t>
            </a:r>
            <a:endParaRPr lang="zh-CN" altLang="en-US" sz="3600" dirty="0"/>
          </a:p>
        </p:txBody>
      </p:sp>
    </p:spTree>
    <p:extLst>
      <p:ext uri="{BB962C8B-B14F-4D97-AF65-F5344CB8AC3E}">
        <p14:creationId xmlns:p14="http://schemas.microsoft.com/office/powerpoint/2010/main" val="387869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smtClean="0"/>
              <a:t>迁移学习</a:t>
            </a:r>
            <a:r>
              <a:rPr lang="en-US" altLang="zh-CN" dirty="0" smtClean="0"/>
              <a:t>: ”A </a:t>
            </a:r>
            <a:r>
              <a:rPr lang="en-US" altLang="zh-CN" dirty="0"/>
              <a:t>Survey on Transfer </a:t>
            </a:r>
            <a:r>
              <a:rPr lang="en-US" altLang="zh-CN" dirty="0" smtClean="0"/>
              <a:t>Learning” </a:t>
            </a:r>
            <a:r>
              <a:rPr lang="en-US" altLang="zh-CN" dirty="0" err="1"/>
              <a:t>Sinno</a:t>
            </a:r>
            <a:r>
              <a:rPr lang="en-US" altLang="zh-CN" dirty="0"/>
              <a:t> </a:t>
            </a:r>
            <a:r>
              <a:rPr lang="en-US" altLang="zh-CN" dirty="0" err="1"/>
              <a:t>Jialin</a:t>
            </a:r>
            <a:r>
              <a:rPr lang="en-US" altLang="zh-CN" dirty="0"/>
              <a:t> Pan and </a:t>
            </a:r>
            <a:r>
              <a:rPr lang="en-US" altLang="zh-CN" dirty="0" err="1"/>
              <a:t>Qiang</a:t>
            </a:r>
            <a:r>
              <a:rPr lang="en-US" altLang="zh-CN" dirty="0"/>
              <a:t> </a:t>
            </a:r>
            <a:r>
              <a:rPr lang="en-US" altLang="zh-CN" dirty="0" smtClean="0"/>
              <a:t>Yang</a:t>
            </a:r>
            <a:endParaRPr lang="zh-CN" altLang="zh-CN" dirty="0"/>
          </a:p>
          <a:p>
            <a:r>
              <a:rPr lang="zh-CN" altLang="en-US" dirty="0" smtClean="0"/>
              <a:t>基于群的推荐</a:t>
            </a:r>
            <a:r>
              <a:rPr lang="en-US" altLang="zh-CN" dirty="0" smtClean="0"/>
              <a:t>: ”Group </a:t>
            </a:r>
            <a:r>
              <a:rPr lang="en-US" altLang="zh-CN" dirty="0"/>
              <a:t>recommendations with rank aggregation and collaborative </a:t>
            </a:r>
            <a:r>
              <a:rPr lang="en-US" altLang="zh-CN" dirty="0" smtClean="0"/>
              <a:t>filtering”</a:t>
            </a:r>
          </a:p>
          <a:p>
            <a:pPr lvl="1"/>
            <a:r>
              <a:rPr lang="zh-CN" altLang="en-US" dirty="0" smtClean="0"/>
              <a:t>随机或者按照评分相似度从站内（如</a:t>
            </a:r>
            <a:r>
              <a:rPr lang="en-US" altLang="zh-CN" dirty="0" err="1" smtClean="0"/>
              <a:t>movielens</a:t>
            </a:r>
            <a:r>
              <a:rPr lang="zh-CN" altLang="en-US" dirty="0" smtClean="0"/>
              <a:t>）找出一批用户组成群，然后用群聚合结果来推荐</a:t>
            </a:r>
            <a:endParaRPr lang="en-US" altLang="zh-CN" dirty="0" smtClean="0"/>
          </a:p>
          <a:p>
            <a:r>
              <a:rPr lang="zh-CN" altLang="en-US" dirty="0"/>
              <a:t>意</a:t>
            </a:r>
            <a:r>
              <a:rPr lang="zh-CN" altLang="en-US" dirty="0" smtClean="0"/>
              <a:t>见领袖</a:t>
            </a:r>
            <a:r>
              <a:rPr lang="en-US" altLang="zh-CN" dirty="0" smtClean="0"/>
              <a:t>/</a:t>
            </a:r>
            <a:r>
              <a:rPr lang="zh-CN" altLang="en-US" dirty="0" smtClean="0"/>
              <a:t>专家推荐</a:t>
            </a:r>
            <a:r>
              <a:rPr lang="en-US" altLang="zh-CN" dirty="0" smtClean="0"/>
              <a:t>: “The Wisdom of the Few: A Collaborative Filtering Approach Based on Expert Opinions from the Web”</a:t>
            </a:r>
          </a:p>
          <a:p>
            <a:pPr lvl="1"/>
            <a:r>
              <a:rPr lang="zh-CN" altLang="en-US" dirty="0" smtClean="0"/>
              <a:t>从另一个和视频网站相关的专门是专家评分的网站找到一批专家来推荐</a:t>
            </a:r>
            <a:endParaRPr lang="zh-CN" altLang="en-US" dirty="0"/>
          </a:p>
        </p:txBody>
      </p:sp>
      <p:sp>
        <p:nvSpPr>
          <p:cNvPr id="4" name="Title 1"/>
          <p:cNvSpPr>
            <a:spLocks noGrp="1"/>
          </p:cNvSpPr>
          <p:nvPr>
            <p:ph type="title"/>
          </p:nvPr>
        </p:nvSpPr>
        <p:spPr>
          <a:xfrm>
            <a:off x="6718005" y="513710"/>
            <a:ext cx="10515600" cy="1325563"/>
          </a:xfrm>
        </p:spPr>
        <p:txBody>
          <a:bodyPr>
            <a:normAutofit/>
          </a:bodyPr>
          <a:lstStyle/>
          <a:p>
            <a:r>
              <a:rPr lang="zh-CN" altLang="en-US" sz="3600" dirty="0" smtClean="0"/>
              <a:t>背景和研究动机（续）</a:t>
            </a:r>
            <a:endParaRPr lang="zh-CN" altLang="en-US" sz="3600" dirty="0"/>
          </a:p>
        </p:txBody>
      </p:sp>
    </p:spTree>
    <p:extLst>
      <p:ext uri="{BB962C8B-B14F-4D97-AF65-F5344CB8AC3E}">
        <p14:creationId xmlns:p14="http://schemas.microsoft.com/office/powerpoint/2010/main" val="173749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7773" y="365125"/>
            <a:ext cx="2783006" cy="1325563"/>
          </a:xfrm>
        </p:spPr>
        <p:txBody>
          <a:bodyPr>
            <a:normAutofit/>
          </a:bodyPr>
          <a:lstStyle/>
          <a:p>
            <a:r>
              <a:rPr lang="zh-CN" altLang="en-US" sz="3600" dirty="0" smtClean="0"/>
              <a:t>可行性</a:t>
            </a:r>
            <a:endParaRPr lang="en-US" altLang="zh-CN" sz="3600" dirty="0" smtClean="0"/>
          </a:p>
        </p:txBody>
      </p:sp>
      <p:sp>
        <p:nvSpPr>
          <p:cNvPr id="3" name="Content Placeholder 2"/>
          <p:cNvSpPr>
            <a:spLocks noGrp="1"/>
          </p:cNvSpPr>
          <p:nvPr>
            <p:ph idx="1"/>
          </p:nvPr>
        </p:nvSpPr>
        <p:spPr>
          <a:xfrm>
            <a:off x="736979" y="1487606"/>
            <a:ext cx="10616821" cy="4689357"/>
          </a:xfrm>
        </p:spPr>
        <p:txBody>
          <a:bodyPr/>
          <a:lstStyle/>
          <a:p>
            <a:r>
              <a:rPr lang="zh-CN" altLang="en-US" dirty="0"/>
              <a:t>基</a:t>
            </a:r>
            <a:r>
              <a:rPr lang="zh-CN" altLang="en-US" dirty="0" smtClean="0"/>
              <a:t>于社交关系链的方式目前由于好友关系链非常庞大，暂时先考虑群（</a:t>
            </a:r>
            <a:r>
              <a:rPr lang="en-US" altLang="zh-CN" dirty="0" smtClean="0"/>
              <a:t>QQ</a:t>
            </a:r>
            <a:r>
              <a:rPr lang="zh-CN" altLang="en-US" dirty="0" smtClean="0"/>
              <a:t>群）的方式，但是可能可以用到部分和</a:t>
            </a:r>
            <a:r>
              <a:rPr lang="en-US" altLang="zh-CN" dirty="0" smtClean="0"/>
              <a:t>QQ</a:t>
            </a:r>
            <a:r>
              <a:rPr lang="zh-CN" altLang="en-US" dirty="0" smtClean="0"/>
              <a:t>用户个人信息（如活跃天数）</a:t>
            </a:r>
            <a:endParaRPr lang="en-US" altLang="zh-CN" dirty="0" smtClean="0"/>
          </a:p>
          <a:p>
            <a:r>
              <a:rPr lang="zh-CN" altLang="en-US" dirty="0" smtClean="0"/>
              <a:t>目前考虑的数据表有</a:t>
            </a:r>
            <a:endParaRPr lang="en-US" altLang="zh-CN" dirty="0"/>
          </a:p>
          <a:p>
            <a:pPr lvl="1"/>
            <a:r>
              <a:rPr lang="zh-CN" altLang="en-US" dirty="0"/>
              <a:t>腾</a:t>
            </a:r>
            <a:r>
              <a:rPr lang="zh-CN" altLang="en-US" dirty="0" smtClean="0"/>
              <a:t>讯视频用户观看记录表</a:t>
            </a:r>
            <a:endParaRPr lang="en-US" altLang="zh-CN" dirty="0" smtClean="0"/>
          </a:p>
          <a:p>
            <a:pPr lvl="1"/>
            <a:r>
              <a:rPr lang="en-US" altLang="zh-CN" dirty="0" smtClean="0"/>
              <a:t>QQ</a:t>
            </a:r>
            <a:r>
              <a:rPr lang="zh-CN" altLang="en-US" dirty="0" smtClean="0"/>
              <a:t>用户个人信息</a:t>
            </a:r>
            <a:r>
              <a:rPr lang="zh-CN" altLang="en-US" dirty="0"/>
              <a:t>表</a:t>
            </a:r>
            <a:endParaRPr lang="en-US" altLang="zh-CN" dirty="0" smtClean="0"/>
          </a:p>
          <a:p>
            <a:pPr lvl="1"/>
            <a:r>
              <a:rPr lang="en-US" altLang="zh-CN" dirty="0" smtClean="0"/>
              <a:t>QQ</a:t>
            </a:r>
            <a:r>
              <a:rPr lang="zh-CN" altLang="en-US" dirty="0" smtClean="0"/>
              <a:t>群成员列表表</a:t>
            </a:r>
            <a:endParaRPr lang="en-US" altLang="zh-CN" dirty="0" smtClean="0"/>
          </a:p>
          <a:p>
            <a:pPr lvl="1"/>
            <a:r>
              <a:rPr lang="en-US" altLang="zh-CN" dirty="0" smtClean="0"/>
              <a:t>QQ</a:t>
            </a:r>
            <a:r>
              <a:rPr lang="zh-CN" altLang="en-US" dirty="0" smtClean="0"/>
              <a:t>群信息表</a:t>
            </a:r>
            <a:endParaRPr lang="en-US" altLang="zh-CN" dirty="0" smtClean="0"/>
          </a:p>
          <a:p>
            <a:r>
              <a:rPr lang="zh-CN" altLang="en-US" dirty="0" smtClean="0"/>
              <a:t>基于意见领袖或者基于群体都需要从群入手</a:t>
            </a:r>
            <a:endParaRPr lang="en-US" altLang="zh-CN" dirty="0" smtClean="0"/>
          </a:p>
          <a:p>
            <a:r>
              <a:rPr lang="zh-CN" altLang="en-US" dirty="0"/>
              <a:t>考</a:t>
            </a:r>
            <a:r>
              <a:rPr lang="zh-CN" altLang="en-US" dirty="0" smtClean="0"/>
              <a:t>虑个性化推荐，相关推荐按照原有的即可</a:t>
            </a:r>
            <a:endParaRPr lang="zh-CN" altLang="en-US" dirty="0"/>
          </a:p>
        </p:txBody>
      </p:sp>
    </p:spTree>
    <p:extLst>
      <p:ext uri="{BB962C8B-B14F-4D97-AF65-F5344CB8AC3E}">
        <p14:creationId xmlns:p14="http://schemas.microsoft.com/office/powerpoint/2010/main" val="397500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6160" y="1542197"/>
            <a:ext cx="10507639" cy="4662062"/>
          </a:xfrm>
        </p:spPr>
        <p:txBody>
          <a:bodyPr/>
          <a:lstStyle/>
          <a:p>
            <a:pPr lvl="0"/>
            <a:r>
              <a:rPr lang="zh-CN" altLang="en-US" dirty="0" smtClean="0"/>
              <a:t>（一）</a:t>
            </a:r>
            <a:r>
              <a:rPr lang="zh-CN" altLang="en-US" sz="3200" dirty="0" smtClean="0"/>
              <a:t>最简单的方法</a:t>
            </a:r>
            <a:r>
              <a:rPr lang="en-US" altLang="zh-CN" sz="3200" dirty="0"/>
              <a:t>——</a:t>
            </a:r>
            <a:r>
              <a:rPr lang="en-US" altLang="zh-CN" sz="3200" dirty="0" smtClean="0"/>
              <a:t>QQ </a:t>
            </a:r>
            <a:r>
              <a:rPr lang="en-US" altLang="zh-CN" sz="3200" dirty="0"/>
              <a:t>community-assisted </a:t>
            </a:r>
            <a:r>
              <a:rPr lang="en-US" altLang="zh-CN" sz="3200" b="1" dirty="0"/>
              <a:t>user-based</a:t>
            </a:r>
            <a:r>
              <a:rPr lang="en-US" altLang="zh-CN" sz="3200" dirty="0"/>
              <a:t> collaborative </a:t>
            </a:r>
            <a:r>
              <a:rPr lang="en-US" altLang="zh-CN" sz="3200" dirty="0" smtClean="0"/>
              <a:t>filtering</a:t>
            </a:r>
          </a:p>
          <a:p>
            <a:pPr lvl="1"/>
            <a:r>
              <a:rPr lang="zh-CN" altLang="zh-CN" sz="2800" dirty="0"/>
              <a:t>用</a:t>
            </a:r>
            <a:r>
              <a:rPr lang="en-US" altLang="zh-CN" sz="2800" dirty="0"/>
              <a:t>user</a:t>
            </a:r>
            <a:r>
              <a:rPr lang="zh-CN" altLang="zh-CN" sz="2800" dirty="0"/>
              <a:t>和</a:t>
            </a:r>
            <a:r>
              <a:rPr lang="en-US" altLang="zh-CN" sz="2800" dirty="0"/>
              <a:t>user</a:t>
            </a:r>
            <a:r>
              <a:rPr lang="zh-CN" altLang="zh-CN" sz="2800" dirty="0"/>
              <a:t>之间群</a:t>
            </a:r>
            <a:r>
              <a:rPr lang="en-US" altLang="zh-CN" sz="2800" dirty="0"/>
              <a:t>co-membership</a:t>
            </a:r>
            <a:r>
              <a:rPr lang="zh-CN" altLang="zh-CN" sz="2800" dirty="0"/>
              <a:t>（共同参与群数， 还要考虑每个群的</a:t>
            </a:r>
            <a:r>
              <a:rPr lang="en-US" altLang="zh-CN" sz="2800" dirty="0"/>
              <a:t>size</a:t>
            </a:r>
            <a:r>
              <a:rPr lang="zh-CN" altLang="zh-CN" sz="2800" dirty="0"/>
              <a:t>，</a:t>
            </a:r>
            <a:r>
              <a:rPr lang="en-US" altLang="zh-CN" sz="2800" dirty="0"/>
              <a:t>size</a:t>
            </a:r>
            <a:r>
              <a:rPr lang="zh-CN" altLang="zh-CN" sz="2800" dirty="0"/>
              <a:t>越小越重要</a:t>
            </a:r>
            <a:r>
              <a:rPr lang="zh-CN" altLang="zh-CN" sz="2800" dirty="0" smtClean="0"/>
              <a:t>，</a:t>
            </a:r>
            <a:r>
              <a:rPr lang="zh-CN" altLang="en-US" sz="2800" dirty="0" smtClean="0"/>
              <a:t>这个</a:t>
            </a:r>
            <a:r>
              <a:rPr lang="zh-CN" altLang="zh-CN" sz="2800" dirty="0" smtClean="0"/>
              <a:t>类</a:t>
            </a:r>
            <a:r>
              <a:rPr lang="en-US" altLang="zh-CN" sz="2800" dirty="0" err="1"/>
              <a:t>pagerank</a:t>
            </a:r>
            <a:r>
              <a:rPr lang="zh-CN" altLang="zh-CN" sz="2800" dirty="0"/>
              <a:t>思想；以及这</a:t>
            </a:r>
            <a:r>
              <a:rPr lang="en-US" altLang="zh-CN" sz="2800" dirty="0"/>
              <a:t>2</a:t>
            </a:r>
            <a:r>
              <a:rPr lang="zh-CN" altLang="zh-CN" sz="2800" dirty="0"/>
              <a:t>个人每个人参与的群数目，</a:t>
            </a:r>
            <a:r>
              <a:rPr lang="en-US" altLang="zh-CN" sz="2800" dirty="0"/>
              <a:t>TF-IDF</a:t>
            </a:r>
            <a:r>
              <a:rPr lang="zh-CN" altLang="zh-CN" sz="2800" dirty="0"/>
              <a:t>思想）来</a:t>
            </a:r>
            <a:r>
              <a:rPr lang="en-US" altLang="zh-CN" sz="2800" dirty="0"/>
              <a:t>indicate user</a:t>
            </a:r>
            <a:r>
              <a:rPr lang="zh-CN" altLang="zh-CN" sz="2800" dirty="0"/>
              <a:t>之间的</a:t>
            </a:r>
            <a:r>
              <a:rPr lang="en-US" altLang="zh-CN" sz="2800" dirty="0"/>
              <a:t>interest similarity</a:t>
            </a:r>
            <a:r>
              <a:rPr lang="zh-CN" altLang="zh-CN" sz="2800" dirty="0"/>
              <a:t>。找相似用户来做推荐。</a:t>
            </a:r>
          </a:p>
          <a:p>
            <a:endParaRPr lang="zh-CN" altLang="en-US" dirty="0"/>
          </a:p>
        </p:txBody>
      </p:sp>
      <p:sp>
        <p:nvSpPr>
          <p:cNvPr id="4" name="Title 1"/>
          <p:cNvSpPr txBox="1">
            <a:spLocks/>
          </p:cNvSpPr>
          <p:nvPr/>
        </p:nvSpPr>
        <p:spPr>
          <a:xfrm>
            <a:off x="3008194" y="3514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t>基于社交群的视频推荐方案</a:t>
            </a:r>
            <a:endParaRPr lang="zh-CN" altLang="en-US" sz="3600" dirty="0"/>
          </a:p>
        </p:txBody>
      </p:sp>
    </p:spTree>
    <p:extLst>
      <p:ext uri="{BB962C8B-B14F-4D97-AF65-F5344CB8AC3E}">
        <p14:creationId xmlns:p14="http://schemas.microsoft.com/office/powerpoint/2010/main" val="225315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922" y="1419367"/>
            <a:ext cx="10575878" cy="4757596"/>
          </a:xfrm>
        </p:spPr>
        <p:txBody>
          <a:bodyPr>
            <a:normAutofit/>
          </a:bodyPr>
          <a:lstStyle/>
          <a:p>
            <a:pPr marL="0" indent="0">
              <a:buNone/>
            </a:pPr>
            <a:r>
              <a:rPr lang="zh-CN" altLang="en-US" sz="2800" b="1" dirty="0" smtClean="0"/>
              <a:t>（二）基于混合方式的群和意见领袖的推荐</a:t>
            </a:r>
            <a:endParaRPr lang="en-US" altLang="zh-CN" sz="2800" b="1" dirty="0" smtClean="0"/>
          </a:p>
          <a:p>
            <a:pPr marL="0" indent="0">
              <a:buNone/>
            </a:pPr>
            <a:r>
              <a:rPr lang="en-US" altLang="zh-CN" b="1" dirty="0" smtClean="0"/>
              <a:t>	</a:t>
            </a:r>
            <a:r>
              <a:rPr lang="zh-CN" altLang="zh-CN" dirty="0" smtClean="0"/>
              <a:t>第</a:t>
            </a:r>
            <a:r>
              <a:rPr lang="zh-CN" altLang="zh-CN" dirty="0"/>
              <a:t>一步，</a:t>
            </a:r>
            <a:r>
              <a:rPr lang="en-US" altLang="zh-CN" dirty="0"/>
              <a:t>detect </a:t>
            </a:r>
            <a:r>
              <a:rPr lang="zh-CN" altLang="en-US" dirty="0" smtClean="0"/>
              <a:t>“</a:t>
            </a:r>
            <a:r>
              <a:rPr lang="en-US" altLang="zh-CN" dirty="0" smtClean="0"/>
              <a:t>opinion leader</a:t>
            </a:r>
            <a:r>
              <a:rPr lang="zh-CN" altLang="en-US" dirty="0" smtClean="0"/>
              <a:t>”</a:t>
            </a:r>
            <a:r>
              <a:rPr lang="en-US" altLang="zh-CN" dirty="0" smtClean="0"/>
              <a:t> </a:t>
            </a:r>
            <a:r>
              <a:rPr lang="en-US" altLang="zh-CN" dirty="0"/>
              <a:t>in QQ </a:t>
            </a:r>
            <a:r>
              <a:rPr lang="en-US" altLang="zh-CN" dirty="0" smtClean="0"/>
              <a:t>groups</a:t>
            </a:r>
            <a:r>
              <a:rPr lang="zh-CN" altLang="en-US" dirty="0" smtClean="0"/>
              <a:t>。</a:t>
            </a:r>
            <a:r>
              <a:rPr lang="zh-CN" altLang="zh-CN" dirty="0" smtClean="0"/>
              <a:t>按</a:t>
            </a:r>
            <a:r>
              <a:rPr lang="zh-CN" altLang="zh-CN" dirty="0"/>
              <a:t>照近一段时间内，群内每个人</a:t>
            </a:r>
            <a:r>
              <a:rPr lang="zh-CN" altLang="zh-CN" dirty="0" smtClean="0"/>
              <a:t>的</a:t>
            </a:r>
            <a:r>
              <a:rPr lang="en-US" altLang="zh-CN" dirty="0" smtClean="0"/>
              <a:t>QQ</a:t>
            </a:r>
            <a:r>
              <a:rPr lang="zh-CN" altLang="zh-CN" dirty="0" smtClean="0"/>
              <a:t>活</a:t>
            </a:r>
            <a:r>
              <a:rPr lang="zh-CN" altLang="zh-CN" dirty="0"/>
              <a:t>跃度</a:t>
            </a:r>
            <a:r>
              <a:rPr lang="zh-CN" altLang="zh-CN" dirty="0" smtClean="0"/>
              <a:t>（</a:t>
            </a:r>
            <a:r>
              <a:rPr lang="zh-CN" altLang="en-US" dirty="0" smtClean="0"/>
              <a:t>可以用</a:t>
            </a:r>
            <a:r>
              <a:rPr lang="zh-CN" altLang="zh-CN" dirty="0" smtClean="0"/>
              <a:t>），</a:t>
            </a:r>
            <a:r>
              <a:rPr lang="zh-CN" altLang="zh-CN" dirty="0"/>
              <a:t>对组员进行一个排序（或者按照活跃度分配一个权值</a:t>
            </a:r>
            <a:r>
              <a:rPr lang="en-US" altLang="zh-CN" dirty="0"/>
              <a:t>weight</a:t>
            </a:r>
            <a:r>
              <a:rPr lang="zh-CN" altLang="zh-CN" dirty="0" smtClean="0"/>
              <a:t>）</a:t>
            </a:r>
            <a:endParaRPr lang="en-US" altLang="zh-CN" dirty="0" smtClean="0"/>
          </a:p>
          <a:p>
            <a:pPr marL="0" indent="0">
              <a:buNone/>
            </a:pPr>
            <a:r>
              <a:rPr lang="en-US" altLang="zh-CN" dirty="0"/>
              <a:t>	</a:t>
            </a:r>
            <a:r>
              <a:rPr lang="zh-CN" altLang="zh-CN" dirty="0" smtClean="0"/>
              <a:t>第</a:t>
            </a:r>
            <a:r>
              <a:rPr lang="zh-CN" altLang="zh-CN" dirty="0"/>
              <a:t>二步，</a:t>
            </a:r>
            <a:r>
              <a:rPr lang="en-US" altLang="zh-CN" dirty="0"/>
              <a:t>group recommendation with ranking </a:t>
            </a:r>
            <a:r>
              <a:rPr lang="en-US" altLang="zh-CN" dirty="0" smtClean="0"/>
              <a:t>aggregation</a:t>
            </a:r>
            <a:r>
              <a:rPr lang="zh-CN" altLang="en-US" dirty="0" smtClean="0"/>
              <a:t>。</a:t>
            </a:r>
            <a:r>
              <a:rPr lang="zh-CN" altLang="zh-CN" dirty="0" smtClean="0"/>
              <a:t>聚</a:t>
            </a:r>
            <a:r>
              <a:rPr lang="zh-CN" altLang="zh-CN" dirty="0"/>
              <a:t>合大家在腾讯视频中根据已有算法的出来的推荐列表，进行一个聚合（按照第一步中算出的</a:t>
            </a:r>
            <a:r>
              <a:rPr lang="en-US" altLang="zh-CN" dirty="0"/>
              <a:t>weight</a:t>
            </a:r>
            <a:r>
              <a:rPr lang="zh-CN" altLang="zh-CN" dirty="0"/>
              <a:t>来聚合），然后推荐给这些人（删去此人已经看过的）。（或者直接把大家在腾讯视频中的近期观看记录提取</a:t>
            </a:r>
            <a:r>
              <a:rPr lang="zh-CN" altLang="zh-CN" dirty="0" smtClean="0"/>
              <a:t>出来按照第一步中算出的</a:t>
            </a:r>
            <a:r>
              <a:rPr lang="en-US" altLang="zh-CN" dirty="0" smtClean="0"/>
              <a:t>weight</a:t>
            </a:r>
            <a:r>
              <a:rPr lang="zh-CN" altLang="zh-CN" dirty="0" smtClean="0"/>
              <a:t>加</a:t>
            </a:r>
            <a:r>
              <a:rPr lang="zh-CN" altLang="zh-CN" dirty="0"/>
              <a:t>权聚合就行）</a:t>
            </a:r>
          </a:p>
          <a:p>
            <a:pPr marL="457200" lvl="1" indent="0">
              <a:buNone/>
            </a:pPr>
            <a:endParaRPr lang="zh-CN" altLang="en-US" sz="2800" b="1" dirty="0"/>
          </a:p>
        </p:txBody>
      </p:sp>
      <p:sp>
        <p:nvSpPr>
          <p:cNvPr id="4" name="Title 1"/>
          <p:cNvSpPr txBox="1">
            <a:spLocks/>
          </p:cNvSpPr>
          <p:nvPr/>
        </p:nvSpPr>
        <p:spPr>
          <a:xfrm>
            <a:off x="3008194" y="3514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t>基于社交群的视频推荐方案</a:t>
            </a:r>
            <a:endParaRPr lang="zh-CN" altLang="en-US" sz="3600" dirty="0"/>
          </a:p>
        </p:txBody>
      </p:sp>
    </p:spTree>
    <p:extLst>
      <p:ext uri="{BB962C8B-B14F-4D97-AF65-F5344CB8AC3E}">
        <p14:creationId xmlns:p14="http://schemas.microsoft.com/office/powerpoint/2010/main" val="177826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a:xfrm>
            <a:off x="655093" y="1201003"/>
            <a:ext cx="10698707" cy="4975960"/>
          </a:xfrm>
        </p:spPr>
        <p:txBody>
          <a:bodyPr>
            <a:normAutofit/>
          </a:bodyPr>
          <a:lstStyle/>
          <a:p>
            <a:r>
              <a:rPr lang="zh-CN" altLang="en-US" sz="3600" dirty="0"/>
              <a:t>关</a:t>
            </a:r>
            <a:r>
              <a:rPr lang="zh-CN" altLang="en-US" sz="3600" dirty="0" smtClean="0"/>
              <a:t>键问题：</a:t>
            </a:r>
            <a:endParaRPr lang="en-US" altLang="zh-CN" sz="3600" dirty="0" smtClean="0"/>
          </a:p>
          <a:p>
            <a:pPr lvl="1"/>
            <a:r>
              <a:rPr lang="zh-CN" altLang="en-US" dirty="0" smtClean="0"/>
              <a:t>用户分类：对于腾讯视频用户，分为新老用户，不同处理。</a:t>
            </a:r>
            <a:endParaRPr lang="en-US" altLang="zh-CN" dirty="0" smtClean="0"/>
          </a:p>
          <a:p>
            <a:pPr lvl="1"/>
            <a:r>
              <a:rPr lang="zh-CN" altLang="en-US" dirty="0" smtClean="0"/>
              <a:t>群分类：虽然都来自</a:t>
            </a:r>
            <a:r>
              <a:rPr lang="en-US" altLang="zh-CN" dirty="0" smtClean="0"/>
              <a:t>QQ</a:t>
            </a:r>
            <a:r>
              <a:rPr lang="zh-CN" altLang="en-US" dirty="0" smtClean="0"/>
              <a:t>这样一个社交环境下的群，但是不同群组建的出发点不同，有些是因为好友关系组建，里面大多数人都互相认识，如班级群。有些是因为有公共爱好组建起来的，里面互相不一定都认识，如游戏群，甚至社团群。</a:t>
            </a:r>
            <a:endParaRPr lang="en-US" altLang="zh-CN" dirty="0" smtClean="0"/>
          </a:p>
          <a:p>
            <a:pPr lvl="1"/>
            <a:r>
              <a:rPr lang="zh-CN" altLang="en-US" dirty="0"/>
              <a:t>意</a:t>
            </a:r>
            <a:r>
              <a:rPr lang="zh-CN" altLang="en-US" dirty="0" smtClean="0"/>
              <a:t>见领袖发掘和赋权值：对于不同类型的群，有不同的意见领袖</a:t>
            </a:r>
            <a:r>
              <a:rPr lang="en-US" altLang="zh-CN" dirty="0" smtClean="0"/>
              <a:t>detection</a:t>
            </a:r>
            <a:r>
              <a:rPr lang="zh-CN" altLang="en-US" dirty="0" smtClean="0"/>
              <a:t>方式和赋权值</a:t>
            </a:r>
            <a:r>
              <a:rPr lang="en-US" altLang="zh-CN" dirty="0" smtClean="0"/>
              <a:t>weighting</a:t>
            </a:r>
            <a:r>
              <a:rPr lang="zh-CN" altLang="en-US" dirty="0" smtClean="0"/>
              <a:t>方式；而使用群聚合还是意见领袖体现在</a:t>
            </a:r>
            <a:r>
              <a:rPr lang="en-US" altLang="zh-CN" dirty="0" smtClean="0"/>
              <a:t>weight</a:t>
            </a:r>
            <a:r>
              <a:rPr lang="zh-CN" altLang="en-US" dirty="0" smtClean="0"/>
              <a:t>值上</a:t>
            </a:r>
            <a:endParaRPr lang="en-US" altLang="zh-CN" dirty="0" smtClean="0"/>
          </a:p>
          <a:p>
            <a:pPr lvl="1"/>
            <a:r>
              <a:rPr lang="zh-CN" altLang="en-US" dirty="0" smtClean="0"/>
              <a:t>群聚合推荐列表：可以分为基于现有推荐系统算法和</a:t>
            </a:r>
            <a:r>
              <a:rPr lang="zh-CN" altLang="zh-CN" dirty="0" smtClean="0"/>
              <a:t>直</a:t>
            </a:r>
            <a:r>
              <a:rPr lang="zh-CN" altLang="zh-CN" dirty="0"/>
              <a:t>接使用用</a:t>
            </a:r>
            <a:r>
              <a:rPr lang="zh-CN" altLang="zh-CN" dirty="0" smtClean="0"/>
              <a:t>户</a:t>
            </a:r>
            <a:r>
              <a:rPr lang="zh-CN" altLang="en-US" dirty="0" smtClean="0"/>
              <a:t>历史</a:t>
            </a:r>
            <a:r>
              <a:rPr lang="zh-CN" altLang="zh-CN" dirty="0" smtClean="0"/>
              <a:t>记录</a:t>
            </a:r>
            <a:r>
              <a:rPr lang="zh-CN" altLang="en-US" dirty="0"/>
              <a:t>两</a:t>
            </a:r>
            <a:r>
              <a:rPr lang="zh-CN" altLang="en-US" dirty="0" smtClean="0"/>
              <a:t>种方式</a:t>
            </a:r>
            <a:endParaRPr lang="zh-CN" altLang="zh-CN" dirty="0"/>
          </a:p>
          <a:p>
            <a:pPr lvl="1"/>
            <a:r>
              <a:rPr lang="zh-CN" altLang="en-US" dirty="0" smtClean="0"/>
              <a:t>群选择：</a:t>
            </a:r>
            <a:r>
              <a:rPr lang="zh-CN" altLang="zh-CN" dirty="0" smtClean="0"/>
              <a:t>考虑</a:t>
            </a:r>
            <a:r>
              <a:rPr lang="zh-CN" altLang="en-US" dirty="0" smtClean="0"/>
              <a:t>到</a:t>
            </a:r>
            <a:r>
              <a:rPr lang="zh-CN" altLang="zh-CN" dirty="0" smtClean="0"/>
              <a:t>每个人</a:t>
            </a:r>
            <a:r>
              <a:rPr lang="zh-CN" altLang="en-US" dirty="0" smtClean="0"/>
              <a:t>可能</a:t>
            </a:r>
            <a:r>
              <a:rPr lang="zh-CN" altLang="zh-CN" dirty="0" smtClean="0"/>
              <a:t>加入不止一个群，群的活跃度信息，那么可以取排名如前三的群来使用。</a:t>
            </a:r>
            <a:endParaRPr lang="en-US" altLang="zh-CN" dirty="0" smtClean="0"/>
          </a:p>
          <a:p>
            <a:pPr lvl="1"/>
            <a:endParaRPr lang="zh-CN" altLang="en-US" dirty="0"/>
          </a:p>
        </p:txBody>
      </p:sp>
    </p:spTree>
    <p:extLst>
      <p:ext uri="{BB962C8B-B14F-4D97-AF65-F5344CB8AC3E}">
        <p14:creationId xmlns:p14="http://schemas.microsoft.com/office/powerpoint/2010/main" val="282609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2785</Words>
  <Application>Microsoft Office PowerPoint</Application>
  <PresentationFormat>Widescreen</PresentationFormat>
  <Paragraphs>117</Paragraphs>
  <Slides>21</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楷体</vt:lpstr>
      <vt:lpstr>宋体</vt:lpstr>
      <vt:lpstr>Arial</vt:lpstr>
      <vt:lpstr>Calibri</vt:lpstr>
      <vt:lpstr>Calibri Light</vt:lpstr>
      <vt:lpstr>Office Theme</vt:lpstr>
      <vt:lpstr>Visio</vt:lpstr>
      <vt:lpstr>Social community and opinion leader based video recommendation</vt:lpstr>
      <vt:lpstr>Agenda</vt:lpstr>
      <vt:lpstr>背景和研究动机</vt:lpstr>
      <vt:lpstr>背景和研究动机（续）</vt:lpstr>
      <vt:lpstr>背景和研究动机（续）</vt:lpstr>
      <vt:lpstr>可行性</vt:lpstr>
      <vt:lpstr>PowerPoint Presentation</vt:lpstr>
      <vt:lpstr>PowerPoint Presentation</vt:lpstr>
      <vt:lpstr>PowerPoint Presentation</vt:lpstr>
      <vt:lpstr>用户分类</vt:lpstr>
      <vt:lpstr>群分类</vt:lpstr>
      <vt:lpstr>意见领袖发掘和赋权值</vt:lpstr>
      <vt:lpstr>群聚合推荐列表</vt:lpstr>
      <vt:lpstr>群选择</vt:lpstr>
      <vt:lpstr>PowerPoint Presentation</vt:lpstr>
      <vt:lpstr>基于社交群的视频推荐方案</vt:lpstr>
      <vt:lpstr>待研究和验证的issues</vt:lpstr>
      <vt:lpstr>关于群分类 </vt:lpstr>
      <vt:lpstr>谢谢！</vt:lpstr>
      <vt:lpstr>PowerPoint Presentation</vt:lpstr>
      <vt:lpstr>基于社交群的视频推荐方案</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community based video recommendation</dc:title>
  <dc:creator>yc012</dc:creator>
  <cp:lastModifiedBy>yc012</cp:lastModifiedBy>
  <cp:revision>44</cp:revision>
  <dcterms:created xsi:type="dcterms:W3CDTF">2014-03-20T01:47:19Z</dcterms:created>
  <dcterms:modified xsi:type="dcterms:W3CDTF">2014-03-20T08:35:18Z</dcterms:modified>
</cp:coreProperties>
</file>