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303" r:id="rId4"/>
    <p:sldId id="257" r:id="rId5"/>
    <p:sldId id="315" r:id="rId6"/>
    <p:sldId id="312" r:id="rId7"/>
    <p:sldId id="310" r:id="rId8"/>
    <p:sldId id="311" r:id="rId9"/>
    <p:sldId id="298" r:id="rId10"/>
    <p:sldId id="258" r:id="rId11"/>
    <p:sldId id="294" r:id="rId12"/>
    <p:sldId id="296" r:id="rId13"/>
    <p:sldId id="297" r:id="rId14"/>
    <p:sldId id="292" r:id="rId15"/>
    <p:sldId id="293" r:id="rId16"/>
    <p:sldId id="259" r:id="rId17"/>
    <p:sldId id="261" r:id="rId18"/>
    <p:sldId id="262" r:id="rId19"/>
    <p:sldId id="264" r:id="rId20"/>
    <p:sldId id="265" r:id="rId21"/>
    <p:sldId id="304" r:id="rId22"/>
    <p:sldId id="267" r:id="rId23"/>
    <p:sldId id="305" r:id="rId24"/>
    <p:sldId id="266" r:id="rId25"/>
    <p:sldId id="288" r:id="rId26"/>
    <p:sldId id="308" r:id="rId27"/>
    <p:sldId id="289" r:id="rId28"/>
    <p:sldId id="286" r:id="rId29"/>
    <p:sldId id="306" r:id="rId30"/>
    <p:sldId id="270" r:id="rId31"/>
    <p:sldId id="307" r:id="rId32"/>
    <p:sldId id="314" r:id="rId33"/>
    <p:sldId id="313" r:id="rId34"/>
    <p:sldId id="271" r:id="rId35"/>
    <p:sldId id="301" r:id="rId36"/>
    <p:sldId id="273" r:id="rId37"/>
    <p:sldId id="300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A128A-490F-4DA4-8A84-D3D8FC71B194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DB13-9A1B-4DDD-BBAC-3705CF7B1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“On Video Recommendation over Social Network”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7DB13-9A1B-4DDD-BBAC-3705CF7B19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Rounded MT Bold" pitchFamily="34" charset="0"/>
              </a:rPr>
              <a:t>S</a:t>
            </a:r>
            <a:r>
              <a:rPr lang="en-US" altLang="zh-CN" sz="4800" dirty="0" smtClean="0">
                <a:latin typeface="Arial Rounded MT Bold" pitchFamily="34" charset="0"/>
              </a:rPr>
              <a:t>ocial Recommendation</a:t>
            </a:r>
            <a:endParaRPr lang="en-US" sz="48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2672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Chunfeng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yc012@ie.cuhk.edu.hk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ocial connection + CF</a:t>
            </a:r>
            <a:r>
              <a:rPr lang="en-US" altLang="zh-CN" sz="3600" dirty="0" smtClean="0"/>
              <a:t>(user-based)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given user, </a:t>
            </a:r>
            <a:r>
              <a:rPr lang="en-US" sz="2400" dirty="0" smtClean="0"/>
              <a:t>the score </a:t>
            </a:r>
            <a:r>
              <a:rPr lang="en-US" sz="2400" dirty="0"/>
              <a:t>for each video </a:t>
            </a:r>
            <a:r>
              <a:rPr lang="en-US" sz="2400" dirty="0" smtClean="0"/>
              <a:t>candidate </a:t>
            </a:r>
            <a:r>
              <a:rPr lang="en-US" sz="2400" dirty="0"/>
              <a:t>composes </a:t>
            </a:r>
            <a:r>
              <a:rPr lang="en-US" sz="2400" dirty="0" smtClean="0"/>
              <a:t>of: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the interest degree of this video by the user’s </a:t>
            </a:r>
            <a:r>
              <a:rPr lang="en-US" sz="2000" dirty="0" smtClean="0"/>
              <a:t>friends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 the </a:t>
            </a:r>
            <a:r>
              <a:rPr lang="en-US" sz="2000" dirty="0"/>
              <a:t>relationship strengths between the user and his friends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The final recommended videos are ranked according to the accumulated recommendation scores from different </a:t>
            </a:r>
            <a:r>
              <a:rPr lang="en-US" sz="2000" dirty="0" smtClean="0"/>
              <a:t>recommenders</a:t>
            </a:r>
            <a:endParaRPr lang="en-US" sz="2400" dirty="0"/>
          </a:p>
          <a:p>
            <a:pPr marL="400050"/>
            <a:r>
              <a:rPr lang="en-US" sz="2400" dirty="0" smtClean="0"/>
              <a:t>relationship strength: Not only depend on the friendship or </a:t>
            </a:r>
            <a:r>
              <a:rPr lang="en-US" sz="2400" dirty="0" err="1" smtClean="0"/>
              <a:t>followship</a:t>
            </a:r>
            <a:r>
              <a:rPr lang="en-US" sz="2400" dirty="0" smtClean="0"/>
              <a:t>, but also calculated by </a:t>
            </a:r>
            <a:r>
              <a:rPr lang="en-US" sz="2400" dirty="0"/>
              <a:t>user’s profile information, interaction activities and the activity domains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7544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On </a:t>
            </a:r>
            <a:r>
              <a:rPr lang="en-US" b="1" dirty="0"/>
              <a:t>Video Recommendation over Social </a:t>
            </a:r>
            <a:r>
              <a:rPr lang="en-US" b="1" dirty="0" smtClean="0"/>
              <a:t>Network</a:t>
            </a:r>
            <a:r>
              <a:rPr lang="en-US" dirty="0" smtClean="0"/>
              <a:t>”,</a:t>
            </a:r>
            <a:r>
              <a:rPr lang="en-US" dirty="0"/>
              <a:t> X Zhao, J Yuan, R Hong, M Wang, Z </a:t>
            </a:r>
            <a:r>
              <a:rPr lang="en-US" dirty="0" smtClean="0"/>
              <a:t>Li </a:t>
            </a:r>
            <a:r>
              <a:rPr lang="en-US" dirty="0"/>
              <a:t>- Advances in </a:t>
            </a:r>
            <a:r>
              <a:rPr lang="en-US" dirty="0" smtClean="0"/>
              <a:t>Multimedia, </a:t>
            </a:r>
            <a:r>
              <a:rPr lang="en-US" dirty="0"/>
              <a:t>2012 </a:t>
            </a:r>
            <a:r>
              <a:rPr lang="en-US" dirty="0" smtClean="0"/>
              <a:t>– Springer.           Citation:4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network + RWR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co-rated and co-tagged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 to construct </a:t>
            </a:r>
            <a:r>
              <a:rPr lang="en-US" dirty="0" smtClean="0"/>
              <a:t>social </a:t>
            </a:r>
            <a:r>
              <a:rPr lang="en-US" dirty="0"/>
              <a:t>network </a:t>
            </a:r>
            <a:r>
              <a:rPr lang="en-US" dirty="0" smtClean="0"/>
              <a:t>graph.</a:t>
            </a:r>
          </a:p>
          <a:p>
            <a:r>
              <a:rPr lang="en-US" dirty="0" smtClean="0"/>
              <a:t>Then using Random </a:t>
            </a:r>
            <a:r>
              <a:rPr lang="en-US" dirty="0"/>
              <a:t>Walk with </a:t>
            </a:r>
            <a:r>
              <a:rPr lang="en-US" dirty="0" smtClean="0"/>
              <a:t>Restarts </a:t>
            </a:r>
            <a:r>
              <a:rPr lang="en-US" dirty="0"/>
              <a:t>(</a:t>
            </a:r>
            <a:r>
              <a:rPr lang="en-US" dirty="0" smtClean="0"/>
              <a:t>RWR) to do recommendation.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/>
              <a:t>Graph-based Recommendation on Social </a:t>
            </a:r>
            <a:r>
              <a:rPr lang="en-US" b="1" dirty="0" smtClean="0"/>
              <a:t>Networks</a:t>
            </a:r>
            <a:r>
              <a:rPr lang="en-US" dirty="0" smtClean="0"/>
              <a:t>” Z </a:t>
            </a:r>
            <a:r>
              <a:rPr lang="en-US" dirty="0"/>
              <a:t>Wang, Y Tan, M Zhang - Web Conference (APWEB), </a:t>
            </a:r>
            <a:r>
              <a:rPr lang="en-US" dirty="0" smtClean="0"/>
              <a:t>2010.    Citation: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+ </a:t>
            </a:r>
            <a:r>
              <a:rPr lang="en-US" dirty="0" smtClean="0"/>
              <a:t>RW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/>
              <a:t>user-video </a:t>
            </a:r>
            <a:r>
              <a:rPr lang="en-US" b="1" dirty="0" smtClean="0"/>
              <a:t>graph </a:t>
            </a:r>
            <a:r>
              <a:rPr lang="en-US" dirty="0"/>
              <a:t>to</a:t>
            </a:r>
            <a:r>
              <a:rPr lang="en-US" b="1" dirty="0" smtClean="0"/>
              <a:t> </a:t>
            </a:r>
            <a:r>
              <a:rPr lang="en-US" b="1" dirty="0"/>
              <a:t>co-view </a:t>
            </a:r>
            <a:r>
              <a:rPr lang="en-US" b="1" dirty="0" smtClean="0"/>
              <a:t>graph</a:t>
            </a:r>
          </a:p>
          <a:p>
            <a:r>
              <a:rPr lang="en-US" dirty="0"/>
              <a:t>Using </a:t>
            </a:r>
            <a:r>
              <a:rPr lang="en-US" b="1" dirty="0"/>
              <a:t>Random Walk Algorithm </a:t>
            </a:r>
            <a:r>
              <a:rPr lang="en-US" dirty="0"/>
              <a:t>to do recommendation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Video </a:t>
            </a:r>
            <a:r>
              <a:rPr lang="en-US" b="1" dirty="0"/>
              <a:t>Suggestion and Discovery for YouTube Taking Random Walks Through the View </a:t>
            </a:r>
            <a:r>
              <a:rPr lang="en-US" b="1" dirty="0" smtClean="0"/>
              <a:t>Graph</a:t>
            </a:r>
            <a:r>
              <a:rPr lang="en-US" dirty="0" smtClean="0"/>
              <a:t>”.</a:t>
            </a:r>
            <a:r>
              <a:rPr lang="en-US" dirty="0"/>
              <a:t> S </a:t>
            </a:r>
            <a:r>
              <a:rPr lang="en-US" dirty="0" err="1"/>
              <a:t>Baluja</a:t>
            </a:r>
            <a:r>
              <a:rPr lang="en-US" dirty="0"/>
              <a:t>, R </a:t>
            </a:r>
            <a:r>
              <a:rPr lang="en-US" dirty="0" smtClean="0"/>
              <a:t>Seth. 17th WWW, 2008. Citation:178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51118"/>
            <a:ext cx="5029200" cy="282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76600"/>
            <a:ext cx="460586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1148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co-view </a:t>
            </a:r>
            <a:r>
              <a:rPr lang="en-US" sz="2400" b="1" dirty="0" smtClean="0"/>
              <a:t>graph</a:t>
            </a:r>
            <a:endParaRPr lang="en-US" sz="2400" b="1" dirty="0"/>
          </a:p>
        </p:txBody>
      </p:sp>
      <p:sp>
        <p:nvSpPr>
          <p:cNvPr id="5" name="Left-Right Arrow 4"/>
          <p:cNvSpPr/>
          <p:nvPr/>
        </p:nvSpPr>
        <p:spPr>
          <a:xfrm rot="5400000">
            <a:off x="1485900" y="4870967"/>
            <a:ext cx="533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500" y="5486400"/>
            <a:ext cx="233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user-video graph</a:t>
            </a:r>
          </a:p>
        </p:txBody>
      </p:sp>
    </p:spTree>
    <p:extLst>
      <p:ext uri="{BB962C8B-B14F-4D97-AF65-F5344CB8AC3E}">
        <p14:creationId xmlns:p14="http://schemas.microsoft.com/office/powerpoint/2010/main" val="3548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 Restart (RWR)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idea of RWR can be expressed as: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FF0000"/>
                </a:solidFill>
              </a:rPr>
              <a:t>p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i="1" dirty="0">
                <a:solidFill>
                  <a:srgbClr val="FF0000"/>
                </a:solidFill>
              </a:rPr>
              <a:t>t</a:t>
            </a:r>
            <a:r>
              <a:rPr lang="en-US" sz="3600" dirty="0">
                <a:solidFill>
                  <a:srgbClr val="FF0000"/>
                </a:solidFill>
              </a:rPr>
              <a:t>+1) = (1-</a:t>
            </a:r>
            <a:r>
              <a:rPr lang="en-US" sz="3600" i="1" dirty="0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i="1" dirty="0" err="1">
                <a:solidFill>
                  <a:srgbClr val="FF0000"/>
                </a:solidFill>
              </a:rPr>
              <a:t>Sp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i="1" dirty="0">
                <a:solidFill>
                  <a:srgbClr val="FF0000"/>
                </a:solidFill>
              </a:rPr>
              <a:t>t</a:t>
            </a:r>
            <a:r>
              <a:rPr lang="en-US" sz="3600" dirty="0">
                <a:solidFill>
                  <a:srgbClr val="FF0000"/>
                </a:solidFill>
              </a:rPr>
              <a:t>) + </a:t>
            </a:r>
            <a:r>
              <a:rPr lang="en-US" sz="3600" i="1" dirty="0" err="1">
                <a:solidFill>
                  <a:srgbClr val="FF0000"/>
                </a:solidFill>
              </a:rPr>
              <a:t>aq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each step can restart from x with a probability of a.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p(t) be a column vector where p(t) i denotes the probability that the random walk at step t is at node i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q </a:t>
            </a:r>
            <a:r>
              <a:rPr lang="en-US" sz="2400" dirty="0"/>
              <a:t>is a column vector of zeros with the element corresponding to the starting node set to 1, i.e. </a:t>
            </a:r>
            <a:r>
              <a:rPr lang="en-US" sz="2400" dirty="0" err="1"/>
              <a:t>qx</a:t>
            </a:r>
            <a:r>
              <a:rPr lang="en-US" sz="2400" dirty="0"/>
              <a:t> = 1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is the </a:t>
            </a:r>
            <a:r>
              <a:rPr lang="en-US" sz="2400" dirty="0" smtClean="0"/>
              <a:t>damping coefficient (to make personal </a:t>
            </a:r>
            <a:r>
              <a:rPr lang="en-US" sz="2400" dirty="0" err="1" smtClean="0"/>
              <a:t>judgement</a:t>
            </a:r>
            <a:r>
              <a:rPr lang="en-US" sz="24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 is the transition probability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114" y="5975866"/>
            <a:ext cx="839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Almost the same as </a:t>
            </a:r>
            <a:r>
              <a:rPr lang="en-US" sz="2000" b="1" dirty="0" smtClean="0">
                <a:solidFill>
                  <a:srgbClr val="FF0000"/>
                </a:solidFill>
              </a:rPr>
              <a:t>Google </a:t>
            </a:r>
            <a:r>
              <a:rPr lang="en-US" sz="2000" b="1" dirty="0">
                <a:solidFill>
                  <a:srgbClr val="FF0000"/>
                </a:solidFill>
              </a:rPr>
              <a:t>topic-specific </a:t>
            </a:r>
            <a:r>
              <a:rPr lang="en-US" sz="2000" b="1" dirty="0" smtClean="0">
                <a:solidFill>
                  <a:srgbClr val="FF0000"/>
                </a:solidFill>
              </a:rPr>
              <a:t>PageRank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with </a:t>
            </a:r>
            <a:r>
              <a:rPr lang="en-US" sz="2000" b="1" dirty="0" smtClean="0">
                <a:solidFill>
                  <a:srgbClr val="FF0000"/>
                </a:solidFill>
              </a:rPr>
              <a:t>random </a:t>
            </a:r>
            <a:r>
              <a:rPr lang="en-US" sz="2000" b="1" dirty="0">
                <a:solidFill>
                  <a:srgbClr val="FF0000"/>
                </a:solidFill>
              </a:rPr>
              <a:t>teleport</a:t>
            </a:r>
          </a:p>
        </p:txBody>
      </p:sp>
    </p:spTree>
    <p:extLst>
      <p:ext uri="{BB962C8B-B14F-4D97-AF65-F5344CB8AC3E}">
        <p14:creationId xmlns:p14="http://schemas.microsoft.com/office/powerpoint/2010/main" val="8837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with </a:t>
            </a:r>
            <a:r>
              <a:rPr lang="en-US" dirty="0" smtClean="0"/>
              <a:t>Restart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If we want to recommend resources to user </a:t>
            </a:r>
            <a:r>
              <a:rPr lang="en-US" sz="2600" i="1" dirty="0"/>
              <a:t>i</a:t>
            </a:r>
            <a:r>
              <a:rPr lang="en-US" sz="2600" dirty="0"/>
              <a:t>, we will mark node </a:t>
            </a:r>
            <a:r>
              <a:rPr lang="en-US" sz="2600" i="1" dirty="0"/>
              <a:t>i </a:t>
            </a:r>
            <a:r>
              <a:rPr lang="en-US" sz="2600" dirty="0"/>
              <a:t>as the starting node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q is a vector in which the element corresponding to the starting node is set to 1.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So it should be easily accessible to the node which is closer to the starting node that they would get greater stationary probabilities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 Therefore, after the iteration converges, we sort the nodes with their stationary probabilities. The node with larger stationary probability is closer to the target node</a:t>
            </a:r>
          </a:p>
        </p:txBody>
      </p:sp>
    </p:spTree>
    <p:extLst>
      <p:ext uri="{BB962C8B-B14F-4D97-AF65-F5344CB8AC3E}">
        <p14:creationId xmlns:p14="http://schemas.microsoft.com/office/powerpoint/2010/main" val="3479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</a:t>
            </a:r>
            <a:r>
              <a:rPr lang="en-US" dirty="0" smtClean="0"/>
              <a:t>+ 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co-review information in IMDB dataset to construct a social network graph.</a:t>
            </a:r>
          </a:p>
          <a:p>
            <a:r>
              <a:rPr lang="en-US" sz="2800" dirty="0" smtClean="0"/>
              <a:t>Then using this graph together the content-based approach</a:t>
            </a:r>
            <a:r>
              <a:rPr lang="en-US" sz="2000" dirty="0" smtClean="0"/>
              <a:t>(consider the content feature: actor, genre, rating, type, keyword, country, language, director, release year, vote, company) 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assign weights to each to these features to establish a model for recommendation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791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/>
              <a:t>Feature Weighting in Content Based Recommendation System Using Social Network Analysis</a:t>
            </a:r>
            <a:r>
              <a:rPr lang="en-US" dirty="0" smtClean="0"/>
              <a:t>” S </a:t>
            </a:r>
            <a:r>
              <a:rPr lang="en-US" dirty="0" err="1"/>
              <a:t>Debnath</a:t>
            </a:r>
            <a:r>
              <a:rPr lang="en-US" dirty="0"/>
              <a:t>, N </a:t>
            </a:r>
            <a:r>
              <a:rPr lang="en-US" dirty="0" err="1" smtClean="0"/>
              <a:t>Ganguly</a:t>
            </a:r>
            <a:r>
              <a:rPr lang="en-US" dirty="0" smtClean="0"/>
              <a:t>, </a:t>
            </a:r>
            <a:r>
              <a:rPr lang="en-US" dirty="0"/>
              <a:t>17th international conference </a:t>
            </a:r>
            <a:r>
              <a:rPr lang="en-US" dirty="0" smtClean="0"/>
              <a:t>WWW on 2008.  Citation:92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connection + CF</a:t>
            </a:r>
            <a:r>
              <a:rPr lang="en-US" sz="3600" dirty="0" smtClean="0"/>
              <a:t>(item-based)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Network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Trust Network </a:t>
            </a:r>
          </a:p>
          <a:p>
            <a:pPr lvl="0"/>
            <a:r>
              <a:rPr lang="en-US" sz="2400" dirty="0" err="1"/>
              <a:t>TrustWalker</a:t>
            </a:r>
            <a:r>
              <a:rPr lang="en-US" sz="2400" dirty="0"/>
              <a:t>  </a:t>
            </a:r>
            <a:r>
              <a:rPr lang="zh-CN" altLang="en-US" sz="2400" dirty="0"/>
              <a:t>：</a:t>
            </a:r>
            <a:r>
              <a:rPr lang="en-US" sz="2400" dirty="0"/>
              <a:t>Combines Item-based Recommendation and Trust-based </a:t>
            </a:r>
            <a:r>
              <a:rPr lang="en-US" sz="2400" dirty="0" smtClean="0"/>
              <a:t>Recommendation</a:t>
            </a:r>
            <a:endParaRPr lang="en-US" altLang="zh-CN" sz="2400" dirty="0" smtClean="0"/>
          </a:p>
          <a:p>
            <a:pPr lvl="0"/>
            <a:r>
              <a:rPr lang="en-US" sz="2400" dirty="0" smtClean="0"/>
              <a:t>With </a:t>
            </a:r>
            <a:r>
              <a:rPr lang="el-GR" sz="2400" i="1" dirty="0"/>
              <a:t>Φ</a:t>
            </a:r>
            <a:r>
              <a:rPr lang="en-US" sz="2400" i="1" baseline="-25000" dirty="0" err="1"/>
              <a:t>u,i,k</a:t>
            </a:r>
            <a:r>
              <a:rPr lang="en-US" sz="2400" i="1" dirty="0"/>
              <a:t> </a:t>
            </a:r>
            <a:r>
              <a:rPr lang="en-US" sz="2400" dirty="0"/>
              <a:t>, the random walk stops. Randomly select item </a:t>
            </a:r>
            <a:r>
              <a:rPr lang="en-US" sz="2400" i="1" dirty="0"/>
              <a:t>j</a:t>
            </a:r>
            <a:r>
              <a:rPr lang="en-US" sz="2400" dirty="0"/>
              <a:t> rated by </a:t>
            </a:r>
            <a:r>
              <a:rPr lang="en-US" sz="2400" i="1" dirty="0"/>
              <a:t>u</a:t>
            </a:r>
            <a:r>
              <a:rPr lang="en-US" sz="2400" dirty="0"/>
              <a:t> and return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u,j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l-GR" sz="2400" i="1" dirty="0"/>
              <a:t>Φ</a:t>
            </a:r>
            <a:r>
              <a:rPr lang="en-US" sz="2400" i="1" baseline="-25000" dirty="0" err="1"/>
              <a:t>u,i,k</a:t>
            </a:r>
            <a:r>
              <a:rPr lang="en-US" sz="2400" i="1" dirty="0"/>
              <a:t> </a:t>
            </a:r>
            <a:r>
              <a:rPr lang="en-US" sz="2400" i="1" dirty="0" smtClean="0"/>
              <a:t> = 1: </a:t>
            </a:r>
            <a:r>
              <a:rPr lang="en-US" sz="2400" dirty="0"/>
              <a:t>pure item-based</a:t>
            </a:r>
            <a:r>
              <a:rPr lang="en-US" sz="2400" dirty="0" smtClean="0"/>
              <a:t>);</a:t>
            </a:r>
          </a:p>
          <a:p>
            <a:pPr lvl="0"/>
            <a:r>
              <a:rPr lang="en-US" sz="2400" dirty="0" smtClean="0"/>
              <a:t>With  </a:t>
            </a:r>
            <a:r>
              <a:rPr lang="en-US" sz="2400" i="1" dirty="0"/>
              <a:t>1-</a:t>
            </a:r>
            <a:r>
              <a:rPr lang="el-GR" sz="2400" i="1" dirty="0"/>
              <a:t> Φ</a:t>
            </a:r>
            <a:r>
              <a:rPr lang="en-US" sz="2400" i="1" baseline="-25000" dirty="0" err="1"/>
              <a:t>u,i,k</a:t>
            </a:r>
            <a:r>
              <a:rPr lang="en-US" sz="2400" i="1" dirty="0"/>
              <a:t> </a:t>
            </a:r>
            <a:r>
              <a:rPr lang="en-US" sz="2400" dirty="0"/>
              <a:t>, continue the random walk to a direct neighbor of </a:t>
            </a:r>
            <a:r>
              <a:rPr lang="en-US" sz="2400" i="1" dirty="0" smtClean="0"/>
              <a:t>u </a:t>
            </a:r>
            <a:r>
              <a:rPr lang="en-US" sz="2400" dirty="0" smtClean="0"/>
              <a:t>(</a:t>
            </a:r>
            <a:r>
              <a:rPr lang="el-GR" sz="2400" i="1" dirty="0"/>
              <a:t>Φ</a:t>
            </a:r>
            <a:r>
              <a:rPr lang="en-US" sz="2400" i="1" baseline="-25000" dirty="0" err="1"/>
              <a:t>u,i,k</a:t>
            </a:r>
            <a:r>
              <a:rPr lang="en-US" sz="2400" i="1" dirty="0"/>
              <a:t>  = </a:t>
            </a:r>
            <a:r>
              <a:rPr lang="en-US" sz="2400" i="1" dirty="0" smtClean="0"/>
              <a:t>0: </a:t>
            </a:r>
            <a:r>
              <a:rPr lang="en-US" sz="2400" dirty="0"/>
              <a:t>pure </a:t>
            </a:r>
            <a:r>
              <a:rPr lang="en-US" sz="2400" dirty="0" smtClean="0"/>
              <a:t>random-walk based/Trust-based).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where </a:t>
            </a:r>
            <a:r>
              <a:rPr lang="el-GR" i="1" dirty="0"/>
              <a:t>Φ</a:t>
            </a:r>
            <a:r>
              <a:rPr lang="en-US" i="1" baseline="-25000" dirty="0" err="1"/>
              <a:t>u,i,k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 </a:t>
            </a:r>
            <a:r>
              <a:rPr lang="en-US" altLang="zh-CN" dirty="0"/>
              <a:t>is the </a:t>
            </a:r>
            <a:r>
              <a:rPr lang="en-US" dirty="0" smtClean="0"/>
              <a:t>probability </a:t>
            </a:r>
            <a:r>
              <a:rPr lang="en-US" dirty="0"/>
              <a:t>of stopping the random walk </a:t>
            </a:r>
            <a:r>
              <a:rPr lang="en-US" dirty="0" smtClean="0"/>
              <a:t>at </a:t>
            </a:r>
            <a:r>
              <a:rPr lang="nl-NL" dirty="0" smtClean="0"/>
              <a:t>node </a:t>
            </a:r>
            <a:r>
              <a:rPr lang="nl-NL" i="1" dirty="0"/>
              <a:t>u </a:t>
            </a:r>
            <a:r>
              <a:rPr lang="nl-NL" dirty="0"/>
              <a:t>in step </a:t>
            </a:r>
            <a:r>
              <a:rPr lang="nl-NL" i="1" dirty="0"/>
              <a:t>k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785722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err="1" smtClean="0"/>
              <a:t>TrustWalker</a:t>
            </a:r>
            <a:r>
              <a:rPr lang="en-US" b="1" dirty="0" smtClean="0"/>
              <a:t> </a:t>
            </a:r>
            <a:r>
              <a:rPr lang="en-US" b="1" dirty="0"/>
              <a:t>A Random Walk Model for Combining Trust-based and </a:t>
            </a:r>
            <a:r>
              <a:rPr lang="en-US" b="1" dirty="0" smtClean="0"/>
              <a:t>Item-based Recommendation</a:t>
            </a:r>
            <a:r>
              <a:rPr lang="en-US" dirty="0" smtClean="0"/>
              <a:t>” </a:t>
            </a:r>
            <a:r>
              <a:rPr lang="en-US" dirty="0"/>
              <a:t>M </a:t>
            </a:r>
            <a:r>
              <a:rPr lang="en-US" dirty="0" err="1"/>
              <a:t>Jamali</a:t>
            </a:r>
            <a:r>
              <a:rPr lang="en-US" dirty="0"/>
              <a:t>, M </a:t>
            </a:r>
            <a:r>
              <a:rPr lang="en-US" dirty="0" smtClean="0"/>
              <a:t>Ester, 15th </a:t>
            </a:r>
            <a:r>
              <a:rPr lang="en-US" dirty="0"/>
              <a:t>ACM </a:t>
            </a:r>
            <a:r>
              <a:rPr lang="en-US" dirty="0" smtClean="0"/>
              <a:t>SIGKDD,2009.   Citation:178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Social-connection + 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SocialMF</a:t>
            </a:r>
            <a:r>
              <a:rPr lang="zh-CN" altLang="en-US" sz="2800" dirty="0"/>
              <a:t>：</a:t>
            </a:r>
            <a:r>
              <a:rPr lang="en-US" sz="2800" dirty="0"/>
              <a:t>social propagation </a:t>
            </a:r>
            <a:r>
              <a:rPr lang="en-US" sz="2800" dirty="0" smtClean="0"/>
              <a:t>combined with matrix factorization(MF).</a:t>
            </a:r>
          </a:p>
          <a:p>
            <a:r>
              <a:rPr lang="en-US" sz="2800" dirty="0" smtClean="0"/>
              <a:t>MF to obtain </a:t>
            </a:r>
            <a:r>
              <a:rPr lang="en-US" sz="2800" dirty="0"/>
              <a:t>latent feature </a:t>
            </a:r>
            <a:r>
              <a:rPr lang="en-US" sz="2800" dirty="0" smtClean="0"/>
              <a:t>space.</a:t>
            </a:r>
          </a:p>
          <a:p>
            <a:pPr lvl="1"/>
            <a:r>
              <a:rPr lang="en-US" sz="2400" dirty="0" smtClean="0"/>
              <a:t>can operate </a:t>
            </a:r>
            <a:r>
              <a:rPr lang="en-US" sz="2400" smtClean="0"/>
              <a:t>on any matrix </a:t>
            </a:r>
            <a:r>
              <a:rPr lang="en-US" sz="2400" dirty="0" smtClean="0"/>
              <a:t>related with B</a:t>
            </a:r>
            <a:r>
              <a:rPr lang="en-US" altLang="zh-CN" sz="2400" dirty="0" smtClean="0"/>
              <a:t>ipartite graph </a:t>
            </a:r>
            <a:endParaRPr lang="en-US" sz="2400" dirty="0" smtClean="0"/>
          </a:p>
          <a:p>
            <a:r>
              <a:rPr lang="en-US" sz="2800" dirty="0"/>
              <a:t>latent </a:t>
            </a:r>
            <a:r>
              <a:rPr lang="en-US" sz="2800" dirty="0" smtClean="0"/>
              <a:t>feature of a user is affected by the latent features of his neighbors.</a:t>
            </a:r>
          </a:p>
          <a:p>
            <a:r>
              <a:rPr lang="en-US" sz="2800" dirty="0" smtClean="0"/>
              <a:t>Calculate social-based latent features to do recommendation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15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A </a:t>
            </a:r>
            <a:r>
              <a:rPr lang="en-US" b="1" dirty="0"/>
              <a:t>matrix factorization Technique with Trust Propagation for Recommendation in Social </a:t>
            </a:r>
            <a:r>
              <a:rPr lang="en-US" b="1" dirty="0" smtClean="0"/>
              <a:t>Networks</a:t>
            </a:r>
            <a:r>
              <a:rPr lang="en-US" dirty="0" smtClean="0"/>
              <a:t>”, </a:t>
            </a:r>
            <a:r>
              <a:rPr lang="en-US" dirty="0"/>
              <a:t>M </a:t>
            </a:r>
            <a:r>
              <a:rPr lang="en-US" dirty="0" err="1"/>
              <a:t>Jamali</a:t>
            </a:r>
            <a:r>
              <a:rPr lang="en-US" dirty="0"/>
              <a:t>, M </a:t>
            </a:r>
            <a:r>
              <a:rPr lang="en-US" dirty="0" smtClean="0"/>
              <a:t>Ester, fourth </a:t>
            </a:r>
            <a:r>
              <a:rPr lang="en-US" dirty="0"/>
              <a:t>ACM conference </a:t>
            </a:r>
            <a:r>
              <a:rPr lang="en-US" dirty="0" smtClean="0"/>
              <a:t>on Recommender systems.  Citation:109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</a:t>
            </a:r>
            <a:r>
              <a:rPr lang="en-US" dirty="0" smtClean="0"/>
              <a:t>network + RW +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 co-viewed graph. </a:t>
            </a:r>
          </a:p>
          <a:p>
            <a:r>
              <a:rPr lang="en-US" sz="2800" dirty="0" smtClean="0"/>
              <a:t>Using random walk to find candidate sets of a set of videos.</a:t>
            </a:r>
          </a:p>
          <a:p>
            <a:r>
              <a:rPr lang="en-US" sz="2800" dirty="0" smtClean="0"/>
              <a:t>Ranking those candidate to decide the final recommendation.</a:t>
            </a:r>
          </a:p>
          <a:p>
            <a:r>
              <a:rPr lang="en-US" sz="2800" dirty="0" smtClean="0"/>
              <a:t>Ranking process consider: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/>
              <a:t>Video quality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User specificity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Diversification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914" y="5885098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The </a:t>
            </a:r>
            <a:r>
              <a:rPr lang="en-US" b="1" dirty="0"/>
              <a:t>YouTube Video Recommendation </a:t>
            </a:r>
            <a:r>
              <a:rPr lang="en-US" b="1" dirty="0" smtClean="0"/>
              <a:t>System</a:t>
            </a:r>
            <a:r>
              <a:rPr lang="en-US" dirty="0" smtClean="0"/>
              <a:t>”. </a:t>
            </a:r>
            <a:r>
              <a:rPr lang="en-US" dirty="0"/>
              <a:t>J Davidson, B </a:t>
            </a:r>
            <a:r>
              <a:rPr lang="en-US" dirty="0" err="1"/>
              <a:t>Liebald</a:t>
            </a:r>
            <a:r>
              <a:rPr lang="en-US" dirty="0"/>
              <a:t>, J </a:t>
            </a:r>
            <a:r>
              <a:rPr lang="en-US" dirty="0" smtClean="0"/>
              <a:t>Liu, Recommender </a:t>
            </a:r>
            <a:r>
              <a:rPr lang="en-US" dirty="0"/>
              <a:t>systems, </a:t>
            </a:r>
            <a:r>
              <a:rPr lang="en-US" dirty="0" smtClean="0"/>
              <a:t>2010.   Citation:93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Brief summary of social recommendation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Preliminary Ideas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activities + 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Concern the social activities: video importing and re-sharing.</a:t>
            </a:r>
          </a:p>
          <a:p>
            <a:r>
              <a:rPr lang="en-US" sz="2800" dirty="0" smtClean="0"/>
              <a:t>Target: recommend importing/re-sharing video list.</a:t>
            </a:r>
          </a:p>
          <a:p>
            <a:r>
              <a:rPr lang="en-US" sz="2400" dirty="0" smtClean="0"/>
              <a:t>1. Using social connection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 </a:t>
            </a:r>
            <a:r>
              <a:rPr lang="en-US" sz="2400" dirty="0" smtClean="0"/>
              <a:t>update part of the </a:t>
            </a:r>
            <a:r>
              <a:rPr lang="en-US" sz="2400" dirty="0"/>
              <a:t>user-item </a:t>
            </a:r>
            <a:r>
              <a:rPr lang="en-US" sz="2400" dirty="0" smtClean="0"/>
              <a:t>matrix(deal with user cold-start). </a:t>
            </a:r>
            <a:endParaRPr lang="en-US" sz="2400" dirty="0"/>
          </a:p>
          <a:p>
            <a:r>
              <a:rPr lang="en-US" sz="2400" dirty="0" smtClean="0"/>
              <a:t>2. Construct </a:t>
            </a:r>
            <a:r>
              <a:rPr lang="en-US" sz="2400" dirty="0"/>
              <a:t>user </a:t>
            </a:r>
            <a:r>
              <a:rPr lang="en-US" sz="2400" dirty="0" smtClean="0"/>
              <a:t>space (with representatives such as the celebrities) and </a:t>
            </a:r>
            <a:r>
              <a:rPr lang="en-US" sz="2400" dirty="0"/>
              <a:t>content </a:t>
            </a:r>
            <a:r>
              <a:rPr lang="en-US" sz="2400" dirty="0" smtClean="0"/>
              <a:t>space (</a:t>
            </a:r>
            <a:r>
              <a:rPr lang="en-US" sz="2400" dirty="0"/>
              <a:t>with representatives </a:t>
            </a:r>
            <a:r>
              <a:rPr lang="en-US" sz="2400" dirty="0" smtClean="0"/>
              <a:t> that is different from other the most) </a:t>
            </a:r>
          </a:p>
          <a:p>
            <a:r>
              <a:rPr lang="en-US" sz="2400" dirty="0" smtClean="0"/>
              <a:t>3. Combine user space &amp; content space to do recommendation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19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Joint </a:t>
            </a:r>
            <a:r>
              <a:rPr lang="en-US" b="1" dirty="0"/>
              <a:t>Social and Content Recommendation for User-Generated Videos in Online Social </a:t>
            </a:r>
            <a:r>
              <a:rPr lang="en-US" b="1" dirty="0" smtClean="0"/>
              <a:t>Network</a:t>
            </a:r>
            <a:r>
              <a:rPr lang="en-US" dirty="0" smtClean="0"/>
              <a:t>”. </a:t>
            </a:r>
            <a:r>
              <a:rPr lang="pl-PL" dirty="0"/>
              <a:t>Z Wang, L </a:t>
            </a:r>
            <a:r>
              <a:rPr lang="pl-PL" dirty="0" smtClean="0"/>
              <a:t>Sun</a:t>
            </a:r>
            <a:r>
              <a:rPr lang="en-US" dirty="0" smtClean="0"/>
              <a:t>, IEEE Transactions on Multimedia, </a:t>
            </a:r>
            <a:r>
              <a:rPr lang="pl-PL" dirty="0" smtClean="0"/>
              <a:t>2013</a:t>
            </a:r>
            <a:r>
              <a:rPr lang="en-US" dirty="0" smtClean="0"/>
              <a:t>.   </a:t>
            </a:r>
            <a:r>
              <a:rPr lang="en-US" dirty="0"/>
              <a:t>Citation:3</a:t>
            </a:r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Brief summary of social recommendation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Questions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Preliminary Ideas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1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Whether to use social-based video recommendation to offline predict viewership (Precision/Recall) or online A/B test with social explanation(Click-Through-Rate</a:t>
            </a:r>
            <a:r>
              <a:rPr lang="en-US" altLang="zh-CN" dirty="0" smtClean="0"/>
              <a:t>).</a:t>
            </a:r>
            <a:r>
              <a:rPr lang="en-US" dirty="0" smtClean="0"/>
              <a:t> </a:t>
            </a:r>
          </a:p>
          <a:p>
            <a:r>
              <a:rPr lang="en-US" dirty="0" smtClean="0"/>
              <a:t>H</a:t>
            </a:r>
            <a:r>
              <a:rPr lang="en-US" altLang="zh-CN" dirty="0" smtClean="0"/>
              <a:t>ow to make use of mobile-side data(what is the common user activities) for 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Microblog</a:t>
            </a:r>
            <a:r>
              <a:rPr lang="en-US" altLang="zh-CN" dirty="0" smtClean="0"/>
              <a:t>.</a:t>
            </a:r>
          </a:p>
          <a:p>
            <a:r>
              <a:rPr lang="en-US" dirty="0" smtClean="0"/>
              <a:t>How to measure social videos, such as the video propagation pattern, video lifecycle, user behaviors/ activities. (The availability of data source)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Brief summary of social recommendation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Preliminary Ideas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/>
              <a:t>Social-based video recommendation </a:t>
            </a:r>
          </a:p>
          <a:p>
            <a:pPr lvl="1"/>
            <a:r>
              <a:rPr lang="en-US" sz="2000" dirty="0" smtClean="0"/>
              <a:t>O</a:t>
            </a:r>
            <a:r>
              <a:rPr lang="en-US" altLang="zh-CN" sz="2000" dirty="0" smtClean="0"/>
              <a:t>nline test: </a:t>
            </a:r>
            <a:r>
              <a:rPr lang="en-US" sz="2000" dirty="0" smtClean="0"/>
              <a:t>Add social module for social explanation (CTR)</a:t>
            </a:r>
          </a:p>
          <a:p>
            <a:pPr lvl="1"/>
            <a:r>
              <a:rPr lang="en-US" sz="2000" dirty="0" smtClean="0"/>
              <a:t>Offline </a:t>
            </a:r>
            <a:r>
              <a:rPr lang="en-US" altLang="zh-CN" sz="2000" dirty="0"/>
              <a:t>test </a:t>
            </a:r>
            <a:r>
              <a:rPr lang="en-US" sz="2000" dirty="0" smtClean="0"/>
              <a:t>: Use history data to validate (F-score, such as recall for top-N recommendation to compare </a:t>
            </a:r>
            <a:r>
              <a:rPr lang="en-US" sz="2000" smtClean="0"/>
              <a:t>with test records)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Tencent</a:t>
            </a:r>
            <a:r>
              <a:rPr lang="en-US" sz="2400" b="1" dirty="0" smtClean="0"/>
              <a:t> Video (Both PC and mobile-side have not adopted social recommendation modules yet)</a:t>
            </a:r>
          </a:p>
          <a:p>
            <a:endParaRPr lang="en-US" sz="2400" b="1" dirty="0"/>
          </a:p>
          <a:p>
            <a:r>
              <a:rPr lang="en-US" sz="2400" b="1" dirty="0"/>
              <a:t>Utilize mobile-side data</a:t>
            </a:r>
            <a:r>
              <a:rPr lang="en-US" altLang="zh-CN" sz="2400" b="1" dirty="0"/>
              <a:t>(user activities)</a:t>
            </a:r>
            <a:r>
              <a:rPr lang="en-US" sz="2400" b="1" dirty="0"/>
              <a:t> for </a:t>
            </a:r>
            <a:r>
              <a:rPr lang="en-US" sz="2400" b="1" dirty="0" err="1"/>
              <a:t>Tencent</a:t>
            </a:r>
            <a:r>
              <a:rPr lang="en-US" sz="2400" b="1" dirty="0"/>
              <a:t> </a:t>
            </a:r>
            <a:r>
              <a:rPr lang="en-US" sz="2400" b="1" dirty="0" err="1" smtClean="0"/>
              <a:t>Weibo</a:t>
            </a:r>
            <a:r>
              <a:rPr lang="en-US" sz="2400" b="1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 Most of p</a:t>
            </a:r>
            <a:r>
              <a:rPr lang="en-US" altLang="zh-CN" dirty="0" smtClean="0">
                <a:solidFill>
                  <a:srgbClr val="002060"/>
                </a:solidFill>
              </a:rPr>
              <a:t>revious work do not use the real social connections </a:t>
            </a:r>
            <a:r>
              <a:rPr lang="en-US" altLang="zh-CN" sz="2400" dirty="0" smtClean="0">
                <a:solidFill>
                  <a:srgbClr val="002060"/>
                </a:solidFill>
              </a:rPr>
              <a:t>(instead, they use the artificial social network constructed from co-viewed/co-rated/co-tagged/co-reviewed graph)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Previous work has not implemented in real system to validate online(A/B testing).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In the case of </a:t>
            </a:r>
            <a:r>
              <a:rPr lang="en-US" dirty="0" err="1" smtClean="0">
                <a:solidFill>
                  <a:srgbClr val="002060"/>
                </a:solidFill>
              </a:rPr>
              <a:t>Tencent</a:t>
            </a:r>
            <a:r>
              <a:rPr lang="en-US" dirty="0" smtClean="0">
                <a:solidFill>
                  <a:srgbClr val="002060"/>
                </a:solidFill>
              </a:rPr>
              <a:t>, the social network and video website own many common users for convincing analysis.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Utilize mobile-side data &amp; analyzing social activities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Ideas (cont.)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200" b="1" dirty="0" smtClean="0"/>
              <a:t>Social video measurement(Micro-UGC)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After the measurement of </a:t>
            </a:r>
            <a:r>
              <a:rPr lang="en-US" sz="2400" dirty="0" err="1"/>
              <a:t>Tencent</a:t>
            </a:r>
            <a:r>
              <a:rPr lang="en-US" sz="2400" dirty="0"/>
              <a:t> </a:t>
            </a:r>
            <a:r>
              <a:rPr lang="en-US" sz="2400" dirty="0" err="1"/>
              <a:t>Weishi</a:t>
            </a:r>
            <a:r>
              <a:rPr lang="en-US" sz="2400" dirty="0"/>
              <a:t>(social video), we can identify some specific user/social behaviors/activities (and the patterns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With these observations, we can further apply to </a:t>
            </a:r>
            <a:r>
              <a:rPr lang="en-US" sz="2400" b="1" dirty="0">
                <a:solidFill>
                  <a:srgbClr val="FF0000"/>
                </a:solidFill>
              </a:rPr>
              <a:t>Social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Video Recommendation in Social Network </a:t>
            </a:r>
            <a:r>
              <a:rPr lang="en-US" altLang="zh-CN" sz="2400" b="1" dirty="0">
                <a:solidFill>
                  <a:srgbClr val="FF0000"/>
                </a:solidFill>
              </a:rPr>
              <a:t>or Recommend Social Video to Video Website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(previous work is </a:t>
            </a:r>
            <a:r>
              <a:rPr lang="en-US" altLang="zh-CN" sz="2400" dirty="0">
                <a:solidFill>
                  <a:srgbClr val="FF0000"/>
                </a:solidFill>
              </a:rPr>
              <a:t>social-based video recommendation in video website, or recommend video from video website to social network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or </a:t>
            </a:r>
            <a:r>
              <a:rPr lang="en-US" sz="2400" dirty="0"/>
              <a:t>obtain insights for socialized videos/ </a:t>
            </a:r>
            <a:r>
              <a:rPr lang="en-US" sz="2400" dirty="0" err="1"/>
              <a:t>videolized</a:t>
            </a:r>
            <a:r>
              <a:rPr lang="en-US" sz="2400" dirty="0"/>
              <a:t> social network(</a:t>
            </a:r>
            <a:r>
              <a:rPr lang="zh-CN" altLang="en-US" sz="2400" dirty="0"/>
              <a:t>视频社交化</a:t>
            </a:r>
            <a:r>
              <a:rPr lang="en-US" altLang="zh-CN" sz="2400" dirty="0"/>
              <a:t>/</a:t>
            </a:r>
            <a:r>
              <a:rPr lang="zh-CN" altLang="en-US" sz="2400" dirty="0"/>
              <a:t>社交视频化</a:t>
            </a:r>
            <a:r>
              <a:rPr lang="en-US" sz="2400" dirty="0"/>
              <a:t>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Reference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/>
              <a:t>“Characterizing User Behavior in Online Social Networks”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“Measurement </a:t>
            </a:r>
            <a:r>
              <a:rPr lang="en-US" b="1" dirty="0"/>
              <a:t>and Analysis of Online Social </a:t>
            </a:r>
            <a:r>
              <a:rPr lang="en-US" b="1" dirty="0" smtClean="0"/>
              <a:t>Networks”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40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Ideas (cont.)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3200" b="1" dirty="0" smtClean="0"/>
              <a:t>Social video measurement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7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Combine many approaches: Social connection; artificial social network graph(through </a:t>
            </a:r>
            <a:r>
              <a:rPr lang="en-US" altLang="zh-CN" dirty="0" smtClean="0"/>
              <a:t>co-viewed/co-rated/co-tagged/co-reviewed records</a:t>
            </a:r>
            <a:r>
              <a:rPr lang="en-US" dirty="0" smtClean="0"/>
              <a:t>); Content-based(actor, director, release year, type, genre, keyword, country, language, company, etc.); </a:t>
            </a:r>
            <a:r>
              <a:rPr lang="en-US" smtClean="0"/>
              <a:t>Collaborative Filtering(+PMF).</a:t>
            </a:r>
            <a:endParaRPr lang="en-US" dirty="0" smtClean="0"/>
          </a:p>
          <a:p>
            <a:r>
              <a:rPr lang="en-US" altLang="zh-CN" dirty="0" smtClean="0"/>
              <a:t>Concerned issues: popularity, personalization (historical records for both signed users or unsigned users with cookies), relatedness (content-based),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</a:t>
            </a:r>
            <a:r>
              <a:rPr lang="en-US" altLang="zh-CN" dirty="0" smtClean="0"/>
              <a:t>opularity</a:t>
            </a:r>
          </a:p>
          <a:p>
            <a:r>
              <a:rPr lang="en-US" dirty="0" smtClean="0"/>
              <a:t>Relatedness: the video being viewed</a:t>
            </a:r>
          </a:p>
          <a:p>
            <a:r>
              <a:rPr lang="en-US" dirty="0" smtClean="0"/>
              <a:t>Personalization : every single video has its related video list. Then according to one user’s historical records(filtered with user preference (</a:t>
            </a:r>
            <a:r>
              <a:rPr lang="en-US" dirty="0" err="1" smtClean="0"/>
              <a:t>QoE</a:t>
            </a:r>
            <a:r>
              <a:rPr lang="en-US" dirty="0" smtClean="0"/>
              <a:t>/engagement)), obtain all the video lists to preserve for the final personal recommendation.</a:t>
            </a:r>
          </a:p>
          <a:p>
            <a:r>
              <a:rPr lang="en-US" dirty="0" smtClean="0"/>
              <a:t>Socialization also reflect the personalization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Brief summary of social recommendation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Preliminary Ideas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19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Social network graph: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Social connection: user-based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Co-viewed/rated/tagged/reviewed social 	  graph: item-based</a:t>
            </a:r>
            <a:r>
              <a:rPr lang="en-US" dirty="0"/>
              <a:t>/</a:t>
            </a:r>
            <a:r>
              <a:rPr lang="en-US" dirty="0" smtClean="0"/>
              <a:t>user-based</a:t>
            </a:r>
          </a:p>
          <a:p>
            <a:r>
              <a:rPr lang="en-US" dirty="0" smtClean="0"/>
              <a:t>Random </a:t>
            </a:r>
            <a:r>
              <a:rPr lang="en-US" dirty="0"/>
              <a:t>Walk with </a:t>
            </a:r>
            <a:r>
              <a:rPr lang="en-US" dirty="0" smtClean="0"/>
              <a:t>Restart(RWR) to deal with social network graph (Personalized recommendation):</a:t>
            </a:r>
          </a:p>
          <a:p>
            <a:r>
              <a:rPr lang="en-US" dirty="0" smtClean="0"/>
              <a:t>G</a:t>
            </a:r>
            <a:r>
              <a:rPr lang="en-US" altLang="zh-CN" dirty="0" smtClean="0"/>
              <a:t>raph-based clustering for social graph/spectral clustering(eigenvector, </a:t>
            </a:r>
            <a:r>
              <a:rPr lang="en-US" altLang="zh-CN" smtClean="0"/>
              <a:t>MST, Clustering </a:t>
            </a:r>
            <a:r>
              <a:rPr lang="en-US" altLang="zh-CN" dirty="0" smtClean="0"/>
              <a:t>coefficient)</a:t>
            </a:r>
            <a:endParaRPr lang="en-US" dirty="0" smtClean="0"/>
          </a:p>
          <a:p>
            <a:r>
              <a:rPr lang="en-US" altLang="zh-CN" sz="2400" dirty="0" smtClean="0"/>
              <a:t>Reference: “A </a:t>
            </a:r>
            <a:r>
              <a:rPr lang="en-US" altLang="zh-CN" sz="2400" dirty="0"/>
              <a:t>Random Walk Method for Alleviating the </a:t>
            </a:r>
            <a:r>
              <a:rPr lang="en-US" altLang="zh-CN" sz="2400" dirty="0" err="1"/>
              <a:t>Sparsity</a:t>
            </a:r>
            <a:r>
              <a:rPr lang="en-US" altLang="zh-CN" sz="2400" dirty="0"/>
              <a:t> Problem in Collaborative </a:t>
            </a:r>
            <a:r>
              <a:rPr lang="en-US" altLang="zh-CN" sz="2400" dirty="0" smtClean="0"/>
              <a:t>Filtering</a:t>
            </a:r>
            <a:r>
              <a:rPr lang="en-US" altLang="zh-CN" dirty="0" smtClean="0"/>
              <a:t>”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Formulation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9829"/>
            <a:ext cx="8305800" cy="54864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Utilize mobile-side data</a:t>
            </a:r>
            <a:r>
              <a:rPr lang="en-US" altLang="zh-CN" sz="2400" b="1" dirty="0"/>
              <a:t>(user activities)</a:t>
            </a:r>
            <a:r>
              <a:rPr lang="en-US" sz="2400" b="1" dirty="0"/>
              <a:t> for </a:t>
            </a:r>
            <a:r>
              <a:rPr lang="en-US" sz="2400" b="1" dirty="0" err="1"/>
              <a:t>Tencent</a:t>
            </a:r>
            <a:r>
              <a:rPr lang="en-US" sz="2400" b="1" dirty="0"/>
              <a:t> </a:t>
            </a:r>
            <a:r>
              <a:rPr lang="en-US" sz="2400" b="1" dirty="0" err="1"/>
              <a:t>Weibo</a:t>
            </a:r>
            <a:endParaRPr lang="en-US" sz="2400" b="1" dirty="0"/>
          </a:p>
          <a:p>
            <a:pPr lvl="1"/>
            <a:r>
              <a:rPr lang="en-US" sz="2000" dirty="0"/>
              <a:t>1.Measure existing user activities(interaction or concurrency) that can be </a:t>
            </a:r>
            <a:r>
              <a:rPr lang="en-US" sz="2000" dirty="0" smtClean="0"/>
              <a:t>tracked.</a:t>
            </a:r>
            <a:endParaRPr lang="en-US" sz="2000" dirty="0"/>
          </a:p>
          <a:p>
            <a:pPr lvl="1"/>
            <a:r>
              <a:rPr lang="en-US" sz="2000" dirty="0"/>
              <a:t>2.Based on these to create </a:t>
            </a:r>
            <a:r>
              <a:rPr lang="en-US" sz="2000" b="1" dirty="0">
                <a:solidFill>
                  <a:srgbClr val="FF0000"/>
                </a:solidFill>
              </a:rPr>
              <a:t>social </a:t>
            </a:r>
            <a:r>
              <a:rPr lang="en-US" sz="2000" b="1" smtClean="0">
                <a:solidFill>
                  <a:srgbClr val="FF0000"/>
                </a:solidFill>
              </a:rPr>
              <a:t>features/social profile </a:t>
            </a:r>
            <a:r>
              <a:rPr lang="en-US" sz="2000" b="1" dirty="0" smtClean="0">
                <a:solidFill>
                  <a:srgbClr val="FF0000"/>
                </a:solidFill>
              </a:rPr>
              <a:t>(together with user profile)</a:t>
            </a:r>
            <a:r>
              <a:rPr lang="en-US" sz="2000" dirty="0" smtClean="0"/>
              <a:t>for </a:t>
            </a:r>
            <a:r>
              <a:rPr lang="en-US" sz="2000" dirty="0"/>
              <a:t>each user. Social features can infer the social relation/similarity of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dirty="0" smtClean="0"/>
              <a:t>3.Using regression or other machine learning approaches to do feature selection and assign weights to the selected features</a:t>
            </a:r>
          </a:p>
          <a:p>
            <a:pPr lvl="2"/>
            <a:r>
              <a:rPr lang="en-US" sz="1600" dirty="0" smtClean="0"/>
              <a:t>User similarity indication: # of co-viewed videos. </a:t>
            </a:r>
          </a:p>
          <a:p>
            <a:pPr lvl="2"/>
            <a:r>
              <a:rPr lang="en-US" sz="1600" dirty="0" smtClean="0"/>
              <a:t>Do regression to obtain the weights of these social features:</a:t>
            </a:r>
          </a:p>
          <a:p>
            <a:pPr lvl="2"/>
            <a:r>
              <a:rPr lang="en-US" sz="1800" b="1" dirty="0" smtClean="0"/>
              <a:t>#(1,2) = w1*d1(f1,1;f2,1)+w2*d2(f2,1;f2,2)+…+</a:t>
            </a:r>
            <a:r>
              <a:rPr lang="en-US" sz="1800" b="1" dirty="0" err="1" smtClean="0"/>
              <a:t>wn</a:t>
            </a:r>
            <a:r>
              <a:rPr lang="en-US" sz="1800" b="1" dirty="0" smtClean="0"/>
              <a:t>*</a:t>
            </a:r>
            <a:r>
              <a:rPr lang="en-US" sz="1800" b="1" dirty="0" err="1" smtClean="0"/>
              <a:t>dn</a:t>
            </a:r>
            <a:r>
              <a:rPr lang="en-US" sz="1800" b="1" dirty="0" smtClean="0"/>
              <a:t>(fn,1;fn,2)</a:t>
            </a:r>
          </a:p>
          <a:p>
            <a:pPr lvl="2"/>
            <a:r>
              <a:rPr lang="en-US" sz="1600" dirty="0" smtClean="0"/>
              <a:t>where #(1,2) is </a:t>
            </a:r>
            <a:r>
              <a:rPr lang="en-US" sz="1600" dirty="0"/>
              <a:t># of co-viewed videos</a:t>
            </a:r>
            <a:r>
              <a:rPr lang="en-US" sz="1600" dirty="0" smtClean="0"/>
              <a:t> for user1,user2; </a:t>
            </a:r>
          </a:p>
          <a:p>
            <a:pPr lvl="2"/>
            <a:r>
              <a:rPr lang="en-US" sz="1600" dirty="0" smtClean="0"/>
              <a:t>            di is the distance measure for social feature i.</a:t>
            </a:r>
            <a:endParaRPr lang="en-US" sz="1200" dirty="0" smtClean="0"/>
          </a:p>
          <a:p>
            <a:pPr lvl="1"/>
            <a:r>
              <a:rPr lang="en-US" sz="2000" dirty="0" smtClean="0"/>
              <a:t>4.These </a:t>
            </a:r>
            <a:r>
              <a:rPr lang="en-US" sz="2000" dirty="0"/>
              <a:t>weighted social features can be used to do social 	</a:t>
            </a:r>
            <a:r>
              <a:rPr lang="en-US" sz="2000" dirty="0" smtClean="0"/>
              <a:t>recommendation:</a:t>
            </a:r>
          </a:p>
          <a:p>
            <a:pPr lvl="2"/>
            <a:r>
              <a:rPr lang="en-US" sz="1600" dirty="0" smtClean="0"/>
              <a:t>1).relationship strength to predict rating to weighted sum directly.(Like the paper)</a:t>
            </a:r>
          </a:p>
          <a:p>
            <a:pPr lvl="2"/>
            <a:r>
              <a:rPr lang="en-US" sz="1600" dirty="0" smtClean="0"/>
              <a:t>2).Used in the </a:t>
            </a:r>
            <a:r>
              <a:rPr lang="en-US" sz="1600" dirty="0" err="1" smtClean="0"/>
              <a:t>markov</a:t>
            </a:r>
            <a:r>
              <a:rPr lang="en-US" sz="1600" dirty="0" smtClean="0"/>
              <a:t> network as edge weight to do RWR.</a:t>
            </a:r>
          </a:p>
          <a:p>
            <a:pPr lvl="2"/>
            <a:r>
              <a:rPr lang="en-US" sz="1600" dirty="0" smtClean="0"/>
              <a:t>3).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social profile + user profile </a:t>
            </a:r>
            <a:r>
              <a:rPr lang="en-US" altLang="zh-CN" sz="1600" dirty="0">
                <a:sym typeface="Wingdings" pitchFamily="2" charset="2"/>
              </a:rPr>
              <a:t> </a:t>
            </a:r>
            <a:r>
              <a:rPr lang="en-US" altLang="zh-CN" sz="1600" dirty="0" smtClean="0">
                <a:sym typeface="Wingdings" pitchFamily="2" charset="2"/>
              </a:rPr>
              <a:t>item </a:t>
            </a:r>
            <a:r>
              <a:rPr lang="en-US" altLang="zh-CN" sz="1600" dirty="0">
                <a:sym typeface="Wingdings" pitchFamily="2" charset="2"/>
              </a:rPr>
              <a:t>profile  user-item similarity</a:t>
            </a:r>
          </a:p>
          <a:p>
            <a:pPr lvl="2"/>
            <a:endParaRPr lang="en-US" sz="1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Formulation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behavioral profiling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</a:t>
            </a:r>
            <a:r>
              <a:rPr lang="en-US" altLang="zh-CN" dirty="0" smtClean="0"/>
              <a:t>-</a:t>
            </a:r>
            <a:r>
              <a:rPr lang="en-US" dirty="0" smtClean="0"/>
              <a:t>th </a:t>
            </a:r>
            <a:r>
              <a:rPr lang="en-US" dirty="0"/>
              <a:t>order models: binary event recorded only, for instance: the list </a:t>
            </a:r>
            <a:r>
              <a:rPr lang="en-US" dirty="0" smtClean="0"/>
              <a:t>of websites </a:t>
            </a:r>
            <a:r>
              <a:rPr lang="en-US" dirty="0"/>
              <a:t>that were visited.</a:t>
            </a:r>
          </a:p>
          <a:p>
            <a:r>
              <a:rPr lang="en-US" dirty="0" smtClean="0"/>
              <a:t>1</a:t>
            </a:r>
            <a:r>
              <a:rPr lang="en-US" altLang="zh-CN" dirty="0" smtClean="0"/>
              <a:t>-</a:t>
            </a:r>
            <a:r>
              <a:rPr lang="en-US" dirty="0" smtClean="0"/>
              <a:t>st </a:t>
            </a:r>
            <a:r>
              <a:rPr lang="en-US" dirty="0"/>
              <a:t>order models: frequencies, probability distributions, for instance: </a:t>
            </a:r>
            <a:r>
              <a:rPr lang="en-US" dirty="0" smtClean="0"/>
              <a:t>a Bernoulli </a:t>
            </a:r>
            <a:r>
              <a:rPr lang="en-US" dirty="0"/>
              <a:t>style model indicating the likelihood that a site will be </a:t>
            </a:r>
            <a:r>
              <a:rPr lang="en-US" dirty="0" smtClean="0"/>
              <a:t>visited, based </a:t>
            </a:r>
            <a:r>
              <a:rPr lang="en-US" dirty="0"/>
              <a:t>on a frequency count of previous visits.</a:t>
            </a:r>
          </a:p>
          <a:p>
            <a:r>
              <a:rPr lang="en-US" dirty="0" smtClean="0"/>
              <a:t>2</a:t>
            </a:r>
            <a:r>
              <a:rPr lang="en-US" altLang="zh-CN" dirty="0" smtClean="0"/>
              <a:t>-</a:t>
            </a:r>
            <a:r>
              <a:rPr lang="en-US" dirty="0" smtClean="0"/>
              <a:t>nd </a:t>
            </a:r>
            <a:r>
              <a:rPr lang="en-US" dirty="0"/>
              <a:t>order models: causality relations, time-dependencies, for instance: </a:t>
            </a:r>
            <a:r>
              <a:rPr lang="en-US" dirty="0" smtClean="0"/>
              <a:t>a hidden-Markov </a:t>
            </a:r>
            <a:r>
              <a:rPr lang="en-US" dirty="0"/>
              <a:t>style model, with transitional probabilities between </a:t>
            </a:r>
            <a:r>
              <a:rPr lang="en-US" dirty="0" smtClean="0"/>
              <a:t>site accesses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49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</a:t>
            </a:r>
            <a:r>
              <a:rPr lang="en-US" altLang="zh-CN" dirty="0" smtClean="0"/>
              <a:t>ocial feature/social profile(on social media/network)</a:t>
            </a:r>
          </a:p>
          <a:p>
            <a:pPr lvl="1"/>
            <a:r>
              <a:rPr lang="en-US" altLang="zh-CN" dirty="0" smtClean="0"/>
              <a:t>combine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 and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 model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model: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 model: (Association Rule)</a:t>
            </a:r>
          </a:p>
          <a:p>
            <a:r>
              <a:rPr lang="en-US" altLang="zh-CN" dirty="0" smtClean="0"/>
              <a:t>user-item matrix only reflect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order model of user profile. Combined with records by association rule in video websites(2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order) in order to obtain a complete user behavior model/profiling.</a:t>
            </a:r>
          </a:p>
          <a:p>
            <a:r>
              <a:rPr lang="en-US" altLang="zh-CN" dirty="0" smtClean="0"/>
              <a:t>There is some association between </a:t>
            </a:r>
            <a:r>
              <a:rPr lang="en-US" altLang="zh-CN" dirty="0"/>
              <a:t>demographic profile and User’s </a:t>
            </a:r>
            <a:r>
              <a:rPr lang="en-US" altLang="zh-CN" dirty="0" smtClean="0"/>
              <a:t>Browsing/viewing Behavior</a:t>
            </a:r>
          </a:p>
          <a:p>
            <a:r>
              <a:rPr lang="en-US" altLang="zh-CN" dirty="0" smtClean="0"/>
              <a:t>Thus demographic information can be used for those who has few records for the user behavior model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Association-rule based video recommendation(not </a:t>
            </a:r>
            <a:r>
              <a:rPr lang="en-US" altLang="zh-CN" smtClean="0">
                <a:solidFill>
                  <a:srgbClr val="FF0000"/>
                </a:solidFill>
              </a:rPr>
              <a:t>for video </a:t>
            </a:r>
            <a:r>
              <a:rPr lang="en-US" altLang="zh-CN" dirty="0" smtClean="0">
                <a:solidFill>
                  <a:srgbClr val="FF0000"/>
                </a:solidFill>
              </a:rPr>
              <a:t>recommendation </a:t>
            </a:r>
            <a:r>
              <a:rPr lang="en-US" altLang="zh-CN" dirty="0">
                <a:solidFill>
                  <a:srgbClr val="FF0000"/>
                </a:solidFill>
              </a:rPr>
              <a:t>previously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8600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Content-based: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Model-based: use machine learning approach to do feature selection/model selection and use historical data to validate.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i</a:t>
            </a:r>
            <a:r>
              <a:rPr lang="en-US" altLang="zh-CN" dirty="0" smtClean="0"/>
              <a:t>tem profile </a:t>
            </a:r>
            <a:r>
              <a:rPr lang="en-US" altLang="zh-CN" dirty="0" smtClean="0">
                <a:sym typeface="Wingdings" pitchFamily="2" charset="2"/>
              </a:rPr>
              <a:t> user profile  user-item similarity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ym typeface="Wingdings" pitchFamily="2" charset="2"/>
              </a:rPr>
              <a:t>item profile: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b="1" dirty="0" smtClean="0">
                <a:sym typeface="Wingdings" pitchFamily="2" charset="2"/>
              </a:rPr>
              <a:t>Feature selection </a:t>
            </a:r>
            <a:r>
              <a:rPr lang="en-US" altLang="zh-CN" dirty="0" smtClean="0">
                <a:sym typeface="Wingdings" pitchFamily="2" charset="2"/>
              </a:rPr>
              <a:t>(regarding the content itself) and </a:t>
            </a:r>
            <a:r>
              <a:rPr lang="en-US" altLang="zh-CN" b="1" dirty="0" smtClean="0">
                <a:sym typeface="Wingdings" pitchFamily="2" charset="2"/>
              </a:rPr>
              <a:t>feature weighting </a:t>
            </a:r>
            <a:r>
              <a:rPr lang="en-US" altLang="zh-CN" dirty="0" smtClean="0">
                <a:sym typeface="Wingdings" pitchFamily="2" charset="2"/>
              </a:rPr>
              <a:t>(using regression with co-</a:t>
            </a:r>
            <a:r>
              <a:rPr lang="en-US" altLang="zh-CN" dirty="0" err="1" smtClean="0">
                <a:sym typeface="Wingdings" pitchFamily="2" charset="2"/>
              </a:rPr>
              <a:t>rated,co</a:t>
            </a:r>
            <a:r>
              <a:rPr lang="en-US" altLang="zh-CN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tagged,co</a:t>
            </a:r>
            <a:r>
              <a:rPr lang="en-US" altLang="zh-CN" dirty="0" smtClean="0">
                <a:sym typeface="Wingdings" pitchFamily="2" charset="2"/>
              </a:rPr>
              <a:t>-</a:t>
            </a:r>
            <a:r>
              <a:rPr lang="en-US" altLang="zh-CN" dirty="0" err="1" smtClean="0">
                <a:sym typeface="Wingdings" pitchFamily="2" charset="2"/>
              </a:rPr>
              <a:t>reviewed,co</a:t>
            </a:r>
            <a:r>
              <a:rPr lang="en-US" altLang="zh-CN" dirty="0" smtClean="0">
                <a:sym typeface="Wingdings" pitchFamily="2" charset="2"/>
              </a:rPr>
              <a:t>-viewed information)  to obtain content/item features and their weights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Type-specific/dependent</a:t>
            </a:r>
            <a:r>
              <a:rPr lang="en-US" altLang="zh-CN" dirty="0" smtClean="0">
                <a:sym typeface="Wingdings" pitchFamily="2" charset="2"/>
              </a:rPr>
              <a:t>: doing such a process regarding different content features/feature weights for different type of videos (</a:t>
            </a:r>
            <a:r>
              <a:rPr lang="en-US" altLang="zh-CN" dirty="0" err="1" smtClean="0">
                <a:sym typeface="Wingdings" pitchFamily="2" charset="2"/>
              </a:rPr>
              <a:t>TV,movie,UGC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Formulation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Social feature(new)</a:t>
            </a:r>
            <a:r>
              <a:rPr lang="en-US" dirty="0"/>
              <a:t>, Collaborative feature, </a:t>
            </a:r>
            <a:r>
              <a:rPr lang="en-US" b="1" dirty="0" smtClean="0"/>
              <a:t>type-specific Content feature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ym typeface="Wingdings" pitchFamily="2" charset="2"/>
              </a:rPr>
              <a:t>combine social feature, content feature</a:t>
            </a:r>
            <a:endParaRPr lang="en-US" altLang="zh-CN" b="1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/>
              <a:t>“Recommendation as Classification Using Social and Content-Based Information in Recommendation”, </a:t>
            </a:r>
            <a:r>
              <a:rPr lang="en-US" sz="2200" dirty="0"/>
              <a:t>C </a:t>
            </a:r>
            <a:r>
              <a:rPr lang="en-US" sz="2200" dirty="0" err="1"/>
              <a:t>Basu</a:t>
            </a:r>
            <a:r>
              <a:rPr lang="en-US" sz="2200" dirty="0"/>
              <a:t>, H Hirsh, AAI/IAAI, 1998. </a:t>
            </a:r>
            <a:r>
              <a:rPr lang="en-US" sz="2200" dirty="0" smtClean="0"/>
              <a:t>Citation:839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16703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Bradley Hand ITC" pitchFamily="66" charset="0"/>
              </a:rPr>
              <a:t>Thank you!</a:t>
            </a:r>
            <a:endParaRPr lang="en-US" sz="5400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1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/>
              <a:t>Collaborative filtering: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Matrix </a:t>
            </a:r>
            <a:r>
              <a:rPr lang="en-US" sz="2200" dirty="0" smtClean="0"/>
              <a:t>(with rows, columns as different objects) 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600" dirty="0" smtClean="0">
                <a:sym typeface="Wingdings" pitchFamily="2" charset="2"/>
              </a:rPr>
              <a:t>Affiliation network(Bipartite Graph)  </a:t>
            </a:r>
            <a:r>
              <a:rPr lang="en-US" sz="2200" dirty="0" smtClean="0">
                <a:sym typeface="Wingdings" pitchFamily="2" charset="2"/>
              </a:rPr>
              <a:t>(Through one mode projection)</a:t>
            </a:r>
            <a:r>
              <a:rPr lang="en-US" sz="2600" dirty="0" smtClean="0">
                <a:sym typeface="Wingdings" pitchFamily="2" charset="2"/>
              </a:rPr>
              <a:t>:Social Graph </a:t>
            </a:r>
            <a:endParaRPr lang="en-US" sz="2600" dirty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For matrix: MF,SVD,PCA,LSH,CF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For social graph: RWR, </a:t>
            </a:r>
            <a:r>
              <a:rPr lang="en-US" sz="2600" smtClean="0">
                <a:sym typeface="Wingdings" pitchFamily="2" charset="2"/>
              </a:rPr>
              <a:t>PageRank,SNA</a:t>
            </a:r>
            <a:endParaRPr lang="en-US" sz="26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500" dirty="0" smtClean="0">
                <a:sym typeface="Wingdings" pitchFamily="2" charset="2"/>
              </a:rPr>
              <a:t>Content based: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user feature(collaborative feature, social feature), item feature, 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Machine learning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70893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real video system:</a:t>
            </a:r>
          </a:p>
          <a:p>
            <a:pPr lvl="1"/>
            <a:r>
              <a:rPr lang="en-US" dirty="0" smtClean="0"/>
              <a:t>recommendation(both prediction and </a:t>
            </a:r>
            <a:r>
              <a:rPr lang="en-US" smtClean="0"/>
              <a:t>system construction) </a:t>
            </a:r>
            <a:r>
              <a:rPr lang="en-US" dirty="0" smtClean="0"/>
              <a:t>needs to be related to time.(dynamic recommendation/freshness)</a:t>
            </a:r>
            <a:endParaRPr lang="en-US" dirty="0"/>
          </a:p>
          <a:p>
            <a:r>
              <a:rPr lang="en-US" dirty="0" smtClean="0"/>
              <a:t>Temporal factor:</a:t>
            </a:r>
          </a:p>
          <a:p>
            <a:pPr lvl="1"/>
            <a:r>
              <a:rPr lang="en-US" dirty="0" smtClean="0"/>
              <a:t>Freshness</a:t>
            </a:r>
          </a:p>
          <a:p>
            <a:pPr lvl="1"/>
            <a:r>
              <a:rPr lang="en-US" dirty="0" smtClean="0"/>
              <a:t>Time issue in Association Rule</a:t>
            </a:r>
          </a:p>
          <a:p>
            <a:pPr lvl="1"/>
            <a:r>
              <a:rPr lang="en-US" dirty="0" smtClean="0"/>
              <a:t>Dynamic system: for new users, new items, new activities(including ratings), user preference, item popularity.</a:t>
            </a:r>
          </a:p>
        </p:txBody>
      </p:sp>
    </p:spTree>
    <p:extLst>
      <p:ext uri="{BB962C8B-B14F-4D97-AF65-F5344CB8AC3E}">
        <p14:creationId xmlns:p14="http://schemas.microsoft.com/office/powerpoint/2010/main" val="50182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Collaborative Filtering(CF): user-based and item-based (including </a:t>
            </a:r>
            <a:r>
              <a:rPr lang="en-US" dirty="0"/>
              <a:t>Matrix factorization(MF): latent feature </a:t>
            </a:r>
            <a:r>
              <a:rPr lang="en-US" dirty="0" smtClean="0"/>
              <a:t>space; </a:t>
            </a:r>
            <a:r>
              <a:rPr lang="en-US" dirty="0"/>
              <a:t>C</a:t>
            </a:r>
            <a:r>
              <a:rPr lang="en-US" altLang="zh-CN" dirty="0" smtClean="0"/>
              <a:t>lustering CF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Content-Based(CB)</a:t>
            </a:r>
          </a:p>
          <a:p>
            <a:r>
              <a:rPr lang="en-US" dirty="0" smtClean="0"/>
              <a:t>Demographic recommendation</a:t>
            </a:r>
          </a:p>
          <a:p>
            <a:r>
              <a:rPr lang="en-US" dirty="0" smtClean="0"/>
              <a:t>Association Rule</a:t>
            </a:r>
          </a:p>
          <a:p>
            <a:r>
              <a:rPr lang="en-US" dirty="0" smtClean="0"/>
              <a:t>Social-filtering: Social/trust-based: social connection from real social network; artificial social network graph(graph-based).</a:t>
            </a:r>
          </a:p>
          <a:p>
            <a:r>
              <a:rPr lang="en-US" dirty="0" smtClean="0"/>
              <a:t>The combination of the above approaches</a:t>
            </a:r>
          </a:p>
        </p:txBody>
      </p:sp>
    </p:spTree>
    <p:extLst>
      <p:ext uri="{BB962C8B-B14F-4D97-AF65-F5344CB8AC3E}">
        <p14:creationId xmlns:p14="http://schemas.microsoft.com/office/powerpoint/2010/main" val="27138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Data </a:t>
            </a:r>
            <a:r>
              <a:rPr lang="en-US" i="1" dirty="0" err="1" smtClean="0"/>
              <a:t>Sparsity</a:t>
            </a:r>
            <a:endParaRPr lang="en-US" i="1" dirty="0"/>
          </a:p>
          <a:p>
            <a:pPr lvl="1"/>
            <a:r>
              <a:rPr lang="en-US" altLang="zh-CN" i="1" dirty="0" smtClean="0"/>
              <a:t>cold start</a:t>
            </a:r>
          </a:p>
          <a:p>
            <a:r>
              <a:rPr lang="en-US" i="1" dirty="0" smtClean="0"/>
              <a:t>Scalability</a:t>
            </a:r>
          </a:p>
          <a:p>
            <a:r>
              <a:rPr lang="en-US" i="1" dirty="0" smtClean="0"/>
              <a:t>Synonymy</a:t>
            </a:r>
          </a:p>
          <a:p>
            <a:r>
              <a:rPr lang="en-US" i="1" dirty="0"/>
              <a:t>Gray </a:t>
            </a:r>
            <a:r>
              <a:rPr lang="en-US" i="1" dirty="0" smtClean="0"/>
              <a:t>Sheep</a:t>
            </a:r>
          </a:p>
          <a:p>
            <a:r>
              <a:rPr lang="en-US" i="1" dirty="0"/>
              <a:t>Shilling </a:t>
            </a:r>
            <a:r>
              <a:rPr lang="en-US" i="1" dirty="0" smtClean="0"/>
              <a:t>Attacks</a:t>
            </a:r>
          </a:p>
          <a:p>
            <a:r>
              <a:rPr lang="en-US" dirty="0"/>
              <a:t>personal </a:t>
            </a:r>
            <a:r>
              <a:rPr lang="en-US" dirty="0" smtClean="0"/>
              <a:t>privacy</a:t>
            </a:r>
          </a:p>
          <a:p>
            <a:r>
              <a:rPr lang="en-US" i="1" dirty="0" err="1" smtClean="0"/>
              <a:t>Explainability</a:t>
            </a:r>
            <a:endParaRPr lang="en-US" i="1" dirty="0" smtClean="0"/>
          </a:p>
          <a:p>
            <a:r>
              <a:rPr lang="en-US"/>
              <a:t>Increased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ocial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sers</a:t>
            </a:r>
            <a:r>
              <a:rPr lang="en-US" dirty="0"/>
              <a:t>’ </a:t>
            </a:r>
            <a:r>
              <a:rPr lang="en-US" dirty="0" smtClean="0"/>
              <a:t>trustworthiness has </a:t>
            </a:r>
            <a:r>
              <a:rPr lang="en-US" dirty="0"/>
              <a:t>been measured according to one of the following </a:t>
            </a:r>
            <a:r>
              <a:rPr lang="en-US" dirty="0" smtClean="0"/>
              <a:t>two criteria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taste </a:t>
            </a:r>
            <a:r>
              <a:rPr lang="en-US" dirty="0"/>
              <a:t>similarity (i.e., “I trust those who agree </a:t>
            </a:r>
            <a:r>
              <a:rPr lang="en-US" dirty="0" smtClean="0"/>
              <a:t>with me</a:t>
            </a:r>
            <a:r>
              <a:rPr lang="en-US" dirty="0"/>
              <a:t>”), 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ties (i.e., “I trust my friends, and the </a:t>
            </a:r>
            <a:r>
              <a:rPr lang="en-US" dirty="0" smtClean="0"/>
              <a:t>people that </a:t>
            </a:r>
            <a:r>
              <a:rPr lang="en-US" dirty="0"/>
              <a:t>my friends trust”).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former criteria aims at identifying competent users, but is subject to abuse by </a:t>
            </a:r>
            <a:r>
              <a:rPr lang="en-US" dirty="0" smtClean="0"/>
              <a:t>malicious behaviors.</a:t>
            </a:r>
          </a:p>
          <a:p>
            <a:r>
              <a:rPr lang="en-US" dirty="0" smtClean="0"/>
              <a:t>The </a:t>
            </a:r>
            <a:r>
              <a:rPr lang="en-US" dirty="0"/>
              <a:t>latter aims at detecting </a:t>
            </a:r>
            <a:r>
              <a:rPr lang="en-US" dirty="0" smtClean="0"/>
              <a:t>well-intentioned users</a:t>
            </a:r>
            <a:r>
              <a:rPr lang="en-US" dirty="0"/>
              <a:t>, but fails to capture the natural subjectivity of tastes</a:t>
            </a:r>
          </a:p>
        </p:txBody>
      </p:sp>
    </p:spTree>
    <p:extLst>
      <p:ext uri="{BB962C8B-B14F-4D97-AF65-F5344CB8AC3E}">
        <p14:creationId xmlns:p14="http://schemas.microsoft.com/office/powerpoint/2010/main" val="343906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Depend on the available specific data structure</a:t>
            </a:r>
          </a:p>
          <a:p>
            <a:r>
              <a:rPr lang="en-US" dirty="0" smtClean="0"/>
              <a:t>User behaviors data: </a:t>
            </a:r>
            <a:r>
              <a:rPr lang="en-US" b="1" dirty="0" smtClean="0">
                <a:solidFill>
                  <a:srgbClr val="FF0000"/>
                </a:solidFill>
              </a:rPr>
              <a:t>page views, click-thru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watch video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search log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B0F0"/>
                </a:solidFill>
              </a:rPr>
              <a:t>favorite, vote/rating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7030A0"/>
                </a:solidFill>
              </a:rPr>
              <a:t>share, review</a:t>
            </a:r>
            <a:r>
              <a:rPr lang="en-US" dirty="0" smtClean="0"/>
              <a:t>. (context: timestamp, location, mood; engagement) </a:t>
            </a:r>
            <a:r>
              <a:rPr lang="en-US" sz="2400" dirty="0" smtClean="0"/>
              <a:t>(red is for large size, blue is for middle size, purple is for small size; bold is for </a:t>
            </a:r>
            <a:r>
              <a:rPr lang="en-US" sz="2400" dirty="0"/>
              <a:t>all </a:t>
            </a:r>
            <a:r>
              <a:rPr lang="en-US" sz="2400" dirty="0" smtClean="0"/>
              <a:t>users, italic is for registered 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2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Online:  CTR</a:t>
            </a:r>
          </a:p>
          <a:p>
            <a:r>
              <a:rPr lang="en-US" dirty="0" smtClean="0"/>
              <a:t>Offline:  </a:t>
            </a:r>
          </a:p>
          <a:p>
            <a:pPr lvl="1"/>
            <a:r>
              <a:rPr lang="en-US" dirty="0" smtClean="0"/>
              <a:t>Numerical(rating): MAE(mean average error(eliminate the impact of outlier/noise)); RMSE(root mean square error); </a:t>
            </a:r>
          </a:p>
          <a:p>
            <a:pPr lvl="1"/>
            <a:r>
              <a:rPr lang="en-US" dirty="0" smtClean="0"/>
              <a:t>Binary: F-measure(precision(hit-ratio), recall)(fit for top-N recommendation)</a:t>
            </a:r>
          </a:p>
          <a:p>
            <a:pPr lvl="1"/>
            <a:r>
              <a:rPr lang="en-US" dirty="0" smtClean="0"/>
              <a:t>Ranking: NDCG(normalized discounted cumulative gain); MAP(mean average precision)(refer to Netflix </a:t>
            </a:r>
            <a:r>
              <a:rPr lang="en-US" dirty="0" err="1" smtClean="0"/>
              <a:t>ppt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2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381000"/>
            <a:ext cx="8229600" cy="4525963"/>
          </a:xfrm>
        </p:spPr>
        <p:txBody>
          <a:bodyPr/>
          <a:lstStyle/>
          <a:p>
            <a:r>
              <a:rPr lang="en-US" dirty="0" smtClean="0"/>
              <a:t>Social-based: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/>
              <a:t>real social </a:t>
            </a:r>
            <a:r>
              <a:rPr lang="en-US" altLang="zh-CN" dirty="0" smtClean="0"/>
              <a:t>connections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 smtClean="0"/>
              <a:t>artificial </a:t>
            </a:r>
            <a:r>
              <a:rPr lang="en-US" altLang="zh-CN" dirty="0"/>
              <a:t>social network constructed from co-viewed/co-rated/co-tagged/co-reviewed </a:t>
            </a:r>
            <a:r>
              <a:rPr lang="en-US" altLang="zh-CN" dirty="0" smtClean="0"/>
              <a:t>graph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(Bipartite graph/Affiliation Network, such as user-item rating matrix, can be converted to such “social graph</a:t>
            </a:r>
            <a:r>
              <a:rPr lang="en-US" sz="2000" dirty="0" smtClean="0"/>
              <a:t>”(Markov network/Markov Random Fields)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Bipartite network projection(one-mode)</a:t>
            </a:r>
            <a:r>
              <a:rPr lang="en-US" sz="2400" dirty="0"/>
              <a:t> )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47529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234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Bipartite </a:t>
            </a:r>
            <a:r>
              <a:rPr lang="en-US" b="1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5715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kov </a:t>
            </a:r>
            <a:r>
              <a:rPr lang="en-US" b="1" smtClean="0">
                <a:solidFill>
                  <a:srgbClr val="FF0000"/>
                </a:solidFill>
              </a:rPr>
              <a:t>network</a:t>
            </a:r>
            <a:r>
              <a:rPr lang="en-US" b="1" smtClean="0">
                <a:solidFill>
                  <a:srgbClr val="FF0000"/>
                </a:solidFill>
              </a:rPr>
              <a:t>(Markov random field)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2227</Words>
  <Application>Microsoft Office PowerPoint</Application>
  <PresentationFormat>On-screen Show (4:3)</PresentationFormat>
  <Paragraphs>236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Social Recommendation</vt:lpstr>
      <vt:lpstr>Outline</vt:lpstr>
      <vt:lpstr>Outline</vt:lpstr>
      <vt:lpstr>Approaches</vt:lpstr>
      <vt:lpstr>challenges</vt:lpstr>
      <vt:lpstr>Social filtering</vt:lpstr>
      <vt:lpstr>Data</vt:lpstr>
      <vt:lpstr>Metrics</vt:lpstr>
      <vt:lpstr>PowerPoint Presentation</vt:lpstr>
      <vt:lpstr>Social connection + CF(user-based)</vt:lpstr>
      <vt:lpstr>Markov network + RWR </vt:lpstr>
      <vt:lpstr>Markov network + RW</vt:lpstr>
      <vt:lpstr>PowerPoint Presentation</vt:lpstr>
      <vt:lpstr>Random Walk with Restart (RWR)</vt:lpstr>
      <vt:lpstr>Random Walk with Restart (cont.)</vt:lpstr>
      <vt:lpstr>Markov network + CB</vt:lpstr>
      <vt:lpstr>Social connection + CF(item-based)</vt:lpstr>
      <vt:lpstr>Social-connection + MF</vt:lpstr>
      <vt:lpstr>Markov network + RW + Ranking</vt:lpstr>
      <vt:lpstr>Social activities + CB</vt:lpstr>
      <vt:lpstr>Outline</vt:lpstr>
      <vt:lpstr>Questions</vt:lpstr>
      <vt:lpstr>Outline</vt:lpstr>
      <vt:lpstr>Ideas</vt:lpstr>
      <vt:lpstr>What’s new </vt:lpstr>
      <vt:lpstr>Ideas (cont.) -Social video measurement(Micro-UGC)</vt:lpstr>
      <vt:lpstr>PowerPoint Presentation</vt:lpstr>
      <vt:lpstr>Formulation</vt:lpstr>
      <vt:lpstr>PowerPoint Presentation</vt:lpstr>
      <vt:lpstr>PowerPoint Presentation</vt:lpstr>
      <vt:lpstr>PowerPoint Presentation</vt:lpstr>
      <vt:lpstr>behavioral profiling model</vt:lpstr>
      <vt:lpstr>New</vt:lpstr>
      <vt:lpstr>PowerPoint Presentation</vt:lpstr>
      <vt:lpstr>PowerPoint Presentation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Recommendation</dc:title>
  <dc:creator>cfyang</dc:creator>
  <cp:lastModifiedBy>cfyang</cp:lastModifiedBy>
  <cp:revision>307</cp:revision>
  <dcterms:created xsi:type="dcterms:W3CDTF">2006-08-16T00:00:00Z</dcterms:created>
  <dcterms:modified xsi:type="dcterms:W3CDTF">2014-02-10T03:43:23Z</dcterms:modified>
</cp:coreProperties>
</file>