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276750-D3F9-4EB2-92F5-E33E8EEE05A6}">
  <a:tblStyle styleId="{DB276750-D3F9-4EB2-92F5-E33E8EEE05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b16a21b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b16a21b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b16a21b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b16a21b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b16a21b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b16a21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b16a21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b16a21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b16a21b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b16a21b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b16a21b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b16a21b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b16a21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b16a21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b16a21b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b16a21b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b16a21b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b16a21b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Error Bars Considered Harmful: Exploring Alternate Encodings for Mean and Error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Correll and Michael Gleicher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98750" y="3585300"/>
            <a:ext cx="8346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two hypothesis was </a:t>
            </a:r>
            <a:r>
              <a:rPr lang="en"/>
              <a:t>definitely </a:t>
            </a:r>
            <a:r>
              <a:rPr lang="en"/>
              <a:t>not supported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third hypothesis was somewhat supported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conclude anything from this experiment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of the dataset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8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nvestigate the drawbacks with this standard encoding (Bar chart)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set of alternatives (Modified box plot, gradient plot, violin plot) designed to more effectively communicate the implications of mean and error data to a general audience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27" y="2518425"/>
            <a:ext cx="7796025" cy="23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Chose to replicate one-sample judgements experiment from the three experiments in the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Chose one out of the three wordings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Used error bars visualizations provided by the authors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Used Google forms to create the questions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Deployed the survey on Mechanical Turk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Analyzed the responses (Python libraries, Excel)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329" y="1526100"/>
            <a:ext cx="2613675" cy="3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Asked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24" y="1246499"/>
            <a:ext cx="1584200" cy="32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400" y="1109200"/>
            <a:ext cx="5194000" cy="12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5550" y="2336225"/>
            <a:ext cx="4970375" cy="10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5550" y="3420675"/>
            <a:ext cx="4593800" cy="13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Participant responses would generally follow </a:t>
            </a:r>
            <a:r>
              <a:rPr lang="en"/>
              <a:t>expected</a:t>
            </a:r>
            <a:r>
              <a:rPr lang="en"/>
              <a:t> behavior  - </a:t>
            </a:r>
            <a:r>
              <a:rPr b="1" lang="en"/>
              <a:t>supported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 expect the participant answers (Q1) to follow sample mean (get the answers right)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 expect confidence (Q2) to follow cdf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 expect likelihood of the proposed outcome (Q3) to follow 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Bar chart has within-the-bar bias while others do not - </a:t>
            </a:r>
            <a:r>
              <a:rPr b="1" lang="en"/>
              <a:t>supported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Gradient and violin plots provide more accurate and more confident judgements - </a:t>
            </a:r>
            <a:r>
              <a:rPr b="1" lang="en"/>
              <a:t>supported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- H1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{DB276750-D3F9-4EB2-92F5-E33E8EEE05A6}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Overall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R² (confidence, cdf)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R² (likelihood, pdf)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 Study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87.1%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Replication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45.1%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" name="Google Shape;94;p18"/>
          <p:cNvSpPr txBox="1"/>
          <p:nvPr/>
        </p:nvSpPr>
        <p:spPr>
          <a:xfrm>
            <a:off x="1183100" y="3340050"/>
            <a:ext cx="28494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from the paper</a:t>
            </a:r>
            <a:br>
              <a:rPr lang="en"/>
            </a:br>
            <a:r>
              <a:rPr b="1" lang="en"/>
              <a:t>(generally supported)</a:t>
            </a:r>
            <a:br>
              <a:rPr b="1" lang="en"/>
            </a:br>
            <a:endParaRPr b="1"/>
          </a:p>
        </p:txBody>
      </p:sp>
      <p:sp>
        <p:nvSpPr>
          <p:cNvPr id="95" name="Google Shape;95;p18"/>
          <p:cNvSpPr txBox="1"/>
          <p:nvPr/>
        </p:nvSpPr>
        <p:spPr>
          <a:xfrm>
            <a:off x="4891025" y="3340050"/>
            <a:ext cx="23013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from my survey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(Not supported)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- H2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16" y="3204250"/>
            <a:ext cx="1401134" cy="14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949" y="3351593"/>
            <a:ext cx="1401125" cy="144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7047" y="3286550"/>
            <a:ext cx="1494400" cy="14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7425" y="3315843"/>
            <a:ext cx="1494400" cy="151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152475"/>
            <a:ext cx="5442425" cy="21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6644000" y="3246250"/>
            <a:ext cx="23013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from my survey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(Not supported)</a:t>
            </a:r>
            <a:endParaRPr b="1"/>
          </a:p>
        </p:txBody>
      </p:sp>
      <p:sp>
        <p:nvSpPr>
          <p:cNvPr id="107" name="Google Shape;107;p19"/>
          <p:cNvSpPr txBox="1"/>
          <p:nvPr/>
        </p:nvSpPr>
        <p:spPr>
          <a:xfrm>
            <a:off x="5706200" y="1255225"/>
            <a:ext cx="28494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from the paper</a:t>
            </a:r>
            <a:br>
              <a:rPr lang="en"/>
            </a:br>
            <a:r>
              <a:rPr b="1" lang="en"/>
              <a:t>(supported)</a:t>
            </a:r>
            <a:br>
              <a:rPr b="1" lang="en"/>
            </a:b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- H3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{DB276750-D3F9-4EB2-92F5-E33E8EEE05A6}</a:tableStyleId>
              </a:tblPr>
              <a:tblGrid>
                <a:gridCol w="2125875"/>
                <a:gridCol w="971750"/>
                <a:gridCol w="1014925"/>
                <a:gridCol w="1296325"/>
                <a:gridCol w="1029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Bar Chart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Box Plot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Plot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Violin Plot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- </a:t>
                      </a:r>
                      <a:r>
                        <a:rPr lang="en"/>
                        <a:t>Original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87.4%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- Replication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48.1%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39.7%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53.5%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Confidence - </a:t>
                      </a:r>
                      <a:r>
                        <a:rPr lang="en"/>
                        <a:t>Original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Confidence - Replication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4.88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p20"/>
          <p:cNvSpPr txBox="1"/>
          <p:nvPr/>
        </p:nvSpPr>
        <p:spPr>
          <a:xfrm>
            <a:off x="4465400" y="3744000"/>
            <a:ext cx="2351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from the replication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Somewhat</a:t>
            </a:r>
            <a:r>
              <a:rPr b="1" lang="en"/>
              <a:t> supported</a:t>
            </a:r>
            <a:endParaRPr b="1"/>
          </a:p>
        </p:txBody>
      </p:sp>
      <p:sp>
        <p:nvSpPr>
          <p:cNvPr id="116" name="Google Shape;116;p20"/>
          <p:cNvSpPr txBox="1"/>
          <p:nvPr/>
        </p:nvSpPr>
        <p:spPr>
          <a:xfrm>
            <a:off x="959450" y="3744000"/>
            <a:ext cx="21930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from original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Generally supported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Problems with the analysis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of the participants (No visualization background)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of the answers (Straight line and other patterns)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responses (Budget constraint)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