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3191"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 id="287" r:id="rId32"/>
    <p:sldId id="280" r:id="rId3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91" d="100"/>
          <a:sy n="91" d="100"/>
        </p:scale>
        <p:origin x="16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5DBB4-F0D9-4232-914D-635414E2BBB1}" type="datetimeFigureOut">
              <a:rPr lang="ko-KR" altLang="en-US" smtClean="0"/>
              <a:t>2021-01-21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725C35-00B8-4B8A-BAD6-DDE4989350D8}" type="slidenum">
              <a:rPr lang="ko-KR" altLang="en-US" smtClean="0"/>
              <a:t>‹#›</a:t>
            </a:fld>
            <a:endParaRPr lang="ko-KR" altLang="en-US"/>
          </a:p>
        </p:txBody>
      </p:sp>
    </p:spTree>
    <p:extLst>
      <p:ext uri="{BB962C8B-B14F-4D97-AF65-F5344CB8AC3E}">
        <p14:creationId xmlns:p14="http://schemas.microsoft.com/office/powerpoint/2010/main" val="388370427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a:t>
            </a:fld>
            <a:endParaRPr lang="zh-CN" altLang="en-US" dirty="0"/>
          </a:p>
        </p:txBody>
      </p:sp>
    </p:spTree>
    <p:extLst>
      <p:ext uri="{BB962C8B-B14F-4D97-AF65-F5344CB8AC3E}">
        <p14:creationId xmlns:p14="http://schemas.microsoft.com/office/powerpoint/2010/main" val="3023122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BDD77D-EA7C-49B1-A824-D48B6E16BF2F}"/>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D9FF963D-6B61-47EB-A099-042B0BED9F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7A20AD96-36D8-4495-BCDB-6EAF10E7D179}"/>
              </a:ext>
            </a:extLst>
          </p:cNvPr>
          <p:cNvSpPr>
            <a:spLocks noGrp="1"/>
          </p:cNvSpPr>
          <p:nvPr>
            <p:ph type="dt" sz="half" idx="10"/>
          </p:nvPr>
        </p:nvSpPr>
        <p:spPr/>
        <p:txBody>
          <a:bodyPr/>
          <a:lstStyle/>
          <a:p>
            <a:fld id="{15EB74E4-9650-45CF-B0D1-7CDF6F74845E}" type="datetimeFigureOut">
              <a:rPr lang="ko-KR" altLang="en-US" smtClean="0"/>
              <a:t>2021-01-21</a:t>
            </a:fld>
            <a:endParaRPr lang="ko-KR" altLang="en-US"/>
          </a:p>
        </p:txBody>
      </p:sp>
      <p:sp>
        <p:nvSpPr>
          <p:cNvPr id="5" name="바닥글 개체 틀 4">
            <a:extLst>
              <a:ext uri="{FF2B5EF4-FFF2-40B4-BE49-F238E27FC236}">
                <a16:creationId xmlns:a16="http://schemas.microsoft.com/office/drawing/2014/main" id="{E75ADA65-B90A-41C2-9DCD-9F05DE263F0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8AF432D-5310-4651-90BD-6A4190AEF41B}"/>
              </a:ext>
            </a:extLst>
          </p:cNvPr>
          <p:cNvSpPr>
            <a:spLocks noGrp="1"/>
          </p:cNvSpPr>
          <p:nvPr>
            <p:ph type="sldNum" sz="quarter" idx="12"/>
          </p:nvPr>
        </p:nvSpPr>
        <p:spPr/>
        <p:txBody>
          <a:bodyPr/>
          <a:lstStyle/>
          <a:p>
            <a:fld id="{70B1D9A2-BBB8-43CF-8635-77ECC45D57F9}" type="slidenum">
              <a:rPr lang="ko-KR" altLang="en-US" smtClean="0"/>
              <a:t>‹#›</a:t>
            </a:fld>
            <a:endParaRPr lang="ko-KR" altLang="en-US"/>
          </a:p>
        </p:txBody>
      </p:sp>
    </p:spTree>
    <p:extLst>
      <p:ext uri="{BB962C8B-B14F-4D97-AF65-F5344CB8AC3E}">
        <p14:creationId xmlns:p14="http://schemas.microsoft.com/office/powerpoint/2010/main" val="1450295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5AAF0D8-F862-4447-934C-E579A4191214}"/>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A4B58385-F1BC-41AB-9068-C1F135E9764B}"/>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95CBA62-2928-4F01-9706-E695840C3227}"/>
              </a:ext>
            </a:extLst>
          </p:cNvPr>
          <p:cNvSpPr>
            <a:spLocks noGrp="1"/>
          </p:cNvSpPr>
          <p:nvPr>
            <p:ph type="dt" sz="half" idx="10"/>
          </p:nvPr>
        </p:nvSpPr>
        <p:spPr/>
        <p:txBody>
          <a:bodyPr/>
          <a:lstStyle/>
          <a:p>
            <a:fld id="{15EB74E4-9650-45CF-B0D1-7CDF6F74845E}" type="datetimeFigureOut">
              <a:rPr lang="ko-KR" altLang="en-US" smtClean="0"/>
              <a:t>2021-01-21</a:t>
            </a:fld>
            <a:endParaRPr lang="ko-KR" altLang="en-US"/>
          </a:p>
        </p:txBody>
      </p:sp>
      <p:sp>
        <p:nvSpPr>
          <p:cNvPr id="5" name="바닥글 개체 틀 4">
            <a:extLst>
              <a:ext uri="{FF2B5EF4-FFF2-40B4-BE49-F238E27FC236}">
                <a16:creationId xmlns:a16="http://schemas.microsoft.com/office/drawing/2014/main" id="{939E9BAE-D314-4EC8-BEE8-F7E473188BD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70AB9E2-C862-45EE-96B2-9F364C2EA432}"/>
              </a:ext>
            </a:extLst>
          </p:cNvPr>
          <p:cNvSpPr>
            <a:spLocks noGrp="1"/>
          </p:cNvSpPr>
          <p:nvPr>
            <p:ph type="sldNum" sz="quarter" idx="12"/>
          </p:nvPr>
        </p:nvSpPr>
        <p:spPr/>
        <p:txBody>
          <a:bodyPr/>
          <a:lstStyle/>
          <a:p>
            <a:fld id="{70B1D9A2-BBB8-43CF-8635-77ECC45D57F9}" type="slidenum">
              <a:rPr lang="ko-KR" altLang="en-US" smtClean="0"/>
              <a:t>‹#›</a:t>
            </a:fld>
            <a:endParaRPr lang="ko-KR" altLang="en-US"/>
          </a:p>
        </p:txBody>
      </p:sp>
    </p:spTree>
    <p:extLst>
      <p:ext uri="{BB962C8B-B14F-4D97-AF65-F5344CB8AC3E}">
        <p14:creationId xmlns:p14="http://schemas.microsoft.com/office/powerpoint/2010/main" val="428456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A26CD0EC-B387-4B31-9989-2B922CE71B05}"/>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1C73ACC1-4FBE-4B01-8860-F176A54036B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7E00AFD-3382-455E-BB91-DE465418964B}"/>
              </a:ext>
            </a:extLst>
          </p:cNvPr>
          <p:cNvSpPr>
            <a:spLocks noGrp="1"/>
          </p:cNvSpPr>
          <p:nvPr>
            <p:ph type="dt" sz="half" idx="10"/>
          </p:nvPr>
        </p:nvSpPr>
        <p:spPr/>
        <p:txBody>
          <a:bodyPr/>
          <a:lstStyle/>
          <a:p>
            <a:fld id="{15EB74E4-9650-45CF-B0D1-7CDF6F74845E}" type="datetimeFigureOut">
              <a:rPr lang="ko-KR" altLang="en-US" smtClean="0"/>
              <a:t>2021-01-21</a:t>
            </a:fld>
            <a:endParaRPr lang="ko-KR" altLang="en-US"/>
          </a:p>
        </p:txBody>
      </p:sp>
      <p:sp>
        <p:nvSpPr>
          <p:cNvPr id="5" name="바닥글 개체 틀 4">
            <a:extLst>
              <a:ext uri="{FF2B5EF4-FFF2-40B4-BE49-F238E27FC236}">
                <a16:creationId xmlns:a16="http://schemas.microsoft.com/office/drawing/2014/main" id="{6BB96F69-96E6-4853-B2B0-DB26BDF344C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A58DC63-0656-45D7-95C8-67E963C6C565}"/>
              </a:ext>
            </a:extLst>
          </p:cNvPr>
          <p:cNvSpPr>
            <a:spLocks noGrp="1"/>
          </p:cNvSpPr>
          <p:nvPr>
            <p:ph type="sldNum" sz="quarter" idx="12"/>
          </p:nvPr>
        </p:nvSpPr>
        <p:spPr/>
        <p:txBody>
          <a:bodyPr/>
          <a:lstStyle/>
          <a:p>
            <a:fld id="{70B1D9A2-BBB8-43CF-8635-77ECC45D57F9}" type="slidenum">
              <a:rPr lang="ko-KR" altLang="en-US" smtClean="0"/>
              <a:t>‹#›</a:t>
            </a:fld>
            <a:endParaRPr lang="ko-KR" altLang="en-US"/>
          </a:p>
        </p:txBody>
      </p:sp>
    </p:spTree>
    <p:extLst>
      <p:ext uri="{BB962C8B-B14F-4D97-AF65-F5344CB8AC3E}">
        <p14:creationId xmlns:p14="http://schemas.microsoft.com/office/powerpoint/2010/main" val="3160278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F6BB653-6AAF-44D6-B73D-EBF04CCCA17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FEDD4DA-0389-44FF-8C68-84829846B155}"/>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212C2C6-7577-4BA8-9B6D-E84ADF3A11ED}"/>
              </a:ext>
            </a:extLst>
          </p:cNvPr>
          <p:cNvSpPr>
            <a:spLocks noGrp="1"/>
          </p:cNvSpPr>
          <p:nvPr>
            <p:ph type="dt" sz="half" idx="10"/>
          </p:nvPr>
        </p:nvSpPr>
        <p:spPr/>
        <p:txBody>
          <a:bodyPr/>
          <a:lstStyle/>
          <a:p>
            <a:fld id="{15EB74E4-9650-45CF-B0D1-7CDF6F74845E}" type="datetimeFigureOut">
              <a:rPr lang="ko-KR" altLang="en-US" smtClean="0"/>
              <a:t>2021-01-21</a:t>
            </a:fld>
            <a:endParaRPr lang="ko-KR" altLang="en-US"/>
          </a:p>
        </p:txBody>
      </p:sp>
      <p:sp>
        <p:nvSpPr>
          <p:cNvPr id="5" name="바닥글 개체 틀 4">
            <a:extLst>
              <a:ext uri="{FF2B5EF4-FFF2-40B4-BE49-F238E27FC236}">
                <a16:creationId xmlns:a16="http://schemas.microsoft.com/office/drawing/2014/main" id="{8D1A09F0-8A55-4C5E-89AA-C70DF81517E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AEC2199-3316-4337-953B-8DB99CC5122D}"/>
              </a:ext>
            </a:extLst>
          </p:cNvPr>
          <p:cNvSpPr>
            <a:spLocks noGrp="1"/>
          </p:cNvSpPr>
          <p:nvPr>
            <p:ph type="sldNum" sz="quarter" idx="12"/>
          </p:nvPr>
        </p:nvSpPr>
        <p:spPr/>
        <p:txBody>
          <a:bodyPr/>
          <a:lstStyle/>
          <a:p>
            <a:fld id="{70B1D9A2-BBB8-43CF-8635-77ECC45D57F9}" type="slidenum">
              <a:rPr lang="ko-KR" altLang="en-US" smtClean="0"/>
              <a:t>‹#›</a:t>
            </a:fld>
            <a:endParaRPr lang="ko-KR" altLang="en-US"/>
          </a:p>
        </p:txBody>
      </p:sp>
    </p:spTree>
    <p:extLst>
      <p:ext uri="{BB962C8B-B14F-4D97-AF65-F5344CB8AC3E}">
        <p14:creationId xmlns:p14="http://schemas.microsoft.com/office/powerpoint/2010/main" val="2462560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55741C-A417-47B6-891D-E0F1F3C0D36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6EDF3A6E-D8AE-4323-B626-8E5832DC09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D27D6B8F-E521-4475-B487-B93B9F482697}"/>
              </a:ext>
            </a:extLst>
          </p:cNvPr>
          <p:cNvSpPr>
            <a:spLocks noGrp="1"/>
          </p:cNvSpPr>
          <p:nvPr>
            <p:ph type="dt" sz="half" idx="10"/>
          </p:nvPr>
        </p:nvSpPr>
        <p:spPr/>
        <p:txBody>
          <a:bodyPr/>
          <a:lstStyle/>
          <a:p>
            <a:fld id="{15EB74E4-9650-45CF-B0D1-7CDF6F74845E}" type="datetimeFigureOut">
              <a:rPr lang="ko-KR" altLang="en-US" smtClean="0"/>
              <a:t>2021-01-21</a:t>
            </a:fld>
            <a:endParaRPr lang="ko-KR" altLang="en-US"/>
          </a:p>
        </p:txBody>
      </p:sp>
      <p:sp>
        <p:nvSpPr>
          <p:cNvPr id="5" name="바닥글 개체 틀 4">
            <a:extLst>
              <a:ext uri="{FF2B5EF4-FFF2-40B4-BE49-F238E27FC236}">
                <a16:creationId xmlns:a16="http://schemas.microsoft.com/office/drawing/2014/main" id="{2A8017D7-A15F-4175-AA92-FE5CA8B5EE7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319486E-3AEF-47FA-9863-5F2FD5381AB3}"/>
              </a:ext>
            </a:extLst>
          </p:cNvPr>
          <p:cNvSpPr>
            <a:spLocks noGrp="1"/>
          </p:cNvSpPr>
          <p:nvPr>
            <p:ph type="sldNum" sz="quarter" idx="12"/>
          </p:nvPr>
        </p:nvSpPr>
        <p:spPr/>
        <p:txBody>
          <a:bodyPr/>
          <a:lstStyle/>
          <a:p>
            <a:fld id="{70B1D9A2-BBB8-43CF-8635-77ECC45D57F9}" type="slidenum">
              <a:rPr lang="ko-KR" altLang="en-US" smtClean="0"/>
              <a:t>‹#›</a:t>
            </a:fld>
            <a:endParaRPr lang="ko-KR" altLang="en-US"/>
          </a:p>
        </p:txBody>
      </p:sp>
    </p:spTree>
    <p:extLst>
      <p:ext uri="{BB962C8B-B14F-4D97-AF65-F5344CB8AC3E}">
        <p14:creationId xmlns:p14="http://schemas.microsoft.com/office/powerpoint/2010/main" val="753115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CD8E411-1013-446F-AFE3-C71DA16C97A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17922924-D659-4502-872A-BF37D955D29E}"/>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DD2E7D45-AC5B-47E8-8CC3-AD5EEF39327B}"/>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0317798B-E7B9-4373-882E-21660B812790}"/>
              </a:ext>
            </a:extLst>
          </p:cNvPr>
          <p:cNvSpPr>
            <a:spLocks noGrp="1"/>
          </p:cNvSpPr>
          <p:nvPr>
            <p:ph type="dt" sz="half" idx="10"/>
          </p:nvPr>
        </p:nvSpPr>
        <p:spPr/>
        <p:txBody>
          <a:bodyPr/>
          <a:lstStyle/>
          <a:p>
            <a:fld id="{15EB74E4-9650-45CF-B0D1-7CDF6F74845E}" type="datetimeFigureOut">
              <a:rPr lang="ko-KR" altLang="en-US" smtClean="0"/>
              <a:t>2021-01-21</a:t>
            </a:fld>
            <a:endParaRPr lang="ko-KR" altLang="en-US"/>
          </a:p>
        </p:txBody>
      </p:sp>
      <p:sp>
        <p:nvSpPr>
          <p:cNvPr id="6" name="바닥글 개체 틀 5">
            <a:extLst>
              <a:ext uri="{FF2B5EF4-FFF2-40B4-BE49-F238E27FC236}">
                <a16:creationId xmlns:a16="http://schemas.microsoft.com/office/drawing/2014/main" id="{5C4A5B6C-3797-4C3D-902D-0AF9E096AE2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0CD9EC0-98EF-4A0E-8D60-7D1E7CB70BD6}"/>
              </a:ext>
            </a:extLst>
          </p:cNvPr>
          <p:cNvSpPr>
            <a:spLocks noGrp="1"/>
          </p:cNvSpPr>
          <p:nvPr>
            <p:ph type="sldNum" sz="quarter" idx="12"/>
          </p:nvPr>
        </p:nvSpPr>
        <p:spPr/>
        <p:txBody>
          <a:bodyPr/>
          <a:lstStyle/>
          <a:p>
            <a:fld id="{70B1D9A2-BBB8-43CF-8635-77ECC45D57F9}" type="slidenum">
              <a:rPr lang="ko-KR" altLang="en-US" smtClean="0"/>
              <a:t>‹#›</a:t>
            </a:fld>
            <a:endParaRPr lang="ko-KR" altLang="en-US"/>
          </a:p>
        </p:txBody>
      </p:sp>
    </p:spTree>
    <p:extLst>
      <p:ext uri="{BB962C8B-B14F-4D97-AF65-F5344CB8AC3E}">
        <p14:creationId xmlns:p14="http://schemas.microsoft.com/office/powerpoint/2010/main" val="1108528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C2AE4A8-4786-4F82-B0D0-4E9D0D1B1CC1}"/>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35EFA65A-3CD7-4912-BC57-AAB7D2A6D4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74AC6A67-74AD-4F4F-B4E4-83B2E78CFA79}"/>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DA639BB1-04C9-4E88-9289-64A8C98977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952A7067-261D-4D42-BF92-2CE9E6C76C78}"/>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3DA07594-6138-4F98-8C91-A2A38F1C233E}"/>
              </a:ext>
            </a:extLst>
          </p:cNvPr>
          <p:cNvSpPr>
            <a:spLocks noGrp="1"/>
          </p:cNvSpPr>
          <p:nvPr>
            <p:ph type="dt" sz="half" idx="10"/>
          </p:nvPr>
        </p:nvSpPr>
        <p:spPr/>
        <p:txBody>
          <a:bodyPr/>
          <a:lstStyle/>
          <a:p>
            <a:fld id="{15EB74E4-9650-45CF-B0D1-7CDF6F74845E}" type="datetimeFigureOut">
              <a:rPr lang="ko-KR" altLang="en-US" smtClean="0"/>
              <a:t>2021-01-21</a:t>
            </a:fld>
            <a:endParaRPr lang="ko-KR" altLang="en-US"/>
          </a:p>
        </p:txBody>
      </p:sp>
      <p:sp>
        <p:nvSpPr>
          <p:cNvPr id="8" name="바닥글 개체 틀 7">
            <a:extLst>
              <a:ext uri="{FF2B5EF4-FFF2-40B4-BE49-F238E27FC236}">
                <a16:creationId xmlns:a16="http://schemas.microsoft.com/office/drawing/2014/main" id="{E9D24EAB-A1A8-4E3C-B8E2-93C0B5BAE5DE}"/>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33ACF557-FB85-4654-976E-292F50D63A0E}"/>
              </a:ext>
            </a:extLst>
          </p:cNvPr>
          <p:cNvSpPr>
            <a:spLocks noGrp="1"/>
          </p:cNvSpPr>
          <p:nvPr>
            <p:ph type="sldNum" sz="quarter" idx="12"/>
          </p:nvPr>
        </p:nvSpPr>
        <p:spPr/>
        <p:txBody>
          <a:bodyPr/>
          <a:lstStyle/>
          <a:p>
            <a:fld id="{70B1D9A2-BBB8-43CF-8635-77ECC45D57F9}" type="slidenum">
              <a:rPr lang="ko-KR" altLang="en-US" smtClean="0"/>
              <a:t>‹#›</a:t>
            </a:fld>
            <a:endParaRPr lang="ko-KR" altLang="en-US"/>
          </a:p>
        </p:txBody>
      </p:sp>
    </p:spTree>
    <p:extLst>
      <p:ext uri="{BB962C8B-B14F-4D97-AF65-F5344CB8AC3E}">
        <p14:creationId xmlns:p14="http://schemas.microsoft.com/office/powerpoint/2010/main" val="1385473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50736E-B43F-4683-9B26-1AA7C08C73A1}"/>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2EF8C6C6-EAA3-4ECC-8570-CBAE970B59FD}"/>
              </a:ext>
            </a:extLst>
          </p:cNvPr>
          <p:cNvSpPr>
            <a:spLocks noGrp="1"/>
          </p:cNvSpPr>
          <p:nvPr>
            <p:ph type="dt" sz="half" idx="10"/>
          </p:nvPr>
        </p:nvSpPr>
        <p:spPr/>
        <p:txBody>
          <a:bodyPr/>
          <a:lstStyle/>
          <a:p>
            <a:fld id="{15EB74E4-9650-45CF-B0D1-7CDF6F74845E}" type="datetimeFigureOut">
              <a:rPr lang="ko-KR" altLang="en-US" smtClean="0"/>
              <a:t>2021-01-21</a:t>
            </a:fld>
            <a:endParaRPr lang="ko-KR" altLang="en-US"/>
          </a:p>
        </p:txBody>
      </p:sp>
      <p:sp>
        <p:nvSpPr>
          <p:cNvPr id="4" name="바닥글 개체 틀 3">
            <a:extLst>
              <a:ext uri="{FF2B5EF4-FFF2-40B4-BE49-F238E27FC236}">
                <a16:creationId xmlns:a16="http://schemas.microsoft.com/office/drawing/2014/main" id="{0BF8799B-65B7-46BB-9894-AB116F1EAC53}"/>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7D517C14-3EE2-4D39-8F96-7D7DF108F1EE}"/>
              </a:ext>
            </a:extLst>
          </p:cNvPr>
          <p:cNvSpPr>
            <a:spLocks noGrp="1"/>
          </p:cNvSpPr>
          <p:nvPr>
            <p:ph type="sldNum" sz="quarter" idx="12"/>
          </p:nvPr>
        </p:nvSpPr>
        <p:spPr/>
        <p:txBody>
          <a:bodyPr/>
          <a:lstStyle/>
          <a:p>
            <a:fld id="{70B1D9A2-BBB8-43CF-8635-77ECC45D57F9}" type="slidenum">
              <a:rPr lang="ko-KR" altLang="en-US" smtClean="0"/>
              <a:t>‹#›</a:t>
            </a:fld>
            <a:endParaRPr lang="ko-KR" altLang="en-US"/>
          </a:p>
        </p:txBody>
      </p:sp>
    </p:spTree>
    <p:extLst>
      <p:ext uri="{BB962C8B-B14F-4D97-AF65-F5344CB8AC3E}">
        <p14:creationId xmlns:p14="http://schemas.microsoft.com/office/powerpoint/2010/main" val="4082132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F56C75CF-748A-4211-ACA8-5A0F6FDEED4B}"/>
              </a:ext>
            </a:extLst>
          </p:cNvPr>
          <p:cNvSpPr>
            <a:spLocks noGrp="1"/>
          </p:cNvSpPr>
          <p:nvPr>
            <p:ph type="dt" sz="half" idx="10"/>
          </p:nvPr>
        </p:nvSpPr>
        <p:spPr/>
        <p:txBody>
          <a:bodyPr/>
          <a:lstStyle/>
          <a:p>
            <a:fld id="{15EB74E4-9650-45CF-B0D1-7CDF6F74845E}" type="datetimeFigureOut">
              <a:rPr lang="ko-KR" altLang="en-US" smtClean="0"/>
              <a:t>2021-01-21</a:t>
            </a:fld>
            <a:endParaRPr lang="ko-KR" altLang="en-US"/>
          </a:p>
        </p:txBody>
      </p:sp>
      <p:sp>
        <p:nvSpPr>
          <p:cNvPr id="3" name="바닥글 개체 틀 2">
            <a:extLst>
              <a:ext uri="{FF2B5EF4-FFF2-40B4-BE49-F238E27FC236}">
                <a16:creationId xmlns:a16="http://schemas.microsoft.com/office/drawing/2014/main" id="{BA8C07D5-380F-4BCC-BBE7-62CDBE125D2E}"/>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98EBD581-0C23-46ED-88BC-D87CCA045321}"/>
              </a:ext>
            </a:extLst>
          </p:cNvPr>
          <p:cNvSpPr>
            <a:spLocks noGrp="1"/>
          </p:cNvSpPr>
          <p:nvPr>
            <p:ph type="sldNum" sz="quarter" idx="12"/>
          </p:nvPr>
        </p:nvSpPr>
        <p:spPr/>
        <p:txBody>
          <a:bodyPr/>
          <a:lstStyle/>
          <a:p>
            <a:fld id="{70B1D9A2-BBB8-43CF-8635-77ECC45D57F9}" type="slidenum">
              <a:rPr lang="ko-KR" altLang="en-US" smtClean="0"/>
              <a:t>‹#›</a:t>
            </a:fld>
            <a:endParaRPr lang="ko-KR" altLang="en-US"/>
          </a:p>
        </p:txBody>
      </p:sp>
    </p:spTree>
    <p:extLst>
      <p:ext uri="{BB962C8B-B14F-4D97-AF65-F5344CB8AC3E}">
        <p14:creationId xmlns:p14="http://schemas.microsoft.com/office/powerpoint/2010/main" val="743255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28F9488-B193-40BE-A7CC-C9D1F236A0B7}"/>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C2429BDF-653F-41E9-94FA-78582081D5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C83B3A68-F4E1-41DD-845C-276EC7BA30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D8A84DAE-9E8E-4D09-BA7F-A3841B56A2B3}"/>
              </a:ext>
            </a:extLst>
          </p:cNvPr>
          <p:cNvSpPr>
            <a:spLocks noGrp="1"/>
          </p:cNvSpPr>
          <p:nvPr>
            <p:ph type="dt" sz="half" idx="10"/>
          </p:nvPr>
        </p:nvSpPr>
        <p:spPr/>
        <p:txBody>
          <a:bodyPr/>
          <a:lstStyle/>
          <a:p>
            <a:fld id="{15EB74E4-9650-45CF-B0D1-7CDF6F74845E}" type="datetimeFigureOut">
              <a:rPr lang="ko-KR" altLang="en-US" smtClean="0"/>
              <a:t>2021-01-21</a:t>
            </a:fld>
            <a:endParaRPr lang="ko-KR" altLang="en-US"/>
          </a:p>
        </p:txBody>
      </p:sp>
      <p:sp>
        <p:nvSpPr>
          <p:cNvPr id="6" name="바닥글 개체 틀 5">
            <a:extLst>
              <a:ext uri="{FF2B5EF4-FFF2-40B4-BE49-F238E27FC236}">
                <a16:creationId xmlns:a16="http://schemas.microsoft.com/office/drawing/2014/main" id="{8D356022-8A75-4C10-8792-279A6184244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3963A74-D0E0-47A7-A16F-3B970A9BAEAC}"/>
              </a:ext>
            </a:extLst>
          </p:cNvPr>
          <p:cNvSpPr>
            <a:spLocks noGrp="1"/>
          </p:cNvSpPr>
          <p:nvPr>
            <p:ph type="sldNum" sz="quarter" idx="12"/>
          </p:nvPr>
        </p:nvSpPr>
        <p:spPr/>
        <p:txBody>
          <a:bodyPr/>
          <a:lstStyle/>
          <a:p>
            <a:fld id="{70B1D9A2-BBB8-43CF-8635-77ECC45D57F9}" type="slidenum">
              <a:rPr lang="ko-KR" altLang="en-US" smtClean="0"/>
              <a:t>‹#›</a:t>
            </a:fld>
            <a:endParaRPr lang="ko-KR" altLang="en-US"/>
          </a:p>
        </p:txBody>
      </p:sp>
    </p:spTree>
    <p:extLst>
      <p:ext uri="{BB962C8B-B14F-4D97-AF65-F5344CB8AC3E}">
        <p14:creationId xmlns:p14="http://schemas.microsoft.com/office/powerpoint/2010/main" val="3641000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38C5CC-B6C0-426D-A80C-67070422877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33C228E1-C13B-4BAB-83EF-26D4201291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5E58ED43-BC2F-43C6-BCE7-F4074A7133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0EE7B5D3-4918-4B6A-8DD2-C16B3BB6B975}"/>
              </a:ext>
            </a:extLst>
          </p:cNvPr>
          <p:cNvSpPr>
            <a:spLocks noGrp="1"/>
          </p:cNvSpPr>
          <p:nvPr>
            <p:ph type="dt" sz="half" idx="10"/>
          </p:nvPr>
        </p:nvSpPr>
        <p:spPr/>
        <p:txBody>
          <a:bodyPr/>
          <a:lstStyle/>
          <a:p>
            <a:fld id="{15EB74E4-9650-45CF-B0D1-7CDF6F74845E}" type="datetimeFigureOut">
              <a:rPr lang="ko-KR" altLang="en-US" smtClean="0"/>
              <a:t>2021-01-21</a:t>
            </a:fld>
            <a:endParaRPr lang="ko-KR" altLang="en-US"/>
          </a:p>
        </p:txBody>
      </p:sp>
      <p:sp>
        <p:nvSpPr>
          <p:cNvPr id="6" name="바닥글 개체 틀 5">
            <a:extLst>
              <a:ext uri="{FF2B5EF4-FFF2-40B4-BE49-F238E27FC236}">
                <a16:creationId xmlns:a16="http://schemas.microsoft.com/office/drawing/2014/main" id="{57FE47D5-1312-420D-B7F1-6768C4E8B5E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8F39C67-B661-4140-BD42-B984327A004D}"/>
              </a:ext>
            </a:extLst>
          </p:cNvPr>
          <p:cNvSpPr>
            <a:spLocks noGrp="1"/>
          </p:cNvSpPr>
          <p:nvPr>
            <p:ph type="sldNum" sz="quarter" idx="12"/>
          </p:nvPr>
        </p:nvSpPr>
        <p:spPr/>
        <p:txBody>
          <a:bodyPr/>
          <a:lstStyle/>
          <a:p>
            <a:fld id="{70B1D9A2-BBB8-43CF-8635-77ECC45D57F9}" type="slidenum">
              <a:rPr lang="ko-KR" altLang="en-US" smtClean="0"/>
              <a:t>‹#›</a:t>
            </a:fld>
            <a:endParaRPr lang="ko-KR" altLang="en-US"/>
          </a:p>
        </p:txBody>
      </p:sp>
    </p:spTree>
    <p:extLst>
      <p:ext uri="{BB962C8B-B14F-4D97-AF65-F5344CB8AC3E}">
        <p14:creationId xmlns:p14="http://schemas.microsoft.com/office/powerpoint/2010/main" val="501640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6905319E-B2EA-4802-853B-A677A621D7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14974513-8038-449C-B863-7F759AA44F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36316FE-4BDE-4413-B678-A8D7B9EFE2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B74E4-9650-45CF-B0D1-7CDF6F74845E}" type="datetimeFigureOut">
              <a:rPr lang="ko-KR" altLang="en-US" smtClean="0"/>
              <a:t>2021-01-21</a:t>
            </a:fld>
            <a:endParaRPr lang="ko-KR" altLang="en-US"/>
          </a:p>
        </p:txBody>
      </p:sp>
      <p:sp>
        <p:nvSpPr>
          <p:cNvPr id="5" name="바닥글 개체 틀 4">
            <a:extLst>
              <a:ext uri="{FF2B5EF4-FFF2-40B4-BE49-F238E27FC236}">
                <a16:creationId xmlns:a16="http://schemas.microsoft.com/office/drawing/2014/main" id="{7C8447AC-D469-4E78-89D1-7B4F0BB796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2E804A4B-D19C-4673-8926-024171EE35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B1D9A2-BBB8-43CF-8635-77ECC45D57F9}" type="slidenum">
              <a:rPr lang="ko-KR" altLang="en-US" smtClean="0"/>
              <a:t>‹#›</a:t>
            </a:fld>
            <a:endParaRPr lang="ko-KR" altLang="en-US"/>
          </a:p>
        </p:txBody>
      </p:sp>
    </p:spTree>
    <p:extLst>
      <p:ext uri="{BB962C8B-B14F-4D97-AF65-F5344CB8AC3E}">
        <p14:creationId xmlns:p14="http://schemas.microsoft.com/office/powerpoint/2010/main" val="3013130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18.xml"/><Relationship Id="rId1" Type="http://schemas.openxmlformats.org/officeDocument/2006/relationships/slideLayout" Target="../slideLayouts/slideLayout2.xml"/><Relationship Id="rId4" Type="http://schemas.openxmlformats.org/officeDocument/2006/relationships/slide" Target="slide19.xml"/></Relationships>
</file>

<file path=ppt/slides/_rels/slide13.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8.xml"/><Relationship Id="rId1" Type="http://schemas.openxmlformats.org/officeDocument/2006/relationships/slideLayout" Target="../slideLayouts/slideLayout2.xml"/><Relationship Id="rId4" Type="http://schemas.openxmlformats.org/officeDocument/2006/relationships/slide" Target="slide29.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ownload.kiwoom.com/web/openapi/kiwoom_openapi_plus_devguide_ver_1.1.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ikidocs.net/4242"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slide" Target="slide14.xml"/><Relationship Id="rId13" Type="http://schemas.openxmlformats.org/officeDocument/2006/relationships/slide" Target="slide32.xml"/><Relationship Id="rId3" Type="http://schemas.openxmlformats.org/officeDocument/2006/relationships/slide" Target="slide6.xml"/><Relationship Id="rId7" Type="http://schemas.openxmlformats.org/officeDocument/2006/relationships/slide" Target="slide13.xml"/><Relationship Id="rId12" Type="http://schemas.openxmlformats.org/officeDocument/2006/relationships/slide" Target="slide30.xml"/><Relationship Id="rId2" Type="http://schemas.openxmlformats.org/officeDocument/2006/relationships/slide" Target="slide5.xml"/><Relationship Id="rId16"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slide" Target="slide23.xml"/><Relationship Id="rId5" Type="http://schemas.openxmlformats.org/officeDocument/2006/relationships/slide" Target="slide11.xml"/><Relationship Id="rId15" Type="http://schemas.openxmlformats.org/officeDocument/2006/relationships/slide" Target="slide8.xml"/><Relationship Id="rId10" Type="http://schemas.openxmlformats.org/officeDocument/2006/relationships/slide" Target="slide20.xml"/><Relationship Id="rId4" Type="http://schemas.openxmlformats.org/officeDocument/2006/relationships/slide" Target="slide10.xml"/><Relationship Id="rId9" Type="http://schemas.openxmlformats.org/officeDocument/2006/relationships/slide" Target="slide16.xml"/><Relationship Id="rId14" Type="http://schemas.openxmlformats.org/officeDocument/2006/relationships/slide" Target="slide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Flowchart: Decision 78"/>
          <p:cNvSpPr/>
          <p:nvPr/>
        </p:nvSpPr>
        <p:spPr>
          <a:xfrm>
            <a:off x="1807357" y="1881463"/>
            <a:ext cx="1833378" cy="1833378"/>
          </a:xfrm>
          <a:prstGeom prst="flowChartDecision">
            <a:avLst/>
          </a:prstGeom>
          <a:solidFill>
            <a:schemeClr val="accent1"/>
          </a:solidFill>
          <a:ln>
            <a:noFill/>
          </a:ln>
          <a:effectLst>
            <a:innerShdw blurRad="1905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latin typeface="印品黑体" panose="00000500000000000000" pitchFamily="2" charset="-122"/>
              <a:ea typeface="印品黑体" panose="00000500000000000000" pitchFamily="2" charset="-122"/>
              <a:sym typeface="Arial" panose="020B0604020202020204" pitchFamily="34" charset="0"/>
            </a:endParaRPr>
          </a:p>
        </p:txBody>
      </p:sp>
      <p:sp>
        <p:nvSpPr>
          <p:cNvPr id="63" name="Flowchart: Decision 79"/>
          <p:cNvSpPr/>
          <p:nvPr/>
        </p:nvSpPr>
        <p:spPr>
          <a:xfrm>
            <a:off x="2075300" y="1881463"/>
            <a:ext cx="1833378" cy="1833378"/>
          </a:xfrm>
          <a:prstGeom prst="flowChartDecision">
            <a:avLst/>
          </a:prstGeom>
          <a:solidFill>
            <a:schemeClr val="bg1">
              <a:lumMod val="95000"/>
            </a:schemeClr>
          </a:solidFill>
          <a:ln>
            <a:noFill/>
          </a:ln>
          <a:effectLst>
            <a:outerShdw blurRad="317500" dist="127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latin typeface="印品黑体" panose="00000500000000000000" pitchFamily="2" charset="-122"/>
              <a:ea typeface="印品黑体" panose="00000500000000000000" pitchFamily="2" charset="-122"/>
              <a:sym typeface="Arial" panose="020B0604020202020204" pitchFamily="34" charset="0"/>
            </a:endParaRPr>
          </a:p>
        </p:txBody>
      </p:sp>
      <p:sp>
        <p:nvSpPr>
          <p:cNvPr id="98" name="Flowchart: Decision 78"/>
          <p:cNvSpPr/>
          <p:nvPr/>
        </p:nvSpPr>
        <p:spPr>
          <a:xfrm>
            <a:off x="4040553" y="1881463"/>
            <a:ext cx="1833378" cy="1833378"/>
          </a:xfrm>
          <a:prstGeom prst="flowChartDecision">
            <a:avLst/>
          </a:prstGeom>
          <a:solidFill>
            <a:schemeClr val="accent1">
              <a:lumMod val="20000"/>
              <a:lumOff val="80000"/>
            </a:schemeClr>
          </a:solidFill>
          <a:ln>
            <a:noFill/>
          </a:ln>
          <a:effectLst>
            <a:innerShdw blurRad="1905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latin typeface="印品黑体" panose="00000500000000000000" pitchFamily="2" charset="-122"/>
              <a:ea typeface="印品黑体" panose="00000500000000000000" pitchFamily="2" charset="-122"/>
              <a:sym typeface="Arial" panose="020B0604020202020204" pitchFamily="34" charset="0"/>
            </a:endParaRPr>
          </a:p>
        </p:txBody>
      </p:sp>
      <p:sp>
        <p:nvSpPr>
          <p:cNvPr id="99" name="Flowchart: Decision 79"/>
          <p:cNvSpPr/>
          <p:nvPr/>
        </p:nvSpPr>
        <p:spPr>
          <a:xfrm>
            <a:off x="4290040" y="1881463"/>
            <a:ext cx="1833378" cy="1833378"/>
          </a:xfrm>
          <a:prstGeom prst="flowChartDecision">
            <a:avLst/>
          </a:prstGeom>
          <a:solidFill>
            <a:schemeClr val="bg1">
              <a:lumMod val="95000"/>
            </a:schemeClr>
          </a:solidFill>
          <a:ln>
            <a:noFill/>
          </a:ln>
          <a:effectLst>
            <a:outerShdw blurRad="317500" dist="127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latin typeface="印品黑体" panose="00000500000000000000" pitchFamily="2" charset="-122"/>
              <a:ea typeface="印品黑体" panose="00000500000000000000" pitchFamily="2" charset="-122"/>
              <a:sym typeface="Arial" panose="020B0604020202020204" pitchFamily="34" charset="0"/>
            </a:endParaRPr>
          </a:p>
        </p:txBody>
      </p:sp>
      <p:sp>
        <p:nvSpPr>
          <p:cNvPr id="100" name="Flowchart: Decision 78"/>
          <p:cNvSpPr/>
          <p:nvPr/>
        </p:nvSpPr>
        <p:spPr>
          <a:xfrm>
            <a:off x="6259516" y="1881463"/>
            <a:ext cx="1833378" cy="1833378"/>
          </a:xfrm>
          <a:prstGeom prst="flowChartDecision">
            <a:avLst/>
          </a:prstGeom>
          <a:solidFill>
            <a:schemeClr val="accent1"/>
          </a:solidFill>
          <a:ln>
            <a:noFill/>
          </a:ln>
          <a:effectLst>
            <a:innerShdw blurRad="1905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latin typeface="印品黑体" panose="00000500000000000000" pitchFamily="2" charset="-122"/>
              <a:ea typeface="印品黑体" panose="00000500000000000000" pitchFamily="2" charset="-122"/>
              <a:sym typeface="Arial" panose="020B0604020202020204" pitchFamily="34" charset="0"/>
            </a:endParaRPr>
          </a:p>
        </p:txBody>
      </p:sp>
      <p:sp>
        <p:nvSpPr>
          <p:cNvPr id="101" name="Flowchart: Decision 79"/>
          <p:cNvSpPr/>
          <p:nvPr/>
        </p:nvSpPr>
        <p:spPr>
          <a:xfrm>
            <a:off x="6505597" y="1881463"/>
            <a:ext cx="1833378" cy="1833378"/>
          </a:xfrm>
          <a:prstGeom prst="flowChartDecision">
            <a:avLst/>
          </a:prstGeom>
          <a:solidFill>
            <a:schemeClr val="bg1">
              <a:lumMod val="95000"/>
            </a:schemeClr>
          </a:solidFill>
          <a:ln>
            <a:noFill/>
          </a:ln>
          <a:effectLst>
            <a:outerShdw blurRad="317500" dist="127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latin typeface="印品黑体" panose="00000500000000000000" pitchFamily="2" charset="-122"/>
              <a:ea typeface="印品黑体" panose="00000500000000000000" pitchFamily="2" charset="-122"/>
              <a:sym typeface="Arial" panose="020B0604020202020204" pitchFamily="34" charset="0"/>
            </a:endParaRPr>
          </a:p>
        </p:txBody>
      </p:sp>
      <p:sp>
        <p:nvSpPr>
          <p:cNvPr id="102" name="Flowchart: Decision 78"/>
          <p:cNvSpPr/>
          <p:nvPr/>
        </p:nvSpPr>
        <p:spPr>
          <a:xfrm>
            <a:off x="8509939" y="1881463"/>
            <a:ext cx="1833378" cy="1833378"/>
          </a:xfrm>
          <a:prstGeom prst="flowChartDecision">
            <a:avLst/>
          </a:prstGeom>
          <a:solidFill>
            <a:schemeClr val="accent1">
              <a:lumMod val="20000"/>
              <a:lumOff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latin typeface="印品黑体" panose="00000500000000000000" pitchFamily="2" charset="-122"/>
              <a:ea typeface="印品黑体" panose="00000500000000000000" pitchFamily="2" charset="-122"/>
              <a:sym typeface="Arial" panose="020B0604020202020204" pitchFamily="34" charset="0"/>
            </a:endParaRPr>
          </a:p>
        </p:txBody>
      </p:sp>
      <p:sp>
        <p:nvSpPr>
          <p:cNvPr id="103" name="Flowchart: Decision 79"/>
          <p:cNvSpPr/>
          <p:nvPr/>
        </p:nvSpPr>
        <p:spPr>
          <a:xfrm>
            <a:off x="8758368" y="1881463"/>
            <a:ext cx="1833378" cy="1833378"/>
          </a:xfrm>
          <a:prstGeom prst="flowChartDecision">
            <a:avLst/>
          </a:prstGeom>
          <a:solidFill>
            <a:schemeClr val="bg1">
              <a:lumMod val="95000"/>
            </a:schemeClr>
          </a:solidFill>
          <a:ln>
            <a:noFill/>
          </a:ln>
          <a:effectLst>
            <a:outerShdw blurRad="317500" dist="127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latin typeface="印品黑体" panose="00000500000000000000" pitchFamily="2" charset="-122"/>
              <a:ea typeface="印品黑体" panose="00000500000000000000" pitchFamily="2" charset="-122"/>
              <a:sym typeface="Arial" panose="020B0604020202020204" pitchFamily="34" charset="0"/>
            </a:endParaRPr>
          </a:p>
        </p:txBody>
      </p:sp>
      <p:sp>
        <p:nvSpPr>
          <p:cNvPr id="94" name="TextBox 93"/>
          <p:cNvSpPr txBox="1"/>
          <p:nvPr/>
        </p:nvSpPr>
        <p:spPr>
          <a:xfrm>
            <a:off x="2607497" y="2112464"/>
            <a:ext cx="811441" cy="1376082"/>
          </a:xfrm>
          <a:prstGeom prst="rect">
            <a:avLst/>
          </a:prstGeom>
          <a:noFill/>
        </p:spPr>
        <p:txBody>
          <a:bodyPr wrap="none" rtlCol="0">
            <a:spAutoFit/>
          </a:bodyPr>
          <a:lstStyle/>
          <a:p>
            <a:r>
              <a:rPr lang="en-US" altLang="zh-CN" sz="8342" dirty="0">
                <a:solidFill>
                  <a:schemeClr val="accent1"/>
                </a:solidFill>
                <a:latin typeface="印品黑体" panose="00000500000000000000" pitchFamily="2" charset="-122"/>
                <a:ea typeface="印品黑体" panose="00000500000000000000" pitchFamily="2" charset="-122"/>
                <a:sym typeface="Arial" panose="020B0604020202020204" pitchFamily="34" charset="0"/>
              </a:rPr>
              <a:t>2</a:t>
            </a:r>
            <a:endParaRPr lang="zh-CN" altLang="en-US" sz="8342" dirty="0">
              <a:solidFill>
                <a:schemeClr val="accent1"/>
              </a:solidFill>
              <a:latin typeface="印品黑体" panose="00000500000000000000" pitchFamily="2" charset="-122"/>
              <a:ea typeface="印品黑体" panose="00000500000000000000" pitchFamily="2" charset="-122"/>
              <a:sym typeface="Arial" panose="020B0604020202020204" pitchFamily="34" charset="0"/>
            </a:endParaRPr>
          </a:p>
        </p:txBody>
      </p:sp>
      <p:sp>
        <p:nvSpPr>
          <p:cNvPr id="104" name="TextBox 103"/>
          <p:cNvSpPr txBox="1"/>
          <p:nvPr/>
        </p:nvSpPr>
        <p:spPr>
          <a:xfrm>
            <a:off x="4822238" y="2112464"/>
            <a:ext cx="811441" cy="1376082"/>
          </a:xfrm>
          <a:prstGeom prst="rect">
            <a:avLst/>
          </a:prstGeom>
          <a:noFill/>
        </p:spPr>
        <p:txBody>
          <a:bodyPr wrap="none" rtlCol="0">
            <a:spAutoFit/>
          </a:bodyPr>
          <a:lstStyle/>
          <a:p>
            <a:r>
              <a:rPr lang="en-US" altLang="zh-CN" sz="8342" dirty="0">
                <a:solidFill>
                  <a:schemeClr val="accent1"/>
                </a:solidFill>
                <a:latin typeface="印品黑体" panose="00000500000000000000" pitchFamily="2" charset="-122"/>
                <a:ea typeface="印品黑体" panose="00000500000000000000" pitchFamily="2" charset="-122"/>
                <a:sym typeface="Arial" panose="020B0604020202020204" pitchFamily="34" charset="0"/>
              </a:rPr>
              <a:t>0</a:t>
            </a:r>
            <a:endParaRPr lang="zh-CN" altLang="en-US" sz="8342" dirty="0">
              <a:solidFill>
                <a:schemeClr val="accent1"/>
              </a:solidFill>
              <a:latin typeface="印品黑体" panose="00000500000000000000" pitchFamily="2" charset="-122"/>
              <a:ea typeface="印品黑体" panose="00000500000000000000" pitchFamily="2" charset="-122"/>
              <a:sym typeface="Arial" panose="020B0604020202020204" pitchFamily="34" charset="0"/>
            </a:endParaRPr>
          </a:p>
        </p:txBody>
      </p:sp>
      <p:sp>
        <p:nvSpPr>
          <p:cNvPr id="105" name="TextBox 104"/>
          <p:cNvSpPr txBox="1"/>
          <p:nvPr/>
        </p:nvSpPr>
        <p:spPr>
          <a:xfrm>
            <a:off x="7095587" y="2112464"/>
            <a:ext cx="811441" cy="1376082"/>
          </a:xfrm>
          <a:prstGeom prst="rect">
            <a:avLst/>
          </a:prstGeom>
          <a:noFill/>
        </p:spPr>
        <p:txBody>
          <a:bodyPr wrap="none" rtlCol="0">
            <a:spAutoFit/>
          </a:bodyPr>
          <a:lstStyle/>
          <a:p>
            <a:r>
              <a:rPr lang="en-US" altLang="zh-CN" sz="8342" dirty="0">
                <a:solidFill>
                  <a:schemeClr val="accent1"/>
                </a:solidFill>
                <a:latin typeface="印品黑体" panose="00000500000000000000" pitchFamily="2" charset="-122"/>
                <a:ea typeface="印品黑体" panose="00000500000000000000" pitchFamily="2" charset="-122"/>
                <a:sym typeface="Arial" panose="020B0604020202020204" pitchFamily="34" charset="0"/>
              </a:rPr>
              <a:t>2</a:t>
            </a:r>
            <a:endParaRPr lang="zh-CN" altLang="en-US" sz="8342" dirty="0">
              <a:solidFill>
                <a:schemeClr val="accent1"/>
              </a:solidFill>
              <a:latin typeface="印品黑体" panose="00000500000000000000" pitchFamily="2" charset="-122"/>
              <a:ea typeface="印品黑体" panose="00000500000000000000" pitchFamily="2" charset="-122"/>
              <a:sym typeface="Arial" panose="020B0604020202020204" pitchFamily="34" charset="0"/>
            </a:endParaRPr>
          </a:p>
        </p:txBody>
      </p:sp>
      <p:sp>
        <p:nvSpPr>
          <p:cNvPr id="106" name="TextBox 105"/>
          <p:cNvSpPr txBox="1"/>
          <p:nvPr/>
        </p:nvSpPr>
        <p:spPr>
          <a:xfrm>
            <a:off x="9399394" y="2112464"/>
            <a:ext cx="811441" cy="1376082"/>
          </a:xfrm>
          <a:prstGeom prst="rect">
            <a:avLst/>
          </a:prstGeom>
          <a:noFill/>
        </p:spPr>
        <p:txBody>
          <a:bodyPr wrap="none" rtlCol="0">
            <a:spAutoFit/>
          </a:bodyPr>
          <a:lstStyle/>
          <a:p>
            <a:r>
              <a:rPr lang="en-US" altLang="zh-CN" sz="8342" dirty="0">
                <a:solidFill>
                  <a:schemeClr val="accent1"/>
                </a:solidFill>
                <a:latin typeface="印品黑体" panose="00000500000000000000" pitchFamily="2" charset="-122"/>
                <a:ea typeface="印品黑体" panose="00000500000000000000" pitchFamily="2" charset="-122"/>
                <a:sym typeface="Arial" panose="020B0604020202020204" pitchFamily="34" charset="0"/>
              </a:rPr>
              <a:t>1</a:t>
            </a:r>
            <a:endParaRPr lang="zh-CN" altLang="en-US" sz="8342" dirty="0">
              <a:solidFill>
                <a:schemeClr val="accent1"/>
              </a:solidFill>
              <a:latin typeface="印品黑体" panose="00000500000000000000" pitchFamily="2" charset="-122"/>
              <a:ea typeface="印品黑体" panose="00000500000000000000" pitchFamily="2" charset="-122"/>
              <a:sym typeface="Arial" panose="020B0604020202020204" pitchFamily="34" charset="0"/>
            </a:endParaRPr>
          </a:p>
        </p:txBody>
      </p:sp>
      <p:sp>
        <p:nvSpPr>
          <p:cNvPr id="25" name="圆角矩形 24"/>
          <p:cNvSpPr/>
          <p:nvPr/>
        </p:nvSpPr>
        <p:spPr>
          <a:xfrm>
            <a:off x="2470130" y="4196948"/>
            <a:ext cx="7251740" cy="671954"/>
          </a:xfrm>
          <a:prstGeom prst="roundRect">
            <a:avLst>
              <a:gd name="adj" fmla="val 42270"/>
            </a:avLst>
          </a:prstGeom>
          <a:solidFill>
            <a:schemeClr val="bg1">
              <a:lumMod val="8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707">
              <a:latin typeface="印品黑体" panose="00000500000000000000" pitchFamily="2" charset="-122"/>
              <a:ea typeface="印品黑体" panose="00000500000000000000" pitchFamily="2" charset="-122"/>
              <a:sym typeface="Arial" panose="020B0604020202020204" pitchFamily="34" charset="0"/>
            </a:endParaRPr>
          </a:p>
        </p:txBody>
      </p:sp>
      <p:sp>
        <p:nvSpPr>
          <p:cNvPr id="26" name="TextBox 25"/>
          <p:cNvSpPr txBox="1"/>
          <p:nvPr/>
        </p:nvSpPr>
        <p:spPr>
          <a:xfrm>
            <a:off x="3953427" y="4302212"/>
            <a:ext cx="4285147" cy="523220"/>
          </a:xfrm>
          <a:prstGeom prst="rect">
            <a:avLst/>
          </a:prstGeom>
          <a:noFill/>
        </p:spPr>
        <p:txBody>
          <a:bodyPr wrap="none" rtlCol="0">
            <a:spAutoFit/>
          </a:bodyPr>
          <a:lstStyle/>
          <a:p>
            <a:pPr algn="ctr">
              <a:defRPr/>
            </a:pPr>
            <a:r>
              <a:rPr lang="ko-KR" altLang="en-US" sz="2800" dirty="0" err="1"/>
              <a:t>키움증권</a:t>
            </a:r>
            <a:r>
              <a:rPr lang="ko-KR" altLang="en-US" sz="2800" dirty="0"/>
              <a:t> </a:t>
            </a:r>
            <a:r>
              <a:rPr lang="en-US" altLang="ko-KR" sz="2800" dirty="0"/>
              <a:t>API</a:t>
            </a:r>
            <a:r>
              <a:rPr lang="ko-KR" altLang="en-US" sz="2800" dirty="0"/>
              <a:t>개발 가이드</a:t>
            </a:r>
            <a:r>
              <a:rPr lang="en-US" altLang="ko-KR" sz="2800" dirty="0"/>
              <a:t>.</a:t>
            </a:r>
            <a:endParaRPr lang="zh-CN" altLang="zh-CN" sz="2655" b="1" cap="all" dirty="0">
              <a:solidFill>
                <a:schemeClr val="accent1"/>
              </a:solidFill>
              <a:latin typeface="印品黑体" panose="00000500000000000000" pitchFamily="2" charset="-122"/>
              <a:ea typeface="印品黑体" panose="00000500000000000000" pitchFamily="2" charset="-122"/>
              <a:cs typeface="宋体" pitchFamily="2" charset="-122"/>
              <a:sym typeface="Arial" panose="020B0604020202020204" pitchFamily="34" charset="0"/>
            </a:endParaRPr>
          </a:p>
        </p:txBody>
      </p:sp>
      <p:graphicFrame>
        <p:nvGraphicFramePr>
          <p:cNvPr id="2" name="표 2">
            <a:extLst>
              <a:ext uri="{FF2B5EF4-FFF2-40B4-BE49-F238E27FC236}">
                <a16:creationId xmlns:a16="http://schemas.microsoft.com/office/drawing/2014/main" id="{BE3BA801-317B-4B89-9D75-BD5D3C04AC7F}"/>
              </a:ext>
            </a:extLst>
          </p:cNvPr>
          <p:cNvGraphicFramePr>
            <a:graphicFrameLocks noGrp="1"/>
          </p:cNvGraphicFramePr>
          <p:nvPr>
            <p:extLst>
              <p:ext uri="{D42A27DB-BD31-4B8C-83A1-F6EECF244321}">
                <p14:modId xmlns:p14="http://schemas.microsoft.com/office/powerpoint/2010/main" val="1391382970"/>
              </p:ext>
            </p:extLst>
          </p:nvPr>
        </p:nvGraphicFramePr>
        <p:xfrm>
          <a:off x="2082835" y="5351009"/>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763794140"/>
                    </a:ext>
                  </a:extLst>
                </a:gridCol>
                <a:gridCol w="2032000">
                  <a:extLst>
                    <a:ext uri="{9D8B030D-6E8A-4147-A177-3AD203B41FA5}">
                      <a16:colId xmlns:a16="http://schemas.microsoft.com/office/drawing/2014/main" val="2214197123"/>
                    </a:ext>
                  </a:extLst>
                </a:gridCol>
                <a:gridCol w="2032000">
                  <a:extLst>
                    <a:ext uri="{9D8B030D-6E8A-4147-A177-3AD203B41FA5}">
                      <a16:colId xmlns:a16="http://schemas.microsoft.com/office/drawing/2014/main" val="693341678"/>
                    </a:ext>
                  </a:extLst>
                </a:gridCol>
                <a:gridCol w="2032000">
                  <a:extLst>
                    <a:ext uri="{9D8B030D-6E8A-4147-A177-3AD203B41FA5}">
                      <a16:colId xmlns:a16="http://schemas.microsoft.com/office/drawing/2014/main" val="2977239418"/>
                    </a:ext>
                  </a:extLst>
                </a:gridCol>
              </a:tblGrid>
              <a:tr h="370840">
                <a:tc>
                  <a:txBody>
                    <a:bodyPr/>
                    <a:lstStyle/>
                    <a:p>
                      <a:pPr algn="ctr" latinLnBrk="1"/>
                      <a:r>
                        <a:rPr lang="ko-KR" altLang="en-US" dirty="0"/>
                        <a:t>버전</a:t>
                      </a:r>
                    </a:p>
                  </a:txBody>
                  <a:tcPr/>
                </a:tc>
                <a:tc>
                  <a:txBody>
                    <a:bodyPr/>
                    <a:lstStyle/>
                    <a:p>
                      <a:pPr algn="ctr" latinLnBrk="1"/>
                      <a:r>
                        <a:rPr lang="ko-KR" altLang="en-US" dirty="0"/>
                        <a:t>변경일</a:t>
                      </a:r>
                    </a:p>
                  </a:txBody>
                  <a:tcPr/>
                </a:tc>
                <a:tc>
                  <a:txBody>
                    <a:bodyPr/>
                    <a:lstStyle/>
                    <a:p>
                      <a:pPr algn="ctr" latinLnBrk="1"/>
                      <a:r>
                        <a:rPr lang="ko-KR" altLang="en-US" dirty="0"/>
                        <a:t>변경 사유</a:t>
                      </a:r>
                    </a:p>
                  </a:txBody>
                  <a:tcPr/>
                </a:tc>
                <a:tc>
                  <a:txBody>
                    <a:bodyPr/>
                    <a:lstStyle/>
                    <a:p>
                      <a:pPr algn="ctr" latinLnBrk="1"/>
                      <a:r>
                        <a:rPr lang="ko-KR" altLang="en-US" dirty="0"/>
                        <a:t>작성자</a:t>
                      </a:r>
                    </a:p>
                  </a:txBody>
                  <a:tcPr/>
                </a:tc>
                <a:extLst>
                  <a:ext uri="{0D108BD9-81ED-4DB2-BD59-A6C34878D82A}">
                    <a16:rowId xmlns:a16="http://schemas.microsoft.com/office/drawing/2014/main" val="257874179"/>
                  </a:ext>
                </a:extLst>
              </a:tr>
              <a:tr h="370840">
                <a:tc>
                  <a:txBody>
                    <a:bodyPr/>
                    <a:lstStyle/>
                    <a:p>
                      <a:pPr latinLnBrk="1"/>
                      <a:r>
                        <a:rPr lang="en-US" altLang="ko-KR" dirty="0"/>
                        <a:t>1.0</a:t>
                      </a:r>
                      <a:endParaRPr lang="ko-KR" altLang="en-US" dirty="0"/>
                    </a:p>
                  </a:txBody>
                  <a:tcPr/>
                </a:tc>
                <a:tc>
                  <a:txBody>
                    <a:bodyPr/>
                    <a:lstStyle/>
                    <a:p>
                      <a:pPr latinLnBrk="1"/>
                      <a:r>
                        <a:rPr lang="en-US" altLang="ko-KR" dirty="0"/>
                        <a:t>21.1.21</a:t>
                      </a:r>
                      <a:endParaRPr lang="ko-KR" altLang="en-US" dirty="0"/>
                    </a:p>
                  </a:txBody>
                  <a:tcPr/>
                </a:tc>
                <a:tc>
                  <a:txBody>
                    <a:bodyPr/>
                    <a:lstStyle/>
                    <a:p>
                      <a:pPr latinLnBrk="1"/>
                      <a:r>
                        <a:rPr lang="ko-KR" altLang="en-US" dirty="0"/>
                        <a:t>최초작성</a:t>
                      </a:r>
                    </a:p>
                  </a:txBody>
                  <a:tcPr/>
                </a:tc>
                <a:tc>
                  <a:txBody>
                    <a:bodyPr/>
                    <a:lstStyle/>
                    <a:p>
                      <a:pPr latinLnBrk="1"/>
                      <a:r>
                        <a:rPr lang="ko-KR" altLang="en-US" dirty="0"/>
                        <a:t>이태영</a:t>
                      </a:r>
                    </a:p>
                  </a:txBody>
                  <a:tcPr/>
                </a:tc>
                <a:extLst>
                  <a:ext uri="{0D108BD9-81ED-4DB2-BD59-A6C34878D82A}">
                    <a16:rowId xmlns:a16="http://schemas.microsoft.com/office/drawing/2014/main" val="2403735027"/>
                  </a:ext>
                </a:extLst>
              </a:tr>
            </a:tbl>
          </a:graphicData>
        </a:graphic>
      </p:graphicFrame>
    </p:spTree>
    <p:extLst>
      <p:ext uri="{BB962C8B-B14F-4D97-AF65-F5344CB8AC3E}">
        <p14:creationId xmlns:p14="http://schemas.microsoft.com/office/powerpoint/2010/main" val="383790091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500"/>
                                        <p:tgtEl>
                                          <p:spTgt spid="63"/>
                                        </p:tgtEl>
                                      </p:cBhvr>
                                    </p:animEffect>
                                  </p:childTnLst>
                                </p:cTn>
                              </p:par>
                              <p:par>
                                <p:cTn id="8" presetID="8" presetClass="emph" presetSubtype="0" decel="58000" fill="hold" grpId="1" nodeType="withEffect">
                                  <p:stCondLst>
                                    <p:cond delay="0"/>
                                  </p:stCondLst>
                                  <p:childTnLst>
                                    <p:animRot by="-21600000">
                                      <p:cBhvr>
                                        <p:cTn id="9" dur="1500" fill="hold"/>
                                        <p:tgtEl>
                                          <p:spTgt spid="63"/>
                                        </p:tgtEl>
                                        <p:attrNameLst>
                                          <p:attrName>r</p:attrName>
                                        </p:attrNameLst>
                                      </p:cBhvr>
                                    </p:animRot>
                                  </p:childTnLst>
                                </p:cTn>
                              </p:par>
                              <p:par>
                                <p:cTn id="10" presetID="0" presetClass="path" presetSubtype="0" accel="50000" decel="50000" fill="hold" grpId="2" nodeType="withEffect">
                                  <p:stCondLst>
                                    <p:cond delay="0"/>
                                  </p:stCondLst>
                                  <p:childTnLst>
                                    <p:animMotion origin="layout" path="M -0.47506 -0.4741 C -0.47185 -0.46576 -0.46889 -0.45961 -0.46568 -0.45193 C -0.46099 -0.44117 -0.45938 -0.43327 -0.45309 -0.42603 C -0.45185 -0.41922 -0.44445 -0.40605 -0.44062 -0.40364 C -0.43457 -0.39289 -0.42605 -0.37972 -0.41766 -0.37598 C -0.41148 -0.36764 -0.40457 -0.36391 -0.39691 -0.36106 C -0.37914 -0.34548 -0.35259 -0.34174 -0.33296 -0.34065 C -0.27556 -0.33889 -0.21741 -0.33823 -0.15938 -0.33713 C -0.14482 -0.3334 -0.12988 -0.33055 -0.11568 -0.32418 C -0.11111 -0.31892 -0.10519 -0.31606 -0.1 -0.31299 C -0.09482 -0.30377 -0.08963 -0.29455 -0.08432 -0.28512 C -0.08087 -0.27897 -0.07963 -0.27107 -0.07605 -0.26492 C -0.07593 -0.26229 -0.07593 -0.25965 -0.07494 -0.25746 C -0.07408 -0.25329 -0.07087 -0.24627 -0.07087 -0.24605 C -0.06975 -0.2388 -0.07 -0.23836 -0.06766 -0.23156 C -0.06667 -0.22783 -0.06358 -0.22037 -0.06358 -0.22015 C -0.0621 -0.21071 -0.05938 -0.20083 -0.0563 -0.19249 C -0.05432 -0.18766 -0.05012 -0.17778 -0.05012 -0.17756 C -0.0463 -0.15891 -0.03938 -0.14135 -0.03543 -0.12225 C -0.03161 -0.10425 -0.02852 -0.08494 -0.02494 -0.06672 C -0.02408 -0.06233 -0.0221 -0.05948 -0.02087 -0.05553 C -0.0179 -0.04499 -0.01408 -0.03577 -0.01037 -0.0259 C -0.00741 -0.01734 -0.00506 -0.009 1.35802E-6 -3.3626E-6 " pathEditMode="relative" rAng="0" ptsTypes="AAAAAAAAAAAAAAAAAAAAAAA">
                                      <p:cBhvr>
                                        <p:cTn id="11" dur="1500" fill="hold"/>
                                        <p:tgtEl>
                                          <p:spTgt spid="63"/>
                                        </p:tgtEl>
                                        <p:attrNameLst>
                                          <p:attrName>ppt_x</p:attrName>
                                          <p:attrName>ppt_y</p:attrName>
                                        </p:attrNameLst>
                                      </p:cBhvr>
                                      <p:rCtr x="23753" y="23705"/>
                                    </p:animMotion>
                                  </p:childTnLst>
                                </p:cTn>
                              </p:par>
                              <p:par>
                                <p:cTn id="12" presetID="10" presetClass="entr" presetSubtype="0" fill="hold" grpId="0" nodeType="withEffect">
                                  <p:stCondLst>
                                    <p:cond delay="0"/>
                                  </p:stCondLst>
                                  <p:childTnLst>
                                    <p:set>
                                      <p:cBhvr>
                                        <p:cTn id="13" dur="1" fill="hold">
                                          <p:stCondLst>
                                            <p:cond delay="0"/>
                                          </p:stCondLst>
                                        </p:cTn>
                                        <p:tgtEl>
                                          <p:spTgt spid="99"/>
                                        </p:tgtEl>
                                        <p:attrNameLst>
                                          <p:attrName>style.visibility</p:attrName>
                                        </p:attrNameLst>
                                      </p:cBhvr>
                                      <p:to>
                                        <p:strVal val="visible"/>
                                      </p:to>
                                    </p:set>
                                    <p:animEffect transition="in" filter="fade">
                                      <p:cBhvr>
                                        <p:cTn id="14" dur="1500"/>
                                        <p:tgtEl>
                                          <p:spTgt spid="99"/>
                                        </p:tgtEl>
                                      </p:cBhvr>
                                    </p:animEffect>
                                  </p:childTnLst>
                                </p:cTn>
                              </p:par>
                              <p:par>
                                <p:cTn id="15" presetID="8" presetClass="emph" presetSubtype="0" decel="58000" fill="hold" grpId="1" nodeType="withEffect">
                                  <p:stCondLst>
                                    <p:cond delay="0"/>
                                  </p:stCondLst>
                                  <p:childTnLst>
                                    <p:animRot by="21600000">
                                      <p:cBhvr>
                                        <p:cTn id="16" dur="1500" fill="hold"/>
                                        <p:tgtEl>
                                          <p:spTgt spid="99"/>
                                        </p:tgtEl>
                                        <p:attrNameLst>
                                          <p:attrName>r</p:attrName>
                                        </p:attrNameLst>
                                      </p:cBhvr>
                                    </p:animRot>
                                  </p:childTnLst>
                                </p:cTn>
                              </p:par>
                              <p:par>
                                <p:cTn id="17" presetID="0" presetClass="path" presetSubtype="0" accel="50000" decel="50000" fill="hold" grpId="2" nodeType="withEffect">
                                  <p:stCondLst>
                                    <p:cond delay="0"/>
                                  </p:stCondLst>
                                  <p:childTnLst>
                                    <p:animMotion origin="layout" path="M -0.15 -0.42778 C -0.14235 -0.41176 -0.13544 -0.39486 -0.12704 -0.37994 C -0.11679 -0.36106 -0.10519 -0.34833 -0.09371 -0.3334 C -0.08469 -0.32155 -0.07704 -0.30706 -0.06877 -0.29433 C -0.05803 -0.27853 -0.0542 -0.25373 -0.04482 -0.23705 C -0.0426 -0.22563 -0.03926 -0.21817 -0.03432 -0.20917 C -0.02902 -0.18591 -0.01679 -0.16879 -0.00939 -0.14662 C -0.00346 -0.12928 0.00345 -0.11084 0.01037 -0.09438 C 0.01296 -0.07616 0.01358 -0.07594 0.01148 -0.05004 C 0.01098 -0.04411 0.00728 -0.03358 0.00629 -0.02787 C 0.00506 -0.02151 0.00456 -0.01536 0.00308 -0.00922 C 0.00086 0.00022 0.00098 -0.0068 2.96296E-6 -0.00022 " pathEditMode="relative" rAng="0" ptsTypes="AAAAAAAAAAAA">
                                      <p:cBhvr>
                                        <p:cTn id="18" dur="1500" fill="hold"/>
                                        <p:tgtEl>
                                          <p:spTgt spid="99"/>
                                        </p:tgtEl>
                                        <p:attrNameLst>
                                          <p:attrName>ppt_x</p:attrName>
                                          <p:attrName>ppt_y</p:attrName>
                                        </p:attrNameLst>
                                      </p:cBhvr>
                                      <p:rCtr x="8136" y="21378"/>
                                    </p:animMotion>
                                  </p:childTnLst>
                                </p:cTn>
                              </p:par>
                              <p:par>
                                <p:cTn id="19" presetID="10" presetClass="entr" presetSubtype="0" fill="hold" grpId="0" nodeType="withEffect">
                                  <p:stCondLst>
                                    <p:cond delay="0"/>
                                  </p:stCondLst>
                                  <p:childTnLst>
                                    <p:set>
                                      <p:cBhvr>
                                        <p:cTn id="20" dur="1" fill="hold">
                                          <p:stCondLst>
                                            <p:cond delay="0"/>
                                          </p:stCondLst>
                                        </p:cTn>
                                        <p:tgtEl>
                                          <p:spTgt spid="101"/>
                                        </p:tgtEl>
                                        <p:attrNameLst>
                                          <p:attrName>style.visibility</p:attrName>
                                        </p:attrNameLst>
                                      </p:cBhvr>
                                      <p:to>
                                        <p:strVal val="visible"/>
                                      </p:to>
                                    </p:set>
                                    <p:animEffect transition="in" filter="fade">
                                      <p:cBhvr>
                                        <p:cTn id="21" dur="1500"/>
                                        <p:tgtEl>
                                          <p:spTgt spid="101"/>
                                        </p:tgtEl>
                                      </p:cBhvr>
                                    </p:animEffect>
                                  </p:childTnLst>
                                </p:cTn>
                              </p:par>
                              <p:par>
                                <p:cTn id="22" presetID="8" presetClass="emph" presetSubtype="0" decel="58000" fill="hold" grpId="1" nodeType="withEffect">
                                  <p:stCondLst>
                                    <p:cond delay="0"/>
                                  </p:stCondLst>
                                  <p:childTnLst>
                                    <p:animRot by="-21600000">
                                      <p:cBhvr>
                                        <p:cTn id="23" dur="1500" fill="hold"/>
                                        <p:tgtEl>
                                          <p:spTgt spid="101"/>
                                        </p:tgtEl>
                                        <p:attrNameLst>
                                          <p:attrName>r</p:attrName>
                                        </p:attrNameLst>
                                      </p:cBhvr>
                                    </p:animRot>
                                  </p:childTnLst>
                                </p:cTn>
                              </p:par>
                              <p:par>
                                <p:cTn id="24" presetID="0" presetClass="path" presetSubtype="0" accel="50000" decel="50000" fill="hold" grpId="2" nodeType="withEffect">
                                  <p:stCondLst>
                                    <p:cond delay="0"/>
                                  </p:stCondLst>
                                  <p:childTnLst>
                                    <p:animMotion origin="layout" path="M 0.11037 -0.79258 C 0.11481 -0.77502 0.11703 -0.75614 0.12185 -0.7388 C 0.13037 -0.70873 0.13839 -0.678 0.14481 -0.6464 C 0.1474 -0.63367 0.14814 -0.62181 0.15098 -0.6093 C 0.15642 -0.56211 0.14876 -0.61918 0.15827 -0.57418 C 0.15925 -0.57001 0.15864 -0.56584 0.15938 -0.56102 C 0.16012 -0.55597 0.1616 -0.55114 0.16246 -0.54631 C 0.16333 -0.54192 0.16395 -0.53775 0.16456 -0.53336 C 0.16716 -0.51514 0.16876 -0.4967 0.17296 -0.47958 C 0.17555 -0.45281 0.17185 -0.48639 0.17703 -0.45566 C 0.17901 -0.44447 0.17987 -0.43327 0.18234 -0.4223 C 0.1837 -0.40408 0.18432 -0.3942 0.18753 -0.37818 C 0.18963 -0.29631 0.1974 -0.18152 0.15209 -0.12774 C 0.1495 -0.12094 0.14703 -0.1172 0.14271 -0.11479 C 0.13963 -0.1093 0.13753 -0.10623 0.13333 -0.10382 C 0.12432 -0.09174 0.13432 -0.10338 0.12395 -0.09635 C 0.12098 -0.09438 0.11851 -0.09065 0.11567 -0.08889 C 0.11456 -0.08823 0.11358 -0.08757 0.11246 -0.08713 C 0.10395 -0.07199 0.11493 -0.08955 0.10518 -0.07989 C 0.10395 -0.07835 0.10333 -0.07528 0.10209 -0.07418 C 0.10012 -0.07221 0.0958 -0.07045 0.0958 -0.07023 C 0.09061 -0.06365 0.0858 -0.06211 0.08024 -0.05553 C 0.06271 -0.0349 0.04222 -0.02392 0.02185 -0.01492 C 0.01493 -0.00658 0.00864 -0.00658 4.5679E-6 -3.3626E-6 " pathEditMode="relative" rAng="0" ptsTypes="AAAAAAAAAAAAAAAAAAAAAAAA">
                                      <p:cBhvr>
                                        <p:cTn id="25" dur="1500" fill="hold"/>
                                        <p:tgtEl>
                                          <p:spTgt spid="101"/>
                                        </p:tgtEl>
                                        <p:attrNameLst>
                                          <p:attrName>ppt_x</p:attrName>
                                          <p:attrName>ppt_y</p:attrName>
                                        </p:attrNameLst>
                                      </p:cBhvr>
                                      <p:rCtr x="-1580" y="39618"/>
                                    </p:animMotion>
                                  </p:childTnLst>
                                </p:cTn>
                              </p:par>
                              <p:par>
                                <p:cTn id="26" presetID="10" presetClass="entr" presetSubtype="0" fill="hold" grpId="0" nodeType="withEffect">
                                  <p:stCondLst>
                                    <p:cond delay="0"/>
                                  </p:stCondLst>
                                  <p:childTnLst>
                                    <p:set>
                                      <p:cBhvr>
                                        <p:cTn id="27" dur="1" fill="hold">
                                          <p:stCondLst>
                                            <p:cond delay="0"/>
                                          </p:stCondLst>
                                        </p:cTn>
                                        <p:tgtEl>
                                          <p:spTgt spid="103"/>
                                        </p:tgtEl>
                                        <p:attrNameLst>
                                          <p:attrName>style.visibility</p:attrName>
                                        </p:attrNameLst>
                                      </p:cBhvr>
                                      <p:to>
                                        <p:strVal val="visible"/>
                                      </p:to>
                                    </p:set>
                                    <p:animEffect transition="in" filter="fade">
                                      <p:cBhvr>
                                        <p:cTn id="28" dur="1500"/>
                                        <p:tgtEl>
                                          <p:spTgt spid="103"/>
                                        </p:tgtEl>
                                      </p:cBhvr>
                                    </p:animEffect>
                                  </p:childTnLst>
                                </p:cTn>
                              </p:par>
                              <p:par>
                                <p:cTn id="29" presetID="8" presetClass="emph" presetSubtype="0" decel="58000" fill="hold" grpId="1" nodeType="withEffect">
                                  <p:stCondLst>
                                    <p:cond delay="0"/>
                                  </p:stCondLst>
                                  <p:childTnLst>
                                    <p:animRot by="-21600000">
                                      <p:cBhvr>
                                        <p:cTn id="30" dur="1500" fill="hold"/>
                                        <p:tgtEl>
                                          <p:spTgt spid="103"/>
                                        </p:tgtEl>
                                        <p:attrNameLst>
                                          <p:attrName>r</p:attrName>
                                        </p:attrNameLst>
                                      </p:cBhvr>
                                    </p:animRot>
                                  </p:childTnLst>
                                </p:cTn>
                              </p:par>
                              <p:par>
                                <p:cTn id="31" presetID="0" presetClass="path" presetSubtype="0" accel="50000" decel="50000" fill="hold" grpId="2" nodeType="withEffect">
                                  <p:stCondLst>
                                    <p:cond delay="0"/>
                                  </p:stCondLst>
                                  <p:childTnLst>
                                    <p:animMotion origin="layout" path="M 0.16247 -0.61852 C 0.1684 -0.59789 0.16975 -0.57594 0.17296 -0.55377 C 0.17778 -0.51909 0.17469 -0.55619 0.17914 -0.51646 C 0.18617 -0.45632 0.17914 -0.49275 0.18852 -0.44973 C 0.19 -0.42142 0.19642 -0.3964 0.19901 -0.36852 C 0.20296 -0.32594 0.20543 -0.28248 0.20728 -0.2388 C 0.20864 -0.20522 0.20901 -0.20829 0.21037 -0.18371 C 0.21111 -0.1712 0.21247 -0.14662 0.21247 -0.1464 C 0.21161 -0.08428 0.21667 0.02305 0.20111 0.09263 C 0.19951 0.10997 0.19704 0.12819 0.19173 0.14267 C 0.18963 0.15716 0.18531 0.17318 0.17815 0.18152 C 0.17235 0.21137 0.15395 0.21379 0.13963 0.22366 C 0.12321 0.22279 0.10482 0.2331 0.09062 0.21862 C 0.07975 0.20742 0.09407 0.21708 0.08432 0.21115 C 0.08173 0.20764 0.07852 0.20545 0.07605 0.20193 C 0.06914 0.19162 0.06802 0.17779 0.05938 0.16857 C 0.05432 0.15716 0.04951 0.14531 0.0437 0.13521 C 0.04136 0.12182 0.0358 0.1126 0.03123 0.10185 C 0.02889 0.09592 0.02728 0.08912 0.02506 0.08341 C 0.02173 0.07441 0.01889 0.06212 0.01667 0.0518 C 0.0158 0.04807 0.0158 0.04412 0.01457 0.04083 C 0.01198 0.03359 0.01037 0.0259 0.0084 0.01844 C 0.00667 0.01208 0.00333 0.00747 -2.46914E-7 -3.3626E-6 " pathEditMode="relative" rAng="0" ptsTypes="AAAAAAAAAAAAAAAAAAAAAAA">
                                      <p:cBhvr>
                                        <p:cTn id="32" dur="1500" fill="hold"/>
                                        <p:tgtEl>
                                          <p:spTgt spid="103"/>
                                        </p:tgtEl>
                                        <p:attrNameLst>
                                          <p:attrName>ppt_x</p:attrName>
                                          <p:attrName>ppt_y</p:attrName>
                                        </p:attrNameLst>
                                      </p:cBhvr>
                                      <p:rCtr x="-5617" y="42230"/>
                                    </p:animMotion>
                                  </p:childTnLst>
                                </p:cTn>
                              </p:par>
                            </p:childTnLst>
                          </p:cTn>
                        </p:par>
                        <p:par>
                          <p:cTn id="33" fill="hold">
                            <p:stCondLst>
                              <p:cond delay="1500"/>
                            </p:stCondLst>
                            <p:childTnLst>
                              <p:par>
                                <p:cTn id="34" presetID="10" presetClass="entr" presetSubtype="0" fill="hold" grpId="1" nodeType="afterEffect">
                                  <p:stCondLst>
                                    <p:cond delay="0"/>
                                  </p:stCondLst>
                                  <p:childTnLst>
                                    <p:set>
                                      <p:cBhvr>
                                        <p:cTn id="35" dur="1" fill="hold">
                                          <p:stCondLst>
                                            <p:cond delay="0"/>
                                          </p:stCondLst>
                                        </p:cTn>
                                        <p:tgtEl>
                                          <p:spTgt spid="61"/>
                                        </p:tgtEl>
                                        <p:attrNameLst>
                                          <p:attrName>style.visibility</p:attrName>
                                        </p:attrNameLst>
                                      </p:cBhvr>
                                      <p:to>
                                        <p:strVal val="visible"/>
                                      </p:to>
                                    </p:set>
                                    <p:animEffect transition="in" filter="fade">
                                      <p:cBhvr>
                                        <p:cTn id="36" dur="500"/>
                                        <p:tgtEl>
                                          <p:spTgt spid="61"/>
                                        </p:tgtEl>
                                      </p:cBhvr>
                                    </p:animEffect>
                                  </p:childTnLst>
                                </p:cTn>
                              </p:par>
                              <p:par>
                                <p:cTn id="37" presetID="64" presetClass="path" presetSubtype="0" accel="50000" decel="50000" fill="hold" grpId="0" nodeType="withEffect">
                                  <p:stCondLst>
                                    <p:cond delay="0"/>
                                  </p:stCondLst>
                                  <p:childTnLst>
                                    <p:animMotion origin="layout" path="M -3.33333E-6 0.03622 L -3.33333E-6 -3.3626E-6 " pathEditMode="relative" rAng="0" ptsTypes="AA">
                                      <p:cBhvr>
                                        <p:cTn id="38" dur="750" fill="hold"/>
                                        <p:tgtEl>
                                          <p:spTgt spid="61"/>
                                        </p:tgtEl>
                                        <p:attrNameLst>
                                          <p:attrName>ppt_x</p:attrName>
                                          <p:attrName>ppt_y</p:attrName>
                                        </p:attrNameLst>
                                      </p:cBhvr>
                                      <p:rCtr x="0" y="-1822"/>
                                    </p:animMotion>
                                  </p:childTnLst>
                                </p:cTn>
                              </p:par>
                              <p:par>
                                <p:cTn id="39" presetID="10" presetClass="entr" presetSubtype="0" fill="hold" grpId="0" nodeType="withEffect">
                                  <p:stCondLst>
                                    <p:cond delay="250"/>
                                  </p:stCondLst>
                                  <p:childTnLst>
                                    <p:set>
                                      <p:cBhvr>
                                        <p:cTn id="40" dur="1" fill="hold">
                                          <p:stCondLst>
                                            <p:cond delay="0"/>
                                          </p:stCondLst>
                                        </p:cTn>
                                        <p:tgtEl>
                                          <p:spTgt spid="94"/>
                                        </p:tgtEl>
                                        <p:attrNameLst>
                                          <p:attrName>style.visibility</p:attrName>
                                        </p:attrNameLst>
                                      </p:cBhvr>
                                      <p:to>
                                        <p:strVal val="visible"/>
                                      </p:to>
                                    </p:set>
                                    <p:animEffect transition="in" filter="fade">
                                      <p:cBhvr>
                                        <p:cTn id="41" dur="500"/>
                                        <p:tgtEl>
                                          <p:spTgt spid="94"/>
                                        </p:tgtEl>
                                      </p:cBhvr>
                                    </p:animEffect>
                                  </p:childTnLst>
                                </p:cTn>
                              </p:par>
                              <p:par>
                                <p:cTn id="42" presetID="10" presetClass="entr" presetSubtype="0" fill="hold" grpId="1" nodeType="withEffect">
                                  <p:stCondLst>
                                    <p:cond delay="250"/>
                                  </p:stCondLst>
                                  <p:childTnLst>
                                    <p:set>
                                      <p:cBhvr>
                                        <p:cTn id="43" dur="1" fill="hold">
                                          <p:stCondLst>
                                            <p:cond delay="0"/>
                                          </p:stCondLst>
                                        </p:cTn>
                                        <p:tgtEl>
                                          <p:spTgt spid="98"/>
                                        </p:tgtEl>
                                        <p:attrNameLst>
                                          <p:attrName>style.visibility</p:attrName>
                                        </p:attrNameLst>
                                      </p:cBhvr>
                                      <p:to>
                                        <p:strVal val="visible"/>
                                      </p:to>
                                    </p:set>
                                    <p:animEffect transition="in" filter="fade">
                                      <p:cBhvr>
                                        <p:cTn id="44" dur="500"/>
                                        <p:tgtEl>
                                          <p:spTgt spid="98"/>
                                        </p:tgtEl>
                                      </p:cBhvr>
                                    </p:animEffect>
                                  </p:childTnLst>
                                </p:cTn>
                              </p:par>
                              <p:par>
                                <p:cTn id="45" presetID="64" presetClass="path" presetSubtype="0" accel="50000" decel="50000" fill="hold" grpId="0" nodeType="withEffect">
                                  <p:stCondLst>
                                    <p:cond delay="250"/>
                                  </p:stCondLst>
                                  <p:childTnLst>
                                    <p:animMotion origin="layout" path="M -3.20988E-6 0.03622 L -3.20988E-6 -3.3626E-6 " pathEditMode="relative" rAng="0" ptsTypes="AA">
                                      <p:cBhvr>
                                        <p:cTn id="46" dur="750" fill="hold"/>
                                        <p:tgtEl>
                                          <p:spTgt spid="98"/>
                                        </p:tgtEl>
                                        <p:attrNameLst>
                                          <p:attrName>ppt_x</p:attrName>
                                          <p:attrName>ppt_y</p:attrName>
                                        </p:attrNameLst>
                                      </p:cBhvr>
                                      <p:rCtr x="0" y="-1822"/>
                                    </p:animMotion>
                                  </p:childTnLst>
                                </p:cTn>
                              </p:par>
                              <p:par>
                                <p:cTn id="47" presetID="10" presetClass="entr" presetSubtype="0" fill="hold" grpId="0" nodeType="withEffect">
                                  <p:stCondLst>
                                    <p:cond delay="500"/>
                                  </p:stCondLst>
                                  <p:childTnLst>
                                    <p:set>
                                      <p:cBhvr>
                                        <p:cTn id="48" dur="1" fill="hold">
                                          <p:stCondLst>
                                            <p:cond delay="0"/>
                                          </p:stCondLst>
                                        </p:cTn>
                                        <p:tgtEl>
                                          <p:spTgt spid="104"/>
                                        </p:tgtEl>
                                        <p:attrNameLst>
                                          <p:attrName>style.visibility</p:attrName>
                                        </p:attrNameLst>
                                      </p:cBhvr>
                                      <p:to>
                                        <p:strVal val="visible"/>
                                      </p:to>
                                    </p:set>
                                    <p:animEffect transition="in" filter="fade">
                                      <p:cBhvr>
                                        <p:cTn id="49" dur="500"/>
                                        <p:tgtEl>
                                          <p:spTgt spid="104"/>
                                        </p:tgtEl>
                                      </p:cBhvr>
                                    </p:animEffect>
                                  </p:childTnLst>
                                </p:cTn>
                              </p:par>
                              <p:par>
                                <p:cTn id="50" presetID="10" presetClass="entr" presetSubtype="0" fill="hold" grpId="1" nodeType="withEffect">
                                  <p:stCondLst>
                                    <p:cond delay="500"/>
                                  </p:stCondLst>
                                  <p:childTnLst>
                                    <p:set>
                                      <p:cBhvr>
                                        <p:cTn id="51" dur="1" fill="hold">
                                          <p:stCondLst>
                                            <p:cond delay="0"/>
                                          </p:stCondLst>
                                        </p:cTn>
                                        <p:tgtEl>
                                          <p:spTgt spid="100"/>
                                        </p:tgtEl>
                                        <p:attrNameLst>
                                          <p:attrName>style.visibility</p:attrName>
                                        </p:attrNameLst>
                                      </p:cBhvr>
                                      <p:to>
                                        <p:strVal val="visible"/>
                                      </p:to>
                                    </p:set>
                                    <p:animEffect transition="in" filter="fade">
                                      <p:cBhvr>
                                        <p:cTn id="52" dur="500"/>
                                        <p:tgtEl>
                                          <p:spTgt spid="100"/>
                                        </p:tgtEl>
                                      </p:cBhvr>
                                    </p:animEffect>
                                  </p:childTnLst>
                                </p:cTn>
                              </p:par>
                              <p:par>
                                <p:cTn id="53" presetID="64" presetClass="path" presetSubtype="0" accel="50000" decel="50000" fill="hold" grpId="0" nodeType="withEffect">
                                  <p:stCondLst>
                                    <p:cond delay="500"/>
                                  </p:stCondLst>
                                  <p:childTnLst>
                                    <p:animMotion origin="layout" path="M -1.97531E-6 0.03622 L -1.97531E-6 -3.3626E-6 " pathEditMode="relative" rAng="0" ptsTypes="AA">
                                      <p:cBhvr>
                                        <p:cTn id="54" dur="750" fill="hold"/>
                                        <p:tgtEl>
                                          <p:spTgt spid="100"/>
                                        </p:tgtEl>
                                        <p:attrNameLst>
                                          <p:attrName>ppt_x</p:attrName>
                                          <p:attrName>ppt_y</p:attrName>
                                        </p:attrNameLst>
                                      </p:cBhvr>
                                      <p:rCtr x="0" y="-1822"/>
                                    </p:animMotion>
                                  </p:childTnLst>
                                </p:cTn>
                              </p:par>
                              <p:par>
                                <p:cTn id="55" presetID="10" presetClass="entr" presetSubtype="0" fill="hold" grpId="0" nodeType="withEffect">
                                  <p:stCondLst>
                                    <p:cond delay="750"/>
                                  </p:stCondLst>
                                  <p:childTnLst>
                                    <p:set>
                                      <p:cBhvr>
                                        <p:cTn id="56" dur="1" fill="hold">
                                          <p:stCondLst>
                                            <p:cond delay="0"/>
                                          </p:stCondLst>
                                        </p:cTn>
                                        <p:tgtEl>
                                          <p:spTgt spid="105"/>
                                        </p:tgtEl>
                                        <p:attrNameLst>
                                          <p:attrName>style.visibility</p:attrName>
                                        </p:attrNameLst>
                                      </p:cBhvr>
                                      <p:to>
                                        <p:strVal val="visible"/>
                                      </p:to>
                                    </p:set>
                                    <p:animEffect transition="in" filter="fade">
                                      <p:cBhvr>
                                        <p:cTn id="57" dur="500"/>
                                        <p:tgtEl>
                                          <p:spTgt spid="105"/>
                                        </p:tgtEl>
                                      </p:cBhvr>
                                    </p:animEffect>
                                  </p:childTnLst>
                                </p:cTn>
                              </p:par>
                              <p:par>
                                <p:cTn id="58" presetID="10" presetClass="entr" presetSubtype="0" fill="hold" grpId="1" nodeType="withEffect">
                                  <p:stCondLst>
                                    <p:cond delay="750"/>
                                  </p:stCondLst>
                                  <p:childTnLst>
                                    <p:set>
                                      <p:cBhvr>
                                        <p:cTn id="59" dur="1" fill="hold">
                                          <p:stCondLst>
                                            <p:cond delay="0"/>
                                          </p:stCondLst>
                                        </p:cTn>
                                        <p:tgtEl>
                                          <p:spTgt spid="102"/>
                                        </p:tgtEl>
                                        <p:attrNameLst>
                                          <p:attrName>style.visibility</p:attrName>
                                        </p:attrNameLst>
                                      </p:cBhvr>
                                      <p:to>
                                        <p:strVal val="visible"/>
                                      </p:to>
                                    </p:set>
                                    <p:animEffect transition="in" filter="fade">
                                      <p:cBhvr>
                                        <p:cTn id="60" dur="500"/>
                                        <p:tgtEl>
                                          <p:spTgt spid="102"/>
                                        </p:tgtEl>
                                      </p:cBhvr>
                                    </p:animEffect>
                                  </p:childTnLst>
                                </p:cTn>
                              </p:par>
                              <p:par>
                                <p:cTn id="61" presetID="64" presetClass="path" presetSubtype="0" accel="50000" decel="50000" fill="hold" grpId="0" nodeType="withEffect">
                                  <p:stCondLst>
                                    <p:cond delay="750"/>
                                  </p:stCondLst>
                                  <p:childTnLst>
                                    <p:animMotion origin="layout" path="M 1.23457E-7 0.03622 L 1.23457E-7 -3.3626E-6 " pathEditMode="relative" rAng="0" ptsTypes="AA">
                                      <p:cBhvr>
                                        <p:cTn id="62" dur="750" fill="hold"/>
                                        <p:tgtEl>
                                          <p:spTgt spid="102"/>
                                        </p:tgtEl>
                                        <p:attrNameLst>
                                          <p:attrName>ppt_x</p:attrName>
                                          <p:attrName>ppt_y</p:attrName>
                                        </p:attrNameLst>
                                      </p:cBhvr>
                                      <p:rCtr x="0" y="-1822"/>
                                    </p:animMotion>
                                  </p:childTnLst>
                                </p:cTn>
                              </p:par>
                              <p:par>
                                <p:cTn id="63" presetID="10" presetClass="entr" presetSubtype="0" fill="hold" grpId="0" nodeType="withEffect">
                                  <p:stCondLst>
                                    <p:cond delay="1000"/>
                                  </p:stCondLst>
                                  <p:childTnLst>
                                    <p:set>
                                      <p:cBhvr>
                                        <p:cTn id="64" dur="1" fill="hold">
                                          <p:stCondLst>
                                            <p:cond delay="0"/>
                                          </p:stCondLst>
                                        </p:cTn>
                                        <p:tgtEl>
                                          <p:spTgt spid="106"/>
                                        </p:tgtEl>
                                        <p:attrNameLst>
                                          <p:attrName>style.visibility</p:attrName>
                                        </p:attrNameLst>
                                      </p:cBhvr>
                                      <p:to>
                                        <p:strVal val="visible"/>
                                      </p:to>
                                    </p:set>
                                    <p:animEffect transition="in" filter="fade">
                                      <p:cBhvr>
                                        <p:cTn id="65" dur="500"/>
                                        <p:tgtEl>
                                          <p:spTgt spid="106"/>
                                        </p:tgtEl>
                                      </p:cBhvr>
                                    </p:animEffect>
                                  </p:childTnLst>
                                </p:cTn>
                              </p:par>
                            </p:childTnLst>
                          </p:cTn>
                        </p:par>
                        <p:par>
                          <p:cTn id="66" fill="hold">
                            <p:stCondLst>
                              <p:cond delay="3000"/>
                            </p:stCondLst>
                            <p:childTnLst>
                              <p:par>
                                <p:cTn id="67" presetID="10" presetClass="entr" presetSubtype="0" fill="hold" grpId="0" nodeType="after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500"/>
                                        <p:tgtEl>
                                          <p:spTgt spid="25"/>
                                        </p:tgtEl>
                                      </p:cBhvr>
                                    </p:animEffect>
                                  </p:childTnLst>
                                </p:cTn>
                              </p:par>
                              <p:par>
                                <p:cTn id="70" presetID="22" presetClass="entr" presetSubtype="8" fill="hold" grpId="0" nodeType="withEffect">
                                  <p:stCondLst>
                                    <p:cond delay="250"/>
                                  </p:stCondLst>
                                  <p:childTnLst>
                                    <p:set>
                                      <p:cBhvr>
                                        <p:cTn id="71" dur="1" fill="hold">
                                          <p:stCondLst>
                                            <p:cond delay="0"/>
                                          </p:stCondLst>
                                        </p:cTn>
                                        <p:tgtEl>
                                          <p:spTgt spid="26"/>
                                        </p:tgtEl>
                                        <p:attrNameLst>
                                          <p:attrName>style.visibility</p:attrName>
                                        </p:attrNameLst>
                                      </p:cBhvr>
                                      <p:to>
                                        <p:strVal val="visible"/>
                                      </p:to>
                                    </p:set>
                                    <p:animEffect transition="in" filter="wipe(left)">
                                      <p:cBhvr>
                                        <p:cTn id="72" dur="1750"/>
                                        <p:tgtEl>
                                          <p:spTgt spid="26"/>
                                        </p:tgtEl>
                                      </p:cBhvr>
                                    </p:animEffect>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1000"/>
                                        <p:tgtEl>
                                          <p:spTgt spid="2"/>
                                        </p:tgtEl>
                                      </p:cBhvr>
                                    </p:animEffect>
                                    <p:anim calcmode="lin" valueType="num">
                                      <p:cBhvr>
                                        <p:cTn id="78" dur="1000" fill="hold"/>
                                        <p:tgtEl>
                                          <p:spTgt spid="2"/>
                                        </p:tgtEl>
                                        <p:attrNameLst>
                                          <p:attrName>ppt_x</p:attrName>
                                        </p:attrNameLst>
                                      </p:cBhvr>
                                      <p:tavLst>
                                        <p:tav tm="0">
                                          <p:val>
                                            <p:strVal val="#ppt_x"/>
                                          </p:val>
                                        </p:tav>
                                        <p:tav tm="100000">
                                          <p:val>
                                            <p:strVal val="#ppt_x"/>
                                          </p:val>
                                        </p:tav>
                                      </p:tavLst>
                                    </p:anim>
                                    <p:anim calcmode="lin" valueType="num">
                                      <p:cBhvr>
                                        <p:cTn id="7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3" grpId="0" animBg="1"/>
      <p:bldP spid="63" grpId="1" animBg="1"/>
      <p:bldP spid="63" grpId="2" animBg="1"/>
      <p:bldP spid="98" grpId="0" animBg="1"/>
      <p:bldP spid="98" grpId="1" animBg="1"/>
      <p:bldP spid="99" grpId="0" animBg="1"/>
      <p:bldP spid="99" grpId="1" animBg="1"/>
      <p:bldP spid="99" grpId="2" animBg="1"/>
      <p:bldP spid="100" grpId="0" animBg="1"/>
      <p:bldP spid="100" grpId="1" animBg="1"/>
      <p:bldP spid="101" grpId="0" animBg="1"/>
      <p:bldP spid="101" grpId="1" animBg="1"/>
      <p:bldP spid="101" grpId="2" animBg="1"/>
      <p:bldP spid="102" grpId="0" animBg="1"/>
      <p:bldP spid="102" grpId="1" animBg="1"/>
      <p:bldP spid="103" grpId="0" animBg="1"/>
      <p:bldP spid="103" grpId="1" animBg="1"/>
      <p:bldP spid="103" grpId="2" animBg="1"/>
      <p:bldP spid="94" grpId="0"/>
      <p:bldP spid="104" grpId="0"/>
      <p:bldP spid="105" grpId="0"/>
      <p:bldP spid="106" grpId="0"/>
      <p:bldP spid="25" grpId="0" animBg="1"/>
      <p:bldP spid="2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55A35BB-CA1D-42B0-9E02-584DC157650B}"/>
              </a:ext>
            </a:extLst>
          </p:cNvPr>
          <p:cNvSpPr>
            <a:spLocks noGrp="1"/>
          </p:cNvSpPr>
          <p:nvPr>
            <p:ph type="title"/>
          </p:nvPr>
        </p:nvSpPr>
        <p:spPr/>
        <p:txBody>
          <a:bodyPr/>
          <a:lstStyle/>
          <a:p>
            <a:r>
              <a:rPr lang="en-US" altLang="ko-KR" dirty="0"/>
              <a:t>3. </a:t>
            </a:r>
            <a:r>
              <a:rPr lang="en-US" altLang="ko-KR" dirty="0" err="1"/>
              <a:t>OpenAPI</a:t>
            </a:r>
            <a:r>
              <a:rPr lang="en-US" altLang="ko-KR" dirty="0"/>
              <a:t> </a:t>
            </a:r>
            <a:r>
              <a:rPr lang="ko-KR" altLang="en-US" dirty="0"/>
              <a:t>명세서 </a:t>
            </a:r>
          </a:p>
        </p:txBody>
      </p:sp>
      <p:sp>
        <p:nvSpPr>
          <p:cNvPr id="3" name="내용 개체 틀 2">
            <a:extLst>
              <a:ext uri="{FF2B5EF4-FFF2-40B4-BE49-F238E27FC236}">
                <a16:creationId xmlns:a16="http://schemas.microsoft.com/office/drawing/2014/main" id="{1447BEA4-78DC-4504-B00D-8F2CDCBE2DB5}"/>
              </a:ext>
            </a:extLst>
          </p:cNvPr>
          <p:cNvSpPr>
            <a:spLocks noGrp="1"/>
          </p:cNvSpPr>
          <p:nvPr>
            <p:ph idx="1"/>
          </p:nvPr>
        </p:nvSpPr>
        <p:spPr>
          <a:xfrm>
            <a:off x="838200" y="1825625"/>
            <a:ext cx="4169229" cy="4351338"/>
          </a:xfrm>
        </p:spPr>
        <p:txBody>
          <a:bodyPr/>
          <a:lstStyle/>
          <a:p>
            <a:r>
              <a:rPr lang="en-US" altLang="ko-KR" dirty="0"/>
              <a:t>3.1</a:t>
            </a:r>
            <a:r>
              <a:rPr lang="en-US" altLang="ko-KR" sz="1600" dirty="0"/>
              <a:t> </a:t>
            </a:r>
            <a:r>
              <a:rPr lang="en-US" altLang="ko-KR" sz="1600" dirty="0" err="1"/>
              <a:t>OpenAPI</a:t>
            </a:r>
            <a:r>
              <a:rPr lang="en-US" altLang="ko-KR" sz="1600" dirty="0"/>
              <a:t> </a:t>
            </a:r>
            <a:r>
              <a:rPr lang="ko-KR" altLang="en-US" sz="1600" dirty="0"/>
              <a:t>컨트롤 </a:t>
            </a:r>
            <a:r>
              <a:rPr lang="en-US" altLang="ko-KR" sz="1600" dirty="0"/>
              <a:t>- </a:t>
            </a:r>
            <a:r>
              <a:rPr lang="en-US" altLang="ko-KR" sz="1600" dirty="0" err="1"/>
              <a:t>OpenApi</a:t>
            </a:r>
            <a:r>
              <a:rPr lang="ko-KR" altLang="en-US" sz="1600" dirty="0"/>
              <a:t>는 </a:t>
            </a:r>
            <a:r>
              <a:rPr lang="en-US" altLang="ko-KR" sz="1600" dirty="0"/>
              <a:t>ActiveX Control (OCX) </a:t>
            </a:r>
            <a:r>
              <a:rPr lang="ko-KR" altLang="en-US" sz="1600" dirty="0"/>
              <a:t>형태의 </a:t>
            </a:r>
            <a:r>
              <a:rPr lang="en-US" altLang="ko-KR" sz="1600" dirty="0"/>
              <a:t>OLE </a:t>
            </a:r>
            <a:r>
              <a:rPr lang="ko-KR" altLang="en-US" sz="1600" dirty="0"/>
              <a:t>컨트롤을 기반으로 설계 및 </a:t>
            </a:r>
            <a:r>
              <a:rPr lang="ko-KR" altLang="en-US" sz="1600" dirty="0" err="1"/>
              <a:t>구현되어있다</a:t>
            </a:r>
            <a:r>
              <a:rPr lang="en-US" altLang="ko-KR" sz="1600" dirty="0"/>
              <a:t>. </a:t>
            </a:r>
            <a:r>
              <a:rPr lang="ko-KR" altLang="en-US" sz="1600" dirty="0"/>
              <a:t>일반적인 </a:t>
            </a:r>
            <a:r>
              <a:rPr lang="en-US" altLang="ko-KR" sz="1600" dirty="0"/>
              <a:t>OCX</a:t>
            </a:r>
            <a:r>
              <a:rPr lang="ko-KR" altLang="en-US" sz="1600" dirty="0"/>
              <a:t>와 동일하게 윈도우 운영체제에 컨트롤을 등록 해야 사용 할 수 있다</a:t>
            </a:r>
            <a:r>
              <a:rPr lang="en-US" altLang="ko-KR" sz="1600" dirty="0"/>
              <a:t>.</a:t>
            </a:r>
            <a:endParaRPr lang="ko-KR" altLang="en-US" sz="1600" dirty="0"/>
          </a:p>
        </p:txBody>
      </p:sp>
      <p:graphicFrame>
        <p:nvGraphicFramePr>
          <p:cNvPr id="4" name="표 4">
            <a:extLst>
              <a:ext uri="{FF2B5EF4-FFF2-40B4-BE49-F238E27FC236}">
                <a16:creationId xmlns:a16="http://schemas.microsoft.com/office/drawing/2014/main" id="{E7E0F917-3E70-4F2A-B0E0-29AA042278CE}"/>
              </a:ext>
            </a:extLst>
          </p:cNvPr>
          <p:cNvGraphicFramePr>
            <a:graphicFrameLocks noGrp="1"/>
          </p:cNvGraphicFramePr>
          <p:nvPr>
            <p:extLst>
              <p:ext uri="{D42A27DB-BD31-4B8C-83A1-F6EECF244321}">
                <p14:modId xmlns:p14="http://schemas.microsoft.com/office/powerpoint/2010/main" val="493211424"/>
              </p:ext>
            </p:extLst>
          </p:nvPr>
        </p:nvGraphicFramePr>
        <p:xfrm>
          <a:off x="5007429" y="2065355"/>
          <a:ext cx="6818811" cy="3027680"/>
        </p:xfrm>
        <a:graphic>
          <a:graphicData uri="http://schemas.openxmlformats.org/drawingml/2006/table">
            <a:tbl>
              <a:tblPr firstRow="1" bandRow="1">
                <a:tableStyleId>{5C22544A-7EE6-4342-B048-85BDC9FD1C3A}</a:tableStyleId>
              </a:tblPr>
              <a:tblGrid>
                <a:gridCol w="2272937">
                  <a:extLst>
                    <a:ext uri="{9D8B030D-6E8A-4147-A177-3AD203B41FA5}">
                      <a16:colId xmlns:a16="http://schemas.microsoft.com/office/drawing/2014/main" val="3184298170"/>
                    </a:ext>
                  </a:extLst>
                </a:gridCol>
                <a:gridCol w="2272937">
                  <a:extLst>
                    <a:ext uri="{9D8B030D-6E8A-4147-A177-3AD203B41FA5}">
                      <a16:colId xmlns:a16="http://schemas.microsoft.com/office/drawing/2014/main" val="4269583767"/>
                    </a:ext>
                  </a:extLst>
                </a:gridCol>
                <a:gridCol w="2272937">
                  <a:extLst>
                    <a:ext uri="{9D8B030D-6E8A-4147-A177-3AD203B41FA5}">
                      <a16:colId xmlns:a16="http://schemas.microsoft.com/office/drawing/2014/main" val="2944875027"/>
                    </a:ext>
                  </a:extLst>
                </a:gridCol>
              </a:tblGrid>
              <a:tr h="0">
                <a:tc>
                  <a:txBody>
                    <a:bodyPr/>
                    <a:lstStyle/>
                    <a:p>
                      <a:pPr latinLnBrk="1"/>
                      <a:endParaRPr lang="ko-KR" altLang="en-US" dirty="0"/>
                    </a:p>
                  </a:txBody>
                  <a:tcPr/>
                </a:tc>
                <a:tc>
                  <a:txBody>
                    <a:bodyPr/>
                    <a:lstStyle/>
                    <a:p>
                      <a:pPr latinLnBrk="1"/>
                      <a:r>
                        <a:rPr lang="ko-KR" altLang="en-US" dirty="0"/>
                        <a:t>내용</a:t>
                      </a:r>
                    </a:p>
                  </a:txBody>
                  <a:tcPr/>
                </a:tc>
                <a:tc>
                  <a:txBody>
                    <a:bodyPr/>
                    <a:lstStyle/>
                    <a:p>
                      <a:pPr latinLnBrk="1"/>
                      <a:r>
                        <a:rPr lang="ko-KR" altLang="en-US" dirty="0"/>
                        <a:t>비고</a:t>
                      </a:r>
                    </a:p>
                  </a:txBody>
                  <a:tcPr/>
                </a:tc>
                <a:extLst>
                  <a:ext uri="{0D108BD9-81ED-4DB2-BD59-A6C34878D82A}">
                    <a16:rowId xmlns:a16="http://schemas.microsoft.com/office/drawing/2014/main" val="2372609623"/>
                  </a:ext>
                </a:extLst>
              </a:tr>
              <a:tr h="370840">
                <a:tc>
                  <a:txBody>
                    <a:bodyPr/>
                    <a:lstStyle/>
                    <a:p>
                      <a:pPr latinLnBrk="1"/>
                      <a:r>
                        <a:rPr lang="ko-KR" altLang="en-US" dirty="0" err="1"/>
                        <a:t>컨틀롤</a:t>
                      </a:r>
                      <a:r>
                        <a:rPr lang="ko-KR" altLang="en-US" dirty="0"/>
                        <a:t> 모듈</a:t>
                      </a:r>
                    </a:p>
                  </a:txBody>
                  <a:tcPr/>
                </a:tc>
                <a:tc>
                  <a:txBody>
                    <a:bodyPr/>
                    <a:lstStyle/>
                    <a:p>
                      <a:pPr latinLnBrk="1"/>
                      <a:r>
                        <a:rPr lang="en-US" altLang="ko-KR" dirty="0"/>
                        <a:t>KHOpenApi.OCX</a:t>
                      </a:r>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3944845624"/>
                  </a:ext>
                </a:extLst>
              </a:tr>
              <a:tr h="370840">
                <a:tc>
                  <a:txBody>
                    <a:bodyPr/>
                    <a:lstStyle/>
                    <a:p>
                      <a:pPr latinLnBrk="1"/>
                      <a:r>
                        <a:rPr lang="ko-KR" altLang="en-US" dirty="0"/>
                        <a:t>라이브러리 형태</a:t>
                      </a:r>
                    </a:p>
                  </a:txBody>
                  <a:tcPr/>
                </a:tc>
                <a:tc>
                  <a:txBody>
                    <a:bodyPr/>
                    <a:lstStyle/>
                    <a:p>
                      <a:pPr latinLnBrk="1"/>
                      <a:r>
                        <a:rPr lang="en-US" altLang="ko-KR" dirty="0"/>
                        <a:t>OCX – OLE Control Extension, DLL</a:t>
                      </a:r>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2622284017"/>
                  </a:ext>
                </a:extLst>
              </a:tr>
              <a:tr h="370840">
                <a:tc>
                  <a:txBody>
                    <a:bodyPr/>
                    <a:lstStyle/>
                    <a:p>
                      <a:pPr latinLnBrk="1"/>
                      <a:r>
                        <a:rPr lang="ko-KR" altLang="en-US" dirty="0"/>
                        <a:t>호 환 성</a:t>
                      </a:r>
                    </a:p>
                  </a:txBody>
                  <a:tcPr/>
                </a:tc>
                <a:tc>
                  <a:txBody>
                    <a:bodyPr/>
                    <a:lstStyle/>
                    <a:p>
                      <a:pPr latinLnBrk="1"/>
                      <a:r>
                        <a:rPr lang="en-US" altLang="ko-KR" dirty="0"/>
                        <a:t>Microsoft Windows XP SP3 </a:t>
                      </a:r>
                      <a:r>
                        <a:rPr lang="ko-KR" altLang="en-US" dirty="0"/>
                        <a:t>이상</a:t>
                      </a:r>
                    </a:p>
                  </a:txBody>
                  <a:tcPr/>
                </a:tc>
                <a:tc>
                  <a:txBody>
                    <a:bodyPr/>
                    <a:lstStyle/>
                    <a:p>
                      <a:pPr latinLnBrk="1"/>
                      <a:endParaRPr lang="ko-KR" altLang="en-US"/>
                    </a:p>
                  </a:txBody>
                  <a:tcPr/>
                </a:tc>
                <a:extLst>
                  <a:ext uri="{0D108BD9-81ED-4DB2-BD59-A6C34878D82A}">
                    <a16:rowId xmlns:a16="http://schemas.microsoft.com/office/drawing/2014/main" val="1460319912"/>
                  </a:ext>
                </a:extLst>
              </a:tr>
              <a:tr h="370840">
                <a:tc>
                  <a:txBody>
                    <a:bodyPr/>
                    <a:lstStyle/>
                    <a:p>
                      <a:pPr latinLnBrk="1"/>
                      <a:r>
                        <a:rPr lang="ko-KR" altLang="en-US" dirty="0"/>
                        <a:t>개발 환경</a:t>
                      </a:r>
                    </a:p>
                  </a:txBody>
                  <a:tcPr/>
                </a:tc>
                <a:tc>
                  <a:txBody>
                    <a:bodyPr/>
                    <a:lstStyle/>
                    <a:p>
                      <a:pPr latinLnBrk="1"/>
                      <a:r>
                        <a:rPr lang="en-US" altLang="ko-KR" dirty="0" err="1"/>
                        <a:t>Mocrosoft</a:t>
                      </a:r>
                      <a:r>
                        <a:rPr lang="en-US" altLang="ko-KR" dirty="0"/>
                        <a:t> Visual C++ 2010</a:t>
                      </a:r>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2015867907"/>
                  </a:ext>
                </a:extLst>
              </a:tr>
              <a:tr h="370840">
                <a:tc>
                  <a:txBody>
                    <a:bodyPr/>
                    <a:lstStyle/>
                    <a:p>
                      <a:pPr latinLnBrk="1"/>
                      <a:r>
                        <a:rPr lang="ko-KR" altLang="en-US" dirty="0" err="1"/>
                        <a:t>버</a:t>
                      </a:r>
                      <a:r>
                        <a:rPr lang="ko-KR" altLang="en-US" dirty="0"/>
                        <a:t> 전 </a:t>
                      </a:r>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2221756311"/>
                  </a:ext>
                </a:extLst>
              </a:tr>
            </a:tbl>
          </a:graphicData>
        </a:graphic>
      </p:graphicFrame>
    </p:spTree>
    <p:extLst>
      <p:ext uri="{BB962C8B-B14F-4D97-AF65-F5344CB8AC3E}">
        <p14:creationId xmlns:p14="http://schemas.microsoft.com/office/powerpoint/2010/main" val="4199103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B428333-729D-45E2-AFC8-612D130893E7}"/>
              </a:ext>
            </a:extLst>
          </p:cNvPr>
          <p:cNvSpPr>
            <a:spLocks noGrp="1"/>
          </p:cNvSpPr>
          <p:nvPr>
            <p:ph type="title"/>
          </p:nvPr>
        </p:nvSpPr>
        <p:spPr/>
        <p:txBody>
          <a:bodyPr/>
          <a:lstStyle/>
          <a:p>
            <a:r>
              <a:rPr lang="en-US" altLang="ko-KR" dirty="0"/>
              <a:t>3.2 </a:t>
            </a:r>
            <a:r>
              <a:rPr lang="en-US" altLang="ko-KR" dirty="0" err="1"/>
              <a:t>OpenAPI</a:t>
            </a:r>
            <a:r>
              <a:rPr lang="en-US" altLang="ko-KR" dirty="0"/>
              <a:t> </a:t>
            </a:r>
            <a:r>
              <a:rPr lang="ko-KR" altLang="en-US" dirty="0"/>
              <a:t>식별자 </a:t>
            </a:r>
          </a:p>
        </p:txBody>
      </p:sp>
      <p:sp>
        <p:nvSpPr>
          <p:cNvPr id="3" name="내용 개체 틀 2">
            <a:extLst>
              <a:ext uri="{FF2B5EF4-FFF2-40B4-BE49-F238E27FC236}">
                <a16:creationId xmlns:a16="http://schemas.microsoft.com/office/drawing/2014/main" id="{D47676B0-83FA-4EF1-A913-AE3D2C0EFEBD}"/>
              </a:ext>
            </a:extLst>
          </p:cNvPr>
          <p:cNvSpPr>
            <a:spLocks noGrp="1"/>
          </p:cNvSpPr>
          <p:nvPr>
            <p:ph idx="1"/>
          </p:nvPr>
        </p:nvSpPr>
        <p:spPr>
          <a:xfrm>
            <a:off x="838200" y="1825625"/>
            <a:ext cx="5832566" cy="4351338"/>
          </a:xfrm>
        </p:spPr>
        <p:txBody>
          <a:bodyPr>
            <a:normAutofit/>
          </a:bodyPr>
          <a:lstStyle/>
          <a:p>
            <a:r>
              <a:rPr lang="en-US" altLang="ko-KR" sz="1600" dirty="0"/>
              <a:t>- </a:t>
            </a:r>
            <a:r>
              <a:rPr lang="en-US" altLang="ko-KR" sz="1600" dirty="0" err="1"/>
              <a:t>OpenAPI</a:t>
            </a:r>
            <a:r>
              <a:rPr lang="en-US" altLang="ko-KR" sz="1600" dirty="0"/>
              <a:t> </a:t>
            </a:r>
            <a:r>
              <a:rPr lang="ko-KR" altLang="en-US" sz="1600" dirty="0"/>
              <a:t>컨트롤의 인터페이스 식별자</a:t>
            </a:r>
            <a:r>
              <a:rPr lang="en-US" altLang="ko-KR" sz="1600" dirty="0"/>
              <a:t>(Interface ID : GUID)</a:t>
            </a:r>
            <a:r>
              <a:rPr lang="ko-KR" altLang="en-US" sz="1600" dirty="0"/>
              <a:t>는 유일성</a:t>
            </a:r>
            <a:r>
              <a:rPr lang="en-US" altLang="ko-KR" sz="1600" dirty="0"/>
              <a:t>(Unique)</a:t>
            </a:r>
            <a:r>
              <a:rPr lang="ko-KR" altLang="en-US" sz="1600" dirty="0"/>
              <a:t>을 지니며 이중으로 등록 되어서는 안된다</a:t>
            </a:r>
            <a:r>
              <a:rPr lang="en-US" altLang="ko-KR" sz="1600" dirty="0"/>
              <a:t>. </a:t>
            </a:r>
          </a:p>
          <a:p>
            <a:r>
              <a:rPr lang="en-US" altLang="ko-KR" sz="1600" dirty="0"/>
              <a:t>- </a:t>
            </a:r>
            <a:r>
              <a:rPr lang="en-US" altLang="ko-KR" sz="1600" dirty="0" err="1"/>
              <a:t>OpenAPI</a:t>
            </a:r>
            <a:r>
              <a:rPr lang="en-US" altLang="ko-KR" sz="1600" dirty="0"/>
              <a:t> </a:t>
            </a:r>
            <a:r>
              <a:rPr lang="ko-KR" altLang="en-US" sz="1600" dirty="0"/>
              <a:t>컨트롤의 생성 및 데이터 상호 교환을 위한 컨트롤 인터페이스 식별자는 다음과 같다</a:t>
            </a:r>
            <a:r>
              <a:rPr lang="en-US" altLang="ko-KR" sz="1600" dirty="0"/>
              <a:t>. </a:t>
            </a:r>
            <a:endParaRPr lang="ko-KR" altLang="en-US" sz="1600" dirty="0"/>
          </a:p>
        </p:txBody>
      </p:sp>
      <p:graphicFrame>
        <p:nvGraphicFramePr>
          <p:cNvPr id="4" name="표 4">
            <a:extLst>
              <a:ext uri="{FF2B5EF4-FFF2-40B4-BE49-F238E27FC236}">
                <a16:creationId xmlns:a16="http://schemas.microsoft.com/office/drawing/2014/main" id="{F39D22E9-555B-47CC-8891-8F0C09F72B77}"/>
              </a:ext>
            </a:extLst>
          </p:cNvPr>
          <p:cNvGraphicFramePr>
            <a:graphicFrameLocks noGrp="1"/>
          </p:cNvGraphicFramePr>
          <p:nvPr>
            <p:extLst>
              <p:ext uri="{D42A27DB-BD31-4B8C-83A1-F6EECF244321}">
                <p14:modId xmlns:p14="http://schemas.microsoft.com/office/powerpoint/2010/main" val="132896480"/>
              </p:ext>
            </p:extLst>
          </p:nvPr>
        </p:nvGraphicFramePr>
        <p:xfrm>
          <a:off x="838200" y="3262569"/>
          <a:ext cx="8802190" cy="1854200"/>
        </p:xfrm>
        <a:graphic>
          <a:graphicData uri="http://schemas.openxmlformats.org/drawingml/2006/table">
            <a:tbl>
              <a:tblPr firstRow="1" bandRow="1">
                <a:tableStyleId>{5C22544A-7EE6-4342-B048-85BDC9FD1C3A}</a:tableStyleId>
              </a:tblPr>
              <a:tblGrid>
                <a:gridCol w="1280248">
                  <a:extLst>
                    <a:ext uri="{9D8B030D-6E8A-4147-A177-3AD203B41FA5}">
                      <a16:colId xmlns:a16="http://schemas.microsoft.com/office/drawing/2014/main" val="1800303891"/>
                    </a:ext>
                  </a:extLst>
                </a:gridCol>
                <a:gridCol w="4970329">
                  <a:extLst>
                    <a:ext uri="{9D8B030D-6E8A-4147-A177-3AD203B41FA5}">
                      <a16:colId xmlns:a16="http://schemas.microsoft.com/office/drawing/2014/main" val="410701572"/>
                    </a:ext>
                  </a:extLst>
                </a:gridCol>
                <a:gridCol w="2551613">
                  <a:extLst>
                    <a:ext uri="{9D8B030D-6E8A-4147-A177-3AD203B41FA5}">
                      <a16:colId xmlns:a16="http://schemas.microsoft.com/office/drawing/2014/main" val="3718097406"/>
                    </a:ext>
                  </a:extLst>
                </a:gridCol>
              </a:tblGrid>
              <a:tr h="370840">
                <a:tc>
                  <a:txBody>
                    <a:bodyPr/>
                    <a:lstStyle/>
                    <a:p>
                      <a:pPr algn="ctr" latinLnBrk="1"/>
                      <a:r>
                        <a:rPr lang="ko-KR" altLang="en-US" dirty="0"/>
                        <a:t>구 분</a:t>
                      </a:r>
                    </a:p>
                  </a:txBody>
                  <a:tcPr/>
                </a:tc>
                <a:tc>
                  <a:txBody>
                    <a:bodyPr/>
                    <a:lstStyle/>
                    <a:p>
                      <a:pPr algn="ctr" latinLnBrk="1"/>
                      <a:r>
                        <a:rPr lang="ko-KR" altLang="en-US" dirty="0"/>
                        <a:t>식별자</a:t>
                      </a:r>
                    </a:p>
                  </a:txBody>
                  <a:tcPr/>
                </a:tc>
                <a:tc>
                  <a:txBody>
                    <a:bodyPr/>
                    <a:lstStyle/>
                    <a:p>
                      <a:pPr algn="ctr" latinLnBrk="1"/>
                      <a:r>
                        <a:rPr lang="ko-KR" altLang="en-US" dirty="0"/>
                        <a:t>내용</a:t>
                      </a:r>
                    </a:p>
                  </a:txBody>
                  <a:tcPr/>
                </a:tc>
                <a:extLst>
                  <a:ext uri="{0D108BD9-81ED-4DB2-BD59-A6C34878D82A}">
                    <a16:rowId xmlns:a16="http://schemas.microsoft.com/office/drawing/2014/main" val="553820836"/>
                  </a:ext>
                </a:extLst>
              </a:tr>
              <a:tr h="370840">
                <a:tc>
                  <a:txBody>
                    <a:bodyPr/>
                    <a:lstStyle/>
                    <a:p>
                      <a:pPr latinLnBrk="1"/>
                      <a:r>
                        <a:rPr lang="en-US" altLang="ko-KR" dirty="0"/>
                        <a:t>Control</a:t>
                      </a:r>
                      <a:endParaRPr lang="ko-KR" altLang="en-US" dirty="0"/>
                    </a:p>
                  </a:txBody>
                  <a:tcPr/>
                </a:tc>
                <a:tc>
                  <a:txBody>
                    <a:bodyPr/>
                    <a:lstStyle/>
                    <a:p>
                      <a:pPr latinLnBrk="1"/>
                      <a:r>
                        <a:rPr lang="en-US" altLang="ko-KR" dirty="0"/>
                        <a:t>A1574A0D-6BFA-4BD7-9020-DED88711818D</a:t>
                      </a:r>
                      <a:endParaRPr lang="ko-KR" altLang="en-US" dirty="0"/>
                    </a:p>
                  </a:txBody>
                  <a:tcPr/>
                </a:tc>
                <a:tc>
                  <a:txBody>
                    <a:bodyPr/>
                    <a:lstStyle/>
                    <a:p>
                      <a:pPr algn="ctr" latinLnBrk="1"/>
                      <a:r>
                        <a:rPr lang="ko-KR" altLang="en-US" dirty="0"/>
                        <a:t>컨트롤 클래스 </a:t>
                      </a:r>
                    </a:p>
                  </a:txBody>
                  <a:tcPr/>
                </a:tc>
                <a:extLst>
                  <a:ext uri="{0D108BD9-81ED-4DB2-BD59-A6C34878D82A}">
                    <a16:rowId xmlns:a16="http://schemas.microsoft.com/office/drawing/2014/main" val="833505723"/>
                  </a:ext>
                </a:extLst>
              </a:tr>
              <a:tr h="370840">
                <a:tc>
                  <a:txBody>
                    <a:bodyPr/>
                    <a:lstStyle/>
                    <a:p>
                      <a:pPr latinLnBrk="1"/>
                      <a:r>
                        <a:rPr lang="en-US" altLang="ko-KR" dirty="0"/>
                        <a:t>Dispatch </a:t>
                      </a:r>
                      <a:endParaRPr lang="ko-KR" altLang="en-US" dirty="0"/>
                    </a:p>
                  </a:txBody>
                  <a:tcPr/>
                </a:tc>
                <a:tc>
                  <a:txBody>
                    <a:bodyPr/>
                    <a:lstStyle/>
                    <a:p>
                      <a:pPr latinLnBrk="1"/>
                      <a:r>
                        <a:rPr lang="en-US" altLang="ko-KR" dirty="0"/>
                        <a:t>CF20FBB6-EDD4-4BE5-A473-FEF91977DEB6</a:t>
                      </a:r>
                      <a:endParaRPr lang="ko-KR" altLang="en-US" dirty="0"/>
                    </a:p>
                  </a:txBody>
                  <a:tcPr/>
                </a:tc>
                <a:tc>
                  <a:txBody>
                    <a:bodyPr/>
                    <a:lstStyle/>
                    <a:p>
                      <a:pPr algn="ctr" latinLnBrk="1"/>
                      <a:r>
                        <a:rPr lang="ko-KR" altLang="en-US" dirty="0"/>
                        <a:t>프로퍼티</a:t>
                      </a:r>
                      <a:r>
                        <a:rPr lang="en-US" altLang="ko-KR" dirty="0"/>
                        <a:t>/</a:t>
                      </a:r>
                      <a:r>
                        <a:rPr lang="ko-KR" altLang="en-US" dirty="0"/>
                        <a:t>메소드 제어 </a:t>
                      </a:r>
                    </a:p>
                  </a:txBody>
                  <a:tcPr/>
                </a:tc>
                <a:extLst>
                  <a:ext uri="{0D108BD9-81ED-4DB2-BD59-A6C34878D82A}">
                    <a16:rowId xmlns:a16="http://schemas.microsoft.com/office/drawing/2014/main" val="1426775423"/>
                  </a:ext>
                </a:extLst>
              </a:tr>
              <a:tr h="370840">
                <a:tc>
                  <a:txBody>
                    <a:bodyPr/>
                    <a:lstStyle/>
                    <a:p>
                      <a:pPr latinLnBrk="1"/>
                      <a:r>
                        <a:rPr lang="en-US" altLang="ko-KR" dirty="0"/>
                        <a:t>Event </a:t>
                      </a:r>
                      <a:endParaRPr lang="ko-KR" altLang="en-US" dirty="0"/>
                    </a:p>
                  </a:txBody>
                  <a:tcPr/>
                </a:tc>
                <a:tc>
                  <a:txBody>
                    <a:bodyPr/>
                    <a:lstStyle/>
                    <a:p>
                      <a:pPr latinLnBrk="1"/>
                      <a:r>
                        <a:rPr lang="en-US" altLang="ko-KR" dirty="0"/>
                        <a:t>7335F12D-8973-4BD5-B7F0-12DF03D175B7</a:t>
                      </a:r>
                      <a:endParaRPr lang="ko-KR" altLang="en-US" dirty="0"/>
                    </a:p>
                  </a:txBody>
                  <a:tcPr/>
                </a:tc>
                <a:tc>
                  <a:txBody>
                    <a:bodyPr/>
                    <a:lstStyle/>
                    <a:p>
                      <a:pPr algn="ctr" latinLnBrk="1"/>
                      <a:r>
                        <a:rPr lang="ko-KR" altLang="en-US" dirty="0"/>
                        <a:t>이벤트 제어</a:t>
                      </a:r>
                    </a:p>
                  </a:txBody>
                  <a:tcPr/>
                </a:tc>
                <a:extLst>
                  <a:ext uri="{0D108BD9-81ED-4DB2-BD59-A6C34878D82A}">
                    <a16:rowId xmlns:a16="http://schemas.microsoft.com/office/drawing/2014/main" val="1830214411"/>
                  </a:ext>
                </a:extLst>
              </a:tr>
              <a:tr h="370840">
                <a:tc>
                  <a:txBody>
                    <a:bodyPr/>
                    <a:lstStyle/>
                    <a:p>
                      <a:pPr latinLnBrk="1"/>
                      <a:r>
                        <a:rPr lang="en-US" altLang="ko-KR" dirty="0"/>
                        <a:t>Module</a:t>
                      </a:r>
                      <a:endParaRPr lang="ko-KR" altLang="en-US" dirty="0"/>
                    </a:p>
                  </a:txBody>
                  <a:tcPr/>
                </a:tc>
                <a:tc>
                  <a:txBody>
                    <a:bodyPr/>
                    <a:lstStyle/>
                    <a:p>
                      <a:pPr latinLnBrk="1"/>
                      <a:r>
                        <a:rPr lang="en-US" altLang="ko-KR" dirty="0"/>
                        <a:t>6D8C2B4D-EF41-4750-8AD4-C299033833FB</a:t>
                      </a:r>
                      <a:endParaRPr lang="ko-KR" altLang="en-US" dirty="0"/>
                    </a:p>
                  </a:txBody>
                  <a:tcPr/>
                </a:tc>
                <a:tc>
                  <a:txBody>
                    <a:bodyPr/>
                    <a:lstStyle/>
                    <a:p>
                      <a:pPr algn="ctr" latinLnBrk="1"/>
                      <a:r>
                        <a:rPr lang="ko-KR" altLang="en-US" dirty="0"/>
                        <a:t>컨트롤 모듈</a:t>
                      </a:r>
                    </a:p>
                  </a:txBody>
                  <a:tcPr/>
                </a:tc>
                <a:extLst>
                  <a:ext uri="{0D108BD9-81ED-4DB2-BD59-A6C34878D82A}">
                    <a16:rowId xmlns:a16="http://schemas.microsoft.com/office/drawing/2014/main" val="2358317484"/>
                  </a:ext>
                </a:extLst>
              </a:tr>
            </a:tbl>
          </a:graphicData>
        </a:graphic>
      </p:graphicFrame>
    </p:spTree>
    <p:extLst>
      <p:ext uri="{BB962C8B-B14F-4D97-AF65-F5344CB8AC3E}">
        <p14:creationId xmlns:p14="http://schemas.microsoft.com/office/powerpoint/2010/main" val="1023409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DA2FEBA-B4F6-4AAE-A03F-B44FE1BD3085}"/>
              </a:ext>
            </a:extLst>
          </p:cNvPr>
          <p:cNvSpPr>
            <a:spLocks noGrp="1"/>
          </p:cNvSpPr>
          <p:nvPr>
            <p:ph type="title"/>
          </p:nvPr>
        </p:nvSpPr>
        <p:spPr>
          <a:xfrm>
            <a:off x="838200" y="365125"/>
            <a:ext cx="5327708" cy="1325563"/>
          </a:xfrm>
        </p:spPr>
        <p:txBody>
          <a:bodyPr/>
          <a:lstStyle/>
          <a:p>
            <a:r>
              <a:rPr lang="en-US" altLang="ko-KR" dirty="0"/>
              <a:t>3.3 </a:t>
            </a:r>
            <a:r>
              <a:rPr lang="en-US" altLang="ko-KR" dirty="0" err="1"/>
              <a:t>OpenAPI</a:t>
            </a:r>
            <a:r>
              <a:rPr lang="en-US" altLang="ko-KR" dirty="0"/>
              <a:t> </a:t>
            </a:r>
            <a:r>
              <a:rPr lang="ko-KR" altLang="en-US" dirty="0"/>
              <a:t>메소드 </a:t>
            </a:r>
          </a:p>
        </p:txBody>
      </p:sp>
      <p:sp>
        <p:nvSpPr>
          <p:cNvPr id="3" name="내용 개체 틀 2">
            <a:extLst>
              <a:ext uri="{FF2B5EF4-FFF2-40B4-BE49-F238E27FC236}">
                <a16:creationId xmlns:a16="http://schemas.microsoft.com/office/drawing/2014/main" id="{161B95EC-6395-4BB4-872E-966AFBC3FE25}"/>
              </a:ext>
            </a:extLst>
          </p:cNvPr>
          <p:cNvSpPr>
            <a:spLocks noGrp="1"/>
          </p:cNvSpPr>
          <p:nvPr>
            <p:ph idx="1"/>
          </p:nvPr>
        </p:nvSpPr>
        <p:spPr>
          <a:xfrm>
            <a:off x="838200" y="1825625"/>
            <a:ext cx="5151539" cy="640738"/>
          </a:xfrm>
        </p:spPr>
        <p:txBody>
          <a:bodyPr>
            <a:normAutofit/>
          </a:bodyPr>
          <a:lstStyle/>
          <a:p>
            <a:r>
              <a:rPr lang="en-US" altLang="ko-KR" sz="1600" dirty="0"/>
              <a:t>- </a:t>
            </a:r>
            <a:r>
              <a:rPr lang="en-US" altLang="ko-KR" sz="1600" dirty="0" err="1"/>
              <a:t>OpenAPI</a:t>
            </a:r>
            <a:r>
              <a:rPr lang="en-US" altLang="ko-KR" sz="1600" dirty="0"/>
              <a:t> </a:t>
            </a:r>
            <a:r>
              <a:rPr lang="ko-KR" altLang="en-US" sz="1600" dirty="0"/>
              <a:t>제어 및 편집을 위한 인터페이스 메소드</a:t>
            </a:r>
            <a:r>
              <a:rPr lang="en-US" altLang="ko-KR" sz="1600" dirty="0"/>
              <a:t>(Interface Method) </a:t>
            </a:r>
            <a:r>
              <a:rPr lang="ko-KR" altLang="en-US" sz="1600" dirty="0"/>
              <a:t>목록은 다음과 같다</a:t>
            </a:r>
            <a:r>
              <a:rPr lang="en-US" altLang="ko-KR" sz="1600" dirty="0"/>
              <a:t>.</a:t>
            </a:r>
            <a:endParaRPr lang="ko-KR" altLang="en-US" sz="1600" dirty="0"/>
          </a:p>
        </p:txBody>
      </p:sp>
      <p:graphicFrame>
        <p:nvGraphicFramePr>
          <p:cNvPr id="4" name="표 4">
            <a:extLst>
              <a:ext uri="{FF2B5EF4-FFF2-40B4-BE49-F238E27FC236}">
                <a16:creationId xmlns:a16="http://schemas.microsoft.com/office/drawing/2014/main" id="{DBAF0248-6191-4A3B-8293-5DA2E38BEEC6}"/>
              </a:ext>
            </a:extLst>
          </p:cNvPr>
          <p:cNvGraphicFramePr>
            <a:graphicFrameLocks noGrp="1"/>
          </p:cNvGraphicFramePr>
          <p:nvPr>
            <p:extLst>
              <p:ext uri="{D42A27DB-BD31-4B8C-83A1-F6EECF244321}">
                <p14:modId xmlns:p14="http://schemas.microsoft.com/office/powerpoint/2010/main" val="890586156"/>
              </p:ext>
            </p:extLst>
          </p:nvPr>
        </p:nvGraphicFramePr>
        <p:xfrm>
          <a:off x="838201" y="2601300"/>
          <a:ext cx="7106175" cy="2972392"/>
        </p:xfrm>
        <a:graphic>
          <a:graphicData uri="http://schemas.openxmlformats.org/drawingml/2006/table">
            <a:tbl>
              <a:tblPr firstRow="1" bandRow="1">
                <a:tableStyleId>{5C22544A-7EE6-4342-B048-85BDC9FD1C3A}</a:tableStyleId>
              </a:tblPr>
              <a:tblGrid>
                <a:gridCol w="484678">
                  <a:extLst>
                    <a:ext uri="{9D8B030D-6E8A-4147-A177-3AD203B41FA5}">
                      <a16:colId xmlns:a16="http://schemas.microsoft.com/office/drawing/2014/main" val="1001344709"/>
                    </a:ext>
                  </a:extLst>
                </a:gridCol>
                <a:gridCol w="858120">
                  <a:extLst>
                    <a:ext uri="{9D8B030D-6E8A-4147-A177-3AD203B41FA5}">
                      <a16:colId xmlns:a16="http://schemas.microsoft.com/office/drawing/2014/main" val="2220036560"/>
                    </a:ext>
                  </a:extLst>
                </a:gridCol>
                <a:gridCol w="1980276">
                  <a:extLst>
                    <a:ext uri="{9D8B030D-6E8A-4147-A177-3AD203B41FA5}">
                      <a16:colId xmlns:a16="http://schemas.microsoft.com/office/drawing/2014/main" val="3665416448"/>
                    </a:ext>
                  </a:extLst>
                </a:gridCol>
                <a:gridCol w="3783101">
                  <a:extLst>
                    <a:ext uri="{9D8B030D-6E8A-4147-A177-3AD203B41FA5}">
                      <a16:colId xmlns:a16="http://schemas.microsoft.com/office/drawing/2014/main" val="1159150702"/>
                    </a:ext>
                  </a:extLst>
                </a:gridCol>
              </a:tblGrid>
              <a:tr h="370840">
                <a:tc>
                  <a:txBody>
                    <a:bodyPr/>
                    <a:lstStyle/>
                    <a:p>
                      <a:pPr algn="ctr" latinLnBrk="1"/>
                      <a:r>
                        <a:rPr lang="en-US" altLang="ko-KR" dirty="0"/>
                        <a:t>ID</a:t>
                      </a:r>
                      <a:endParaRPr lang="ko-KR" altLang="en-US" dirty="0"/>
                    </a:p>
                  </a:txBody>
                  <a:tcPr/>
                </a:tc>
                <a:tc>
                  <a:txBody>
                    <a:bodyPr/>
                    <a:lstStyle/>
                    <a:p>
                      <a:pPr algn="ctr" latinLnBrk="1"/>
                      <a:r>
                        <a:rPr lang="ko-KR" altLang="en-US" dirty="0"/>
                        <a:t>타입 </a:t>
                      </a:r>
                    </a:p>
                  </a:txBody>
                  <a:tcPr/>
                </a:tc>
                <a:tc>
                  <a:txBody>
                    <a:bodyPr/>
                    <a:lstStyle/>
                    <a:p>
                      <a:pPr algn="ctr" latinLnBrk="1"/>
                      <a:r>
                        <a:rPr lang="ko-KR" altLang="en-US" dirty="0"/>
                        <a:t>이름 </a:t>
                      </a:r>
                    </a:p>
                  </a:txBody>
                  <a:tcPr/>
                </a:tc>
                <a:tc>
                  <a:txBody>
                    <a:bodyPr/>
                    <a:lstStyle/>
                    <a:p>
                      <a:pPr algn="ctr" latinLnBrk="1"/>
                      <a:r>
                        <a:rPr lang="ko-KR" altLang="en-US" dirty="0"/>
                        <a:t>설명</a:t>
                      </a:r>
                    </a:p>
                  </a:txBody>
                  <a:tcPr/>
                </a:tc>
                <a:extLst>
                  <a:ext uri="{0D108BD9-81ED-4DB2-BD59-A6C34878D82A}">
                    <a16:rowId xmlns:a16="http://schemas.microsoft.com/office/drawing/2014/main" val="2304074593"/>
                  </a:ext>
                </a:extLst>
              </a:tr>
              <a:tr h="370840">
                <a:tc>
                  <a:txBody>
                    <a:bodyPr/>
                    <a:lstStyle/>
                    <a:p>
                      <a:pPr algn="ctr" latinLnBrk="1"/>
                      <a:r>
                        <a:rPr lang="en-US" altLang="ko-KR" dirty="0"/>
                        <a:t>1</a:t>
                      </a:r>
                      <a:endParaRPr lang="ko-KR" altLang="en-US" dirty="0"/>
                    </a:p>
                  </a:txBody>
                  <a:tcPr/>
                </a:tc>
                <a:tc>
                  <a:txBody>
                    <a:bodyPr/>
                    <a:lstStyle/>
                    <a:p>
                      <a:pPr algn="ctr" latinLnBrk="1"/>
                      <a:r>
                        <a:rPr lang="en-US" altLang="ko-KR" dirty="0"/>
                        <a:t>LONG</a:t>
                      </a:r>
                      <a:endParaRPr lang="ko-KR" altLang="en-US" dirty="0"/>
                    </a:p>
                  </a:txBody>
                  <a:tcPr/>
                </a:tc>
                <a:tc>
                  <a:txBody>
                    <a:bodyPr/>
                    <a:lstStyle/>
                    <a:p>
                      <a:pPr latinLnBrk="1"/>
                      <a:r>
                        <a:rPr lang="en-US" altLang="ko-KR" dirty="0" err="1">
                          <a:hlinkClick r:id="rId2" action="ppaction://hlinksldjump"/>
                        </a:rPr>
                        <a:t>CommConnect</a:t>
                      </a:r>
                      <a:endParaRPr lang="ko-KR" altLang="en-US" dirty="0"/>
                    </a:p>
                  </a:txBody>
                  <a:tcPr/>
                </a:tc>
                <a:tc>
                  <a:txBody>
                    <a:bodyPr/>
                    <a:lstStyle/>
                    <a:p>
                      <a:pPr latinLnBrk="1"/>
                      <a:r>
                        <a:rPr lang="ko-KR" altLang="en-US" dirty="0"/>
                        <a:t>로그인 윈도우를 실행한다</a:t>
                      </a:r>
                      <a:r>
                        <a:rPr lang="en-US" altLang="ko-KR" dirty="0"/>
                        <a:t>. </a:t>
                      </a:r>
                      <a:endParaRPr lang="ko-KR" altLang="en-US" dirty="0"/>
                    </a:p>
                  </a:txBody>
                  <a:tcPr/>
                </a:tc>
                <a:extLst>
                  <a:ext uri="{0D108BD9-81ED-4DB2-BD59-A6C34878D82A}">
                    <a16:rowId xmlns:a16="http://schemas.microsoft.com/office/drawing/2014/main" val="21578324"/>
                  </a:ext>
                </a:extLst>
              </a:tr>
              <a:tr h="370840">
                <a:tc>
                  <a:txBody>
                    <a:bodyPr/>
                    <a:lstStyle/>
                    <a:p>
                      <a:pPr algn="ctr" latinLnBrk="1"/>
                      <a:r>
                        <a:rPr lang="en-US" altLang="ko-KR" dirty="0"/>
                        <a:t>2</a:t>
                      </a:r>
                      <a:endParaRPr lang="ko-KR" altLang="en-US" dirty="0"/>
                    </a:p>
                  </a:txBody>
                  <a:tcPr/>
                </a:tc>
                <a:tc>
                  <a:txBody>
                    <a:bodyPr/>
                    <a:lstStyle/>
                    <a:p>
                      <a:pPr algn="ctr" latinLnBrk="1"/>
                      <a:r>
                        <a:rPr lang="en-US" altLang="ko-KR" dirty="0"/>
                        <a:t>void</a:t>
                      </a:r>
                      <a:endParaRPr lang="ko-KR" altLang="en-US" dirty="0"/>
                    </a:p>
                  </a:txBody>
                  <a:tcPr/>
                </a:tc>
                <a:tc>
                  <a:txBody>
                    <a:bodyPr/>
                    <a:lstStyle/>
                    <a:p>
                      <a:pPr latinLnBrk="1"/>
                      <a:r>
                        <a:rPr lang="en-US" altLang="ko-KR" dirty="0" err="1"/>
                        <a:t>CommTerminate</a:t>
                      </a:r>
                      <a:r>
                        <a:rPr lang="en-US" altLang="ko-KR" dirty="0"/>
                        <a:t> </a:t>
                      </a:r>
                      <a:endParaRPr lang="ko-KR" altLang="en-US" dirty="0"/>
                    </a:p>
                  </a:txBody>
                  <a:tcPr/>
                </a:tc>
                <a:tc>
                  <a:txBody>
                    <a:bodyPr/>
                    <a:lstStyle/>
                    <a:p>
                      <a:pPr latinLnBrk="1"/>
                      <a:r>
                        <a:rPr lang="ko-KR" altLang="en-US" dirty="0"/>
                        <a:t>더 이상 지원하지 않는 함수 </a:t>
                      </a:r>
                    </a:p>
                  </a:txBody>
                  <a:tcPr/>
                </a:tc>
                <a:extLst>
                  <a:ext uri="{0D108BD9-81ED-4DB2-BD59-A6C34878D82A}">
                    <a16:rowId xmlns:a16="http://schemas.microsoft.com/office/drawing/2014/main" val="873624219"/>
                  </a:ext>
                </a:extLst>
              </a:tr>
              <a:tr h="370840">
                <a:tc>
                  <a:txBody>
                    <a:bodyPr/>
                    <a:lstStyle/>
                    <a:p>
                      <a:pPr algn="ctr" latinLnBrk="1"/>
                      <a:r>
                        <a:rPr lang="en-US" altLang="ko-KR" dirty="0"/>
                        <a:t>3</a:t>
                      </a:r>
                      <a:endParaRPr lang="ko-KR" altLang="en-US" dirty="0"/>
                    </a:p>
                  </a:txBody>
                  <a:tcPr/>
                </a:tc>
                <a:tc>
                  <a:txBody>
                    <a:bodyPr/>
                    <a:lstStyle/>
                    <a:p>
                      <a:pPr algn="ctr" latinLnBrk="1"/>
                      <a:r>
                        <a:rPr lang="en-US" altLang="ko-KR" dirty="0"/>
                        <a:t>LONG</a:t>
                      </a:r>
                      <a:endParaRPr lang="ko-KR" altLang="en-US" dirty="0"/>
                    </a:p>
                  </a:txBody>
                  <a:tcPr/>
                </a:tc>
                <a:tc>
                  <a:txBody>
                    <a:bodyPr/>
                    <a:lstStyle/>
                    <a:p>
                      <a:pPr latinLnBrk="1"/>
                      <a:r>
                        <a:rPr lang="en-US" altLang="ko-KR" dirty="0" err="1"/>
                        <a:t>CommRqData</a:t>
                      </a:r>
                      <a:r>
                        <a:rPr lang="en-US" altLang="ko-KR" dirty="0"/>
                        <a:t> </a:t>
                      </a:r>
                      <a:endParaRPr lang="ko-KR" altLang="en-US" dirty="0"/>
                    </a:p>
                  </a:txBody>
                  <a:tcPr/>
                </a:tc>
                <a:tc>
                  <a:txBody>
                    <a:bodyPr/>
                    <a:lstStyle/>
                    <a:p>
                      <a:pPr latinLnBrk="1"/>
                      <a:r>
                        <a:rPr lang="ko-KR" altLang="en-US" dirty="0"/>
                        <a:t>통신 데이터를 송신한다</a:t>
                      </a:r>
                      <a:r>
                        <a:rPr lang="en-US" altLang="ko-KR" dirty="0"/>
                        <a:t>. </a:t>
                      </a:r>
                      <a:endParaRPr lang="ko-KR" altLang="en-US" dirty="0"/>
                    </a:p>
                  </a:txBody>
                  <a:tcPr/>
                </a:tc>
                <a:extLst>
                  <a:ext uri="{0D108BD9-81ED-4DB2-BD59-A6C34878D82A}">
                    <a16:rowId xmlns:a16="http://schemas.microsoft.com/office/drawing/2014/main" val="110051242"/>
                  </a:ext>
                </a:extLst>
              </a:tr>
              <a:tr h="386672">
                <a:tc>
                  <a:txBody>
                    <a:bodyPr/>
                    <a:lstStyle/>
                    <a:p>
                      <a:pPr algn="ctr" latinLnBrk="1"/>
                      <a:r>
                        <a:rPr lang="en-US" altLang="ko-KR" dirty="0"/>
                        <a:t>4</a:t>
                      </a:r>
                      <a:endParaRPr lang="ko-KR" altLang="en-US" dirty="0"/>
                    </a:p>
                  </a:txBody>
                  <a:tcPr/>
                </a:tc>
                <a:tc>
                  <a:txBody>
                    <a:bodyPr/>
                    <a:lstStyle/>
                    <a:p>
                      <a:pPr algn="ctr" latinLnBrk="1"/>
                      <a:r>
                        <a:rPr lang="en-US" altLang="ko-KR" dirty="0"/>
                        <a:t>BSTR</a:t>
                      </a:r>
                      <a:endParaRPr lang="ko-KR" altLang="en-US" dirty="0"/>
                    </a:p>
                  </a:txBody>
                  <a:tcPr/>
                </a:tc>
                <a:tc>
                  <a:txBody>
                    <a:bodyPr/>
                    <a:lstStyle/>
                    <a:p>
                      <a:pPr latinLnBrk="1"/>
                      <a:r>
                        <a:rPr lang="en-US" altLang="ko-KR" dirty="0" err="1">
                          <a:hlinkClick r:id="rId3" action="ppaction://hlinksldjump"/>
                        </a:rPr>
                        <a:t>GetLoginInfo</a:t>
                      </a:r>
                      <a:endParaRPr lang="ko-KR" altLang="en-US" dirty="0"/>
                    </a:p>
                  </a:txBody>
                  <a:tcPr/>
                </a:tc>
                <a:tc>
                  <a:txBody>
                    <a:bodyPr/>
                    <a:lstStyle/>
                    <a:p>
                      <a:pPr latinLnBrk="1"/>
                      <a:r>
                        <a:rPr lang="ko-KR" altLang="en-US" dirty="0"/>
                        <a:t>로그인 정보를 반환한다</a:t>
                      </a:r>
                      <a:r>
                        <a:rPr lang="en-US" altLang="ko-KR" dirty="0"/>
                        <a:t>. </a:t>
                      </a:r>
                      <a:endParaRPr lang="ko-KR" altLang="en-US" dirty="0"/>
                    </a:p>
                  </a:txBody>
                  <a:tcPr/>
                </a:tc>
                <a:extLst>
                  <a:ext uri="{0D108BD9-81ED-4DB2-BD59-A6C34878D82A}">
                    <a16:rowId xmlns:a16="http://schemas.microsoft.com/office/drawing/2014/main" val="1934619267"/>
                  </a:ext>
                </a:extLst>
              </a:tr>
              <a:tr h="370840">
                <a:tc>
                  <a:txBody>
                    <a:bodyPr/>
                    <a:lstStyle/>
                    <a:p>
                      <a:pPr algn="ctr" latinLnBrk="1"/>
                      <a:r>
                        <a:rPr lang="en-US" altLang="ko-KR" dirty="0"/>
                        <a:t>5</a:t>
                      </a:r>
                      <a:endParaRPr lang="ko-KR" altLang="en-US" dirty="0"/>
                    </a:p>
                  </a:txBody>
                  <a:tcPr/>
                </a:tc>
                <a:tc>
                  <a:txBody>
                    <a:bodyPr/>
                    <a:lstStyle/>
                    <a:p>
                      <a:pPr algn="ctr" latinLnBrk="1"/>
                      <a:r>
                        <a:rPr lang="en-US" altLang="ko-KR" dirty="0"/>
                        <a:t>LONG </a:t>
                      </a:r>
                      <a:endParaRPr lang="ko-KR" altLang="en-US" dirty="0"/>
                    </a:p>
                  </a:txBody>
                  <a:tcPr/>
                </a:tc>
                <a:tc>
                  <a:txBody>
                    <a:bodyPr/>
                    <a:lstStyle/>
                    <a:p>
                      <a:pPr latinLnBrk="1"/>
                      <a:r>
                        <a:rPr lang="en-US" altLang="ko-KR" dirty="0" err="1"/>
                        <a:t>SendOrder</a:t>
                      </a:r>
                      <a:r>
                        <a:rPr lang="en-US" altLang="ko-KR" dirty="0"/>
                        <a:t> </a:t>
                      </a:r>
                      <a:endParaRPr lang="ko-KR" altLang="en-US" dirty="0"/>
                    </a:p>
                  </a:txBody>
                  <a:tcPr/>
                </a:tc>
                <a:tc>
                  <a:txBody>
                    <a:bodyPr/>
                    <a:lstStyle/>
                    <a:p>
                      <a:pPr latinLnBrk="1"/>
                      <a:r>
                        <a:rPr lang="ko-KR" altLang="en-US" dirty="0"/>
                        <a:t>주식주문 </a:t>
                      </a:r>
                      <a:r>
                        <a:rPr lang="en-US" altLang="ko-KR" dirty="0"/>
                        <a:t>Tran</a:t>
                      </a:r>
                      <a:r>
                        <a:rPr lang="ko-KR" altLang="en-US" dirty="0"/>
                        <a:t>을 송신한다</a:t>
                      </a:r>
                      <a:r>
                        <a:rPr lang="en-US" altLang="ko-KR" dirty="0"/>
                        <a:t>.</a:t>
                      </a:r>
                      <a:endParaRPr lang="ko-KR" altLang="en-US" dirty="0"/>
                    </a:p>
                  </a:txBody>
                  <a:tcPr/>
                </a:tc>
                <a:extLst>
                  <a:ext uri="{0D108BD9-81ED-4DB2-BD59-A6C34878D82A}">
                    <a16:rowId xmlns:a16="http://schemas.microsoft.com/office/drawing/2014/main" val="2353983218"/>
                  </a:ext>
                </a:extLst>
              </a:tr>
              <a:tr h="185420">
                <a:tc>
                  <a:txBody>
                    <a:bodyPr/>
                    <a:lstStyle/>
                    <a:p>
                      <a:pPr algn="ctr" latinLnBrk="1"/>
                      <a:r>
                        <a:rPr lang="en-US" altLang="ko-KR" dirty="0"/>
                        <a:t>6</a:t>
                      </a:r>
                      <a:endParaRPr lang="ko-KR" altLang="en-US" dirty="0"/>
                    </a:p>
                  </a:txBody>
                  <a:tcPr/>
                </a:tc>
                <a:tc>
                  <a:txBody>
                    <a:bodyPr/>
                    <a:lstStyle/>
                    <a:p>
                      <a:pPr algn="ctr" latinLnBrk="1"/>
                      <a:r>
                        <a:rPr lang="en-US" altLang="ko-KR" dirty="0"/>
                        <a:t>LONG</a:t>
                      </a:r>
                      <a:endParaRPr lang="ko-KR" altLang="en-US" dirty="0"/>
                    </a:p>
                  </a:txBody>
                  <a:tcPr/>
                </a:tc>
                <a:tc>
                  <a:txBody>
                    <a:bodyPr/>
                    <a:lstStyle/>
                    <a:p>
                      <a:pPr latinLnBrk="1"/>
                      <a:r>
                        <a:rPr lang="en-US" altLang="ko-KR" dirty="0" err="1"/>
                        <a:t>SendOrderCredit</a:t>
                      </a:r>
                      <a:r>
                        <a:rPr lang="en-US" altLang="ko-KR" dirty="0"/>
                        <a:t> </a:t>
                      </a:r>
                      <a:endParaRPr lang="ko-KR" altLang="en-US" dirty="0"/>
                    </a:p>
                  </a:txBody>
                  <a:tcPr/>
                </a:tc>
                <a:tc>
                  <a:txBody>
                    <a:bodyPr/>
                    <a:lstStyle/>
                    <a:p>
                      <a:pPr latinLnBrk="1"/>
                      <a:r>
                        <a:rPr lang="ko-KR" altLang="en-US" dirty="0"/>
                        <a:t>주식 신용주문 </a:t>
                      </a:r>
                      <a:r>
                        <a:rPr lang="en-US" altLang="ko-KR" dirty="0"/>
                        <a:t>Tran</a:t>
                      </a:r>
                      <a:r>
                        <a:rPr lang="ko-KR" altLang="en-US" dirty="0"/>
                        <a:t>을 송신한다</a:t>
                      </a:r>
                      <a:r>
                        <a:rPr lang="en-US" altLang="ko-KR" dirty="0"/>
                        <a:t>. </a:t>
                      </a:r>
                      <a:endParaRPr lang="ko-KR" altLang="en-US" dirty="0"/>
                    </a:p>
                  </a:txBody>
                  <a:tcPr/>
                </a:tc>
                <a:extLst>
                  <a:ext uri="{0D108BD9-81ED-4DB2-BD59-A6C34878D82A}">
                    <a16:rowId xmlns:a16="http://schemas.microsoft.com/office/drawing/2014/main" val="530949903"/>
                  </a:ext>
                </a:extLst>
              </a:tr>
              <a:tr h="185420">
                <a:tc>
                  <a:txBody>
                    <a:bodyPr/>
                    <a:lstStyle/>
                    <a:p>
                      <a:pPr algn="ctr" latinLnBrk="1"/>
                      <a:r>
                        <a:rPr lang="en-US" altLang="ko-KR" dirty="0"/>
                        <a:t>7</a:t>
                      </a:r>
                      <a:endParaRPr lang="ko-KR" altLang="en-US" dirty="0"/>
                    </a:p>
                  </a:txBody>
                  <a:tcPr/>
                </a:tc>
                <a:tc>
                  <a:txBody>
                    <a:bodyPr/>
                    <a:lstStyle/>
                    <a:p>
                      <a:pPr algn="ctr" latinLnBrk="1"/>
                      <a:r>
                        <a:rPr lang="en-US" altLang="ko-KR" dirty="0"/>
                        <a:t>LONG</a:t>
                      </a:r>
                      <a:endParaRPr lang="ko-KR" altLang="en-US" dirty="0"/>
                    </a:p>
                  </a:txBody>
                  <a:tcPr/>
                </a:tc>
                <a:tc>
                  <a:txBody>
                    <a:bodyPr/>
                    <a:lstStyle/>
                    <a:p>
                      <a:pPr latinLnBrk="1"/>
                      <a:r>
                        <a:rPr lang="en-US" altLang="ko-KR" dirty="0" err="1">
                          <a:hlinkClick r:id="rId4" action="ppaction://hlinksldjump"/>
                        </a:rPr>
                        <a:t>GetConnectState</a:t>
                      </a:r>
                      <a:endParaRPr lang="ko-KR" altLang="en-US" dirty="0"/>
                    </a:p>
                  </a:txBody>
                  <a:tcPr/>
                </a:tc>
                <a:tc>
                  <a:txBody>
                    <a:bodyPr/>
                    <a:lstStyle/>
                    <a:p>
                      <a:pPr latinLnBrk="1"/>
                      <a:r>
                        <a:rPr lang="ko-KR" altLang="en-US" dirty="0"/>
                        <a:t>통신 접속 상태를 반환한다</a:t>
                      </a:r>
                      <a:r>
                        <a:rPr lang="en-US" altLang="ko-KR" dirty="0"/>
                        <a:t>. </a:t>
                      </a:r>
                      <a:endParaRPr lang="ko-KR" altLang="en-US" dirty="0"/>
                    </a:p>
                  </a:txBody>
                  <a:tcPr/>
                </a:tc>
                <a:extLst>
                  <a:ext uri="{0D108BD9-81ED-4DB2-BD59-A6C34878D82A}">
                    <a16:rowId xmlns:a16="http://schemas.microsoft.com/office/drawing/2014/main" val="781080621"/>
                  </a:ext>
                </a:extLst>
              </a:tr>
            </a:tbl>
          </a:graphicData>
        </a:graphic>
      </p:graphicFrame>
    </p:spTree>
    <p:extLst>
      <p:ext uri="{BB962C8B-B14F-4D97-AF65-F5344CB8AC3E}">
        <p14:creationId xmlns:p14="http://schemas.microsoft.com/office/powerpoint/2010/main" val="4143966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CA17997-CC48-4E63-88D4-890CF7BA9D4B}"/>
              </a:ext>
            </a:extLst>
          </p:cNvPr>
          <p:cNvSpPr>
            <a:spLocks noGrp="1"/>
          </p:cNvSpPr>
          <p:nvPr>
            <p:ph type="title"/>
          </p:nvPr>
        </p:nvSpPr>
        <p:spPr/>
        <p:txBody>
          <a:bodyPr/>
          <a:lstStyle/>
          <a:p>
            <a:r>
              <a:rPr lang="en-US" altLang="ko-KR" dirty="0"/>
              <a:t>3.4 </a:t>
            </a:r>
            <a:r>
              <a:rPr lang="en-US" altLang="ko-KR" dirty="0" err="1"/>
              <a:t>OpenAPI</a:t>
            </a:r>
            <a:r>
              <a:rPr lang="ko-KR" altLang="en-US" dirty="0"/>
              <a:t>컨트롤 이벤트</a:t>
            </a:r>
          </a:p>
        </p:txBody>
      </p:sp>
      <p:sp>
        <p:nvSpPr>
          <p:cNvPr id="3" name="내용 개체 틀 2">
            <a:extLst>
              <a:ext uri="{FF2B5EF4-FFF2-40B4-BE49-F238E27FC236}">
                <a16:creationId xmlns:a16="http://schemas.microsoft.com/office/drawing/2014/main" id="{F6BB26C7-A0C4-4CA0-8C33-154ACDE6D4F0}"/>
              </a:ext>
            </a:extLst>
          </p:cNvPr>
          <p:cNvSpPr>
            <a:spLocks noGrp="1"/>
          </p:cNvSpPr>
          <p:nvPr>
            <p:ph idx="1"/>
          </p:nvPr>
        </p:nvSpPr>
        <p:spPr>
          <a:xfrm>
            <a:off x="838200" y="1825625"/>
            <a:ext cx="6208552" cy="397458"/>
          </a:xfrm>
        </p:spPr>
        <p:txBody>
          <a:bodyPr>
            <a:normAutofit/>
          </a:bodyPr>
          <a:lstStyle/>
          <a:p>
            <a:r>
              <a:rPr lang="en-US" altLang="ko-KR" sz="1600" dirty="0"/>
              <a:t>- </a:t>
            </a:r>
            <a:r>
              <a:rPr lang="ko-KR" altLang="en-US" sz="1600" dirty="0"/>
              <a:t>차트 컨트롤에서 발생하는 컨트롤 이벤트 목록은 다음과 같다</a:t>
            </a:r>
            <a:r>
              <a:rPr lang="en-US" altLang="ko-KR" sz="1600" dirty="0"/>
              <a:t>.</a:t>
            </a:r>
            <a:endParaRPr lang="ko-KR" altLang="en-US" sz="1600" dirty="0"/>
          </a:p>
        </p:txBody>
      </p:sp>
      <p:graphicFrame>
        <p:nvGraphicFramePr>
          <p:cNvPr id="5" name="표 5">
            <a:extLst>
              <a:ext uri="{FF2B5EF4-FFF2-40B4-BE49-F238E27FC236}">
                <a16:creationId xmlns:a16="http://schemas.microsoft.com/office/drawing/2014/main" id="{AE3D8920-D605-4D1D-8894-5192030B7420}"/>
              </a:ext>
            </a:extLst>
          </p:cNvPr>
          <p:cNvGraphicFramePr>
            <a:graphicFrameLocks noGrp="1"/>
          </p:cNvGraphicFramePr>
          <p:nvPr>
            <p:extLst>
              <p:ext uri="{D42A27DB-BD31-4B8C-83A1-F6EECF244321}">
                <p14:modId xmlns:p14="http://schemas.microsoft.com/office/powerpoint/2010/main" val="255590973"/>
              </p:ext>
            </p:extLst>
          </p:nvPr>
        </p:nvGraphicFramePr>
        <p:xfrm>
          <a:off x="838199" y="2223083"/>
          <a:ext cx="9723539" cy="4368800"/>
        </p:xfrm>
        <a:graphic>
          <a:graphicData uri="http://schemas.openxmlformats.org/drawingml/2006/table">
            <a:tbl>
              <a:tblPr firstRow="1" bandRow="1">
                <a:tableStyleId>{5C22544A-7EE6-4342-B048-85BDC9FD1C3A}</a:tableStyleId>
              </a:tblPr>
              <a:tblGrid>
                <a:gridCol w="994376">
                  <a:extLst>
                    <a:ext uri="{9D8B030D-6E8A-4147-A177-3AD203B41FA5}">
                      <a16:colId xmlns:a16="http://schemas.microsoft.com/office/drawing/2014/main" val="468975974"/>
                    </a:ext>
                  </a:extLst>
                </a:gridCol>
                <a:gridCol w="923291">
                  <a:extLst>
                    <a:ext uri="{9D8B030D-6E8A-4147-A177-3AD203B41FA5}">
                      <a16:colId xmlns:a16="http://schemas.microsoft.com/office/drawing/2014/main" val="1229858389"/>
                    </a:ext>
                  </a:extLst>
                </a:gridCol>
                <a:gridCol w="2974821">
                  <a:extLst>
                    <a:ext uri="{9D8B030D-6E8A-4147-A177-3AD203B41FA5}">
                      <a16:colId xmlns:a16="http://schemas.microsoft.com/office/drawing/2014/main" val="2065191139"/>
                    </a:ext>
                  </a:extLst>
                </a:gridCol>
                <a:gridCol w="4831051">
                  <a:extLst>
                    <a:ext uri="{9D8B030D-6E8A-4147-A177-3AD203B41FA5}">
                      <a16:colId xmlns:a16="http://schemas.microsoft.com/office/drawing/2014/main" val="1103037483"/>
                    </a:ext>
                  </a:extLst>
                </a:gridCol>
              </a:tblGrid>
              <a:tr h="370840">
                <a:tc>
                  <a:txBody>
                    <a:bodyPr/>
                    <a:lstStyle/>
                    <a:p>
                      <a:pPr algn="ctr" latinLnBrk="1"/>
                      <a:r>
                        <a:rPr lang="en-US" altLang="ko-KR" dirty="0"/>
                        <a:t>ID</a:t>
                      </a:r>
                      <a:endParaRPr lang="ko-KR" altLang="en-US" dirty="0"/>
                    </a:p>
                  </a:txBody>
                  <a:tcPr/>
                </a:tc>
                <a:tc>
                  <a:txBody>
                    <a:bodyPr/>
                    <a:lstStyle/>
                    <a:p>
                      <a:pPr algn="ctr" latinLnBrk="1"/>
                      <a:r>
                        <a:rPr lang="ko-KR" altLang="en-US" dirty="0"/>
                        <a:t>타입 </a:t>
                      </a:r>
                    </a:p>
                  </a:txBody>
                  <a:tcPr/>
                </a:tc>
                <a:tc>
                  <a:txBody>
                    <a:bodyPr/>
                    <a:lstStyle/>
                    <a:p>
                      <a:pPr algn="ctr" latinLnBrk="1"/>
                      <a:r>
                        <a:rPr lang="ko-KR" altLang="en-US" dirty="0"/>
                        <a:t>이름 </a:t>
                      </a:r>
                    </a:p>
                  </a:txBody>
                  <a:tcPr/>
                </a:tc>
                <a:tc>
                  <a:txBody>
                    <a:bodyPr/>
                    <a:lstStyle/>
                    <a:p>
                      <a:pPr algn="ctr" latinLnBrk="1"/>
                      <a:r>
                        <a:rPr lang="ko-KR" altLang="en-US" dirty="0"/>
                        <a:t>설명</a:t>
                      </a:r>
                    </a:p>
                  </a:txBody>
                  <a:tcPr/>
                </a:tc>
                <a:extLst>
                  <a:ext uri="{0D108BD9-81ED-4DB2-BD59-A6C34878D82A}">
                    <a16:rowId xmlns:a16="http://schemas.microsoft.com/office/drawing/2014/main" val="1074127925"/>
                  </a:ext>
                </a:extLst>
              </a:tr>
              <a:tr h="370840">
                <a:tc>
                  <a:txBody>
                    <a:bodyPr/>
                    <a:lstStyle/>
                    <a:p>
                      <a:pPr algn="ctr" latinLnBrk="1"/>
                      <a:r>
                        <a:rPr lang="en-US" altLang="ko-KR" sz="1600" dirty="0"/>
                        <a:t>1</a:t>
                      </a:r>
                      <a:endParaRPr lang="ko-KR" altLang="en-US" sz="1600" dirty="0"/>
                    </a:p>
                  </a:txBody>
                  <a:tcPr/>
                </a:tc>
                <a:tc>
                  <a:txBody>
                    <a:bodyPr/>
                    <a:lstStyle/>
                    <a:p>
                      <a:pPr algn="ctr" latinLnBrk="1"/>
                      <a:r>
                        <a:rPr lang="en-US" altLang="ko-KR" sz="1600" dirty="0"/>
                        <a:t>Void </a:t>
                      </a:r>
                      <a:endParaRPr lang="ko-KR" altLang="en-US" sz="1600" dirty="0"/>
                    </a:p>
                  </a:txBody>
                  <a:tcPr/>
                </a:tc>
                <a:tc>
                  <a:txBody>
                    <a:bodyPr/>
                    <a:lstStyle/>
                    <a:p>
                      <a:pPr latinLnBrk="1"/>
                      <a:r>
                        <a:rPr lang="en-US" altLang="ko-KR" sz="1600" dirty="0" err="1">
                          <a:hlinkClick r:id="rId2" action="ppaction://hlinksldjump"/>
                        </a:rPr>
                        <a:t>OnReceiveTrData</a:t>
                      </a:r>
                      <a:r>
                        <a:rPr lang="en-US" altLang="ko-KR" sz="1600" dirty="0">
                          <a:hlinkClick r:id="rId2" action="ppaction://hlinksldjump"/>
                        </a:rPr>
                        <a:t> </a:t>
                      </a:r>
                      <a:endParaRPr lang="ko-KR" altLang="en-US" sz="1600" dirty="0"/>
                    </a:p>
                  </a:txBody>
                  <a:tcPr/>
                </a:tc>
                <a:tc>
                  <a:txBody>
                    <a:bodyPr/>
                    <a:lstStyle/>
                    <a:p>
                      <a:pPr latinLnBrk="1"/>
                      <a:r>
                        <a:rPr lang="en-US" altLang="ko-KR" sz="1600" dirty="0"/>
                        <a:t>Tran </a:t>
                      </a:r>
                      <a:r>
                        <a:rPr lang="ko-KR" altLang="en-US" sz="1600" dirty="0" err="1"/>
                        <a:t>수신시</a:t>
                      </a:r>
                      <a:r>
                        <a:rPr lang="ko-KR" altLang="en-US" sz="1600" dirty="0"/>
                        <a:t> 이벤트</a:t>
                      </a:r>
                    </a:p>
                  </a:txBody>
                  <a:tcPr/>
                </a:tc>
                <a:extLst>
                  <a:ext uri="{0D108BD9-81ED-4DB2-BD59-A6C34878D82A}">
                    <a16:rowId xmlns:a16="http://schemas.microsoft.com/office/drawing/2014/main" val="418571338"/>
                  </a:ext>
                </a:extLst>
              </a:tr>
              <a:tr h="370840">
                <a:tc>
                  <a:txBody>
                    <a:bodyPr/>
                    <a:lstStyle/>
                    <a:p>
                      <a:pPr algn="ctr" latinLnBrk="1"/>
                      <a:r>
                        <a:rPr lang="en-US" altLang="ko-KR" sz="1600" dirty="0"/>
                        <a:t>2</a:t>
                      </a:r>
                      <a:endParaRPr lang="ko-KR" altLang="en-US" sz="1600"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dirty="0"/>
                        <a:t>Void </a:t>
                      </a:r>
                      <a:endParaRPr lang="ko-KR" altLang="en-US" sz="1600" dirty="0"/>
                    </a:p>
                  </a:txBody>
                  <a:tcPr/>
                </a:tc>
                <a:tc>
                  <a:txBody>
                    <a:bodyPr/>
                    <a:lstStyle/>
                    <a:p>
                      <a:pPr latinLnBrk="1"/>
                      <a:r>
                        <a:rPr lang="en-US" altLang="ko-KR" sz="1600" dirty="0" err="1"/>
                        <a:t>OnReceiveRealData</a:t>
                      </a:r>
                      <a:endParaRPr lang="ko-KR" altLang="en-US" sz="1600" dirty="0"/>
                    </a:p>
                  </a:txBody>
                  <a:tcPr/>
                </a:tc>
                <a:tc>
                  <a:txBody>
                    <a:bodyPr/>
                    <a:lstStyle/>
                    <a:p>
                      <a:pPr latinLnBrk="1"/>
                      <a:r>
                        <a:rPr lang="ko-KR" altLang="en-US" sz="1600" dirty="0"/>
                        <a:t>실시간 시세 이벤트 </a:t>
                      </a:r>
                    </a:p>
                  </a:txBody>
                  <a:tcPr/>
                </a:tc>
                <a:extLst>
                  <a:ext uri="{0D108BD9-81ED-4DB2-BD59-A6C34878D82A}">
                    <a16:rowId xmlns:a16="http://schemas.microsoft.com/office/drawing/2014/main" val="2028789207"/>
                  </a:ext>
                </a:extLst>
              </a:tr>
              <a:tr h="370840">
                <a:tc>
                  <a:txBody>
                    <a:bodyPr/>
                    <a:lstStyle/>
                    <a:p>
                      <a:pPr algn="ctr" latinLnBrk="1"/>
                      <a:r>
                        <a:rPr lang="en-US" altLang="ko-KR" sz="1600" dirty="0"/>
                        <a:t>3</a:t>
                      </a:r>
                      <a:endParaRPr lang="ko-KR" altLang="en-US" sz="1600" dirty="0"/>
                    </a:p>
                  </a:txBody>
                  <a:tcPr/>
                </a:tc>
                <a:tc>
                  <a:txBody>
                    <a:bodyPr/>
                    <a:lstStyle/>
                    <a:p>
                      <a:pPr algn="ctr" latinLnBrk="1"/>
                      <a:r>
                        <a:rPr lang="en-US" altLang="ko-KR" sz="1600" dirty="0"/>
                        <a:t>Void</a:t>
                      </a:r>
                      <a:endParaRPr lang="ko-KR" altLang="en-US" sz="1600" dirty="0"/>
                    </a:p>
                  </a:txBody>
                  <a:tcPr/>
                </a:tc>
                <a:tc>
                  <a:txBody>
                    <a:bodyPr/>
                    <a:lstStyle/>
                    <a:p>
                      <a:pPr latinLnBrk="1"/>
                      <a:r>
                        <a:rPr lang="en-US" altLang="ko-KR" sz="1600" dirty="0" err="1"/>
                        <a:t>OnReceiveMsg</a:t>
                      </a:r>
                      <a:endParaRPr lang="ko-KR" altLang="en-US" sz="1600" dirty="0"/>
                    </a:p>
                  </a:txBody>
                  <a:tcPr/>
                </a:tc>
                <a:tc>
                  <a:txBody>
                    <a:bodyPr/>
                    <a:lstStyle/>
                    <a:p>
                      <a:pPr latinLnBrk="1"/>
                      <a:r>
                        <a:rPr lang="ko-KR" altLang="en-US" sz="1600" dirty="0"/>
                        <a:t>수신 메시지 이벤트</a:t>
                      </a:r>
                    </a:p>
                  </a:txBody>
                  <a:tcPr/>
                </a:tc>
                <a:extLst>
                  <a:ext uri="{0D108BD9-81ED-4DB2-BD59-A6C34878D82A}">
                    <a16:rowId xmlns:a16="http://schemas.microsoft.com/office/drawing/2014/main" val="2066247807"/>
                  </a:ext>
                </a:extLst>
              </a:tr>
              <a:tr h="370840">
                <a:tc>
                  <a:txBody>
                    <a:bodyPr/>
                    <a:lstStyle/>
                    <a:p>
                      <a:pPr algn="ctr" latinLnBrk="1"/>
                      <a:r>
                        <a:rPr lang="en-US" altLang="ko-KR" sz="1600" dirty="0"/>
                        <a:t>4</a:t>
                      </a:r>
                      <a:endParaRPr lang="ko-KR" altLang="en-US" sz="1600" dirty="0"/>
                    </a:p>
                  </a:txBody>
                  <a:tcPr/>
                </a:tc>
                <a:tc>
                  <a:txBody>
                    <a:bodyPr/>
                    <a:lstStyle/>
                    <a:p>
                      <a:pPr algn="ctr" latinLnBrk="1"/>
                      <a:r>
                        <a:rPr lang="en-US" altLang="ko-KR" sz="1600" dirty="0"/>
                        <a:t>Void</a:t>
                      </a:r>
                      <a:endParaRPr lang="ko-KR" altLang="en-US" sz="1600" dirty="0"/>
                    </a:p>
                  </a:txBody>
                  <a:tcPr/>
                </a:tc>
                <a:tc>
                  <a:txBody>
                    <a:bodyPr/>
                    <a:lstStyle/>
                    <a:p>
                      <a:pPr latinLnBrk="1"/>
                      <a:r>
                        <a:rPr lang="en-US" altLang="ko-KR" sz="1600" dirty="0" err="1"/>
                        <a:t>OnReceiveChejanData</a:t>
                      </a:r>
                      <a:endParaRPr lang="ko-KR" altLang="en-US" sz="1600" dirty="0"/>
                    </a:p>
                  </a:txBody>
                  <a:tcPr/>
                </a:tc>
                <a:tc>
                  <a:txBody>
                    <a:bodyPr/>
                    <a:lstStyle/>
                    <a:p>
                      <a:pPr latinLnBrk="1"/>
                      <a:r>
                        <a:rPr lang="ko-KR" altLang="en-US" sz="1600" dirty="0"/>
                        <a:t>주문 접수</a:t>
                      </a:r>
                      <a:r>
                        <a:rPr lang="en-US" altLang="ko-KR" sz="1600" dirty="0"/>
                        <a:t>/</a:t>
                      </a:r>
                      <a:r>
                        <a:rPr lang="ko-KR" altLang="en-US" sz="1600" dirty="0"/>
                        <a:t>확인 </a:t>
                      </a:r>
                      <a:r>
                        <a:rPr lang="ko-KR" altLang="en-US" sz="1600" dirty="0" err="1"/>
                        <a:t>수신시</a:t>
                      </a:r>
                      <a:r>
                        <a:rPr lang="ko-KR" altLang="en-US" sz="1600" dirty="0"/>
                        <a:t> 이벤트</a:t>
                      </a:r>
                    </a:p>
                  </a:txBody>
                  <a:tcPr/>
                </a:tc>
                <a:extLst>
                  <a:ext uri="{0D108BD9-81ED-4DB2-BD59-A6C34878D82A}">
                    <a16:rowId xmlns:a16="http://schemas.microsoft.com/office/drawing/2014/main" val="1284397706"/>
                  </a:ext>
                </a:extLst>
              </a:tr>
              <a:tr h="370840">
                <a:tc>
                  <a:txBody>
                    <a:bodyPr/>
                    <a:lstStyle/>
                    <a:p>
                      <a:pPr algn="ctr" latinLnBrk="1"/>
                      <a:r>
                        <a:rPr lang="en-US" altLang="ko-KR" sz="1600" dirty="0"/>
                        <a:t>5</a:t>
                      </a:r>
                      <a:endParaRPr lang="ko-KR" altLang="en-US" sz="1600" dirty="0"/>
                    </a:p>
                  </a:txBody>
                  <a:tcPr/>
                </a:tc>
                <a:tc>
                  <a:txBody>
                    <a:bodyPr/>
                    <a:lstStyle/>
                    <a:p>
                      <a:pPr algn="ctr" latinLnBrk="1"/>
                      <a:r>
                        <a:rPr lang="en-US" altLang="ko-KR" sz="1600" dirty="0"/>
                        <a:t>Void</a:t>
                      </a:r>
                      <a:endParaRPr lang="ko-KR" altLang="en-US" sz="1600" dirty="0"/>
                    </a:p>
                  </a:txBody>
                  <a:tcPr/>
                </a:tc>
                <a:tc>
                  <a:txBody>
                    <a:bodyPr/>
                    <a:lstStyle/>
                    <a:p>
                      <a:pPr latinLnBrk="1"/>
                      <a:r>
                        <a:rPr lang="en-US" altLang="ko-KR" sz="1600" dirty="0" err="1">
                          <a:hlinkClick r:id="rId3" action="ppaction://hlinksldjump"/>
                        </a:rPr>
                        <a:t>OnEventConnect</a:t>
                      </a:r>
                      <a:endParaRPr lang="ko-KR" altLang="en-US" sz="1600" dirty="0"/>
                    </a:p>
                  </a:txBody>
                  <a:tcPr/>
                </a:tc>
                <a:tc>
                  <a:txBody>
                    <a:bodyPr/>
                    <a:lstStyle/>
                    <a:p>
                      <a:pPr latinLnBrk="1"/>
                      <a:r>
                        <a:rPr lang="ko-KR" altLang="en-US" sz="1600" dirty="0"/>
                        <a:t>통신 연결 상태 </a:t>
                      </a:r>
                      <a:r>
                        <a:rPr lang="ko-KR" altLang="en-US" sz="1600" dirty="0" err="1"/>
                        <a:t>변경시</a:t>
                      </a:r>
                      <a:r>
                        <a:rPr lang="ko-KR" altLang="en-US" sz="1600" dirty="0"/>
                        <a:t> 이벤트</a:t>
                      </a:r>
                    </a:p>
                  </a:txBody>
                  <a:tcPr/>
                </a:tc>
                <a:extLst>
                  <a:ext uri="{0D108BD9-81ED-4DB2-BD59-A6C34878D82A}">
                    <a16:rowId xmlns:a16="http://schemas.microsoft.com/office/drawing/2014/main" val="3574632002"/>
                  </a:ext>
                </a:extLst>
              </a:tr>
              <a:tr h="370840">
                <a:tc>
                  <a:txBody>
                    <a:bodyPr/>
                    <a:lstStyle/>
                    <a:p>
                      <a:pPr algn="ctr" latinLnBrk="1"/>
                      <a:r>
                        <a:rPr lang="en-US" altLang="ko-KR" sz="1600" dirty="0"/>
                        <a:t>6</a:t>
                      </a:r>
                      <a:endParaRPr lang="ko-KR" altLang="en-US" sz="1600" dirty="0"/>
                    </a:p>
                  </a:txBody>
                  <a:tcPr/>
                </a:tc>
                <a:tc>
                  <a:txBody>
                    <a:bodyPr/>
                    <a:lstStyle/>
                    <a:p>
                      <a:pPr algn="ctr" latinLnBrk="1"/>
                      <a:r>
                        <a:rPr lang="en-US" altLang="ko-KR" sz="1600" dirty="0"/>
                        <a:t>Void</a:t>
                      </a:r>
                      <a:endParaRPr lang="ko-KR" altLang="en-US" sz="1600" dirty="0"/>
                    </a:p>
                  </a:txBody>
                  <a:tcPr/>
                </a:tc>
                <a:tc>
                  <a:txBody>
                    <a:bodyPr/>
                    <a:lstStyle/>
                    <a:p>
                      <a:pPr latinLnBrk="1"/>
                      <a:r>
                        <a:rPr lang="en-US" altLang="ko-KR" sz="1600" dirty="0" err="1"/>
                        <a:t>OnReceiveRealCondition</a:t>
                      </a:r>
                      <a:endParaRPr lang="ko-KR" altLang="en-US" sz="1600" dirty="0"/>
                    </a:p>
                  </a:txBody>
                  <a:tcPr/>
                </a:tc>
                <a:tc>
                  <a:txBody>
                    <a:bodyPr/>
                    <a:lstStyle/>
                    <a:p>
                      <a:pPr latinLnBrk="1"/>
                      <a:r>
                        <a:rPr lang="ko-KR" altLang="en-US" sz="1600" dirty="0"/>
                        <a:t>조건검색 실시간 편입</a:t>
                      </a:r>
                      <a:r>
                        <a:rPr lang="en-US" altLang="ko-KR" sz="1600" dirty="0"/>
                        <a:t>,</a:t>
                      </a:r>
                      <a:r>
                        <a:rPr lang="ko-KR" altLang="en-US" sz="1600" dirty="0"/>
                        <a:t>이탈종목 이벤트</a:t>
                      </a:r>
                    </a:p>
                  </a:txBody>
                  <a:tcPr/>
                </a:tc>
                <a:extLst>
                  <a:ext uri="{0D108BD9-81ED-4DB2-BD59-A6C34878D82A}">
                    <a16:rowId xmlns:a16="http://schemas.microsoft.com/office/drawing/2014/main" val="3943421418"/>
                  </a:ext>
                </a:extLst>
              </a:tr>
              <a:tr h="370840">
                <a:tc>
                  <a:txBody>
                    <a:bodyPr/>
                    <a:lstStyle/>
                    <a:p>
                      <a:pPr algn="ctr" latinLnBrk="1"/>
                      <a:r>
                        <a:rPr lang="en-US" altLang="ko-KR" sz="1600" dirty="0"/>
                        <a:t>7</a:t>
                      </a:r>
                      <a:endParaRPr lang="ko-KR" altLang="en-US" sz="1600" dirty="0"/>
                    </a:p>
                  </a:txBody>
                  <a:tcPr/>
                </a:tc>
                <a:tc>
                  <a:txBody>
                    <a:bodyPr/>
                    <a:lstStyle/>
                    <a:p>
                      <a:pPr algn="ctr" latinLnBrk="1"/>
                      <a:r>
                        <a:rPr lang="en-US" altLang="ko-KR" sz="1600" dirty="0"/>
                        <a:t>Void</a:t>
                      </a:r>
                      <a:endParaRPr lang="ko-KR" altLang="en-US" sz="1600" dirty="0"/>
                    </a:p>
                  </a:txBody>
                  <a:tcPr/>
                </a:tc>
                <a:tc>
                  <a:txBody>
                    <a:bodyPr/>
                    <a:lstStyle/>
                    <a:p>
                      <a:pPr latinLnBrk="1"/>
                      <a:r>
                        <a:rPr lang="en-US" altLang="ko-KR" sz="1600" dirty="0" err="1"/>
                        <a:t>OnReceiveTrCondition</a:t>
                      </a:r>
                      <a:r>
                        <a:rPr lang="en-US" altLang="ko-KR" sz="1600" dirty="0"/>
                        <a:t> </a:t>
                      </a:r>
                      <a:endParaRPr lang="ko-KR" altLang="en-US" sz="1600" dirty="0"/>
                    </a:p>
                  </a:txBody>
                  <a:tcPr/>
                </a:tc>
                <a:tc>
                  <a:txBody>
                    <a:bodyPr/>
                    <a:lstStyle/>
                    <a:p>
                      <a:pPr latinLnBrk="1"/>
                      <a:r>
                        <a:rPr lang="ko-KR" altLang="en-US" sz="1600" dirty="0"/>
                        <a:t>조건검색 조회응답 이벤트</a:t>
                      </a:r>
                    </a:p>
                  </a:txBody>
                  <a:tcPr/>
                </a:tc>
                <a:extLst>
                  <a:ext uri="{0D108BD9-81ED-4DB2-BD59-A6C34878D82A}">
                    <a16:rowId xmlns:a16="http://schemas.microsoft.com/office/drawing/2014/main" val="3137514052"/>
                  </a:ext>
                </a:extLst>
              </a:tr>
              <a:tr h="177893">
                <a:tc>
                  <a:txBody>
                    <a:bodyPr/>
                    <a:lstStyle/>
                    <a:p>
                      <a:pPr algn="ctr" latinLnBrk="1"/>
                      <a:r>
                        <a:rPr lang="en-US" altLang="ko-KR" sz="1600" dirty="0"/>
                        <a:t>8</a:t>
                      </a:r>
                      <a:endParaRPr lang="ko-KR" altLang="en-US" sz="1600" dirty="0"/>
                    </a:p>
                  </a:txBody>
                  <a:tcPr/>
                </a:tc>
                <a:tc>
                  <a:txBody>
                    <a:bodyPr/>
                    <a:lstStyle/>
                    <a:p>
                      <a:pPr algn="ctr" latinLnBrk="1"/>
                      <a:r>
                        <a:rPr lang="en-US" altLang="ko-KR" sz="1600" dirty="0"/>
                        <a:t>Void</a:t>
                      </a:r>
                      <a:endParaRPr lang="ko-KR" altLang="en-US" sz="1600" dirty="0"/>
                    </a:p>
                  </a:txBody>
                  <a:tcPr/>
                </a:tc>
                <a:tc>
                  <a:txBody>
                    <a:bodyPr/>
                    <a:lstStyle/>
                    <a:p>
                      <a:pPr latinLnBrk="1"/>
                      <a:r>
                        <a:rPr lang="en-US" altLang="ko-KR" sz="1600" dirty="0" err="1"/>
                        <a:t>OnReceiveConditionVer</a:t>
                      </a:r>
                      <a:r>
                        <a:rPr lang="en-US" altLang="ko-KR" sz="1600" dirty="0"/>
                        <a:t> </a:t>
                      </a:r>
                      <a:endParaRPr lang="ko-KR" altLang="en-US" sz="1600" dirty="0"/>
                    </a:p>
                  </a:txBody>
                  <a:tcPr/>
                </a:tc>
                <a:tc>
                  <a:txBody>
                    <a:bodyPr/>
                    <a:lstStyle/>
                    <a:p>
                      <a:pPr latinLnBrk="1"/>
                      <a:r>
                        <a:rPr lang="ko-KR" altLang="en-US" sz="1600" dirty="0"/>
                        <a:t>로컬에 사용자조건식 저장 성공여부 응답 이벤트</a:t>
                      </a:r>
                    </a:p>
                  </a:txBody>
                  <a:tcPr/>
                </a:tc>
                <a:extLst>
                  <a:ext uri="{0D108BD9-81ED-4DB2-BD59-A6C34878D82A}">
                    <a16:rowId xmlns:a16="http://schemas.microsoft.com/office/drawing/2014/main" val="1441893305"/>
                  </a:ext>
                </a:extLst>
              </a:tr>
              <a:tr h="320040">
                <a:tc>
                  <a:txBody>
                    <a:bodyPr/>
                    <a:lstStyle/>
                    <a:p>
                      <a:pPr algn="ctr" latinLnBrk="1"/>
                      <a:r>
                        <a:rPr lang="en-US" altLang="ko-KR" sz="1600" dirty="0"/>
                        <a:t>9</a:t>
                      </a:r>
                      <a:endParaRPr lang="ko-KR" altLang="en-US" sz="1600" dirty="0"/>
                    </a:p>
                  </a:txBody>
                  <a:tcPr/>
                </a:tc>
                <a:tc>
                  <a:txBody>
                    <a:bodyPr/>
                    <a:lstStyle/>
                    <a:p>
                      <a:pPr algn="ctr" latinLnBrk="1"/>
                      <a:r>
                        <a:rPr lang="en-US" altLang="ko-KR" sz="1600" dirty="0"/>
                        <a:t>BSTR </a:t>
                      </a:r>
                      <a:endParaRPr lang="ko-KR" altLang="en-US" sz="1600" dirty="0"/>
                    </a:p>
                  </a:txBody>
                  <a:tcPr/>
                </a:tc>
                <a:tc>
                  <a:txBody>
                    <a:bodyPr/>
                    <a:lstStyle/>
                    <a:p>
                      <a:pPr latinLnBrk="1"/>
                      <a:r>
                        <a:rPr lang="en-US" altLang="ko-KR" sz="1600" dirty="0" err="1">
                          <a:hlinkClick r:id="rId4" action="ppaction://hlinksldjump"/>
                        </a:rPr>
                        <a:t>CommGetData</a:t>
                      </a:r>
                      <a:r>
                        <a:rPr lang="en-US" altLang="ko-KR" sz="1600" dirty="0"/>
                        <a:t> </a:t>
                      </a:r>
                      <a:endParaRPr lang="ko-KR" altLang="en-US" sz="1600" dirty="0"/>
                    </a:p>
                  </a:txBody>
                  <a:tcPr/>
                </a:tc>
                <a:tc>
                  <a:txBody>
                    <a:bodyPr/>
                    <a:lstStyle/>
                    <a:p>
                      <a:pPr latinLnBrk="1"/>
                      <a:r>
                        <a:rPr lang="ko-KR" altLang="en-US" sz="1600" dirty="0"/>
                        <a:t>이 함수대신 용도에 맞는 전용 함수를 사용할 것 조회 정보 요청 </a:t>
                      </a:r>
                      <a:r>
                        <a:rPr lang="en-US" altLang="ko-KR" sz="1600" dirty="0"/>
                        <a:t>: </a:t>
                      </a:r>
                      <a:r>
                        <a:rPr lang="en-US" altLang="ko-KR" sz="1600" dirty="0" err="1"/>
                        <a:t>GetCommData</a:t>
                      </a:r>
                      <a:r>
                        <a:rPr lang="en-US" altLang="ko-KR" sz="1600" dirty="0"/>
                        <a:t>() </a:t>
                      </a:r>
                      <a:r>
                        <a:rPr lang="ko-KR" altLang="en-US" sz="1600" dirty="0"/>
                        <a:t>실시간정보 요청 </a:t>
                      </a:r>
                      <a:r>
                        <a:rPr lang="en-US" altLang="ko-KR" sz="1600" dirty="0"/>
                        <a:t>: </a:t>
                      </a:r>
                      <a:r>
                        <a:rPr lang="en-US" altLang="ko-KR" sz="1600" dirty="0" err="1"/>
                        <a:t>GetCommRealData</a:t>
                      </a:r>
                      <a:r>
                        <a:rPr lang="en-US" altLang="ko-KR" sz="1600" dirty="0"/>
                        <a:t>() </a:t>
                      </a:r>
                      <a:r>
                        <a:rPr lang="ko-KR" altLang="en-US" sz="1600" dirty="0"/>
                        <a:t>체결정보 요청 </a:t>
                      </a:r>
                      <a:r>
                        <a:rPr lang="en-US" altLang="ko-KR" sz="1600" dirty="0"/>
                        <a:t>: </a:t>
                      </a:r>
                      <a:r>
                        <a:rPr lang="en-US" altLang="ko-KR" sz="1600" dirty="0" err="1"/>
                        <a:t>GetChejanData</a:t>
                      </a:r>
                      <a:r>
                        <a:rPr lang="en-US" altLang="ko-KR" sz="1600" dirty="0"/>
                        <a:t>()</a:t>
                      </a:r>
                      <a:endParaRPr lang="ko-KR" altLang="en-US" sz="1600" dirty="0"/>
                    </a:p>
                  </a:txBody>
                  <a:tcPr/>
                </a:tc>
                <a:extLst>
                  <a:ext uri="{0D108BD9-81ED-4DB2-BD59-A6C34878D82A}">
                    <a16:rowId xmlns:a16="http://schemas.microsoft.com/office/drawing/2014/main" val="4257895785"/>
                  </a:ext>
                </a:extLst>
              </a:tr>
            </a:tbl>
          </a:graphicData>
        </a:graphic>
      </p:graphicFrame>
    </p:spTree>
    <p:extLst>
      <p:ext uri="{BB962C8B-B14F-4D97-AF65-F5344CB8AC3E}">
        <p14:creationId xmlns:p14="http://schemas.microsoft.com/office/powerpoint/2010/main" val="2996481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그림 6">
            <a:extLst>
              <a:ext uri="{FF2B5EF4-FFF2-40B4-BE49-F238E27FC236}">
                <a16:creationId xmlns:a16="http://schemas.microsoft.com/office/drawing/2014/main" id="{19B51BDA-50E7-43E3-A318-EF15250956F7}"/>
              </a:ext>
            </a:extLst>
          </p:cNvPr>
          <p:cNvPicPr>
            <a:picLocks noChangeAspect="1"/>
          </p:cNvPicPr>
          <p:nvPr/>
        </p:nvPicPr>
        <p:blipFill>
          <a:blip r:embed="rId2"/>
          <a:stretch>
            <a:fillRect/>
          </a:stretch>
        </p:blipFill>
        <p:spPr>
          <a:xfrm>
            <a:off x="6652732" y="2236162"/>
            <a:ext cx="4297045" cy="4215437"/>
          </a:xfrm>
          <a:prstGeom prst="rect">
            <a:avLst/>
          </a:prstGeom>
        </p:spPr>
      </p:pic>
      <p:pic>
        <p:nvPicPr>
          <p:cNvPr id="5" name="내용 개체 틀 4">
            <a:extLst>
              <a:ext uri="{FF2B5EF4-FFF2-40B4-BE49-F238E27FC236}">
                <a16:creationId xmlns:a16="http://schemas.microsoft.com/office/drawing/2014/main" id="{0C881166-5B54-47BF-BCF2-655B0F7F8BB6}"/>
              </a:ext>
            </a:extLst>
          </p:cNvPr>
          <p:cNvPicPr>
            <a:picLocks noGrp="1" noChangeAspect="1"/>
          </p:cNvPicPr>
          <p:nvPr>
            <p:ph idx="1"/>
          </p:nvPr>
        </p:nvPicPr>
        <p:blipFill>
          <a:blip r:embed="rId3"/>
          <a:stretch>
            <a:fillRect/>
          </a:stretch>
        </p:blipFill>
        <p:spPr>
          <a:xfrm>
            <a:off x="870204" y="2384425"/>
            <a:ext cx="5350511" cy="3616325"/>
          </a:xfrm>
        </p:spPr>
      </p:pic>
      <p:sp>
        <p:nvSpPr>
          <p:cNvPr id="2" name="제목 1">
            <a:extLst>
              <a:ext uri="{FF2B5EF4-FFF2-40B4-BE49-F238E27FC236}">
                <a16:creationId xmlns:a16="http://schemas.microsoft.com/office/drawing/2014/main" id="{279918CF-7495-4916-B662-EB2388D30007}"/>
              </a:ext>
            </a:extLst>
          </p:cNvPr>
          <p:cNvSpPr>
            <a:spLocks noGrp="1"/>
          </p:cNvSpPr>
          <p:nvPr>
            <p:ph type="title"/>
          </p:nvPr>
        </p:nvSpPr>
        <p:spPr>
          <a:xfrm>
            <a:off x="870204" y="606564"/>
            <a:ext cx="10451592" cy="1325563"/>
          </a:xfrm>
        </p:spPr>
        <p:txBody>
          <a:bodyPr anchor="ctr">
            <a:normAutofit/>
          </a:bodyPr>
          <a:lstStyle/>
          <a:p>
            <a:r>
              <a:rPr lang="en-US" altLang="ko-KR"/>
              <a:t>3.5 Event </a:t>
            </a:r>
            <a:r>
              <a:rPr lang="ko-KR" altLang="en-US"/>
              <a:t>발생흐름</a:t>
            </a:r>
            <a:endParaRPr lang="ko-KR" altLang="en-US" dirty="0"/>
          </a:p>
        </p:txBody>
      </p:sp>
    </p:spTree>
    <p:extLst>
      <p:ext uri="{BB962C8B-B14F-4D97-AF65-F5344CB8AC3E}">
        <p14:creationId xmlns:p14="http://schemas.microsoft.com/office/powerpoint/2010/main" val="2330887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그림 4">
            <a:extLst>
              <a:ext uri="{FF2B5EF4-FFF2-40B4-BE49-F238E27FC236}">
                <a16:creationId xmlns:a16="http://schemas.microsoft.com/office/drawing/2014/main" id="{B9796530-ABD5-407C-B80E-7A3562EA1EC0}"/>
              </a:ext>
            </a:extLst>
          </p:cNvPr>
          <p:cNvPicPr>
            <a:picLocks noChangeAspect="1"/>
          </p:cNvPicPr>
          <p:nvPr/>
        </p:nvPicPr>
        <p:blipFill>
          <a:blip r:embed="rId2"/>
          <a:stretch>
            <a:fillRect/>
          </a:stretch>
        </p:blipFill>
        <p:spPr>
          <a:xfrm>
            <a:off x="643467" y="751840"/>
            <a:ext cx="5294716" cy="5130800"/>
          </a:xfrm>
          <a:prstGeom prst="rect">
            <a:avLst/>
          </a:prstGeom>
        </p:spPr>
      </p:pic>
      <p:cxnSp>
        <p:nvCxnSpPr>
          <p:cNvPr id="16" name="Straight Connector 15">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7" name="그림 6">
            <a:extLst>
              <a:ext uri="{FF2B5EF4-FFF2-40B4-BE49-F238E27FC236}">
                <a16:creationId xmlns:a16="http://schemas.microsoft.com/office/drawing/2014/main" id="{174F9EA1-B765-40A6-BF0D-786824BD8D62}"/>
              </a:ext>
            </a:extLst>
          </p:cNvPr>
          <p:cNvPicPr>
            <a:picLocks noChangeAspect="1"/>
          </p:cNvPicPr>
          <p:nvPr/>
        </p:nvPicPr>
        <p:blipFill>
          <a:blip r:embed="rId3"/>
          <a:stretch>
            <a:fillRect/>
          </a:stretch>
        </p:blipFill>
        <p:spPr>
          <a:xfrm>
            <a:off x="6253817" y="1072852"/>
            <a:ext cx="5294715" cy="4712295"/>
          </a:xfrm>
          <a:prstGeom prst="rect">
            <a:avLst/>
          </a:prstGeom>
        </p:spPr>
      </p:pic>
    </p:spTree>
    <p:extLst>
      <p:ext uri="{BB962C8B-B14F-4D97-AF65-F5344CB8AC3E}">
        <p14:creationId xmlns:p14="http://schemas.microsoft.com/office/powerpoint/2010/main" val="1105043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5A5F1D7-F0D0-4687-9BD3-CA6A0714C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5" name="Rectangle 14">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ABD088CC-6841-4FFE-9F6A-9564489A97FA}"/>
              </a:ext>
            </a:extLst>
          </p:cNvPr>
          <p:cNvSpPr>
            <a:spLocks noGrp="1"/>
          </p:cNvSpPr>
          <p:nvPr>
            <p:ph type="title"/>
          </p:nvPr>
        </p:nvSpPr>
        <p:spPr>
          <a:xfrm>
            <a:off x="1043631" y="873940"/>
            <a:ext cx="4928291" cy="1035781"/>
          </a:xfrm>
        </p:spPr>
        <p:txBody>
          <a:bodyPr anchor="ctr">
            <a:normAutofit/>
          </a:bodyPr>
          <a:lstStyle/>
          <a:p>
            <a:r>
              <a:rPr lang="en-US" altLang="ko-KR" sz="3300" b="1" i="0" dirty="0">
                <a:effectLst/>
                <a:latin typeface="Malgun Gothic" panose="020B0503020000020004" pitchFamily="50" charset="-127"/>
                <a:ea typeface="Malgun Gothic" panose="020B0503020000020004" pitchFamily="50" charset="-127"/>
              </a:rPr>
              <a:t>4.1</a:t>
            </a:r>
            <a:br>
              <a:rPr lang="en-US" altLang="ko-KR" sz="3300" b="1" i="0" dirty="0">
                <a:effectLst/>
                <a:latin typeface="Malgun Gothic" panose="020B0503020000020004" pitchFamily="50" charset="-127"/>
                <a:ea typeface="Malgun Gothic" panose="020B0503020000020004" pitchFamily="50" charset="-127"/>
              </a:rPr>
            </a:br>
            <a:r>
              <a:rPr lang="en-US" altLang="ko-KR" sz="3300" b="1" i="0" dirty="0">
                <a:effectLst/>
                <a:latin typeface="Malgun Gothic" panose="020B0503020000020004" pitchFamily="50" charset="-127"/>
                <a:ea typeface="Malgun Gothic" panose="020B0503020000020004" pitchFamily="50" charset="-127"/>
              </a:rPr>
              <a:t>Open API+ </a:t>
            </a:r>
            <a:r>
              <a:rPr lang="ko-KR" altLang="en-US" sz="3300" b="1" i="0" dirty="0">
                <a:effectLst/>
                <a:latin typeface="Malgun Gothic" panose="020B0503020000020004" pitchFamily="50" charset="-127"/>
                <a:ea typeface="Malgun Gothic" panose="020B0503020000020004" pitchFamily="50" charset="-127"/>
              </a:rPr>
              <a:t>로그인하기</a:t>
            </a:r>
            <a:endParaRPr lang="ko-KR" altLang="en-US" sz="3300" dirty="0"/>
          </a:p>
        </p:txBody>
      </p:sp>
      <p:sp>
        <p:nvSpPr>
          <p:cNvPr id="3" name="내용 개체 틀 2">
            <a:extLst>
              <a:ext uri="{FF2B5EF4-FFF2-40B4-BE49-F238E27FC236}">
                <a16:creationId xmlns:a16="http://schemas.microsoft.com/office/drawing/2014/main" id="{6354FDA4-2B55-4661-9963-EE02D165299A}"/>
              </a:ext>
            </a:extLst>
          </p:cNvPr>
          <p:cNvSpPr>
            <a:spLocks noGrp="1"/>
          </p:cNvSpPr>
          <p:nvPr>
            <p:ph idx="1"/>
          </p:nvPr>
        </p:nvSpPr>
        <p:spPr>
          <a:xfrm>
            <a:off x="1045029" y="2524721"/>
            <a:ext cx="4991629" cy="3677123"/>
          </a:xfrm>
        </p:spPr>
        <p:txBody>
          <a:bodyPr anchor="ctr">
            <a:normAutofit/>
          </a:bodyPr>
          <a:lstStyle/>
          <a:p>
            <a:r>
              <a:rPr lang="ko-KR" altLang="en-US" sz="1800" b="0" i="0" dirty="0" err="1">
                <a:effectLst/>
                <a:latin typeface="Malgun Gothic" panose="020B0503020000020004" pitchFamily="50" charset="-127"/>
                <a:ea typeface="Malgun Gothic" panose="020B0503020000020004" pitchFamily="50" charset="-127"/>
              </a:rPr>
              <a:t>키움증권의</a:t>
            </a:r>
            <a:r>
              <a:rPr lang="ko-KR" altLang="en-US" sz="1800" b="0" i="0" dirty="0">
                <a:effectLst/>
                <a:latin typeface="Malgun Gothic" panose="020B0503020000020004" pitchFamily="50" charset="-127"/>
                <a:ea typeface="Malgun Gothic" panose="020B0503020000020004" pitchFamily="50" charset="-127"/>
              </a:rPr>
              <a:t> </a:t>
            </a:r>
            <a:r>
              <a:rPr lang="en-US" altLang="ko-KR" sz="1800" b="0" i="0" dirty="0">
                <a:effectLst/>
                <a:latin typeface="Malgun Gothic" panose="020B0503020000020004" pitchFamily="50" charset="-127"/>
                <a:ea typeface="Malgun Gothic" panose="020B0503020000020004" pitchFamily="50" charset="-127"/>
              </a:rPr>
              <a:t>Open API+</a:t>
            </a:r>
            <a:r>
              <a:rPr lang="ko-KR" altLang="en-US" sz="1800" b="0" i="0" dirty="0">
                <a:effectLst/>
                <a:latin typeface="Malgun Gothic" panose="020B0503020000020004" pitchFamily="50" charset="-127"/>
                <a:ea typeface="Malgun Gothic" panose="020B0503020000020004" pitchFamily="50" charset="-127"/>
              </a:rPr>
              <a:t>를 사용하려면 맨 먼저 증권사 서버에 로그인해야 합니다</a:t>
            </a:r>
            <a:r>
              <a:rPr lang="en-US" altLang="ko-KR" sz="1800" b="0" i="0" dirty="0">
                <a:effectLst/>
                <a:latin typeface="Malgun Gothic" panose="020B0503020000020004" pitchFamily="50" charset="-127"/>
                <a:ea typeface="Malgun Gothic" panose="020B0503020000020004" pitchFamily="50" charset="-127"/>
              </a:rPr>
              <a:t>. </a:t>
            </a:r>
            <a:r>
              <a:rPr lang="ko-KR" altLang="en-US" sz="1800" b="0" i="0" dirty="0">
                <a:effectLst/>
                <a:latin typeface="Malgun Gothic" panose="020B0503020000020004" pitchFamily="50" charset="-127"/>
                <a:ea typeface="Malgun Gothic" panose="020B0503020000020004" pitchFamily="50" charset="-127"/>
              </a:rPr>
              <a:t>앞서 여러 번 설명한 것처럼 </a:t>
            </a:r>
            <a:r>
              <a:rPr lang="ko-KR" altLang="en-US" sz="1800" b="0" i="0" dirty="0" err="1">
                <a:effectLst/>
                <a:latin typeface="Malgun Gothic" panose="020B0503020000020004" pitchFamily="50" charset="-127"/>
                <a:ea typeface="Malgun Gothic" panose="020B0503020000020004" pitchFamily="50" charset="-127"/>
              </a:rPr>
              <a:t>파이썬에서</a:t>
            </a:r>
            <a:r>
              <a:rPr lang="ko-KR" altLang="en-US" sz="1800" b="0" i="0" dirty="0">
                <a:effectLst/>
                <a:latin typeface="Malgun Gothic" panose="020B0503020000020004" pitchFamily="50" charset="-127"/>
                <a:ea typeface="Malgun Gothic" panose="020B0503020000020004" pitchFamily="50" charset="-127"/>
              </a:rPr>
              <a:t> </a:t>
            </a:r>
            <a:r>
              <a:rPr lang="en-US" altLang="ko-KR" sz="1800" b="0" i="0" dirty="0">
                <a:effectLst/>
                <a:latin typeface="Malgun Gothic" panose="020B0503020000020004" pitchFamily="50" charset="-127"/>
                <a:ea typeface="Malgun Gothic" panose="020B0503020000020004" pitchFamily="50" charset="-127"/>
              </a:rPr>
              <a:t>Open API+</a:t>
            </a:r>
            <a:r>
              <a:rPr lang="ko-KR" altLang="en-US" sz="1800" b="0" i="0" dirty="0">
                <a:effectLst/>
                <a:latin typeface="Malgun Gothic" panose="020B0503020000020004" pitchFamily="50" charset="-127"/>
                <a:ea typeface="Malgun Gothic" panose="020B0503020000020004" pitchFamily="50" charset="-127"/>
              </a:rPr>
              <a:t>를 사용하려면 </a:t>
            </a:r>
            <a:r>
              <a:rPr lang="en-US" altLang="ko-KR" sz="1800" b="0" i="0" dirty="0" err="1">
                <a:effectLst/>
                <a:latin typeface="Malgun Gothic" panose="020B0503020000020004" pitchFamily="50" charset="-127"/>
                <a:ea typeface="Malgun Gothic" panose="020B0503020000020004" pitchFamily="50" charset="-127"/>
              </a:rPr>
              <a:t>PyQt</a:t>
            </a:r>
            <a:r>
              <a:rPr lang="ko-KR" altLang="en-US" sz="1800" b="0" i="0" dirty="0">
                <a:effectLst/>
                <a:latin typeface="Malgun Gothic" panose="020B0503020000020004" pitchFamily="50" charset="-127"/>
                <a:ea typeface="Malgun Gothic" panose="020B0503020000020004" pitchFamily="50" charset="-127"/>
              </a:rPr>
              <a:t>를 사용하는 것이 가장 편리한 방법입니다</a:t>
            </a:r>
            <a:r>
              <a:rPr lang="en-US" altLang="ko-KR" sz="1800" b="0" i="0" dirty="0">
                <a:effectLst/>
                <a:latin typeface="Malgun Gothic" panose="020B0503020000020004" pitchFamily="50" charset="-127"/>
                <a:ea typeface="Malgun Gothic" panose="020B0503020000020004" pitchFamily="50" charset="-127"/>
              </a:rPr>
              <a:t>. </a:t>
            </a:r>
            <a:r>
              <a:rPr lang="ko-KR" altLang="en-US" sz="1800" b="0" i="0" dirty="0">
                <a:effectLst/>
                <a:latin typeface="Malgun Gothic" panose="020B0503020000020004" pitchFamily="50" charset="-127"/>
                <a:ea typeface="Malgun Gothic" panose="020B0503020000020004" pitchFamily="50" charset="-127"/>
              </a:rPr>
              <a:t>따라서 대신증권이나 </a:t>
            </a:r>
            <a:r>
              <a:rPr lang="ko-KR" altLang="en-US" sz="1800" b="0" i="0" dirty="0" err="1">
                <a:effectLst/>
                <a:latin typeface="Malgun Gothic" panose="020B0503020000020004" pitchFamily="50" charset="-127"/>
                <a:ea typeface="Malgun Gothic" panose="020B0503020000020004" pitchFamily="50" charset="-127"/>
              </a:rPr>
              <a:t>이베스트투자증권의</a:t>
            </a:r>
            <a:r>
              <a:rPr lang="ko-KR" altLang="en-US" sz="1800" b="0" i="0" dirty="0">
                <a:effectLst/>
                <a:latin typeface="Malgun Gothic" panose="020B0503020000020004" pitchFamily="50" charset="-127"/>
                <a:ea typeface="Malgun Gothic" panose="020B0503020000020004" pitchFamily="50" charset="-127"/>
              </a:rPr>
              <a:t> </a:t>
            </a:r>
            <a:r>
              <a:rPr lang="en-US" altLang="ko-KR" sz="1800" b="0" i="0" dirty="0">
                <a:effectLst/>
                <a:latin typeface="Malgun Gothic" panose="020B0503020000020004" pitchFamily="50" charset="-127"/>
                <a:ea typeface="Malgun Gothic" panose="020B0503020000020004" pitchFamily="50" charset="-127"/>
              </a:rPr>
              <a:t>API</a:t>
            </a:r>
            <a:r>
              <a:rPr lang="ko-KR" altLang="en-US" sz="1800" b="0" i="0" dirty="0">
                <a:effectLst/>
                <a:latin typeface="Malgun Gothic" panose="020B0503020000020004" pitchFamily="50" charset="-127"/>
                <a:ea typeface="Malgun Gothic" panose="020B0503020000020004" pitchFamily="50" charset="-127"/>
              </a:rPr>
              <a:t>를 사용했던 것과 달리 </a:t>
            </a:r>
            <a:r>
              <a:rPr lang="en-US" altLang="ko-KR" sz="1800" b="0" i="0" dirty="0">
                <a:effectLst/>
                <a:latin typeface="Malgun Gothic" panose="020B0503020000020004" pitchFamily="50" charset="-127"/>
                <a:ea typeface="Malgun Gothic" panose="020B0503020000020004" pitchFamily="50" charset="-127"/>
              </a:rPr>
              <a:t>GUI </a:t>
            </a:r>
            <a:r>
              <a:rPr lang="ko-KR" altLang="en-US" sz="1800" b="0" i="0" dirty="0">
                <a:effectLst/>
                <a:latin typeface="Malgun Gothic" panose="020B0503020000020004" pitchFamily="50" charset="-127"/>
                <a:ea typeface="Malgun Gothic" panose="020B0503020000020004" pitchFamily="50" charset="-127"/>
              </a:rPr>
              <a:t>기반으로 프로그램을 작성할 것</a:t>
            </a:r>
            <a:r>
              <a:rPr lang="en-US" altLang="ko-KR" sz="1800" b="0" i="0" dirty="0">
                <a:effectLst/>
                <a:latin typeface="Malgun Gothic" panose="020B0503020000020004" pitchFamily="50" charset="-127"/>
                <a:ea typeface="Malgun Gothic" panose="020B0503020000020004" pitchFamily="50" charset="-127"/>
              </a:rPr>
              <a:t>.</a:t>
            </a:r>
          </a:p>
          <a:p>
            <a:pPr marL="0" indent="0">
              <a:buNone/>
            </a:pPr>
            <a:r>
              <a:rPr lang="en-US" altLang="ko-KR" sz="1800" b="0" i="0" dirty="0">
                <a:effectLst/>
                <a:latin typeface="Malgun Gothic" panose="020B0503020000020004" pitchFamily="50" charset="-127"/>
                <a:ea typeface="Malgun Gothic" panose="020B0503020000020004" pitchFamily="50" charset="-127"/>
              </a:rPr>
              <a:t>'Login' </a:t>
            </a:r>
            <a:r>
              <a:rPr lang="ko-KR" altLang="en-US" sz="1800" b="0" i="0" dirty="0">
                <a:effectLst/>
                <a:latin typeface="Malgun Gothic" panose="020B0503020000020004" pitchFamily="50" charset="-127"/>
                <a:ea typeface="Malgun Gothic" panose="020B0503020000020004" pitchFamily="50" charset="-127"/>
              </a:rPr>
              <a:t>버튼을 누르면 그림과 같이 </a:t>
            </a:r>
            <a:r>
              <a:rPr lang="ko-KR" altLang="en-US" sz="1800" b="0" i="0" dirty="0" err="1">
                <a:effectLst/>
                <a:latin typeface="Malgun Gothic" panose="020B0503020000020004" pitchFamily="50" charset="-127"/>
                <a:ea typeface="Malgun Gothic" panose="020B0503020000020004" pitchFamily="50" charset="-127"/>
              </a:rPr>
              <a:t>키움증권이</a:t>
            </a:r>
            <a:r>
              <a:rPr lang="ko-KR" altLang="en-US" sz="1800" b="0" i="0" dirty="0">
                <a:effectLst/>
                <a:latin typeface="Malgun Gothic" panose="020B0503020000020004" pitchFamily="50" charset="-127"/>
                <a:ea typeface="Malgun Gothic" panose="020B0503020000020004" pitchFamily="50" charset="-127"/>
              </a:rPr>
              <a:t> 제공하는 로그인 창이 화면에 표시</a:t>
            </a:r>
            <a:r>
              <a:rPr lang="en-US" altLang="ko-KR" sz="1800" b="0" i="0" dirty="0">
                <a:effectLst/>
                <a:latin typeface="Malgun Gothic" panose="020B0503020000020004" pitchFamily="50" charset="-127"/>
                <a:ea typeface="Malgun Gothic" panose="020B0503020000020004" pitchFamily="50" charset="-127"/>
              </a:rPr>
              <a:t>.</a:t>
            </a:r>
            <a:endParaRPr lang="ko-KR" altLang="en-US" sz="1800" dirty="0"/>
          </a:p>
        </p:txBody>
      </p:sp>
      <p:pic>
        <p:nvPicPr>
          <p:cNvPr id="5" name="그림 4">
            <a:extLst>
              <a:ext uri="{FF2B5EF4-FFF2-40B4-BE49-F238E27FC236}">
                <a16:creationId xmlns:a16="http://schemas.microsoft.com/office/drawing/2014/main" id="{B55E948C-C05F-48E9-9D51-4FC3BAF38837}"/>
              </a:ext>
            </a:extLst>
          </p:cNvPr>
          <p:cNvPicPr>
            <a:picLocks noChangeAspect="1"/>
          </p:cNvPicPr>
          <p:nvPr/>
        </p:nvPicPr>
        <p:blipFill rotWithShape="1">
          <a:blip r:embed="rId2"/>
          <a:srcRect b="284"/>
          <a:stretch/>
        </p:blipFill>
        <p:spPr>
          <a:xfrm>
            <a:off x="6788383" y="613148"/>
            <a:ext cx="3190875" cy="1872549"/>
          </a:xfrm>
          <a:prstGeom prst="rect">
            <a:avLst/>
          </a:prstGeom>
        </p:spPr>
      </p:pic>
      <p:cxnSp>
        <p:nvCxnSpPr>
          <p:cNvPr id="21" name="Straight Connector 2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9" name="그림 8">
            <a:extLst>
              <a:ext uri="{FF2B5EF4-FFF2-40B4-BE49-F238E27FC236}">
                <a16:creationId xmlns:a16="http://schemas.microsoft.com/office/drawing/2014/main" id="{2E3A6F60-9824-4DAF-8064-314B81299769}"/>
              </a:ext>
            </a:extLst>
          </p:cNvPr>
          <p:cNvPicPr>
            <a:picLocks noChangeAspect="1"/>
          </p:cNvPicPr>
          <p:nvPr/>
        </p:nvPicPr>
        <p:blipFill>
          <a:blip r:embed="rId3"/>
          <a:stretch>
            <a:fillRect/>
          </a:stretch>
        </p:blipFill>
        <p:spPr>
          <a:xfrm>
            <a:off x="6906693" y="2567729"/>
            <a:ext cx="3190875" cy="3648075"/>
          </a:xfrm>
          <a:prstGeom prst="rect">
            <a:avLst/>
          </a:prstGeom>
        </p:spPr>
      </p:pic>
      <p:sp>
        <p:nvSpPr>
          <p:cNvPr id="10" name="직사각형 9">
            <a:extLst>
              <a:ext uri="{FF2B5EF4-FFF2-40B4-BE49-F238E27FC236}">
                <a16:creationId xmlns:a16="http://schemas.microsoft.com/office/drawing/2014/main" id="{CB30DCE4-DE2A-47D9-B5A2-0EC515C30D00}"/>
              </a:ext>
            </a:extLst>
          </p:cNvPr>
          <p:cNvSpPr/>
          <p:nvPr/>
        </p:nvSpPr>
        <p:spPr>
          <a:xfrm>
            <a:off x="10274503" y="873940"/>
            <a:ext cx="1245592" cy="4026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그림</a:t>
            </a:r>
            <a:r>
              <a:rPr lang="en-US" altLang="ko-KR" dirty="0"/>
              <a:t>4.1.1</a:t>
            </a:r>
            <a:endParaRPr lang="ko-KR" altLang="en-US" dirty="0"/>
          </a:p>
        </p:txBody>
      </p:sp>
      <p:sp>
        <p:nvSpPr>
          <p:cNvPr id="11" name="직사각형 10">
            <a:extLst>
              <a:ext uri="{FF2B5EF4-FFF2-40B4-BE49-F238E27FC236}">
                <a16:creationId xmlns:a16="http://schemas.microsoft.com/office/drawing/2014/main" id="{5A397A3F-9D3C-4886-BC86-F75728332265}"/>
              </a:ext>
            </a:extLst>
          </p:cNvPr>
          <p:cNvSpPr/>
          <p:nvPr/>
        </p:nvSpPr>
        <p:spPr>
          <a:xfrm>
            <a:off x="10226180" y="3565321"/>
            <a:ext cx="1342238" cy="34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그림</a:t>
            </a:r>
            <a:r>
              <a:rPr lang="en-US" altLang="ko-KR" dirty="0"/>
              <a:t>4.2.1</a:t>
            </a:r>
            <a:endParaRPr lang="ko-KR" altLang="en-US" dirty="0"/>
          </a:p>
        </p:txBody>
      </p:sp>
    </p:spTree>
    <p:extLst>
      <p:ext uri="{BB962C8B-B14F-4D97-AF65-F5344CB8AC3E}">
        <p14:creationId xmlns:p14="http://schemas.microsoft.com/office/powerpoint/2010/main" val="1575191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A0B5256C-96FD-4592-8BE7-AA2FD768B1A5}"/>
              </a:ext>
            </a:extLst>
          </p:cNvPr>
          <p:cNvSpPr>
            <a:spLocks noGrp="1"/>
          </p:cNvSpPr>
          <p:nvPr>
            <p:ph idx="1"/>
          </p:nvPr>
        </p:nvSpPr>
        <p:spPr>
          <a:xfrm>
            <a:off x="838200" y="848320"/>
            <a:ext cx="3842857" cy="1026902"/>
          </a:xfrm>
        </p:spPr>
        <p:txBody>
          <a:bodyPr>
            <a:normAutofit/>
          </a:bodyPr>
          <a:lstStyle/>
          <a:p>
            <a:r>
              <a:rPr lang="ko-KR" altLang="en-US" sz="1600" b="0" i="0" dirty="0" err="1">
                <a:solidFill>
                  <a:srgbClr val="000000"/>
                </a:solidFill>
                <a:effectLst/>
                <a:latin typeface="Malgun Gothic" panose="020B0503020000020004" pitchFamily="50" charset="-127"/>
                <a:ea typeface="Malgun Gothic" panose="020B0503020000020004" pitchFamily="50" charset="-127"/>
              </a:rPr>
              <a:t>키움증권에서</a:t>
            </a:r>
            <a:r>
              <a:rPr lang="ko-KR" altLang="en-US" sz="1600" b="0" i="0" dirty="0">
                <a:solidFill>
                  <a:srgbClr val="000000"/>
                </a:solidFill>
                <a:effectLst/>
                <a:latin typeface="Malgun Gothic" panose="020B0503020000020004" pitchFamily="50" charset="-127"/>
                <a:ea typeface="Malgun Gothic" panose="020B0503020000020004" pitchFamily="50" charset="-127"/>
              </a:rPr>
              <a:t> 제공하는 클래스를 사용하기 위해 </a:t>
            </a:r>
            <a:r>
              <a:rPr lang="en-US" altLang="ko-KR" sz="1600" b="0" i="0" dirty="0">
                <a:solidFill>
                  <a:srgbClr val="000000"/>
                </a:solidFill>
                <a:effectLst/>
                <a:latin typeface="Malgun Gothic" panose="020B0503020000020004" pitchFamily="50" charset="-127"/>
                <a:ea typeface="Malgun Gothic" panose="020B0503020000020004" pitchFamily="50" charset="-127"/>
              </a:rPr>
              <a:t>ProgID</a:t>
            </a:r>
            <a:r>
              <a:rPr lang="ko-KR" altLang="en-US" sz="1600" b="0" i="0" dirty="0">
                <a:solidFill>
                  <a:srgbClr val="000000"/>
                </a:solidFill>
                <a:effectLst/>
                <a:latin typeface="Malgun Gothic" panose="020B0503020000020004" pitchFamily="50" charset="-127"/>
                <a:ea typeface="Malgun Gothic" panose="020B0503020000020004" pitchFamily="50" charset="-127"/>
              </a:rPr>
              <a:t>를 </a:t>
            </a:r>
            <a:r>
              <a:rPr lang="en-US" altLang="ko-KR" sz="1600" b="0" i="0" dirty="0" err="1">
                <a:solidFill>
                  <a:srgbClr val="000000"/>
                </a:solidFill>
                <a:effectLst/>
                <a:latin typeface="Malgun Gothic" panose="020B0503020000020004" pitchFamily="50" charset="-127"/>
                <a:ea typeface="Malgun Gothic" panose="020B0503020000020004" pitchFamily="50" charset="-127"/>
              </a:rPr>
              <a:t>QAxWidget</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클래스의 생성자로 전달하여 인스턴스를 생성</a:t>
            </a:r>
            <a:r>
              <a:rPr lang="en-US" altLang="ko-KR" sz="1600" b="0" i="0" dirty="0">
                <a:solidFill>
                  <a:srgbClr val="000000"/>
                </a:solidFill>
                <a:effectLst/>
                <a:latin typeface="Malgun Gothic" panose="020B0503020000020004" pitchFamily="50" charset="-127"/>
                <a:ea typeface="Malgun Gothic" panose="020B0503020000020004" pitchFamily="50" charset="-127"/>
              </a:rPr>
              <a:t>.</a:t>
            </a:r>
            <a:endParaRPr lang="ko-KR" altLang="en-US" sz="1600" dirty="0"/>
          </a:p>
        </p:txBody>
      </p:sp>
      <p:sp>
        <p:nvSpPr>
          <p:cNvPr id="5" name="TextBox 4">
            <a:extLst>
              <a:ext uri="{FF2B5EF4-FFF2-40B4-BE49-F238E27FC236}">
                <a16:creationId xmlns:a16="http://schemas.microsoft.com/office/drawing/2014/main" id="{550A55C0-62AE-4D65-979F-C085B3488E6D}"/>
              </a:ext>
            </a:extLst>
          </p:cNvPr>
          <p:cNvSpPr txBox="1"/>
          <p:nvPr/>
        </p:nvSpPr>
        <p:spPr>
          <a:xfrm>
            <a:off x="5068675" y="1320557"/>
            <a:ext cx="6094602" cy="923330"/>
          </a:xfrm>
          <a:prstGeom prst="rect">
            <a:avLst/>
          </a:prstGeom>
          <a:solidFill>
            <a:schemeClr val="bg2">
              <a:lumMod val="75000"/>
            </a:schemeClr>
          </a:solidFill>
        </p:spPr>
        <p:txBody>
          <a:bodyPr wrap="square">
            <a:spAutoFit/>
          </a:bodyPr>
          <a:lstStyle/>
          <a:p>
            <a:r>
              <a:rPr lang="en-US" altLang="ko-KR" b="1" i="0" dirty="0">
                <a:solidFill>
                  <a:srgbClr val="000000"/>
                </a:solidFill>
                <a:effectLst/>
                <a:latin typeface="Consolas" panose="020B0609020204030204" pitchFamily="49" charset="0"/>
              </a:rPr>
              <a:t>class</a:t>
            </a:r>
            <a:r>
              <a:rPr lang="en-US" altLang="ko-KR" b="0" i="0" dirty="0">
                <a:solidFill>
                  <a:srgbClr val="000000"/>
                </a:solidFill>
                <a:effectLst/>
                <a:latin typeface="Consolas" panose="020B0609020204030204" pitchFamily="49" charset="0"/>
              </a:rPr>
              <a:t> </a:t>
            </a:r>
            <a:r>
              <a:rPr lang="en-US" altLang="ko-KR" b="1" i="0" dirty="0" err="1">
                <a:solidFill>
                  <a:srgbClr val="880000"/>
                </a:solidFill>
                <a:effectLst/>
                <a:latin typeface="Consolas" panose="020B0609020204030204" pitchFamily="49" charset="0"/>
              </a:rPr>
              <a:t>MyWindow</a:t>
            </a:r>
            <a:r>
              <a:rPr lang="en-US" altLang="ko-KR" b="0" i="0" dirty="0">
                <a:solidFill>
                  <a:srgbClr val="000000"/>
                </a:solidFill>
                <a:effectLst/>
                <a:latin typeface="Consolas" panose="020B0609020204030204" pitchFamily="49" charset="0"/>
              </a:rPr>
              <a:t>(</a:t>
            </a:r>
            <a:r>
              <a:rPr lang="en-US" altLang="ko-KR" b="0" i="0" dirty="0" err="1">
                <a:solidFill>
                  <a:srgbClr val="000000"/>
                </a:solidFill>
                <a:effectLst/>
                <a:latin typeface="Consolas" panose="020B0609020204030204" pitchFamily="49" charset="0"/>
              </a:rPr>
              <a:t>QMainWindow</a:t>
            </a:r>
            <a:r>
              <a:rPr lang="en-US" altLang="ko-KR" b="0" i="0" dirty="0">
                <a:solidFill>
                  <a:srgbClr val="000000"/>
                </a:solidFill>
                <a:effectLst/>
                <a:latin typeface="Consolas" panose="020B0609020204030204" pitchFamily="49" charset="0"/>
              </a:rPr>
              <a:t>): </a:t>
            </a:r>
            <a:r>
              <a:rPr lang="en-US" altLang="ko-KR" b="1" i="0" dirty="0">
                <a:solidFill>
                  <a:srgbClr val="000000"/>
                </a:solidFill>
                <a:effectLst/>
                <a:latin typeface="Consolas" panose="020B0609020204030204" pitchFamily="49" charset="0"/>
              </a:rPr>
              <a:t>def</a:t>
            </a:r>
            <a:r>
              <a:rPr lang="en-US" altLang="ko-KR" b="0" i="0" dirty="0">
                <a:solidFill>
                  <a:srgbClr val="000000"/>
                </a:solidFill>
                <a:effectLst/>
                <a:latin typeface="Consolas" panose="020B0609020204030204" pitchFamily="49" charset="0"/>
              </a:rPr>
              <a:t> </a:t>
            </a:r>
            <a:r>
              <a:rPr lang="en-US" altLang="ko-KR" b="1" i="0" dirty="0">
                <a:solidFill>
                  <a:srgbClr val="880000"/>
                </a:solidFill>
                <a:effectLst/>
                <a:latin typeface="Consolas" panose="020B0609020204030204" pitchFamily="49" charset="0"/>
              </a:rPr>
              <a:t>__</a:t>
            </a:r>
            <a:r>
              <a:rPr lang="en-US" altLang="ko-KR" b="1" i="0" dirty="0" err="1">
                <a:solidFill>
                  <a:srgbClr val="880000"/>
                </a:solidFill>
                <a:effectLst/>
                <a:latin typeface="Consolas" panose="020B0609020204030204" pitchFamily="49" charset="0"/>
              </a:rPr>
              <a:t>init</a:t>
            </a:r>
            <a:r>
              <a:rPr lang="en-US" altLang="ko-KR" b="1" i="0" dirty="0">
                <a:solidFill>
                  <a:srgbClr val="880000"/>
                </a:solidFill>
                <a:effectLst/>
                <a:latin typeface="Consolas" panose="020B0609020204030204" pitchFamily="49" charset="0"/>
              </a:rPr>
              <a:t>__</a:t>
            </a:r>
            <a:r>
              <a:rPr lang="en-US" altLang="ko-KR" b="0" i="0" dirty="0">
                <a:solidFill>
                  <a:srgbClr val="000000"/>
                </a:solidFill>
                <a:effectLst/>
                <a:latin typeface="Consolas" panose="020B0609020204030204" pitchFamily="49" charset="0"/>
              </a:rPr>
              <a:t>(self): </a:t>
            </a:r>
            <a:r>
              <a:rPr lang="en-US" altLang="ko-KR" b="0" i="0" dirty="0">
                <a:solidFill>
                  <a:srgbClr val="888888"/>
                </a:solidFill>
                <a:effectLst/>
                <a:latin typeface="Consolas" panose="020B0609020204030204" pitchFamily="49" charset="0"/>
              </a:rPr>
              <a:t># </a:t>
            </a:r>
            <a:r>
              <a:rPr lang="ko-KR" altLang="en-US" b="0" i="0" dirty="0">
                <a:solidFill>
                  <a:srgbClr val="888888"/>
                </a:solidFill>
                <a:effectLst/>
                <a:latin typeface="Consolas" panose="020B0609020204030204" pitchFamily="49" charset="0"/>
              </a:rPr>
              <a:t>코드 생략 </a:t>
            </a:r>
            <a:r>
              <a:rPr lang="en-US" altLang="ko-KR" b="0" i="0" dirty="0" err="1">
                <a:solidFill>
                  <a:srgbClr val="000000"/>
                </a:solidFill>
                <a:effectLst/>
                <a:latin typeface="Consolas" panose="020B0609020204030204" pitchFamily="49" charset="0"/>
              </a:rPr>
              <a:t>self.kiwoom</a:t>
            </a:r>
            <a:r>
              <a:rPr lang="en-US" altLang="ko-KR" b="0" i="0" dirty="0">
                <a:solidFill>
                  <a:srgbClr val="000000"/>
                </a:solidFill>
                <a:effectLst/>
                <a:latin typeface="Consolas" panose="020B0609020204030204" pitchFamily="49" charset="0"/>
              </a:rPr>
              <a:t> = </a:t>
            </a:r>
            <a:r>
              <a:rPr lang="en-US" altLang="ko-KR" b="0" i="0" dirty="0" err="1">
                <a:solidFill>
                  <a:srgbClr val="000000"/>
                </a:solidFill>
                <a:effectLst/>
                <a:latin typeface="Consolas" panose="020B0609020204030204" pitchFamily="49" charset="0"/>
              </a:rPr>
              <a:t>QAxWidget</a:t>
            </a:r>
            <a:r>
              <a:rPr lang="en-US" altLang="ko-KR" b="0" i="0" dirty="0">
                <a:solidFill>
                  <a:srgbClr val="000000"/>
                </a:solidFill>
                <a:effectLst/>
                <a:latin typeface="Consolas" panose="020B0609020204030204" pitchFamily="49" charset="0"/>
              </a:rPr>
              <a:t>(</a:t>
            </a:r>
            <a:r>
              <a:rPr lang="en-US" altLang="ko-KR" b="0" i="0" dirty="0">
                <a:solidFill>
                  <a:srgbClr val="880000"/>
                </a:solidFill>
                <a:effectLst/>
                <a:latin typeface="Consolas" panose="020B0609020204030204" pitchFamily="49" charset="0"/>
              </a:rPr>
              <a:t>"KHOPENAPI.KHOpenAPICtrl.1"</a:t>
            </a:r>
            <a:r>
              <a:rPr lang="en-US" altLang="ko-KR" b="0" i="0" dirty="0">
                <a:solidFill>
                  <a:srgbClr val="000000"/>
                </a:solidFill>
                <a:effectLst/>
                <a:latin typeface="Consolas" panose="020B0609020204030204" pitchFamily="49" charset="0"/>
              </a:rPr>
              <a:t>)</a:t>
            </a:r>
            <a:endParaRPr lang="ko-KR" altLang="en-US" dirty="0"/>
          </a:p>
        </p:txBody>
      </p:sp>
      <p:sp>
        <p:nvSpPr>
          <p:cNvPr id="6" name="직사각형 5">
            <a:extLst>
              <a:ext uri="{FF2B5EF4-FFF2-40B4-BE49-F238E27FC236}">
                <a16:creationId xmlns:a16="http://schemas.microsoft.com/office/drawing/2014/main" id="{6BE94982-C666-479C-A903-1714220039E7}"/>
              </a:ext>
            </a:extLst>
          </p:cNvPr>
          <p:cNvSpPr/>
          <p:nvPr/>
        </p:nvSpPr>
        <p:spPr>
          <a:xfrm>
            <a:off x="838200" y="2243887"/>
            <a:ext cx="3968692" cy="28972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b="0" i="0" dirty="0" err="1">
                <a:solidFill>
                  <a:srgbClr val="000000"/>
                </a:solidFill>
                <a:effectLst/>
                <a:latin typeface="Malgun Gothic" panose="020B0503020000020004" pitchFamily="50" charset="-127"/>
                <a:ea typeface="Malgun Gothic" panose="020B0503020000020004" pitchFamily="50" charset="-127"/>
              </a:rPr>
              <a:t>self.kiwoom</a:t>
            </a:r>
            <a:r>
              <a:rPr lang="ko-KR" altLang="en-US" b="0" i="0" dirty="0">
                <a:solidFill>
                  <a:srgbClr val="000000"/>
                </a:solidFill>
                <a:effectLst/>
                <a:latin typeface="Malgun Gothic" panose="020B0503020000020004" pitchFamily="50" charset="-127"/>
                <a:ea typeface="Malgun Gothic" panose="020B0503020000020004" pitchFamily="50" charset="-127"/>
              </a:rPr>
              <a:t>은 </a:t>
            </a:r>
            <a:r>
              <a:rPr lang="en-US" altLang="ko-KR" b="0" i="0" dirty="0" err="1">
                <a:solidFill>
                  <a:srgbClr val="000000"/>
                </a:solidFill>
                <a:effectLst/>
                <a:latin typeface="Malgun Gothic" panose="020B0503020000020004" pitchFamily="50" charset="-127"/>
                <a:ea typeface="Malgun Gothic" panose="020B0503020000020004" pitchFamily="50" charset="-127"/>
              </a:rPr>
              <a:t>QAxWidget</a:t>
            </a:r>
            <a:r>
              <a:rPr lang="en-US" altLang="ko-KR" b="0" i="0" dirty="0">
                <a:solidFill>
                  <a:srgbClr val="000000"/>
                </a:solidFill>
                <a:effectLst/>
                <a:latin typeface="Malgun Gothic" panose="020B0503020000020004" pitchFamily="50" charset="-127"/>
                <a:ea typeface="Malgun Gothic" panose="020B0503020000020004" pitchFamily="50" charset="-127"/>
              </a:rPr>
              <a:t> </a:t>
            </a:r>
            <a:r>
              <a:rPr lang="ko-KR" altLang="en-US" b="0" i="0" dirty="0">
                <a:solidFill>
                  <a:srgbClr val="000000"/>
                </a:solidFill>
                <a:effectLst/>
                <a:latin typeface="Malgun Gothic" panose="020B0503020000020004" pitchFamily="50" charset="-127"/>
                <a:ea typeface="Malgun Gothic" panose="020B0503020000020004" pitchFamily="50" charset="-127"/>
              </a:rPr>
              <a:t>클래스의 인스턴스인데 </a:t>
            </a:r>
            <a:r>
              <a:rPr lang="en-US" altLang="ko-KR" b="0" i="0" dirty="0" err="1">
                <a:solidFill>
                  <a:srgbClr val="000000"/>
                </a:solidFill>
                <a:effectLst/>
                <a:latin typeface="Malgun Gothic" panose="020B0503020000020004" pitchFamily="50" charset="-127"/>
                <a:ea typeface="Malgun Gothic" panose="020B0503020000020004" pitchFamily="50" charset="-127"/>
              </a:rPr>
              <a:t>QAxWidget</a:t>
            </a:r>
            <a:r>
              <a:rPr lang="en-US" altLang="ko-KR" b="0" i="0" dirty="0">
                <a:solidFill>
                  <a:srgbClr val="000000"/>
                </a:solidFill>
                <a:effectLst/>
                <a:latin typeface="Malgun Gothic" panose="020B0503020000020004" pitchFamily="50" charset="-127"/>
                <a:ea typeface="Malgun Gothic" panose="020B0503020000020004" pitchFamily="50" charset="-127"/>
              </a:rPr>
              <a:t> </a:t>
            </a:r>
            <a:r>
              <a:rPr lang="ko-KR" altLang="en-US" b="0" i="0" dirty="0">
                <a:solidFill>
                  <a:srgbClr val="000000"/>
                </a:solidFill>
                <a:effectLst/>
                <a:latin typeface="Malgun Gothic" panose="020B0503020000020004" pitchFamily="50" charset="-127"/>
                <a:ea typeface="Malgun Gothic" panose="020B0503020000020004" pitchFamily="50" charset="-127"/>
              </a:rPr>
              <a:t>클래스는 그림 과 같이 </a:t>
            </a:r>
            <a:r>
              <a:rPr lang="en-US" altLang="ko-KR" b="0" i="0" dirty="0" err="1">
                <a:solidFill>
                  <a:srgbClr val="000000"/>
                </a:solidFill>
                <a:effectLst/>
                <a:latin typeface="Malgun Gothic" panose="020B0503020000020004" pitchFamily="50" charset="-127"/>
                <a:ea typeface="Malgun Gothic" panose="020B0503020000020004" pitchFamily="50" charset="-127"/>
              </a:rPr>
              <a:t>QWidget</a:t>
            </a:r>
            <a:r>
              <a:rPr lang="ko-KR" altLang="en-US" b="0" i="0" dirty="0">
                <a:solidFill>
                  <a:srgbClr val="000000"/>
                </a:solidFill>
                <a:effectLst/>
                <a:latin typeface="Malgun Gothic" panose="020B0503020000020004" pitchFamily="50" charset="-127"/>
                <a:ea typeface="Malgun Gothic" panose="020B0503020000020004" pitchFamily="50" charset="-127"/>
              </a:rPr>
              <a:t>과 </a:t>
            </a:r>
            <a:r>
              <a:rPr lang="en-US" altLang="ko-KR" b="0" i="0" dirty="0" err="1">
                <a:solidFill>
                  <a:srgbClr val="000000"/>
                </a:solidFill>
                <a:effectLst/>
                <a:latin typeface="Malgun Gothic" panose="020B0503020000020004" pitchFamily="50" charset="-127"/>
                <a:ea typeface="Malgun Gothic" panose="020B0503020000020004" pitchFamily="50" charset="-127"/>
              </a:rPr>
              <a:t>QAxBase</a:t>
            </a:r>
            <a:r>
              <a:rPr lang="ko-KR" altLang="en-US" b="0" i="0" dirty="0">
                <a:solidFill>
                  <a:srgbClr val="000000"/>
                </a:solidFill>
                <a:effectLst/>
                <a:latin typeface="Malgun Gothic" panose="020B0503020000020004" pitchFamily="50" charset="-127"/>
                <a:ea typeface="Malgun Gothic" panose="020B0503020000020004" pitchFamily="50" charset="-127"/>
              </a:rPr>
              <a:t>라는 클래스를 상속받습니다</a:t>
            </a:r>
            <a:r>
              <a:rPr lang="en-US" altLang="ko-KR" b="0" i="0" dirty="0">
                <a:solidFill>
                  <a:srgbClr val="000000"/>
                </a:solidFill>
                <a:effectLst/>
                <a:latin typeface="Malgun Gothic" panose="020B0503020000020004" pitchFamily="50" charset="-127"/>
                <a:ea typeface="Malgun Gothic" panose="020B0503020000020004" pitchFamily="50" charset="-127"/>
              </a:rPr>
              <a:t>. </a:t>
            </a:r>
            <a:r>
              <a:rPr lang="ko-KR" altLang="en-US" b="0" i="0" dirty="0">
                <a:solidFill>
                  <a:srgbClr val="000000"/>
                </a:solidFill>
                <a:effectLst/>
                <a:latin typeface="Malgun Gothic" panose="020B0503020000020004" pitchFamily="50" charset="-127"/>
                <a:ea typeface="Malgun Gothic" panose="020B0503020000020004" pitchFamily="50" charset="-127"/>
              </a:rPr>
              <a:t>따라서 여러분은 </a:t>
            </a:r>
            <a:r>
              <a:rPr lang="en-US" altLang="ko-KR" b="0" i="0" dirty="0" err="1">
                <a:solidFill>
                  <a:srgbClr val="000000"/>
                </a:solidFill>
                <a:effectLst/>
                <a:latin typeface="Malgun Gothic" panose="020B0503020000020004" pitchFamily="50" charset="-127"/>
                <a:ea typeface="Malgun Gothic" panose="020B0503020000020004" pitchFamily="50" charset="-127"/>
              </a:rPr>
              <a:t>self.kiwoom</a:t>
            </a:r>
            <a:r>
              <a:rPr lang="ko-KR" altLang="en-US" b="0" i="0" dirty="0">
                <a:solidFill>
                  <a:srgbClr val="000000"/>
                </a:solidFill>
                <a:effectLst/>
                <a:latin typeface="Malgun Gothic" panose="020B0503020000020004" pitchFamily="50" charset="-127"/>
                <a:ea typeface="Malgun Gothic" panose="020B0503020000020004" pitchFamily="50" charset="-127"/>
              </a:rPr>
              <a:t>을 통해 </a:t>
            </a:r>
            <a:r>
              <a:rPr lang="en-US" altLang="ko-KR" b="0" i="0" dirty="0" err="1">
                <a:solidFill>
                  <a:srgbClr val="000000"/>
                </a:solidFill>
                <a:effectLst/>
                <a:latin typeface="Malgun Gothic" panose="020B0503020000020004" pitchFamily="50" charset="-127"/>
                <a:ea typeface="Malgun Gothic" panose="020B0503020000020004" pitchFamily="50" charset="-127"/>
              </a:rPr>
              <a:t>QWidget</a:t>
            </a:r>
            <a:r>
              <a:rPr lang="en-US" altLang="ko-KR" b="0" i="0" dirty="0">
                <a:solidFill>
                  <a:srgbClr val="000000"/>
                </a:solidFill>
                <a:effectLst/>
                <a:latin typeface="Malgun Gothic" panose="020B0503020000020004" pitchFamily="50" charset="-127"/>
                <a:ea typeface="Malgun Gothic" panose="020B0503020000020004" pitchFamily="50" charset="-127"/>
              </a:rPr>
              <a:t>, </a:t>
            </a:r>
            <a:r>
              <a:rPr lang="en-US" altLang="ko-KR" b="0" i="0" dirty="0" err="1">
                <a:solidFill>
                  <a:srgbClr val="000000"/>
                </a:solidFill>
                <a:effectLst/>
                <a:latin typeface="Malgun Gothic" panose="020B0503020000020004" pitchFamily="50" charset="-127"/>
                <a:ea typeface="Malgun Gothic" panose="020B0503020000020004" pitchFamily="50" charset="-127"/>
              </a:rPr>
              <a:t>QAxBase</a:t>
            </a:r>
            <a:r>
              <a:rPr lang="ko-KR" altLang="en-US" b="0" i="0" dirty="0">
                <a:solidFill>
                  <a:srgbClr val="000000"/>
                </a:solidFill>
                <a:effectLst/>
                <a:latin typeface="Malgun Gothic" panose="020B0503020000020004" pitchFamily="50" charset="-127"/>
                <a:ea typeface="Malgun Gothic" panose="020B0503020000020004" pitchFamily="50" charset="-127"/>
              </a:rPr>
              <a:t>에 정의된 메서드를 사용할 수 있다</a:t>
            </a:r>
            <a:r>
              <a:rPr lang="en-US" altLang="ko-KR" b="0" i="0" dirty="0">
                <a:solidFill>
                  <a:srgbClr val="000000"/>
                </a:solidFill>
                <a:effectLst/>
                <a:latin typeface="Malgun Gothic" panose="020B0503020000020004" pitchFamily="50" charset="-127"/>
                <a:ea typeface="Malgun Gothic" panose="020B0503020000020004" pitchFamily="50" charset="-127"/>
              </a:rPr>
              <a:t>.</a:t>
            </a:r>
            <a:endParaRPr lang="ko-KR" altLang="en-US" dirty="0"/>
          </a:p>
        </p:txBody>
      </p:sp>
      <p:pic>
        <p:nvPicPr>
          <p:cNvPr id="8" name="그림 7">
            <a:extLst>
              <a:ext uri="{FF2B5EF4-FFF2-40B4-BE49-F238E27FC236}">
                <a16:creationId xmlns:a16="http://schemas.microsoft.com/office/drawing/2014/main" id="{F722832F-0D44-4C47-B41D-BF76D399202B}"/>
              </a:ext>
            </a:extLst>
          </p:cNvPr>
          <p:cNvPicPr>
            <a:picLocks noChangeAspect="1"/>
          </p:cNvPicPr>
          <p:nvPr/>
        </p:nvPicPr>
        <p:blipFill>
          <a:blip r:embed="rId2"/>
          <a:stretch>
            <a:fillRect/>
          </a:stretch>
        </p:blipFill>
        <p:spPr>
          <a:xfrm>
            <a:off x="5538847" y="2779596"/>
            <a:ext cx="4200525" cy="1609725"/>
          </a:xfrm>
          <a:prstGeom prst="rect">
            <a:avLst/>
          </a:prstGeom>
        </p:spPr>
      </p:pic>
      <p:sp>
        <p:nvSpPr>
          <p:cNvPr id="9" name="직사각형 8">
            <a:extLst>
              <a:ext uri="{FF2B5EF4-FFF2-40B4-BE49-F238E27FC236}">
                <a16:creationId xmlns:a16="http://schemas.microsoft.com/office/drawing/2014/main" id="{3C57C964-0BD0-4B2E-ACE8-4D7C672B9E9E}"/>
              </a:ext>
            </a:extLst>
          </p:cNvPr>
          <p:cNvSpPr/>
          <p:nvPr/>
        </p:nvSpPr>
        <p:spPr>
          <a:xfrm>
            <a:off x="5058561" y="848320"/>
            <a:ext cx="3749879" cy="3848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o-KR" altLang="en-US" dirty="0"/>
              <a:t>실행 예제</a:t>
            </a:r>
          </a:p>
        </p:txBody>
      </p:sp>
      <p:sp>
        <p:nvSpPr>
          <p:cNvPr id="10" name="사각형: 둥근 모서리 9">
            <a:extLst>
              <a:ext uri="{FF2B5EF4-FFF2-40B4-BE49-F238E27FC236}">
                <a16:creationId xmlns:a16="http://schemas.microsoft.com/office/drawing/2014/main" id="{388823C0-D885-48D8-BA8F-4B8FF6C767C3}"/>
              </a:ext>
            </a:extLst>
          </p:cNvPr>
          <p:cNvSpPr/>
          <p:nvPr/>
        </p:nvSpPr>
        <p:spPr>
          <a:xfrm>
            <a:off x="5989739" y="4555222"/>
            <a:ext cx="1476463" cy="369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그림 </a:t>
            </a:r>
            <a:r>
              <a:rPr lang="en-US" altLang="ko-KR" dirty="0"/>
              <a:t>4.1.3</a:t>
            </a:r>
            <a:endParaRPr lang="ko-KR" altLang="en-US" dirty="0"/>
          </a:p>
        </p:txBody>
      </p:sp>
    </p:spTree>
    <p:extLst>
      <p:ext uri="{BB962C8B-B14F-4D97-AF65-F5344CB8AC3E}">
        <p14:creationId xmlns:p14="http://schemas.microsoft.com/office/powerpoint/2010/main" val="5131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BF02B0-7B2F-4D30-8426-BFA28FFE5AA7}"/>
              </a:ext>
            </a:extLst>
          </p:cNvPr>
          <p:cNvSpPr>
            <a:spLocks noGrp="1"/>
          </p:cNvSpPr>
          <p:nvPr>
            <p:ph type="title"/>
          </p:nvPr>
        </p:nvSpPr>
        <p:spPr>
          <a:xfrm>
            <a:off x="4905113" y="3086960"/>
            <a:ext cx="4211272" cy="1981134"/>
          </a:xfrm>
        </p:spPr>
        <p:txBody>
          <a:bodyPr>
            <a:noAutofit/>
          </a:bodyPr>
          <a:lstStyle/>
          <a:p>
            <a:r>
              <a:rPr lang="en-US" altLang="ko-KR" sz="1600" b="0" i="0" dirty="0">
                <a:solidFill>
                  <a:srgbClr val="000000"/>
                </a:solidFill>
                <a:effectLst/>
                <a:latin typeface="Malgun Gothic" panose="020B0503020000020004" pitchFamily="50" charset="-127"/>
                <a:ea typeface="Malgun Gothic" panose="020B0503020000020004" pitchFamily="50" charset="-127"/>
              </a:rPr>
              <a:t>COM </a:t>
            </a:r>
            <a:r>
              <a:rPr lang="ko-KR" altLang="en-US" sz="1600" b="0" i="0" dirty="0">
                <a:solidFill>
                  <a:srgbClr val="000000"/>
                </a:solidFill>
                <a:effectLst/>
                <a:latin typeface="Malgun Gothic" panose="020B0503020000020004" pitchFamily="50" charset="-127"/>
                <a:ea typeface="Malgun Gothic" panose="020B0503020000020004" pitchFamily="50" charset="-127"/>
              </a:rPr>
              <a:t>방식에서 인스턴스를 통해 메서드를 호출했던 것과 달리 </a:t>
            </a:r>
            <a:r>
              <a:rPr lang="en-US" altLang="ko-KR" sz="1600" b="0" i="0" dirty="0">
                <a:solidFill>
                  <a:srgbClr val="000000"/>
                </a:solidFill>
                <a:effectLst/>
                <a:latin typeface="Malgun Gothic" panose="020B0503020000020004" pitchFamily="50" charset="-127"/>
                <a:ea typeface="Malgun Gothic" panose="020B0503020000020004" pitchFamily="50" charset="-127"/>
              </a:rPr>
              <a:t>OCX </a:t>
            </a:r>
            <a:r>
              <a:rPr lang="ko-KR" altLang="en-US" sz="1600" b="0" i="0" dirty="0">
                <a:solidFill>
                  <a:srgbClr val="000000"/>
                </a:solidFill>
                <a:effectLst/>
                <a:latin typeface="Malgun Gothic" panose="020B0503020000020004" pitchFamily="50" charset="-127"/>
                <a:ea typeface="Malgun Gothic" panose="020B0503020000020004" pitchFamily="50" charset="-127"/>
              </a:rPr>
              <a:t>방식에서는 </a:t>
            </a:r>
            <a:r>
              <a:rPr lang="en-US" altLang="ko-KR" sz="1600" b="0" i="0" dirty="0" err="1">
                <a:solidFill>
                  <a:srgbClr val="000000"/>
                </a:solidFill>
                <a:effectLst/>
                <a:latin typeface="Malgun Gothic" panose="020B0503020000020004" pitchFamily="50" charset="-127"/>
                <a:ea typeface="Malgun Gothic" panose="020B0503020000020004" pitchFamily="50" charset="-127"/>
              </a:rPr>
              <a:t>QAxBase</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클래스의 </a:t>
            </a:r>
            <a:r>
              <a:rPr lang="en-US" altLang="ko-KR" sz="1600" b="0" i="0" dirty="0" err="1">
                <a:solidFill>
                  <a:srgbClr val="000000"/>
                </a:solidFill>
                <a:effectLst/>
                <a:latin typeface="Malgun Gothic" panose="020B0503020000020004" pitchFamily="50" charset="-127"/>
                <a:ea typeface="Malgun Gothic" panose="020B0503020000020004" pitchFamily="50" charset="-127"/>
              </a:rPr>
              <a:t>dynamicCall</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메서드를 사용해 원하는 메서드를 호출</a:t>
            </a:r>
            <a:r>
              <a:rPr lang="en-US" altLang="ko-KR" sz="1600" b="0" i="0" dirty="0">
                <a:solidFill>
                  <a:srgbClr val="000000"/>
                </a:solidFill>
                <a:effectLst/>
                <a:latin typeface="Malgun Gothic" panose="020B0503020000020004" pitchFamily="50" charset="-127"/>
                <a:ea typeface="Malgun Gothic" panose="020B0503020000020004" pitchFamily="50" charset="-127"/>
              </a:rPr>
              <a:t>.</a:t>
            </a:r>
            <a:br>
              <a:rPr lang="en-US" altLang="ko-KR" sz="1600" b="0" i="0" dirty="0">
                <a:solidFill>
                  <a:srgbClr val="000000"/>
                </a:solidFill>
                <a:effectLst/>
                <a:latin typeface="Malgun Gothic" panose="020B0503020000020004" pitchFamily="50" charset="-127"/>
                <a:ea typeface="Malgun Gothic" panose="020B0503020000020004" pitchFamily="50" charset="-127"/>
              </a:rPr>
            </a:b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그림</a:t>
            </a:r>
            <a:r>
              <a:rPr lang="en-US" altLang="ko-KR" sz="1600" b="0" i="0" dirty="0">
                <a:solidFill>
                  <a:srgbClr val="000000"/>
                </a:solidFill>
                <a:effectLst/>
                <a:latin typeface="Malgun Gothic" panose="020B0503020000020004" pitchFamily="50" charset="-127"/>
                <a:ea typeface="Malgun Gothic" panose="020B0503020000020004" pitchFamily="50" charset="-127"/>
              </a:rPr>
              <a:t>4.1.</a:t>
            </a:r>
            <a:r>
              <a:rPr lang="en-US" altLang="ko-KR" sz="1600" dirty="0">
                <a:solidFill>
                  <a:srgbClr val="000000"/>
                </a:solidFill>
                <a:latin typeface="Malgun Gothic" panose="020B0503020000020004" pitchFamily="50" charset="-127"/>
                <a:ea typeface="Malgun Gothic" panose="020B0503020000020004" pitchFamily="50" charset="-127"/>
              </a:rPr>
              <a:t>3</a:t>
            </a:r>
            <a:r>
              <a:rPr lang="ko-KR" altLang="en-US" sz="1600" b="0" i="0" dirty="0">
                <a:solidFill>
                  <a:srgbClr val="000000"/>
                </a:solidFill>
                <a:effectLst/>
                <a:latin typeface="Malgun Gothic" panose="020B0503020000020004" pitchFamily="50" charset="-127"/>
                <a:ea typeface="Malgun Gothic" panose="020B0503020000020004" pitchFamily="50" charset="-127"/>
              </a:rPr>
              <a:t>과 같이 </a:t>
            </a:r>
            <a:r>
              <a:rPr lang="en-US" altLang="ko-KR" sz="1600" b="0" i="0" dirty="0" err="1">
                <a:solidFill>
                  <a:srgbClr val="000000"/>
                </a:solidFill>
                <a:effectLst/>
                <a:latin typeface="Malgun Gothic" panose="020B0503020000020004" pitchFamily="50" charset="-127"/>
                <a:ea typeface="Malgun Gothic" panose="020B0503020000020004" pitchFamily="50" charset="-127"/>
              </a:rPr>
              <a:t>QAxWidget</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클래스는 </a:t>
            </a:r>
            <a:r>
              <a:rPr lang="en-US" altLang="ko-KR" sz="1600" b="0" i="0" dirty="0" err="1">
                <a:solidFill>
                  <a:srgbClr val="000000"/>
                </a:solidFill>
                <a:effectLst/>
                <a:latin typeface="Malgun Gothic" panose="020B0503020000020004" pitchFamily="50" charset="-127"/>
                <a:ea typeface="Malgun Gothic" panose="020B0503020000020004" pitchFamily="50" charset="-127"/>
              </a:rPr>
              <a:t>QAxBase</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클래스를 상속받았으므로 </a:t>
            </a:r>
            <a:r>
              <a:rPr lang="en-US" altLang="ko-KR" sz="1600" b="0" i="0" dirty="0" err="1">
                <a:solidFill>
                  <a:srgbClr val="000000"/>
                </a:solidFill>
                <a:effectLst/>
                <a:latin typeface="Malgun Gothic" panose="020B0503020000020004" pitchFamily="50" charset="-127"/>
                <a:ea typeface="Malgun Gothic" panose="020B0503020000020004" pitchFamily="50" charset="-127"/>
              </a:rPr>
              <a:t>QAxWidget</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클래스의 인스턴스는 </a:t>
            </a:r>
            <a:r>
              <a:rPr lang="en-US" altLang="ko-KR" sz="1600" b="0" i="0" dirty="0" err="1">
                <a:solidFill>
                  <a:srgbClr val="000000"/>
                </a:solidFill>
                <a:effectLst/>
                <a:latin typeface="Malgun Gothic" panose="020B0503020000020004" pitchFamily="50" charset="-127"/>
                <a:ea typeface="Malgun Gothic" panose="020B0503020000020004" pitchFamily="50" charset="-127"/>
              </a:rPr>
              <a:t>dynamicCall</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메서드를 호출</a:t>
            </a:r>
            <a:r>
              <a:rPr lang="en-US" altLang="ko-KR" sz="1600" b="0" i="0" dirty="0">
                <a:solidFill>
                  <a:srgbClr val="000000"/>
                </a:solidFill>
                <a:effectLst/>
                <a:latin typeface="Malgun Gothic" panose="020B0503020000020004" pitchFamily="50" charset="-127"/>
                <a:ea typeface="Malgun Gothic" panose="020B0503020000020004" pitchFamily="50" charset="-127"/>
              </a:rPr>
              <a:t>.</a:t>
            </a:r>
            <a:endParaRPr lang="ko-KR" altLang="en-US" sz="1600" dirty="0"/>
          </a:p>
        </p:txBody>
      </p:sp>
      <p:sp>
        <p:nvSpPr>
          <p:cNvPr id="3" name="내용 개체 틀 2">
            <a:extLst>
              <a:ext uri="{FF2B5EF4-FFF2-40B4-BE49-F238E27FC236}">
                <a16:creationId xmlns:a16="http://schemas.microsoft.com/office/drawing/2014/main" id="{DA5E3C1D-777A-4306-87EB-92517C4363C8}"/>
              </a:ext>
            </a:extLst>
          </p:cNvPr>
          <p:cNvSpPr>
            <a:spLocks noGrp="1"/>
          </p:cNvSpPr>
          <p:nvPr>
            <p:ph idx="1"/>
          </p:nvPr>
        </p:nvSpPr>
        <p:spPr>
          <a:xfrm>
            <a:off x="777729" y="716756"/>
            <a:ext cx="3473741" cy="4351338"/>
          </a:xfrm>
        </p:spPr>
        <p:txBody>
          <a:bodyPr>
            <a:normAutofit/>
          </a:bodyPr>
          <a:lstStyle/>
          <a:p>
            <a:r>
              <a:rPr lang="ko-KR" altLang="en-US" sz="1600" b="0" i="0" dirty="0" err="1">
                <a:solidFill>
                  <a:srgbClr val="000000"/>
                </a:solidFill>
                <a:effectLst/>
                <a:latin typeface="Malgun Gothic" panose="020B0503020000020004" pitchFamily="50" charset="-127"/>
                <a:ea typeface="Malgun Gothic" panose="020B0503020000020004" pitchFamily="50" charset="-127"/>
                <a:hlinkClick r:id="rId2"/>
              </a:rPr>
              <a:t>키움증권</a:t>
            </a:r>
            <a:r>
              <a:rPr lang="ko-KR" altLang="en-US" sz="1600" b="0" i="0" dirty="0">
                <a:solidFill>
                  <a:srgbClr val="000000"/>
                </a:solidFill>
                <a:effectLst/>
                <a:latin typeface="Malgun Gothic" panose="020B0503020000020004" pitchFamily="50" charset="-127"/>
                <a:ea typeface="Malgun Gothic" panose="020B0503020000020004" pitchFamily="50" charset="-127"/>
                <a:hlinkClick r:id="rId2"/>
              </a:rPr>
              <a:t> 개발 가이드를 </a:t>
            </a:r>
            <a:r>
              <a:rPr lang="ko-KR" altLang="en-US" sz="1600" b="0" i="0" dirty="0">
                <a:solidFill>
                  <a:srgbClr val="000000"/>
                </a:solidFill>
                <a:effectLst/>
                <a:latin typeface="Malgun Gothic" panose="020B0503020000020004" pitchFamily="50" charset="-127"/>
                <a:ea typeface="Malgun Gothic" panose="020B0503020000020004" pitchFamily="50" charset="-127"/>
              </a:rPr>
              <a:t>참조하면 </a:t>
            </a:r>
            <a:r>
              <a:rPr lang="en-US" altLang="ko-KR" sz="1600" b="0" i="0" dirty="0">
                <a:solidFill>
                  <a:srgbClr val="000000"/>
                </a:solidFill>
                <a:effectLst/>
                <a:latin typeface="Malgun Gothic" panose="020B0503020000020004" pitchFamily="50" charset="-127"/>
                <a:ea typeface="Malgun Gothic" panose="020B0503020000020004" pitchFamily="50" charset="-127"/>
              </a:rPr>
              <a:t>Open API+</a:t>
            </a:r>
            <a:r>
              <a:rPr lang="ko-KR" altLang="en-US" sz="1600" b="0" i="0" dirty="0">
                <a:solidFill>
                  <a:srgbClr val="000000"/>
                </a:solidFill>
                <a:effectLst/>
                <a:latin typeface="Malgun Gothic" panose="020B0503020000020004" pitchFamily="50" charset="-127"/>
                <a:ea typeface="Malgun Gothic" panose="020B0503020000020004" pitchFamily="50" charset="-127"/>
              </a:rPr>
              <a:t>는 로그인 윈도우를 실행하는 </a:t>
            </a:r>
            <a:r>
              <a:rPr lang="en-US" altLang="ko-KR" sz="1600" b="0" i="0" dirty="0" err="1">
                <a:solidFill>
                  <a:srgbClr val="000000"/>
                </a:solidFill>
                <a:effectLst/>
                <a:latin typeface="Malgun Gothic" panose="020B0503020000020004" pitchFamily="50" charset="-127"/>
                <a:ea typeface="Malgun Gothic" panose="020B0503020000020004" pitchFamily="50" charset="-127"/>
              </a:rPr>
              <a:t>CommConnect</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메서드를 제공합니다</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즉</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인스턴스를 통해 </a:t>
            </a:r>
            <a:r>
              <a:rPr lang="en-US" altLang="ko-KR" sz="1600" b="0" i="0" dirty="0" err="1">
                <a:solidFill>
                  <a:srgbClr val="000000"/>
                </a:solidFill>
                <a:effectLst/>
                <a:latin typeface="Malgun Gothic" panose="020B0503020000020004" pitchFamily="50" charset="-127"/>
                <a:ea typeface="Malgun Gothic" panose="020B0503020000020004" pitchFamily="50" charset="-127"/>
              </a:rPr>
              <a:t>CommConnect</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메서드를 호출하기만 하면 로그인을 위한 윈도우가 자동으로 실행</a:t>
            </a:r>
            <a:r>
              <a:rPr lang="en-US" altLang="ko-KR" sz="1600" b="0" i="0" dirty="0">
                <a:solidFill>
                  <a:srgbClr val="000000"/>
                </a:solidFill>
                <a:effectLst/>
                <a:latin typeface="Malgun Gothic" panose="020B0503020000020004" pitchFamily="50" charset="-127"/>
                <a:ea typeface="Malgun Gothic" panose="020B0503020000020004" pitchFamily="50" charset="-127"/>
              </a:rPr>
              <a:t>.</a:t>
            </a:r>
          </a:p>
          <a:p>
            <a:r>
              <a:rPr lang="en-US" altLang="ko-KR" sz="1600" b="0" i="0" dirty="0" err="1">
                <a:solidFill>
                  <a:srgbClr val="000000"/>
                </a:solidFill>
                <a:effectLst/>
                <a:latin typeface="Malgun Gothic" panose="020B0503020000020004" pitchFamily="50" charset="-127"/>
                <a:ea typeface="Malgun Gothic" panose="020B0503020000020004" pitchFamily="50" charset="-127"/>
              </a:rPr>
              <a:t>CommConnect</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메서드는 인자를 받지 않으며</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반환 값을 통해 로그인 성공 여부를 확인할 수 있습니다</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앞서 설명한 것처럼 </a:t>
            </a:r>
            <a:r>
              <a:rPr lang="ko-KR" altLang="en-US" sz="1600" b="0" i="0" dirty="0" err="1">
                <a:solidFill>
                  <a:srgbClr val="000000"/>
                </a:solidFill>
                <a:effectLst/>
                <a:latin typeface="Malgun Gothic" panose="020B0503020000020004" pitchFamily="50" charset="-127"/>
                <a:ea typeface="Malgun Gothic" panose="020B0503020000020004" pitchFamily="50" charset="-127"/>
              </a:rPr>
              <a:t>키움증권의</a:t>
            </a:r>
            <a:r>
              <a:rPr lang="ko-KR" altLang="en-US" sz="1600" b="0" i="0" dirty="0">
                <a:solidFill>
                  <a:srgbClr val="000000"/>
                </a:solidFill>
                <a:effectLst/>
                <a:latin typeface="Malgun Gothic" panose="020B0503020000020004" pitchFamily="50" charset="-127"/>
                <a:ea typeface="Malgun Gothic" panose="020B0503020000020004" pitchFamily="50" charset="-127"/>
              </a:rPr>
              <a:t> </a:t>
            </a:r>
            <a:r>
              <a:rPr lang="en-US" altLang="ko-KR" sz="1600" b="0" i="0" dirty="0">
                <a:solidFill>
                  <a:srgbClr val="000000"/>
                </a:solidFill>
                <a:effectLst/>
                <a:latin typeface="Malgun Gothic" panose="020B0503020000020004" pitchFamily="50" charset="-127"/>
                <a:ea typeface="Malgun Gothic" panose="020B0503020000020004" pitchFamily="50" charset="-127"/>
              </a:rPr>
              <a:t>Open API+</a:t>
            </a:r>
            <a:r>
              <a:rPr lang="ko-KR" altLang="en-US" sz="1600" b="0" i="0" dirty="0">
                <a:solidFill>
                  <a:srgbClr val="000000"/>
                </a:solidFill>
                <a:effectLst/>
                <a:latin typeface="Malgun Gothic" panose="020B0503020000020004" pitchFamily="50" charset="-127"/>
                <a:ea typeface="Malgun Gothic" panose="020B0503020000020004" pitchFamily="50" charset="-127"/>
              </a:rPr>
              <a:t>는 </a:t>
            </a:r>
            <a:r>
              <a:rPr lang="en-US" altLang="ko-KR" sz="1600" b="0" i="0" dirty="0">
                <a:solidFill>
                  <a:srgbClr val="000000"/>
                </a:solidFill>
                <a:effectLst/>
                <a:latin typeface="Malgun Gothic" panose="020B0503020000020004" pitchFamily="50" charset="-127"/>
                <a:ea typeface="Malgun Gothic" panose="020B0503020000020004" pitchFamily="50" charset="-127"/>
              </a:rPr>
              <a:t>OCX </a:t>
            </a:r>
            <a:r>
              <a:rPr lang="ko-KR" altLang="en-US" sz="1600" b="0" i="0" dirty="0">
                <a:solidFill>
                  <a:srgbClr val="000000"/>
                </a:solidFill>
                <a:effectLst/>
                <a:latin typeface="Malgun Gothic" panose="020B0503020000020004" pitchFamily="50" charset="-127"/>
                <a:ea typeface="Malgun Gothic" panose="020B0503020000020004" pitchFamily="50" charset="-127"/>
              </a:rPr>
              <a:t>방식으로 개발됐기 때문에 </a:t>
            </a:r>
            <a:r>
              <a:rPr lang="ko-KR" altLang="en-US" sz="1600" b="0" i="0" dirty="0" err="1">
                <a:solidFill>
                  <a:srgbClr val="000000"/>
                </a:solidFill>
                <a:effectLst/>
                <a:latin typeface="Malgun Gothic" panose="020B0503020000020004" pitchFamily="50" charset="-127"/>
                <a:ea typeface="Malgun Gothic" panose="020B0503020000020004" pitchFamily="50" charset="-127"/>
              </a:rPr>
              <a:t>파이썬에서</a:t>
            </a:r>
            <a:r>
              <a:rPr lang="ko-KR" altLang="en-US" sz="1600" b="0" i="0" dirty="0">
                <a:solidFill>
                  <a:srgbClr val="000000"/>
                </a:solidFill>
                <a:effectLst/>
                <a:latin typeface="Malgun Gothic" panose="020B0503020000020004" pitchFamily="50" charset="-127"/>
                <a:ea typeface="Malgun Gothic" panose="020B0503020000020004" pitchFamily="50" charset="-127"/>
              </a:rPr>
              <a:t> 메서드를 호출하는 방식도 </a:t>
            </a:r>
            <a:r>
              <a:rPr lang="en-US" altLang="ko-KR" sz="1600" b="0" i="0" dirty="0">
                <a:solidFill>
                  <a:srgbClr val="000000"/>
                </a:solidFill>
                <a:effectLst/>
                <a:latin typeface="Malgun Gothic" panose="020B0503020000020004" pitchFamily="50" charset="-127"/>
                <a:ea typeface="Malgun Gothic" panose="020B0503020000020004" pitchFamily="50" charset="-127"/>
              </a:rPr>
              <a:t>COM </a:t>
            </a:r>
            <a:r>
              <a:rPr lang="ko-KR" altLang="en-US" sz="1600" b="0" i="0" dirty="0">
                <a:solidFill>
                  <a:srgbClr val="000000"/>
                </a:solidFill>
                <a:effectLst/>
                <a:latin typeface="Malgun Gothic" panose="020B0503020000020004" pitchFamily="50" charset="-127"/>
                <a:ea typeface="Malgun Gothic" panose="020B0503020000020004" pitchFamily="50" charset="-127"/>
              </a:rPr>
              <a:t>방식과는 다르다</a:t>
            </a:r>
            <a:r>
              <a:rPr lang="en-US" altLang="ko-KR" sz="1600" b="0" i="0" dirty="0">
                <a:solidFill>
                  <a:srgbClr val="000000"/>
                </a:solidFill>
                <a:effectLst/>
                <a:latin typeface="Malgun Gothic" panose="020B0503020000020004" pitchFamily="50" charset="-127"/>
                <a:ea typeface="Malgun Gothic" panose="020B0503020000020004" pitchFamily="50" charset="-127"/>
              </a:rPr>
              <a:t>.</a:t>
            </a:r>
            <a:endParaRPr lang="ko-KR" altLang="en-US" sz="1600" dirty="0"/>
          </a:p>
        </p:txBody>
      </p:sp>
      <p:pic>
        <p:nvPicPr>
          <p:cNvPr id="5" name="그림 4">
            <a:extLst>
              <a:ext uri="{FF2B5EF4-FFF2-40B4-BE49-F238E27FC236}">
                <a16:creationId xmlns:a16="http://schemas.microsoft.com/office/drawing/2014/main" id="{5522C039-7303-4D89-9981-5D225B114060}"/>
              </a:ext>
            </a:extLst>
          </p:cNvPr>
          <p:cNvPicPr>
            <a:picLocks noChangeAspect="1"/>
          </p:cNvPicPr>
          <p:nvPr/>
        </p:nvPicPr>
        <p:blipFill>
          <a:blip r:embed="rId3"/>
          <a:stretch>
            <a:fillRect/>
          </a:stretch>
        </p:blipFill>
        <p:spPr>
          <a:xfrm>
            <a:off x="4825165" y="758825"/>
            <a:ext cx="6123069" cy="2133600"/>
          </a:xfrm>
          <a:prstGeom prst="rect">
            <a:avLst/>
          </a:prstGeom>
        </p:spPr>
      </p:pic>
    </p:spTree>
    <p:extLst>
      <p:ext uri="{BB962C8B-B14F-4D97-AF65-F5344CB8AC3E}">
        <p14:creationId xmlns:p14="http://schemas.microsoft.com/office/powerpoint/2010/main" val="1391300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BF14A1FB-9CB1-4BB3-A1B4-DA7404D49050}"/>
              </a:ext>
            </a:extLst>
          </p:cNvPr>
          <p:cNvSpPr>
            <a:spLocks noGrp="1"/>
          </p:cNvSpPr>
          <p:nvPr>
            <p:ph idx="1"/>
          </p:nvPr>
        </p:nvSpPr>
        <p:spPr>
          <a:xfrm>
            <a:off x="368417" y="223327"/>
            <a:ext cx="4337807" cy="6504644"/>
          </a:xfrm>
        </p:spPr>
        <p:txBody>
          <a:bodyPr>
            <a:normAutofit/>
          </a:bodyPr>
          <a:lstStyle/>
          <a:p>
            <a:r>
              <a:rPr lang="en-US" altLang="ko-KR" sz="1600" b="0" i="0" dirty="0">
                <a:solidFill>
                  <a:srgbClr val="000000"/>
                </a:solidFill>
                <a:effectLst/>
                <a:latin typeface="Malgun Gothic" panose="020B0503020000020004" pitchFamily="50" charset="-127"/>
                <a:ea typeface="Malgun Gothic" panose="020B0503020000020004" pitchFamily="50" charset="-127"/>
              </a:rPr>
              <a:t>Open API+</a:t>
            </a:r>
            <a:r>
              <a:rPr lang="ko-KR" altLang="en-US" sz="1600" b="0" i="0" dirty="0">
                <a:solidFill>
                  <a:srgbClr val="000000"/>
                </a:solidFill>
                <a:effectLst/>
                <a:latin typeface="Malgun Gothic" panose="020B0503020000020004" pitchFamily="50" charset="-127"/>
                <a:ea typeface="Malgun Gothic" panose="020B0503020000020004" pitchFamily="50" charset="-127"/>
              </a:rPr>
              <a:t>가 제공하는 메서드를 사용하려면 </a:t>
            </a:r>
            <a:r>
              <a:rPr lang="en-US" altLang="ko-KR" sz="1600" b="0" i="0" dirty="0" err="1">
                <a:solidFill>
                  <a:srgbClr val="000000"/>
                </a:solidFill>
                <a:effectLst/>
                <a:latin typeface="Malgun Gothic" panose="020B0503020000020004" pitchFamily="50" charset="-127"/>
                <a:ea typeface="Malgun Gothic" panose="020B0503020000020004" pitchFamily="50" charset="-127"/>
              </a:rPr>
              <a:t>self.kiwoom</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객체를 통해 </a:t>
            </a:r>
            <a:r>
              <a:rPr lang="en-US" altLang="ko-KR" sz="1600" b="0" i="0" dirty="0" err="1">
                <a:solidFill>
                  <a:srgbClr val="000000"/>
                </a:solidFill>
                <a:effectLst/>
                <a:latin typeface="Malgun Gothic" panose="020B0503020000020004" pitchFamily="50" charset="-127"/>
                <a:ea typeface="Malgun Gothic" panose="020B0503020000020004" pitchFamily="50" charset="-127"/>
              </a:rPr>
              <a:t>dynamicCall</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메서드를 호출</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이때 </a:t>
            </a:r>
            <a:r>
              <a:rPr lang="en-US" altLang="ko-KR" sz="1600" b="0" i="0" dirty="0" err="1">
                <a:solidFill>
                  <a:srgbClr val="000000"/>
                </a:solidFill>
                <a:effectLst/>
                <a:latin typeface="Malgun Gothic" panose="020B0503020000020004" pitchFamily="50" charset="-127"/>
                <a:ea typeface="Malgun Gothic" panose="020B0503020000020004" pitchFamily="50" charset="-127"/>
              </a:rPr>
              <a:t>dynamicCall</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메서드의 인자로 호출하려는 메서드를 전달</a:t>
            </a:r>
            <a:r>
              <a:rPr lang="en-US" altLang="ko-KR" sz="1600" b="0" i="0" dirty="0">
                <a:solidFill>
                  <a:srgbClr val="000000"/>
                </a:solidFill>
                <a:effectLst/>
                <a:latin typeface="Malgun Gothic" panose="020B0503020000020004" pitchFamily="50" charset="-127"/>
                <a:ea typeface="Malgun Gothic" panose="020B0503020000020004" pitchFamily="50" charset="-127"/>
              </a:rPr>
              <a:t>.</a:t>
            </a:r>
          </a:p>
          <a:p>
            <a:r>
              <a:rPr lang="ko-KR" altLang="en-US" sz="1600" b="0" i="0" dirty="0">
                <a:solidFill>
                  <a:srgbClr val="000000"/>
                </a:solidFill>
                <a:effectLst/>
                <a:latin typeface="Malgun Gothic" panose="020B0503020000020004" pitchFamily="50" charset="-127"/>
                <a:ea typeface="Malgun Gothic" panose="020B0503020000020004" pitchFamily="50" charset="-127"/>
              </a:rPr>
              <a:t>예를 들어</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로그인 윈도우를 실행하는 </a:t>
            </a:r>
            <a:r>
              <a:rPr lang="en-US" altLang="ko-KR" sz="1600" b="0" i="0" dirty="0" err="1">
                <a:solidFill>
                  <a:srgbClr val="000000"/>
                </a:solidFill>
                <a:effectLst/>
                <a:latin typeface="Malgun Gothic" panose="020B0503020000020004" pitchFamily="50" charset="-127"/>
                <a:ea typeface="Malgun Gothic" panose="020B0503020000020004" pitchFamily="50" charset="-127"/>
              </a:rPr>
              <a:t>CommConnect</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메서드를 </a:t>
            </a:r>
            <a:r>
              <a:rPr lang="ko-KR" altLang="en-US" sz="1600" b="0" i="0" dirty="0" err="1">
                <a:solidFill>
                  <a:srgbClr val="000000"/>
                </a:solidFill>
                <a:effectLst/>
                <a:latin typeface="Malgun Gothic" panose="020B0503020000020004" pitchFamily="50" charset="-127"/>
                <a:ea typeface="Malgun Gothic" panose="020B0503020000020004" pitchFamily="50" charset="-127"/>
              </a:rPr>
              <a:t>파이썬에서</a:t>
            </a:r>
            <a:r>
              <a:rPr lang="ko-KR" altLang="en-US" sz="1600" b="0" i="0" dirty="0">
                <a:solidFill>
                  <a:srgbClr val="000000"/>
                </a:solidFill>
                <a:effectLst/>
                <a:latin typeface="Malgun Gothic" panose="020B0503020000020004" pitchFamily="50" charset="-127"/>
                <a:ea typeface="Malgun Gothic" panose="020B0503020000020004" pitchFamily="50" charset="-127"/>
              </a:rPr>
              <a:t> 사용하려면 다음과 같이 코드를 작성</a:t>
            </a:r>
            <a:r>
              <a:rPr lang="en-US" altLang="ko-KR" sz="1600" b="0" i="0" dirty="0">
                <a:solidFill>
                  <a:srgbClr val="000000"/>
                </a:solidFill>
                <a:effectLst/>
                <a:latin typeface="Malgun Gothic" panose="020B0503020000020004" pitchFamily="50" charset="-127"/>
                <a:ea typeface="Malgun Gothic" panose="020B0503020000020004" pitchFamily="50" charset="-127"/>
              </a:rPr>
              <a:t>.</a:t>
            </a:r>
          </a:p>
          <a:p>
            <a:pPr algn="l"/>
            <a:r>
              <a:rPr lang="ko-KR" altLang="en-US" sz="1600" b="0" i="0" dirty="0">
                <a:solidFill>
                  <a:srgbClr val="000000"/>
                </a:solidFill>
                <a:effectLst/>
                <a:latin typeface="Malgun Gothic" panose="020B0503020000020004" pitchFamily="50" charset="-127"/>
                <a:ea typeface="Malgun Gothic" panose="020B0503020000020004" pitchFamily="50" charset="-127"/>
              </a:rPr>
              <a:t>그림 </a:t>
            </a:r>
            <a:r>
              <a:rPr lang="en-US" altLang="ko-KR" sz="1600" b="0" i="0" dirty="0">
                <a:solidFill>
                  <a:srgbClr val="000000"/>
                </a:solidFill>
                <a:effectLst/>
                <a:latin typeface="Malgun Gothic" panose="020B0503020000020004" pitchFamily="50" charset="-127"/>
                <a:ea typeface="Malgun Gothic" panose="020B0503020000020004" pitchFamily="50" charset="-127"/>
              </a:rPr>
              <a:t>4.1.</a:t>
            </a:r>
            <a:r>
              <a:rPr lang="en-US" altLang="ko-KR" sz="1600" dirty="0">
                <a:solidFill>
                  <a:srgbClr val="000000"/>
                </a:solidFill>
                <a:latin typeface="Malgun Gothic" panose="020B0503020000020004" pitchFamily="50" charset="-127"/>
                <a:ea typeface="Malgun Gothic" panose="020B0503020000020004" pitchFamily="50" charset="-127"/>
              </a:rPr>
              <a:t>1</a:t>
            </a:r>
            <a:r>
              <a:rPr lang="ko-KR" altLang="en-US" sz="1600" b="0" i="0" dirty="0">
                <a:solidFill>
                  <a:srgbClr val="000000"/>
                </a:solidFill>
                <a:effectLst/>
                <a:latin typeface="Malgun Gothic" panose="020B0503020000020004" pitchFamily="50" charset="-127"/>
                <a:ea typeface="Malgun Gothic" panose="020B0503020000020004" pitchFamily="50" charset="-127"/>
              </a:rPr>
              <a:t>의 로그인 윈도우에 계정 정보를 입력한 후 </a:t>
            </a:r>
            <a:r>
              <a:rPr lang="en-US" altLang="ko-KR" sz="1600" b="0" i="0" dirty="0">
                <a:solidFill>
                  <a:srgbClr val="000000"/>
                </a:solidFill>
                <a:effectLst/>
                <a:latin typeface="Malgun Gothic" panose="020B0503020000020004" pitchFamily="50" charset="-127"/>
                <a:ea typeface="Malgun Gothic" panose="020B0503020000020004" pitchFamily="50" charset="-127"/>
              </a:rPr>
              <a:t>[</a:t>
            </a:r>
            <a:r>
              <a:rPr lang="ko-KR" altLang="en-US" sz="1600" b="0" i="0" dirty="0">
                <a:solidFill>
                  <a:srgbClr val="000000"/>
                </a:solidFill>
                <a:effectLst/>
                <a:latin typeface="Malgun Gothic" panose="020B0503020000020004" pitchFamily="50" charset="-127"/>
                <a:ea typeface="Malgun Gothic" panose="020B0503020000020004" pitchFamily="50" charset="-127"/>
              </a:rPr>
              <a:t>로그인</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버튼을 클릭하면 </a:t>
            </a:r>
            <a:r>
              <a:rPr lang="ko-KR" altLang="en-US" sz="1600" b="0" i="0" dirty="0" err="1">
                <a:solidFill>
                  <a:srgbClr val="000000"/>
                </a:solidFill>
                <a:effectLst/>
                <a:latin typeface="Malgun Gothic" panose="020B0503020000020004" pitchFamily="50" charset="-127"/>
                <a:ea typeface="Malgun Gothic" panose="020B0503020000020004" pitchFamily="50" charset="-127"/>
              </a:rPr>
              <a:t>키움증권</a:t>
            </a:r>
            <a:r>
              <a:rPr lang="ko-KR" altLang="en-US" sz="1600" b="0" i="0" dirty="0">
                <a:solidFill>
                  <a:srgbClr val="000000"/>
                </a:solidFill>
                <a:effectLst/>
                <a:latin typeface="Malgun Gothic" panose="020B0503020000020004" pitchFamily="50" charset="-127"/>
                <a:ea typeface="Malgun Gothic" panose="020B0503020000020004" pitchFamily="50" charset="-127"/>
              </a:rPr>
              <a:t> 서버에 </a:t>
            </a:r>
            <a:r>
              <a:rPr lang="ko-KR" altLang="en-US" sz="1600" b="0" i="0" dirty="0" err="1">
                <a:solidFill>
                  <a:srgbClr val="000000"/>
                </a:solidFill>
                <a:effectLst/>
                <a:latin typeface="Malgun Gothic" panose="020B0503020000020004" pitchFamily="50" charset="-127"/>
                <a:ea typeface="Malgun Gothic" panose="020B0503020000020004" pitchFamily="50" charset="-127"/>
              </a:rPr>
              <a:t>로그인됩니다</a:t>
            </a:r>
            <a:r>
              <a:rPr lang="en-US" altLang="ko-KR" sz="1600" b="0" i="0" dirty="0">
                <a:solidFill>
                  <a:srgbClr val="000000"/>
                </a:solidFill>
                <a:effectLst/>
                <a:latin typeface="Malgun Gothic" panose="020B0503020000020004" pitchFamily="50" charset="-127"/>
                <a:ea typeface="Malgun Gothic" panose="020B0503020000020004" pitchFamily="50" charset="-127"/>
              </a:rPr>
              <a:t>. Open API+</a:t>
            </a:r>
            <a:r>
              <a:rPr lang="ko-KR" altLang="en-US" sz="1600" b="0" i="0" dirty="0">
                <a:solidFill>
                  <a:srgbClr val="000000"/>
                </a:solidFill>
                <a:effectLst/>
                <a:latin typeface="Malgun Gothic" panose="020B0503020000020004" pitchFamily="50" charset="-127"/>
                <a:ea typeface="Malgun Gothic" panose="020B0503020000020004" pitchFamily="50" charset="-127"/>
              </a:rPr>
              <a:t>는 그림 </a:t>
            </a:r>
            <a:r>
              <a:rPr lang="en-US" altLang="ko-KR" sz="1600" dirty="0">
                <a:solidFill>
                  <a:srgbClr val="000000"/>
                </a:solidFill>
                <a:latin typeface="Malgun Gothic" panose="020B0503020000020004" pitchFamily="50" charset="-127"/>
                <a:ea typeface="Malgun Gothic" panose="020B0503020000020004" pitchFamily="50" charset="-127"/>
              </a:rPr>
              <a:t>4.1.4</a:t>
            </a:r>
            <a:r>
              <a:rPr lang="ko-KR" altLang="en-US" sz="1600" b="0" i="0" dirty="0">
                <a:solidFill>
                  <a:srgbClr val="000000"/>
                </a:solidFill>
                <a:effectLst/>
                <a:latin typeface="Malgun Gothic" panose="020B0503020000020004" pitchFamily="50" charset="-127"/>
                <a:ea typeface="Malgun Gothic" panose="020B0503020000020004" pitchFamily="50" charset="-127"/>
              </a:rPr>
              <a:t>와 같이 현재 접속 상태를 반환하는 </a:t>
            </a:r>
            <a:r>
              <a:rPr lang="en-US" altLang="ko-KR" sz="1600" b="0" i="0" dirty="0" err="1">
                <a:solidFill>
                  <a:srgbClr val="000000"/>
                </a:solidFill>
                <a:effectLst/>
                <a:latin typeface="Malgun Gothic" panose="020B0503020000020004" pitchFamily="50" charset="-127"/>
                <a:ea typeface="Malgun Gothic" panose="020B0503020000020004" pitchFamily="50" charset="-127"/>
              </a:rPr>
              <a:t>GetConnectState</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메서드 를 제공합니다</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en-US" altLang="ko-KR" sz="1600" b="0" i="0" dirty="0" err="1">
                <a:solidFill>
                  <a:srgbClr val="000000"/>
                </a:solidFill>
                <a:effectLst/>
                <a:latin typeface="Malgun Gothic" panose="020B0503020000020004" pitchFamily="50" charset="-127"/>
                <a:ea typeface="Malgun Gothic" panose="020B0503020000020004" pitchFamily="50" charset="-127"/>
              </a:rPr>
              <a:t>GetConnectState</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메서드를 호출한 후 메서드의 리턴 값을 확인해 서버 접속 상태를 확인</a:t>
            </a:r>
            <a:r>
              <a:rPr lang="en-US" altLang="ko-KR" sz="1600" b="0" i="0" dirty="0">
                <a:solidFill>
                  <a:srgbClr val="000000"/>
                </a:solidFill>
                <a:effectLst/>
                <a:latin typeface="Malgun Gothic" panose="020B0503020000020004" pitchFamily="50" charset="-127"/>
                <a:ea typeface="Malgun Gothic" panose="020B0503020000020004" pitchFamily="50" charset="-127"/>
              </a:rPr>
              <a:t>.</a:t>
            </a:r>
          </a:p>
          <a:p>
            <a:pPr algn="l"/>
            <a:r>
              <a:rPr lang="ko-KR" altLang="en-US" sz="1600" b="0" i="0" dirty="0">
                <a:solidFill>
                  <a:srgbClr val="000000"/>
                </a:solidFill>
                <a:effectLst/>
                <a:latin typeface="Malgun Gothic" panose="020B0503020000020004" pitchFamily="50" charset="-127"/>
                <a:ea typeface="Malgun Gothic" panose="020B0503020000020004" pitchFamily="50" charset="-127"/>
              </a:rPr>
              <a:t>파이썬 코드를 통해 </a:t>
            </a:r>
            <a:r>
              <a:rPr lang="en-US" altLang="ko-KR" sz="1600" b="0" i="0" dirty="0" err="1">
                <a:solidFill>
                  <a:srgbClr val="000000"/>
                </a:solidFill>
                <a:effectLst/>
                <a:latin typeface="Malgun Gothic" panose="020B0503020000020004" pitchFamily="50" charset="-127"/>
                <a:ea typeface="Malgun Gothic" panose="020B0503020000020004" pitchFamily="50" charset="-127"/>
              </a:rPr>
              <a:t>GetConnectState</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메서드를 호출하려면 역시 </a:t>
            </a:r>
            <a:r>
              <a:rPr lang="en-US" altLang="ko-KR" sz="1600" b="0" i="0" dirty="0" err="1">
                <a:solidFill>
                  <a:srgbClr val="000000"/>
                </a:solidFill>
                <a:effectLst/>
                <a:latin typeface="Malgun Gothic" panose="020B0503020000020004" pitchFamily="50" charset="-127"/>
                <a:ea typeface="Malgun Gothic" panose="020B0503020000020004" pitchFamily="50" charset="-127"/>
              </a:rPr>
              <a:t>self.kiwoon</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객체를 통해 </a:t>
            </a:r>
            <a:r>
              <a:rPr lang="en-US" altLang="ko-KR" sz="1600" b="0" i="0" dirty="0" err="1">
                <a:solidFill>
                  <a:srgbClr val="000000"/>
                </a:solidFill>
                <a:effectLst/>
                <a:latin typeface="Malgun Gothic" panose="020B0503020000020004" pitchFamily="50" charset="-127"/>
                <a:ea typeface="Malgun Gothic" panose="020B0503020000020004" pitchFamily="50" charset="-127"/>
              </a:rPr>
              <a:t>dynamicCall</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메서드를 호출하고 </a:t>
            </a:r>
            <a:r>
              <a:rPr lang="en-US" altLang="ko-KR" sz="1600" b="0" i="0" dirty="0" err="1">
                <a:solidFill>
                  <a:srgbClr val="000000"/>
                </a:solidFill>
                <a:effectLst/>
                <a:latin typeface="Malgun Gothic" panose="020B0503020000020004" pitchFamily="50" charset="-127"/>
                <a:ea typeface="Malgun Gothic" panose="020B0503020000020004" pitchFamily="50" charset="-127"/>
              </a:rPr>
              <a:t>dynamicCall</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메서드의 인자로 </a:t>
            </a:r>
            <a:r>
              <a:rPr lang="en-US" altLang="ko-KR" sz="1600" b="0" i="0" dirty="0">
                <a:solidFill>
                  <a:srgbClr val="000000"/>
                </a:solidFill>
                <a:effectLst/>
                <a:latin typeface="Malgun Gothic" panose="020B0503020000020004" pitchFamily="50" charset="-127"/>
                <a:ea typeface="Malgun Gothic" panose="020B0503020000020004" pitchFamily="50" charset="-127"/>
              </a:rPr>
              <a:t>'</a:t>
            </a:r>
            <a:r>
              <a:rPr lang="en-US" altLang="ko-KR" sz="1600" b="0" i="0" dirty="0" err="1">
                <a:solidFill>
                  <a:srgbClr val="000000"/>
                </a:solidFill>
                <a:effectLst/>
                <a:latin typeface="Malgun Gothic" panose="020B0503020000020004" pitchFamily="50" charset="-127"/>
                <a:ea typeface="Malgun Gothic" panose="020B0503020000020004" pitchFamily="50" charset="-127"/>
              </a:rPr>
              <a:t>GetConnectState</a:t>
            </a:r>
            <a:r>
              <a:rPr lang="en-US" altLang="ko-KR" sz="1600" b="0" i="0" dirty="0">
                <a:solidFill>
                  <a:srgbClr val="000000"/>
                </a:solidFill>
                <a:effectLst/>
                <a:latin typeface="Malgun Gothic" panose="020B0503020000020004" pitchFamily="50" charset="-127"/>
                <a:ea typeface="Malgun Gothic" panose="020B0503020000020004" pitchFamily="50" charset="-127"/>
              </a:rPr>
              <a:t>()'</a:t>
            </a:r>
            <a:r>
              <a:rPr lang="ko-KR" altLang="en-US" sz="1600" b="0" i="0" dirty="0">
                <a:solidFill>
                  <a:srgbClr val="000000"/>
                </a:solidFill>
                <a:effectLst/>
                <a:latin typeface="Malgun Gothic" panose="020B0503020000020004" pitchFamily="50" charset="-127"/>
                <a:ea typeface="Malgun Gothic" panose="020B0503020000020004" pitchFamily="50" charset="-127"/>
              </a:rPr>
              <a:t>를 전달</a:t>
            </a:r>
            <a:r>
              <a:rPr lang="en-US" altLang="ko-KR" sz="1600" b="0" i="0" dirty="0">
                <a:solidFill>
                  <a:srgbClr val="000000"/>
                </a:solidFill>
                <a:effectLst/>
                <a:latin typeface="Malgun Gothic" panose="020B0503020000020004" pitchFamily="50" charset="-127"/>
                <a:ea typeface="Malgun Gothic" panose="020B0503020000020004" pitchFamily="50" charset="-127"/>
              </a:rPr>
              <a:t>.</a:t>
            </a:r>
          </a:p>
          <a:p>
            <a:pPr algn="l"/>
            <a:r>
              <a:rPr lang="en-US" altLang="ko-KR" sz="1600" b="0" i="0" dirty="0" err="1">
                <a:solidFill>
                  <a:srgbClr val="000000"/>
                </a:solidFill>
                <a:effectLst/>
                <a:latin typeface="Malgun Gothic" panose="020B0503020000020004" pitchFamily="50" charset="-127"/>
                <a:ea typeface="Malgun Gothic" panose="020B0503020000020004" pitchFamily="50" charset="-127"/>
              </a:rPr>
              <a:t>GetConnectState</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메서드는 </a:t>
            </a:r>
            <a:r>
              <a:rPr lang="ko-KR" altLang="en-US" sz="1600" b="0" i="0" dirty="0" err="1">
                <a:solidFill>
                  <a:srgbClr val="000000"/>
                </a:solidFill>
                <a:effectLst/>
                <a:latin typeface="Malgun Gothic" panose="020B0503020000020004" pitchFamily="50" charset="-127"/>
                <a:ea typeface="Malgun Gothic" panose="020B0503020000020004" pitchFamily="50" charset="-127"/>
              </a:rPr>
              <a:t>미연결</a:t>
            </a:r>
            <a:r>
              <a:rPr lang="ko-KR" altLang="en-US" sz="1600" b="0" i="0" dirty="0">
                <a:solidFill>
                  <a:srgbClr val="000000"/>
                </a:solidFill>
                <a:effectLst/>
                <a:latin typeface="Malgun Gothic" panose="020B0503020000020004" pitchFamily="50" charset="-127"/>
                <a:ea typeface="Malgun Gothic" panose="020B0503020000020004" pitchFamily="50" charset="-127"/>
              </a:rPr>
              <a:t> 상태일 때 </a:t>
            </a:r>
            <a:r>
              <a:rPr lang="en-US" altLang="ko-KR" sz="1600" b="0" i="0" dirty="0">
                <a:solidFill>
                  <a:srgbClr val="000000"/>
                </a:solidFill>
                <a:effectLst/>
                <a:latin typeface="Malgun Gothic" panose="020B0503020000020004" pitchFamily="50" charset="-127"/>
                <a:ea typeface="Malgun Gothic" panose="020B0503020000020004" pitchFamily="50" charset="-127"/>
              </a:rPr>
              <a:t>0</a:t>
            </a:r>
            <a:r>
              <a:rPr lang="ko-KR" altLang="en-US" sz="1600" b="0" i="0" dirty="0">
                <a:solidFill>
                  <a:srgbClr val="000000"/>
                </a:solidFill>
                <a:effectLst/>
                <a:latin typeface="Malgun Gothic" panose="020B0503020000020004" pitchFamily="50" charset="-127"/>
                <a:ea typeface="Malgun Gothic" panose="020B0503020000020004" pitchFamily="50" charset="-127"/>
              </a:rPr>
              <a:t>을 리턴하고 연결 상태일 때 </a:t>
            </a:r>
            <a:r>
              <a:rPr lang="en-US" altLang="ko-KR" sz="1600" b="0" i="0" dirty="0">
                <a:solidFill>
                  <a:srgbClr val="000000"/>
                </a:solidFill>
                <a:effectLst/>
                <a:latin typeface="Malgun Gothic" panose="020B0503020000020004" pitchFamily="50" charset="-127"/>
                <a:ea typeface="Malgun Gothic" panose="020B0503020000020004" pitchFamily="50" charset="-127"/>
              </a:rPr>
              <a:t>1</a:t>
            </a:r>
            <a:r>
              <a:rPr lang="ko-KR" altLang="en-US" sz="1600" b="0" i="0" dirty="0">
                <a:solidFill>
                  <a:srgbClr val="000000"/>
                </a:solidFill>
                <a:effectLst/>
                <a:latin typeface="Malgun Gothic" panose="020B0503020000020004" pitchFamily="50" charset="-127"/>
                <a:ea typeface="Malgun Gothic" panose="020B0503020000020004" pitchFamily="50" charset="-127"/>
              </a:rPr>
              <a:t>을 </a:t>
            </a:r>
            <a:r>
              <a:rPr lang="ko-KR" altLang="en-US" sz="1600" b="0" i="0" dirty="0" err="1">
                <a:solidFill>
                  <a:srgbClr val="000000"/>
                </a:solidFill>
                <a:effectLst/>
                <a:latin typeface="Malgun Gothic" panose="020B0503020000020004" pitchFamily="50" charset="-127"/>
                <a:ea typeface="Malgun Gothic" panose="020B0503020000020004" pitchFamily="50" charset="-127"/>
              </a:rPr>
              <a:t>리턴하므로</a:t>
            </a:r>
            <a:r>
              <a:rPr lang="ko-KR" altLang="en-US" sz="1600" b="0" i="0" dirty="0">
                <a:solidFill>
                  <a:srgbClr val="000000"/>
                </a:solidFill>
                <a:effectLst/>
                <a:latin typeface="Malgun Gothic" panose="020B0503020000020004" pitchFamily="50" charset="-127"/>
                <a:ea typeface="Malgun Gothic" panose="020B0503020000020004" pitchFamily="50" charset="-127"/>
              </a:rPr>
              <a:t> 현재 상태를 출력하는 코드는 다음과 같이 구현</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p>
          <a:p>
            <a:pPr marL="0" indent="0">
              <a:buNone/>
            </a:pPr>
            <a:br>
              <a:rPr lang="ko-KR" altLang="en-US" sz="1100" dirty="0"/>
            </a:br>
            <a:endParaRPr lang="ko-KR" altLang="en-US" sz="1600" dirty="0"/>
          </a:p>
        </p:txBody>
      </p:sp>
      <p:sp>
        <p:nvSpPr>
          <p:cNvPr id="4" name="사각형: 둥근 모서리 3">
            <a:extLst>
              <a:ext uri="{FF2B5EF4-FFF2-40B4-BE49-F238E27FC236}">
                <a16:creationId xmlns:a16="http://schemas.microsoft.com/office/drawing/2014/main" id="{5B72815E-2717-4B52-963F-75A8C2ACB5DC}"/>
              </a:ext>
            </a:extLst>
          </p:cNvPr>
          <p:cNvSpPr/>
          <p:nvPr/>
        </p:nvSpPr>
        <p:spPr>
          <a:xfrm>
            <a:off x="5041783" y="1728132"/>
            <a:ext cx="5603846" cy="595619"/>
          </a:xfrm>
          <a:prstGeom prst="roundRect">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i="0" dirty="0" err="1">
                <a:solidFill>
                  <a:srgbClr val="000000"/>
                </a:solidFill>
                <a:effectLst/>
                <a:latin typeface="Consolas" panose="020B0609020204030204" pitchFamily="49" charset="0"/>
              </a:rPr>
              <a:t>self</a:t>
            </a:r>
            <a:r>
              <a:rPr lang="en-US" altLang="ko-KR" b="0" i="0" dirty="0" err="1">
                <a:solidFill>
                  <a:srgbClr val="000000"/>
                </a:solidFill>
                <a:effectLst/>
                <a:latin typeface="Consolas" panose="020B0609020204030204" pitchFamily="49" charset="0"/>
              </a:rPr>
              <a:t>.kiwoom.dynamicCall</a:t>
            </a:r>
            <a:r>
              <a:rPr lang="en-US" altLang="ko-KR" b="0" i="0" dirty="0">
                <a:solidFill>
                  <a:srgbClr val="000000"/>
                </a:solidFill>
                <a:effectLst/>
                <a:latin typeface="Consolas" panose="020B0609020204030204" pitchFamily="49" charset="0"/>
              </a:rPr>
              <a:t>(</a:t>
            </a:r>
            <a:r>
              <a:rPr lang="en-US" altLang="ko-KR" b="0" i="0" dirty="0">
                <a:solidFill>
                  <a:srgbClr val="8888FF"/>
                </a:solidFill>
                <a:effectLst/>
                <a:latin typeface="Consolas" panose="020B0609020204030204" pitchFamily="49" charset="0"/>
              </a:rPr>
              <a:t>"</a:t>
            </a:r>
            <a:r>
              <a:rPr lang="en-US" altLang="ko-KR" b="0" i="0" dirty="0" err="1">
                <a:solidFill>
                  <a:srgbClr val="8888FF"/>
                </a:solidFill>
                <a:effectLst/>
                <a:latin typeface="Consolas" panose="020B0609020204030204" pitchFamily="49" charset="0"/>
              </a:rPr>
              <a:t>CommConnect</a:t>
            </a:r>
            <a:r>
              <a:rPr lang="en-US" altLang="ko-KR" b="0" i="0" dirty="0">
                <a:solidFill>
                  <a:srgbClr val="8888FF"/>
                </a:solidFill>
                <a:effectLst/>
                <a:latin typeface="Consolas" panose="020B0609020204030204" pitchFamily="49" charset="0"/>
              </a:rPr>
              <a:t>()"</a:t>
            </a:r>
            <a:r>
              <a:rPr lang="en-US" altLang="ko-KR" b="0" i="0" dirty="0">
                <a:solidFill>
                  <a:srgbClr val="000000"/>
                </a:solidFill>
                <a:effectLst/>
                <a:latin typeface="Consolas" panose="020B0609020204030204" pitchFamily="49" charset="0"/>
              </a:rPr>
              <a:t>)</a:t>
            </a:r>
            <a:endParaRPr lang="ko-KR" altLang="en-US" dirty="0"/>
          </a:p>
        </p:txBody>
      </p:sp>
      <p:sp>
        <p:nvSpPr>
          <p:cNvPr id="5" name="직사각형 4">
            <a:extLst>
              <a:ext uri="{FF2B5EF4-FFF2-40B4-BE49-F238E27FC236}">
                <a16:creationId xmlns:a16="http://schemas.microsoft.com/office/drawing/2014/main" id="{EABAF011-FF49-41D7-BD18-8311DF512DEC}"/>
              </a:ext>
            </a:extLst>
          </p:cNvPr>
          <p:cNvSpPr/>
          <p:nvPr/>
        </p:nvSpPr>
        <p:spPr>
          <a:xfrm>
            <a:off x="5041783" y="1132514"/>
            <a:ext cx="2365696" cy="377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o-KR" altLang="en-US" dirty="0"/>
              <a:t>실행 예제</a:t>
            </a:r>
          </a:p>
        </p:txBody>
      </p:sp>
      <p:pic>
        <p:nvPicPr>
          <p:cNvPr id="7" name="그림 6">
            <a:extLst>
              <a:ext uri="{FF2B5EF4-FFF2-40B4-BE49-F238E27FC236}">
                <a16:creationId xmlns:a16="http://schemas.microsoft.com/office/drawing/2014/main" id="{AA352EE6-224D-4492-8C35-3E8E731D61C2}"/>
              </a:ext>
            </a:extLst>
          </p:cNvPr>
          <p:cNvPicPr>
            <a:picLocks noChangeAspect="1"/>
          </p:cNvPicPr>
          <p:nvPr/>
        </p:nvPicPr>
        <p:blipFill>
          <a:blip r:embed="rId2"/>
          <a:stretch>
            <a:fillRect/>
          </a:stretch>
        </p:blipFill>
        <p:spPr>
          <a:xfrm>
            <a:off x="4918745" y="2541865"/>
            <a:ext cx="5726884" cy="1771650"/>
          </a:xfrm>
          <a:prstGeom prst="rect">
            <a:avLst/>
          </a:prstGeom>
        </p:spPr>
      </p:pic>
      <p:sp>
        <p:nvSpPr>
          <p:cNvPr id="8" name="직사각형 7">
            <a:extLst>
              <a:ext uri="{FF2B5EF4-FFF2-40B4-BE49-F238E27FC236}">
                <a16:creationId xmlns:a16="http://schemas.microsoft.com/office/drawing/2014/main" id="{EB7AFBE9-1AF4-4FF7-A083-CDF8F7CC9C82}"/>
              </a:ext>
            </a:extLst>
          </p:cNvPr>
          <p:cNvSpPr/>
          <p:nvPr/>
        </p:nvSpPr>
        <p:spPr>
          <a:xfrm>
            <a:off x="5406704" y="4402691"/>
            <a:ext cx="1635854" cy="34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그림</a:t>
            </a:r>
            <a:r>
              <a:rPr lang="en-US" altLang="ko-KR" dirty="0"/>
              <a:t>4.1.4</a:t>
            </a:r>
          </a:p>
        </p:txBody>
      </p:sp>
      <p:cxnSp>
        <p:nvCxnSpPr>
          <p:cNvPr id="10" name="직선 화살표 연결선 9">
            <a:extLst>
              <a:ext uri="{FF2B5EF4-FFF2-40B4-BE49-F238E27FC236}">
                <a16:creationId xmlns:a16="http://schemas.microsoft.com/office/drawing/2014/main" id="{EAF0438D-CA63-4BB1-8D31-4EAC31D33308}"/>
              </a:ext>
            </a:extLst>
          </p:cNvPr>
          <p:cNvCxnSpPr/>
          <p:nvPr/>
        </p:nvCxnSpPr>
        <p:spPr>
          <a:xfrm>
            <a:off x="4404220" y="1627464"/>
            <a:ext cx="763398" cy="318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이등변 삼각형 10">
            <a:extLst>
              <a:ext uri="{FF2B5EF4-FFF2-40B4-BE49-F238E27FC236}">
                <a16:creationId xmlns:a16="http://schemas.microsoft.com/office/drawing/2014/main" id="{92091429-3108-4342-AB64-2CF651C0C8BD}"/>
              </a:ext>
            </a:extLst>
          </p:cNvPr>
          <p:cNvSpPr/>
          <p:nvPr/>
        </p:nvSpPr>
        <p:spPr>
          <a:xfrm rot="7058570">
            <a:off x="4918745" y="1728132"/>
            <a:ext cx="332763" cy="37750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744094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15A4DB9-2BFA-4EDA-9E04-6623EEC9C846}"/>
              </a:ext>
            </a:extLst>
          </p:cNvPr>
          <p:cNvSpPr>
            <a:spLocks noGrp="1"/>
          </p:cNvSpPr>
          <p:nvPr>
            <p:ph type="title"/>
          </p:nvPr>
        </p:nvSpPr>
        <p:spPr/>
        <p:txBody>
          <a:bodyPr/>
          <a:lstStyle/>
          <a:p>
            <a:r>
              <a:rPr lang="ko-KR" altLang="en-US" dirty="0"/>
              <a:t>문서정보</a:t>
            </a:r>
          </a:p>
        </p:txBody>
      </p:sp>
      <p:sp>
        <p:nvSpPr>
          <p:cNvPr id="3" name="내용 개체 틀 2">
            <a:extLst>
              <a:ext uri="{FF2B5EF4-FFF2-40B4-BE49-F238E27FC236}">
                <a16:creationId xmlns:a16="http://schemas.microsoft.com/office/drawing/2014/main" id="{DEA1564B-739F-44DE-B8D3-539338A9A181}"/>
              </a:ext>
            </a:extLst>
          </p:cNvPr>
          <p:cNvSpPr>
            <a:spLocks noGrp="1"/>
          </p:cNvSpPr>
          <p:nvPr>
            <p:ph idx="1"/>
          </p:nvPr>
        </p:nvSpPr>
        <p:spPr/>
        <p:txBody>
          <a:bodyPr/>
          <a:lstStyle/>
          <a:p>
            <a:r>
              <a:rPr lang="ko-KR" altLang="en-US" dirty="0"/>
              <a:t>문서개요</a:t>
            </a:r>
            <a:endParaRPr lang="en-US" altLang="ko-KR" dirty="0"/>
          </a:p>
          <a:p>
            <a:pPr marL="457200" lvl="1" indent="0">
              <a:buNone/>
            </a:pPr>
            <a:r>
              <a:rPr lang="ko-KR" altLang="en-US" b="0" i="0" dirty="0">
                <a:solidFill>
                  <a:srgbClr val="222222"/>
                </a:solidFill>
                <a:effectLst/>
                <a:latin typeface="돋움" panose="020B0600000101010101" pitchFamily="50" charset="-127"/>
                <a:ea typeface="돋움" panose="020B0600000101010101" pitchFamily="50" charset="-127"/>
              </a:rPr>
              <a:t>이 문서는 당사가 제공하는 </a:t>
            </a:r>
            <a:r>
              <a:rPr lang="en-US" altLang="ko-KR" b="0" i="0" dirty="0">
                <a:solidFill>
                  <a:srgbClr val="222222"/>
                </a:solidFill>
                <a:effectLst/>
                <a:latin typeface="돋움" panose="020B0600000101010101" pitchFamily="50" charset="-127"/>
                <a:ea typeface="돋움" panose="020B0600000101010101" pitchFamily="50" charset="-127"/>
              </a:rPr>
              <a:t>Open API </a:t>
            </a:r>
            <a:r>
              <a:rPr lang="ko-KR" altLang="en-US" b="0" i="0" dirty="0">
                <a:solidFill>
                  <a:srgbClr val="222222"/>
                </a:solidFill>
                <a:effectLst/>
                <a:latin typeface="돋움" panose="020B0600000101010101" pitchFamily="50" charset="-127"/>
                <a:ea typeface="돋움" panose="020B0600000101010101" pitchFamily="50" charset="-127"/>
              </a:rPr>
              <a:t>서비스 명으로</a:t>
            </a:r>
            <a:r>
              <a:rPr lang="en-US" altLang="ko-KR" b="0" i="0" dirty="0">
                <a:solidFill>
                  <a:srgbClr val="222222"/>
                </a:solidFill>
                <a:effectLst/>
                <a:latin typeface="돋움" panose="020B0600000101010101" pitchFamily="50" charset="-127"/>
                <a:ea typeface="돋움" panose="020B0600000101010101" pitchFamily="50" charset="-127"/>
              </a:rPr>
              <a:t>, </a:t>
            </a:r>
            <a:r>
              <a:rPr lang="ko-KR" altLang="en-US" b="0" i="0" dirty="0">
                <a:solidFill>
                  <a:srgbClr val="222222"/>
                </a:solidFill>
                <a:effectLst/>
                <a:latin typeface="돋움" panose="020B0600000101010101" pitchFamily="50" charset="-127"/>
                <a:ea typeface="돋움" panose="020B0600000101010101" pitchFamily="50" charset="-127"/>
              </a:rPr>
              <a:t>고객이 직접 프로그래밍한 투자전략을 당사가 제공하는 모듈에 연결하여</a:t>
            </a:r>
            <a:r>
              <a:rPr lang="en-US" altLang="ko-KR" b="0" i="0" dirty="0">
                <a:solidFill>
                  <a:srgbClr val="222222"/>
                </a:solidFill>
                <a:effectLst/>
                <a:latin typeface="돋움" panose="020B0600000101010101" pitchFamily="50" charset="-127"/>
                <a:ea typeface="돋움" panose="020B0600000101010101" pitchFamily="50" charset="-127"/>
              </a:rPr>
              <a:t>, </a:t>
            </a:r>
            <a:r>
              <a:rPr lang="ko-KR" altLang="en-US" b="0" i="0" dirty="0">
                <a:solidFill>
                  <a:srgbClr val="222222"/>
                </a:solidFill>
                <a:effectLst/>
                <a:latin typeface="돋움" panose="020B0600000101010101" pitchFamily="50" charset="-127"/>
                <a:ea typeface="돋움" panose="020B0600000101010101" pitchFamily="50" charset="-127"/>
              </a:rPr>
              <a:t>시세조회</a:t>
            </a:r>
            <a:r>
              <a:rPr lang="en-US" altLang="ko-KR" b="0" i="0" dirty="0">
                <a:solidFill>
                  <a:srgbClr val="222222"/>
                </a:solidFill>
                <a:effectLst/>
                <a:latin typeface="돋움" panose="020B0600000101010101" pitchFamily="50" charset="-127"/>
                <a:ea typeface="돋움" panose="020B0600000101010101" pitchFamily="50" charset="-127"/>
              </a:rPr>
              <a:t>/</a:t>
            </a:r>
            <a:r>
              <a:rPr lang="ko-KR" altLang="en-US" b="0" i="0" dirty="0" err="1">
                <a:solidFill>
                  <a:srgbClr val="222222"/>
                </a:solidFill>
                <a:effectLst/>
                <a:latin typeface="돋움" panose="020B0600000101010101" pitchFamily="50" charset="-127"/>
                <a:ea typeface="돋움" panose="020B0600000101010101" pitchFamily="50" charset="-127"/>
              </a:rPr>
              <a:t>계좌연결등을</a:t>
            </a:r>
            <a:r>
              <a:rPr lang="ko-KR" altLang="en-US" b="0" i="0" dirty="0">
                <a:solidFill>
                  <a:srgbClr val="222222"/>
                </a:solidFill>
                <a:effectLst/>
                <a:latin typeface="돋움" panose="020B0600000101010101" pitchFamily="50" charset="-127"/>
                <a:ea typeface="돋움" panose="020B0600000101010101" pitchFamily="50" charset="-127"/>
              </a:rPr>
              <a:t> 할 수 있도록 제공하는 서비스 입니다</a:t>
            </a:r>
            <a:r>
              <a:rPr lang="en-US" altLang="ko-KR" b="0" i="0" dirty="0">
                <a:solidFill>
                  <a:srgbClr val="222222"/>
                </a:solidFill>
                <a:effectLst/>
                <a:latin typeface="돋움" panose="020B0600000101010101" pitchFamily="50" charset="-127"/>
                <a:ea typeface="돋움" panose="020B0600000101010101" pitchFamily="50" charset="-127"/>
              </a:rPr>
              <a:t>.</a:t>
            </a:r>
            <a:endParaRPr lang="ko-KR" altLang="en-US" dirty="0"/>
          </a:p>
        </p:txBody>
      </p:sp>
    </p:spTree>
    <p:extLst>
      <p:ext uri="{BB962C8B-B14F-4D97-AF65-F5344CB8AC3E}">
        <p14:creationId xmlns:p14="http://schemas.microsoft.com/office/powerpoint/2010/main" val="400053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90FC93-00C5-4F8D-8D00-EE05A7C5E32F}"/>
              </a:ext>
            </a:extLst>
          </p:cNvPr>
          <p:cNvSpPr>
            <a:spLocks noGrp="1"/>
          </p:cNvSpPr>
          <p:nvPr>
            <p:ph type="title"/>
          </p:nvPr>
        </p:nvSpPr>
        <p:spPr/>
        <p:txBody>
          <a:bodyPr/>
          <a:lstStyle/>
          <a:p>
            <a:r>
              <a:rPr lang="en-US" altLang="ko-KR" b="1" i="0" dirty="0">
                <a:solidFill>
                  <a:srgbClr val="000000"/>
                </a:solidFill>
                <a:effectLst/>
                <a:latin typeface="Malgun Gothic" panose="020B0503020000020004" pitchFamily="50" charset="-127"/>
                <a:ea typeface="Malgun Gothic" panose="020B0503020000020004" pitchFamily="50" charset="-127"/>
              </a:rPr>
              <a:t>4.2</a:t>
            </a:r>
            <a:r>
              <a:rPr lang="ko-KR" altLang="en-US" b="1" i="0" dirty="0">
                <a:solidFill>
                  <a:srgbClr val="000000"/>
                </a:solidFill>
                <a:effectLst/>
                <a:latin typeface="Malgun Gothic" panose="020B0503020000020004" pitchFamily="50" charset="-127"/>
                <a:ea typeface="Malgun Gothic" panose="020B0503020000020004" pitchFamily="50" charset="-127"/>
              </a:rPr>
              <a:t>로그인 이벤트 처리하기</a:t>
            </a:r>
            <a:endParaRPr lang="ko-KR" altLang="en-US" dirty="0"/>
          </a:p>
        </p:txBody>
      </p:sp>
      <p:sp>
        <p:nvSpPr>
          <p:cNvPr id="3" name="내용 개체 틀 2">
            <a:extLst>
              <a:ext uri="{FF2B5EF4-FFF2-40B4-BE49-F238E27FC236}">
                <a16:creationId xmlns:a16="http://schemas.microsoft.com/office/drawing/2014/main" id="{8244487F-D86E-43EC-81AE-689DA950217B}"/>
              </a:ext>
            </a:extLst>
          </p:cNvPr>
          <p:cNvSpPr>
            <a:spLocks noGrp="1"/>
          </p:cNvSpPr>
          <p:nvPr>
            <p:ph idx="1"/>
          </p:nvPr>
        </p:nvSpPr>
        <p:spPr>
          <a:xfrm>
            <a:off x="838200" y="1825625"/>
            <a:ext cx="4272280" cy="4351338"/>
          </a:xfrm>
        </p:spPr>
        <p:txBody>
          <a:bodyPr>
            <a:normAutofit/>
          </a:bodyPr>
          <a:lstStyle/>
          <a:p>
            <a:r>
              <a:rPr lang="ko-KR" altLang="en-US" sz="1600" b="0" i="0" dirty="0">
                <a:solidFill>
                  <a:srgbClr val="000000"/>
                </a:solidFill>
                <a:effectLst/>
                <a:latin typeface="Malgun Gothic" panose="020B0503020000020004" pitchFamily="50" charset="-127"/>
                <a:ea typeface="Malgun Gothic" panose="020B0503020000020004" pitchFamily="50" charset="-127"/>
              </a:rPr>
              <a:t>앞서 개발한 프로그램에서 </a:t>
            </a:r>
            <a:r>
              <a:rPr lang="en-US" altLang="ko-KR" sz="1600" b="0" i="0" dirty="0">
                <a:solidFill>
                  <a:srgbClr val="000000"/>
                </a:solidFill>
                <a:effectLst/>
                <a:latin typeface="Malgun Gothic" panose="020B0503020000020004" pitchFamily="50" charset="-127"/>
                <a:ea typeface="Malgun Gothic" panose="020B0503020000020004" pitchFamily="50" charset="-127"/>
              </a:rPr>
              <a:t>Open API+</a:t>
            </a:r>
            <a:r>
              <a:rPr lang="ko-KR" altLang="en-US" sz="1600" b="0" i="0" dirty="0">
                <a:solidFill>
                  <a:srgbClr val="000000"/>
                </a:solidFill>
                <a:effectLst/>
                <a:latin typeface="Malgun Gothic" panose="020B0503020000020004" pitchFamily="50" charset="-127"/>
                <a:ea typeface="Malgun Gothic" panose="020B0503020000020004" pitchFamily="50" charset="-127"/>
              </a:rPr>
              <a:t>의 </a:t>
            </a:r>
            <a:r>
              <a:rPr lang="en-US" altLang="ko-KR" sz="1600" b="0" i="0" dirty="0" err="1">
                <a:solidFill>
                  <a:srgbClr val="000000"/>
                </a:solidFill>
                <a:effectLst/>
                <a:latin typeface="Malgun Gothic" panose="020B0503020000020004" pitchFamily="50" charset="-127"/>
                <a:ea typeface="Malgun Gothic" panose="020B0503020000020004" pitchFamily="50" charset="-127"/>
              </a:rPr>
              <a:t>CommConnect</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메서드를 통해 </a:t>
            </a:r>
            <a:r>
              <a:rPr lang="ko-KR" altLang="en-US" sz="1600" b="0" i="0" dirty="0" err="1">
                <a:solidFill>
                  <a:srgbClr val="000000"/>
                </a:solidFill>
                <a:effectLst/>
                <a:latin typeface="Malgun Gothic" panose="020B0503020000020004" pitchFamily="50" charset="-127"/>
                <a:ea typeface="Malgun Gothic" panose="020B0503020000020004" pitchFamily="50" charset="-127"/>
              </a:rPr>
              <a:t>키움증권</a:t>
            </a:r>
            <a:r>
              <a:rPr lang="ko-KR" altLang="en-US" sz="1600" b="0" i="0" dirty="0">
                <a:solidFill>
                  <a:srgbClr val="000000"/>
                </a:solidFill>
                <a:effectLst/>
                <a:latin typeface="Malgun Gothic" panose="020B0503020000020004" pitchFamily="50" charset="-127"/>
                <a:ea typeface="Malgun Gothic" panose="020B0503020000020004" pitchFamily="50" charset="-127"/>
              </a:rPr>
              <a:t> 서버에 로그인을 시도하면 </a:t>
            </a:r>
            <a:r>
              <a:rPr lang="ko-KR" altLang="en-US" sz="1600" b="0" i="0" dirty="0" err="1">
                <a:solidFill>
                  <a:srgbClr val="000000"/>
                </a:solidFill>
                <a:effectLst/>
                <a:latin typeface="Malgun Gothic" panose="020B0503020000020004" pitchFamily="50" charset="-127"/>
                <a:ea typeface="Malgun Gothic" panose="020B0503020000020004" pitchFamily="50" charset="-127"/>
              </a:rPr>
              <a:t>키움증권</a:t>
            </a:r>
            <a:r>
              <a:rPr lang="ko-KR" altLang="en-US" sz="1600" b="0" i="0" dirty="0">
                <a:solidFill>
                  <a:srgbClr val="000000"/>
                </a:solidFill>
                <a:effectLst/>
                <a:latin typeface="Malgun Gothic" panose="020B0503020000020004" pitchFamily="50" charset="-127"/>
                <a:ea typeface="Malgun Gothic" panose="020B0503020000020004" pitchFamily="50" charset="-127"/>
              </a:rPr>
              <a:t> 서버는 그림 </a:t>
            </a:r>
            <a:r>
              <a:rPr lang="en-US" altLang="ko-KR" sz="1600" dirty="0">
                <a:solidFill>
                  <a:srgbClr val="000000"/>
                </a:solidFill>
                <a:latin typeface="Malgun Gothic" panose="020B0503020000020004" pitchFamily="50" charset="-127"/>
                <a:ea typeface="Malgun Gothic" panose="020B0503020000020004" pitchFamily="50" charset="-127"/>
              </a:rPr>
              <a:t>4.2.2</a:t>
            </a:r>
            <a:r>
              <a:rPr lang="ko-KR" altLang="en-US" sz="1600" dirty="0">
                <a:solidFill>
                  <a:srgbClr val="000000"/>
                </a:solidFill>
                <a:latin typeface="Malgun Gothic" panose="020B0503020000020004" pitchFamily="50" charset="-127"/>
                <a:ea typeface="Malgun Gothic" panose="020B0503020000020004" pitchFamily="50" charset="-127"/>
              </a:rPr>
              <a:t>와</a:t>
            </a:r>
            <a:r>
              <a:rPr lang="ko-KR" altLang="en-US" sz="1600" b="0" i="0" dirty="0">
                <a:solidFill>
                  <a:srgbClr val="000000"/>
                </a:solidFill>
                <a:effectLst/>
                <a:latin typeface="Malgun Gothic" panose="020B0503020000020004" pitchFamily="50" charset="-127"/>
                <a:ea typeface="Malgun Gothic" panose="020B0503020000020004" pitchFamily="50" charset="-127"/>
              </a:rPr>
              <a:t> 같이 </a:t>
            </a:r>
            <a:r>
              <a:rPr lang="en-US" altLang="ko-KR" sz="1600" b="0" i="0" dirty="0" err="1">
                <a:solidFill>
                  <a:srgbClr val="000000"/>
                </a:solidFill>
                <a:effectLst/>
                <a:latin typeface="Malgun Gothic" panose="020B0503020000020004" pitchFamily="50" charset="-127"/>
                <a:ea typeface="Malgun Gothic" panose="020B0503020000020004" pitchFamily="50" charset="-127"/>
              </a:rPr>
              <a:t>OnEventConnect</a:t>
            </a:r>
            <a:r>
              <a:rPr lang="ko-KR" altLang="en-US" sz="1600" b="0" i="0" dirty="0">
                <a:solidFill>
                  <a:srgbClr val="000000"/>
                </a:solidFill>
                <a:effectLst/>
                <a:latin typeface="Malgun Gothic" panose="020B0503020000020004" pitchFamily="50" charset="-127"/>
                <a:ea typeface="Malgun Gothic" panose="020B0503020000020004" pitchFamily="50" charset="-127"/>
              </a:rPr>
              <a:t>라는 이벤트가 발생합니다</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따라서 프로그램이 </a:t>
            </a:r>
            <a:r>
              <a:rPr lang="en-US" altLang="ko-KR" sz="1600" b="0" i="0" dirty="0" err="1">
                <a:solidFill>
                  <a:srgbClr val="000000"/>
                </a:solidFill>
                <a:effectLst/>
                <a:latin typeface="Malgun Gothic" panose="020B0503020000020004" pitchFamily="50" charset="-127"/>
                <a:ea typeface="Malgun Gothic" panose="020B0503020000020004" pitchFamily="50" charset="-127"/>
              </a:rPr>
              <a:t>OnEventConnect</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이벤트를 처리할 수 있다면 앞에서 사용한 </a:t>
            </a:r>
            <a:r>
              <a:rPr lang="en-US" altLang="ko-KR" sz="1600" b="0" i="0" dirty="0" err="1">
                <a:solidFill>
                  <a:srgbClr val="000000"/>
                </a:solidFill>
                <a:effectLst/>
                <a:latin typeface="Malgun Gothic" panose="020B0503020000020004" pitchFamily="50" charset="-127"/>
                <a:ea typeface="Malgun Gothic" panose="020B0503020000020004" pitchFamily="50" charset="-127"/>
              </a:rPr>
              <a:t>GetConnectState</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메서드를 사용하지 않고도 로그인 성공 여부도 확인</a:t>
            </a:r>
            <a:r>
              <a:rPr lang="en-US" altLang="ko-KR" sz="1600" b="0" i="0" dirty="0">
                <a:solidFill>
                  <a:srgbClr val="000000"/>
                </a:solidFill>
                <a:effectLst/>
                <a:latin typeface="Malgun Gothic" panose="020B0503020000020004" pitchFamily="50" charset="-127"/>
                <a:ea typeface="Malgun Gothic" panose="020B0503020000020004" pitchFamily="50" charset="-127"/>
              </a:rPr>
              <a:t>.</a:t>
            </a:r>
          </a:p>
          <a:p>
            <a:r>
              <a:rPr lang="en-US" altLang="ko-KR" sz="1600" b="0" i="0" dirty="0" err="1">
                <a:solidFill>
                  <a:srgbClr val="000000"/>
                </a:solidFill>
                <a:effectLst/>
                <a:latin typeface="Malgun Gothic" panose="020B0503020000020004" pitchFamily="50" charset="-127"/>
                <a:ea typeface="Malgun Gothic" panose="020B0503020000020004" pitchFamily="50" charset="-127"/>
              </a:rPr>
              <a:t>OnEventConnect</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이벤트를 처리해 로그인 성공 여부를 출력하는 프로그램입니다</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이 프로그램에서는 서버에 서 발생하는 </a:t>
            </a:r>
            <a:r>
              <a:rPr lang="en-US" altLang="ko-KR" sz="1600" b="0" i="0" dirty="0" err="1">
                <a:solidFill>
                  <a:srgbClr val="000000"/>
                </a:solidFill>
                <a:effectLst/>
                <a:latin typeface="Malgun Gothic" panose="020B0503020000020004" pitchFamily="50" charset="-127"/>
                <a:ea typeface="Malgun Gothic" panose="020B0503020000020004" pitchFamily="50" charset="-127"/>
              </a:rPr>
              <a:t>OnEventConnect</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이벤트를 처리하는 메서드를 구 </a:t>
            </a:r>
            <a:r>
              <a:rPr lang="ko-KR" altLang="en-US" sz="1600" b="0" i="0" dirty="0" err="1">
                <a:solidFill>
                  <a:srgbClr val="000000"/>
                </a:solidFill>
                <a:effectLst/>
                <a:latin typeface="Malgun Gothic" panose="020B0503020000020004" pitchFamily="50" charset="-127"/>
                <a:ea typeface="Malgun Gothic" panose="020B0503020000020004" pitchFamily="50" charset="-127"/>
              </a:rPr>
              <a:t>현해</a:t>
            </a:r>
            <a:r>
              <a:rPr lang="ko-KR" altLang="en-US" sz="1600" b="0" i="0" dirty="0">
                <a:solidFill>
                  <a:srgbClr val="000000"/>
                </a:solidFill>
                <a:effectLst/>
                <a:latin typeface="Malgun Gothic" panose="020B0503020000020004" pitchFamily="50" charset="-127"/>
                <a:ea typeface="Malgun Gothic" panose="020B0503020000020004" pitchFamily="50" charset="-127"/>
              </a:rPr>
              <a:t> </a:t>
            </a:r>
            <a:r>
              <a:rPr lang="en-US" altLang="ko-KR" sz="1600" b="0" i="0" dirty="0" err="1">
                <a:solidFill>
                  <a:srgbClr val="000000"/>
                </a:solidFill>
                <a:effectLst/>
                <a:latin typeface="Malgun Gothic" panose="020B0503020000020004" pitchFamily="50" charset="-127"/>
                <a:ea typeface="Malgun Gothic" panose="020B0503020000020004" pitchFamily="50" charset="-127"/>
              </a:rPr>
              <a:t>OnEventConnect</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이벤트가 발생할 때 로그인 성공 여부를 판단</a:t>
            </a:r>
            <a:r>
              <a:rPr lang="en-US" altLang="ko-KR" sz="1600" b="0" i="0" dirty="0">
                <a:solidFill>
                  <a:srgbClr val="000000"/>
                </a:solidFill>
                <a:effectLst/>
                <a:latin typeface="Malgun Gothic" panose="020B0503020000020004" pitchFamily="50" charset="-127"/>
                <a:ea typeface="Malgun Gothic" panose="020B0503020000020004" pitchFamily="50" charset="-127"/>
              </a:rPr>
              <a:t>.</a:t>
            </a:r>
            <a:endParaRPr lang="ko-KR" altLang="en-US" sz="1600" dirty="0"/>
          </a:p>
        </p:txBody>
      </p:sp>
      <p:pic>
        <p:nvPicPr>
          <p:cNvPr id="5" name="그림 4">
            <a:extLst>
              <a:ext uri="{FF2B5EF4-FFF2-40B4-BE49-F238E27FC236}">
                <a16:creationId xmlns:a16="http://schemas.microsoft.com/office/drawing/2014/main" id="{E8AABC77-87CB-40AB-AFAD-0F51D2101EA5}"/>
              </a:ext>
            </a:extLst>
          </p:cNvPr>
          <p:cNvPicPr>
            <a:picLocks noChangeAspect="1"/>
          </p:cNvPicPr>
          <p:nvPr/>
        </p:nvPicPr>
        <p:blipFill>
          <a:blip r:embed="rId2"/>
          <a:stretch>
            <a:fillRect/>
          </a:stretch>
        </p:blipFill>
        <p:spPr>
          <a:xfrm>
            <a:off x="5536617" y="1825625"/>
            <a:ext cx="4354003" cy="1966199"/>
          </a:xfrm>
          <a:prstGeom prst="rect">
            <a:avLst/>
          </a:prstGeom>
        </p:spPr>
      </p:pic>
      <p:pic>
        <p:nvPicPr>
          <p:cNvPr id="7" name="그림 6">
            <a:extLst>
              <a:ext uri="{FF2B5EF4-FFF2-40B4-BE49-F238E27FC236}">
                <a16:creationId xmlns:a16="http://schemas.microsoft.com/office/drawing/2014/main" id="{A30AE7D8-24E0-45C1-9477-CE46DCDAB593}"/>
              </a:ext>
            </a:extLst>
          </p:cNvPr>
          <p:cNvPicPr>
            <a:picLocks noChangeAspect="1"/>
          </p:cNvPicPr>
          <p:nvPr/>
        </p:nvPicPr>
        <p:blipFill>
          <a:blip r:embed="rId3"/>
          <a:stretch>
            <a:fillRect/>
          </a:stretch>
        </p:blipFill>
        <p:spPr>
          <a:xfrm>
            <a:off x="5808618" y="4114800"/>
            <a:ext cx="3619862" cy="2062163"/>
          </a:xfrm>
          <a:prstGeom prst="rect">
            <a:avLst/>
          </a:prstGeom>
        </p:spPr>
      </p:pic>
      <p:sp>
        <p:nvSpPr>
          <p:cNvPr id="8" name="사각형: 둥근 모서리 7">
            <a:extLst>
              <a:ext uri="{FF2B5EF4-FFF2-40B4-BE49-F238E27FC236}">
                <a16:creationId xmlns:a16="http://schemas.microsoft.com/office/drawing/2014/main" id="{3D30D1D3-D3D0-4D81-A0E4-49CC4D1410C6}"/>
              </a:ext>
            </a:extLst>
          </p:cNvPr>
          <p:cNvSpPr/>
          <p:nvPr/>
        </p:nvSpPr>
        <p:spPr>
          <a:xfrm>
            <a:off x="9621427" y="4328718"/>
            <a:ext cx="822121" cy="66273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그림</a:t>
            </a:r>
            <a:r>
              <a:rPr lang="en-US" altLang="ko-KR" dirty="0">
                <a:solidFill>
                  <a:schemeClr val="tx1"/>
                </a:solidFill>
              </a:rPr>
              <a:t>4.2.1</a:t>
            </a:r>
            <a:endParaRPr lang="ko-KR" altLang="en-US" dirty="0">
              <a:solidFill>
                <a:schemeClr val="tx1"/>
              </a:solidFill>
            </a:endParaRPr>
          </a:p>
        </p:txBody>
      </p:sp>
    </p:spTree>
    <p:extLst>
      <p:ext uri="{BB962C8B-B14F-4D97-AF65-F5344CB8AC3E}">
        <p14:creationId xmlns:p14="http://schemas.microsoft.com/office/powerpoint/2010/main" val="1879833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381DA095-69E8-42D6-9ACA-492C60989A0B}"/>
              </a:ext>
            </a:extLst>
          </p:cNvPr>
          <p:cNvSpPr>
            <a:spLocks noGrp="1"/>
          </p:cNvSpPr>
          <p:nvPr>
            <p:ph idx="1"/>
          </p:nvPr>
        </p:nvSpPr>
        <p:spPr>
          <a:xfrm>
            <a:off x="838200" y="612396"/>
            <a:ext cx="2894901" cy="5564567"/>
          </a:xfrm>
        </p:spPr>
        <p:txBody>
          <a:bodyPr>
            <a:normAutofit/>
          </a:bodyPr>
          <a:lstStyle/>
          <a:p>
            <a:r>
              <a:rPr lang="en-US" altLang="ko-KR" sz="1600" b="0" i="0" dirty="0" err="1">
                <a:solidFill>
                  <a:srgbClr val="000000"/>
                </a:solidFill>
                <a:effectLst/>
                <a:latin typeface="Malgun Gothic" panose="020B0503020000020004" pitchFamily="50" charset="-127"/>
                <a:ea typeface="Malgun Gothic" panose="020B0503020000020004" pitchFamily="50" charset="-127"/>
              </a:rPr>
              <a:t>QTextEdit</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객체는 최상위 윈도우 안으로 생성돼야 하므로 </a:t>
            </a:r>
            <a:r>
              <a:rPr lang="en-US" altLang="ko-KR" sz="1600" b="0" i="0" dirty="0" err="1">
                <a:solidFill>
                  <a:srgbClr val="000000"/>
                </a:solidFill>
                <a:effectLst/>
                <a:latin typeface="Malgun Gothic" panose="020B0503020000020004" pitchFamily="50" charset="-127"/>
                <a:ea typeface="Malgun Gothic" panose="020B0503020000020004" pitchFamily="50" charset="-127"/>
              </a:rPr>
              <a:t>QTextEdit</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객체를 생성할 때 인자로 </a:t>
            </a:r>
            <a:r>
              <a:rPr lang="en-US" altLang="ko-KR" sz="1600" b="0" i="0" dirty="0">
                <a:solidFill>
                  <a:srgbClr val="000000"/>
                </a:solidFill>
                <a:effectLst/>
                <a:latin typeface="Malgun Gothic" panose="020B0503020000020004" pitchFamily="50" charset="-127"/>
                <a:ea typeface="Malgun Gothic" panose="020B0503020000020004" pitchFamily="50" charset="-127"/>
              </a:rPr>
              <a:t>self </a:t>
            </a:r>
            <a:r>
              <a:rPr lang="ko-KR" altLang="en-US" sz="1600" b="0" i="0" dirty="0">
                <a:solidFill>
                  <a:srgbClr val="000000"/>
                </a:solidFill>
                <a:effectLst/>
                <a:latin typeface="Malgun Gothic" panose="020B0503020000020004" pitchFamily="50" charset="-127"/>
                <a:ea typeface="Malgun Gothic" panose="020B0503020000020004" pitchFamily="50" charset="-127"/>
              </a:rPr>
              <a:t>매개변수를 전달</a:t>
            </a:r>
            <a:r>
              <a:rPr lang="en-US" altLang="ko-KR" sz="1600" b="0" i="0" dirty="0">
                <a:solidFill>
                  <a:srgbClr val="000000"/>
                </a:solidFill>
                <a:effectLst/>
                <a:latin typeface="Malgun Gothic" panose="020B0503020000020004" pitchFamily="50" charset="-127"/>
                <a:ea typeface="Malgun Gothic" panose="020B0503020000020004" pitchFamily="50" charset="-127"/>
              </a:rPr>
              <a:t>.</a:t>
            </a:r>
          </a:p>
          <a:p>
            <a:r>
              <a:rPr lang="ko-KR" altLang="en-US" sz="1600" b="0" i="0" dirty="0">
                <a:solidFill>
                  <a:srgbClr val="000000"/>
                </a:solidFill>
                <a:effectLst/>
                <a:latin typeface="Malgun Gothic" panose="020B0503020000020004" pitchFamily="50" charset="-127"/>
                <a:ea typeface="Malgun Gothic" panose="020B0503020000020004" pitchFamily="50" charset="-127"/>
              </a:rPr>
              <a:t>생성된 객체를 </a:t>
            </a:r>
            <a:r>
              <a:rPr lang="en-US" altLang="ko-KR" sz="1600" b="0" i="0" dirty="0" err="1">
                <a:solidFill>
                  <a:srgbClr val="000000"/>
                </a:solidFill>
                <a:effectLst/>
                <a:latin typeface="Malgun Gothic" panose="020B0503020000020004" pitchFamily="50" charset="-127"/>
                <a:ea typeface="Malgun Gothic" panose="020B0503020000020004" pitchFamily="50" charset="-127"/>
              </a:rPr>
              <a:t>self.text_edit</a:t>
            </a:r>
            <a:r>
              <a:rPr lang="ko-KR" altLang="en-US" sz="1600" b="0" i="0" dirty="0">
                <a:solidFill>
                  <a:srgbClr val="000000"/>
                </a:solidFill>
                <a:effectLst/>
                <a:latin typeface="Malgun Gothic" panose="020B0503020000020004" pitchFamily="50" charset="-127"/>
                <a:ea typeface="Malgun Gothic" panose="020B0503020000020004" pitchFamily="50" charset="-127"/>
              </a:rPr>
              <a:t>라는 변수가 바인딩한다는 점</a:t>
            </a:r>
            <a:r>
              <a:rPr lang="en-US" altLang="ko-KR" sz="1600" b="0" i="0" dirty="0">
                <a:solidFill>
                  <a:srgbClr val="000000"/>
                </a:solidFill>
                <a:effectLst/>
                <a:latin typeface="Malgun Gothic" panose="020B0503020000020004" pitchFamily="50" charset="-127"/>
                <a:ea typeface="Malgun Gothic" panose="020B0503020000020004" pitchFamily="50" charset="-127"/>
              </a:rPr>
              <a:t>.</a:t>
            </a:r>
          </a:p>
          <a:p>
            <a:r>
              <a:rPr lang="ko-KR" altLang="en-US" sz="1600" b="0" i="0" dirty="0">
                <a:solidFill>
                  <a:srgbClr val="000000"/>
                </a:solidFill>
                <a:effectLst/>
                <a:latin typeface="Malgun Gothic" panose="020B0503020000020004" pitchFamily="50" charset="-127"/>
                <a:ea typeface="Malgun Gothic" panose="020B0503020000020004" pitchFamily="50" charset="-127"/>
              </a:rPr>
              <a:t>여기서 한 가지 기억해야 할 부분은 그림 </a:t>
            </a:r>
            <a:r>
              <a:rPr lang="en-US" altLang="ko-KR" sz="1600" dirty="0">
                <a:solidFill>
                  <a:srgbClr val="000000"/>
                </a:solidFill>
                <a:latin typeface="Malgun Gothic" panose="020B0503020000020004" pitchFamily="50" charset="-127"/>
                <a:ea typeface="Malgun Gothic" panose="020B0503020000020004" pitchFamily="50" charset="-127"/>
              </a:rPr>
              <a:t>4.2.2</a:t>
            </a:r>
            <a:r>
              <a:rPr lang="ko-KR" altLang="en-US" sz="1600" b="0" i="0" dirty="0">
                <a:solidFill>
                  <a:srgbClr val="000000"/>
                </a:solidFill>
                <a:effectLst/>
                <a:latin typeface="Malgun Gothic" panose="020B0503020000020004" pitchFamily="50" charset="-127"/>
                <a:ea typeface="Malgun Gothic" panose="020B0503020000020004" pitchFamily="50" charset="-127"/>
              </a:rPr>
              <a:t>와 같이 생성된 객체를 </a:t>
            </a:r>
            <a:r>
              <a:rPr lang="en-US" altLang="ko-KR" sz="1600" b="0" i="0" dirty="0" err="1">
                <a:solidFill>
                  <a:srgbClr val="000000"/>
                </a:solidFill>
                <a:effectLst/>
                <a:latin typeface="Malgun Gothic" panose="020B0503020000020004" pitchFamily="50" charset="-127"/>
                <a:ea typeface="Malgun Gothic" panose="020B0503020000020004" pitchFamily="50" charset="-127"/>
              </a:rPr>
              <a:t>self.text_edit</a:t>
            </a:r>
            <a:r>
              <a:rPr lang="ko-KR" altLang="en-US" sz="1600" b="0" i="0" dirty="0">
                <a:solidFill>
                  <a:srgbClr val="000000"/>
                </a:solidFill>
                <a:effectLst/>
                <a:latin typeface="Malgun Gothic" panose="020B0503020000020004" pitchFamily="50" charset="-127"/>
                <a:ea typeface="Malgun Gothic" panose="020B0503020000020004" pitchFamily="50" charset="-127"/>
              </a:rPr>
              <a:t>라는 변수가 바인딩한다는 점</a:t>
            </a:r>
            <a:r>
              <a:rPr lang="en-US" altLang="ko-KR" sz="1600" dirty="0">
                <a:solidFill>
                  <a:srgbClr val="000000"/>
                </a:solidFill>
                <a:latin typeface="Malgun Gothic" panose="020B0503020000020004" pitchFamily="50" charset="-127"/>
                <a:ea typeface="Malgun Gothic" panose="020B0503020000020004" pitchFamily="50" charset="-127"/>
              </a:rPr>
              <a:t>.</a:t>
            </a:r>
          </a:p>
          <a:p>
            <a:r>
              <a:rPr lang="en-US" altLang="ko-KR" sz="1600" b="0" i="0" dirty="0" err="1">
                <a:solidFill>
                  <a:srgbClr val="000000"/>
                </a:solidFill>
                <a:effectLst/>
                <a:latin typeface="Malgun Gothic" panose="020B0503020000020004" pitchFamily="50" charset="-127"/>
                <a:ea typeface="Malgun Gothic" panose="020B0503020000020004" pitchFamily="50" charset="-127"/>
              </a:rPr>
              <a:t>PyQt</a:t>
            </a:r>
            <a:r>
              <a:rPr lang="ko-KR" altLang="en-US" sz="1600" b="0" i="0" dirty="0">
                <a:solidFill>
                  <a:srgbClr val="000000"/>
                </a:solidFill>
                <a:effectLst/>
                <a:latin typeface="Malgun Gothic" panose="020B0503020000020004" pitchFamily="50" charset="-127"/>
                <a:ea typeface="Malgun Gothic" panose="020B0503020000020004" pitchFamily="50" charset="-127"/>
              </a:rPr>
              <a:t>로 </a:t>
            </a:r>
            <a:r>
              <a:rPr lang="en-US" altLang="ko-KR" sz="1600" b="0" i="0" dirty="0">
                <a:solidFill>
                  <a:srgbClr val="000000"/>
                </a:solidFill>
                <a:effectLst/>
                <a:latin typeface="Malgun Gothic" panose="020B0503020000020004" pitchFamily="50" charset="-127"/>
                <a:ea typeface="Malgun Gothic" panose="020B0503020000020004" pitchFamily="50" charset="-127"/>
              </a:rPr>
              <a:t>GUI </a:t>
            </a:r>
            <a:r>
              <a:rPr lang="ko-KR" altLang="en-US" sz="1600" b="0" i="0" dirty="0">
                <a:solidFill>
                  <a:srgbClr val="000000"/>
                </a:solidFill>
                <a:effectLst/>
                <a:latin typeface="Malgun Gothic" panose="020B0503020000020004" pitchFamily="50" charset="-127"/>
                <a:ea typeface="Malgun Gothic" panose="020B0503020000020004" pitchFamily="50" charset="-127"/>
              </a:rPr>
              <a:t>프로그램을 개발하다 보면 위젯에 대한 객체를 많이 생성하는데 어떤 경우에는 </a:t>
            </a:r>
            <a:r>
              <a:rPr lang="en-US" altLang="ko-KR" sz="1600" b="0" i="0" dirty="0">
                <a:solidFill>
                  <a:srgbClr val="000000"/>
                </a:solidFill>
                <a:effectLst/>
                <a:latin typeface="Malgun Gothic" panose="020B0503020000020004" pitchFamily="50" charset="-127"/>
                <a:ea typeface="Malgun Gothic" panose="020B0503020000020004" pitchFamily="50" charset="-127"/>
              </a:rPr>
              <a:t>self</a:t>
            </a:r>
            <a:r>
              <a:rPr lang="ko-KR" altLang="en-US" sz="1600" b="0" i="0" dirty="0">
                <a:solidFill>
                  <a:srgbClr val="000000"/>
                </a:solidFill>
                <a:effectLst/>
                <a:latin typeface="Malgun Gothic" panose="020B0503020000020004" pitchFamily="50" charset="-127"/>
                <a:ea typeface="Malgun Gothic" panose="020B0503020000020004" pitchFamily="50" charset="-127"/>
              </a:rPr>
              <a:t>를 붙이지 않고 어떤 경우에는 </a:t>
            </a:r>
            <a:r>
              <a:rPr lang="en-US" altLang="ko-KR" sz="1600" b="0" i="0" dirty="0">
                <a:solidFill>
                  <a:srgbClr val="000000"/>
                </a:solidFill>
                <a:effectLst/>
                <a:latin typeface="Malgun Gothic" panose="020B0503020000020004" pitchFamily="50" charset="-127"/>
                <a:ea typeface="Malgun Gothic" panose="020B0503020000020004" pitchFamily="50" charset="-127"/>
              </a:rPr>
              <a:t>self</a:t>
            </a:r>
            <a:r>
              <a:rPr lang="ko-KR" altLang="en-US" sz="1600" b="0" i="0" dirty="0">
                <a:solidFill>
                  <a:srgbClr val="000000"/>
                </a:solidFill>
                <a:effectLst/>
                <a:latin typeface="Malgun Gothic" panose="020B0503020000020004" pitchFamily="50" charset="-127"/>
                <a:ea typeface="Malgun Gothic" panose="020B0503020000020004" pitchFamily="50" charset="-127"/>
              </a:rPr>
              <a:t>를 붙인 변수로 객체를 바인딩 한다</a:t>
            </a:r>
            <a:r>
              <a:rPr lang="en-US" altLang="ko-KR" sz="1600" b="0" i="0" dirty="0">
                <a:solidFill>
                  <a:srgbClr val="000000"/>
                </a:solidFill>
                <a:effectLst/>
                <a:latin typeface="Malgun Gothic" panose="020B0503020000020004" pitchFamily="50" charset="-127"/>
                <a:ea typeface="Malgun Gothic" panose="020B0503020000020004" pitchFamily="50" charset="-127"/>
              </a:rPr>
              <a:t>.</a:t>
            </a:r>
            <a:endParaRPr lang="ko-KR" altLang="en-US" sz="1600" dirty="0"/>
          </a:p>
        </p:txBody>
      </p:sp>
      <p:sp>
        <p:nvSpPr>
          <p:cNvPr id="4" name="직사각형 3">
            <a:extLst>
              <a:ext uri="{FF2B5EF4-FFF2-40B4-BE49-F238E27FC236}">
                <a16:creationId xmlns:a16="http://schemas.microsoft.com/office/drawing/2014/main" id="{65F95E7A-9593-401A-AFAD-3D2E07D8E3A5}"/>
              </a:ext>
            </a:extLst>
          </p:cNvPr>
          <p:cNvSpPr/>
          <p:nvPr/>
        </p:nvSpPr>
        <p:spPr>
          <a:xfrm>
            <a:off x="4264406" y="1892737"/>
            <a:ext cx="4798502" cy="60083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i="0" dirty="0" err="1">
                <a:solidFill>
                  <a:srgbClr val="000000"/>
                </a:solidFill>
                <a:effectLst/>
                <a:latin typeface="Consolas" panose="020B0609020204030204" pitchFamily="49" charset="0"/>
              </a:rPr>
              <a:t>self</a:t>
            </a:r>
            <a:r>
              <a:rPr lang="en-US" altLang="ko-KR" b="0" i="0" dirty="0" err="1">
                <a:solidFill>
                  <a:srgbClr val="000000"/>
                </a:solidFill>
                <a:effectLst/>
                <a:latin typeface="Consolas" panose="020B0609020204030204" pitchFamily="49" charset="0"/>
              </a:rPr>
              <a:t>.text_edit</a:t>
            </a:r>
            <a:r>
              <a:rPr lang="en-US" altLang="ko-KR" b="0" i="0" dirty="0">
                <a:solidFill>
                  <a:srgbClr val="000000"/>
                </a:solidFill>
                <a:effectLst/>
                <a:latin typeface="Consolas" panose="020B0609020204030204" pitchFamily="49" charset="0"/>
              </a:rPr>
              <a:t> = </a:t>
            </a:r>
            <a:r>
              <a:rPr lang="en-US" altLang="ko-KR" b="0" i="0" dirty="0" err="1">
                <a:solidFill>
                  <a:srgbClr val="880000"/>
                </a:solidFill>
                <a:effectLst/>
                <a:latin typeface="Consolas" panose="020B0609020204030204" pitchFamily="49" charset="0"/>
              </a:rPr>
              <a:t>QTextEdit</a:t>
            </a:r>
            <a:r>
              <a:rPr lang="en-US" altLang="ko-KR" b="0" i="0" dirty="0">
                <a:solidFill>
                  <a:srgbClr val="000000"/>
                </a:solidFill>
                <a:effectLst/>
                <a:latin typeface="Consolas" panose="020B0609020204030204" pitchFamily="49" charset="0"/>
              </a:rPr>
              <a:t>(</a:t>
            </a:r>
            <a:r>
              <a:rPr lang="en-US" altLang="ko-KR" b="1" i="0" dirty="0">
                <a:solidFill>
                  <a:srgbClr val="000000"/>
                </a:solidFill>
                <a:effectLst/>
                <a:latin typeface="Consolas" panose="020B0609020204030204" pitchFamily="49" charset="0"/>
              </a:rPr>
              <a:t>self</a:t>
            </a:r>
            <a:r>
              <a:rPr lang="en-US" altLang="ko-KR" b="0" i="0" dirty="0">
                <a:solidFill>
                  <a:srgbClr val="000000"/>
                </a:solidFill>
                <a:effectLst/>
                <a:latin typeface="Consolas" panose="020B0609020204030204" pitchFamily="49" charset="0"/>
              </a:rPr>
              <a:t>)</a:t>
            </a:r>
            <a:endParaRPr lang="ko-KR" altLang="en-US" dirty="0"/>
          </a:p>
        </p:txBody>
      </p:sp>
      <p:pic>
        <p:nvPicPr>
          <p:cNvPr id="6" name="그림 5">
            <a:extLst>
              <a:ext uri="{FF2B5EF4-FFF2-40B4-BE49-F238E27FC236}">
                <a16:creationId xmlns:a16="http://schemas.microsoft.com/office/drawing/2014/main" id="{7C51AD5D-E232-4837-B682-E7B9B9728E6E}"/>
              </a:ext>
            </a:extLst>
          </p:cNvPr>
          <p:cNvPicPr>
            <a:picLocks noChangeAspect="1"/>
          </p:cNvPicPr>
          <p:nvPr/>
        </p:nvPicPr>
        <p:blipFill>
          <a:blip r:embed="rId2"/>
          <a:stretch>
            <a:fillRect/>
          </a:stretch>
        </p:blipFill>
        <p:spPr>
          <a:xfrm>
            <a:off x="4264406" y="2943225"/>
            <a:ext cx="4962525" cy="971550"/>
          </a:xfrm>
          <a:prstGeom prst="rect">
            <a:avLst/>
          </a:prstGeom>
        </p:spPr>
      </p:pic>
      <p:sp>
        <p:nvSpPr>
          <p:cNvPr id="7" name="직사각형 6">
            <a:extLst>
              <a:ext uri="{FF2B5EF4-FFF2-40B4-BE49-F238E27FC236}">
                <a16:creationId xmlns:a16="http://schemas.microsoft.com/office/drawing/2014/main" id="{684138F0-A69D-4EDB-9A96-959E322C78A9}"/>
              </a:ext>
            </a:extLst>
          </p:cNvPr>
          <p:cNvSpPr/>
          <p:nvPr/>
        </p:nvSpPr>
        <p:spPr>
          <a:xfrm>
            <a:off x="4177717" y="4395831"/>
            <a:ext cx="6342077" cy="1661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o-KR" altLang="en-US" sz="1600" b="0" i="0" dirty="0">
                <a:solidFill>
                  <a:srgbClr val="000000"/>
                </a:solidFill>
                <a:effectLst/>
                <a:latin typeface="Malgun Gothic" panose="020B0503020000020004" pitchFamily="50" charset="-127"/>
                <a:ea typeface="Malgun Gothic" panose="020B0503020000020004" pitchFamily="50" charset="-127"/>
              </a:rPr>
              <a:t>그림 에서처럼 </a:t>
            </a:r>
            <a:r>
              <a:rPr lang="en-US" altLang="ko-KR" sz="1600" b="0" i="0" dirty="0">
                <a:solidFill>
                  <a:srgbClr val="000000"/>
                </a:solidFill>
                <a:effectLst/>
                <a:latin typeface="Malgun Gothic" panose="020B0503020000020004" pitchFamily="50" charset="-127"/>
                <a:ea typeface="Malgun Gothic" panose="020B0503020000020004" pitchFamily="50" charset="-127"/>
              </a:rPr>
              <a:t>self</a:t>
            </a:r>
            <a:r>
              <a:rPr lang="ko-KR" altLang="en-US" sz="1600" b="0" i="0" dirty="0">
                <a:solidFill>
                  <a:srgbClr val="000000"/>
                </a:solidFill>
                <a:effectLst/>
                <a:latin typeface="Malgun Gothic" panose="020B0503020000020004" pitchFamily="50" charset="-127"/>
                <a:ea typeface="Malgun Gothic" panose="020B0503020000020004" pitchFamily="50" charset="-127"/>
              </a:rPr>
              <a:t>를 사용하는 이유는 클래스의 다른 메서드에서도 해당 변수를 사용해 객체에 접근하기 </a:t>
            </a:r>
            <a:r>
              <a:rPr lang="ko-KR" altLang="en-US" sz="1600" b="0" i="0" dirty="0" err="1">
                <a:solidFill>
                  <a:srgbClr val="000000"/>
                </a:solidFill>
                <a:effectLst/>
                <a:latin typeface="Malgun Gothic" panose="020B0503020000020004" pitchFamily="50" charset="-127"/>
                <a:ea typeface="Malgun Gothic" panose="020B0503020000020004" pitchFamily="50" charset="-127"/>
              </a:rPr>
              <a:t>위해서입니다</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만일 특정 객체가 다른 메서드에서는 사용될 필요가 없다면 </a:t>
            </a:r>
            <a:r>
              <a:rPr lang="en-US" altLang="ko-KR" sz="1600" b="0" i="0" dirty="0">
                <a:solidFill>
                  <a:srgbClr val="000000"/>
                </a:solidFill>
                <a:effectLst/>
                <a:latin typeface="Malgun Gothic" panose="020B0503020000020004" pitchFamily="50" charset="-127"/>
                <a:ea typeface="Malgun Gothic" panose="020B0503020000020004" pitchFamily="50" charset="-127"/>
              </a:rPr>
              <a:t>self</a:t>
            </a:r>
            <a:r>
              <a:rPr lang="ko-KR" altLang="en-US" sz="1600" b="0" i="0" dirty="0">
                <a:solidFill>
                  <a:srgbClr val="000000"/>
                </a:solidFill>
                <a:effectLst/>
                <a:latin typeface="Malgun Gothic" panose="020B0503020000020004" pitchFamily="50" charset="-127"/>
                <a:ea typeface="Malgun Gothic" panose="020B0503020000020004" pitchFamily="50" charset="-127"/>
              </a:rPr>
              <a:t>를 붙이지 않아도 됩니다</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en-US" altLang="ko-KR" sz="1600" b="0" i="0" dirty="0" err="1">
                <a:solidFill>
                  <a:srgbClr val="000000"/>
                </a:solidFill>
                <a:effectLst/>
                <a:latin typeface="Malgun Gothic" panose="020B0503020000020004" pitchFamily="50" charset="-127"/>
                <a:ea typeface="Malgun Gothic" panose="020B0503020000020004" pitchFamily="50" charset="-127"/>
              </a:rPr>
              <a:t>self.text_edit</a:t>
            </a:r>
            <a:r>
              <a:rPr lang="ko-KR" altLang="en-US" sz="1600" b="0" i="0" dirty="0">
                <a:solidFill>
                  <a:srgbClr val="000000"/>
                </a:solidFill>
                <a:effectLst/>
                <a:latin typeface="Malgun Gothic" panose="020B0503020000020004" pitchFamily="50" charset="-127"/>
                <a:ea typeface="Malgun Gothic" panose="020B0503020000020004" pitchFamily="50" charset="-127"/>
              </a:rPr>
              <a:t>는 생성자에서 객체를 바인딩할 때 </a:t>
            </a:r>
            <a:r>
              <a:rPr lang="ko-KR" altLang="en-US" sz="1600" b="0" i="0" dirty="0" err="1">
                <a:solidFill>
                  <a:srgbClr val="000000"/>
                </a:solidFill>
                <a:effectLst/>
                <a:latin typeface="Malgun Gothic" panose="020B0503020000020004" pitchFamily="50" charset="-127"/>
                <a:ea typeface="Malgun Gothic" panose="020B0503020000020004" pitchFamily="50" charset="-127"/>
              </a:rPr>
              <a:t>사용될뿐더러</a:t>
            </a:r>
            <a:r>
              <a:rPr lang="ko-KR" altLang="en-US" sz="1600" b="0" i="0" dirty="0">
                <a:solidFill>
                  <a:srgbClr val="000000"/>
                </a:solidFill>
                <a:effectLst/>
                <a:latin typeface="Malgun Gothic" panose="020B0503020000020004" pitchFamily="50" charset="-127"/>
                <a:ea typeface="Malgun Gothic" panose="020B0503020000020004" pitchFamily="50" charset="-127"/>
              </a:rPr>
              <a:t> </a:t>
            </a:r>
            <a:r>
              <a:rPr lang="en-US" altLang="ko-KR" sz="1600" b="0" i="0" dirty="0" err="1">
                <a:solidFill>
                  <a:srgbClr val="000000"/>
                </a:solidFill>
                <a:effectLst/>
                <a:latin typeface="Malgun Gothic" panose="020B0503020000020004" pitchFamily="50" charset="-127"/>
                <a:ea typeface="Malgun Gothic" panose="020B0503020000020004" pitchFamily="50" charset="-127"/>
              </a:rPr>
              <a:t>event_connect</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메서드에서도 사용되기 때문에 </a:t>
            </a:r>
            <a:r>
              <a:rPr lang="en-US" altLang="ko-KR" sz="1600" b="0" i="0" dirty="0" err="1">
                <a:solidFill>
                  <a:srgbClr val="000000"/>
                </a:solidFill>
                <a:effectLst/>
                <a:latin typeface="Malgun Gothic" panose="020B0503020000020004" pitchFamily="50" charset="-127"/>
                <a:ea typeface="Malgun Gothic" panose="020B0503020000020004" pitchFamily="50" charset="-127"/>
              </a:rPr>
              <a:t>text_edit</a:t>
            </a:r>
            <a:r>
              <a:rPr lang="ko-KR" altLang="en-US" sz="1600" b="0" i="0" dirty="0">
                <a:solidFill>
                  <a:srgbClr val="000000"/>
                </a:solidFill>
                <a:effectLst/>
                <a:latin typeface="Malgun Gothic" panose="020B0503020000020004" pitchFamily="50" charset="-127"/>
                <a:ea typeface="Malgun Gothic" panose="020B0503020000020004" pitchFamily="50" charset="-127"/>
              </a:rPr>
              <a:t>가 아니라 </a:t>
            </a:r>
            <a:r>
              <a:rPr lang="en-US" altLang="ko-KR" sz="1600" b="0" i="0" dirty="0" err="1">
                <a:solidFill>
                  <a:srgbClr val="000000"/>
                </a:solidFill>
                <a:effectLst/>
                <a:latin typeface="Malgun Gothic" panose="020B0503020000020004" pitchFamily="50" charset="-127"/>
                <a:ea typeface="Malgun Gothic" panose="020B0503020000020004" pitchFamily="50" charset="-127"/>
              </a:rPr>
              <a:t>self.text_edit</a:t>
            </a:r>
            <a:r>
              <a:rPr lang="ko-KR" altLang="en-US" sz="1600" b="0" i="0" dirty="0">
                <a:solidFill>
                  <a:srgbClr val="000000"/>
                </a:solidFill>
                <a:effectLst/>
                <a:latin typeface="Malgun Gothic" panose="020B0503020000020004" pitchFamily="50" charset="-127"/>
                <a:ea typeface="Malgun Gothic" panose="020B0503020000020004" pitchFamily="50" charset="-127"/>
              </a:rPr>
              <a:t>를 사용</a:t>
            </a:r>
            <a:r>
              <a:rPr lang="en-US" altLang="ko-KR" sz="1600" b="0" i="0" dirty="0">
                <a:solidFill>
                  <a:srgbClr val="000000"/>
                </a:solidFill>
                <a:effectLst/>
                <a:latin typeface="Malgun Gothic" panose="020B0503020000020004" pitchFamily="50" charset="-127"/>
                <a:ea typeface="Malgun Gothic" panose="020B0503020000020004" pitchFamily="50" charset="-127"/>
              </a:rPr>
              <a:t>.</a:t>
            </a:r>
            <a:endParaRPr lang="ko-KR" altLang="en-US" sz="1600" dirty="0"/>
          </a:p>
        </p:txBody>
      </p:sp>
      <p:sp>
        <p:nvSpPr>
          <p:cNvPr id="8" name="사각형: 둥근 모서리 7">
            <a:extLst>
              <a:ext uri="{FF2B5EF4-FFF2-40B4-BE49-F238E27FC236}">
                <a16:creationId xmlns:a16="http://schemas.microsoft.com/office/drawing/2014/main" id="{5E84787F-BAA7-451D-B213-3FBC929C5824}"/>
              </a:ext>
            </a:extLst>
          </p:cNvPr>
          <p:cNvSpPr/>
          <p:nvPr/>
        </p:nvSpPr>
        <p:spPr>
          <a:xfrm>
            <a:off x="7415868" y="3914775"/>
            <a:ext cx="1560352" cy="3719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o-KR" altLang="en-US" dirty="0"/>
              <a:t>그림</a:t>
            </a:r>
            <a:r>
              <a:rPr lang="en-US" altLang="ko-KR" dirty="0"/>
              <a:t>4.2.2</a:t>
            </a:r>
          </a:p>
        </p:txBody>
      </p:sp>
    </p:spTree>
    <p:extLst>
      <p:ext uri="{BB962C8B-B14F-4D97-AF65-F5344CB8AC3E}">
        <p14:creationId xmlns:p14="http://schemas.microsoft.com/office/powerpoint/2010/main" val="855814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0E420BF8-EE57-43A8-855F-62D1AC86A21E}"/>
              </a:ext>
            </a:extLst>
          </p:cNvPr>
          <p:cNvSpPr>
            <a:spLocks noGrp="1"/>
          </p:cNvSpPr>
          <p:nvPr>
            <p:ph idx="1"/>
          </p:nvPr>
        </p:nvSpPr>
        <p:spPr>
          <a:xfrm>
            <a:off x="838200" y="260058"/>
            <a:ext cx="4564310" cy="6291743"/>
          </a:xfrm>
        </p:spPr>
        <p:txBody>
          <a:bodyPr>
            <a:normAutofit lnSpcReduction="10000"/>
          </a:bodyPr>
          <a:lstStyle/>
          <a:p>
            <a:r>
              <a:rPr lang="en-US" altLang="ko-KR" sz="1600" b="0" i="0" dirty="0" err="1">
                <a:solidFill>
                  <a:srgbClr val="000000"/>
                </a:solidFill>
                <a:effectLst/>
                <a:latin typeface="Malgun Gothic" panose="020B0503020000020004" pitchFamily="50" charset="-127"/>
                <a:ea typeface="Malgun Gothic" panose="020B0503020000020004" pitchFamily="50" charset="-127"/>
              </a:rPr>
              <a:t>QTextEdit</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클래스의 크기 및 출력 위치를 조절하기 위해 </a:t>
            </a:r>
            <a:r>
              <a:rPr lang="en-US" altLang="ko-KR" sz="1600" b="0" i="0" dirty="0" err="1">
                <a:solidFill>
                  <a:srgbClr val="000000"/>
                </a:solidFill>
                <a:effectLst/>
                <a:latin typeface="Malgun Gothic" panose="020B0503020000020004" pitchFamily="50" charset="-127"/>
                <a:ea typeface="Malgun Gothic" panose="020B0503020000020004" pitchFamily="50" charset="-127"/>
              </a:rPr>
              <a:t>setGeometry</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메서드를 사용하고 읽기</a:t>
            </a:r>
            <a:r>
              <a:rPr lang="en-US" altLang="ko-KR" sz="1600" b="0" i="0" dirty="0">
                <a:solidFill>
                  <a:srgbClr val="000000"/>
                </a:solidFill>
                <a:effectLst/>
                <a:latin typeface="Malgun Gothic" panose="020B0503020000020004" pitchFamily="50" charset="-127"/>
                <a:ea typeface="Malgun Gothic" panose="020B0503020000020004" pitchFamily="50" charset="-127"/>
              </a:rPr>
              <a:t>/</a:t>
            </a:r>
            <a:r>
              <a:rPr lang="ko-KR" altLang="en-US" sz="1600" b="0" i="0" dirty="0">
                <a:solidFill>
                  <a:srgbClr val="000000"/>
                </a:solidFill>
                <a:effectLst/>
                <a:latin typeface="Malgun Gothic" panose="020B0503020000020004" pitchFamily="50" charset="-127"/>
                <a:ea typeface="Malgun Gothic" panose="020B0503020000020004" pitchFamily="50" charset="-127"/>
              </a:rPr>
              <a:t>쓰기 모드를 변경하기 위해 </a:t>
            </a:r>
            <a:r>
              <a:rPr lang="en-US" altLang="ko-KR" sz="1600" b="0" i="0" dirty="0" err="1">
                <a:solidFill>
                  <a:srgbClr val="000000"/>
                </a:solidFill>
                <a:effectLst/>
                <a:latin typeface="Malgun Gothic" panose="020B0503020000020004" pitchFamily="50" charset="-127"/>
                <a:ea typeface="Malgun Gothic" panose="020B0503020000020004" pitchFamily="50" charset="-127"/>
              </a:rPr>
              <a:t>setEnabled</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메서드를 사용</a:t>
            </a:r>
            <a:r>
              <a:rPr lang="en-US" altLang="ko-KR" sz="1600" b="0" i="0" dirty="0">
                <a:solidFill>
                  <a:srgbClr val="000000"/>
                </a:solidFill>
                <a:effectLst/>
                <a:latin typeface="Malgun Gothic" panose="020B0503020000020004" pitchFamily="50" charset="-127"/>
                <a:ea typeface="Malgun Gothic" panose="020B0503020000020004" pitchFamily="50" charset="-127"/>
              </a:rPr>
              <a:t>.</a:t>
            </a:r>
          </a:p>
          <a:p>
            <a:r>
              <a:rPr lang="ko-KR" altLang="en-US" sz="1100" b="0" i="0" dirty="0">
                <a:solidFill>
                  <a:srgbClr val="000000"/>
                </a:solidFill>
                <a:effectLst/>
                <a:latin typeface="Malgun Gothic" panose="020B0503020000020004" pitchFamily="50" charset="-127"/>
                <a:ea typeface="Malgun Gothic" panose="020B0503020000020004" pitchFamily="50" charset="-127"/>
              </a:rPr>
              <a:t> </a:t>
            </a:r>
            <a:r>
              <a:rPr lang="en-US" altLang="ko-KR" sz="1600" b="0" i="0" dirty="0" err="1">
                <a:solidFill>
                  <a:srgbClr val="000000"/>
                </a:solidFill>
                <a:effectLst/>
                <a:latin typeface="Malgun Gothic" panose="020B0503020000020004" pitchFamily="50" charset="-127"/>
                <a:ea typeface="Malgun Gothic" panose="020B0503020000020004" pitchFamily="50" charset="-127"/>
                <a:hlinkClick r:id="rId2" action="ppaction://hlinksldjump"/>
              </a:rPr>
              <a:t>OnEventConnect</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함수의 인자로 </a:t>
            </a:r>
            <a:r>
              <a:rPr lang="en-US" altLang="ko-KR" sz="1600" b="0" i="0" dirty="0" err="1">
                <a:solidFill>
                  <a:srgbClr val="000000"/>
                </a:solidFill>
                <a:effectLst/>
                <a:latin typeface="Malgun Gothic" panose="020B0503020000020004" pitchFamily="50" charset="-127"/>
                <a:ea typeface="Malgun Gothic" panose="020B0503020000020004" pitchFamily="50" charset="-127"/>
              </a:rPr>
              <a:t>nErrCode</a:t>
            </a:r>
            <a:r>
              <a:rPr lang="ko-KR" altLang="en-US" sz="1600" b="0" i="0" dirty="0">
                <a:solidFill>
                  <a:srgbClr val="000000"/>
                </a:solidFill>
                <a:effectLst/>
                <a:latin typeface="Malgun Gothic" panose="020B0503020000020004" pitchFamily="50" charset="-127"/>
                <a:ea typeface="Malgun Gothic" panose="020B0503020000020004" pitchFamily="50" charset="-127"/>
              </a:rPr>
              <a:t>라는 </a:t>
            </a:r>
            <a:r>
              <a:rPr lang="ko-KR" altLang="en-US" sz="1600" b="0" i="0" dirty="0" err="1">
                <a:solidFill>
                  <a:srgbClr val="000000"/>
                </a:solidFill>
                <a:effectLst/>
                <a:latin typeface="Malgun Gothic" panose="020B0503020000020004" pitchFamily="50" charset="-127"/>
                <a:ea typeface="Malgun Gothic" panose="020B0503020000020004" pitchFamily="50" charset="-127"/>
              </a:rPr>
              <a:t>정숫값이</a:t>
            </a:r>
            <a:r>
              <a:rPr lang="ko-KR" altLang="en-US" sz="1600" b="0" i="0" dirty="0">
                <a:solidFill>
                  <a:srgbClr val="000000"/>
                </a:solidFill>
                <a:effectLst/>
                <a:latin typeface="Malgun Gothic" panose="020B0503020000020004" pitchFamily="50" charset="-127"/>
                <a:ea typeface="Malgun Gothic" panose="020B0503020000020004" pitchFamily="50" charset="-127"/>
              </a:rPr>
              <a:t> 입력되는데</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해당 값이 </a:t>
            </a:r>
            <a:r>
              <a:rPr lang="en-US" altLang="ko-KR" sz="1600" b="0" i="0" dirty="0">
                <a:solidFill>
                  <a:srgbClr val="000000"/>
                </a:solidFill>
                <a:effectLst/>
                <a:latin typeface="Malgun Gothic" panose="020B0503020000020004" pitchFamily="50" charset="-127"/>
                <a:ea typeface="Malgun Gothic" panose="020B0503020000020004" pitchFamily="50" charset="-127"/>
              </a:rPr>
              <a:t>0</a:t>
            </a:r>
            <a:r>
              <a:rPr lang="ko-KR" altLang="en-US" sz="1600" b="0" i="0" dirty="0">
                <a:solidFill>
                  <a:srgbClr val="000000"/>
                </a:solidFill>
                <a:effectLst/>
                <a:latin typeface="Malgun Gothic" panose="020B0503020000020004" pitchFamily="50" charset="-127"/>
                <a:ea typeface="Malgun Gothic" panose="020B0503020000020004" pitchFamily="50" charset="-127"/>
              </a:rPr>
              <a:t>이면 로그인 성공을 의미하고 해당 값이 음수이면 로그인 실패를 의미</a:t>
            </a:r>
            <a:r>
              <a:rPr lang="en-US" altLang="ko-KR" sz="1600" b="0" i="0" dirty="0">
                <a:solidFill>
                  <a:srgbClr val="000000"/>
                </a:solidFill>
                <a:effectLst/>
                <a:latin typeface="Malgun Gothic" panose="020B0503020000020004" pitchFamily="50" charset="-127"/>
                <a:ea typeface="Malgun Gothic" panose="020B0503020000020004" pitchFamily="50" charset="-127"/>
              </a:rPr>
              <a:t>.</a:t>
            </a:r>
          </a:p>
          <a:p>
            <a:r>
              <a:rPr lang="en-US" altLang="ko-KR" sz="1600" b="0" i="0" dirty="0" err="1">
                <a:solidFill>
                  <a:srgbClr val="000000"/>
                </a:solidFill>
                <a:effectLst/>
                <a:latin typeface="Malgun Gothic" panose="020B0503020000020004" pitchFamily="50" charset="-127"/>
                <a:ea typeface="Malgun Gothic" panose="020B0503020000020004" pitchFamily="50" charset="-127"/>
              </a:rPr>
              <a:t>PyQt</a:t>
            </a:r>
            <a:r>
              <a:rPr lang="ko-KR" altLang="en-US" sz="1600" b="0" i="0" dirty="0">
                <a:solidFill>
                  <a:srgbClr val="000000"/>
                </a:solidFill>
                <a:effectLst/>
                <a:latin typeface="Malgun Gothic" panose="020B0503020000020004" pitchFamily="50" charset="-127"/>
                <a:ea typeface="Malgun Gothic" panose="020B0503020000020004" pitchFamily="50" charset="-127"/>
              </a:rPr>
              <a:t>에서 </a:t>
            </a:r>
            <a:r>
              <a:rPr lang="en-US" altLang="ko-KR" sz="1600" b="0" i="0" dirty="0">
                <a:solidFill>
                  <a:srgbClr val="000000"/>
                </a:solidFill>
                <a:effectLst/>
                <a:latin typeface="Malgun Gothic" panose="020B0503020000020004" pitchFamily="50" charset="-127"/>
                <a:ea typeface="Malgun Gothic" panose="020B0503020000020004" pitchFamily="50" charset="-127"/>
              </a:rPr>
              <a:t>Open API+</a:t>
            </a:r>
            <a:r>
              <a:rPr lang="ko-KR" altLang="en-US" sz="1600" b="0" i="0" dirty="0">
                <a:solidFill>
                  <a:srgbClr val="000000"/>
                </a:solidFill>
                <a:effectLst/>
                <a:latin typeface="Malgun Gothic" panose="020B0503020000020004" pitchFamily="50" charset="-127"/>
                <a:ea typeface="Malgun Gothic" panose="020B0503020000020004" pitchFamily="50" charset="-127"/>
              </a:rPr>
              <a:t>의 이벤트를 처리하려면 이벤트 함수의 원형을 참조해서 해당 이벤트를 처리할 메서드를 구현해야 합니다</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이벤트를 처리할 메서드의 이름은 자유롭게 사용</a:t>
            </a:r>
            <a:r>
              <a:rPr lang="en-US" altLang="ko-KR" sz="1600" b="0" i="0" dirty="0">
                <a:solidFill>
                  <a:srgbClr val="000000"/>
                </a:solidFill>
                <a:effectLst/>
                <a:latin typeface="Malgun Gothic" panose="020B0503020000020004" pitchFamily="50" charset="-127"/>
                <a:ea typeface="Malgun Gothic" panose="020B0503020000020004" pitchFamily="50" charset="-127"/>
              </a:rPr>
              <a:t>.</a:t>
            </a:r>
          </a:p>
          <a:p>
            <a:pPr algn="l"/>
            <a:r>
              <a:rPr lang="ko-KR" altLang="en-US" sz="1600" b="0" i="0" dirty="0">
                <a:solidFill>
                  <a:srgbClr val="000000"/>
                </a:solidFill>
                <a:effectLst/>
                <a:latin typeface="Malgun Gothic" panose="020B0503020000020004" pitchFamily="50" charset="-127"/>
                <a:ea typeface="Malgun Gothic" panose="020B0503020000020004" pitchFamily="50" charset="-127"/>
              </a:rPr>
              <a:t>메서드의 첫 번째 인자는 인스턴스를 의미하는 </a:t>
            </a:r>
            <a:r>
              <a:rPr lang="en-US" altLang="ko-KR" sz="1600" b="0" i="0" dirty="0">
                <a:solidFill>
                  <a:srgbClr val="000000"/>
                </a:solidFill>
                <a:effectLst/>
                <a:latin typeface="Malgun Gothic" panose="020B0503020000020004" pitchFamily="50" charset="-127"/>
                <a:ea typeface="Malgun Gothic" panose="020B0503020000020004" pitchFamily="50" charset="-127"/>
              </a:rPr>
              <a:t>self</a:t>
            </a:r>
            <a:r>
              <a:rPr lang="ko-KR" altLang="en-US" sz="1600" b="0" i="0" dirty="0">
                <a:solidFill>
                  <a:srgbClr val="000000"/>
                </a:solidFill>
                <a:effectLst/>
                <a:latin typeface="Malgun Gothic" panose="020B0503020000020004" pitchFamily="50" charset="-127"/>
                <a:ea typeface="Malgun Gothic" panose="020B0503020000020004" pitchFamily="50" charset="-127"/>
              </a:rPr>
              <a:t>이므로 두 번째 인자로 </a:t>
            </a:r>
            <a:r>
              <a:rPr lang="en-US" altLang="ko-KR" sz="1600" b="0" i="0" dirty="0" err="1">
                <a:solidFill>
                  <a:srgbClr val="000000"/>
                </a:solidFill>
                <a:effectLst/>
                <a:latin typeface="Malgun Gothic" panose="020B0503020000020004" pitchFamily="50" charset="-127"/>
                <a:ea typeface="Malgun Gothic" panose="020B0503020000020004" pitchFamily="50" charset="-127"/>
              </a:rPr>
              <a:t>nErrCode</a:t>
            </a:r>
            <a:r>
              <a:rPr lang="ko-KR" altLang="en-US" sz="1600" b="0" i="0" dirty="0">
                <a:solidFill>
                  <a:srgbClr val="000000"/>
                </a:solidFill>
                <a:effectLst/>
                <a:latin typeface="Malgun Gothic" panose="020B0503020000020004" pitchFamily="50" charset="-127"/>
                <a:ea typeface="Malgun Gothic" panose="020B0503020000020004" pitchFamily="50" charset="-127"/>
              </a:rPr>
              <a:t>에 해당하는 값을 받으면 됩니다</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메서드의 이름과 마찬가지로 매개변수 이름도 꼭 </a:t>
            </a:r>
            <a:r>
              <a:rPr lang="en-US" altLang="ko-KR" sz="1600" b="0" i="0" dirty="0" err="1">
                <a:solidFill>
                  <a:srgbClr val="000000"/>
                </a:solidFill>
                <a:effectLst/>
                <a:latin typeface="Malgun Gothic" panose="020B0503020000020004" pitchFamily="50" charset="-127"/>
                <a:ea typeface="Malgun Gothic" panose="020B0503020000020004" pitchFamily="50" charset="-127"/>
              </a:rPr>
              <a:t>nErrCode</a:t>
            </a:r>
            <a:r>
              <a:rPr lang="ko-KR" altLang="en-US" sz="1600" b="0" i="0" dirty="0">
                <a:solidFill>
                  <a:srgbClr val="000000"/>
                </a:solidFill>
                <a:effectLst/>
                <a:latin typeface="Malgun Gothic" panose="020B0503020000020004" pitchFamily="50" charset="-127"/>
                <a:ea typeface="Malgun Gothic" panose="020B0503020000020004" pitchFamily="50" charset="-127"/>
              </a:rPr>
              <a:t>로 할 필요는 없습니다</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여기서는 </a:t>
            </a:r>
            <a:r>
              <a:rPr lang="en-US" altLang="ko-KR" sz="1600" b="0" i="0" dirty="0" err="1">
                <a:solidFill>
                  <a:srgbClr val="000000"/>
                </a:solidFill>
                <a:effectLst/>
                <a:latin typeface="Malgun Gothic" panose="020B0503020000020004" pitchFamily="50" charset="-127"/>
                <a:ea typeface="Malgun Gothic" panose="020B0503020000020004" pitchFamily="50" charset="-127"/>
              </a:rPr>
              <a:t>err_code</a:t>
            </a:r>
            <a:r>
              <a:rPr lang="ko-KR" altLang="en-US" sz="1600" b="0" i="0" dirty="0">
                <a:solidFill>
                  <a:srgbClr val="000000"/>
                </a:solidFill>
                <a:effectLst/>
                <a:latin typeface="Malgun Gothic" panose="020B0503020000020004" pitchFamily="50" charset="-127"/>
                <a:ea typeface="Malgun Gothic" panose="020B0503020000020004" pitchFamily="50" charset="-127"/>
              </a:rPr>
              <a:t>라고 함</a:t>
            </a:r>
            <a:r>
              <a:rPr lang="en-US" altLang="ko-KR" sz="1600" b="0" i="0" dirty="0">
                <a:solidFill>
                  <a:srgbClr val="000000"/>
                </a:solidFill>
                <a:effectLst/>
                <a:latin typeface="Malgun Gothic" panose="020B0503020000020004" pitchFamily="50" charset="-127"/>
                <a:ea typeface="Malgun Gothic" panose="020B0503020000020004" pitchFamily="50" charset="-127"/>
              </a:rPr>
              <a:t>.</a:t>
            </a:r>
          </a:p>
          <a:p>
            <a:pPr algn="l"/>
            <a:r>
              <a:rPr lang="en-US" altLang="ko-KR" sz="1600" b="0" i="0" dirty="0" err="1">
                <a:solidFill>
                  <a:srgbClr val="000000"/>
                </a:solidFill>
                <a:effectLst/>
                <a:latin typeface="Malgun Gothic" panose="020B0503020000020004" pitchFamily="50" charset="-127"/>
                <a:ea typeface="Malgun Gothic" panose="020B0503020000020004" pitchFamily="50" charset="-127"/>
              </a:rPr>
              <a:t>QTextEdit</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객체에 문자열을 추가하기 위해서는 </a:t>
            </a:r>
            <a:r>
              <a:rPr lang="en-US" altLang="ko-KR" sz="1600" b="0" i="0" dirty="0">
                <a:solidFill>
                  <a:srgbClr val="000000"/>
                </a:solidFill>
                <a:effectLst/>
                <a:latin typeface="Malgun Gothic" panose="020B0503020000020004" pitchFamily="50" charset="-127"/>
                <a:ea typeface="Malgun Gothic" panose="020B0503020000020004" pitchFamily="50" charset="-127"/>
              </a:rPr>
              <a:t>append</a:t>
            </a:r>
            <a:r>
              <a:rPr lang="ko-KR" altLang="en-US" sz="1600" b="0" i="0" dirty="0">
                <a:solidFill>
                  <a:srgbClr val="000000"/>
                </a:solidFill>
                <a:effectLst/>
                <a:latin typeface="Malgun Gothic" panose="020B0503020000020004" pitchFamily="50" charset="-127"/>
                <a:ea typeface="Malgun Gothic" panose="020B0503020000020004" pitchFamily="50" charset="-127"/>
              </a:rPr>
              <a:t>라는 메서드를 사용</a:t>
            </a:r>
            <a:r>
              <a:rPr lang="en-US" altLang="ko-KR" sz="1600" b="0" i="0" dirty="0">
                <a:solidFill>
                  <a:srgbClr val="000000"/>
                </a:solidFill>
                <a:effectLst/>
                <a:latin typeface="Malgun Gothic" panose="020B0503020000020004" pitchFamily="50" charset="-127"/>
                <a:ea typeface="Malgun Gothic" panose="020B0503020000020004" pitchFamily="50" charset="-127"/>
              </a:rPr>
              <a:t>.</a:t>
            </a:r>
          </a:p>
          <a:p>
            <a:pPr marL="0" indent="0" algn="l">
              <a:buNone/>
            </a:pPr>
            <a:r>
              <a:rPr lang="en-US" altLang="ko-KR" sz="1600" b="0" i="0" dirty="0">
                <a:solidFill>
                  <a:srgbClr val="000000"/>
                </a:solidFill>
                <a:effectLst/>
                <a:latin typeface="Malgun Gothic" panose="020B0503020000020004" pitchFamily="50" charset="-127"/>
                <a:ea typeface="Malgun Gothic" panose="020B0503020000020004" pitchFamily="50" charset="-127"/>
              </a:rPr>
              <a:t>(append</a:t>
            </a:r>
            <a:r>
              <a:rPr lang="ko-KR" altLang="en-US" sz="1600" b="0" i="0" dirty="0">
                <a:solidFill>
                  <a:srgbClr val="000000"/>
                </a:solidFill>
                <a:effectLst/>
                <a:latin typeface="Malgun Gothic" panose="020B0503020000020004" pitchFamily="50" charset="-127"/>
                <a:ea typeface="Malgun Gothic" panose="020B0503020000020004" pitchFamily="50" charset="-127"/>
              </a:rPr>
              <a:t>는 파이썬 리스트와 이름만 같습니다</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p>
          <a:p>
            <a:r>
              <a:rPr lang="en-US" altLang="ko-KR" sz="1600" b="0" i="0" dirty="0" err="1">
                <a:solidFill>
                  <a:srgbClr val="000000"/>
                </a:solidFill>
                <a:effectLst/>
                <a:latin typeface="Malgun Gothic" panose="020B0503020000020004" pitchFamily="50" charset="-127"/>
                <a:ea typeface="Malgun Gothic" panose="020B0503020000020004" pitchFamily="50" charset="-127"/>
              </a:rPr>
              <a:t>CommConnect</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메서드를 </a:t>
            </a:r>
            <a:r>
              <a:rPr lang="en-US" altLang="ko-KR" sz="1600" b="0" i="0" dirty="0" err="1">
                <a:solidFill>
                  <a:srgbClr val="000000"/>
                </a:solidFill>
                <a:effectLst/>
                <a:latin typeface="Malgun Gothic" panose="020B0503020000020004" pitchFamily="50" charset="-127"/>
                <a:ea typeface="Malgun Gothic" panose="020B0503020000020004" pitchFamily="50" charset="-127"/>
              </a:rPr>
              <a:t>MyWindow</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클래스의 생성자에서 호출했습니다</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따라서 윈도우가 생성됨과 동시에 로그인 창도 함께 화면에 표시</a:t>
            </a:r>
            <a:r>
              <a:rPr lang="en-US" altLang="ko-KR" sz="1600" b="0" i="0" dirty="0">
                <a:solidFill>
                  <a:srgbClr val="000000"/>
                </a:solidFill>
                <a:effectLst/>
                <a:latin typeface="Malgun Gothic" panose="020B0503020000020004" pitchFamily="50" charset="-127"/>
                <a:ea typeface="Malgun Gothic" panose="020B0503020000020004" pitchFamily="50" charset="-127"/>
              </a:rPr>
              <a:t>.</a:t>
            </a:r>
            <a:endParaRPr lang="ko-KR" altLang="en-US" sz="1600" dirty="0"/>
          </a:p>
        </p:txBody>
      </p:sp>
      <p:sp>
        <p:nvSpPr>
          <p:cNvPr id="4" name="사각형: 둥근 모서리 3">
            <a:extLst>
              <a:ext uri="{FF2B5EF4-FFF2-40B4-BE49-F238E27FC236}">
                <a16:creationId xmlns:a16="http://schemas.microsoft.com/office/drawing/2014/main" id="{F003D667-E987-4875-9850-B0AC7672A94A}"/>
              </a:ext>
            </a:extLst>
          </p:cNvPr>
          <p:cNvSpPr/>
          <p:nvPr/>
        </p:nvSpPr>
        <p:spPr>
          <a:xfrm>
            <a:off x="5666065" y="381700"/>
            <a:ext cx="6036577" cy="809538"/>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0" i="0" dirty="0" err="1">
                <a:solidFill>
                  <a:srgbClr val="000000"/>
                </a:solidFill>
                <a:effectLst/>
                <a:latin typeface="Consolas" panose="020B0609020204030204" pitchFamily="49" charset="0"/>
              </a:rPr>
              <a:t>self.text_edit.</a:t>
            </a:r>
            <a:r>
              <a:rPr lang="en-US" altLang="ko-KR" b="1" i="0" dirty="0" err="1">
                <a:solidFill>
                  <a:srgbClr val="000000"/>
                </a:solidFill>
                <a:effectLst/>
                <a:latin typeface="Consolas" panose="020B0609020204030204" pitchFamily="49" charset="0"/>
              </a:rPr>
              <a:t>set</a:t>
            </a:r>
            <a:r>
              <a:rPr lang="en-US" altLang="ko-KR" b="0" i="0" dirty="0" err="1">
                <a:solidFill>
                  <a:srgbClr val="000000"/>
                </a:solidFill>
                <a:effectLst/>
                <a:latin typeface="Consolas" panose="020B0609020204030204" pitchFamily="49" charset="0"/>
              </a:rPr>
              <a:t>Geometry</a:t>
            </a:r>
            <a:r>
              <a:rPr lang="en-US" altLang="ko-KR" b="0" i="0" dirty="0">
                <a:solidFill>
                  <a:srgbClr val="000000"/>
                </a:solidFill>
                <a:effectLst/>
                <a:latin typeface="Consolas" panose="020B0609020204030204" pitchFamily="49" charset="0"/>
              </a:rPr>
              <a:t>(</a:t>
            </a:r>
            <a:r>
              <a:rPr lang="en-US" altLang="ko-KR" b="0" i="0" dirty="0">
                <a:solidFill>
                  <a:srgbClr val="008800"/>
                </a:solidFill>
                <a:effectLst/>
                <a:latin typeface="Consolas" panose="020B0609020204030204" pitchFamily="49" charset="0"/>
              </a:rPr>
              <a:t>10</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60</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280</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80</a:t>
            </a:r>
            <a:r>
              <a:rPr lang="en-US" altLang="ko-KR" b="0" i="0" dirty="0">
                <a:solidFill>
                  <a:srgbClr val="000000"/>
                </a:solidFill>
                <a:effectLst/>
                <a:latin typeface="Consolas" panose="020B0609020204030204" pitchFamily="49" charset="0"/>
              </a:rPr>
              <a:t>) </a:t>
            </a:r>
            <a:r>
              <a:rPr lang="en-US" altLang="ko-KR" b="0" i="0" dirty="0" err="1">
                <a:solidFill>
                  <a:srgbClr val="000000"/>
                </a:solidFill>
                <a:effectLst/>
                <a:latin typeface="Consolas" panose="020B0609020204030204" pitchFamily="49" charset="0"/>
              </a:rPr>
              <a:t>self.text_edit.</a:t>
            </a:r>
            <a:r>
              <a:rPr lang="en-US" altLang="ko-KR" b="1" i="0" dirty="0" err="1">
                <a:solidFill>
                  <a:srgbClr val="000000"/>
                </a:solidFill>
                <a:effectLst/>
                <a:latin typeface="Consolas" panose="020B0609020204030204" pitchFamily="49" charset="0"/>
              </a:rPr>
              <a:t>set</a:t>
            </a:r>
            <a:r>
              <a:rPr lang="en-US" altLang="ko-KR" b="0" i="0" dirty="0" err="1">
                <a:solidFill>
                  <a:srgbClr val="000000"/>
                </a:solidFill>
                <a:effectLst/>
                <a:latin typeface="Consolas" panose="020B0609020204030204" pitchFamily="49" charset="0"/>
              </a:rPr>
              <a:t>Enabled</a:t>
            </a:r>
            <a:r>
              <a:rPr lang="en-US" altLang="ko-KR" b="0" i="0" dirty="0">
                <a:solidFill>
                  <a:srgbClr val="000000"/>
                </a:solidFill>
                <a:effectLst/>
                <a:latin typeface="Consolas" panose="020B0609020204030204" pitchFamily="49" charset="0"/>
              </a:rPr>
              <a:t>(False)</a:t>
            </a:r>
            <a:endParaRPr lang="ko-KR" altLang="en-US" dirty="0"/>
          </a:p>
        </p:txBody>
      </p:sp>
      <p:pic>
        <p:nvPicPr>
          <p:cNvPr id="6" name="그림 5">
            <a:extLst>
              <a:ext uri="{FF2B5EF4-FFF2-40B4-BE49-F238E27FC236}">
                <a16:creationId xmlns:a16="http://schemas.microsoft.com/office/drawing/2014/main" id="{006ECF41-20BC-4E8C-BF83-EE40290D10D5}"/>
              </a:ext>
            </a:extLst>
          </p:cNvPr>
          <p:cNvPicPr>
            <a:picLocks noChangeAspect="1"/>
          </p:cNvPicPr>
          <p:nvPr/>
        </p:nvPicPr>
        <p:blipFill>
          <a:blip r:embed="rId3"/>
          <a:stretch>
            <a:fillRect/>
          </a:stretch>
        </p:blipFill>
        <p:spPr>
          <a:xfrm>
            <a:off x="5666065" y="1335946"/>
            <a:ext cx="6149129" cy="1828800"/>
          </a:xfrm>
          <a:prstGeom prst="rect">
            <a:avLst/>
          </a:prstGeom>
        </p:spPr>
      </p:pic>
      <p:sp>
        <p:nvSpPr>
          <p:cNvPr id="7" name="사각형: 둥근 모서리 6">
            <a:extLst>
              <a:ext uri="{FF2B5EF4-FFF2-40B4-BE49-F238E27FC236}">
                <a16:creationId xmlns:a16="http://schemas.microsoft.com/office/drawing/2014/main" id="{2B8C8876-CF96-463A-94B3-356056661FAF}"/>
              </a:ext>
            </a:extLst>
          </p:cNvPr>
          <p:cNvSpPr/>
          <p:nvPr/>
        </p:nvSpPr>
        <p:spPr>
          <a:xfrm>
            <a:off x="5666064" y="3309454"/>
            <a:ext cx="6149129" cy="952153"/>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i="0" dirty="0">
                <a:solidFill>
                  <a:srgbClr val="000000"/>
                </a:solidFill>
                <a:effectLst/>
                <a:latin typeface="Consolas" panose="020B0609020204030204" pitchFamily="49" charset="0"/>
              </a:rPr>
              <a:t>def</a:t>
            </a:r>
            <a:r>
              <a:rPr lang="en-US" altLang="ko-KR" b="0" i="0" dirty="0">
                <a:solidFill>
                  <a:srgbClr val="000000"/>
                </a:solidFill>
                <a:effectLst/>
                <a:latin typeface="Consolas" panose="020B0609020204030204" pitchFamily="49" charset="0"/>
              </a:rPr>
              <a:t> </a:t>
            </a:r>
            <a:r>
              <a:rPr lang="en-US" altLang="ko-KR" b="1" i="0" dirty="0" err="1">
                <a:solidFill>
                  <a:srgbClr val="880000"/>
                </a:solidFill>
                <a:effectLst/>
                <a:latin typeface="Consolas" panose="020B0609020204030204" pitchFamily="49" charset="0"/>
              </a:rPr>
              <a:t>event_connect</a:t>
            </a:r>
            <a:r>
              <a:rPr lang="en-US" altLang="ko-KR" b="0" i="0" dirty="0">
                <a:solidFill>
                  <a:srgbClr val="000000"/>
                </a:solidFill>
                <a:effectLst/>
                <a:latin typeface="Consolas" panose="020B0609020204030204" pitchFamily="49" charset="0"/>
              </a:rPr>
              <a:t>(self, </a:t>
            </a:r>
            <a:r>
              <a:rPr lang="en-US" altLang="ko-KR" b="0" i="0" dirty="0" err="1">
                <a:solidFill>
                  <a:srgbClr val="000000"/>
                </a:solidFill>
                <a:effectLst/>
                <a:latin typeface="Consolas" panose="020B0609020204030204" pitchFamily="49" charset="0"/>
              </a:rPr>
              <a:t>err_code</a:t>
            </a:r>
            <a:r>
              <a:rPr lang="en-US" altLang="ko-KR" b="0" i="0" dirty="0">
                <a:solidFill>
                  <a:srgbClr val="000000"/>
                </a:solidFill>
                <a:effectLst/>
                <a:latin typeface="Consolas" panose="020B0609020204030204" pitchFamily="49" charset="0"/>
              </a:rPr>
              <a:t>): </a:t>
            </a:r>
            <a:r>
              <a:rPr lang="en-US" altLang="ko-KR" b="1" i="0" dirty="0">
                <a:solidFill>
                  <a:srgbClr val="000000"/>
                </a:solidFill>
                <a:effectLst/>
                <a:latin typeface="Consolas" panose="020B0609020204030204" pitchFamily="49" charset="0"/>
              </a:rPr>
              <a:t>if</a:t>
            </a:r>
            <a:r>
              <a:rPr lang="en-US" altLang="ko-KR" b="0" i="0" dirty="0">
                <a:solidFill>
                  <a:srgbClr val="000000"/>
                </a:solidFill>
                <a:effectLst/>
                <a:latin typeface="Consolas" panose="020B0609020204030204" pitchFamily="49" charset="0"/>
              </a:rPr>
              <a:t> </a:t>
            </a:r>
            <a:r>
              <a:rPr lang="en-US" altLang="ko-KR" b="0" i="0" dirty="0" err="1">
                <a:solidFill>
                  <a:srgbClr val="000000"/>
                </a:solidFill>
                <a:effectLst/>
                <a:latin typeface="Consolas" panose="020B0609020204030204" pitchFamily="49" charset="0"/>
              </a:rPr>
              <a:t>err_code</a:t>
            </a:r>
            <a:r>
              <a:rPr lang="en-US" altLang="ko-KR" b="0" i="0" dirty="0">
                <a:solidFill>
                  <a:srgbClr val="000000"/>
                </a:solidFill>
                <a:effectLst/>
                <a:latin typeface="Consolas" panose="020B0609020204030204" pitchFamily="49" charset="0"/>
              </a:rPr>
              <a:t> == </a:t>
            </a:r>
            <a:r>
              <a:rPr lang="en-US" altLang="ko-KR" b="0" i="0" dirty="0">
                <a:solidFill>
                  <a:srgbClr val="008800"/>
                </a:solidFill>
                <a:effectLst/>
                <a:latin typeface="Consolas" panose="020B0609020204030204" pitchFamily="49" charset="0"/>
              </a:rPr>
              <a:t>0</a:t>
            </a:r>
            <a:r>
              <a:rPr lang="en-US" altLang="ko-KR" b="0" i="0" dirty="0">
                <a:solidFill>
                  <a:srgbClr val="000000"/>
                </a:solidFill>
                <a:effectLst/>
                <a:latin typeface="Consolas" panose="020B0609020204030204" pitchFamily="49" charset="0"/>
              </a:rPr>
              <a:t>: </a:t>
            </a:r>
            <a:r>
              <a:rPr lang="en-US" altLang="ko-KR" b="0" i="0" dirty="0" err="1">
                <a:solidFill>
                  <a:srgbClr val="000000"/>
                </a:solidFill>
                <a:effectLst/>
                <a:latin typeface="Consolas" panose="020B0609020204030204" pitchFamily="49" charset="0"/>
              </a:rPr>
              <a:t>self.text_edit.append</a:t>
            </a:r>
            <a:r>
              <a:rPr lang="en-US" altLang="ko-KR" b="0" i="0" dirty="0">
                <a:solidFill>
                  <a:srgbClr val="000000"/>
                </a:solidFill>
                <a:effectLst/>
                <a:latin typeface="Consolas" panose="020B0609020204030204" pitchFamily="49" charset="0"/>
              </a:rPr>
              <a:t>(</a:t>
            </a:r>
            <a:r>
              <a:rPr lang="en-US" altLang="ko-KR" b="0" i="0" dirty="0">
                <a:solidFill>
                  <a:srgbClr val="880000"/>
                </a:solidFill>
                <a:effectLst/>
                <a:latin typeface="Consolas" panose="020B0609020204030204" pitchFamily="49" charset="0"/>
              </a:rPr>
              <a:t>"</a:t>
            </a:r>
            <a:r>
              <a:rPr lang="ko-KR" altLang="en-US" b="0" i="0" dirty="0">
                <a:solidFill>
                  <a:srgbClr val="880000"/>
                </a:solidFill>
                <a:effectLst/>
                <a:latin typeface="Consolas" panose="020B0609020204030204" pitchFamily="49" charset="0"/>
              </a:rPr>
              <a:t>로그인 성공</a:t>
            </a:r>
            <a:r>
              <a:rPr lang="en-US" altLang="ko-KR" b="0" i="0" dirty="0">
                <a:solidFill>
                  <a:srgbClr val="880000"/>
                </a:solidFill>
                <a:effectLst/>
                <a:latin typeface="Consolas" panose="020B0609020204030204" pitchFamily="49" charset="0"/>
              </a:rPr>
              <a:t>"</a:t>
            </a:r>
            <a:r>
              <a:rPr lang="en-US" altLang="ko-KR" b="0" i="0" dirty="0">
                <a:solidFill>
                  <a:srgbClr val="000000"/>
                </a:solidFill>
                <a:effectLst/>
                <a:latin typeface="Consolas" panose="020B0609020204030204" pitchFamily="49" charset="0"/>
              </a:rPr>
              <a:t>)</a:t>
            </a:r>
            <a:endParaRPr lang="ko-KR" altLang="en-US" dirty="0"/>
          </a:p>
        </p:txBody>
      </p:sp>
      <p:sp>
        <p:nvSpPr>
          <p:cNvPr id="8" name="사각형: 둥근 모서리 7">
            <a:extLst>
              <a:ext uri="{FF2B5EF4-FFF2-40B4-BE49-F238E27FC236}">
                <a16:creationId xmlns:a16="http://schemas.microsoft.com/office/drawing/2014/main" id="{988379C7-CDDF-4A67-8295-0A8673710BBA}"/>
              </a:ext>
            </a:extLst>
          </p:cNvPr>
          <p:cNvSpPr/>
          <p:nvPr/>
        </p:nvSpPr>
        <p:spPr>
          <a:xfrm>
            <a:off x="5666064" y="4989353"/>
            <a:ext cx="6149129" cy="1065401"/>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i="0" dirty="0" err="1">
                <a:solidFill>
                  <a:srgbClr val="000000"/>
                </a:solidFill>
                <a:effectLst/>
                <a:latin typeface="Consolas" panose="020B0609020204030204" pitchFamily="49" charset="0"/>
              </a:rPr>
              <a:t>self</a:t>
            </a:r>
            <a:r>
              <a:rPr lang="en-US" altLang="ko-KR" b="0" i="0" dirty="0" err="1">
                <a:solidFill>
                  <a:srgbClr val="000000"/>
                </a:solidFill>
                <a:effectLst/>
                <a:latin typeface="Consolas" panose="020B0609020204030204" pitchFamily="49" charset="0"/>
              </a:rPr>
              <a:t>.kiwoom</a:t>
            </a:r>
            <a:r>
              <a:rPr lang="en-US" altLang="ko-KR" b="0" i="0" dirty="0">
                <a:solidFill>
                  <a:srgbClr val="000000"/>
                </a:solidFill>
                <a:effectLst/>
                <a:latin typeface="Consolas" panose="020B0609020204030204" pitchFamily="49" charset="0"/>
              </a:rPr>
              <a:t> = </a:t>
            </a:r>
            <a:r>
              <a:rPr lang="en-US" altLang="ko-KR" b="0" i="0" dirty="0" err="1">
                <a:solidFill>
                  <a:srgbClr val="880000"/>
                </a:solidFill>
                <a:effectLst/>
                <a:latin typeface="Consolas" panose="020B0609020204030204" pitchFamily="49" charset="0"/>
              </a:rPr>
              <a:t>QAxWidget</a:t>
            </a:r>
            <a:r>
              <a:rPr lang="en-US" altLang="ko-KR" b="0" i="0" dirty="0">
                <a:solidFill>
                  <a:srgbClr val="000000"/>
                </a:solidFill>
                <a:effectLst/>
                <a:latin typeface="Consolas" panose="020B0609020204030204" pitchFamily="49" charset="0"/>
              </a:rPr>
              <a:t>(</a:t>
            </a:r>
            <a:r>
              <a:rPr lang="en-US" altLang="ko-KR" b="0" i="0" dirty="0">
                <a:solidFill>
                  <a:srgbClr val="8888FF"/>
                </a:solidFill>
                <a:effectLst/>
                <a:latin typeface="Consolas" panose="020B0609020204030204" pitchFamily="49" charset="0"/>
              </a:rPr>
              <a:t>"KHOPENAPI.KHOpenAPICtrl.1"</a:t>
            </a:r>
            <a:r>
              <a:rPr lang="en-US" altLang="ko-KR" b="0" i="0" dirty="0">
                <a:solidFill>
                  <a:srgbClr val="000000"/>
                </a:solidFill>
                <a:effectLst/>
                <a:latin typeface="Consolas" panose="020B0609020204030204" pitchFamily="49" charset="0"/>
              </a:rPr>
              <a:t>) </a:t>
            </a:r>
            <a:r>
              <a:rPr lang="en-US" altLang="ko-KR" b="1" i="0" dirty="0" err="1">
                <a:solidFill>
                  <a:srgbClr val="000000"/>
                </a:solidFill>
                <a:effectLst/>
                <a:latin typeface="Consolas" panose="020B0609020204030204" pitchFamily="49" charset="0"/>
              </a:rPr>
              <a:t>self</a:t>
            </a:r>
            <a:r>
              <a:rPr lang="en-US" altLang="ko-KR" b="0" i="0" dirty="0" err="1">
                <a:solidFill>
                  <a:srgbClr val="000000"/>
                </a:solidFill>
                <a:effectLst/>
                <a:latin typeface="Consolas" panose="020B0609020204030204" pitchFamily="49" charset="0"/>
              </a:rPr>
              <a:t>.kiwoom.dynamicCall</a:t>
            </a:r>
            <a:r>
              <a:rPr lang="en-US" altLang="ko-KR" b="0" i="0" dirty="0">
                <a:solidFill>
                  <a:srgbClr val="000000"/>
                </a:solidFill>
                <a:effectLst/>
                <a:latin typeface="Consolas" panose="020B0609020204030204" pitchFamily="49" charset="0"/>
              </a:rPr>
              <a:t>(</a:t>
            </a:r>
            <a:r>
              <a:rPr lang="en-US" altLang="ko-KR" b="0" i="0" dirty="0">
                <a:solidFill>
                  <a:srgbClr val="8888FF"/>
                </a:solidFill>
                <a:effectLst/>
                <a:latin typeface="Consolas" panose="020B0609020204030204" pitchFamily="49" charset="0"/>
              </a:rPr>
              <a:t>"</a:t>
            </a:r>
            <a:r>
              <a:rPr lang="en-US" altLang="ko-KR" b="0" i="0" dirty="0" err="1">
                <a:solidFill>
                  <a:srgbClr val="8888FF"/>
                </a:solidFill>
                <a:effectLst/>
                <a:latin typeface="Consolas" panose="020B0609020204030204" pitchFamily="49" charset="0"/>
              </a:rPr>
              <a:t>CommConnect</a:t>
            </a:r>
            <a:r>
              <a:rPr lang="en-US" altLang="ko-KR" b="0" i="0" dirty="0">
                <a:solidFill>
                  <a:srgbClr val="8888FF"/>
                </a:solidFill>
                <a:effectLst/>
                <a:latin typeface="Consolas" panose="020B0609020204030204" pitchFamily="49" charset="0"/>
              </a:rPr>
              <a:t>()"</a:t>
            </a:r>
            <a:r>
              <a:rPr lang="en-US" altLang="ko-KR" b="0" i="0" dirty="0">
                <a:solidFill>
                  <a:srgbClr val="000000"/>
                </a:solidFill>
                <a:effectLst/>
                <a:latin typeface="Consolas" panose="020B0609020204030204" pitchFamily="49" charset="0"/>
              </a:rPr>
              <a:t>)</a:t>
            </a:r>
            <a:endParaRPr lang="ko-KR" altLang="en-US" dirty="0"/>
          </a:p>
        </p:txBody>
      </p:sp>
      <p:sp>
        <p:nvSpPr>
          <p:cNvPr id="11" name="화살표: 오른쪽 10">
            <a:extLst>
              <a:ext uri="{FF2B5EF4-FFF2-40B4-BE49-F238E27FC236}">
                <a16:creationId xmlns:a16="http://schemas.microsoft.com/office/drawing/2014/main" id="{9B6A307A-0110-4982-9197-4FCC5B34A7B6}"/>
              </a:ext>
            </a:extLst>
          </p:cNvPr>
          <p:cNvSpPr/>
          <p:nvPr/>
        </p:nvSpPr>
        <p:spPr>
          <a:xfrm>
            <a:off x="5248711" y="5432916"/>
            <a:ext cx="500543" cy="3271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화살표: 오른쪽 11">
            <a:extLst>
              <a:ext uri="{FF2B5EF4-FFF2-40B4-BE49-F238E27FC236}">
                <a16:creationId xmlns:a16="http://schemas.microsoft.com/office/drawing/2014/main" id="{3816B7BF-C6FE-4813-9F24-CBBD657FF8D9}"/>
              </a:ext>
            </a:extLst>
          </p:cNvPr>
          <p:cNvSpPr/>
          <p:nvPr/>
        </p:nvSpPr>
        <p:spPr>
          <a:xfrm>
            <a:off x="5248712" y="3605182"/>
            <a:ext cx="500543" cy="276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사각형: 둥근 모서리 12">
            <a:extLst>
              <a:ext uri="{FF2B5EF4-FFF2-40B4-BE49-F238E27FC236}">
                <a16:creationId xmlns:a16="http://schemas.microsoft.com/office/drawing/2014/main" id="{C87648A2-1E76-4AD6-AFB2-65BB732FA2F5}"/>
              </a:ext>
            </a:extLst>
          </p:cNvPr>
          <p:cNvSpPr/>
          <p:nvPr/>
        </p:nvSpPr>
        <p:spPr>
          <a:xfrm>
            <a:off x="9815119" y="2986481"/>
            <a:ext cx="1325461" cy="32297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o-KR" altLang="en-US" dirty="0"/>
              <a:t>그림</a:t>
            </a:r>
            <a:r>
              <a:rPr lang="en-US" altLang="ko-KR" dirty="0"/>
              <a:t>4.2.3</a:t>
            </a:r>
          </a:p>
        </p:txBody>
      </p:sp>
      <p:sp>
        <p:nvSpPr>
          <p:cNvPr id="14" name="화살표: 오른쪽 13">
            <a:extLst>
              <a:ext uri="{FF2B5EF4-FFF2-40B4-BE49-F238E27FC236}">
                <a16:creationId xmlns:a16="http://schemas.microsoft.com/office/drawing/2014/main" id="{4254F73D-357D-4170-ABE8-52B62278BF3C}"/>
              </a:ext>
            </a:extLst>
          </p:cNvPr>
          <p:cNvSpPr/>
          <p:nvPr/>
        </p:nvSpPr>
        <p:spPr>
          <a:xfrm>
            <a:off x="5248712" y="639664"/>
            <a:ext cx="500543" cy="4005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678440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2A704A89-5B2B-4D18-AF9D-14CC0B1C3CAD}"/>
              </a:ext>
            </a:extLst>
          </p:cNvPr>
          <p:cNvSpPr>
            <a:spLocks noGrp="1"/>
          </p:cNvSpPr>
          <p:nvPr>
            <p:ph type="title"/>
          </p:nvPr>
        </p:nvSpPr>
        <p:spPr>
          <a:xfrm>
            <a:off x="793662" y="386930"/>
            <a:ext cx="10066122" cy="1298448"/>
          </a:xfrm>
        </p:spPr>
        <p:txBody>
          <a:bodyPr anchor="b">
            <a:normAutofit/>
          </a:bodyPr>
          <a:lstStyle/>
          <a:p>
            <a:r>
              <a:rPr lang="en-US" altLang="ko-KR" sz="4800" b="1" i="0" dirty="0">
                <a:effectLst/>
                <a:latin typeface="Malgun Gothic" panose="020B0503020000020004" pitchFamily="50" charset="-127"/>
                <a:ea typeface="Malgun Gothic" panose="020B0503020000020004" pitchFamily="50" charset="-127"/>
              </a:rPr>
              <a:t>4.3</a:t>
            </a:r>
            <a:r>
              <a:rPr lang="ko-KR" altLang="en-US" sz="4800" b="1" i="0" dirty="0">
                <a:effectLst/>
                <a:latin typeface="Malgun Gothic" panose="020B0503020000020004" pitchFamily="50" charset="-127"/>
                <a:ea typeface="Malgun Gothic" panose="020B0503020000020004" pitchFamily="50" charset="-127"/>
              </a:rPr>
              <a:t>기본 정보 요청하기</a:t>
            </a:r>
            <a:endParaRPr lang="ko-KR" altLang="en-US" sz="4800" dirty="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내용 개체 틀 2">
            <a:extLst>
              <a:ext uri="{FF2B5EF4-FFF2-40B4-BE49-F238E27FC236}">
                <a16:creationId xmlns:a16="http://schemas.microsoft.com/office/drawing/2014/main" id="{E37D2B66-E11E-4E24-8983-DAB1843310FA}"/>
              </a:ext>
            </a:extLst>
          </p:cNvPr>
          <p:cNvSpPr>
            <a:spLocks noGrp="1"/>
          </p:cNvSpPr>
          <p:nvPr>
            <p:ph idx="1"/>
          </p:nvPr>
        </p:nvSpPr>
        <p:spPr>
          <a:xfrm>
            <a:off x="793661" y="2599509"/>
            <a:ext cx="4530898" cy="3639450"/>
          </a:xfrm>
        </p:spPr>
        <p:txBody>
          <a:bodyPr anchor="ctr">
            <a:normAutofit/>
          </a:bodyPr>
          <a:lstStyle/>
          <a:p>
            <a:r>
              <a:rPr lang="ko-KR" altLang="en-US" sz="2000" b="0" i="0" dirty="0">
                <a:effectLst/>
                <a:latin typeface="Malgun Gothic" panose="020B0503020000020004" pitchFamily="50" charset="-127"/>
                <a:ea typeface="Malgun Gothic" panose="020B0503020000020004" pitchFamily="50" charset="-127"/>
              </a:rPr>
              <a:t>참조</a:t>
            </a:r>
            <a:r>
              <a:rPr lang="en-US" altLang="ko-KR" sz="2000" b="0" i="0" dirty="0">
                <a:effectLst/>
                <a:latin typeface="Malgun Gothic" panose="020B0503020000020004" pitchFamily="50" charset="-127"/>
                <a:ea typeface="Malgun Gothic" panose="020B0503020000020004" pitchFamily="50" charset="-127"/>
              </a:rPr>
              <a:t>url:</a:t>
            </a:r>
            <a:r>
              <a:rPr lang="en-US" altLang="ko-KR" sz="2000" b="0" i="0" dirty="0">
                <a:effectLst/>
                <a:latin typeface="Malgun Gothic" panose="020B0503020000020004" pitchFamily="50" charset="-127"/>
                <a:ea typeface="Malgun Gothic" panose="020B0503020000020004" pitchFamily="50" charset="-127"/>
                <a:hlinkClick r:id="rId2"/>
              </a:rPr>
              <a:t>https://wikidocs.net/4242</a:t>
            </a:r>
            <a:endParaRPr lang="en-US" altLang="ko-KR" sz="2000" b="0" i="0" dirty="0">
              <a:effectLst/>
              <a:latin typeface="Malgun Gothic" panose="020B0503020000020004" pitchFamily="50" charset="-127"/>
              <a:ea typeface="Malgun Gothic" panose="020B0503020000020004" pitchFamily="50" charset="-127"/>
            </a:endParaRPr>
          </a:p>
          <a:p>
            <a:r>
              <a:rPr lang="en-US" altLang="ko-KR" sz="2000" b="0" i="0" dirty="0">
                <a:effectLst/>
                <a:latin typeface="Malgun Gothic" panose="020B0503020000020004" pitchFamily="50" charset="-127"/>
                <a:ea typeface="Malgun Gothic" panose="020B0503020000020004" pitchFamily="50" charset="-127"/>
              </a:rPr>
              <a:t>KOA Studio</a:t>
            </a:r>
            <a:r>
              <a:rPr lang="ko-KR" altLang="en-US" sz="2000" b="0" i="0" dirty="0">
                <a:effectLst/>
                <a:latin typeface="Malgun Gothic" panose="020B0503020000020004" pitchFamily="50" charset="-127"/>
                <a:ea typeface="Malgun Gothic" panose="020B0503020000020004" pitchFamily="50" charset="-127"/>
              </a:rPr>
              <a:t>를 통해 확인한 </a:t>
            </a:r>
            <a:r>
              <a:rPr lang="en-US" altLang="ko-KR" sz="2000" b="0" i="0" dirty="0">
                <a:effectLst/>
                <a:latin typeface="Malgun Gothic" panose="020B0503020000020004" pitchFamily="50" charset="-127"/>
                <a:ea typeface="Malgun Gothic" panose="020B0503020000020004" pitchFamily="50" charset="-127"/>
              </a:rPr>
              <a:t>Open API+</a:t>
            </a:r>
            <a:r>
              <a:rPr lang="ko-KR" altLang="en-US" sz="2000" b="0" i="0" dirty="0">
                <a:effectLst/>
                <a:latin typeface="Malgun Gothic" panose="020B0503020000020004" pitchFamily="50" charset="-127"/>
                <a:ea typeface="Malgun Gothic" panose="020B0503020000020004" pitchFamily="50" charset="-127"/>
              </a:rPr>
              <a:t>의 </a:t>
            </a:r>
            <a:r>
              <a:rPr lang="en-US" altLang="ko-KR" sz="2000" b="0" i="0" dirty="0">
                <a:effectLst/>
                <a:latin typeface="Malgun Gothic" panose="020B0503020000020004" pitchFamily="50" charset="-127"/>
                <a:ea typeface="Malgun Gothic" panose="020B0503020000020004" pitchFamily="50" charset="-127"/>
              </a:rPr>
              <a:t>TR </a:t>
            </a:r>
            <a:r>
              <a:rPr lang="ko-KR" altLang="en-US" sz="2000" b="0" i="0" dirty="0">
                <a:effectLst/>
                <a:latin typeface="Malgun Gothic" panose="020B0503020000020004" pitchFamily="50" charset="-127"/>
                <a:ea typeface="Malgun Gothic" panose="020B0503020000020004" pitchFamily="50" charset="-127"/>
              </a:rPr>
              <a:t>목록입니다</a:t>
            </a:r>
            <a:r>
              <a:rPr lang="en-US" altLang="ko-KR" sz="2000" b="0" i="0" dirty="0">
                <a:effectLst/>
                <a:latin typeface="Malgun Gothic" panose="020B0503020000020004" pitchFamily="50" charset="-127"/>
                <a:ea typeface="Malgun Gothic" panose="020B0503020000020004" pitchFamily="50" charset="-127"/>
              </a:rPr>
              <a:t>. </a:t>
            </a:r>
            <a:r>
              <a:rPr lang="ko-KR" altLang="en-US" sz="2000" b="0" i="0" dirty="0">
                <a:effectLst/>
                <a:latin typeface="Malgun Gothic" panose="020B0503020000020004" pitchFamily="50" charset="-127"/>
                <a:ea typeface="Malgun Gothic" panose="020B0503020000020004" pitchFamily="50" charset="-127"/>
              </a:rPr>
              <a:t>각 </a:t>
            </a:r>
            <a:r>
              <a:rPr lang="en-US" altLang="ko-KR" sz="2000" b="0" i="0" dirty="0">
                <a:effectLst/>
                <a:latin typeface="Malgun Gothic" panose="020B0503020000020004" pitchFamily="50" charset="-127"/>
                <a:ea typeface="Malgun Gothic" panose="020B0503020000020004" pitchFamily="50" charset="-127"/>
              </a:rPr>
              <a:t>TR</a:t>
            </a:r>
            <a:r>
              <a:rPr lang="ko-KR" altLang="en-US" sz="2000" b="0" i="0" dirty="0">
                <a:effectLst/>
                <a:latin typeface="Malgun Gothic" panose="020B0503020000020004" pitchFamily="50" charset="-127"/>
                <a:ea typeface="Malgun Gothic" panose="020B0503020000020004" pitchFamily="50" charset="-127"/>
              </a:rPr>
              <a:t>의 기능을 살펴보고 원하는 기능을 제공하는 </a:t>
            </a:r>
            <a:r>
              <a:rPr lang="en-US" altLang="ko-KR" sz="2000" b="0" i="0" dirty="0">
                <a:effectLst/>
                <a:latin typeface="Malgun Gothic" panose="020B0503020000020004" pitchFamily="50" charset="-127"/>
                <a:ea typeface="Malgun Gothic" panose="020B0503020000020004" pitchFamily="50" charset="-127"/>
              </a:rPr>
              <a:t>TR</a:t>
            </a:r>
            <a:r>
              <a:rPr lang="ko-KR" altLang="en-US" sz="2000" b="0" i="0" dirty="0">
                <a:effectLst/>
                <a:latin typeface="Malgun Gothic" panose="020B0503020000020004" pitchFamily="50" charset="-127"/>
                <a:ea typeface="Malgun Gothic" panose="020B0503020000020004" pitchFamily="50" charset="-127"/>
              </a:rPr>
              <a:t>을 사용해 데이터를 서버에 요청한 후 전송된 값을 받으면 </a:t>
            </a:r>
            <a:r>
              <a:rPr lang="ko-KR" altLang="en-US" sz="2000" dirty="0" err="1">
                <a:latin typeface="Malgun Gothic" panose="020B0503020000020004" pitchFamily="50" charset="-127"/>
                <a:ea typeface="Malgun Gothic" panose="020B0503020000020004" pitchFamily="50" charset="-127"/>
              </a:rPr>
              <a:t>됌</a:t>
            </a:r>
            <a:r>
              <a:rPr lang="en-US" altLang="ko-KR" sz="2000" dirty="0">
                <a:latin typeface="Malgun Gothic" panose="020B0503020000020004" pitchFamily="50" charset="-127"/>
                <a:ea typeface="Malgun Gothic" panose="020B0503020000020004" pitchFamily="50" charset="-127"/>
              </a:rPr>
              <a:t>.</a:t>
            </a:r>
            <a:endParaRPr lang="ko-KR" altLang="en-US" sz="2000" dirty="0"/>
          </a:p>
        </p:txBody>
      </p:sp>
      <p:pic>
        <p:nvPicPr>
          <p:cNvPr id="5" name="그림 4" descr="텍스트이(가) 표시된 사진&#10;&#10;자동 생성된 설명">
            <a:extLst>
              <a:ext uri="{FF2B5EF4-FFF2-40B4-BE49-F238E27FC236}">
                <a16:creationId xmlns:a16="http://schemas.microsoft.com/office/drawing/2014/main" id="{4BDB810F-82A3-42CC-A63D-91C58437FD96}"/>
              </a:ext>
            </a:extLst>
          </p:cNvPr>
          <p:cNvPicPr>
            <a:picLocks noChangeAspect="1"/>
          </p:cNvPicPr>
          <p:nvPr/>
        </p:nvPicPr>
        <p:blipFill rotWithShape="1">
          <a:blip r:embed="rId3"/>
          <a:srcRect r="2242" b="-1"/>
          <a:stretch/>
        </p:blipFill>
        <p:spPr>
          <a:xfrm>
            <a:off x="5911532" y="2484255"/>
            <a:ext cx="5150277" cy="3714244"/>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3113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105D1981-98CE-490C-B511-831432621593}"/>
              </a:ext>
            </a:extLst>
          </p:cNvPr>
          <p:cNvSpPr>
            <a:spLocks noGrp="1"/>
          </p:cNvSpPr>
          <p:nvPr>
            <p:ph idx="1"/>
          </p:nvPr>
        </p:nvSpPr>
        <p:spPr>
          <a:xfrm>
            <a:off x="838200" y="662730"/>
            <a:ext cx="4019026" cy="5514233"/>
          </a:xfrm>
        </p:spPr>
        <p:txBody>
          <a:bodyPr>
            <a:normAutofit/>
          </a:bodyPr>
          <a:lstStyle/>
          <a:p>
            <a:r>
              <a:rPr lang="en-US" altLang="ko-KR" sz="1600" b="0" i="0" dirty="0" err="1">
                <a:solidFill>
                  <a:srgbClr val="000000"/>
                </a:solidFill>
                <a:effectLst/>
                <a:latin typeface="Malgun Gothic" panose="020B0503020000020004" pitchFamily="50" charset="-127"/>
                <a:ea typeface="Malgun Gothic" panose="020B0503020000020004" pitchFamily="50" charset="-127"/>
              </a:rPr>
              <a:t>QLabel</a:t>
            </a:r>
            <a:r>
              <a:rPr lang="ko-KR" altLang="en-US" sz="1600" b="0" i="0" dirty="0">
                <a:solidFill>
                  <a:srgbClr val="000000"/>
                </a:solidFill>
                <a:effectLst/>
                <a:latin typeface="Malgun Gothic" panose="020B0503020000020004" pitchFamily="50" charset="-127"/>
                <a:ea typeface="Malgun Gothic" panose="020B0503020000020004" pitchFamily="50" charset="-127"/>
              </a:rPr>
              <a:t>은 그림 ‘종 </a:t>
            </a:r>
            <a:r>
              <a:rPr lang="ko-KR" altLang="en-US" sz="1600" b="0" i="0" dirty="0" err="1">
                <a:solidFill>
                  <a:srgbClr val="000000"/>
                </a:solidFill>
                <a:effectLst/>
                <a:latin typeface="Malgun Gothic" panose="020B0503020000020004" pitchFamily="50" charset="-127"/>
                <a:ea typeface="Malgun Gothic" panose="020B0503020000020004" pitchFamily="50" charset="-127"/>
              </a:rPr>
              <a:t>목코드</a:t>
            </a:r>
            <a:r>
              <a:rPr lang="en-US" altLang="ko-KR" sz="1600" b="0" i="0" dirty="0">
                <a:solidFill>
                  <a:srgbClr val="000000"/>
                </a:solidFill>
                <a:effectLst/>
                <a:latin typeface="Malgun Gothic" panose="020B0503020000020004" pitchFamily="50" charset="-127"/>
                <a:ea typeface="Malgun Gothic" panose="020B0503020000020004" pitchFamily="50" charset="-127"/>
              </a:rPr>
              <a:t>:’</a:t>
            </a:r>
            <a:r>
              <a:rPr lang="ko-KR" altLang="en-US" sz="1600" b="0" i="0" dirty="0">
                <a:solidFill>
                  <a:srgbClr val="000000"/>
                </a:solidFill>
                <a:effectLst/>
                <a:latin typeface="Malgun Gothic" panose="020B0503020000020004" pitchFamily="50" charset="-127"/>
                <a:ea typeface="Malgun Gothic" panose="020B0503020000020004" pitchFamily="50" charset="-127"/>
              </a:rPr>
              <a:t>라는 문자열을 윈도우 창에 출력하는 데 사용됩니다</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en-US" altLang="ko-KR" sz="1600" b="0" i="0" dirty="0" err="1">
                <a:solidFill>
                  <a:srgbClr val="000000"/>
                </a:solidFill>
                <a:effectLst/>
                <a:latin typeface="Malgun Gothic" panose="020B0503020000020004" pitchFamily="50" charset="-127"/>
                <a:ea typeface="Malgun Gothic" panose="020B0503020000020004" pitchFamily="50" charset="-127"/>
              </a:rPr>
              <a:t>QLineEdit</a:t>
            </a:r>
            <a:r>
              <a:rPr lang="ko-KR" altLang="en-US" sz="1600" b="0" i="0" dirty="0">
                <a:solidFill>
                  <a:srgbClr val="000000"/>
                </a:solidFill>
                <a:effectLst/>
                <a:latin typeface="Malgun Gothic" panose="020B0503020000020004" pitchFamily="50" charset="-127"/>
                <a:ea typeface="Malgun Gothic" panose="020B0503020000020004" pitchFamily="50" charset="-127"/>
              </a:rPr>
              <a:t>는 사용자로부터 종목 코드</a:t>
            </a:r>
            <a:r>
              <a:rPr lang="en-US" altLang="ko-KR" sz="1600" b="0" i="0" dirty="0">
                <a:solidFill>
                  <a:srgbClr val="000000"/>
                </a:solidFill>
                <a:effectLst/>
                <a:latin typeface="Malgun Gothic" panose="020B0503020000020004" pitchFamily="50" charset="-127"/>
                <a:ea typeface="Malgun Gothic" panose="020B0503020000020004" pitchFamily="50" charset="-127"/>
              </a:rPr>
              <a:t>(039490)</a:t>
            </a:r>
            <a:r>
              <a:rPr lang="ko-KR" altLang="en-US" sz="1600" b="0" i="0" dirty="0">
                <a:solidFill>
                  <a:srgbClr val="000000"/>
                </a:solidFill>
                <a:effectLst/>
                <a:latin typeface="Malgun Gothic" panose="020B0503020000020004" pitchFamily="50" charset="-127"/>
                <a:ea typeface="Malgun Gothic" panose="020B0503020000020004" pitchFamily="50" charset="-127"/>
              </a:rPr>
              <a:t>를 </a:t>
            </a:r>
            <a:r>
              <a:rPr lang="ko-KR" altLang="en-US" sz="1600" b="0" i="0" dirty="0" err="1">
                <a:solidFill>
                  <a:srgbClr val="000000"/>
                </a:solidFill>
                <a:effectLst/>
                <a:latin typeface="Malgun Gothic" panose="020B0503020000020004" pitchFamily="50" charset="-127"/>
                <a:ea typeface="Malgun Gothic" panose="020B0503020000020004" pitchFamily="50" charset="-127"/>
              </a:rPr>
              <a:t>입력받을</a:t>
            </a:r>
            <a:r>
              <a:rPr lang="ko-KR" altLang="en-US" sz="1600" b="0" i="0" dirty="0">
                <a:solidFill>
                  <a:srgbClr val="000000"/>
                </a:solidFill>
                <a:effectLst/>
                <a:latin typeface="Malgun Gothic" panose="020B0503020000020004" pitchFamily="50" charset="-127"/>
                <a:ea typeface="Malgun Gothic" panose="020B0503020000020004" pitchFamily="50" charset="-127"/>
              </a:rPr>
              <a:t> 때 사용됩니다</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en-US" altLang="ko-KR" sz="1600" b="0" i="0" dirty="0" err="1">
                <a:solidFill>
                  <a:srgbClr val="000000"/>
                </a:solidFill>
                <a:effectLst/>
                <a:latin typeface="Malgun Gothic" panose="020B0503020000020004" pitchFamily="50" charset="-127"/>
                <a:ea typeface="Malgun Gothic" panose="020B0503020000020004" pitchFamily="50" charset="-127"/>
              </a:rPr>
              <a:t>QPushButton</a:t>
            </a:r>
            <a:r>
              <a:rPr lang="ko-KR" altLang="en-US" sz="1600" b="0" i="0" dirty="0">
                <a:solidFill>
                  <a:srgbClr val="000000"/>
                </a:solidFill>
                <a:effectLst/>
                <a:latin typeface="Malgun Gothic" panose="020B0503020000020004" pitchFamily="50" charset="-127"/>
                <a:ea typeface="Malgun Gothic" panose="020B0503020000020004" pitchFamily="50" charset="-127"/>
              </a:rPr>
              <a:t>은 ‘조회’ 버튼에 사용되며</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en-US" altLang="ko-KR" sz="1600" b="0" i="0" dirty="0" err="1">
                <a:solidFill>
                  <a:srgbClr val="000000"/>
                </a:solidFill>
                <a:effectLst/>
                <a:latin typeface="Malgun Gothic" panose="020B0503020000020004" pitchFamily="50" charset="-127"/>
                <a:ea typeface="Malgun Gothic" panose="020B0503020000020004" pitchFamily="50" charset="-127"/>
              </a:rPr>
              <a:t>QTextEdit</a:t>
            </a:r>
            <a:r>
              <a:rPr lang="ko-KR" altLang="en-US" sz="1600" b="0" i="0" dirty="0">
                <a:solidFill>
                  <a:srgbClr val="000000"/>
                </a:solidFill>
                <a:effectLst/>
                <a:latin typeface="Malgun Gothic" panose="020B0503020000020004" pitchFamily="50" charset="-127"/>
                <a:ea typeface="Malgun Gothic" panose="020B0503020000020004" pitchFamily="50" charset="-127"/>
              </a:rPr>
              <a:t>는 프로그램의 실행 결과를 출력하는 용도로 사용</a:t>
            </a:r>
            <a:r>
              <a:rPr lang="en-US" altLang="ko-KR" sz="1600" b="0" i="0" dirty="0">
                <a:solidFill>
                  <a:srgbClr val="000000"/>
                </a:solidFill>
                <a:effectLst/>
                <a:latin typeface="Malgun Gothic" panose="020B0503020000020004" pitchFamily="50" charset="-127"/>
                <a:ea typeface="Malgun Gothic" panose="020B0503020000020004" pitchFamily="50" charset="-127"/>
              </a:rPr>
              <a:t>.</a:t>
            </a:r>
          </a:p>
          <a:p>
            <a:r>
              <a:rPr lang="en-US" altLang="ko-KR" sz="1600" b="0" i="0" dirty="0" err="1">
                <a:solidFill>
                  <a:srgbClr val="000000"/>
                </a:solidFill>
                <a:effectLst/>
                <a:latin typeface="Malgun Gothic" panose="020B0503020000020004" pitchFamily="50" charset="-127"/>
                <a:ea typeface="Malgun Gothic" panose="020B0503020000020004" pitchFamily="50" charset="-127"/>
              </a:rPr>
              <a:t>QLabe</a:t>
            </a:r>
            <a:r>
              <a:rPr lang="ko-KR" altLang="en-US" sz="1600" b="0" i="0" dirty="0">
                <a:solidFill>
                  <a:srgbClr val="000000"/>
                </a:solidFill>
                <a:effectLst/>
                <a:latin typeface="Malgun Gothic" panose="020B0503020000020004" pitchFamily="50" charset="-127"/>
                <a:ea typeface="Malgun Gothic" panose="020B0503020000020004" pitchFamily="50" charset="-127"/>
              </a:rPr>
              <a:t>은 텍스트나 이미지를 출력하는 데 사용합니다</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만약 텍스트를 출력한다면 생성자의 첫 번째 인자로 출력될 문자열을 전달하면 됩니다</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두 번째 인자에는 부모 위젯을 지정</a:t>
            </a:r>
            <a:r>
              <a:rPr lang="en-US" altLang="ko-KR" sz="1600" b="0" i="0" dirty="0">
                <a:solidFill>
                  <a:srgbClr val="000000"/>
                </a:solidFill>
                <a:effectLst/>
                <a:latin typeface="Malgun Gothic" panose="020B0503020000020004" pitchFamily="50" charset="-127"/>
                <a:ea typeface="Malgun Gothic" panose="020B0503020000020004" pitchFamily="50" charset="-127"/>
              </a:rPr>
              <a:t>.</a:t>
            </a:r>
          </a:p>
          <a:p>
            <a:r>
              <a:rPr lang="ko-KR" altLang="en-US" sz="1600" b="0" i="0" dirty="0">
                <a:solidFill>
                  <a:srgbClr val="000000"/>
                </a:solidFill>
                <a:effectLst/>
                <a:latin typeface="Malgun Gothic" panose="020B0503020000020004" pitchFamily="50" charset="-127"/>
                <a:ea typeface="Malgun Gothic" panose="020B0503020000020004" pitchFamily="50" charset="-127"/>
              </a:rPr>
              <a:t>사용자로부터 종목 코드를 </a:t>
            </a:r>
            <a:r>
              <a:rPr lang="ko-KR" altLang="en-US" sz="1600" b="0" i="0" dirty="0" err="1">
                <a:solidFill>
                  <a:srgbClr val="000000"/>
                </a:solidFill>
                <a:effectLst/>
                <a:latin typeface="Malgun Gothic" panose="020B0503020000020004" pitchFamily="50" charset="-127"/>
                <a:ea typeface="Malgun Gothic" panose="020B0503020000020004" pitchFamily="50" charset="-127"/>
              </a:rPr>
              <a:t>입력받기</a:t>
            </a:r>
            <a:r>
              <a:rPr lang="ko-KR" altLang="en-US" sz="1600" b="0" i="0" dirty="0">
                <a:solidFill>
                  <a:srgbClr val="000000"/>
                </a:solidFill>
                <a:effectLst/>
                <a:latin typeface="Malgun Gothic" panose="020B0503020000020004" pitchFamily="50" charset="-127"/>
                <a:ea typeface="Malgun Gothic" panose="020B0503020000020004" pitchFamily="50" charset="-127"/>
              </a:rPr>
              <a:t> 위해 </a:t>
            </a:r>
            <a:r>
              <a:rPr lang="en-US" altLang="ko-KR" sz="1600" b="0" i="0" dirty="0" err="1">
                <a:solidFill>
                  <a:srgbClr val="000000"/>
                </a:solidFill>
                <a:effectLst/>
                <a:latin typeface="Malgun Gothic" panose="020B0503020000020004" pitchFamily="50" charset="-127"/>
                <a:ea typeface="Malgun Gothic" panose="020B0503020000020004" pitchFamily="50" charset="-127"/>
              </a:rPr>
              <a:t>QLineEdit</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위젯을 사용했습니다</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역시 위젯의 출력 위치를 조절하기 위해 </a:t>
            </a:r>
            <a:r>
              <a:rPr lang="en-US" altLang="ko-KR" sz="1600" b="0" i="0" dirty="0">
                <a:solidFill>
                  <a:srgbClr val="000000"/>
                </a:solidFill>
                <a:effectLst/>
                <a:latin typeface="Malgun Gothic" panose="020B0503020000020004" pitchFamily="50" charset="-127"/>
                <a:ea typeface="Malgun Gothic" panose="020B0503020000020004" pitchFamily="50" charset="-127"/>
              </a:rPr>
              <a:t>move </a:t>
            </a:r>
            <a:r>
              <a:rPr lang="ko-KR" altLang="en-US" sz="1600" b="0" i="0" dirty="0">
                <a:solidFill>
                  <a:srgbClr val="000000"/>
                </a:solidFill>
                <a:effectLst/>
                <a:latin typeface="Malgun Gothic" panose="020B0503020000020004" pitchFamily="50" charset="-127"/>
                <a:ea typeface="Malgun Gothic" panose="020B0503020000020004" pitchFamily="50" charset="-127"/>
              </a:rPr>
              <a:t>메서드를 사용합니다</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사용자로부터 종목 코드를 </a:t>
            </a:r>
            <a:r>
              <a:rPr lang="ko-KR" altLang="en-US" sz="1600" b="0" i="0" dirty="0" err="1">
                <a:solidFill>
                  <a:srgbClr val="000000"/>
                </a:solidFill>
                <a:effectLst/>
                <a:latin typeface="Malgun Gothic" panose="020B0503020000020004" pitchFamily="50" charset="-127"/>
                <a:ea typeface="Malgun Gothic" panose="020B0503020000020004" pitchFamily="50" charset="-127"/>
              </a:rPr>
              <a:t>입력받기</a:t>
            </a:r>
            <a:r>
              <a:rPr lang="ko-KR" altLang="en-US" sz="1600" b="0" i="0" dirty="0">
                <a:solidFill>
                  <a:srgbClr val="000000"/>
                </a:solidFill>
                <a:effectLst/>
                <a:latin typeface="Malgun Gothic" panose="020B0503020000020004" pitchFamily="50" charset="-127"/>
                <a:ea typeface="Malgun Gothic" panose="020B0503020000020004" pitchFamily="50" charset="-127"/>
              </a:rPr>
              <a:t> 전에 기본값으로 </a:t>
            </a:r>
            <a:r>
              <a:rPr lang="ko-KR" altLang="en-US" sz="1600" b="0" i="0" dirty="0" err="1">
                <a:solidFill>
                  <a:srgbClr val="000000"/>
                </a:solidFill>
                <a:effectLst/>
                <a:latin typeface="Malgun Gothic" panose="020B0503020000020004" pitchFamily="50" charset="-127"/>
                <a:ea typeface="Malgun Gothic" panose="020B0503020000020004" pitchFamily="50" charset="-127"/>
              </a:rPr>
              <a:t>키움증권의</a:t>
            </a:r>
            <a:r>
              <a:rPr lang="ko-KR" altLang="en-US" sz="1600" b="0" i="0" dirty="0">
                <a:solidFill>
                  <a:srgbClr val="000000"/>
                </a:solidFill>
                <a:effectLst/>
                <a:latin typeface="Malgun Gothic" panose="020B0503020000020004" pitchFamily="50" charset="-127"/>
                <a:ea typeface="Malgun Gothic" panose="020B0503020000020004" pitchFamily="50" charset="-127"/>
              </a:rPr>
              <a:t> 종목 코드를 </a:t>
            </a:r>
            <a:r>
              <a:rPr lang="en-US" altLang="ko-KR" sz="1600" b="0" i="0" dirty="0" err="1">
                <a:solidFill>
                  <a:srgbClr val="000000"/>
                </a:solidFill>
                <a:effectLst/>
                <a:latin typeface="Malgun Gothic" panose="020B0503020000020004" pitchFamily="50" charset="-127"/>
                <a:ea typeface="Malgun Gothic" panose="020B0503020000020004" pitchFamily="50" charset="-127"/>
              </a:rPr>
              <a:t>QLineEdit</a:t>
            </a:r>
            <a:r>
              <a:rPr lang="ko-KR" altLang="en-US" sz="1600" b="0" i="0" dirty="0">
                <a:solidFill>
                  <a:srgbClr val="000000"/>
                </a:solidFill>
                <a:effectLst/>
                <a:latin typeface="Malgun Gothic" panose="020B0503020000020004" pitchFamily="50" charset="-127"/>
                <a:ea typeface="Malgun Gothic" panose="020B0503020000020004" pitchFamily="50" charset="-127"/>
              </a:rPr>
              <a:t>에 출력하기 위해 </a:t>
            </a:r>
            <a:r>
              <a:rPr lang="en-US" altLang="ko-KR" sz="1600" b="0" i="0" dirty="0" err="1">
                <a:solidFill>
                  <a:srgbClr val="000000"/>
                </a:solidFill>
                <a:effectLst/>
                <a:latin typeface="Malgun Gothic" panose="020B0503020000020004" pitchFamily="50" charset="-127"/>
                <a:ea typeface="Malgun Gothic" panose="020B0503020000020004" pitchFamily="50" charset="-127"/>
              </a:rPr>
              <a:t>setText</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메서드를 사용</a:t>
            </a:r>
            <a:r>
              <a:rPr lang="en-US" altLang="ko-KR" sz="1600" b="0" i="0" dirty="0">
                <a:solidFill>
                  <a:srgbClr val="000000"/>
                </a:solidFill>
                <a:effectLst/>
                <a:latin typeface="Malgun Gothic" panose="020B0503020000020004" pitchFamily="50" charset="-127"/>
                <a:ea typeface="Malgun Gothic" panose="020B0503020000020004" pitchFamily="50" charset="-127"/>
              </a:rPr>
              <a:t>.</a:t>
            </a:r>
            <a:endParaRPr lang="ko-KR" altLang="en-US" sz="1600" dirty="0"/>
          </a:p>
        </p:txBody>
      </p:sp>
      <p:pic>
        <p:nvPicPr>
          <p:cNvPr id="5" name="그림 4">
            <a:extLst>
              <a:ext uri="{FF2B5EF4-FFF2-40B4-BE49-F238E27FC236}">
                <a16:creationId xmlns:a16="http://schemas.microsoft.com/office/drawing/2014/main" id="{4BAE5E66-D8AA-41ED-856A-0546D76AD451}"/>
              </a:ext>
            </a:extLst>
          </p:cNvPr>
          <p:cNvPicPr>
            <a:picLocks noChangeAspect="1"/>
          </p:cNvPicPr>
          <p:nvPr/>
        </p:nvPicPr>
        <p:blipFill>
          <a:blip r:embed="rId2"/>
          <a:stretch>
            <a:fillRect/>
          </a:stretch>
        </p:blipFill>
        <p:spPr>
          <a:xfrm>
            <a:off x="5575358" y="662730"/>
            <a:ext cx="4229100" cy="2295525"/>
          </a:xfrm>
          <a:prstGeom prst="rect">
            <a:avLst/>
          </a:prstGeom>
        </p:spPr>
      </p:pic>
      <p:sp>
        <p:nvSpPr>
          <p:cNvPr id="6" name="사각형: 둥근 모서리 5">
            <a:extLst>
              <a:ext uri="{FF2B5EF4-FFF2-40B4-BE49-F238E27FC236}">
                <a16:creationId xmlns:a16="http://schemas.microsoft.com/office/drawing/2014/main" id="{7F67FAD1-629E-4350-A4CE-14AEB19C6A62}"/>
              </a:ext>
            </a:extLst>
          </p:cNvPr>
          <p:cNvSpPr/>
          <p:nvPr/>
        </p:nvSpPr>
        <p:spPr>
          <a:xfrm>
            <a:off x="5679347" y="3187817"/>
            <a:ext cx="3993159" cy="369115"/>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0" i="0" dirty="0">
                <a:solidFill>
                  <a:srgbClr val="000000"/>
                </a:solidFill>
                <a:effectLst/>
                <a:latin typeface="Consolas" panose="020B0609020204030204" pitchFamily="49" charset="0"/>
              </a:rPr>
              <a:t>label = </a:t>
            </a:r>
            <a:r>
              <a:rPr lang="en-US" altLang="ko-KR" sz="1600" b="0" i="0" dirty="0" err="1">
                <a:solidFill>
                  <a:srgbClr val="880000"/>
                </a:solidFill>
                <a:effectLst/>
                <a:latin typeface="Consolas" panose="020B0609020204030204" pitchFamily="49" charset="0"/>
              </a:rPr>
              <a:t>QLabel</a:t>
            </a:r>
            <a:r>
              <a:rPr lang="en-US" altLang="ko-KR" sz="1600" b="0" i="0" dirty="0">
                <a:solidFill>
                  <a:srgbClr val="000000"/>
                </a:solidFill>
                <a:effectLst/>
                <a:latin typeface="Consolas" panose="020B0609020204030204" pitchFamily="49" charset="0"/>
              </a:rPr>
              <a:t>(</a:t>
            </a:r>
            <a:r>
              <a:rPr lang="en-US" altLang="ko-KR" sz="1600" b="0" i="0" dirty="0">
                <a:solidFill>
                  <a:srgbClr val="8888FF"/>
                </a:solidFill>
                <a:effectLst/>
                <a:latin typeface="Consolas" panose="020B0609020204030204" pitchFamily="49" charset="0"/>
              </a:rPr>
              <a:t>'</a:t>
            </a:r>
            <a:r>
              <a:rPr lang="ko-KR" altLang="en-US" sz="1600" b="0" i="0" dirty="0">
                <a:solidFill>
                  <a:srgbClr val="8888FF"/>
                </a:solidFill>
                <a:effectLst/>
                <a:latin typeface="Consolas" panose="020B0609020204030204" pitchFamily="49" charset="0"/>
              </a:rPr>
              <a:t>종목코드</a:t>
            </a:r>
            <a:r>
              <a:rPr lang="en-US" altLang="ko-KR" sz="1600" b="0" i="0" dirty="0">
                <a:solidFill>
                  <a:srgbClr val="8888FF"/>
                </a:solidFill>
                <a:effectLst/>
                <a:latin typeface="Consolas" panose="020B0609020204030204" pitchFamily="49" charset="0"/>
              </a:rPr>
              <a:t>: '</a:t>
            </a:r>
            <a:r>
              <a:rPr lang="en-US" altLang="ko-KR" sz="1600" b="0" i="0" dirty="0">
                <a:solidFill>
                  <a:srgbClr val="000000"/>
                </a:solidFill>
                <a:effectLst/>
                <a:latin typeface="Consolas" panose="020B0609020204030204" pitchFamily="49" charset="0"/>
              </a:rPr>
              <a:t>, </a:t>
            </a:r>
            <a:r>
              <a:rPr lang="en-US" altLang="ko-KR" sz="1600" b="1" i="0" dirty="0">
                <a:solidFill>
                  <a:srgbClr val="000000"/>
                </a:solidFill>
                <a:effectLst/>
                <a:latin typeface="Consolas" panose="020B0609020204030204" pitchFamily="49" charset="0"/>
              </a:rPr>
              <a:t>self</a:t>
            </a:r>
            <a:r>
              <a:rPr lang="en-US" altLang="ko-KR" sz="1600" b="0" i="0" dirty="0">
                <a:solidFill>
                  <a:srgbClr val="000000"/>
                </a:solidFill>
                <a:effectLst/>
                <a:latin typeface="Consolas" panose="020B0609020204030204" pitchFamily="49" charset="0"/>
              </a:rPr>
              <a:t>)</a:t>
            </a:r>
            <a:endParaRPr lang="ko-KR" altLang="en-US" sz="1600" dirty="0"/>
          </a:p>
        </p:txBody>
      </p:sp>
      <p:sp>
        <p:nvSpPr>
          <p:cNvPr id="7" name="사각형: 둥근 모서리 6">
            <a:extLst>
              <a:ext uri="{FF2B5EF4-FFF2-40B4-BE49-F238E27FC236}">
                <a16:creationId xmlns:a16="http://schemas.microsoft.com/office/drawing/2014/main" id="{31EFC56E-C1AC-4C54-9265-D1BAF733A933}"/>
              </a:ext>
            </a:extLst>
          </p:cNvPr>
          <p:cNvSpPr/>
          <p:nvPr/>
        </p:nvSpPr>
        <p:spPr>
          <a:xfrm>
            <a:off x="5653480" y="3899746"/>
            <a:ext cx="4019026" cy="9144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i="0" dirty="0" err="1">
                <a:solidFill>
                  <a:srgbClr val="000000"/>
                </a:solidFill>
                <a:effectLst/>
                <a:latin typeface="Consolas" panose="020B0609020204030204" pitchFamily="49" charset="0"/>
              </a:rPr>
              <a:t>self</a:t>
            </a:r>
            <a:r>
              <a:rPr lang="en-US" altLang="ko-KR" sz="1600" b="0" i="0" dirty="0" err="1">
                <a:solidFill>
                  <a:srgbClr val="000000"/>
                </a:solidFill>
                <a:effectLst/>
                <a:latin typeface="Consolas" panose="020B0609020204030204" pitchFamily="49" charset="0"/>
              </a:rPr>
              <a:t>.code_edit</a:t>
            </a:r>
            <a:r>
              <a:rPr lang="en-US" altLang="ko-KR" sz="1600" b="0" i="0" dirty="0">
                <a:solidFill>
                  <a:srgbClr val="000000"/>
                </a:solidFill>
                <a:effectLst/>
                <a:latin typeface="Consolas" panose="020B0609020204030204" pitchFamily="49" charset="0"/>
              </a:rPr>
              <a:t> = </a:t>
            </a:r>
            <a:r>
              <a:rPr lang="en-US" altLang="ko-KR" sz="1600" b="0" i="0" dirty="0" err="1">
                <a:solidFill>
                  <a:srgbClr val="880000"/>
                </a:solidFill>
                <a:effectLst/>
                <a:latin typeface="Consolas" panose="020B0609020204030204" pitchFamily="49" charset="0"/>
              </a:rPr>
              <a:t>QLineEdit</a:t>
            </a:r>
            <a:r>
              <a:rPr lang="en-US" altLang="ko-KR" sz="1600" b="0" i="0" dirty="0">
                <a:solidFill>
                  <a:srgbClr val="000000"/>
                </a:solidFill>
                <a:effectLst/>
                <a:latin typeface="Consolas" panose="020B0609020204030204" pitchFamily="49" charset="0"/>
              </a:rPr>
              <a:t>(</a:t>
            </a:r>
            <a:r>
              <a:rPr lang="en-US" altLang="ko-KR" sz="1600" b="1" i="0" dirty="0">
                <a:solidFill>
                  <a:srgbClr val="000000"/>
                </a:solidFill>
                <a:effectLst/>
                <a:latin typeface="Consolas" panose="020B0609020204030204" pitchFamily="49" charset="0"/>
              </a:rPr>
              <a:t>self</a:t>
            </a:r>
            <a:r>
              <a:rPr lang="en-US" altLang="ko-KR" sz="1600" b="0" i="0" dirty="0">
                <a:solidFill>
                  <a:srgbClr val="000000"/>
                </a:solidFill>
                <a:effectLst/>
                <a:latin typeface="Consolas" panose="020B0609020204030204" pitchFamily="49" charset="0"/>
              </a:rPr>
              <a:t>) </a:t>
            </a:r>
            <a:r>
              <a:rPr lang="en-US" altLang="ko-KR" sz="1600" b="1" i="0" dirty="0" err="1">
                <a:solidFill>
                  <a:srgbClr val="000000"/>
                </a:solidFill>
                <a:effectLst/>
                <a:latin typeface="Consolas" panose="020B0609020204030204" pitchFamily="49" charset="0"/>
              </a:rPr>
              <a:t>self</a:t>
            </a:r>
            <a:r>
              <a:rPr lang="en-US" altLang="ko-KR" sz="1600" b="0" i="0" dirty="0" err="1">
                <a:solidFill>
                  <a:srgbClr val="000000"/>
                </a:solidFill>
                <a:effectLst/>
                <a:latin typeface="Consolas" panose="020B0609020204030204" pitchFamily="49" charset="0"/>
              </a:rPr>
              <a:t>.code_edit.move</a:t>
            </a:r>
            <a:r>
              <a:rPr lang="en-US" altLang="ko-KR" sz="1600" b="0" i="0" dirty="0">
                <a:solidFill>
                  <a:srgbClr val="000000"/>
                </a:solidFill>
                <a:effectLst/>
                <a:latin typeface="Consolas" panose="020B0609020204030204" pitchFamily="49" charset="0"/>
              </a:rPr>
              <a:t>(</a:t>
            </a:r>
            <a:r>
              <a:rPr lang="en-US" altLang="ko-KR" sz="1600" b="0" i="0" dirty="0">
                <a:solidFill>
                  <a:srgbClr val="008800"/>
                </a:solidFill>
                <a:effectLst/>
                <a:latin typeface="Consolas" panose="020B0609020204030204" pitchFamily="49" charset="0"/>
              </a:rPr>
              <a:t>80</a:t>
            </a:r>
            <a:r>
              <a:rPr lang="en-US" altLang="ko-KR" sz="1600" b="0" i="0" dirty="0">
                <a:solidFill>
                  <a:srgbClr val="000000"/>
                </a:solidFill>
                <a:effectLst/>
                <a:latin typeface="Consolas" panose="020B0609020204030204" pitchFamily="49" charset="0"/>
              </a:rPr>
              <a:t>, </a:t>
            </a:r>
            <a:r>
              <a:rPr lang="en-US" altLang="ko-KR" sz="1600" b="0" i="0" dirty="0">
                <a:solidFill>
                  <a:srgbClr val="008800"/>
                </a:solidFill>
                <a:effectLst/>
                <a:latin typeface="Consolas" panose="020B0609020204030204" pitchFamily="49" charset="0"/>
              </a:rPr>
              <a:t>20</a:t>
            </a:r>
            <a:r>
              <a:rPr lang="en-US" altLang="ko-KR" sz="1600" b="0" i="0" dirty="0">
                <a:solidFill>
                  <a:srgbClr val="000000"/>
                </a:solidFill>
                <a:effectLst/>
                <a:latin typeface="Consolas" panose="020B0609020204030204" pitchFamily="49" charset="0"/>
              </a:rPr>
              <a:t>) </a:t>
            </a:r>
            <a:r>
              <a:rPr lang="en-US" altLang="ko-KR" sz="1600" b="1" i="0" dirty="0" err="1">
                <a:solidFill>
                  <a:srgbClr val="000000"/>
                </a:solidFill>
                <a:effectLst/>
                <a:latin typeface="Consolas" panose="020B0609020204030204" pitchFamily="49" charset="0"/>
              </a:rPr>
              <a:t>self</a:t>
            </a:r>
            <a:r>
              <a:rPr lang="en-US" altLang="ko-KR" sz="1600" b="0" i="0" dirty="0" err="1">
                <a:solidFill>
                  <a:srgbClr val="000000"/>
                </a:solidFill>
                <a:effectLst/>
                <a:latin typeface="Consolas" panose="020B0609020204030204" pitchFamily="49" charset="0"/>
              </a:rPr>
              <a:t>.code_edit.setText</a:t>
            </a:r>
            <a:r>
              <a:rPr lang="en-US" altLang="ko-KR" sz="1600" b="0" i="0" dirty="0">
                <a:solidFill>
                  <a:srgbClr val="000000"/>
                </a:solidFill>
                <a:effectLst/>
                <a:latin typeface="Consolas" panose="020B0609020204030204" pitchFamily="49" charset="0"/>
              </a:rPr>
              <a:t>(</a:t>
            </a:r>
            <a:r>
              <a:rPr lang="en-US" altLang="ko-KR" sz="1600" b="0" i="0" dirty="0">
                <a:solidFill>
                  <a:srgbClr val="8888FF"/>
                </a:solidFill>
                <a:effectLst/>
                <a:latin typeface="Consolas" panose="020B0609020204030204" pitchFamily="49" charset="0"/>
              </a:rPr>
              <a:t>"039490"</a:t>
            </a:r>
            <a:r>
              <a:rPr lang="en-US" altLang="ko-KR" sz="1600" b="0" i="0" dirty="0">
                <a:solidFill>
                  <a:srgbClr val="000000"/>
                </a:solidFill>
                <a:effectLst/>
                <a:latin typeface="Consolas" panose="020B0609020204030204" pitchFamily="49" charset="0"/>
              </a:rPr>
              <a:t>)</a:t>
            </a:r>
            <a:endParaRPr lang="ko-KR" altLang="en-US" sz="1600" dirty="0"/>
          </a:p>
        </p:txBody>
      </p:sp>
    </p:spTree>
    <p:extLst>
      <p:ext uri="{BB962C8B-B14F-4D97-AF65-F5344CB8AC3E}">
        <p14:creationId xmlns:p14="http://schemas.microsoft.com/office/powerpoint/2010/main" val="1326750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331B8E4B-A37D-4485-9541-FB054362034C}"/>
              </a:ext>
            </a:extLst>
          </p:cNvPr>
          <p:cNvSpPr>
            <a:spLocks noGrp="1"/>
          </p:cNvSpPr>
          <p:nvPr>
            <p:ph idx="1"/>
          </p:nvPr>
        </p:nvSpPr>
        <p:spPr>
          <a:xfrm>
            <a:off x="838200" y="1551963"/>
            <a:ext cx="3683466" cy="4625000"/>
          </a:xfrm>
        </p:spPr>
        <p:txBody>
          <a:bodyPr>
            <a:normAutofit/>
          </a:bodyPr>
          <a:lstStyle/>
          <a:p>
            <a:r>
              <a:rPr lang="ko-KR" altLang="en-US" sz="1600" b="0" i="0" dirty="0">
                <a:solidFill>
                  <a:srgbClr val="000000"/>
                </a:solidFill>
                <a:effectLst/>
                <a:latin typeface="Malgun Gothic" panose="020B0503020000020004" pitchFamily="50" charset="-127"/>
                <a:ea typeface="Malgun Gothic" panose="020B0503020000020004" pitchFamily="50" charset="-127"/>
              </a:rPr>
              <a:t>이번에는 사용자가 </a:t>
            </a:r>
            <a:r>
              <a:rPr lang="en-US" altLang="ko-KR" sz="1600" b="0" i="0" dirty="0" err="1">
                <a:solidFill>
                  <a:srgbClr val="000000"/>
                </a:solidFill>
                <a:effectLst/>
                <a:latin typeface="Malgun Gothic" panose="020B0503020000020004" pitchFamily="50" charset="-127"/>
                <a:ea typeface="Malgun Gothic" panose="020B0503020000020004" pitchFamily="50" charset="-127"/>
              </a:rPr>
              <a:t>QLineEdit</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위젯에 종목 코드를 입력한 후 </a:t>
            </a:r>
            <a:r>
              <a:rPr lang="en-US" altLang="ko-KR" sz="1600" b="0" i="0" dirty="0">
                <a:solidFill>
                  <a:srgbClr val="000000"/>
                </a:solidFill>
                <a:effectLst/>
                <a:latin typeface="Malgun Gothic" panose="020B0503020000020004" pitchFamily="50" charset="-127"/>
                <a:ea typeface="Malgun Gothic" panose="020B0503020000020004" pitchFamily="50" charset="-127"/>
              </a:rPr>
              <a:t>[</a:t>
            </a:r>
            <a:r>
              <a:rPr lang="ko-KR" altLang="en-US" sz="1600" b="0" i="0" dirty="0">
                <a:solidFill>
                  <a:srgbClr val="000000"/>
                </a:solidFill>
                <a:effectLst/>
                <a:latin typeface="Malgun Gothic" panose="020B0503020000020004" pitchFamily="50" charset="-127"/>
                <a:ea typeface="Malgun Gothic" panose="020B0503020000020004" pitchFamily="50" charset="-127"/>
              </a:rPr>
              <a:t>조회</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버튼을 클릭하면 입력된 종목 코드가 </a:t>
            </a:r>
            <a:r>
              <a:rPr lang="en-US" altLang="ko-KR" sz="1600" b="0" i="0" dirty="0" err="1">
                <a:solidFill>
                  <a:srgbClr val="000000"/>
                </a:solidFill>
                <a:effectLst/>
                <a:latin typeface="Malgun Gothic" panose="020B0503020000020004" pitchFamily="50" charset="-127"/>
                <a:ea typeface="Malgun Gothic" panose="020B0503020000020004" pitchFamily="50" charset="-127"/>
              </a:rPr>
              <a:t>QTextEdit</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위젯에 출력되도록 코드를 수정</a:t>
            </a:r>
            <a:r>
              <a:rPr lang="en-US" altLang="ko-KR" sz="1600" b="0" i="0" dirty="0">
                <a:solidFill>
                  <a:srgbClr val="000000"/>
                </a:solidFill>
                <a:effectLst/>
                <a:latin typeface="Malgun Gothic" panose="020B0503020000020004" pitchFamily="50" charset="-127"/>
                <a:ea typeface="Malgun Gothic" panose="020B0503020000020004" pitchFamily="50" charset="-127"/>
              </a:rPr>
              <a:t>.</a:t>
            </a:r>
          </a:p>
          <a:p>
            <a:r>
              <a:rPr lang="ko-KR" altLang="en-US" sz="1600" b="0" i="0" dirty="0">
                <a:solidFill>
                  <a:srgbClr val="000000"/>
                </a:solidFill>
                <a:effectLst/>
                <a:latin typeface="Malgun Gothic" panose="020B0503020000020004" pitchFamily="50" charset="-127"/>
                <a:ea typeface="Malgun Gothic" panose="020B0503020000020004" pitchFamily="50" charset="-127"/>
              </a:rPr>
              <a:t>버튼의 </a:t>
            </a:r>
            <a:r>
              <a:rPr lang="ko-KR" altLang="en-US" sz="1600" b="0" i="0" dirty="0" err="1">
                <a:solidFill>
                  <a:srgbClr val="000000"/>
                </a:solidFill>
                <a:effectLst/>
                <a:latin typeface="Malgun Gothic" panose="020B0503020000020004" pitchFamily="50" charset="-127"/>
                <a:ea typeface="Malgun Gothic" panose="020B0503020000020004" pitchFamily="50" charset="-127"/>
              </a:rPr>
              <a:t>이벤를</a:t>
            </a:r>
            <a:r>
              <a:rPr lang="ko-KR" altLang="en-US" sz="1600" b="0" i="0" dirty="0">
                <a:solidFill>
                  <a:srgbClr val="000000"/>
                </a:solidFill>
                <a:effectLst/>
                <a:latin typeface="Malgun Gothic" panose="020B0503020000020004" pitchFamily="50" charset="-127"/>
                <a:ea typeface="Malgun Gothic" panose="020B0503020000020004" pitchFamily="50" charset="-127"/>
              </a:rPr>
              <a:t> 처리하기 위해 </a:t>
            </a:r>
            <a:r>
              <a:rPr lang="en-US" altLang="ko-KR" sz="1600" b="0" i="0" dirty="0">
                <a:solidFill>
                  <a:srgbClr val="000000"/>
                </a:solidFill>
                <a:effectLst/>
                <a:latin typeface="Malgun Gothic" panose="020B0503020000020004" pitchFamily="50" charset="-127"/>
                <a:ea typeface="Malgun Gothic" panose="020B0503020000020004" pitchFamily="50" charset="-127"/>
              </a:rPr>
              <a:t>btn1 </a:t>
            </a:r>
            <a:r>
              <a:rPr lang="ko-KR" altLang="en-US" sz="1600" b="0" i="0" dirty="0">
                <a:solidFill>
                  <a:srgbClr val="000000"/>
                </a:solidFill>
                <a:effectLst/>
                <a:latin typeface="Malgun Gothic" panose="020B0503020000020004" pitchFamily="50" charset="-127"/>
                <a:ea typeface="Malgun Gothic" panose="020B0503020000020004" pitchFamily="50" charset="-127"/>
              </a:rPr>
              <a:t>객체에서 </a:t>
            </a:r>
            <a:r>
              <a:rPr lang="en-US" altLang="ko-KR" sz="1600" b="0" i="0" dirty="0">
                <a:solidFill>
                  <a:srgbClr val="000000"/>
                </a:solidFill>
                <a:effectLst/>
                <a:latin typeface="Malgun Gothic" panose="020B0503020000020004" pitchFamily="50" charset="-127"/>
                <a:ea typeface="Malgun Gothic" panose="020B0503020000020004" pitchFamily="50" charset="-127"/>
              </a:rPr>
              <a:t>'clicked' </a:t>
            </a:r>
            <a:r>
              <a:rPr lang="ko-KR" altLang="en-US" sz="1600" b="0" i="0" dirty="0">
                <a:solidFill>
                  <a:srgbClr val="000000"/>
                </a:solidFill>
                <a:effectLst/>
                <a:latin typeface="Malgun Gothic" panose="020B0503020000020004" pitchFamily="50" charset="-127"/>
                <a:ea typeface="Malgun Gothic" panose="020B0503020000020004" pitchFamily="50" charset="-127"/>
              </a:rPr>
              <a:t>이벤트가 발생하면 </a:t>
            </a:r>
            <a:r>
              <a:rPr lang="en-US" altLang="ko-KR" sz="1600" b="0" i="0" dirty="0">
                <a:solidFill>
                  <a:srgbClr val="000000"/>
                </a:solidFill>
                <a:effectLst/>
                <a:latin typeface="Malgun Gothic" panose="020B0503020000020004" pitchFamily="50" charset="-127"/>
                <a:ea typeface="Malgun Gothic" panose="020B0503020000020004" pitchFamily="50" charset="-127"/>
              </a:rPr>
              <a:t>btn1_clicked </a:t>
            </a:r>
            <a:r>
              <a:rPr lang="ko-KR" altLang="en-US" sz="1600" b="0" i="0" dirty="0">
                <a:solidFill>
                  <a:srgbClr val="000000"/>
                </a:solidFill>
                <a:effectLst/>
                <a:latin typeface="Malgun Gothic" panose="020B0503020000020004" pitchFamily="50" charset="-127"/>
                <a:ea typeface="Malgun Gothic" panose="020B0503020000020004" pitchFamily="50" charset="-127"/>
              </a:rPr>
              <a:t>메서드가 호출되도록 설정</a:t>
            </a:r>
            <a:r>
              <a:rPr lang="en-US" altLang="ko-KR" sz="1600" b="0" i="0" dirty="0">
                <a:solidFill>
                  <a:srgbClr val="000000"/>
                </a:solidFill>
                <a:effectLst/>
                <a:latin typeface="Malgun Gothic" panose="020B0503020000020004" pitchFamily="50" charset="-127"/>
                <a:ea typeface="Malgun Gothic" panose="020B0503020000020004" pitchFamily="50" charset="-127"/>
              </a:rPr>
              <a:t>.</a:t>
            </a:r>
          </a:p>
          <a:p>
            <a:r>
              <a:rPr lang="ko-KR" altLang="en-US" sz="1600" b="0" i="0" dirty="0">
                <a:solidFill>
                  <a:srgbClr val="000000"/>
                </a:solidFill>
                <a:effectLst/>
                <a:latin typeface="Malgun Gothic" panose="020B0503020000020004" pitchFamily="50" charset="-127"/>
                <a:ea typeface="Malgun Gothic" panose="020B0503020000020004" pitchFamily="50" charset="-127"/>
              </a:rPr>
              <a:t>사용자로부터 </a:t>
            </a:r>
            <a:r>
              <a:rPr lang="ko-KR" altLang="en-US" sz="1600" b="0" i="0" dirty="0" err="1">
                <a:solidFill>
                  <a:srgbClr val="000000"/>
                </a:solidFill>
                <a:effectLst/>
                <a:latin typeface="Malgun Gothic" panose="020B0503020000020004" pitchFamily="50" charset="-127"/>
                <a:ea typeface="Malgun Gothic" panose="020B0503020000020004" pitchFamily="50" charset="-127"/>
              </a:rPr>
              <a:t>입력받은</a:t>
            </a:r>
            <a:r>
              <a:rPr lang="ko-KR" altLang="en-US" sz="1600" b="0" i="0" dirty="0">
                <a:solidFill>
                  <a:srgbClr val="000000"/>
                </a:solidFill>
                <a:effectLst/>
                <a:latin typeface="Malgun Gothic" panose="020B0503020000020004" pitchFamily="50" charset="-127"/>
                <a:ea typeface="Malgun Gothic" panose="020B0503020000020004" pitchFamily="50" charset="-127"/>
              </a:rPr>
              <a:t> 값을 </a:t>
            </a:r>
            <a:r>
              <a:rPr lang="en-US" altLang="ko-KR" sz="1600" b="0" i="0" dirty="0" err="1">
                <a:solidFill>
                  <a:srgbClr val="000000"/>
                </a:solidFill>
                <a:effectLst/>
                <a:latin typeface="Malgun Gothic" panose="020B0503020000020004" pitchFamily="50" charset="-127"/>
                <a:ea typeface="Malgun Gothic" panose="020B0503020000020004" pitchFamily="50" charset="-127"/>
              </a:rPr>
              <a:t>QTextEdit</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위젯에 출력하기 위해 </a:t>
            </a:r>
            <a:r>
              <a:rPr lang="en-US" altLang="ko-KR" sz="1600" b="0" i="0" dirty="0" err="1">
                <a:solidFill>
                  <a:srgbClr val="000000"/>
                </a:solidFill>
                <a:effectLst/>
                <a:latin typeface="Malgun Gothic" panose="020B0503020000020004" pitchFamily="50" charset="-127"/>
                <a:ea typeface="Malgun Gothic" panose="020B0503020000020004" pitchFamily="50" charset="-127"/>
              </a:rPr>
              <a:t>self.text_edit</a:t>
            </a:r>
            <a:r>
              <a:rPr lang="ko-KR" altLang="en-US" sz="1600" b="0" i="0" dirty="0">
                <a:solidFill>
                  <a:srgbClr val="000000"/>
                </a:solidFill>
                <a:effectLst/>
                <a:latin typeface="Malgun Gothic" panose="020B0503020000020004" pitchFamily="50" charset="-127"/>
                <a:ea typeface="Malgun Gothic" panose="020B0503020000020004" pitchFamily="50" charset="-127"/>
              </a:rPr>
              <a:t>라는 변수를 통해 </a:t>
            </a:r>
            <a:r>
              <a:rPr lang="en-US" altLang="ko-KR" sz="1600" b="0" i="0" dirty="0">
                <a:solidFill>
                  <a:srgbClr val="000000"/>
                </a:solidFill>
                <a:effectLst/>
                <a:latin typeface="Malgun Gothic" panose="020B0503020000020004" pitchFamily="50" charset="-127"/>
                <a:ea typeface="Malgun Gothic" panose="020B0503020000020004" pitchFamily="50" charset="-127"/>
              </a:rPr>
              <a:t>append </a:t>
            </a:r>
            <a:r>
              <a:rPr lang="ko-KR" altLang="en-US" sz="1600" b="0" i="0" dirty="0">
                <a:solidFill>
                  <a:srgbClr val="000000"/>
                </a:solidFill>
                <a:effectLst/>
                <a:latin typeface="Malgun Gothic" panose="020B0503020000020004" pitchFamily="50" charset="-127"/>
                <a:ea typeface="Malgun Gothic" panose="020B0503020000020004" pitchFamily="50" charset="-127"/>
              </a:rPr>
              <a:t>메서드를 호출</a:t>
            </a:r>
            <a:r>
              <a:rPr lang="en-US" altLang="ko-KR" sz="1600" b="0" i="0" dirty="0">
                <a:solidFill>
                  <a:srgbClr val="000000"/>
                </a:solidFill>
                <a:effectLst/>
                <a:latin typeface="Malgun Gothic" panose="020B0503020000020004" pitchFamily="50" charset="-127"/>
                <a:ea typeface="Malgun Gothic" panose="020B0503020000020004" pitchFamily="50" charset="-127"/>
              </a:rPr>
              <a:t>.</a:t>
            </a:r>
          </a:p>
          <a:p>
            <a:endParaRPr lang="ko-KR" altLang="en-US" sz="1600" dirty="0"/>
          </a:p>
        </p:txBody>
      </p:sp>
      <p:sp>
        <p:nvSpPr>
          <p:cNvPr id="4" name="사각형: 둥근 모서리 3">
            <a:extLst>
              <a:ext uri="{FF2B5EF4-FFF2-40B4-BE49-F238E27FC236}">
                <a16:creationId xmlns:a16="http://schemas.microsoft.com/office/drawing/2014/main" id="{4EEF1A7A-4C52-4701-AB34-871E44A7485D}"/>
              </a:ext>
            </a:extLst>
          </p:cNvPr>
          <p:cNvSpPr/>
          <p:nvPr/>
        </p:nvSpPr>
        <p:spPr>
          <a:xfrm>
            <a:off x="5041782" y="1778466"/>
            <a:ext cx="4488111" cy="369116"/>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0" i="0" dirty="0">
                <a:solidFill>
                  <a:srgbClr val="000000"/>
                </a:solidFill>
                <a:effectLst/>
                <a:latin typeface="Consolas" panose="020B0609020204030204" pitchFamily="49" charset="0"/>
              </a:rPr>
              <a:t>btn1.clicked.connect(</a:t>
            </a:r>
            <a:r>
              <a:rPr lang="en-US" altLang="ko-KR" sz="1600" b="1" i="0" dirty="0">
                <a:solidFill>
                  <a:srgbClr val="000000"/>
                </a:solidFill>
                <a:effectLst/>
                <a:latin typeface="Consolas" panose="020B0609020204030204" pitchFamily="49" charset="0"/>
              </a:rPr>
              <a:t>self</a:t>
            </a:r>
            <a:r>
              <a:rPr lang="en-US" altLang="ko-KR" sz="1600" b="0" i="0" dirty="0">
                <a:solidFill>
                  <a:srgbClr val="000000"/>
                </a:solidFill>
                <a:effectLst/>
                <a:latin typeface="Consolas" panose="020B0609020204030204" pitchFamily="49" charset="0"/>
              </a:rPr>
              <a:t>.btn1_clicked)</a:t>
            </a:r>
            <a:endParaRPr lang="ko-KR" altLang="en-US" sz="1600" dirty="0"/>
          </a:p>
        </p:txBody>
      </p:sp>
      <p:sp>
        <p:nvSpPr>
          <p:cNvPr id="5" name="사각형: 둥근 모서리 4">
            <a:extLst>
              <a:ext uri="{FF2B5EF4-FFF2-40B4-BE49-F238E27FC236}">
                <a16:creationId xmlns:a16="http://schemas.microsoft.com/office/drawing/2014/main" id="{5017FBE9-7B08-4C72-875F-5F9BC2BAF3A5}"/>
              </a:ext>
            </a:extLst>
          </p:cNvPr>
          <p:cNvSpPr/>
          <p:nvPr/>
        </p:nvSpPr>
        <p:spPr>
          <a:xfrm>
            <a:off x="5041782" y="2583808"/>
            <a:ext cx="4488111" cy="1023457"/>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i="0" dirty="0">
                <a:solidFill>
                  <a:srgbClr val="000000"/>
                </a:solidFill>
                <a:effectLst/>
                <a:latin typeface="Consolas" panose="020B0609020204030204" pitchFamily="49" charset="0"/>
              </a:rPr>
              <a:t>def</a:t>
            </a:r>
            <a:r>
              <a:rPr lang="en-US" altLang="ko-KR" sz="1600" b="0" i="0" dirty="0">
                <a:solidFill>
                  <a:srgbClr val="000000"/>
                </a:solidFill>
                <a:effectLst/>
                <a:latin typeface="Consolas" panose="020B0609020204030204" pitchFamily="49" charset="0"/>
              </a:rPr>
              <a:t> </a:t>
            </a:r>
            <a:r>
              <a:rPr lang="en-US" altLang="ko-KR" sz="1600" b="1" i="0" dirty="0">
                <a:solidFill>
                  <a:srgbClr val="880000"/>
                </a:solidFill>
                <a:effectLst/>
                <a:latin typeface="Consolas" panose="020B0609020204030204" pitchFamily="49" charset="0"/>
              </a:rPr>
              <a:t>btn1_clicked</a:t>
            </a:r>
            <a:r>
              <a:rPr lang="en-US" altLang="ko-KR" sz="1600" b="0" i="0" dirty="0">
                <a:solidFill>
                  <a:srgbClr val="000000"/>
                </a:solidFill>
                <a:effectLst/>
                <a:latin typeface="Consolas" panose="020B0609020204030204" pitchFamily="49" charset="0"/>
              </a:rPr>
              <a:t>(self): code = </a:t>
            </a:r>
            <a:r>
              <a:rPr lang="en-US" altLang="ko-KR" sz="1600" b="0" i="0" dirty="0" err="1">
                <a:solidFill>
                  <a:srgbClr val="000000"/>
                </a:solidFill>
                <a:effectLst/>
                <a:latin typeface="Consolas" panose="020B0609020204030204" pitchFamily="49" charset="0"/>
              </a:rPr>
              <a:t>self.code_edit.text</a:t>
            </a:r>
            <a:r>
              <a:rPr lang="en-US" altLang="ko-KR" sz="1600" b="0" i="0" dirty="0">
                <a:solidFill>
                  <a:srgbClr val="000000"/>
                </a:solidFill>
                <a:effectLst/>
                <a:latin typeface="Consolas" panose="020B0609020204030204" pitchFamily="49" charset="0"/>
              </a:rPr>
              <a:t>() </a:t>
            </a:r>
            <a:r>
              <a:rPr lang="en-US" altLang="ko-KR" sz="1600" b="0" i="0" dirty="0" err="1">
                <a:solidFill>
                  <a:srgbClr val="000000"/>
                </a:solidFill>
                <a:effectLst/>
                <a:latin typeface="Consolas" panose="020B0609020204030204" pitchFamily="49" charset="0"/>
              </a:rPr>
              <a:t>self.text_edit.append</a:t>
            </a:r>
            <a:r>
              <a:rPr lang="en-US" altLang="ko-KR" sz="1600" b="0" i="0" dirty="0">
                <a:solidFill>
                  <a:srgbClr val="000000"/>
                </a:solidFill>
                <a:effectLst/>
                <a:latin typeface="Consolas" panose="020B0609020204030204" pitchFamily="49" charset="0"/>
              </a:rPr>
              <a:t>(</a:t>
            </a:r>
            <a:r>
              <a:rPr lang="en-US" altLang="ko-KR" sz="1600" b="0" i="0" dirty="0">
                <a:solidFill>
                  <a:srgbClr val="880000"/>
                </a:solidFill>
                <a:effectLst/>
                <a:latin typeface="Consolas" panose="020B0609020204030204" pitchFamily="49" charset="0"/>
              </a:rPr>
              <a:t>"</a:t>
            </a:r>
            <a:r>
              <a:rPr lang="ko-KR" altLang="en-US" sz="1600" b="0" i="0" dirty="0">
                <a:solidFill>
                  <a:srgbClr val="880000"/>
                </a:solidFill>
                <a:effectLst/>
                <a:latin typeface="Consolas" panose="020B0609020204030204" pitchFamily="49" charset="0"/>
              </a:rPr>
              <a:t>종목코드</a:t>
            </a:r>
            <a:r>
              <a:rPr lang="en-US" altLang="ko-KR" sz="1600" b="0" i="0" dirty="0">
                <a:solidFill>
                  <a:srgbClr val="880000"/>
                </a:solidFill>
                <a:effectLst/>
                <a:latin typeface="Consolas" panose="020B0609020204030204" pitchFamily="49" charset="0"/>
              </a:rPr>
              <a:t>: "</a:t>
            </a:r>
            <a:r>
              <a:rPr lang="ko-KR" altLang="en-US" sz="1600" b="0" i="0" dirty="0">
                <a:solidFill>
                  <a:srgbClr val="000000"/>
                </a:solidFill>
                <a:effectLst/>
                <a:latin typeface="Consolas" panose="020B0609020204030204" pitchFamily="49" charset="0"/>
              </a:rPr>
              <a:t> </a:t>
            </a:r>
            <a:r>
              <a:rPr lang="en-US" altLang="ko-KR" sz="1600" b="0" i="0" dirty="0">
                <a:solidFill>
                  <a:srgbClr val="000000"/>
                </a:solidFill>
                <a:effectLst/>
                <a:latin typeface="Consolas" panose="020B0609020204030204" pitchFamily="49" charset="0"/>
              </a:rPr>
              <a:t>+ code)</a:t>
            </a:r>
            <a:endParaRPr lang="ko-KR" altLang="en-US" sz="1600" dirty="0"/>
          </a:p>
        </p:txBody>
      </p:sp>
    </p:spTree>
    <p:extLst>
      <p:ext uri="{BB962C8B-B14F-4D97-AF65-F5344CB8AC3E}">
        <p14:creationId xmlns:p14="http://schemas.microsoft.com/office/powerpoint/2010/main" val="2283375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EAE179-C525-48F3-AD47-0E9E2B6F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내용 개체 틀 2">
            <a:extLst>
              <a:ext uri="{FF2B5EF4-FFF2-40B4-BE49-F238E27FC236}">
                <a16:creationId xmlns:a16="http://schemas.microsoft.com/office/drawing/2014/main" id="{6FCD8C35-E521-4132-85C8-4721574F334F}"/>
              </a:ext>
            </a:extLst>
          </p:cNvPr>
          <p:cNvSpPr>
            <a:spLocks noGrp="1"/>
          </p:cNvSpPr>
          <p:nvPr>
            <p:ph idx="1"/>
          </p:nvPr>
        </p:nvSpPr>
        <p:spPr>
          <a:xfrm>
            <a:off x="5162719" y="4883544"/>
            <a:ext cx="6586915" cy="1556907"/>
          </a:xfrm>
        </p:spPr>
        <p:txBody>
          <a:bodyPr anchor="ctr">
            <a:normAutofit/>
          </a:bodyPr>
          <a:lstStyle/>
          <a:p>
            <a:r>
              <a:rPr lang="en-US" altLang="ko-KR" sz="1800" b="0" i="0" dirty="0">
                <a:effectLst/>
                <a:latin typeface="Malgun Gothic" panose="020B0503020000020004" pitchFamily="50" charset="-127"/>
                <a:ea typeface="Malgun Gothic" panose="020B0503020000020004" pitchFamily="50" charset="-127"/>
              </a:rPr>
              <a:t>Open API+</a:t>
            </a:r>
            <a:r>
              <a:rPr lang="ko-KR" altLang="en-US" sz="1800" b="0" i="0" dirty="0">
                <a:effectLst/>
                <a:latin typeface="Malgun Gothic" panose="020B0503020000020004" pitchFamily="50" charset="-127"/>
                <a:ea typeface="Malgun Gothic" panose="020B0503020000020004" pitchFamily="50" charset="-127"/>
              </a:rPr>
              <a:t>의 </a:t>
            </a:r>
            <a:r>
              <a:rPr lang="en-US" altLang="ko-KR" sz="1800" b="0" i="0" dirty="0">
                <a:effectLst/>
                <a:latin typeface="Malgun Gothic" panose="020B0503020000020004" pitchFamily="50" charset="-127"/>
                <a:ea typeface="Malgun Gothic" panose="020B0503020000020004" pitchFamily="50" charset="-127"/>
              </a:rPr>
              <a:t>TR</a:t>
            </a:r>
            <a:r>
              <a:rPr lang="ko-KR" altLang="en-US" sz="1800" b="0" i="0" dirty="0">
                <a:effectLst/>
                <a:latin typeface="Malgun Gothic" panose="020B0503020000020004" pitchFamily="50" charset="-127"/>
                <a:ea typeface="Malgun Gothic" panose="020B0503020000020004" pitchFamily="50" charset="-127"/>
              </a:rPr>
              <a:t>을 사용하는 코드를 작성하기 전에 먼저 </a:t>
            </a:r>
            <a:r>
              <a:rPr lang="en-US" altLang="ko-KR" sz="1800" b="0" i="0" dirty="0">
                <a:effectLst/>
                <a:latin typeface="Malgun Gothic" panose="020B0503020000020004" pitchFamily="50" charset="-127"/>
                <a:ea typeface="Malgun Gothic" panose="020B0503020000020004" pitchFamily="50" charset="-127"/>
              </a:rPr>
              <a:t>TR </a:t>
            </a:r>
            <a:r>
              <a:rPr lang="ko-KR" altLang="en-US" sz="1800" b="0" i="0" dirty="0">
                <a:effectLst/>
                <a:latin typeface="Malgun Gothic" panose="020B0503020000020004" pitchFamily="50" charset="-127"/>
                <a:ea typeface="Malgun Gothic" panose="020B0503020000020004" pitchFamily="50" charset="-127"/>
              </a:rPr>
              <a:t>처리 순서를 간략히 살펴보겠습니다</a:t>
            </a:r>
            <a:r>
              <a:rPr lang="en-US" altLang="ko-KR" sz="1800" b="0" i="0" dirty="0">
                <a:effectLst/>
                <a:latin typeface="Malgun Gothic" panose="020B0503020000020004" pitchFamily="50" charset="-127"/>
                <a:ea typeface="Malgun Gothic" panose="020B0503020000020004" pitchFamily="50" charset="-127"/>
              </a:rPr>
              <a:t>. Open API+</a:t>
            </a:r>
            <a:r>
              <a:rPr lang="ko-KR" altLang="en-US" sz="1800" b="0" i="0" dirty="0">
                <a:effectLst/>
                <a:latin typeface="Malgun Gothic" panose="020B0503020000020004" pitchFamily="50" charset="-127"/>
                <a:ea typeface="Malgun Gothic" panose="020B0503020000020004" pitchFamily="50" charset="-127"/>
              </a:rPr>
              <a:t>의 </a:t>
            </a:r>
            <a:r>
              <a:rPr lang="en-US" altLang="ko-KR" sz="1800" b="0" i="0" dirty="0">
                <a:effectLst/>
                <a:latin typeface="Malgun Gothic" panose="020B0503020000020004" pitchFamily="50" charset="-127"/>
                <a:ea typeface="Malgun Gothic" panose="020B0503020000020004" pitchFamily="50" charset="-127"/>
              </a:rPr>
              <a:t>TR </a:t>
            </a:r>
            <a:r>
              <a:rPr lang="ko-KR" altLang="en-US" sz="1800" b="0" i="0" dirty="0">
                <a:effectLst/>
                <a:latin typeface="Malgun Gothic" panose="020B0503020000020004" pitchFamily="50" charset="-127"/>
                <a:ea typeface="Malgun Gothic" panose="020B0503020000020004" pitchFamily="50" charset="-127"/>
              </a:rPr>
              <a:t>처리 순서는 그림 </a:t>
            </a:r>
            <a:r>
              <a:rPr lang="en-US" altLang="ko-KR" sz="1800" b="0" i="0" dirty="0">
                <a:effectLst/>
                <a:latin typeface="Malgun Gothic" panose="020B0503020000020004" pitchFamily="50" charset="-127"/>
                <a:ea typeface="Malgun Gothic" panose="020B0503020000020004" pitchFamily="50" charset="-127"/>
              </a:rPr>
              <a:t>12</a:t>
            </a:r>
            <a:r>
              <a:rPr lang="ko-KR" altLang="en-US" sz="1800" b="0" i="0" dirty="0">
                <a:effectLst/>
                <a:latin typeface="Malgun Gothic" panose="020B0503020000020004" pitchFamily="50" charset="-127"/>
                <a:ea typeface="Malgun Gothic" panose="020B0503020000020004" pitchFamily="50" charset="-127"/>
              </a:rPr>
              <a:t>와 같습니다</a:t>
            </a:r>
            <a:r>
              <a:rPr lang="en-US" altLang="ko-KR" sz="1800" b="0" i="0" dirty="0">
                <a:effectLst/>
                <a:latin typeface="Malgun Gothic" panose="020B0503020000020004" pitchFamily="50" charset="-127"/>
                <a:ea typeface="Malgun Gothic" panose="020B0503020000020004" pitchFamily="50" charset="-127"/>
              </a:rPr>
              <a:t>.</a:t>
            </a:r>
            <a:endParaRPr lang="ko-KR" altLang="en-US" sz="1800" dirty="0"/>
          </a:p>
        </p:txBody>
      </p:sp>
      <p:sp>
        <p:nvSpPr>
          <p:cNvPr id="6" name="사각형: 둥근 모서리 5">
            <a:extLst>
              <a:ext uri="{FF2B5EF4-FFF2-40B4-BE49-F238E27FC236}">
                <a16:creationId xmlns:a16="http://schemas.microsoft.com/office/drawing/2014/main" id="{9D39DF80-3E5A-4B0B-B89E-1535349FB2C7}"/>
              </a:ext>
            </a:extLst>
          </p:cNvPr>
          <p:cNvSpPr/>
          <p:nvPr/>
        </p:nvSpPr>
        <p:spPr>
          <a:xfrm>
            <a:off x="107170" y="4613444"/>
            <a:ext cx="4495428" cy="1970043"/>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rgbClr val="000000"/>
                </a:solidFill>
                <a:latin typeface="Consolas" panose="020B0609020204030204" pitchFamily="49" charset="0"/>
              </a:rPr>
              <a:t>TR</a:t>
            </a:r>
            <a:r>
              <a:rPr lang="ko-KR" altLang="en-US" sz="1400" dirty="0">
                <a:solidFill>
                  <a:srgbClr val="000000"/>
                </a:solidFill>
                <a:latin typeface="Consolas" panose="020B0609020204030204" pitchFamily="49" charset="0"/>
              </a:rPr>
              <a:t> 처리 순서</a:t>
            </a:r>
            <a:r>
              <a:rPr lang="en-US" altLang="ko-KR" sz="1400" dirty="0">
                <a:solidFill>
                  <a:srgbClr val="000000"/>
                </a:solidFill>
                <a:latin typeface="Consolas" panose="020B0609020204030204" pitchFamily="49" charset="0"/>
              </a:rPr>
              <a:t>.</a:t>
            </a:r>
            <a:endParaRPr lang="en-US" altLang="ko-KR" sz="1400" b="0" i="0" dirty="0">
              <a:solidFill>
                <a:srgbClr val="000000"/>
              </a:solidFill>
              <a:effectLst/>
              <a:latin typeface="Consolas" panose="020B0609020204030204" pitchFamily="49" charset="0"/>
            </a:endParaRPr>
          </a:p>
          <a:p>
            <a:pPr marL="342900" indent="-342900" algn="ctr">
              <a:buAutoNum type="arabicParenR"/>
            </a:pPr>
            <a:r>
              <a:rPr lang="en-US" altLang="ko-KR" sz="1400" b="0" i="0" dirty="0" err="1">
                <a:solidFill>
                  <a:srgbClr val="000000"/>
                </a:solidFill>
                <a:effectLst/>
                <a:latin typeface="Consolas" panose="020B0609020204030204" pitchFamily="49" charset="0"/>
              </a:rPr>
              <a:t>SetInputValue</a:t>
            </a:r>
            <a:r>
              <a:rPr lang="en-US" altLang="ko-KR" sz="1400" b="0" i="0" dirty="0">
                <a:solidFill>
                  <a:srgbClr val="000000"/>
                </a:solidFill>
                <a:effectLst/>
                <a:latin typeface="Consolas" panose="020B0609020204030204" pitchFamily="49" charset="0"/>
              </a:rPr>
              <a:t> </a:t>
            </a:r>
            <a:r>
              <a:rPr lang="ko-KR" altLang="en-US" sz="1400" b="0" i="0" dirty="0">
                <a:solidFill>
                  <a:srgbClr val="000000"/>
                </a:solidFill>
                <a:effectLst/>
                <a:latin typeface="Consolas" panose="020B0609020204030204" pitchFamily="49" charset="0"/>
              </a:rPr>
              <a:t>메서드를 사용해 </a:t>
            </a:r>
            <a:r>
              <a:rPr lang="en-US" altLang="ko-KR" sz="1400" b="0" i="0" dirty="0">
                <a:solidFill>
                  <a:srgbClr val="000000"/>
                </a:solidFill>
                <a:effectLst/>
                <a:latin typeface="Consolas" panose="020B0609020204030204" pitchFamily="49" charset="0"/>
              </a:rPr>
              <a:t>TR </a:t>
            </a:r>
            <a:r>
              <a:rPr lang="ko-KR" altLang="en-US" sz="1400" b="0" i="0" dirty="0">
                <a:solidFill>
                  <a:srgbClr val="000000"/>
                </a:solidFill>
                <a:effectLst/>
                <a:latin typeface="Consolas" panose="020B0609020204030204" pitchFamily="49" charset="0"/>
              </a:rPr>
              <a:t>입력 값을 설정합니다</a:t>
            </a:r>
            <a:r>
              <a:rPr lang="en-US" altLang="ko-KR" sz="1400" b="0" i="0" dirty="0">
                <a:solidFill>
                  <a:srgbClr val="000000"/>
                </a:solidFill>
                <a:effectLst/>
                <a:latin typeface="Consolas" panose="020B0609020204030204" pitchFamily="49" charset="0"/>
              </a:rPr>
              <a:t>. </a:t>
            </a:r>
          </a:p>
          <a:p>
            <a:pPr marL="342900" indent="-342900" algn="ctr">
              <a:buAutoNum type="arabicParenR"/>
            </a:pPr>
            <a:r>
              <a:rPr lang="en-US" altLang="ko-KR" sz="1400" b="0" i="0" dirty="0" err="1">
                <a:solidFill>
                  <a:srgbClr val="000000"/>
                </a:solidFill>
                <a:effectLst/>
                <a:latin typeface="Consolas" panose="020B0609020204030204" pitchFamily="49" charset="0"/>
              </a:rPr>
              <a:t>CommRqData</a:t>
            </a:r>
            <a:r>
              <a:rPr lang="en-US" altLang="ko-KR" sz="1400" b="0" i="0" dirty="0">
                <a:solidFill>
                  <a:srgbClr val="000000"/>
                </a:solidFill>
                <a:effectLst/>
                <a:latin typeface="Consolas" panose="020B0609020204030204" pitchFamily="49" charset="0"/>
              </a:rPr>
              <a:t> </a:t>
            </a:r>
            <a:r>
              <a:rPr lang="ko-KR" altLang="en-US" sz="1400" b="0" i="0" dirty="0">
                <a:solidFill>
                  <a:srgbClr val="000000"/>
                </a:solidFill>
                <a:effectLst/>
                <a:latin typeface="Consolas" panose="020B0609020204030204" pitchFamily="49" charset="0"/>
              </a:rPr>
              <a:t>메서드를 사용해 </a:t>
            </a:r>
            <a:r>
              <a:rPr lang="en-US" altLang="ko-KR" sz="1400" b="0" i="0" dirty="0">
                <a:solidFill>
                  <a:srgbClr val="000000"/>
                </a:solidFill>
                <a:effectLst/>
                <a:latin typeface="Consolas" panose="020B0609020204030204" pitchFamily="49" charset="0"/>
              </a:rPr>
              <a:t>TR</a:t>
            </a:r>
            <a:r>
              <a:rPr lang="ko-KR" altLang="en-US" sz="1400" b="0" i="0" dirty="0">
                <a:solidFill>
                  <a:srgbClr val="000000"/>
                </a:solidFill>
                <a:effectLst/>
                <a:latin typeface="Consolas" panose="020B0609020204030204" pitchFamily="49" charset="0"/>
              </a:rPr>
              <a:t>을 서버로 송신합니다</a:t>
            </a:r>
            <a:r>
              <a:rPr lang="en-US" altLang="ko-KR" sz="1400" b="0" i="0" dirty="0">
                <a:solidFill>
                  <a:srgbClr val="000000"/>
                </a:solidFill>
                <a:effectLst/>
                <a:latin typeface="Consolas" panose="020B0609020204030204" pitchFamily="49" charset="0"/>
              </a:rPr>
              <a:t>. </a:t>
            </a:r>
          </a:p>
          <a:p>
            <a:pPr marL="342900" indent="-342900" algn="ctr">
              <a:buAutoNum type="arabicParenR"/>
            </a:pPr>
            <a:r>
              <a:rPr lang="ko-KR" altLang="en-US" sz="1400" b="0" i="0" dirty="0">
                <a:solidFill>
                  <a:srgbClr val="000000"/>
                </a:solidFill>
                <a:effectLst/>
                <a:latin typeface="Consolas" panose="020B0609020204030204" pitchFamily="49" charset="0"/>
              </a:rPr>
              <a:t>서버로부터 이벤트가 발생할 때까지 이벤트 루프를 사용해 대기합니다</a:t>
            </a:r>
            <a:r>
              <a:rPr lang="en-US" altLang="ko-KR" sz="1400" b="0" i="0" dirty="0">
                <a:solidFill>
                  <a:srgbClr val="000000"/>
                </a:solidFill>
                <a:effectLst/>
                <a:latin typeface="Consolas" panose="020B0609020204030204" pitchFamily="49" charset="0"/>
              </a:rPr>
              <a:t>. </a:t>
            </a:r>
          </a:p>
          <a:p>
            <a:pPr marL="342900" indent="-342900" algn="ctr">
              <a:buAutoNum type="arabicParenR"/>
            </a:pPr>
            <a:r>
              <a:rPr lang="en-US" altLang="ko-KR" sz="1400" b="0" i="0" dirty="0">
                <a:solidFill>
                  <a:srgbClr val="000000"/>
                </a:solidFill>
                <a:effectLst/>
                <a:latin typeface="Consolas" panose="020B0609020204030204" pitchFamily="49" charset="0"/>
              </a:rPr>
              <a:t>) </a:t>
            </a:r>
            <a:r>
              <a:rPr lang="en-US" altLang="ko-KR" sz="1400" b="0" i="0" dirty="0" err="1">
                <a:solidFill>
                  <a:srgbClr val="000000"/>
                </a:solidFill>
                <a:effectLst/>
                <a:latin typeface="Consolas" panose="020B0609020204030204" pitchFamily="49" charset="0"/>
              </a:rPr>
              <a:t>CommGetData</a:t>
            </a:r>
            <a:r>
              <a:rPr lang="en-US" altLang="ko-KR" sz="1400" b="0" i="0" dirty="0">
                <a:solidFill>
                  <a:srgbClr val="000000"/>
                </a:solidFill>
                <a:effectLst/>
                <a:latin typeface="Consolas" panose="020B0609020204030204" pitchFamily="49" charset="0"/>
              </a:rPr>
              <a:t> </a:t>
            </a:r>
            <a:r>
              <a:rPr lang="ko-KR" altLang="en-US" sz="1400" b="0" i="0" dirty="0">
                <a:solidFill>
                  <a:srgbClr val="000000"/>
                </a:solidFill>
                <a:effectLst/>
                <a:latin typeface="Consolas" panose="020B0609020204030204" pitchFamily="49" charset="0"/>
              </a:rPr>
              <a:t>메서드를 사용해 수신 데이터를 가져옵니다</a:t>
            </a:r>
            <a:r>
              <a:rPr lang="en-US" altLang="ko-KR" sz="1400" b="0" i="0" dirty="0">
                <a:solidFill>
                  <a:srgbClr val="000000"/>
                </a:solidFill>
                <a:effectLst/>
                <a:latin typeface="Consolas" panose="020B0609020204030204" pitchFamily="49" charset="0"/>
              </a:rPr>
              <a:t>. </a:t>
            </a:r>
            <a:endParaRPr lang="ko-KR" altLang="en-US" sz="1400" dirty="0"/>
          </a:p>
        </p:txBody>
      </p:sp>
      <p:pic>
        <p:nvPicPr>
          <p:cNvPr id="8" name="그림 7">
            <a:extLst>
              <a:ext uri="{FF2B5EF4-FFF2-40B4-BE49-F238E27FC236}">
                <a16:creationId xmlns:a16="http://schemas.microsoft.com/office/drawing/2014/main" id="{5B8E93CB-16ED-4568-B578-861FC060497E}"/>
              </a:ext>
            </a:extLst>
          </p:cNvPr>
          <p:cNvPicPr>
            <a:picLocks noChangeAspect="1"/>
          </p:cNvPicPr>
          <p:nvPr/>
        </p:nvPicPr>
        <p:blipFill>
          <a:blip r:embed="rId2"/>
          <a:stretch>
            <a:fillRect/>
          </a:stretch>
        </p:blipFill>
        <p:spPr>
          <a:xfrm>
            <a:off x="1200403" y="442488"/>
            <a:ext cx="9791193" cy="3480814"/>
          </a:xfrm>
          <a:prstGeom prst="rect">
            <a:avLst/>
          </a:prstGeom>
        </p:spPr>
      </p:pic>
    </p:spTree>
    <p:extLst>
      <p:ext uri="{BB962C8B-B14F-4D97-AF65-F5344CB8AC3E}">
        <p14:creationId xmlns:p14="http://schemas.microsoft.com/office/powerpoint/2010/main" val="3049961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0A7B299-3826-4E61-8B9E-8BF1C3F133DC}"/>
              </a:ext>
            </a:extLst>
          </p:cNvPr>
          <p:cNvSpPr>
            <a:spLocks noGrp="1"/>
          </p:cNvSpPr>
          <p:nvPr>
            <p:ph type="title"/>
          </p:nvPr>
        </p:nvSpPr>
        <p:spPr>
          <a:xfrm>
            <a:off x="838200" y="325437"/>
            <a:ext cx="3693160" cy="1009651"/>
          </a:xfrm>
        </p:spPr>
        <p:txBody>
          <a:bodyPr>
            <a:normAutofit/>
          </a:bodyPr>
          <a:lstStyle/>
          <a:p>
            <a:r>
              <a:rPr lang="en-US" altLang="ko-KR" sz="3200" dirty="0"/>
              <a:t>TR</a:t>
            </a:r>
            <a:r>
              <a:rPr lang="ko-KR" altLang="en-US" sz="3200" dirty="0"/>
              <a:t>서버 통신 예제</a:t>
            </a:r>
          </a:p>
        </p:txBody>
      </p:sp>
      <p:sp>
        <p:nvSpPr>
          <p:cNvPr id="3" name="내용 개체 틀 2">
            <a:extLst>
              <a:ext uri="{FF2B5EF4-FFF2-40B4-BE49-F238E27FC236}">
                <a16:creationId xmlns:a16="http://schemas.microsoft.com/office/drawing/2014/main" id="{83140B93-4DF9-45E4-81FA-D26680A4B596}"/>
              </a:ext>
            </a:extLst>
          </p:cNvPr>
          <p:cNvSpPr>
            <a:spLocks noGrp="1"/>
          </p:cNvSpPr>
          <p:nvPr>
            <p:ph idx="1"/>
          </p:nvPr>
        </p:nvSpPr>
        <p:spPr>
          <a:xfrm>
            <a:off x="838200" y="1825625"/>
            <a:ext cx="4648200" cy="2522855"/>
          </a:xfrm>
          <a:solidFill>
            <a:schemeClr val="bg1">
              <a:lumMod val="75000"/>
            </a:schemeClr>
          </a:solidFill>
        </p:spPr>
        <p:txBody>
          <a:bodyPr>
            <a:normAutofit/>
          </a:bodyPr>
          <a:lstStyle/>
          <a:p>
            <a:r>
              <a:rPr lang="en-US" altLang="ko-KR" sz="1600" b="1" i="0" dirty="0">
                <a:solidFill>
                  <a:srgbClr val="000000"/>
                </a:solidFill>
                <a:effectLst/>
                <a:latin typeface="Consolas" panose="020B0609020204030204" pitchFamily="49" charset="0"/>
              </a:rPr>
              <a:t>def</a:t>
            </a:r>
            <a:r>
              <a:rPr lang="en-US" altLang="ko-KR" sz="1600" b="0" i="0" dirty="0">
                <a:solidFill>
                  <a:srgbClr val="000000"/>
                </a:solidFill>
                <a:effectLst/>
                <a:latin typeface="Consolas" panose="020B0609020204030204" pitchFamily="49" charset="0"/>
              </a:rPr>
              <a:t> </a:t>
            </a:r>
            <a:r>
              <a:rPr lang="en-US" altLang="ko-KR" sz="1600" b="1" i="0" dirty="0">
                <a:solidFill>
                  <a:srgbClr val="880000"/>
                </a:solidFill>
                <a:effectLst/>
                <a:latin typeface="Consolas" panose="020B0609020204030204" pitchFamily="49" charset="0"/>
              </a:rPr>
              <a:t>btn1_clicked</a:t>
            </a:r>
            <a:r>
              <a:rPr lang="en-US" altLang="ko-KR" sz="1600" b="0" i="0" dirty="0">
                <a:solidFill>
                  <a:srgbClr val="000000"/>
                </a:solidFill>
                <a:effectLst/>
                <a:latin typeface="Consolas" panose="020B0609020204030204" pitchFamily="49" charset="0"/>
              </a:rPr>
              <a:t>(self): code = </a:t>
            </a:r>
            <a:r>
              <a:rPr lang="en-US" altLang="ko-KR" sz="1600" b="0" i="0" dirty="0" err="1">
                <a:solidFill>
                  <a:srgbClr val="000000"/>
                </a:solidFill>
                <a:effectLst/>
                <a:latin typeface="Consolas" panose="020B0609020204030204" pitchFamily="49" charset="0"/>
              </a:rPr>
              <a:t>self.code_edit.text</a:t>
            </a:r>
            <a:r>
              <a:rPr lang="en-US" altLang="ko-KR" sz="1600" b="0" i="0" dirty="0">
                <a:solidFill>
                  <a:srgbClr val="000000"/>
                </a:solidFill>
                <a:effectLst/>
                <a:latin typeface="Consolas" panose="020B0609020204030204" pitchFamily="49" charset="0"/>
              </a:rPr>
              <a:t>() </a:t>
            </a:r>
            <a:r>
              <a:rPr lang="en-US" altLang="ko-KR" sz="1600" b="0" i="0" dirty="0" err="1">
                <a:solidFill>
                  <a:srgbClr val="000000"/>
                </a:solidFill>
                <a:effectLst/>
                <a:latin typeface="Consolas" panose="020B0609020204030204" pitchFamily="49" charset="0"/>
              </a:rPr>
              <a:t>self.text_edit.append</a:t>
            </a:r>
            <a:r>
              <a:rPr lang="en-US" altLang="ko-KR" sz="1600" b="0" i="0" dirty="0">
                <a:solidFill>
                  <a:srgbClr val="000000"/>
                </a:solidFill>
                <a:effectLst/>
                <a:latin typeface="Consolas" panose="020B0609020204030204" pitchFamily="49" charset="0"/>
              </a:rPr>
              <a:t>(</a:t>
            </a:r>
            <a:r>
              <a:rPr lang="en-US" altLang="ko-KR" sz="1600" b="0" i="0" dirty="0">
                <a:solidFill>
                  <a:srgbClr val="880000"/>
                </a:solidFill>
                <a:effectLst/>
                <a:latin typeface="Consolas" panose="020B0609020204030204" pitchFamily="49" charset="0"/>
              </a:rPr>
              <a:t>"</a:t>
            </a:r>
            <a:r>
              <a:rPr lang="ko-KR" altLang="en-US" sz="1600" b="0" i="0" dirty="0">
                <a:solidFill>
                  <a:srgbClr val="880000"/>
                </a:solidFill>
                <a:effectLst/>
                <a:latin typeface="Consolas" panose="020B0609020204030204" pitchFamily="49" charset="0"/>
              </a:rPr>
              <a:t>종목코드</a:t>
            </a:r>
            <a:r>
              <a:rPr lang="en-US" altLang="ko-KR" sz="1600" b="0" i="0" dirty="0">
                <a:solidFill>
                  <a:srgbClr val="880000"/>
                </a:solidFill>
                <a:effectLst/>
                <a:latin typeface="Consolas" panose="020B0609020204030204" pitchFamily="49" charset="0"/>
              </a:rPr>
              <a:t>: "</a:t>
            </a:r>
            <a:r>
              <a:rPr lang="ko-KR" altLang="en-US" sz="1600" b="0" i="0" dirty="0">
                <a:solidFill>
                  <a:srgbClr val="000000"/>
                </a:solidFill>
                <a:effectLst/>
                <a:latin typeface="Consolas" panose="020B0609020204030204" pitchFamily="49" charset="0"/>
              </a:rPr>
              <a:t> </a:t>
            </a:r>
            <a:r>
              <a:rPr lang="en-US" altLang="ko-KR" sz="1600" b="0" i="0" dirty="0">
                <a:solidFill>
                  <a:srgbClr val="000000"/>
                </a:solidFill>
                <a:effectLst/>
                <a:latin typeface="Consolas" panose="020B0609020204030204" pitchFamily="49" charset="0"/>
              </a:rPr>
              <a:t>+ code) </a:t>
            </a:r>
            <a:r>
              <a:rPr lang="en-US" altLang="ko-KR" sz="1600" b="0" i="0" dirty="0">
                <a:solidFill>
                  <a:srgbClr val="888888"/>
                </a:solidFill>
                <a:effectLst/>
                <a:latin typeface="Consolas" panose="020B0609020204030204" pitchFamily="49" charset="0"/>
              </a:rPr>
              <a:t># </a:t>
            </a:r>
            <a:r>
              <a:rPr lang="en-US" altLang="ko-KR" sz="1600" b="0" i="0" dirty="0" err="1">
                <a:solidFill>
                  <a:srgbClr val="888888"/>
                </a:solidFill>
                <a:effectLst/>
                <a:latin typeface="Consolas" panose="020B0609020204030204" pitchFamily="49" charset="0"/>
              </a:rPr>
              <a:t>SetInputValue</a:t>
            </a:r>
            <a:r>
              <a:rPr lang="en-US" altLang="ko-KR" sz="1600" b="0" i="0" dirty="0">
                <a:solidFill>
                  <a:srgbClr val="000000"/>
                </a:solidFill>
                <a:effectLst/>
                <a:latin typeface="Consolas" panose="020B0609020204030204" pitchFamily="49" charset="0"/>
              </a:rPr>
              <a:t> </a:t>
            </a:r>
            <a:r>
              <a:rPr lang="en-US" altLang="ko-KR" sz="1600" b="0" i="0" dirty="0" err="1">
                <a:solidFill>
                  <a:srgbClr val="000000"/>
                </a:solidFill>
                <a:effectLst/>
                <a:latin typeface="Consolas" panose="020B0609020204030204" pitchFamily="49" charset="0"/>
              </a:rPr>
              <a:t>self.kiwoom.dynamicCall</a:t>
            </a:r>
            <a:r>
              <a:rPr lang="en-US" altLang="ko-KR" sz="1600" b="0" i="0" dirty="0">
                <a:solidFill>
                  <a:srgbClr val="000000"/>
                </a:solidFill>
                <a:effectLst/>
                <a:latin typeface="Consolas" panose="020B0609020204030204" pitchFamily="49" charset="0"/>
              </a:rPr>
              <a:t>(</a:t>
            </a:r>
            <a:r>
              <a:rPr lang="en-US" altLang="ko-KR" sz="1600" b="0" i="0" dirty="0">
                <a:solidFill>
                  <a:srgbClr val="880000"/>
                </a:solidFill>
                <a:effectLst/>
                <a:latin typeface="Consolas" panose="020B0609020204030204" pitchFamily="49" charset="0"/>
              </a:rPr>
              <a:t>"</a:t>
            </a:r>
            <a:r>
              <a:rPr lang="en-US" altLang="ko-KR" sz="1600" b="0" i="0" dirty="0" err="1">
                <a:solidFill>
                  <a:srgbClr val="880000"/>
                </a:solidFill>
                <a:effectLst/>
                <a:latin typeface="Consolas" panose="020B0609020204030204" pitchFamily="49" charset="0"/>
              </a:rPr>
              <a:t>SetInputValue</a:t>
            </a:r>
            <a:r>
              <a:rPr lang="en-US" altLang="ko-KR" sz="1600" b="0" i="0" dirty="0">
                <a:solidFill>
                  <a:srgbClr val="880000"/>
                </a:solidFill>
                <a:effectLst/>
                <a:latin typeface="Consolas" panose="020B0609020204030204" pitchFamily="49" charset="0"/>
              </a:rPr>
              <a:t>(</a:t>
            </a:r>
            <a:r>
              <a:rPr lang="en-US" altLang="ko-KR" sz="1600" b="0" i="0" dirty="0" err="1">
                <a:solidFill>
                  <a:srgbClr val="880000"/>
                </a:solidFill>
                <a:effectLst/>
                <a:latin typeface="Consolas" panose="020B0609020204030204" pitchFamily="49" charset="0"/>
              </a:rPr>
              <a:t>QString</a:t>
            </a:r>
            <a:r>
              <a:rPr lang="en-US" altLang="ko-KR" sz="1600" b="0" i="0" dirty="0">
                <a:solidFill>
                  <a:srgbClr val="880000"/>
                </a:solidFill>
                <a:effectLst/>
                <a:latin typeface="Consolas" panose="020B0609020204030204" pitchFamily="49" charset="0"/>
              </a:rPr>
              <a:t>, </a:t>
            </a:r>
            <a:r>
              <a:rPr lang="en-US" altLang="ko-KR" sz="1600" b="0" i="0" dirty="0" err="1">
                <a:solidFill>
                  <a:srgbClr val="880000"/>
                </a:solidFill>
                <a:effectLst/>
                <a:latin typeface="Consolas" panose="020B0609020204030204" pitchFamily="49" charset="0"/>
              </a:rPr>
              <a:t>QString</a:t>
            </a:r>
            <a:r>
              <a:rPr lang="en-US" altLang="ko-KR" sz="1600" b="0" i="0" dirty="0">
                <a:solidFill>
                  <a:srgbClr val="880000"/>
                </a:solidFill>
                <a:effectLst/>
                <a:latin typeface="Consolas" panose="020B0609020204030204" pitchFamily="49" charset="0"/>
              </a:rPr>
              <a:t>)"</a:t>
            </a:r>
            <a:r>
              <a:rPr lang="en-US" altLang="ko-KR" sz="1600" b="0" i="0" dirty="0">
                <a:solidFill>
                  <a:srgbClr val="000000"/>
                </a:solidFill>
                <a:effectLst/>
                <a:latin typeface="Consolas" panose="020B0609020204030204" pitchFamily="49" charset="0"/>
              </a:rPr>
              <a:t>, </a:t>
            </a:r>
            <a:r>
              <a:rPr lang="en-US" altLang="ko-KR" sz="1600" b="0" i="0" dirty="0">
                <a:solidFill>
                  <a:srgbClr val="880000"/>
                </a:solidFill>
                <a:effectLst/>
                <a:latin typeface="Consolas" panose="020B0609020204030204" pitchFamily="49" charset="0"/>
              </a:rPr>
              <a:t>"</a:t>
            </a:r>
            <a:r>
              <a:rPr lang="ko-KR" altLang="en-US" sz="1600" b="0" i="0" dirty="0">
                <a:solidFill>
                  <a:srgbClr val="880000"/>
                </a:solidFill>
                <a:effectLst/>
                <a:latin typeface="Consolas" panose="020B0609020204030204" pitchFamily="49" charset="0"/>
              </a:rPr>
              <a:t>종목코드</a:t>
            </a:r>
            <a:r>
              <a:rPr lang="en-US" altLang="ko-KR" sz="1600" b="0" i="0" dirty="0">
                <a:solidFill>
                  <a:srgbClr val="880000"/>
                </a:solidFill>
                <a:effectLst/>
                <a:latin typeface="Consolas" panose="020B0609020204030204" pitchFamily="49" charset="0"/>
              </a:rPr>
              <a:t>"</a:t>
            </a:r>
            <a:r>
              <a:rPr lang="en-US" altLang="ko-KR" sz="1600" b="0" i="0" dirty="0">
                <a:solidFill>
                  <a:srgbClr val="000000"/>
                </a:solidFill>
                <a:effectLst/>
                <a:latin typeface="Consolas" panose="020B0609020204030204" pitchFamily="49" charset="0"/>
              </a:rPr>
              <a:t>, code) </a:t>
            </a:r>
            <a:r>
              <a:rPr lang="en-US" altLang="ko-KR" sz="1600" b="0" i="0" dirty="0">
                <a:solidFill>
                  <a:srgbClr val="888888"/>
                </a:solidFill>
                <a:effectLst/>
                <a:latin typeface="Consolas" panose="020B0609020204030204" pitchFamily="49" charset="0"/>
              </a:rPr>
              <a:t># </a:t>
            </a:r>
            <a:r>
              <a:rPr lang="en-US" altLang="ko-KR" sz="1600" b="0" i="0" dirty="0" err="1">
                <a:solidFill>
                  <a:srgbClr val="888888"/>
                </a:solidFill>
                <a:effectLst/>
                <a:latin typeface="Consolas" panose="020B0609020204030204" pitchFamily="49" charset="0"/>
              </a:rPr>
              <a:t>CommRqData</a:t>
            </a:r>
            <a:r>
              <a:rPr lang="en-US" altLang="ko-KR" sz="1600" b="0" i="0" dirty="0">
                <a:solidFill>
                  <a:srgbClr val="000000"/>
                </a:solidFill>
                <a:effectLst/>
                <a:latin typeface="Consolas" panose="020B0609020204030204" pitchFamily="49" charset="0"/>
              </a:rPr>
              <a:t> </a:t>
            </a:r>
            <a:r>
              <a:rPr lang="en-US" altLang="ko-KR" sz="1600" b="0" i="0" dirty="0" err="1">
                <a:solidFill>
                  <a:srgbClr val="000000"/>
                </a:solidFill>
                <a:effectLst/>
                <a:latin typeface="Consolas" panose="020B0609020204030204" pitchFamily="49" charset="0"/>
              </a:rPr>
              <a:t>self.kiwoom.dynamicCall</a:t>
            </a:r>
            <a:r>
              <a:rPr lang="en-US" altLang="ko-KR" sz="1600" b="0" i="0" dirty="0">
                <a:solidFill>
                  <a:srgbClr val="000000"/>
                </a:solidFill>
                <a:effectLst/>
                <a:latin typeface="Consolas" panose="020B0609020204030204" pitchFamily="49" charset="0"/>
              </a:rPr>
              <a:t>(</a:t>
            </a:r>
            <a:r>
              <a:rPr lang="en-US" altLang="ko-KR" sz="1600" b="0" i="0" dirty="0">
                <a:solidFill>
                  <a:srgbClr val="880000"/>
                </a:solidFill>
                <a:effectLst/>
                <a:latin typeface="Consolas" panose="020B0609020204030204" pitchFamily="49" charset="0"/>
              </a:rPr>
              <a:t>"</a:t>
            </a:r>
            <a:r>
              <a:rPr lang="en-US" altLang="ko-KR" sz="1600" b="0" i="0" dirty="0" err="1">
                <a:solidFill>
                  <a:srgbClr val="880000"/>
                </a:solidFill>
                <a:effectLst/>
                <a:latin typeface="Consolas" panose="020B0609020204030204" pitchFamily="49" charset="0"/>
              </a:rPr>
              <a:t>CommRqData</a:t>
            </a:r>
            <a:r>
              <a:rPr lang="en-US" altLang="ko-KR" sz="1600" b="0" i="0" dirty="0">
                <a:solidFill>
                  <a:srgbClr val="880000"/>
                </a:solidFill>
                <a:effectLst/>
                <a:latin typeface="Consolas" panose="020B0609020204030204" pitchFamily="49" charset="0"/>
              </a:rPr>
              <a:t>(</a:t>
            </a:r>
            <a:r>
              <a:rPr lang="en-US" altLang="ko-KR" sz="1600" b="0" i="0" dirty="0" err="1">
                <a:solidFill>
                  <a:srgbClr val="880000"/>
                </a:solidFill>
                <a:effectLst/>
                <a:latin typeface="Consolas" panose="020B0609020204030204" pitchFamily="49" charset="0"/>
              </a:rPr>
              <a:t>QString</a:t>
            </a:r>
            <a:r>
              <a:rPr lang="en-US" altLang="ko-KR" sz="1600" b="0" i="0" dirty="0">
                <a:solidFill>
                  <a:srgbClr val="880000"/>
                </a:solidFill>
                <a:effectLst/>
                <a:latin typeface="Consolas" panose="020B0609020204030204" pitchFamily="49" charset="0"/>
              </a:rPr>
              <a:t>, </a:t>
            </a:r>
            <a:r>
              <a:rPr lang="en-US" altLang="ko-KR" sz="1600" b="0" i="0" dirty="0" err="1">
                <a:solidFill>
                  <a:srgbClr val="880000"/>
                </a:solidFill>
                <a:effectLst/>
                <a:latin typeface="Consolas" panose="020B0609020204030204" pitchFamily="49" charset="0"/>
              </a:rPr>
              <a:t>QString</a:t>
            </a:r>
            <a:r>
              <a:rPr lang="en-US" altLang="ko-KR" sz="1600" b="0" i="0" dirty="0">
                <a:solidFill>
                  <a:srgbClr val="880000"/>
                </a:solidFill>
                <a:effectLst/>
                <a:latin typeface="Consolas" panose="020B0609020204030204" pitchFamily="49" charset="0"/>
              </a:rPr>
              <a:t>, int, </a:t>
            </a:r>
            <a:r>
              <a:rPr lang="en-US" altLang="ko-KR" sz="1600" b="0" i="0" dirty="0" err="1">
                <a:solidFill>
                  <a:srgbClr val="880000"/>
                </a:solidFill>
                <a:effectLst/>
                <a:latin typeface="Consolas" panose="020B0609020204030204" pitchFamily="49" charset="0"/>
              </a:rPr>
              <a:t>QString</a:t>
            </a:r>
            <a:r>
              <a:rPr lang="en-US" altLang="ko-KR" sz="1600" b="0" i="0" dirty="0">
                <a:solidFill>
                  <a:srgbClr val="880000"/>
                </a:solidFill>
                <a:effectLst/>
                <a:latin typeface="Consolas" panose="020B0609020204030204" pitchFamily="49" charset="0"/>
              </a:rPr>
              <a:t>)"</a:t>
            </a:r>
            <a:r>
              <a:rPr lang="en-US" altLang="ko-KR" sz="1600" b="0" i="0" dirty="0">
                <a:solidFill>
                  <a:srgbClr val="000000"/>
                </a:solidFill>
                <a:effectLst/>
                <a:latin typeface="Consolas" panose="020B0609020204030204" pitchFamily="49" charset="0"/>
              </a:rPr>
              <a:t>, </a:t>
            </a:r>
            <a:r>
              <a:rPr lang="en-US" altLang="ko-KR" sz="1600" b="0" i="0" dirty="0">
                <a:solidFill>
                  <a:srgbClr val="880000"/>
                </a:solidFill>
                <a:effectLst/>
                <a:latin typeface="Consolas" panose="020B0609020204030204" pitchFamily="49" charset="0"/>
              </a:rPr>
              <a:t>"opt10001_req"</a:t>
            </a:r>
            <a:r>
              <a:rPr lang="en-US" altLang="ko-KR" sz="1600" b="0" i="0" dirty="0">
                <a:solidFill>
                  <a:srgbClr val="000000"/>
                </a:solidFill>
                <a:effectLst/>
                <a:latin typeface="Consolas" panose="020B0609020204030204" pitchFamily="49" charset="0"/>
              </a:rPr>
              <a:t>, </a:t>
            </a:r>
            <a:r>
              <a:rPr lang="en-US" altLang="ko-KR" sz="1600" b="0" i="0" dirty="0">
                <a:solidFill>
                  <a:srgbClr val="880000"/>
                </a:solidFill>
                <a:effectLst/>
                <a:latin typeface="Consolas" panose="020B0609020204030204" pitchFamily="49" charset="0"/>
              </a:rPr>
              <a:t>"opt10001"</a:t>
            </a:r>
            <a:r>
              <a:rPr lang="en-US" altLang="ko-KR" sz="1600" b="0" i="0" dirty="0">
                <a:solidFill>
                  <a:srgbClr val="000000"/>
                </a:solidFill>
                <a:effectLst/>
                <a:latin typeface="Consolas" panose="020B0609020204030204" pitchFamily="49" charset="0"/>
              </a:rPr>
              <a:t>, </a:t>
            </a:r>
            <a:r>
              <a:rPr lang="en-US" altLang="ko-KR" sz="1600" b="0" i="0" dirty="0">
                <a:solidFill>
                  <a:srgbClr val="008800"/>
                </a:solidFill>
                <a:effectLst/>
                <a:latin typeface="Consolas" panose="020B0609020204030204" pitchFamily="49" charset="0"/>
              </a:rPr>
              <a:t>0</a:t>
            </a:r>
            <a:r>
              <a:rPr lang="en-US" altLang="ko-KR" sz="1600" b="0" i="0" dirty="0">
                <a:solidFill>
                  <a:srgbClr val="000000"/>
                </a:solidFill>
                <a:effectLst/>
                <a:latin typeface="Consolas" panose="020B0609020204030204" pitchFamily="49" charset="0"/>
              </a:rPr>
              <a:t>, </a:t>
            </a:r>
            <a:r>
              <a:rPr lang="en-US" altLang="ko-KR" sz="1600" b="0" i="0" dirty="0">
                <a:solidFill>
                  <a:srgbClr val="880000"/>
                </a:solidFill>
                <a:effectLst/>
                <a:latin typeface="Consolas" panose="020B0609020204030204" pitchFamily="49" charset="0"/>
              </a:rPr>
              <a:t>"0101"</a:t>
            </a:r>
            <a:r>
              <a:rPr lang="en-US" altLang="ko-KR" sz="1600" b="0" i="0" dirty="0">
                <a:solidFill>
                  <a:srgbClr val="000000"/>
                </a:solidFill>
                <a:effectLst/>
                <a:latin typeface="Consolas" panose="020B0609020204030204" pitchFamily="49" charset="0"/>
              </a:rPr>
              <a:t>)</a:t>
            </a:r>
            <a:endParaRPr lang="ko-KR" altLang="en-US" sz="1600" dirty="0"/>
          </a:p>
        </p:txBody>
      </p:sp>
      <p:sp>
        <p:nvSpPr>
          <p:cNvPr id="5" name="TextBox 4">
            <a:extLst>
              <a:ext uri="{FF2B5EF4-FFF2-40B4-BE49-F238E27FC236}">
                <a16:creationId xmlns:a16="http://schemas.microsoft.com/office/drawing/2014/main" id="{67DD0497-EFD9-4C93-9D83-ED5B5FEA15D7}"/>
              </a:ext>
            </a:extLst>
          </p:cNvPr>
          <p:cNvSpPr txBox="1"/>
          <p:nvPr/>
        </p:nvSpPr>
        <p:spPr>
          <a:xfrm>
            <a:off x="5486400" y="1825625"/>
            <a:ext cx="6096000" cy="861774"/>
          </a:xfrm>
          <a:prstGeom prst="rect">
            <a:avLst/>
          </a:prstGeom>
          <a:noFill/>
        </p:spPr>
        <p:txBody>
          <a:bodyPr wrap="square">
            <a:spAutoFit/>
          </a:bodyPr>
          <a:lstStyle/>
          <a:p>
            <a:r>
              <a:rPr lang="en-US" altLang="ko-KR" sz="1600" b="0" i="0" dirty="0">
                <a:solidFill>
                  <a:srgbClr val="000000"/>
                </a:solidFill>
                <a:effectLst/>
                <a:latin typeface="Malgun Gothic" panose="020B0503020000020004" pitchFamily="50" charset="-127"/>
                <a:ea typeface="Malgun Gothic" panose="020B0503020000020004" pitchFamily="50" charset="-127"/>
              </a:rPr>
              <a:t>TR </a:t>
            </a:r>
            <a:r>
              <a:rPr lang="ko-KR" altLang="en-US" sz="1600" b="0" i="0" dirty="0">
                <a:solidFill>
                  <a:srgbClr val="000000"/>
                </a:solidFill>
                <a:effectLst/>
                <a:latin typeface="Malgun Gothic" panose="020B0503020000020004" pitchFamily="50" charset="-127"/>
                <a:ea typeface="Malgun Gothic" panose="020B0503020000020004" pitchFamily="50" charset="-127"/>
              </a:rPr>
              <a:t>구성이 완료되면 </a:t>
            </a:r>
            <a:r>
              <a:rPr lang="en-US" altLang="ko-KR" sz="1600" b="0" i="0" dirty="0" err="1">
                <a:solidFill>
                  <a:srgbClr val="000000"/>
                </a:solidFill>
                <a:effectLst/>
                <a:latin typeface="Malgun Gothic" panose="020B0503020000020004" pitchFamily="50" charset="-127"/>
                <a:ea typeface="Malgun Gothic" panose="020B0503020000020004" pitchFamily="50" charset="-127"/>
              </a:rPr>
              <a:t>CommRqData</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메서드를 사용해 </a:t>
            </a:r>
            <a:r>
              <a:rPr lang="en-US" altLang="ko-KR" sz="1600" b="0" i="0" dirty="0">
                <a:solidFill>
                  <a:srgbClr val="000000"/>
                </a:solidFill>
                <a:effectLst/>
                <a:latin typeface="Malgun Gothic" panose="020B0503020000020004" pitchFamily="50" charset="-127"/>
                <a:ea typeface="Malgun Gothic" panose="020B0503020000020004" pitchFamily="50" charset="-127"/>
              </a:rPr>
              <a:t>TR</a:t>
            </a:r>
            <a:r>
              <a:rPr lang="ko-KR" altLang="en-US" sz="1600" b="0" i="0" dirty="0">
                <a:solidFill>
                  <a:srgbClr val="000000"/>
                </a:solidFill>
                <a:effectLst/>
                <a:latin typeface="Malgun Gothic" panose="020B0503020000020004" pitchFamily="50" charset="-127"/>
                <a:ea typeface="Malgun Gothic" panose="020B0503020000020004" pitchFamily="50" charset="-127"/>
              </a:rPr>
              <a:t>을 서버로 송신하면 됩니다</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en-US" altLang="ko-KR" sz="1600" b="0" i="0" dirty="0" err="1">
                <a:solidFill>
                  <a:srgbClr val="000000"/>
                </a:solidFill>
                <a:effectLst/>
                <a:latin typeface="Malgun Gothic" panose="020B0503020000020004" pitchFamily="50" charset="-127"/>
                <a:ea typeface="Malgun Gothic" panose="020B0503020000020004" pitchFamily="50" charset="-127"/>
              </a:rPr>
              <a:t>CommRqData</a:t>
            </a:r>
            <a:r>
              <a:rPr lang="ko-KR" altLang="en-US" sz="1600" b="0" i="0" dirty="0">
                <a:solidFill>
                  <a:srgbClr val="000000"/>
                </a:solidFill>
                <a:effectLst/>
                <a:latin typeface="Malgun Gothic" panose="020B0503020000020004" pitchFamily="50" charset="-127"/>
                <a:ea typeface="Malgun Gothic" panose="020B0503020000020004" pitchFamily="50" charset="-127"/>
              </a:rPr>
              <a:t>의 첫 번째 인자는 사용자가 </a:t>
            </a:r>
            <a:r>
              <a:rPr lang="en-US" altLang="ko-KR" sz="1600" b="0" i="0" dirty="0">
                <a:solidFill>
                  <a:srgbClr val="000000"/>
                </a:solidFill>
                <a:effectLst/>
                <a:latin typeface="Malgun Gothic" panose="020B0503020000020004" pitchFamily="50" charset="-127"/>
                <a:ea typeface="Malgun Gothic" panose="020B0503020000020004" pitchFamily="50" charset="-127"/>
              </a:rPr>
              <a:t>TR</a:t>
            </a:r>
            <a:r>
              <a:rPr lang="ko-KR" altLang="en-US" sz="1600" b="0" i="0" dirty="0">
                <a:solidFill>
                  <a:srgbClr val="000000"/>
                </a:solidFill>
                <a:effectLst/>
                <a:latin typeface="Malgun Gothic" panose="020B0503020000020004" pitchFamily="50" charset="-127"/>
                <a:ea typeface="Malgun Gothic" panose="020B0503020000020004" pitchFamily="50" charset="-127"/>
              </a:rPr>
              <a:t>을 구분하기 위한 용도로 사용</a:t>
            </a:r>
            <a:r>
              <a:rPr lang="en-US" altLang="ko-KR" sz="1600" b="0" i="0" dirty="0">
                <a:solidFill>
                  <a:srgbClr val="000000"/>
                </a:solidFill>
                <a:effectLst/>
                <a:latin typeface="Malgun Gothic" panose="020B0503020000020004" pitchFamily="50" charset="-127"/>
                <a:ea typeface="Malgun Gothic" panose="020B0503020000020004" pitchFamily="50" charset="-127"/>
              </a:rPr>
              <a:t>.</a:t>
            </a:r>
            <a:endParaRPr lang="ko-KR" altLang="en-US" dirty="0"/>
          </a:p>
        </p:txBody>
      </p:sp>
      <p:sp>
        <p:nvSpPr>
          <p:cNvPr id="7" name="TextBox 6">
            <a:extLst>
              <a:ext uri="{FF2B5EF4-FFF2-40B4-BE49-F238E27FC236}">
                <a16:creationId xmlns:a16="http://schemas.microsoft.com/office/drawing/2014/main" id="{81E29827-4728-4508-9B66-9A44FE29C510}"/>
              </a:ext>
            </a:extLst>
          </p:cNvPr>
          <p:cNvSpPr txBox="1"/>
          <p:nvPr/>
        </p:nvSpPr>
        <p:spPr>
          <a:xfrm>
            <a:off x="5486400" y="3429000"/>
            <a:ext cx="6096000" cy="584775"/>
          </a:xfrm>
          <a:prstGeom prst="rect">
            <a:avLst/>
          </a:prstGeom>
          <a:noFill/>
        </p:spPr>
        <p:txBody>
          <a:bodyPr wrap="square">
            <a:spAutoFit/>
          </a:bodyPr>
          <a:lstStyle/>
          <a:p>
            <a:r>
              <a:rPr lang="en-US" altLang="ko-KR" sz="1600" b="0" i="0" dirty="0">
                <a:solidFill>
                  <a:srgbClr val="000000"/>
                </a:solidFill>
                <a:effectLst/>
                <a:latin typeface="Malgun Gothic" panose="020B0503020000020004" pitchFamily="50" charset="-127"/>
                <a:ea typeface="Malgun Gothic" panose="020B0503020000020004" pitchFamily="50" charset="-127"/>
              </a:rPr>
              <a:t>TR</a:t>
            </a:r>
            <a:r>
              <a:rPr lang="ko-KR" altLang="en-US" sz="1600" b="0" i="0" dirty="0">
                <a:solidFill>
                  <a:srgbClr val="000000"/>
                </a:solidFill>
                <a:effectLst/>
                <a:latin typeface="Malgun Gothic" panose="020B0503020000020004" pitchFamily="50" charset="-127"/>
                <a:ea typeface="Malgun Gothic" panose="020B0503020000020004" pitchFamily="50" charset="-127"/>
              </a:rPr>
              <a:t>을 서버로 송신했으므로 </a:t>
            </a:r>
            <a:r>
              <a:rPr lang="en-US" altLang="ko-KR" sz="1600" b="0" i="0" dirty="0" err="1">
                <a:solidFill>
                  <a:srgbClr val="000000"/>
                </a:solidFill>
                <a:effectLst/>
                <a:latin typeface="Malgun Gothic" panose="020B0503020000020004" pitchFamily="50" charset="-127"/>
                <a:ea typeface="Malgun Gothic" panose="020B0503020000020004" pitchFamily="50" charset="-127"/>
              </a:rPr>
              <a:t>OnReceiveTrData</a:t>
            </a:r>
            <a:r>
              <a:rPr lang="ko-KR" altLang="en-US" sz="1600" b="0" i="0" dirty="0">
                <a:solidFill>
                  <a:srgbClr val="000000"/>
                </a:solidFill>
                <a:effectLst/>
                <a:latin typeface="Malgun Gothic" panose="020B0503020000020004" pitchFamily="50" charset="-127"/>
                <a:ea typeface="Malgun Gothic" panose="020B0503020000020004" pitchFamily="50" charset="-127"/>
              </a:rPr>
              <a:t>라는 이벤트를 처리할 메서드를 구현하고 이를 이벤트와 연결</a:t>
            </a:r>
            <a:r>
              <a:rPr lang="en-US" altLang="ko-KR" sz="1600" b="0" i="0" dirty="0">
                <a:solidFill>
                  <a:srgbClr val="000000"/>
                </a:solidFill>
                <a:effectLst/>
                <a:latin typeface="Malgun Gothic" panose="020B0503020000020004" pitchFamily="50" charset="-127"/>
                <a:ea typeface="Malgun Gothic" panose="020B0503020000020004" pitchFamily="50" charset="-127"/>
              </a:rPr>
              <a:t>.</a:t>
            </a:r>
            <a:endParaRPr lang="ko-KR" altLang="en-US" sz="1600" dirty="0"/>
          </a:p>
        </p:txBody>
      </p:sp>
    </p:spTree>
    <p:extLst>
      <p:ext uri="{BB962C8B-B14F-4D97-AF65-F5344CB8AC3E}">
        <p14:creationId xmlns:p14="http://schemas.microsoft.com/office/powerpoint/2010/main" val="3175779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내용 개체 틀 3">
            <a:extLst>
              <a:ext uri="{FF2B5EF4-FFF2-40B4-BE49-F238E27FC236}">
                <a16:creationId xmlns:a16="http://schemas.microsoft.com/office/drawing/2014/main" id="{D6B26064-0F97-454A-AA22-100AA5DB00DD}"/>
              </a:ext>
            </a:extLst>
          </p:cNvPr>
          <p:cNvPicPr>
            <a:picLocks noGrp="1" noChangeAspect="1"/>
          </p:cNvPicPr>
          <p:nvPr>
            <p:ph idx="1"/>
          </p:nvPr>
        </p:nvPicPr>
        <p:blipFill>
          <a:blip r:embed="rId2"/>
          <a:stretch>
            <a:fillRect/>
          </a:stretch>
        </p:blipFill>
        <p:spPr>
          <a:xfrm>
            <a:off x="193515" y="552290"/>
            <a:ext cx="5983765" cy="5553869"/>
          </a:xfrm>
          <a:prstGeom prst="rect">
            <a:avLst/>
          </a:prstGeom>
        </p:spPr>
      </p:pic>
      <p:sp>
        <p:nvSpPr>
          <p:cNvPr id="6" name="TextBox 5">
            <a:extLst>
              <a:ext uri="{FF2B5EF4-FFF2-40B4-BE49-F238E27FC236}">
                <a16:creationId xmlns:a16="http://schemas.microsoft.com/office/drawing/2014/main" id="{600F15E4-644E-44BE-9B0B-C18D6843D86E}"/>
              </a:ext>
            </a:extLst>
          </p:cNvPr>
          <p:cNvSpPr txBox="1"/>
          <p:nvPr/>
        </p:nvSpPr>
        <p:spPr>
          <a:xfrm>
            <a:off x="6177280" y="834468"/>
            <a:ext cx="5821205" cy="1323439"/>
          </a:xfrm>
          <a:prstGeom prst="rect">
            <a:avLst/>
          </a:prstGeom>
          <a:noFill/>
        </p:spPr>
        <p:txBody>
          <a:bodyPr wrap="square">
            <a:spAutoFit/>
          </a:bodyPr>
          <a:lstStyle/>
          <a:p>
            <a:r>
              <a:rPr lang="en-US" altLang="ko-KR" sz="1600" b="0" i="0" dirty="0" err="1">
                <a:solidFill>
                  <a:srgbClr val="000000"/>
                </a:solidFill>
                <a:effectLst/>
                <a:latin typeface="Malgun Gothic" panose="020B0503020000020004" pitchFamily="50" charset="-127"/>
                <a:ea typeface="Malgun Gothic" panose="020B0503020000020004" pitchFamily="50" charset="-127"/>
              </a:rPr>
              <a:t>OnReceiveTrData</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이벤트의 인자가 </a:t>
            </a:r>
            <a:r>
              <a:rPr lang="en-US" altLang="ko-KR" sz="1600" b="0" i="0" dirty="0">
                <a:solidFill>
                  <a:srgbClr val="000000"/>
                </a:solidFill>
                <a:effectLst/>
                <a:latin typeface="Malgun Gothic" panose="020B0503020000020004" pitchFamily="50" charset="-127"/>
                <a:ea typeface="Malgun Gothic" panose="020B0503020000020004" pitchFamily="50" charset="-127"/>
              </a:rPr>
              <a:t>9</a:t>
            </a:r>
            <a:r>
              <a:rPr lang="ko-KR" altLang="en-US" sz="1600" b="0" i="0" dirty="0">
                <a:solidFill>
                  <a:srgbClr val="000000"/>
                </a:solidFill>
                <a:effectLst/>
                <a:latin typeface="Malgun Gothic" panose="020B0503020000020004" pitchFamily="50" charset="-127"/>
                <a:ea typeface="Malgun Gothic" panose="020B0503020000020004" pitchFamily="50" charset="-127"/>
              </a:rPr>
              <a:t>개이므로 해당 이벤트를 처리할 메서드를 다음과 같이 구현해 봅시다</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en-US" altLang="ko-KR" sz="1600" b="0" i="0" dirty="0" err="1">
                <a:solidFill>
                  <a:srgbClr val="000000"/>
                </a:solidFill>
                <a:effectLst/>
                <a:latin typeface="Malgun Gothic" panose="020B0503020000020004" pitchFamily="50" charset="-127"/>
                <a:ea typeface="Malgun Gothic" panose="020B0503020000020004" pitchFamily="50" charset="-127"/>
              </a:rPr>
              <a:t>OnReceiveTrData</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메서드의 첫 번째 인자는 당연히 </a:t>
            </a:r>
            <a:r>
              <a:rPr lang="en-US" altLang="ko-KR" sz="1600" b="0" i="0" dirty="0">
                <a:solidFill>
                  <a:srgbClr val="000000"/>
                </a:solidFill>
                <a:effectLst/>
                <a:latin typeface="Malgun Gothic" panose="020B0503020000020004" pitchFamily="50" charset="-127"/>
                <a:ea typeface="Malgun Gothic" panose="020B0503020000020004" pitchFamily="50" charset="-127"/>
              </a:rPr>
              <a:t>self</a:t>
            </a:r>
            <a:r>
              <a:rPr lang="ko-KR" altLang="en-US" sz="1600" b="0" i="0" dirty="0">
                <a:solidFill>
                  <a:srgbClr val="000000"/>
                </a:solidFill>
                <a:effectLst/>
                <a:latin typeface="Malgun Gothic" panose="020B0503020000020004" pitchFamily="50" charset="-127"/>
                <a:ea typeface="Malgun Gothic" panose="020B0503020000020004" pitchFamily="50" charset="-127"/>
              </a:rPr>
              <a:t>이고 나머지 인자는 </a:t>
            </a:r>
            <a:r>
              <a:rPr lang="en-US" altLang="ko-KR" sz="1600" b="0" i="0" dirty="0" err="1">
                <a:solidFill>
                  <a:srgbClr val="000000"/>
                </a:solidFill>
                <a:effectLst/>
                <a:latin typeface="Malgun Gothic" panose="020B0503020000020004" pitchFamily="50" charset="-127"/>
                <a:ea typeface="Malgun Gothic" panose="020B0503020000020004" pitchFamily="50" charset="-127"/>
              </a:rPr>
              <a:t>OnReceiveTrData</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이벤트의 원형을 참조해서 인자를 순서대로 받을 수 있도록 구현</a:t>
            </a:r>
            <a:r>
              <a:rPr lang="en-US" altLang="ko-KR" sz="1600" b="0" i="0" dirty="0">
                <a:solidFill>
                  <a:srgbClr val="000000"/>
                </a:solidFill>
                <a:effectLst/>
                <a:latin typeface="Malgun Gothic" panose="020B0503020000020004" pitchFamily="50" charset="-127"/>
                <a:ea typeface="Malgun Gothic" panose="020B0503020000020004" pitchFamily="50" charset="-127"/>
              </a:rPr>
              <a:t>.</a:t>
            </a:r>
            <a:endParaRPr lang="ko-KR" altLang="en-US" sz="1600" dirty="0"/>
          </a:p>
        </p:txBody>
      </p:sp>
      <p:sp>
        <p:nvSpPr>
          <p:cNvPr id="8" name="TextBox 7">
            <a:extLst>
              <a:ext uri="{FF2B5EF4-FFF2-40B4-BE49-F238E27FC236}">
                <a16:creationId xmlns:a16="http://schemas.microsoft.com/office/drawing/2014/main" id="{259C038E-B347-4799-A3DA-15036680DADD}"/>
              </a:ext>
            </a:extLst>
          </p:cNvPr>
          <p:cNvSpPr txBox="1"/>
          <p:nvPr/>
        </p:nvSpPr>
        <p:spPr>
          <a:xfrm>
            <a:off x="6177280" y="2308005"/>
            <a:ext cx="6096000" cy="830997"/>
          </a:xfrm>
          <a:prstGeom prst="rect">
            <a:avLst/>
          </a:prstGeom>
          <a:solidFill>
            <a:schemeClr val="bg1">
              <a:lumMod val="75000"/>
            </a:schemeClr>
          </a:solidFill>
        </p:spPr>
        <p:txBody>
          <a:bodyPr wrap="square">
            <a:spAutoFit/>
          </a:bodyPr>
          <a:lstStyle/>
          <a:p>
            <a:r>
              <a:rPr lang="en-US" altLang="ko-KR" sz="1600" b="1" i="0" dirty="0">
                <a:solidFill>
                  <a:srgbClr val="000000"/>
                </a:solidFill>
                <a:effectLst/>
                <a:latin typeface="Consolas" panose="020B0609020204030204" pitchFamily="49" charset="0"/>
              </a:rPr>
              <a:t>def</a:t>
            </a:r>
            <a:r>
              <a:rPr lang="en-US" altLang="ko-KR" sz="1600" b="0" i="0" dirty="0">
                <a:solidFill>
                  <a:srgbClr val="000000"/>
                </a:solidFill>
                <a:effectLst/>
                <a:latin typeface="Consolas" panose="020B0609020204030204" pitchFamily="49" charset="0"/>
              </a:rPr>
              <a:t> </a:t>
            </a:r>
            <a:r>
              <a:rPr lang="en-US" altLang="ko-KR" sz="1600" b="1" i="0" dirty="0" err="1">
                <a:solidFill>
                  <a:srgbClr val="880000"/>
                </a:solidFill>
                <a:effectLst/>
                <a:latin typeface="Consolas" panose="020B0609020204030204" pitchFamily="49" charset="0"/>
              </a:rPr>
              <a:t>receive_trdata</a:t>
            </a:r>
            <a:r>
              <a:rPr lang="en-US" altLang="ko-KR" sz="1600" b="0" i="0" dirty="0">
                <a:solidFill>
                  <a:srgbClr val="000000"/>
                </a:solidFill>
                <a:effectLst/>
                <a:latin typeface="Consolas" panose="020B0609020204030204" pitchFamily="49" charset="0"/>
              </a:rPr>
              <a:t>(self, </a:t>
            </a:r>
            <a:r>
              <a:rPr lang="en-US" altLang="ko-KR" sz="1600" b="0" i="0" dirty="0" err="1">
                <a:solidFill>
                  <a:srgbClr val="000000"/>
                </a:solidFill>
                <a:effectLst/>
                <a:latin typeface="Consolas" panose="020B0609020204030204" pitchFamily="49" charset="0"/>
              </a:rPr>
              <a:t>screen_no</a:t>
            </a:r>
            <a:r>
              <a:rPr lang="en-US" altLang="ko-KR" sz="1600" b="0" i="0" dirty="0">
                <a:solidFill>
                  <a:srgbClr val="000000"/>
                </a:solidFill>
                <a:effectLst/>
                <a:latin typeface="Consolas" panose="020B0609020204030204" pitchFamily="49" charset="0"/>
              </a:rPr>
              <a:t>, </a:t>
            </a:r>
            <a:r>
              <a:rPr lang="en-US" altLang="ko-KR" sz="1600" b="0" i="0" dirty="0" err="1">
                <a:solidFill>
                  <a:srgbClr val="000000"/>
                </a:solidFill>
                <a:effectLst/>
                <a:latin typeface="Consolas" panose="020B0609020204030204" pitchFamily="49" charset="0"/>
              </a:rPr>
              <a:t>rqname</a:t>
            </a:r>
            <a:r>
              <a:rPr lang="en-US" altLang="ko-KR" sz="1600" b="0" i="0" dirty="0">
                <a:solidFill>
                  <a:srgbClr val="000000"/>
                </a:solidFill>
                <a:effectLst/>
                <a:latin typeface="Consolas" panose="020B0609020204030204" pitchFamily="49" charset="0"/>
              </a:rPr>
              <a:t>, </a:t>
            </a:r>
            <a:r>
              <a:rPr lang="en-US" altLang="ko-KR" sz="1600" b="0" i="0" dirty="0" err="1">
                <a:solidFill>
                  <a:srgbClr val="000000"/>
                </a:solidFill>
                <a:effectLst/>
                <a:latin typeface="Consolas" panose="020B0609020204030204" pitchFamily="49" charset="0"/>
              </a:rPr>
              <a:t>trcode</a:t>
            </a:r>
            <a:r>
              <a:rPr lang="en-US" altLang="ko-KR" sz="1600" b="0" i="0" dirty="0">
                <a:solidFill>
                  <a:srgbClr val="000000"/>
                </a:solidFill>
                <a:effectLst/>
                <a:latin typeface="Consolas" panose="020B0609020204030204" pitchFamily="49" charset="0"/>
              </a:rPr>
              <a:t>, </a:t>
            </a:r>
            <a:r>
              <a:rPr lang="en-US" altLang="ko-KR" sz="1600" b="0" i="0" dirty="0" err="1">
                <a:solidFill>
                  <a:srgbClr val="000000"/>
                </a:solidFill>
                <a:effectLst/>
                <a:latin typeface="Consolas" panose="020B0609020204030204" pitchFamily="49" charset="0"/>
              </a:rPr>
              <a:t>recordname</a:t>
            </a:r>
            <a:r>
              <a:rPr lang="en-US" altLang="ko-KR" sz="1600" b="0" i="0" dirty="0">
                <a:solidFill>
                  <a:srgbClr val="000000"/>
                </a:solidFill>
                <a:effectLst/>
                <a:latin typeface="Consolas" panose="020B0609020204030204" pitchFamily="49" charset="0"/>
              </a:rPr>
              <a:t>, </a:t>
            </a:r>
            <a:r>
              <a:rPr lang="en-US" altLang="ko-KR" sz="1600" b="0" i="0" dirty="0" err="1">
                <a:solidFill>
                  <a:srgbClr val="000000"/>
                </a:solidFill>
                <a:effectLst/>
                <a:latin typeface="Consolas" panose="020B0609020204030204" pitchFamily="49" charset="0"/>
              </a:rPr>
              <a:t>prev_next</a:t>
            </a:r>
            <a:r>
              <a:rPr lang="en-US" altLang="ko-KR" sz="1600" b="0" i="0" dirty="0">
                <a:solidFill>
                  <a:srgbClr val="000000"/>
                </a:solidFill>
                <a:effectLst/>
                <a:latin typeface="Consolas" panose="020B0609020204030204" pitchFamily="49" charset="0"/>
              </a:rPr>
              <a:t>, </a:t>
            </a:r>
            <a:r>
              <a:rPr lang="en-US" altLang="ko-KR" sz="1600" b="0" i="0" dirty="0" err="1">
                <a:solidFill>
                  <a:srgbClr val="000000"/>
                </a:solidFill>
                <a:effectLst/>
                <a:latin typeface="Consolas" panose="020B0609020204030204" pitchFamily="49" charset="0"/>
              </a:rPr>
              <a:t>data_len</a:t>
            </a:r>
            <a:r>
              <a:rPr lang="en-US" altLang="ko-KR" sz="1600" b="0" i="0" dirty="0">
                <a:solidFill>
                  <a:srgbClr val="000000"/>
                </a:solidFill>
                <a:effectLst/>
                <a:latin typeface="Consolas" panose="020B0609020204030204" pitchFamily="49" charset="0"/>
              </a:rPr>
              <a:t>, </a:t>
            </a:r>
            <a:r>
              <a:rPr lang="en-US" altLang="ko-KR" sz="1600" b="0" i="0" dirty="0" err="1">
                <a:solidFill>
                  <a:srgbClr val="000000"/>
                </a:solidFill>
                <a:effectLst/>
                <a:latin typeface="Consolas" panose="020B0609020204030204" pitchFamily="49" charset="0"/>
              </a:rPr>
              <a:t>err_code</a:t>
            </a:r>
            <a:r>
              <a:rPr lang="en-US" altLang="ko-KR" sz="1600" b="0" i="0" dirty="0">
                <a:solidFill>
                  <a:srgbClr val="000000"/>
                </a:solidFill>
                <a:effectLst/>
                <a:latin typeface="Consolas" panose="020B0609020204030204" pitchFamily="49" charset="0"/>
              </a:rPr>
              <a:t>, msg1, msg2): </a:t>
            </a:r>
            <a:r>
              <a:rPr lang="en-US" altLang="ko-KR" sz="1600" b="1" i="0" dirty="0">
                <a:solidFill>
                  <a:srgbClr val="000000"/>
                </a:solidFill>
                <a:effectLst/>
                <a:latin typeface="Consolas" panose="020B0609020204030204" pitchFamily="49" charset="0"/>
              </a:rPr>
              <a:t>pass</a:t>
            </a:r>
            <a:endParaRPr lang="ko-KR" altLang="en-US" sz="1600" dirty="0"/>
          </a:p>
        </p:txBody>
      </p:sp>
      <p:sp>
        <p:nvSpPr>
          <p:cNvPr id="10" name="TextBox 9">
            <a:extLst>
              <a:ext uri="{FF2B5EF4-FFF2-40B4-BE49-F238E27FC236}">
                <a16:creationId xmlns:a16="http://schemas.microsoft.com/office/drawing/2014/main" id="{A35E2470-0353-4BE8-A0A9-F34B74A3CB6F}"/>
              </a:ext>
            </a:extLst>
          </p:cNvPr>
          <p:cNvSpPr txBox="1"/>
          <p:nvPr/>
        </p:nvSpPr>
        <p:spPr>
          <a:xfrm>
            <a:off x="6136640" y="3429000"/>
            <a:ext cx="6136640" cy="830997"/>
          </a:xfrm>
          <a:prstGeom prst="rect">
            <a:avLst/>
          </a:prstGeom>
          <a:noFill/>
        </p:spPr>
        <p:txBody>
          <a:bodyPr wrap="square">
            <a:spAutoFit/>
          </a:bodyPr>
          <a:lstStyle/>
          <a:p>
            <a:r>
              <a:rPr lang="en-US" altLang="ko-KR" sz="1600" b="0" i="0" dirty="0" err="1">
                <a:solidFill>
                  <a:srgbClr val="000000"/>
                </a:solidFill>
                <a:effectLst/>
                <a:latin typeface="Malgun Gothic" panose="020B0503020000020004" pitchFamily="50" charset="-127"/>
                <a:ea typeface="Malgun Gothic" panose="020B0503020000020004" pitchFamily="50" charset="-127"/>
              </a:rPr>
              <a:t>OnReceiveTrData</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이벤트가 발생했다는 것은 서버로부터 데이터를 전달 받았음을 의미하므로 </a:t>
            </a:r>
            <a:r>
              <a:rPr lang="en-US" altLang="ko-KR" sz="1600" b="0" i="0" dirty="0" err="1">
                <a:solidFill>
                  <a:srgbClr val="000000"/>
                </a:solidFill>
                <a:effectLst/>
                <a:latin typeface="Malgun Gothic" panose="020B0503020000020004" pitchFamily="50" charset="-127"/>
                <a:ea typeface="Malgun Gothic" panose="020B0503020000020004" pitchFamily="50" charset="-127"/>
              </a:rPr>
              <a:t>OnReceiveTrData</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메서드에서 </a:t>
            </a:r>
            <a:r>
              <a:rPr lang="en-US" altLang="ko-KR" sz="1600" b="0" i="0" dirty="0" err="1">
                <a:solidFill>
                  <a:srgbClr val="000000"/>
                </a:solidFill>
                <a:effectLst/>
                <a:latin typeface="Malgun Gothic" panose="020B0503020000020004" pitchFamily="50" charset="-127"/>
                <a:ea typeface="Malgun Gothic" panose="020B0503020000020004" pitchFamily="50" charset="-127"/>
              </a:rPr>
              <a:t>CommGetData</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메서드를 호출해서 데이터를 가져오면 </a:t>
            </a:r>
            <a:r>
              <a:rPr lang="ko-KR" altLang="en-US" sz="1600" dirty="0" err="1">
                <a:solidFill>
                  <a:srgbClr val="000000"/>
                </a:solidFill>
                <a:latin typeface="Malgun Gothic" panose="020B0503020000020004" pitchFamily="50" charset="-127"/>
                <a:ea typeface="Malgun Gothic" panose="020B0503020000020004" pitchFamily="50" charset="-127"/>
              </a:rPr>
              <a:t>됌</a:t>
            </a:r>
            <a:r>
              <a:rPr lang="en-US" altLang="ko-KR" sz="1600" dirty="0">
                <a:solidFill>
                  <a:srgbClr val="000000"/>
                </a:solidFill>
                <a:latin typeface="Malgun Gothic" panose="020B0503020000020004" pitchFamily="50" charset="-127"/>
                <a:ea typeface="Malgun Gothic" panose="020B0503020000020004" pitchFamily="50" charset="-127"/>
              </a:rPr>
              <a:t>.</a:t>
            </a:r>
            <a:endParaRPr lang="ko-KR" altLang="en-US" sz="1600" dirty="0"/>
          </a:p>
        </p:txBody>
      </p:sp>
    </p:spTree>
    <p:extLst>
      <p:ext uri="{BB962C8B-B14F-4D97-AF65-F5344CB8AC3E}">
        <p14:creationId xmlns:p14="http://schemas.microsoft.com/office/powerpoint/2010/main" val="3131085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00DBE4A2-1120-4A49-96E1-F968A1D97020}"/>
              </a:ext>
            </a:extLst>
          </p:cNvPr>
          <p:cNvPicPr>
            <a:picLocks noChangeAspect="1"/>
          </p:cNvPicPr>
          <p:nvPr/>
        </p:nvPicPr>
        <p:blipFill>
          <a:blip r:embed="rId2"/>
          <a:stretch>
            <a:fillRect/>
          </a:stretch>
        </p:blipFill>
        <p:spPr>
          <a:xfrm>
            <a:off x="533400" y="794603"/>
            <a:ext cx="5400039" cy="5268793"/>
          </a:xfrm>
          <a:prstGeom prst="rect">
            <a:avLst/>
          </a:prstGeom>
        </p:spPr>
      </p:pic>
      <p:sp>
        <p:nvSpPr>
          <p:cNvPr id="7" name="TextBox 6">
            <a:extLst>
              <a:ext uri="{FF2B5EF4-FFF2-40B4-BE49-F238E27FC236}">
                <a16:creationId xmlns:a16="http://schemas.microsoft.com/office/drawing/2014/main" id="{03D70B54-F29A-4BB9-AADD-03A0EDF29510}"/>
              </a:ext>
            </a:extLst>
          </p:cNvPr>
          <p:cNvSpPr txBox="1"/>
          <p:nvPr/>
        </p:nvSpPr>
        <p:spPr>
          <a:xfrm>
            <a:off x="5933439" y="982395"/>
            <a:ext cx="6096000" cy="584775"/>
          </a:xfrm>
          <a:prstGeom prst="rect">
            <a:avLst/>
          </a:prstGeom>
          <a:noFill/>
        </p:spPr>
        <p:txBody>
          <a:bodyPr wrap="square">
            <a:spAutoFit/>
          </a:bodyPr>
          <a:lstStyle/>
          <a:p>
            <a:r>
              <a:rPr lang="ko-KR" altLang="en-US" sz="1600" b="0" i="0" dirty="0">
                <a:solidFill>
                  <a:srgbClr val="000000"/>
                </a:solidFill>
                <a:effectLst/>
                <a:latin typeface="Malgun Gothic" panose="020B0503020000020004" pitchFamily="50" charset="-127"/>
                <a:ea typeface="Malgun Gothic" panose="020B0503020000020004" pitchFamily="50" charset="-127"/>
              </a:rPr>
              <a:t> </a:t>
            </a:r>
            <a:r>
              <a:rPr lang="en-US" altLang="ko-KR" sz="1600" b="0" i="0" dirty="0" err="1">
                <a:solidFill>
                  <a:srgbClr val="000000"/>
                </a:solidFill>
                <a:effectLst/>
                <a:latin typeface="Malgun Gothic" panose="020B0503020000020004" pitchFamily="50" charset="-127"/>
                <a:ea typeface="Malgun Gothic" panose="020B0503020000020004" pitchFamily="50" charset="-127"/>
              </a:rPr>
              <a:t>receive_trdata</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메서드는 </a:t>
            </a:r>
            <a:r>
              <a:rPr lang="en-US" altLang="ko-KR" sz="1600" b="0" i="0" dirty="0" err="1">
                <a:solidFill>
                  <a:srgbClr val="000000"/>
                </a:solidFill>
                <a:effectLst/>
                <a:latin typeface="Malgun Gothic" panose="020B0503020000020004" pitchFamily="50" charset="-127"/>
                <a:ea typeface="Malgun Gothic" panose="020B0503020000020004" pitchFamily="50" charset="-127"/>
              </a:rPr>
              <a:t>OnReceiveTrData</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이벤트가 발생할 때마다 자동으로 호출</a:t>
            </a:r>
            <a:r>
              <a:rPr lang="en-US" altLang="ko-KR" sz="1600" b="0" i="0" dirty="0">
                <a:solidFill>
                  <a:srgbClr val="000000"/>
                </a:solidFill>
                <a:effectLst/>
                <a:latin typeface="Malgun Gothic" panose="020B0503020000020004" pitchFamily="50" charset="-127"/>
                <a:ea typeface="Malgun Gothic" panose="020B0503020000020004" pitchFamily="50" charset="-127"/>
              </a:rPr>
              <a:t>.</a:t>
            </a:r>
            <a:endParaRPr lang="ko-KR" altLang="en-US" sz="1600" dirty="0"/>
          </a:p>
        </p:txBody>
      </p:sp>
      <p:sp>
        <p:nvSpPr>
          <p:cNvPr id="10" name="직사각형 9">
            <a:extLst>
              <a:ext uri="{FF2B5EF4-FFF2-40B4-BE49-F238E27FC236}">
                <a16:creationId xmlns:a16="http://schemas.microsoft.com/office/drawing/2014/main" id="{A9E78CD6-1F2A-4248-97B3-D09F5016AC80}"/>
              </a:ext>
            </a:extLst>
          </p:cNvPr>
          <p:cNvSpPr/>
          <p:nvPr/>
        </p:nvSpPr>
        <p:spPr>
          <a:xfrm>
            <a:off x="6096000" y="1869440"/>
            <a:ext cx="3332480" cy="375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자동호출 예제</a:t>
            </a:r>
          </a:p>
        </p:txBody>
      </p:sp>
      <p:sp>
        <p:nvSpPr>
          <p:cNvPr id="11" name="사각형: 둥근 모서리 10">
            <a:extLst>
              <a:ext uri="{FF2B5EF4-FFF2-40B4-BE49-F238E27FC236}">
                <a16:creationId xmlns:a16="http://schemas.microsoft.com/office/drawing/2014/main" id="{C8F33DB1-BBDB-400E-ABDA-01E97C93E659}"/>
              </a:ext>
            </a:extLst>
          </p:cNvPr>
          <p:cNvSpPr/>
          <p:nvPr/>
        </p:nvSpPr>
        <p:spPr>
          <a:xfrm>
            <a:off x="5933439" y="2468880"/>
            <a:ext cx="6096000" cy="3594516"/>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i="0" dirty="0">
                <a:solidFill>
                  <a:srgbClr val="000000"/>
                </a:solidFill>
                <a:effectLst/>
                <a:latin typeface="Consolas" panose="020B0609020204030204" pitchFamily="49" charset="0"/>
              </a:rPr>
              <a:t>def</a:t>
            </a:r>
            <a:r>
              <a:rPr lang="en-US" altLang="ko-KR" sz="1600" b="0" i="0" dirty="0">
                <a:solidFill>
                  <a:srgbClr val="000000"/>
                </a:solidFill>
                <a:effectLst/>
                <a:latin typeface="Consolas" panose="020B0609020204030204" pitchFamily="49" charset="0"/>
              </a:rPr>
              <a:t> </a:t>
            </a:r>
            <a:r>
              <a:rPr lang="en-US" altLang="ko-KR" sz="1600" b="1" i="0" dirty="0" err="1">
                <a:solidFill>
                  <a:srgbClr val="880000"/>
                </a:solidFill>
                <a:effectLst/>
                <a:latin typeface="Consolas" panose="020B0609020204030204" pitchFamily="49" charset="0"/>
              </a:rPr>
              <a:t>receive_trdata</a:t>
            </a:r>
            <a:r>
              <a:rPr lang="en-US" altLang="ko-KR" sz="1600" b="0" i="0" dirty="0">
                <a:solidFill>
                  <a:srgbClr val="000000"/>
                </a:solidFill>
                <a:effectLst/>
                <a:latin typeface="Consolas" panose="020B0609020204030204" pitchFamily="49" charset="0"/>
              </a:rPr>
              <a:t>(self, </a:t>
            </a:r>
            <a:r>
              <a:rPr lang="en-US" altLang="ko-KR" sz="1600" b="0" i="0" dirty="0" err="1">
                <a:solidFill>
                  <a:srgbClr val="000000"/>
                </a:solidFill>
                <a:effectLst/>
                <a:latin typeface="Consolas" panose="020B0609020204030204" pitchFamily="49" charset="0"/>
              </a:rPr>
              <a:t>screen_no</a:t>
            </a:r>
            <a:r>
              <a:rPr lang="en-US" altLang="ko-KR" sz="1600" b="0" i="0" dirty="0">
                <a:solidFill>
                  <a:srgbClr val="000000"/>
                </a:solidFill>
                <a:effectLst/>
                <a:latin typeface="Consolas" panose="020B0609020204030204" pitchFamily="49" charset="0"/>
              </a:rPr>
              <a:t>, </a:t>
            </a:r>
            <a:r>
              <a:rPr lang="en-US" altLang="ko-KR" sz="1600" b="0" i="0" dirty="0" err="1">
                <a:solidFill>
                  <a:srgbClr val="000000"/>
                </a:solidFill>
                <a:effectLst/>
                <a:latin typeface="Consolas" panose="020B0609020204030204" pitchFamily="49" charset="0"/>
              </a:rPr>
              <a:t>rqname</a:t>
            </a:r>
            <a:r>
              <a:rPr lang="en-US" altLang="ko-KR" sz="1600" b="0" i="0" dirty="0">
                <a:solidFill>
                  <a:srgbClr val="000000"/>
                </a:solidFill>
                <a:effectLst/>
                <a:latin typeface="Consolas" panose="020B0609020204030204" pitchFamily="49" charset="0"/>
              </a:rPr>
              <a:t>, </a:t>
            </a:r>
            <a:r>
              <a:rPr lang="en-US" altLang="ko-KR" sz="1600" b="0" i="0" dirty="0" err="1">
                <a:solidFill>
                  <a:srgbClr val="000000"/>
                </a:solidFill>
                <a:effectLst/>
                <a:latin typeface="Consolas" panose="020B0609020204030204" pitchFamily="49" charset="0"/>
              </a:rPr>
              <a:t>trcode</a:t>
            </a:r>
            <a:r>
              <a:rPr lang="en-US" altLang="ko-KR" sz="1600" b="0" i="0" dirty="0">
                <a:solidFill>
                  <a:srgbClr val="000000"/>
                </a:solidFill>
                <a:effectLst/>
                <a:latin typeface="Consolas" panose="020B0609020204030204" pitchFamily="49" charset="0"/>
              </a:rPr>
              <a:t>, </a:t>
            </a:r>
            <a:r>
              <a:rPr lang="en-US" altLang="ko-KR" sz="1600" b="0" i="0" dirty="0" err="1">
                <a:solidFill>
                  <a:srgbClr val="000000"/>
                </a:solidFill>
                <a:effectLst/>
                <a:latin typeface="Consolas" panose="020B0609020204030204" pitchFamily="49" charset="0"/>
              </a:rPr>
              <a:t>recordname</a:t>
            </a:r>
            <a:r>
              <a:rPr lang="en-US" altLang="ko-KR" sz="1600" b="0" i="0" dirty="0">
                <a:solidFill>
                  <a:srgbClr val="000000"/>
                </a:solidFill>
                <a:effectLst/>
                <a:latin typeface="Consolas" panose="020B0609020204030204" pitchFamily="49" charset="0"/>
              </a:rPr>
              <a:t>, </a:t>
            </a:r>
            <a:r>
              <a:rPr lang="en-US" altLang="ko-KR" sz="1600" b="0" i="0" dirty="0" err="1">
                <a:solidFill>
                  <a:srgbClr val="000000"/>
                </a:solidFill>
                <a:effectLst/>
                <a:latin typeface="Consolas" panose="020B0609020204030204" pitchFamily="49" charset="0"/>
              </a:rPr>
              <a:t>prev_next</a:t>
            </a:r>
            <a:r>
              <a:rPr lang="en-US" altLang="ko-KR" sz="1600" b="0" i="0" dirty="0">
                <a:solidFill>
                  <a:srgbClr val="000000"/>
                </a:solidFill>
                <a:effectLst/>
                <a:latin typeface="Consolas" panose="020B0609020204030204" pitchFamily="49" charset="0"/>
              </a:rPr>
              <a:t>, </a:t>
            </a:r>
            <a:r>
              <a:rPr lang="en-US" altLang="ko-KR" sz="1600" b="0" i="0" dirty="0" err="1">
                <a:solidFill>
                  <a:srgbClr val="000000"/>
                </a:solidFill>
                <a:effectLst/>
                <a:latin typeface="Consolas" panose="020B0609020204030204" pitchFamily="49" charset="0"/>
              </a:rPr>
              <a:t>data_len</a:t>
            </a:r>
            <a:r>
              <a:rPr lang="en-US" altLang="ko-KR" sz="1600" b="0" i="0" dirty="0">
                <a:solidFill>
                  <a:srgbClr val="000000"/>
                </a:solidFill>
                <a:effectLst/>
                <a:latin typeface="Consolas" panose="020B0609020204030204" pitchFamily="49" charset="0"/>
              </a:rPr>
              <a:t>, </a:t>
            </a:r>
            <a:r>
              <a:rPr lang="en-US" altLang="ko-KR" sz="1600" b="0" i="0" dirty="0" err="1">
                <a:solidFill>
                  <a:srgbClr val="000000"/>
                </a:solidFill>
                <a:effectLst/>
                <a:latin typeface="Consolas" panose="020B0609020204030204" pitchFamily="49" charset="0"/>
              </a:rPr>
              <a:t>err_code</a:t>
            </a:r>
            <a:r>
              <a:rPr lang="en-US" altLang="ko-KR" sz="1600" b="0" i="0" dirty="0">
                <a:solidFill>
                  <a:srgbClr val="000000"/>
                </a:solidFill>
                <a:effectLst/>
                <a:latin typeface="Consolas" panose="020B0609020204030204" pitchFamily="49" charset="0"/>
              </a:rPr>
              <a:t>, msg1, msg2): </a:t>
            </a:r>
          </a:p>
          <a:p>
            <a:pPr algn="ctr"/>
            <a:r>
              <a:rPr lang="en-US" altLang="ko-KR" sz="1600" b="1" i="0" dirty="0">
                <a:solidFill>
                  <a:srgbClr val="000000"/>
                </a:solidFill>
                <a:effectLst/>
                <a:latin typeface="Consolas" panose="020B0609020204030204" pitchFamily="49" charset="0"/>
              </a:rPr>
              <a:t>if</a:t>
            </a:r>
            <a:r>
              <a:rPr lang="en-US" altLang="ko-KR" sz="1600" b="0" i="0" dirty="0">
                <a:solidFill>
                  <a:srgbClr val="000000"/>
                </a:solidFill>
                <a:effectLst/>
                <a:latin typeface="Consolas" panose="020B0609020204030204" pitchFamily="49" charset="0"/>
              </a:rPr>
              <a:t> </a:t>
            </a:r>
            <a:r>
              <a:rPr lang="en-US" altLang="ko-KR" sz="1600" b="0" i="0" dirty="0" err="1">
                <a:solidFill>
                  <a:srgbClr val="000000"/>
                </a:solidFill>
                <a:effectLst/>
                <a:latin typeface="Consolas" panose="020B0609020204030204" pitchFamily="49" charset="0"/>
              </a:rPr>
              <a:t>rqname</a:t>
            </a:r>
            <a:r>
              <a:rPr lang="en-US" altLang="ko-KR" sz="1600" b="0" i="0" dirty="0">
                <a:solidFill>
                  <a:srgbClr val="000000"/>
                </a:solidFill>
                <a:effectLst/>
                <a:latin typeface="Consolas" panose="020B0609020204030204" pitchFamily="49" charset="0"/>
              </a:rPr>
              <a:t> == </a:t>
            </a:r>
            <a:r>
              <a:rPr lang="en-US" altLang="ko-KR" sz="1600" b="0" i="0" dirty="0">
                <a:solidFill>
                  <a:srgbClr val="880000"/>
                </a:solidFill>
                <a:effectLst/>
                <a:latin typeface="Consolas" panose="020B0609020204030204" pitchFamily="49" charset="0"/>
              </a:rPr>
              <a:t>"opt10001_req"</a:t>
            </a:r>
            <a:r>
              <a:rPr lang="en-US" altLang="ko-KR" sz="1600" b="0" i="0" dirty="0">
                <a:solidFill>
                  <a:srgbClr val="000000"/>
                </a:solidFill>
                <a:effectLst/>
                <a:latin typeface="Consolas" panose="020B0609020204030204" pitchFamily="49" charset="0"/>
              </a:rPr>
              <a:t>:</a:t>
            </a:r>
          </a:p>
          <a:p>
            <a:pPr algn="ctr"/>
            <a:r>
              <a:rPr lang="en-US" altLang="ko-KR" sz="1600" b="0" i="0" dirty="0">
                <a:solidFill>
                  <a:srgbClr val="000000"/>
                </a:solidFill>
                <a:effectLst/>
                <a:latin typeface="Consolas" panose="020B0609020204030204" pitchFamily="49" charset="0"/>
              </a:rPr>
              <a:t>name = </a:t>
            </a:r>
            <a:r>
              <a:rPr lang="en-US" altLang="ko-KR" sz="1600" b="0" i="0" dirty="0" err="1">
                <a:solidFill>
                  <a:srgbClr val="000000"/>
                </a:solidFill>
                <a:effectLst/>
                <a:latin typeface="Consolas" panose="020B0609020204030204" pitchFamily="49" charset="0"/>
              </a:rPr>
              <a:t>self.kiwoom.dynamicCall</a:t>
            </a:r>
            <a:r>
              <a:rPr lang="en-US" altLang="ko-KR" sz="1600" b="0" i="0" dirty="0">
                <a:solidFill>
                  <a:srgbClr val="000000"/>
                </a:solidFill>
                <a:effectLst/>
                <a:latin typeface="Consolas" panose="020B0609020204030204" pitchFamily="49" charset="0"/>
              </a:rPr>
              <a:t>(</a:t>
            </a:r>
            <a:r>
              <a:rPr lang="en-US" altLang="ko-KR" sz="1600" b="0" i="0" dirty="0">
                <a:solidFill>
                  <a:srgbClr val="880000"/>
                </a:solidFill>
                <a:effectLst/>
                <a:latin typeface="Consolas" panose="020B0609020204030204" pitchFamily="49" charset="0"/>
              </a:rPr>
              <a:t>"</a:t>
            </a:r>
            <a:r>
              <a:rPr lang="en-US" altLang="ko-KR" sz="1600" b="0" i="0" dirty="0" err="1">
                <a:solidFill>
                  <a:srgbClr val="880000"/>
                </a:solidFill>
                <a:effectLst/>
                <a:latin typeface="Consolas" panose="020B0609020204030204" pitchFamily="49" charset="0"/>
              </a:rPr>
              <a:t>CommGetData</a:t>
            </a:r>
            <a:r>
              <a:rPr lang="en-US" altLang="ko-KR" sz="1600" b="0" i="0" dirty="0">
                <a:solidFill>
                  <a:srgbClr val="880000"/>
                </a:solidFill>
                <a:effectLst/>
                <a:latin typeface="Consolas" panose="020B0609020204030204" pitchFamily="49" charset="0"/>
              </a:rPr>
              <a:t>(</a:t>
            </a:r>
            <a:r>
              <a:rPr lang="en-US" altLang="ko-KR" sz="1600" b="0" i="0" dirty="0" err="1">
                <a:solidFill>
                  <a:srgbClr val="880000"/>
                </a:solidFill>
                <a:effectLst/>
                <a:latin typeface="Consolas" panose="020B0609020204030204" pitchFamily="49" charset="0"/>
              </a:rPr>
              <a:t>QString</a:t>
            </a:r>
            <a:r>
              <a:rPr lang="en-US" altLang="ko-KR" sz="1600" b="0" i="0" dirty="0">
                <a:solidFill>
                  <a:srgbClr val="880000"/>
                </a:solidFill>
                <a:effectLst/>
                <a:latin typeface="Consolas" panose="020B0609020204030204" pitchFamily="49" charset="0"/>
              </a:rPr>
              <a:t>, </a:t>
            </a:r>
            <a:r>
              <a:rPr lang="en-US" altLang="ko-KR" sz="1600" b="0" i="0" dirty="0" err="1">
                <a:solidFill>
                  <a:srgbClr val="880000"/>
                </a:solidFill>
                <a:effectLst/>
                <a:latin typeface="Consolas" panose="020B0609020204030204" pitchFamily="49" charset="0"/>
              </a:rPr>
              <a:t>QString</a:t>
            </a:r>
            <a:r>
              <a:rPr lang="en-US" altLang="ko-KR" sz="1600" b="0" i="0" dirty="0">
                <a:solidFill>
                  <a:srgbClr val="880000"/>
                </a:solidFill>
                <a:effectLst/>
                <a:latin typeface="Consolas" panose="020B0609020204030204" pitchFamily="49" charset="0"/>
              </a:rPr>
              <a:t>, </a:t>
            </a:r>
            <a:r>
              <a:rPr lang="en-US" altLang="ko-KR" sz="1600" b="0" i="0" dirty="0" err="1">
                <a:solidFill>
                  <a:srgbClr val="880000"/>
                </a:solidFill>
                <a:effectLst/>
                <a:latin typeface="Consolas" panose="020B0609020204030204" pitchFamily="49" charset="0"/>
              </a:rPr>
              <a:t>QString</a:t>
            </a:r>
            <a:r>
              <a:rPr lang="en-US" altLang="ko-KR" sz="1600" b="0" i="0" dirty="0">
                <a:solidFill>
                  <a:srgbClr val="880000"/>
                </a:solidFill>
                <a:effectLst/>
                <a:latin typeface="Consolas" panose="020B0609020204030204" pitchFamily="49" charset="0"/>
              </a:rPr>
              <a:t>, int, </a:t>
            </a:r>
            <a:r>
              <a:rPr lang="en-US" altLang="ko-KR" sz="1600" b="0" i="0" dirty="0" err="1">
                <a:solidFill>
                  <a:srgbClr val="880000"/>
                </a:solidFill>
                <a:effectLst/>
                <a:latin typeface="Consolas" panose="020B0609020204030204" pitchFamily="49" charset="0"/>
              </a:rPr>
              <a:t>QString</a:t>
            </a:r>
            <a:r>
              <a:rPr lang="en-US" altLang="ko-KR" sz="1600" b="0" i="0" dirty="0">
                <a:solidFill>
                  <a:srgbClr val="880000"/>
                </a:solidFill>
                <a:effectLst/>
                <a:latin typeface="Consolas" panose="020B0609020204030204" pitchFamily="49" charset="0"/>
              </a:rPr>
              <a:t>)"</a:t>
            </a:r>
            <a:r>
              <a:rPr lang="en-US" altLang="ko-KR" sz="1600" b="0" i="0" dirty="0">
                <a:solidFill>
                  <a:srgbClr val="000000"/>
                </a:solidFill>
                <a:effectLst/>
                <a:latin typeface="Consolas" panose="020B0609020204030204" pitchFamily="49" charset="0"/>
              </a:rPr>
              <a:t>, </a:t>
            </a:r>
            <a:r>
              <a:rPr lang="en-US" altLang="ko-KR" sz="1600" b="0" i="0" dirty="0" err="1">
                <a:solidFill>
                  <a:srgbClr val="000000"/>
                </a:solidFill>
                <a:effectLst/>
                <a:latin typeface="Consolas" panose="020B0609020204030204" pitchFamily="49" charset="0"/>
              </a:rPr>
              <a:t>trcode</a:t>
            </a:r>
            <a:r>
              <a:rPr lang="en-US" altLang="ko-KR" sz="1600" b="0" i="0" dirty="0">
                <a:solidFill>
                  <a:srgbClr val="000000"/>
                </a:solidFill>
                <a:effectLst/>
                <a:latin typeface="Consolas" panose="020B0609020204030204" pitchFamily="49" charset="0"/>
              </a:rPr>
              <a:t>, </a:t>
            </a:r>
            <a:r>
              <a:rPr lang="en-US" altLang="ko-KR" sz="1600" b="0" i="0" dirty="0">
                <a:solidFill>
                  <a:srgbClr val="880000"/>
                </a:solidFill>
                <a:effectLst/>
                <a:latin typeface="Consolas" panose="020B0609020204030204" pitchFamily="49" charset="0"/>
              </a:rPr>
              <a:t>""</a:t>
            </a:r>
            <a:r>
              <a:rPr lang="en-US" altLang="ko-KR" sz="1600" b="0" i="0" dirty="0">
                <a:solidFill>
                  <a:srgbClr val="000000"/>
                </a:solidFill>
                <a:effectLst/>
                <a:latin typeface="Consolas" panose="020B0609020204030204" pitchFamily="49" charset="0"/>
              </a:rPr>
              <a:t>, </a:t>
            </a:r>
            <a:r>
              <a:rPr lang="en-US" altLang="ko-KR" sz="1600" b="0" i="0" dirty="0" err="1">
                <a:solidFill>
                  <a:srgbClr val="000000"/>
                </a:solidFill>
                <a:effectLst/>
                <a:latin typeface="Consolas" panose="020B0609020204030204" pitchFamily="49" charset="0"/>
              </a:rPr>
              <a:t>rqname</a:t>
            </a:r>
            <a:r>
              <a:rPr lang="en-US" altLang="ko-KR" sz="1600" b="0" i="0" dirty="0">
                <a:solidFill>
                  <a:srgbClr val="000000"/>
                </a:solidFill>
                <a:effectLst/>
                <a:latin typeface="Consolas" panose="020B0609020204030204" pitchFamily="49" charset="0"/>
              </a:rPr>
              <a:t>, </a:t>
            </a:r>
            <a:r>
              <a:rPr lang="en-US" altLang="ko-KR" sz="1600" b="0" i="0" dirty="0">
                <a:solidFill>
                  <a:srgbClr val="008800"/>
                </a:solidFill>
                <a:effectLst/>
                <a:latin typeface="Consolas" panose="020B0609020204030204" pitchFamily="49" charset="0"/>
              </a:rPr>
              <a:t>0</a:t>
            </a:r>
            <a:r>
              <a:rPr lang="en-US" altLang="ko-KR" sz="1600" b="0" i="0" dirty="0">
                <a:solidFill>
                  <a:srgbClr val="000000"/>
                </a:solidFill>
                <a:effectLst/>
                <a:latin typeface="Consolas" panose="020B0609020204030204" pitchFamily="49" charset="0"/>
              </a:rPr>
              <a:t>, </a:t>
            </a:r>
            <a:r>
              <a:rPr lang="en-US" altLang="ko-KR" sz="1600" b="0" i="0" dirty="0">
                <a:solidFill>
                  <a:srgbClr val="880000"/>
                </a:solidFill>
                <a:effectLst/>
                <a:latin typeface="Consolas" panose="020B0609020204030204" pitchFamily="49" charset="0"/>
              </a:rPr>
              <a:t>"</a:t>
            </a:r>
            <a:r>
              <a:rPr lang="ko-KR" altLang="en-US" sz="1600" b="0" i="0" dirty="0" err="1">
                <a:solidFill>
                  <a:srgbClr val="880000"/>
                </a:solidFill>
                <a:effectLst/>
                <a:latin typeface="Consolas" panose="020B0609020204030204" pitchFamily="49" charset="0"/>
              </a:rPr>
              <a:t>종목명</a:t>
            </a:r>
            <a:r>
              <a:rPr lang="en-US" altLang="ko-KR" sz="1600" b="0" i="0" dirty="0">
                <a:solidFill>
                  <a:srgbClr val="880000"/>
                </a:solidFill>
                <a:effectLst/>
                <a:latin typeface="Consolas" panose="020B0609020204030204" pitchFamily="49" charset="0"/>
              </a:rPr>
              <a:t>"</a:t>
            </a:r>
            <a:r>
              <a:rPr lang="en-US" altLang="ko-KR" sz="1600" b="0" i="0" dirty="0">
                <a:solidFill>
                  <a:srgbClr val="000000"/>
                </a:solidFill>
                <a:effectLst/>
                <a:latin typeface="Consolas" panose="020B0609020204030204" pitchFamily="49" charset="0"/>
              </a:rPr>
              <a:t>) </a:t>
            </a:r>
          </a:p>
          <a:p>
            <a:pPr algn="ctr"/>
            <a:r>
              <a:rPr lang="en-US" altLang="ko-KR" sz="1600" b="0" i="0" dirty="0">
                <a:solidFill>
                  <a:srgbClr val="000000"/>
                </a:solidFill>
                <a:effectLst/>
                <a:latin typeface="Consolas" panose="020B0609020204030204" pitchFamily="49" charset="0"/>
              </a:rPr>
              <a:t>volume = </a:t>
            </a:r>
            <a:r>
              <a:rPr lang="en-US" altLang="ko-KR" sz="1600" b="0" i="0" dirty="0" err="1">
                <a:solidFill>
                  <a:srgbClr val="000000"/>
                </a:solidFill>
                <a:effectLst/>
                <a:latin typeface="Consolas" panose="020B0609020204030204" pitchFamily="49" charset="0"/>
              </a:rPr>
              <a:t>self.kiwoom.dynamicCall</a:t>
            </a:r>
            <a:r>
              <a:rPr lang="en-US" altLang="ko-KR" sz="1600" b="0" i="0" dirty="0">
                <a:solidFill>
                  <a:srgbClr val="000000"/>
                </a:solidFill>
                <a:effectLst/>
                <a:latin typeface="Consolas" panose="020B0609020204030204" pitchFamily="49" charset="0"/>
              </a:rPr>
              <a:t>(</a:t>
            </a:r>
            <a:r>
              <a:rPr lang="en-US" altLang="ko-KR" sz="1600" b="0" i="0" dirty="0">
                <a:solidFill>
                  <a:srgbClr val="880000"/>
                </a:solidFill>
                <a:effectLst/>
                <a:latin typeface="Consolas" panose="020B0609020204030204" pitchFamily="49" charset="0"/>
              </a:rPr>
              <a:t>"</a:t>
            </a:r>
            <a:r>
              <a:rPr lang="en-US" altLang="ko-KR" sz="1600" b="0" i="0" dirty="0" err="1">
                <a:solidFill>
                  <a:srgbClr val="880000"/>
                </a:solidFill>
                <a:effectLst/>
                <a:latin typeface="Consolas" panose="020B0609020204030204" pitchFamily="49" charset="0"/>
              </a:rPr>
              <a:t>CommGetData</a:t>
            </a:r>
            <a:r>
              <a:rPr lang="en-US" altLang="ko-KR" sz="1600" b="0" i="0" dirty="0">
                <a:solidFill>
                  <a:srgbClr val="880000"/>
                </a:solidFill>
                <a:effectLst/>
                <a:latin typeface="Consolas" panose="020B0609020204030204" pitchFamily="49" charset="0"/>
              </a:rPr>
              <a:t>(</a:t>
            </a:r>
            <a:r>
              <a:rPr lang="en-US" altLang="ko-KR" sz="1600" b="0" i="0" dirty="0" err="1">
                <a:solidFill>
                  <a:srgbClr val="880000"/>
                </a:solidFill>
                <a:effectLst/>
                <a:latin typeface="Consolas" panose="020B0609020204030204" pitchFamily="49" charset="0"/>
              </a:rPr>
              <a:t>QString</a:t>
            </a:r>
            <a:r>
              <a:rPr lang="en-US" altLang="ko-KR" sz="1600" b="0" i="0" dirty="0">
                <a:solidFill>
                  <a:srgbClr val="880000"/>
                </a:solidFill>
                <a:effectLst/>
                <a:latin typeface="Consolas" panose="020B0609020204030204" pitchFamily="49" charset="0"/>
              </a:rPr>
              <a:t>, </a:t>
            </a:r>
            <a:r>
              <a:rPr lang="en-US" altLang="ko-KR" sz="1600" b="0" i="0" dirty="0" err="1">
                <a:solidFill>
                  <a:srgbClr val="880000"/>
                </a:solidFill>
                <a:effectLst/>
                <a:latin typeface="Consolas" panose="020B0609020204030204" pitchFamily="49" charset="0"/>
              </a:rPr>
              <a:t>QString</a:t>
            </a:r>
            <a:r>
              <a:rPr lang="en-US" altLang="ko-KR" sz="1600" b="0" i="0" dirty="0">
                <a:solidFill>
                  <a:srgbClr val="880000"/>
                </a:solidFill>
                <a:effectLst/>
                <a:latin typeface="Consolas" panose="020B0609020204030204" pitchFamily="49" charset="0"/>
              </a:rPr>
              <a:t>, </a:t>
            </a:r>
            <a:r>
              <a:rPr lang="en-US" altLang="ko-KR" sz="1600" b="0" i="0" dirty="0" err="1">
                <a:solidFill>
                  <a:srgbClr val="880000"/>
                </a:solidFill>
                <a:effectLst/>
                <a:latin typeface="Consolas" panose="020B0609020204030204" pitchFamily="49" charset="0"/>
              </a:rPr>
              <a:t>QString</a:t>
            </a:r>
            <a:r>
              <a:rPr lang="en-US" altLang="ko-KR" sz="1600" b="0" i="0" dirty="0">
                <a:solidFill>
                  <a:srgbClr val="880000"/>
                </a:solidFill>
                <a:effectLst/>
                <a:latin typeface="Consolas" panose="020B0609020204030204" pitchFamily="49" charset="0"/>
              </a:rPr>
              <a:t>, int, </a:t>
            </a:r>
            <a:r>
              <a:rPr lang="en-US" altLang="ko-KR" sz="1600" b="0" i="0" dirty="0" err="1">
                <a:solidFill>
                  <a:srgbClr val="880000"/>
                </a:solidFill>
                <a:effectLst/>
                <a:latin typeface="Consolas" panose="020B0609020204030204" pitchFamily="49" charset="0"/>
              </a:rPr>
              <a:t>QString</a:t>
            </a:r>
            <a:r>
              <a:rPr lang="en-US" altLang="ko-KR" sz="1600" b="0" i="0" dirty="0">
                <a:solidFill>
                  <a:srgbClr val="880000"/>
                </a:solidFill>
                <a:effectLst/>
                <a:latin typeface="Consolas" panose="020B0609020204030204" pitchFamily="49" charset="0"/>
              </a:rPr>
              <a:t>)"</a:t>
            </a:r>
            <a:r>
              <a:rPr lang="en-US" altLang="ko-KR" sz="1600" b="0" i="0" dirty="0">
                <a:solidFill>
                  <a:srgbClr val="000000"/>
                </a:solidFill>
                <a:effectLst/>
                <a:latin typeface="Consolas" panose="020B0609020204030204" pitchFamily="49" charset="0"/>
              </a:rPr>
              <a:t>, </a:t>
            </a:r>
            <a:r>
              <a:rPr lang="en-US" altLang="ko-KR" sz="1600" b="0" i="0" dirty="0" err="1">
                <a:solidFill>
                  <a:srgbClr val="000000"/>
                </a:solidFill>
                <a:effectLst/>
                <a:latin typeface="Consolas" panose="020B0609020204030204" pitchFamily="49" charset="0"/>
              </a:rPr>
              <a:t>trcode</a:t>
            </a:r>
            <a:r>
              <a:rPr lang="en-US" altLang="ko-KR" sz="1600" b="0" i="0" dirty="0">
                <a:solidFill>
                  <a:srgbClr val="000000"/>
                </a:solidFill>
                <a:effectLst/>
                <a:latin typeface="Consolas" panose="020B0609020204030204" pitchFamily="49" charset="0"/>
              </a:rPr>
              <a:t>, </a:t>
            </a:r>
            <a:r>
              <a:rPr lang="en-US" altLang="ko-KR" sz="1600" b="0" i="0" dirty="0">
                <a:solidFill>
                  <a:srgbClr val="880000"/>
                </a:solidFill>
                <a:effectLst/>
                <a:latin typeface="Consolas" panose="020B0609020204030204" pitchFamily="49" charset="0"/>
              </a:rPr>
              <a:t>""</a:t>
            </a:r>
            <a:r>
              <a:rPr lang="en-US" altLang="ko-KR" sz="1600" b="0" i="0" dirty="0">
                <a:solidFill>
                  <a:srgbClr val="000000"/>
                </a:solidFill>
                <a:effectLst/>
                <a:latin typeface="Consolas" panose="020B0609020204030204" pitchFamily="49" charset="0"/>
              </a:rPr>
              <a:t>, </a:t>
            </a:r>
            <a:r>
              <a:rPr lang="en-US" altLang="ko-KR" sz="1600" b="0" i="0" dirty="0" err="1">
                <a:solidFill>
                  <a:srgbClr val="000000"/>
                </a:solidFill>
                <a:effectLst/>
                <a:latin typeface="Consolas" panose="020B0609020204030204" pitchFamily="49" charset="0"/>
              </a:rPr>
              <a:t>rqname</a:t>
            </a:r>
            <a:r>
              <a:rPr lang="en-US" altLang="ko-KR" sz="1600" b="0" i="0" dirty="0">
                <a:solidFill>
                  <a:srgbClr val="000000"/>
                </a:solidFill>
                <a:effectLst/>
                <a:latin typeface="Consolas" panose="020B0609020204030204" pitchFamily="49" charset="0"/>
              </a:rPr>
              <a:t>, </a:t>
            </a:r>
            <a:r>
              <a:rPr lang="en-US" altLang="ko-KR" sz="1600" b="0" i="0" dirty="0">
                <a:solidFill>
                  <a:srgbClr val="008800"/>
                </a:solidFill>
                <a:effectLst/>
                <a:latin typeface="Consolas" panose="020B0609020204030204" pitchFamily="49" charset="0"/>
              </a:rPr>
              <a:t>0</a:t>
            </a:r>
            <a:r>
              <a:rPr lang="en-US" altLang="ko-KR" sz="1600" b="0" i="0" dirty="0">
                <a:solidFill>
                  <a:srgbClr val="000000"/>
                </a:solidFill>
                <a:effectLst/>
                <a:latin typeface="Consolas" panose="020B0609020204030204" pitchFamily="49" charset="0"/>
              </a:rPr>
              <a:t>, </a:t>
            </a:r>
            <a:r>
              <a:rPr lang="en-US" altLang="ko-KR" sz="1600" b="0" i="0" dirty="0">
                <a:solidFill>
                  <a:srgbClr val="880000"/>
                </a:solidFill>
                <a:effectLst/>
                <a:latin typeface="Consolas" panose="020B0609020204030204" pitchFamily="49" charset="0"/>
              </a:rPr>
              <a:t>"</a:t>
            </a:r>
            <a:r>
              <a:rPr lang="ko-KR" altLang="en-US" sz="1600" b="0" i="0" dirty="0">
                <a:solidFill>
                  <a:srgbClr val="880000"/>
                </a:solidFill>
                <a:effectLst/>
                <a:latin typeface="Consolas" panose="020B0609020204030204" pitchFamily="49" charset="0"/>
              </a:rPr>
              <a:t>거래량</a:t>
            </a:r>
            <a:r>
              <a:rPr lang="en-US" altLang="ko-KR" sz="1600" b="0" i="0" dirty="0">
                <a:solidFill>
                  <a:srgbClr val="880000"/>
                </a:solidFill>
                <a:effectLst/>
                <a:latin typeface="Consolas" panose="020B0609020204030204" pitchFamily="49" charset="0"/>
              </a:rPr>
              <a:t>"</a:t>
            </a:r>
            <a:r>
              <a:rPr lang="en-US" altLang="ko-KR" sz="1600" b="0" i="0" dirty="0">
                <a:solidFill>
                  <a:srgbClr val="000000"/>
                </a:solidFill>
                <a:effectLst/>
                <a:latin typeface="Consolas" panose="020B0609020204030204" pitchFamily="49" charset="0"/>
              </a:rPr>
              <a:t>) </a:t>
            </a:r>
          </a:p>
          <a:p>
            <a:pPr algn="ctr"/>
            <a:r>
              <a:rPr lang="en-US" altLang="ko-KR" sz="1600" b="0" i="0" dirty="0" err="1">
                <a:solidFill>
                  <a:srgbClr val="000000"/>
                </a:solidFill>
                <a:effectLst/>
                <a:latin typeface="Consolas" panose="020B0609020204030204" pitchFamily="49" charset="0"/>
              </a:rPr>
              <a:t>self.text_edit.append</a:t>
            </a:r>
            <a:r>
              <a:rPr lang="en-US" altLang="ko-KR" sz="1600" b="0" i="0" dirty="0">
                <a:solidFill>
                  <a:srgbClr val="000000"/>
                </a:solidFill>
                <a:effectLst/>
                <a:latin typeface="Consolas" panose="020B0609020204030204" pitchFamily="49" charset="0"/>
              </a:rPr>
              <a:t>(</a:t>
            </a:r>
            <a:r>
              <a:rPr lang="en-US" altLang="ko-KR" sz="1600" b="0" i="0" dirty="0">
                <a:solidFill>
                  <a:srgbClr val="880000"/>
                </a:solidFill>
                <a:effectLst/>
                <a:latin typeface="Consolas" panose="020B0609020204030204" pitchFamily="49" charset="0"/>
              </a:rPr>
              <a:t>"</a:t>
            </a:r>
            <a:r>
              <a:rPr lang="ko-KR" altLang="en-US" sz="1600" b="0" i="0" dirty="0" err="1">
                <a:solidFill>
                  <a:srgbClr val="880000"/>
                </a:solidFill>
                <a:effectLst/>
                <a:latin typeface="Consolas" panose="020B0609020204030204" pitchFamily="49" charset="0"/>
              </a:rPr>
              <a:t>종목명</a:t>
            </a:r>
            <a:r>
              <a:rPr lang="en-US" altLang="ko-KR" sz="1600" b="0" i="0" dirty="0">
                <a:solidFill>
                  <a:srgbClr val="880000"/>
                </a:solidFill>
                <a:effectLst/>
                <a:latin typeface="Consolas" panose="020B0609020204030204" pitchFamily="49" charset="0"/>
              </a:rPr>
              <a:t>: "</a:t>
            </a:r>
            <a:r>
              <a:rPr lang="ko-KR" altLang="en-US" sz="1600" b="0" i="0" dirty="0">
                <a:solidFill>
                  <a:srgbClr val="000000"/>
                </a:solidFill>
                <a:effectLst/>
                <a:latin typeface="Consolas" panose="020B0609020204030204" pitchFamily="49" charset="0"/>
              </a:rPr>
              <a:t> </a:t>
            </a:r>
            <a:r>
              <a:rPr lang="en-US" altLang="ko-KR" sz="1600" b="0" i="0" dirty="0">
                <a:solidFill>
                  <a:srgbClr val="000000"/>
                </a:solidFill>
                <a:effectLst/>
                <a:latin typeface="Consolas" panose="020B0609020204030204" pitchFamily="49" charset="0"/>
              </a:rPr>
              <a:t>+ </a:t>
            </a:r>
            <a:r>
              <a:rPr lang="en-US" altLang="ko-KR" sz="1600" b="0" i="0" dirty="0" err="1">
                <a:solidFill>
                  <a:srgbClr val="000000"/>
                </a:solidFill>
                <a:effectLst/>
                <a:latin typeface="Consolas" panose="020B0609020204030204" pitchFamily="49" charset="0"/>
              </a:rPr>
              <a:t>name.strip</a:t>
            </a:r>
            <a:r>
              <a:rPr lang="en-US" altLang="ko-KR" sz="1600" b="0" i="0" dirty="0">
                <a:solidFill>
                  <a:srgbClr val="000000"/>
                </a:solidFill>
                <a:effectLst/>
                <a:latin typeface="Consolas" panose="020B0609020204030204" pitchFamily="49" charset="0"/>
              </a:rPr>
              <a:t>()) </a:t>
            </a:r>
            <a:r>
              <a:rPr lang="en-US" altLang="ko-KR" sz="1600" b="0" i="0" dirty="0" err="1">
                <a:solidFill>
                  <a:srgbClr val="000000"/>
                </a:solidFill>
                <a:effectLst/>
                <a:latin typeface="Consolas" panose="020B0609020204030204" pitchFamily="49" charset="0"/>
              </a:rPr>
              <a:t>self.text_edit.append</a:t>
            </a:r>
            <a:r>
              <a:rPr lang="en-US" altLang="ko-KR" sz="1600" b="0" i="0" dirty="0">
                <a:solidFill>
                  <a:srgbClr val="000000"/>
                </a:solidFill>
                <a:effectLst/>
                <a:latin typeface="Consolas" panose="020B0609020204030204" pitchFamily="49" charset="0"/>
              </a:rPr>
              <a:t>(</a:t>
            </a:r>
            <a:r>
              <a:rPr lang="en-US" altLang="ko-KR" sz="1600" b="0" i="0" dirty="0">
                <a:solidFill>
                  <a:srgbClr val="880000"/>
                </a:solidFill>
                <a:effectLst/>
                <a:latin typeface="Consolas" panose="020B0609020204030204" pitchFamily="49" charset="0"/>
              </a:rPr>
              <a:t>"</a:t>
            </a:r>
            <a:r>
              <a:rPr lang="ko-KR" altLang="en-US" sz="1600" b="0" i="0" dirty="0">
                <a:solidFill>
                  <a:srgbClr val="880000"/>
                </a:solidFill>
                <a:effectLst/>
                <a:latin typeface="Consolas" panose="020B0609020204030204" pitchFamily="49" charset="0"/>
              </a:rPr>
              <a:t>거래량</a:t>
            </a:r>
            <a:r>
              <a:rPr lang="en-US" altLang="ko-KR" sz="1600" b="0" i="0" dirty="0">
                <a:solidFill>
                  <a:srgbClr val="880000"/>
                </a:solidFill>
                <a:effectLst/>
                <a:latin typeface="Consolas" panose="020B0609020204030204" pitchFamily="49" charset="0"/>
              </a:rPr>
              <a:t>: "</a:t>
            </a:r>
            <a:r>
              <a:rPr lang="ko-KR" altLang="en-US" sz="1600" b="0" i="0" dirty="0">
                <a:solidFill>
                  <a:srgbClr val="000000"/>
                </a:solidFill>
                <a:effectLst/>
                <a:latin typeface="Consolas" panose="020B0609020204030204" pitchFamily="49" charset="0"/>
              </a:rPr>
              <a:t> </a:t>
            </a:r>
            <a:r>
              <a:rPr lang="en-US" altLang="ko-KR" sz="1600" b="0" i="0" dirty="0">
                <a:solidFill>
                  <a:srgbClr val="000000"/>
                </a:solidFill>
                <a:effectLst/>
                <a:latin typeface="Consolas" panose="020B0609020204030204" pitchFamily="49" charset="0"/>
              </a:rPr>
              <a:t>+ </a:t>
            </a:r>
            <a:r>
              <a:rPr lang="en-US" altLang="ko-KR" sz="1600" b="0" i="0" dirty="0" err="1">
                <a:solidFill>
                  <a:srgbClr val="000000"/>
                </a:solidFill>
                <a:effectLst/>
                <a:latin typeface="Consolas" panose="020B0609020204030204" pitchFamily="49" charset="0"/>
              </a:rPr>
              <a:t>volume.strip</a:t>
            </a:r>
            <a:r>
              <a:rPr lang="en-US" altLang="ko-KR" sz="1600" b="0" i="0" dirty="0">
                <a:solidFill>
                  <a:srgbClr val="000000"/>
                </a:solidFill>
                <a:effectLst/>
                <a:latin typeface="Consolas" panose="020B0609020204030204" pitchFamily="49" charset="0"/>
              </a:rPr>
              <a:t>())</a:t>
            </a:r>
            <a:endParaRPr lang="ko-KR" altLang="en-US" sz="1600" dirty="0"/>
          </a:p>
        </p:txBody>
      </p:sp>
    </p:spTree>
    <p:extLst>
      <p:ext uri="{BB962C8B-B14F-4D97-AF65-F5344CB8AC3E}">
        <p14:creationId xmlns:p14="http://schemas.microsoft.com/office/powerpoint/2010/main" val="4000378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8BE74BF-87C0-426B-B77F-CF750CCB4229}"/>
              </a:ext>
            </a:extLst>
          </p:cNvPr>
          <p:cNvSpPr>
            <a:spLocks noGrp="1"/>
          </p:cNvSpPr>
          <p:nvPr>
            <p:ph type="title"/>
          </p:nvPr>
        </p:nvSpPr>
        <p:spPr/>
        <p:txBody>
          <a:bodyPr/>
          <a:lstStyle/>
          <a:p>
            <a:r>
              <a:rPr lang="ko-KR" altLang="en-US" dirty="0"/>
              <a:t>표기규칙</a:t>
            </a:r>
          </a:p>
        </p:txBody>
      </p:sp>
      <p:sp>
        <p:nvSpPr>
          <p:cNvPr id="3" name="내용 개체 틀 2">
            <a:extLst>
              <a:ext uri="{FF2B5EF4-FFF2-40B4-BE49-F238E27FC236}">
                <a16:creationId xmlns:a16="http://schemas.microsoft.com/office/drawing/2014/main" id="{18934BD5-9FBA-42A3-81C9-E59B7AB03143}"/>
              </a:ext>
            </a:extLst>
          </p:cNvPr>
          <p:cNvSpPr>
            <a:spLocks noGrp="1"/>
          </p:cNvSpPr>
          <p:nvPr>
            <p:ph idx="1"/>
          </p:nvPr>
        </p:nvSpPr>
        <p:spPr/>
        <p:txBody>
          <a:bodyPr/>
          <a:lstStyle/>
          <a:p>
            <a:r>
              <a:rPr lang="ko-KR" altLang="en-US" dirty="0"/>
              <a:t>소스 코드 표기</a:t>
            </a:r>
            <a:endParaRPr lang="en-US" altLang="ko-KR" dirty="0"/>
          </a:p>
          <a:p>
            <a:pPr marL="457200" lvl="1" indent="0">
              <a:buNone/>
            </a:pPr>
            <a:r>
              <a:rPr lang="ko-KR" altLang="en-US" dirty="0"/>
              <a:t>이 문서에서 </a:t>
            </a:r>
            <a:r>
              <a:rPr lang="ko-KR" altLang="en-US" sz="2800" dirty="0"/>
              <a:t>소스</a:t>
            </a:r>
            <a:r>
              <a:rPr lang="ko-KR" altLang="en-US" dirty="0"/>
              <a:t> 코드는 회색 바탕에 검정색 글씨로 표기한다</a:t>
            </a:r>
            <a:r>
              <a:rPr lang="en-US" altLang="ko-KR" dirty="0"/>
              <a:t>.</a:t>
            </a:r>
            <a:endParaRPr lang="ko-KR" altLang="en-US" dirty="0"/>
          </a:p>
        </p:txBody>
      </p:sp>
      <p:sp>
        <p:nvSpPr>
          <p:cNvPr id="4" name="내용 개체 틀 2">
            <a:extLst>
              <a:ext uri="{FF2B5EF4-FFF2-40B4-BE49-F238E27FC236}">
                <a16:creationId xmlns:a16="http://schemas.microsoft.com/office/drawing/2014/main" id="{F1BBF405-5495-4EFE-A0F9-3CCF4712F6C3}"/>
              </a:ext>
            </a:extLst>
          </p:cNvPr>
          <p:cNvSpPr txBox="1">
            <a:spLocks/>
          </p:cNvSpPr>
          <p:nvPr/>
        </p:nvSpPr>
        <p:spPr>
          <a:xfrm>
            <a:off x="1387866" y="2974550"/>
            <a:ext cx="7051459" cy="1521949"/>
          </a:xfrm>
          <a:prstGeom prst="rect">
            <a:avLst/>
          </a:prstGeom>
          <a:solidFill>
            <a:schemeClr val="bg2">
              <a:lumMod val="75000"/>
            </a:schemeClr>
          </a:solidFill>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600" b="1" i="0" dirty="0">
                <a:solidFill>
                  <a:srgbClr val="000000"/>
                </a:solidFill>
                <a:effectLst/>
                <a:latin typeface="Consolas" panose="020B0609020204030204" pitchFamily="49" charset="0"/>
              </a:rPr>
              <a:t>class</a:t>
            </a:r>
            <a:r>
              <a:rPr lang="en-US" altLang="ko-KR" sz="1600" b="0" i="0" dirty="0">
                <a:solidFill>
                  <a:srgbClr val="000000"/>
                </a:solidFill>
                <a:effectLst/>
                <a:latin typeface="Consolas" panose="020B0609020204030204" pitchFamily="49" charset="0"/>
              </a:rPr>
              <a:t> </a:t>
            </a:r>
            <a:r>
              <a:rPr lang="en-US" altLang="ko-KR" sz="1600" b="1" i="0" dirty="0" err="1">
                <a:solidFill>
                  <a:srgbClr val="880000"/>
                </a:solidFill>
                <a:effectLst/>
                <a:latin typeface="Consolas" panose="020B0609020204030204" pitchFamily="49" charset="0"/>
              </a:rPr>
              <a:t>MyWindow</a:t>
            </a:r>
            <a:r>
              <a:rPr lang="en-US" altLang="ko-KR" sz="1600" b="0" i="0" dirty="0">
                <a:solidFill>
                  <a:srgbClr val="000000"/>
                </a:solidFill>
                <a:effectLst/>
                <a:latin typeface="Consolas" panose="020B0609020204030204" pitchFamily="49" charset="0"/>
              </a:rPr>
              <a:t>(</a:t>
            </a:r>
            <a:r>
              <a:rPr lang="en-US" altLang="ko-KR" sz="1600" b="0" i="0" dirty="0" err="1">
                <a:solidFill>
                  <a:srgbClr val="000000"/>
                </a:solidFill>
                <a:effectLst/>
                <a:latin typeface="Consolas" panose="020B0609020204030204" pitchFamily="49" charset="0"/>
              </a:rPr>
              <a:t>QMainWindow</a:t>
            </a:r>
            <a:r>
              <a:rPr lang="en-US" altLang="ko-KR" sz="1600" b="0" i="0" dirty="0">
                <a:solidFill>
                  <a:srgbClr val="000000"/>
                </a:solidFill>
                <a:effectLst/>
                <a:latin typeface="Consolas" panose="020B0609020204030204" pitchFamily="49" charset="0"/>
              </a:rPr>
              <a:t>): </a:t>
            </a:r>
          </a:p>
          <a:p>
            <a:pPr marL="0" indent="0">
              <a:buNone/>
            </a:pPr>
            <a:r>
              <a:rPr lang="en-US" altLang="ko-KR" sz="1600" b="1" i="0" dirty="0">
                <a:solidFill>
                  <a:srgbClr val="000000"/>
                </a:solidFill>
                <a:effectLst/>
                <a:latin typeface="Consolas" panose="020B0609020204030204" pitchFamily="49" charset="0"/>
              </a:rPr>
              <a:t>def</a:t>
            </a:r>
            <a:r>
              <a:rPr lang="en-US" altLang="ko-KR" sz="1600" b="0" i="0" dirty="0">
                <a:solidFill>
                  <a:srgbClr val="000000"/>
                </a:solidFill>
                <a:effectLst/>
                <a:latin typeface="Consolas" panose="020B0609020204030204" pitchFamily="49" charset="0"/>
              </a:rPr>
              <a:t> </a:t>
            </a:r>
            <a:r>
              <a:rPr lang="en-US" altLang="ko-KR" sz="1600" b="1" i="0" dirty="0">
                <a:solidFill>
                  <a:srgbClr val="880000"/>
                </a:solidFill>
                <a:effectLst/>
                <a:latin typeface="Consolas" panose="020B0609020204030204" pitchFamily="49" charset="0"/>
              </a:rPr>
              <a:t>__</a:t>
            </a:r>
            <a:r>
              <a:rPr lang="en-US" altLang="ko-KR" sz="1600" b="1" i="0" dirty="0" err="1">
                <a:solidFill>
                  <a:srgbClr val="880000"/>
                </a:solidFill>
                <a:effectLst/>
                <a:latin typeface="Consolas" panose="020B0609020204030204" pitchFamily="49" charset="0"/>
              </a:rPr>
              <a:t>init</a:t>
            </a:r>
            <a:r>
              <a:rPr lang="en-US" altLang="ko-KR" sz="1600" b="1" i="0" dirty="0">
                <a:solidFill>
                  <a:srgbClr val="880000"/>
                </a:solidFill>
                <a:effectLst/>
                <a:latin typeface="Consolas" panose="020B0609020204030204" pitchFamily="49" charset="0"/>
              </a:rPr>
              <a:t>__</a:t>
            </a:r>
            <a:r>
              <a:rPr lang="en-US" altLang="ko-KR" sz="1600" b="0" i="0" dirty="0">
                <a:solidFill>
                  <a:srgbClr val="000000"/>
                </a:solidFill>
                <a:effectLst/>
                <a:latin typeface="Consolas" panose="020B0609020204030204" pitchFamily="49" charset="0"/>
              </a:rPr>
              <a:t>(self): </a:t>
            </a:r>
          </a:p>
          <a:p>
            <a:pPr marL="0" indent="0">
              <a:buNone/>
            </a:pPr>
            <a:r>
              <a:rPr lang="en-US" altLang="ko-KR" sz="1600" b="0" i="0" dirty="0">
                <a:solidFill>
                  <a:srgbClr val="888888"/>
                </a:solidFill>
                <a:effectLst/>
                <a:latin typeface="Consolas" panose="020B0609020204030204" pitchFamily="49" charset="0"/>
              </a:rPr>
              <a:t>	# </a:t>
            </a:r>
            <a:r>
              <a:rPr lang="ko-KR" altLang="en-US" sz="1600" b="0" i="0" dirty="0">
                <a:solidFill>
                  <a:srgbClr val="888888"/>
                </a:solidFill>
                <a:effectLst/>
                <a:latin typeface="Consolas" panose="020B0609020204030204" pitchFamily="49" charset="0"/>
              </a:rPr>
              <a:t>코드 생략 </a:t>
            </a:r>
            <a:endParaRPr lang="en-US" altLang="ko-KR" sz="1600" b="0" i="0" dirty="0">
              <a:solidFill>
                <a:srgbClr val="888888"/>
              </a:solidFill>
              <a:effectLst/>
              <a:latin typeface="Consolas" panose="020B0609020204030204" pitchFamily="49" charset="0"/>
            </a:endParaRPr>
          </a:p>
          <a:p>
            <a:pPr marL="0" indent="0">
              <a:buNone/>
            </a:pPr>
            <a:r>
              <a:rPr lang="en-US" altLang="ko-KR" sz="1600" b="0" i="0" dirty="0">
                <a:solidFill>
                  <a:srgbClr val="000000"/>
                </a:solidFill>
                <a:effectLst/>
                <a:latin typeface="Consolas" panose="020B0609020204030204" pitchFamily="49" charset="0"/>
              </a:rPr>
              <a:t>	</a:t>
            </a:r>
            <a:r>
              <a:rPr lang="en-US" altLang="ko-KR" sz="1600" b="0" i="0" dirty="0" err="1">
                <a:solidFill>
                  <a:srgbClr val="000000"/>
                </a:solidFill>
                <a:effectLst/>
                <a:latin typeface="Consolas" panose="020B0609020204030204" pitchFamily="49" charset="0"/>
              </a:rPr>
              <a:t>self.kiwoom</a:t>
            </a:r>
            <a:r>
              <a:rPr lang="en-US" altLang="ko-KR" sz="1600" b="0" i="0" dirty="0">
                <a:solidFill>
                  <a:srgbClr val="000000"/>
                </a:solidFill>
                <a:effectLst/>
                <a:latin typeface="Consolas" panose="020B0609020204030204" pitchFamily="49" charset="0"/>
              </a:rPr>
              <a:t> = </a:t>
            </a:r>
            <a:r>
              <a:rPr lang="en-US" altLang="ko-KR" sz="1600" b="0" i="0" dirty="0" err="1">
                <a:solidFill>
                  <a:srgbClr val="000000"/>
                </a:solidFill>
                <a:effectLst/>
                <a:latin typeface="Consolas" panose="020B0609020204030204" pitchFamily="49" charset="0"/>
              </a:rPr>
              <a:t>QAxWidget</a:t>
            </a:r>
            <a:r>
              <a:rPr lang="en-US" altLang="ko-KR" sz="1600" b="0" i="0" dirty="0">
                <a:solidFill>
                  <a:srgbClr val="000000"/>
                </a:solidFill>
                <a:effectLst/>
                <a:latin typeface="Consolas" panose="020B0609020204030204" pitchFamily="49" charset="0"/>
              </a:rPr>
              <a:t>(</a:t>
            </a:r>
            <a:r>
              <a:rPr lang="en-US" altLang="ko-KR" sz="1600" b="0" i="0" dirty="0">
                <a:solidFill>
                  <a:srgbClr val="880000"/>
                </a:solidFill>
                <a:effectLst/>
                <a:latin typeface="Consolas" panose="020B0609020204030204" pitchFamily="49" charset="0"/>
              </a:rPr>
              <a:t>"KHOPENAPI.KHOpenAPICtrl.1"</a:t>
            </a:r>
            <a:r>
              <a:rPr lang="en-US" altLang="ko-KR" sz="1600" b="0" i="0" dirty="0">
                <a:solidFill>
                  <a:srgbClr val="000000"/>
                </a:solidFill>
                <a:effectLst/>
                <a:latin typeface="Consolas" panose="020B0609020204030204" pitchFamily="49" charset="0"/>
              </a:rPr>
              <a:t>)</a:t>
            </a:r>
            <a:endParaRPr lang="ko-KR" altLang="en-US" sz="2200" dirty="0">
              <a:solidFill>
                <a:srgbClr val="FF0000"/>
              </a:solidFill>
              <a:highlight>
                <a:srgbClr val="FFFF00"/>
              </a:highlight>
            </a:endParaRPr>
          </a:p>
        </p:txBody>
      </p:sp>
    </p:spTree>
    <p:extLst>
      <p:ext uri="{BB962C8B-B14F-4D97-AF65-F5344CB8AC3E}">
        <p14:creationId xmlns:p14="http://schemas.microsoft.com/office/powerpoint/2010/main" val="26227286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C423C40-06D2-44E4-B41B-1E84C8B750D6}"/>
              </a:ext>
            </a:extLst>
          </p:cNvPr>
          <p:cNvSpPr>
            <a:spLocks noGrp="1"/>
          </p:cNvSpPr>
          <p:nvPr>
            <p:ph type="title"/>
          </p:nvPr>
        </p:nvSpPr>
        <p:spPr>
          <a:xfrm>
            <a:off x="838200" y="365125"/>
            <a:ext cx="4883092" cy="1325563"/>
          </a:xfrm>
        </p:spPr>
        <p:txBody>
          <a:bodyPr>
            <a:normAutofit/>
          </a:bodyPr>
          <a:lstStyle/>
          <a:p>
            <a:r>
              <a:rPr lang="en-US" altLang="ko-KR" sz="3600" b="1" i="0" dirty="0">
                <a:solidFill>
                  <a:srgbClr val="000000"/>
                </a:solidFill>
                <a:effectLst/>
                <a:latin typeface="Malgun Gothic" panose="020B0503020000020004" pitchFamily="50" charset="-127"/>
                <a:ea typeface="Malgun Gothic" panose="020B0503020000020004" pitchFamily="50" charset="-127"/>
              </a:rPr>
              <a:t>4.4 </a:t>
            </a:r>
            <a:r>
              <a:rPr lang="ko-KR" altLang="en-US" sz="3600" b="1" i="0" dirty="0">
                <a:solidFill>
                  <a:srgbClr val="000000"/>
                </a:solidFill>
                <a:effectLst/>
                <a:latin typeface="Malgun Gothic" panose="020B0503020000020004" pitchFamily="50" charset="-127"/>
                <a:ea typeface="Malgun Gothic" panose="020B0503020000020004" pitchFamily="50" charset="-127"/>
              </a:rPr>
              <a:t>계좌 정보 가져오기</a:t>
            </a:r>
            <a:endParaRPr lang="ko-KR" altLang="en-US" sz="3600" dirty="0"/>
          </a:p>
        </p:txBody>
      </p:sp>
      <p:sp>
        <p:nvSpPr>
          <p:cNvPr id="3" name="내용 개체 틀 2">
            <a:extLst>
              <a:ext uri="{FF2B5EF4-FFF2-40B4-BE49-F238E27FC236}">
                <a16:creationId xmlns:a16="http://schemas.microsoft.com/office/drawing/2014/main" id="{427F0E15-0E8B-4F9D-B6E5-EDBB0FBEE45E}"/>
              </a:ext>
            </a:extLst>
          </p:cNvPr>
          <p:cNvSpPr>
            <a:spLocks noGrp="1"/>
          </p:cNvSpPr>
          <p:nvPr>
            <p:ph idx="1"/>
          </p:nvPr>
        </p:nvSpPr>
        <p:spPr>
          <a:xfrm>
            <a:off x="838200" y="1825625"/>
            <a:ext cx="4790813" cy="4351338"/>
          </a:xfrm>
        </p:spPr>
        <p:txBody>
          <a:bodyPr>
            <a:normAutofit/>
          </a:bodyPr>
          <a:lstStyle/>
          <a:p>
            <a:r>
              <a:rPr lang="en-US" altLang="ko-KR" sz="1600" b="0" i="0" dirty="0" err="1">
                <a:solidFill>
                  <a:srgbClr val="000000"/>
                </a:solidFill>
                <a:effectLst/>
                <a:latin typeface="Malgun Gothic" panose="020B0503020000020004" pitchFamily="50" charset="-127"/>
                <a:ea typeface="Malgun Gothic" panose="020B0503020000020004" pitchFamily="50" charset="-127"/>
              </a:rPr>
              <a:t>GetLoginInfo</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메서드를 사용해 로그인을 수행한 후 해당 계정의 계좌 번호를 가져오는 프로그램</a:t>
            </a:r>
            <a:r>
              <a:rPr lang="en-US" altLang="ko-KR" sz="1600" b="0" i="0" dirty="0">
                <a:solidFill>
                  <a:srgbClr val="000000"/>
                </a:solidFill>
                <a:effectLst/>
                <a:latin typeface="Malgun Gothic" panose="020B0503020000020004" pitchFamily="50" charset="-127"/>
                <a:ea typeface="Malgun Gothic" panose="020B0503020000020004" pitchFamily="50" charset="-127"/>
              </a:rPr>
              <a:t>.</a:t>
            </a:r>
            <a:endParaRPr lang="ko-KR" altLang="en-US" sz="1600" dirty="0"/>
          </a:p>
        </p:txBody>
      </p:sp>
      <p:pic>
        <p:nvPicPr>
          <p:cNvPr id="5" name="그림 4">
            <a:extLst>
              <a:ext uri="{FF2B5EF4-FFF2-40B4-BE49-F238E27FC236}">
                <a16:creationId xmlns:a16="http://schemas.microsoft.com/office/drawing/2014/main" id="{2B0E8087-BF6A-486E-9F57-0F3A2214A633}"/>
              </a:ext>
            </a:extLst>
          </p:cNvPr>
          <p:cNvPicPr>
            <a:picLocks noChangeAspect="1"/>
          </p:cNvPicPr>
          <p:nvPr/>
        </p:nvPicPr>
        <p:blipFill>
          <a:blip r:embed="rId2"/>
          <a:stretch>
            <a:fillRect/>
          </a:stretch>
        </p:blipFill>
        <p:spPr>
          <a:xfrm>
            <a:off x="6033169" y="1027906"/>
            <a:ext cx="3867150" cy="2324100"/>
          </a:xfrm>
          <a:prstGeom prst="rect">
            <a:avLst/>
          </a:prstGeom>
        </p:spPr>
      </p:pic>
      <p:pic>
        <p:nvPicPr>
          <p:cNvPr id="7" name="그림 6">
            <a:extLst>
              <a:ext uri="{FF2B5EF4-FFF2-40B4-BE49-F238E27FC236}">
                <a16:creationId xmlns:a16="http://schemas.microsoft.com/office/drawing/2014/main" id="{DB5B345C-FF72-4AA1-9A2A-2D48A05FDD96}"/>
              </a:ext>
            </a:extLst>
          </p:cNvPr>
          <p:cNvPicPr>
            <a:picLocks noChangeAspect="1"/>
          </p:cNvPicPr>
          <p:nvPr/>
        </p:nvPicPr>
        <p:blipFill>
          <a:blip r:embed="rId3"/>
          <a:stretch>
            <a:fillRect/>
          </a:stretch>
        </p:blipFill>
        <p:spPr>
          <a:xfrm>
            <a:off x="416347" y="2776538"/>
            <a:ext cx="5405333" cy="3400425"/>
          </a:xfrm>
          <a:prstGeom prst="rect">
            <a:avLst/>
          </a:prstGeom>
        </p:spPr>
      </p:pic>
      <p:sp>
        <p:nvSpPr>
          <p:cNvPr id="9" name="TextBox 8">
            <a:extLst>
              <a:ext uri="{FF2B5EF4-FFF2-40B4-BE49-F238E27FC236}">
                <a16:creationId xmlns:a16="http://schemas.microsoft.com/office/drawing/2014/main" id="{44C8ED62-4C51-4B42-8E02-4DC35D613F51}"/>
              </a:ext>
            </a:extLst>
          </p:cNvPr>
          <p:cNvSpPr txBox="1"/>
          <p:nvPr/>
        </p:nvSpPr>
        <p:spPr>
          <a:xfrm>
            <a:off x="5924725" y="3429000"/>
            <a:ext cx="6094602" cy="830997"/>
          </a:xfrm>
          <a:prstGeom prst="rect">
            <a:avLst/>
          </a:prstGeom>
          <a:noFill/>
        </p:spPr>
        <p:txBody>
          <a:bodyPr wrap="square">
            <a:spAutoFit/>
          </a:bodyPr>
          <a:lstStyle/>
          <a:p>
            <a:r>
              <a:rPr lang="en-US" altLang="ko-KR" sz="1600" b="0" i="0" dirty="0" err="1">
                <a:solidFill>
                  <a:srgbClr val="000000"/>
                </a:solidFill>
                <a:effectLst/>
                <a:latin typeface="Malgun Gothic" panose="020B0503020000020004" pitchFamily="50" charset="-127"/>
                <a:ea typeface="Malgun Gothic" panose="020B0503020000020004" pitchFamily="50" charset="-127"/>
              </a:rPr>
              <a:t>GetLoginInfo</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메서드는 이벤트 방식으로 동작하는 것도 아니므로 단순히 </a:t>
            </a:r>
            <a:r>
              <a:rPr lang="en-US" altLang="ko-KR" sz="1600" b="0" i="0" dirty="0" err="1">
                <a:solidFill>
                  <a:srgbClr val="000000"/>
                </a:solidFill>
                <a:effectLst/>
                <a:latin typeface="Malgun Gothic" panose="020B0503020000020004" pitchFamily="50" charset="-127"/>
                <a:ea typeface="Malgun Gothic" panose="020B0503020000020004" pitchFamily="50" charset="-127"/>
              </a:rPr>
              <a:t>dynamicCall</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메서드를 통해 호출하면 값을 바로 얻을 수 있습니다</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다만 </a:t>
            </a:r>
            <a:r>
              <a:rPr lang="en-US" altLang="ko-KR" sz="1600" b="0" i="0" dirty="0">
                <a:solidFill>
                  <a:srgbClr val="000000"/>
                </a:solidFill>
                <a:effectLst/>
                <a:latin typeface="Malgun Gothic" panose="020B0503020000020004" pitchFamily="50" charset="-127"/>
                <a:ea typeface="Malgun Gothic" panose="020B0503020000020004" pitchFamily="50" charset="-127"/>
              </a:rPr>
              <a:t>list</a:t>
            </a:r>
            <a:r>
              <a:rPr lang="ko-KR" altLang="en-US" sz="1600" dirty="0">
                <a:solidFill>
                  <a:srgbClr val="000000"/>
                </a:solidFill>
                <a:latin typeface="Malgun Gothic" panose="020B0503020000020004" pitchFamily="50" charset="-127"/>
                <a:ea typeface="Malgun Gothic" panose="020B0503020000020004" pitchFamily="50" charset="-127"/>
              </a:rPr>
              <a:t>형태로 전달</a:t>
            </a:r>
            <a:r>
              <a:rPr lang="en-US" altLang="ko-KR" sz="1600" dirty="0">
                <a:solidFill>
                  <a:srgbClr val="000000"/>
                </a:solidFill>
                <a:latin typeface="Malgun Gothic" panose="020B0503020000020004" pitchFamily="50" charset="-127"/>
                <a:ea typeface="Malgun Gothic" panose="020B0503020000020004" pitchFamily="50" charset="-127"/>
              </a:rPr>
              <a:t>.</a:t>
            </a:r>
            <a:endParaRPr lang="ko-KR" altLang="en-US" sz="1600" dirty="0"/>
          </a:p>
        </p:txBody>
      </p:sp>
      <p:sp>
        <p:nvSpPr>
          <p:cNvPr id="15" name="TextBox 14">
            <a:extLst>
              <a:ext uri="{FF2B5EF4-FFF2-40B4-BE49-F238E27FC236}">
                <a16:creationId xmlns:a16="http://schemas.microsoft.com/office/drawing/2014/main" id="{C321144D-85B8-4EDE-B0E9-FC958D2BB672}"/>
              </a:ext>
            </a:extLst>
          </p:cNvPr>
          <p:cNvSpPr txBox="1"/>
          <p:nvPr/>
        </p:nvSpPr>
        <p:spPr>
          <a:xfrm>
            <a:off x="5914565" y="4476750"/>
            <a:ext cx="5677995" cy="830997"/>
          </a:xfrm>
          <a:prstGeom prst="rect">
            <a:avLst/>
          </a:prstGeom>
          <a:solidFill>
            <a:schemeClr val="bg1">
              <a:lumMod val="75000"/>
            </a:schemeClr>
          </a:solidFill>
        </p:spPr>
        <p:txBody>
          <a:bodyPr wrap="square">
            <a:spAutoFit/>
          </a:bodyPr>
          <a:lstStyle/>
          <a:p>
            <a:r>
              <a:rPr lang="en-US" altLang="ko-KR" sz="1600" b="0" i="0" dirty="0" err="1">
                <a:solidFill>
                  <a:srgbClr val="000000"/>
                </a:solidFill>
                <a:effectLst/>
                <a:latin typeface="Consolas" panose="020B0609020204030204" pitchFamily="49" charset="0"/>
              </a:rPr>
              <a:t>account_num</a:t>
            </a:r>
            <a:r>
              <a:rPr lang="en-US" altLang="ko-KR" sz="1600" b="0" i="0" dirty="0">
                <a:solidFill>
                  <a:srgbClr val="000000"/>
                </a:solidFill>
                <a:effectLst/>
                <a:latin typeface="Consolas" panose="020B0609020204030204" pitchFamily="49" charset="0"/>
              </a:rPr>
              <a:t> = </a:t>
            </a:r>
            <a:r>
              <a:rPr lang="en-US" altLang="ko-KR" sz="1600" b="1" i="0" dirty="0" err="1">
                <a:solidFill>
                  <a:srgbClr val="000000"/>
                </a:solidFill>
                <a:effectLst/>
                <a:latin typeface="Consolas" panose="020B0609020204030204" pitchFamily="49" charset="0"/>
              </a:rPr>
              <a:t>self</a:t>
            </a:r>
            <a:r>
              <a:rPr lang="en-US" altLang="ko-KR" sz="1600" b="0" i="0" dirty="0" err="1">
                <a:solidFill>
                  <a:srgbClr val="000000"/>
                </a:solidFill>
                <a:effectLst/>
                <a:latin typeface="Consolas" panose="020B0609020204030204" pitchFamily="49" charset="0"/>
              </a:rPr>
              <a:t>.kiwoom.dynamicCall</a:t>
            </a:r>
            <a:r>
              <a:rPr lang="en-US" altLang="ko-KR" sz="1600" b="0" i="0" dirty="0">
                <a:solidFill>
                  <a:srgbClr val="000000"/>
                </a:solidFill>
                <a:effectLst/>
                <a:latin typeface="Consolas" panose="020B0609020204030204" pitchFamily="49" charset="0"/>
              </a:rPr>
              <a:t>(</a:t>
            </a:r>
            <a:r>
              <a:rPr lang="en-US" altLang="ko-KR" sz="1600" b="0" i="0" dirty="0">
                <a:solidFill>
                  <a:srgbClr val="8888FF"/>
                </a:solidFill>
                <a:effectLst/>
                <a:latin typeface="Consolas" panose="020B0609020204030204" pitchFamily="49" charset="0"/>
              </a:rPr>
              <a:t>"</a:t>
            </a:r>
            <a:r>
              <a:rPr lang="en-US" altLang="ko-KR" sz="1600" b="0" i="0" dirty="0" err="1">
                <a:solidFill>
                  <a:srgbClr val="8888FF"/>
                </a:solidFill>
                <a:effectLst/>
                <a:latin typeface="Consolas" panose="020B0609020204030204" pitchFamily="49" charset="0"/>
              </a:rPr>
              <a:t>GetLoginInfo</a:t>
            </a:r>
            <a:r>
              <a:rPr lang="en-US" altLang="ko-KR" sz="1600" b="0" i="0" dirty="0">
                <a:solidFill>
                  <a:srgbClr val="8888FF"/>
                </a:solidFill>
                <a:effectLst/>
                <a:latin typeface="Consolas" panose="020B0609020204030204" pitchFamily="49" charset="0"/>
              </a:rPr>
              <a:t>(</a:t>
            </a:r>
            <a:r>
              <a:rPr lang="en-US" altLang="ko-KR" sz="1600" b="0" i="0" dirty="0" err="1">
                <a:solidFill>
                  <a:srgbClr val="8888FF"/>
                </a:solidFill>
                <a:effectLst/>
                <a:latin typeface="Consolas" panose="020B0609020204030204" pitchFamily="49" charset="0"/>
              </a:rPr>
              <a:t>QString</a:t>
            </a:r>
            <a:r>
              <a:rPr lang="en-US" altLang="ko-KR" sz="1600" b="0" i="0" dirty="0">
                <a:solidFill>
                  <a:srgbClr val="8888FF"/>
                </a:solidFill>
                <a:effectLst/>
                <a:latin typeface="Consolas" panose="020B0609020204030204" pitchFamily="49" charset="0"/>
              </a:rPr>
              <a:t>)"</a:t>
            </a:r>
            <a:r>
              <a:rPr lang="en-US" altLang="ko-KR" sz="1600" b="0" i="0" dirty="0">
                <a:solidFill>
                  <a:srgbClr val="000000"/>
                </a:solidFill>
                <a:effectLst/>
                <a:latin typeface="Consolas" panose="020B0609020204030204" pitchFamily="49" charset="0"/>
              </a:rPr>
              <a:t>, [</a:t>
            </a:r>
            <a:r>
              <a:rPr lang="en-US" altLang="ko-KR" sz="1600" b="0" i="0" dirty="0">
                <a:solidFill>
                  <a:srgbClr val="8888FF"/>
                </a:solidFill>
                <a:effectLst/>
                <a:latin typeface="Consolas" panose="020B0609020204030204" pitchFamily="49" charset="0"/>
              </a:rPr>
              <a:t>"ACCNO"</a:t>
            </a:r>
            <a:r>
              <a:rPr lang="en-US" altLang="ko-KR" sz="1600" b="0" i="0" dirty="0">
                <a:solidFill>
                  <a:srgbClr val="000000"/>
                </a:solidFill>
                <a:effectLst/>
                <a:latin typeface="Consolas" panose="020B0609020204030204" pitchFamily="49" charset="0"/>
              </a:rPr>
              <a:t>])</a:t>
            </a:r>
            <a:endParaRPr lang="ko-KR" altLang="en-US" sz="1600" dirty="0"/>
          </a:p>
        </p:txBody>
      </p:sp>
    </p:spTree>
    <p:extLst>
      <p:ext uri="{BB962C8B-B14F-4D97-AF65-F5344CB8AC3E}">
        <p14:creationId xmlns:p14="http://schemas.microsoft.com/office/powerpoint/2010/main" val="27892424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796892-40B9-4A65-B117-739F488F7D24}"/>
              </a:ext>
            </a:extLst>
          </p:cNvPr>
          <p:cNvSpPr txBox="1"/>
          <p:nvPr/>
        </p:nvSpPr>
        <p:spPr>
          <a:xfrm>
            <a:off x="865045" y="4318324"/>
            <a:ext cx="6096000" cy="646331"/>
          </a:xfrm>
          <a:prstGeom prst="rect">
            <a:avLst/>
          </a:prstGeom>
          <a:solidFill>
            <a:schemeClr val="bg1">
              <a:lumMod val="75000"/>
            </a:schemeClr>
          </a:solidFill>
        </p:spPr>
        <p:txBody>
          <a:bodyPr wrap="square">
            <a:spAutoFit/>
          </a:bodyPr>
          <a:lstStyle/>
          <a:p>
            <a:r>
              <a:rPr lang="en-US" altLang="ko-KR" b="0" i="0" dirty="0" err="1">
                <a:solidFill>
                  <a:srgbClr val="000000"/>
                </a:solidFill>
                <a:effectLst/>
                <a:latin typeface="Consolas" panose="020B0609020204030204" pitchFamily="49" charset="0"/>
              </a:rPr>
              <a:t>self.text_edit.append</a:t>
            </a:r>
            <a:r>
              <a:rPr lang="en-US" altLang="ko-KR" b="0" i="0" dirty="0">
                <a:solidFill>
                  <a:srgbClr val="000000"/>
                </a:solidFill>
                <a:effectLst/>
                <a:latin typeface="Consolas" panose="020B0609020204030204" pitchFamily="49" charset="0"/>
              </a:rPr>
              <a:t>("</a:t>
            </a:r>
            <a:r>
              <a:rPr lang="ko-KR" altLang="en-US" b="0" i="0" dirty="0">
                <a:solidFill>
                  <a:srgbClr val="000000"/>
                </a:solidFill>
                <a:effectLst/>
                <a:latin typeface="Consolas" panose="020B0609020204030204" pitchFamily="49" charset="0"/>
              </a:rPr>
              <a:t>계좌번호</a:t>
            </a:r>
            <a:r>
              <a:rPr lang="en-US" altLang="ko-KR" b="0" i="0" dirty="0">
                <a:solidFill>
                  <a:srgbClr val="000000"/>
                </a:solidFill>
                <a:effectLst/>
                <a:latin typeface="Consolas" panose="020B0609020204030204" pitchFamily="49" charset="0"/>
              </a:rPr>
              <a:t>: </a:t>
            </a:r>
            <a:r>
              <a:rPr lang="en-US" altLang="ko-KR" b="0" i="0" dirty="0">
                <a:solidFill>
                  <a:srgbClr val="880000"/>
                </a:solidFill>
                <a:effectLst/>
                <a:latin typeface="Consolas" panose="020B0609020204030204" pitchFamily="49" charset="0"/>
              </a:rPr>
              <a:t>" + </a:t>
            </a:r>
            <a:r>
              <a:rPr lang="en-US" altLang="ko-KR" b="0" i="0" dirty="0" err="1">
                <a:solidFill>
                  <a:srgbClr val="880000"/>
                </a:solidFill>
                <a:effectLst/>
                <a:latin typeface="Consolas" panose="020B0609020204030204" pitchFamily="49" charset="0"/>
              </a:rPr>
              <a:t>account_num.rstrip</a:t>
            </a:r>
            <a:r>
              <a:rPr lang="en-US" altLang="ko-KR" b="0" i="0" dirty="0">
                <a:solidFill>
                  <a:srgbClr val="880000"/>
                </a:solidFill>
                <a:effectLst/>
                <a:latin typeface="Consolas" panose="020B0609020204030204" pitchFamily="49" charset="0"/>
              </a:rPr>
              <a:t>(';'))</a:t>
            </a:r>
            <a:endParaRPr lang="ko-KR" altLang="en-US" dirty="0"/>
          </a:p>
        </p:txBody>
      </p:sp>
      <p:sp>
        <p:nvSpPr>
          <p:cNvPr id="7" name="직사각형 6">
            <a:extLst>
              <a:ext uri="{FF2B5EF4-FFF2-40B4-BE49-F238E27FC236}">
                <a16:creationId xmlns:a16="http://schemas.microsoft.com/office/drawing/2014/main" id="{EDE7CD23-D7DC-456C-B0F2-70ACFDDDB4AB}"/>
              </a:ext>
            </a:extLst>
          </p:cNvPr>
          <p:cNvSpPr/>
          <p:nvPr/>
        </p:nvSpPr>
        <p:spPr>
          <a:xfrm>
            <a:off x="865045" y="1051218"/>
            <a:ext cx="2491071" cy="345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t>오류예제</a:t>
            </a:r>
            <a:endParaRPr lang="ko-KR" altLang="en-US" dirty="0"/>
          </a:p>
        </p:txBody>
      </p:sp>
      <p:sp>
        <p:nvSpPr>
          <p:cNvPr id="8" name="TextBox 7">
            <a:extLst>
              <a:ext uri="{FF2B5EF4-FFF2-40B4-BE49-F238E27FC236}">
                <a16:creationId xmlns:a16="http://schemas.microsoft.com/office/drawing/2014/main" id="{314F3504-0685-49C9-9EFF-AD3A110F5E04}"/>
              </a:ext>
            </a:extLst>
          </p:cNvPr>
          <p:cNvSpPr txBox="1"/>
          <p:nvPr/>
        </p:nvSpPr>
        <p:spPr>
          <a:xfrm>
            <a:off x="865045" y="1863215"/>
            <a:ext cx="5688155" cy="830997"/>
          </a:xfrm>
          <a:prstGeom prst="rect">
            <a:avLst/>
          </a:prstGeom>
          <a:solidFill>
            <a:schemeClr val="bg1">
              <a:lumMod val="75000"/>
            </a:schemeClr>
          </a:solidFill>
        </p:spPr>
        <p:txBody>
          <a:bodyPr wrap="square">
            <a:spAutoFit/>
          </a:bodyPr>
          <a:lstStyle/>
          <a:p>
            <a:r>
              <a:rPr lang="en-US" altLang="ko-KR" sz="1600" b="0" i="0" dirty="0" err="1">
                <a:solidFill>
                  <a:srgbClr val="000000"/>
                </a:solidFill>
                <a:effectLst/>
                <a:latin typeface="Consolas" panose="020B0609020204030204" pitchFamily="49" charset="0"/>
              </a:rPr>
              <a:t>account_num</a:t>
            </a:r>
            <a:r>
              <a:rPr lang="en-US" altLang="ko-KR" sz="1600" b="0" i="0" dirty="0">
                <a:solidFill>
                  <a:srgbClr val="000000"/>
                </a:solidFill>
                <a:effectLst/>
                <a:latin typeface="Consolas" panose="020B0609020204030204" pitchFamily="49" charset="0"/>
              </a:rPr>
              <a:t> = </a:t>
            </a:r>
            <a:r>
              <a:rPr lang="en-US" altLang="ko-KR" sz="1600" b="1" i="0" dirty="0" err="1">
                <a:solidFill>
                  <a:srgbClr val="000000"/>
                </a:solidFill>
                <a:effectLst/>
                <a:latin typeface="Consolas" panose="020B0609020204030204" pitchFamily="49" charset="0"/>
              </a:rPr>
              <a:t>self</a:t>
            </a:r>
            <a:r>
              <a:rPr lang="en-US" altLang="ko-KR" sz="1600" b="0" i="0" dirty="0" err="1">
                <a:solidFill>
                  <a:srgbClr val="000000"/>
                </a:solidFill>
                <a:effectLst/>
                <a:latin typeface="Consolas" panose="020B0609020204030204" pitchFamily="49" charset="0"/>
              </a:rPr>
              <a:t>.kiwoom.dynamicCall</a:t>
            </a:r>
            <a:r>
              <a:rPr lang="en-US" altLang="ko-KR" sz="1600" b="0" i="0" dirty="0">
                <a:solidFill>
                  <a:srgbClr val="000000"/>
                </a:solidFill>
                <a:effectLst/>
                <a:latin typeface="Consolas" panose="020B0609020204030204" pitchFamily="49" charset="0"/>
              </a:rPr>
              <a:t>(</a:t>
            </a:r>
            <a:r>
              <a:rPr lang="en-US" altLang="ko-KR" sz="1600" b="0" i="0" dirty="0">
                <a:solidFill>
                  <a:srgbClr val="8888FF"/>
                </a:solidFill>
                <a:effectLst/>
                <a:latin typeface="Consolas" panose="020B0609020204030204" pitchFamily="49" charset="0"/>
              </a:rPr>
              <a:t>"</a:t>
            </a:r>
            <a:r>
              <a:rPr lang="en-US" altLang="ko-KR" sz="1600" b="0" i="0" dirty="0" err="1">
                <a:solidFill>
                  <a:srgbClr val="8888FF"/>
                </a:solidFill>
                <a:effectLst/>
                <a:latin typeface="Consolas" panose="020B0609020204030204" pitchFamily="49" charset="0"/>
              </a:rPr>
              <a:t>GetLoginInfo</a:t>
            </a:r>
            <a:r>
              <a:rPr lang="en-US" altLang="ko-KR" sz="1600" b="0" i="0" dirty="0">
                <a:solidFill>
                  <a:srgbClr val="8888FF"/>
                </a:solidFill>
                <a:effectLst/>
                <a:latin typeface="Consolas" panose="020B0609020204030204" pitchFamily="49" charset="0"/>
              </a:rPr>
              <a:t>(</a:t>
            </a:r>
            <a:r>
              <a:rPr lang="en-US" altLang="ko-KR" sz="1600" b="0" i="0" dirty="0" err="1">
                <a:solidFill>
                  <a:srgbClr val="8888FF"/>
                </a:solidFill>
                <a:effectLst/>
                <a:latin typeface="Consolas" panose="020B0609020204030204" pitchFamily="49" charset="0"/>
              </a:rPr>
              <a:t>QString</a:t>
            </a:r>
            <a:r>
              <a:rPr lang="en-US" altLang="ko-KR" sz="1600" b="0" i="0" dirty="0">
                <a:solidFill>
                  <a:srgbClr val="8888FF"/>
                </a:solidFill>
                <a:effectLst/>
                <a:latin typeface="Consolas" panose="020B0609020204030204" pitchFamily="49" charset="0"/>
              </a:rPr>
              <a:t>)"</a:t>
            </a:r>
            <a:r>
              <a:rPr lang="en-US" altLang="ko-KR" sz="1600" b="0" i="0" dirty="0">
                <a:solidFill>
                  <a:srgbClr val="000000"/>
                </a:solidFill>
                <a:effectLst/>
                <a:latin typeface="Consolas" panose="020B0609020204030204" pitchFamily="49" charset="0"/>
              </a:rPr>
              <a:t>, </a:t>
            </a:r>
            <a:r>
              <a:rPr lang="en-US" altLang="ko-KR" sz="1600" b="0" i="0" dirty="0">
                <a:solidFill>
                  <a:srgbClr val="8888FF"/>
                </a:solidFill>
                <a:effectLst/>
                <a:latin typeface="Consolas" panose="020B0609020204030204" pitchFamily="49" charset="0"/>
              </a:rPr>
              <a:t>"ACCNO"</a:t>
            </a:r>
            <a:r>
              <a:rPr lang="en-US" altLang="ko-KR" sz="1600" b="0" i="0" dirty="0">
                <a:solidFill>
                  <a:srgbClr val="000000"/>
                </a:solidFill>
                <a:effectLst/>
                <a:latin typeface="Consolas" panose="020B0609020204030204" pitchFamily="49" charset="0"/>
              </a:rPr>
              <a:t>)</a:t>
            </a:r>
            <a:endParaRPr lang="ko-KR" altLang="en-US" sz="1600" dirty="0"/>
          </a:p>
        </p:txBody>
      </p:sp>
      <p:sp>
        <p:nvSpPr>
          <p:cNvPr id="10" name="TextBox 9">
            <a:extLst>
              <a:ext uri="{FF2B5EF4-FFF2-40B4-BE49-F238E27FC236}">
                <a16:creationId xmlns:a16="http://schemas.microsoft.com/office/drawing/2014/main" id="{BE76A8B8-DF73-40B0-8365-0D824D7F1900}"/>
              </a:ext>
            </a:extLst>
          </p:cNvPr>
          <p:cNvSpPr txBox="1"/>
          <p:nvPr/>
        </p:nvSpPr>
        <p:spPr>
          <a:xfrm>
            <a:off x="789544" y="2967659"/>
            <a:ext cx="6096000" cy="1077218"/>
          </a:xfrm>
          <a:prstGeom prst="rect">
            <a:avLst/>
          </a:prstGeom>
          <a:noFill/>
        </p:spPr>
        <p:txBody>
          <a:bodyPr wrap="square">
            <a:spAutoFit/>
          </a:bodyPr>
          <a:lstStyle/>
          <a:p>
            <a:r>
              <a:rPr lang="ko-KR" altLang="en-US" sz="1600" b="0" i="0" dirty="0">
                <a:solidFill>
                  <a:srgbClr val="000000"/>
                </a:solidFill>
                <a:effectLst/>
                <a:latin typeface="Malgun Gothic" panose="020B0503020000020004" pitchFamily="50" charset="-127"/>
                <a:ea typeface="Malgun Gothic" panose="020B0503020000020004" pitchFamily="50" charset="-127"/>
              </a:rPr>
              <a:t>함수의 인자로 </a:t>
            </a:r>
            <a:r>
              <a:rPr lang="en-US" altLang="ko-KR" sz="1600" b="0" i="0" dirty="0">
                <a:solidFill>
                  <a:srgbClr val="000000"/>
                </a:solidFill>
                <a:effectLst/>
                <a:latin typeface="Malgun Gothic" panose="020B0503020000020004" pitchFamily="50" charset="-127"/>
                <a:ea typeface="Malgun Gothic" panose="020B0503020000020004" pitchFamily="50" charset="-127"/>
              </a:rPr>
              <a:t>'ACCNO'</a:t>
            </a:r>
            <a:r>
              <a:rPr lang="ko-KR" altLang="en-US" sz="1600" b="0" i="0" dirty="0">
                <a:solidFill>
                  <a:srgbClr val="000000"/>
                </a:solidFill>
                <a:effectLst/>
                <a:latin typeface="Malgun Gothic" panose="020B0503020000020004" pitchFamily="50" charset="-127"/>
                <a:ea typeface="Malgun Gothic" panose="020B0503020000020004" pitchFamily="50" charset="-127"/>
              </a:rPr>
              <a:t>를 전달하면 서버는 전체 계좌를 반환하는데</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각 계좌 번호에는 세미콜론</a:t>
            </a:r>
            <a:r>
              <a:rPr lang="en-US" altLang="ko-KR" sz="1600" b="0" i="0" dirty="0">
                <a:solidFill>
                  <a:srgbClr val="000000"/>
                </a:solidFill>
                <a:effectLst/>
                <a:latin typeface="Malgun Gothic" panose="020B0503020000020004" pitchFamily="50" charset="-127"/>
                <a:ea typeface="Malgun Gothic" panose="020B0503020000020004" pitchFamily="50" charset="-127"/>
              </a:rPr>
              <a:t>(;)</a:t>
            </a:r>
            <a:r>
              <a:rPr lang="ko-KR" altLang="en-US" sz="1600" b="0" i="0" dirty="0">
                <a:solidFill>
                  <a:srgbClr val="000000"/>
                </a:solidFill>
                <a:effectLst/>
                <a:latin typeface="Malgun Gothic" panose="020B0503020000020004" pitchFamily="50" charset="-127"/>
                <a:ea typeface="Malgun Gothic" panose="020B0503020000020004" pitchFamily="50" charset="-127"/>
              </a:rPr>
              <a:t>이 붙어 있습니다</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따라서 </a:t>
            </a:r>
            <a:r>
              <a:rPr lang="en-US" altLang="ko-KR" sz="1600" b="0" i="0" dirty="0" err="1">
                <a:solidFill>
                  <a:srgbClr val="000000"/>
                </a:solidFill>
                <a:effectLst/>
                <a:latin typeface="Malgun Gothic" panose="020B0503020000020004" pitchFamily="50" charset="-127"/>
                <a:ea typeface="Malgun Gothic" panose="020B0503020000020004" pitchFamily="50" charset="-127"/>
              </a:rPr>
              <a:t>QTexEdit</a:t>
            </a:r>
            <a:r>
              <a:rPr lang="ko-KR" altLang="en-US" sz="1600" b="0" i="0" dirty="0">
                <a:solidFill>
                  <a:srgbClr val="000000"/>
                </a:solidFill>
                <a:effectLst/>
                <a:latin typeface="Malgun Gothic" panose="020B0503020000020004" pitchFamily="50" charset="-127"/>
                <a:ea typeface="Malgun Gothic" panose="020B0503020000020004" pitchFamily="50" charset="-127"/>
              </a:rPr>
              <a:t>에 계좌 번호를 출력할 때 문자열의 </a:t>
            </a:r>
            <a:r>
              <a:rPr lang="en-US" altLang="ko-KR" sz="1600" b="0" i="0" dirty="0" err="1">
                <a:solidFill>
                  <a:srgbClr val="000000"/>
                </a:solidFill>
                <a:effectLst/>
                <a:latin typeface="Malgun Gothic" panose="020B0503020000020004" pitchFamily="50" charset="-127"/>
                <a:ea typeface="Malgun Gothic" panose="020B0503020000020004" pitchFamily="50" charset="-127"/>
              </a:rPr>
              <a:t>rstrip</a:t>
            </a:r>
            <a:r>
              <a:rPr lang="en-US" altLang="ko-KR" sz="1600" b="0" i="0" dirty="0">
                <a:solidFill>
                  <a:srgbClr val="000000"/>
                </a:solidFill>
                <a:effectLst/>
                <a:latin typeface="Malgun Gothic" panose="020B0503020000020004" pitchFamily="50" charset="-127"/>
                <a:ea typeface="Malgun Gothic" panose="020B0503020000020004" pitchFamily="50" charset="-127"/>
              </a:rPr>
              <a:t> </a:t>
            </a:r>
            <a:r>
              <a:rPr lang="ko-KR" altLang="en-US" sz="1600" b="0" i="0" dirty="0">
                <a:solidFill>
                  <a:srgbClr val="000000"/>
                </a:solidFill>
                <a:effectLst/>
                <a:latin typeface="Malgun Gothic" panose="020B0503020000020004" pitchFamily="50" charset="-127"/>
                <a:ea typeface="Malgun Gothic" panose="020B0503020000020004" pitchFamily="50" charset="-127"/>
              </a:rPr>
              <a:t>메서드를 사용해 문자열 끝의 세미콜론을 제거</a:t>
            </a:r>
            <a:r>
              <a:rPr lang="en-US" altLang="ko-KR" sz="1600" b="0" i="0" dirty="0">
                <a:solidFill>
                  <a:srgbClr val="000000"/>
                </a:solidFill>
                <a:effectLst/>
                <a:latin typeface="Malgun Gothic" panose="020B0503020000020004" pitchFamily="50" charset="-127"/>
                <a:ea typeface="Malgun Gothic" panose="020B0503020000020004" pitchFamily="50" charset="-127"/>
              </a:rPr>
              <a:t>.</a:t>
            </a:r>
            <a:endParaRPr lang="ko-KR" altLang="en-US" sz="1600" dirty="0"/>
          </a:p>
        </p:txBody>
      </p:sp>
    </p:spTree>
    <p:extLst>
      <p:ext uri="{BB962C8B-B14F-4D97-AF65-F5344CB8AC3E}">
        <p14:creationId xmlns:p14="http://schemas.microsoft.com/office/powerpoint/2010/main" val="585696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2050287-123F-4894-933C-7033996AB469}"/>
              </a:ext>
            </a:extLst>
          </p:cNvPr>
          <p:cNvSpPr>
            <a:spLocks noGrp="1"/>
          </p:cNvSpPr>
          <p:nvPr>
            <p:ph type="title"/>
          </p:nvPr>
        </p:nvSpPr>
        <p:spPr>
          <a:xfrm>
            <a:off x="838200" y="365125"/>
            <a:ext cx="4228750" cy="1325563"/>
          </a:xfrm>
        </p:spPr>
        <p:txBody>
          <a:bodyPr/>
          <a:lstStyle/>
          <a:p>
            <a:r>
              <a:rPr lang="en-US" altLang="ko-KR" dirty="0"/>
              <a:t>4.5 </a:t>
            </a:r>
            <a:r>
              <a:rPr lang="ko-KR" altLang="en-US" dirty="0" err="1"/>
              <a:t>에러코드표</a:t>
            </a:r>
            <a:endParaRPr lang="ko-KR" altLang="en-US" dirty="0"/>
          </a:p>
        </p:txBody>
      </p:sp>
      <p:sp>
        <p:nvSpPr>
          <p:cNvPr id="3" name="내용 개체 틀 2">
            <a:extLst>
              <a:ext uri="{FF2B5EF4-FFF2-40B4-BE49-F238E27FC236}">
                <a16:creationId xmlns:a16="http://schemas.microsoft.com/office/drawing/2014/main" id="{240B8384-3A1D-4A0E-AA33-956EE1A664B9}"/>
              </a:ext>
            </a:extLst>
          </p:cNvPr>
          <p:cNvSpPr>
            <a:spLocks noGrp="1"/>
          </p:cNvSpPr>
          <p:nvPr>
            <p:ph idx="1"/>
          </p:nvPr>
        </p:nvSpPr>
        <p:spPr>
          <a:xfrm>
            <a:off x="838200" y="1825625"/>
            <a:ext cx="6930006" cy="4351338"/>
          </a:xfrm>
        </p:spPr>
        <p:txBody>
          <a:bodyPr>
            <a:normAutofit/>
          </a:bodyPr>
          <a:lstStyle/>
          <a:p>
            <a:r>
              <a:rPr lang="en-US" altLang="ko-KR" sz="1200" dirty="0"/>
              <a:t>OP_ERR_NONE 0 //"</a:t>
            </a:r>
            <a:r>
              <a:rPr lang="ko-KR" altLang="en-US" sz="1200" dirty="0"/>
              <a:t>정상처리</a:t>
            </a:r>
            <a:r>
              <a:rPr lang="en-US" altLang="ko-KR" sz="1200" dirty="0"/>
              <a:t>"</a:t>
            </a:r>
          </a:p>
          <a:p>
            <a:r>
              <a:rPr lang="en-US" altLang="ko-KR" sz="1200" dirty="0"/>
              <a:t>OP_ERR_LOGIN -100 //"</a:t>
            </a:r>
            <a:r>
              <a:rPr lang="ko-KR" altLang="en-US" sz="1200" dirty="0"/>
              <a:t>사용자정보교환에 실패하였습니다</a:t>
            </a:r>
            <a:r>
              <a:rPr lang="en-US" altLang="ko-KR" sz="1200" dirty="0"/>
              <a:t>. </a:t>
            </a:r>
            <a:r>
              <a:rPr lang="ko-KR" altLang="en-US" sz="1200" dirty="0" err="1"/>
              <a:t>잠시후</a:t>
            </a:r>
            <a:r>
              <a:rPr lang="ko-KR" altLang="en-US" sz="1200" dirty="0"/>
              <a:t> 다시 시작하여 주십시오</a:t>
            </a:r>
            <a:r>
              <a:rPr lang="en-US" altLang="ko-KR" sz="1200" dirty="0"/>
              <a:t>."</a:t>
            </a:r>
          </a:p>
          <a:p>
            <a:r>
              <a:rPr lang="en-US" altLang="ko-KR" sz="1200" dirty="0"/>
              <a:t>OP_ERR_CONNECT -101 //"</a:t>
            </a:r>
            <a:r>
              <a:rPr lang="ko-KR" altLang="en-US" sz="1200" dirty="0"/>
              <a:t>서버 접속 실패</a:t>
            </a:r>
            <a:r>
              <a:rPr lang="en-US" altLang="ko-KR" sz="1200" dirty="0"/>
              <a:t>"</a:t>
            </a:r>
          </a:p>
          <a:p>
            <a:r>
              <a:rPr lang="en-US" altLang="ko-KR" sz="1200" dirty="0"/>
              <a:t>OP_ERR_VERSION -102 //"</a:t>
            </a:r>
            <a:r>
              <a:rPr lang="ko-KR" altLang="en-US" sz="1200" dirty="0"/>
              <a:t>버전처리가 실패하였습니다</a:t>
            </a:r>
            <a:r>
              <a:rPr lang="en-US" altLang="ko-KR" sz="1200" dirty="0"/>
              <a:t>.</a:t>
            </a:r>
          </a:p>
          <a:p>
            <a:r>
              <a:rPr lang="en-US" altLang="ko-KR" sz="1200" dirty="0"/>
              <a:t>OP_ERR_SISE_OVERFLOW -200 //”</a:t>
            </a:r>
            <a:r>
              <a:rPr lang="ko-KR" altLang="en-US" sz="1200" dirty="0"/>
              <a:t>시세조회 과부하”</a:t>
            </a:r>
          </a:p>
          <a:p>
            <a:r>
              <a:rPr lang="en-US" altLang="ko-KR" sz="1200" dirty="0"/>
              <a:t>OP_ERR_RQ_STRUCT_FAIL -201 //”</a:t>
            </a:r>
            <a:r>
              <a:rPr lang="en-US" altLang="ko-KR" sz="1200" dirty="0" err="1"/>
              <a:t>REQUEST_INPUT_st</a:t>
            </a:r>
            <a:r>
              <a:rPr lang="en-US" altLang="ko-KR" sz="1200" dirty="0"/>
              <a:t> Failed”</a:t>
            </a:r>
          </a:p>
          <a:p>
            <a:r>
              <a:rPr lang="ko-KR" altLang="en-US" sz="1200" dirty="0"/>
              <a:t>２３</a:t>
            </a:r>
          </a:p>
          <a:p>
            <a:r>
              <a:rPr lang="en-US" altLang="ko-KR" sz="1200" dirty="0"/>
              <a:t>OP_ERR_RQ_STRING_FAIL -202 //”</a:t>
            </a:r>
            <a:r>
              <a:rPr lang="ko-KR" altLang="en-US" sz="1200" dirty="0"/>
              <a:t>요청 전문 작성 실패”</a:t>
            </a:r>
          </a:p>
          <a:p>
            <a:r>
              <a:rPr lang="en-US" altLang="ko-KR" sz="1200" dirty="0"/>
              <a:t>OP_ERR_ORD_WRONG_INPUT -300 //”</a:t>
            </a:r>
            <a:r>
              <a:rPr lang="ko-KR" altLang="en-US" sz="1200" dirty="0"/>
              <a:t>주문 </a:t>
            </a:r>
            <a:r>
              <a:rPr lang="ko-KR" altLang="en-US" sz="1200" dirty="0" err="1"/>
              <a:t>입력값</a:t>
            </a:r>
            <a:r>
              <a:rPr lang="ko-KR" altLang="en-US" sz="1200" dirty="0"/>
              <a:t> 오류”</a:t>
            </a:r>
          </a:p>
          <a:p>
            <a:r>
              <a:rPr lang="en-US" altLang="ko-KR" sz="1200" dirty="0"/>
              <a:t>OP_ERR_ORD_WRONG_ACCNO -301 //”</a:t>
            </a:r>
            <a:r>
              <a:rPr lang="ko-KR" altLang="en-US" sz="1200" dirty="0"/>
              <a:t>계좌비밀번호를 입력하십시오</a:t>
            </a:r>
            <a:r>
              <a:rPr lang="en-US" altLang="ko-KR" sz="1200" dirty="0"/>
              <a:t>.”</a:t>
            </a:r>
          </a:p>
          <a:p>
            <a:r>
              <a:rPr lang="en-US" altLang="ko-KR" sz="1200" dirty="0"/>
              <a:t>OP_ERR_OTHER_ACC_USE -302 //”</a:t>
            </a:r>
            <a:r>
              <a:rPr lang="ko-KR" altLang="en-US" sz="1200" dirty="0"/>
              <a:t>타인계좌는 사용할 수 없습니다</a:t>
            </a:r>
            <a:r>
              <a:rPr lang="en-US" altLang="ko-KR" sz="1200" dirty="0"/>
              <a:t>.</a:t>
            </a:r>
          </a:p>
          <a:p>
            <a:r>
              <a:rPr lang="en-US" altLang="ko-KR" sz="1200" dirty="0"/>
              <a:t>OP_ERR_MIS_2BILL_EXC -303 //”</a:t>
            </a:r>
            <a:r>
              <a:rPr lang="ko-KR" altLang="en-US" sz="1200" dirty="0"/>
              <a:t>주문가격이 </a:t>
            </a:r>
            <a:r>
              <a:rPr lang="en-US" altLang="ko-KR" sz="1200" dirty="0"/>
              <a:t>20</a:t>
            </a:r>
            <a:r>
              <a:rPr lang="ko-KR" altLang="en-US" sz="1200" dirty="0"/>
              <a:t>억원을 초과합니다</a:t>
            </a:r>
            <a:r>
              <a:rPr lang="en-US" altLang="ko-KR" sz="1200" dirty="0"/>
              <a:t>.”</a:t>
            </a:r>
          </a:p>
          <a:p>
            <a:r>
              <a:rPr lang="en-US" altLang="ko-KR" sz="1200" dirty="0"/>
              <a:t>OP_ERR_MIS_5BILL_EXC -304 //”</a:t>
            </a:r>
            <a:r>
              <a:rPr lang="ko-KR" altLang="en-US" sz="1200" dirty="0"/>
              <a:t>주문가격은 </a:t>
            </a:r>
            <a:r>
              <a:rPr lang="en-US" altLang="ko-KR" sz="1200" dirty="0"/>
              <a:t>50</a:t>
            </a:r>
            <a:r>
              <a:rPr lang="ko-KR" altLang="en-US" sz="1200" dirty="0"/>
              <a:t>억원을 초과할 수 없습니다</a:t>
            </a:r>
            <a:r>
              <a:rPr lang="en-US" altLang="ko-KR" sz="1200" dirty="0"/>
              <a:t>.”</a:t>
            </a:r>
          </a:p>
          <a:p>
            <a:r>
              <a:rPr lang="en-US" altLang="ko-KR" sz="1200" dirty="0"/>
              <a:t>OP_ERR_MIS_1PER_EXC -305 //”</a:t>
            </a:r>
            <a:r>
              <a:rPr lang="ko-KR" altLang="en-US" sz="1200" dirty="0"/>
              <a:t>주문수량이 </a:t>
            </a:r>
            <a:r>
              <a:rPr lang="ko-KR" altLang="en-US" sz="1200" dirty="0" err="1"/>
              <a:t>총발행주수의</a:t>
            </a:r>
            <a:r>
              <a:rPr lang="ko-KR" altLang="en-US" sz="1200" dirty="0"/>
              <a:t> </a:t>
            </a:r>
            <a:r>
              <a:rPr lang="en-US" altLang="ko-KR" sz="1200" dirty="0"/>
              <a:t>1%</a:t>
            </a:r>
            <a:r>
              <a:rPr lang="ko-KR" altLang="en-US" sz="1200" dirty="0"/>
              <a:t>를 초과합니다</a:t>
            </a:r>
            <a:r>
              <a:rPr lang="en-US" altLang="ko-KR" sz="1200" dirty="0"/>
              <a:t>.”</a:t>
            </a:r>
          </a:p>
          <a:p>
            <a:r>
              <a:rPr lang="en-US" altLang="ko-KR" sz="1200" dirty="0"/>
              <a:t>OP_ERR_MID_3PER_EXC -306 //”</a:t>
            </a:r>
            <a:r>
              <a:rPr lang="ko-KR" altLang="en-US" sz="1200" dirty="0"/>
              <a:t>주문수량은 </a:t>
            </a:r>
            <a:r>
              <a:rPr lang="ko-KR" altLang="en-US" sz="1200" dirty="0" err="1"/>
              <a:t>총발행주수의</a:t>
            </a:r>
            <a:r>
              <a:rPr lang="ko-KR" altLang="en-US" sz="1200" dirty="0"/>
              <a:t> </a:t>
            </a:r>
            <a:r>
              <a:rPr lang="en-US" altLang="ko-KR" sz="1200" dirty="0"/>
              <a:t>3%</a:t>
            </a:r>
            <a:r>
              <a:rPr lang="ko-KR" altLang="en-US" sz="1200" dirty="0"/>
              <a:t>를 초과할 수 없습니다</a:t>
            </a:r>
            <a:r>
              <a:rPr lang="en-US" altLang="ko-KR" sz="1200" dirty="0"/>
              <a:t>.”</a:t>
            </a:r>
            <a:endParaRPr lang="ko-KR" altLang="en-US" sz="1200" dirty="0"/>
          </a:p>
        </p:txBody>
      </p:sp>
    </p:spTree>
    <p:extLst>
      <p:ext uri="{BB962C8B-B14F-4D97-AF65-F5344CB8AC3E}">
        <p14:creationId xmlns:p14="http://schemas.microsoft.com/office/powerpoint/2010/main" val="121774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7E94DB0-6F5B-42E8-B2C8-89D9D6E4E316}"/>
              </a:ext>
            </a:extLst>
          </p:cNvPr>
          <p:cNvSpPr>
            <a:spLocks noGrp="1"/>
          </p:cNvSpPr>
          <p:nvPr>
            <p:ph type="title"/>
          </p:nvPr>
        </p:nvSpPr>
        <p:spPr>
          <a:xfrm>
            <a:off x="838200" y="0"/>
            <a:ext cx="10515600" cy="1325563"/>
          </a:xfrm>
        </p:spPr>
        <p:txBody>
          <a:bodyPr/>
          <a:lstStyle/>
          <a:p>
            <a:r>
              <a:rPr lang="ko-KR" altLang="en-US" dirty="0"/>
              <a:t>개요</a:t>
            </a:r>
          </a:p>
        </p:txBody>
      </p:sp>
      <p:sp>
        <p:nvSpPr>
          <p:cNvPr id="3" name="내용 개체 틀 2">
            <a:extLst>
              <a:ext uri="{FF2B5EF4-FFF2-40B4-BE49-F238E27FC236}">
                <a16:creationId xmlns:a16="http://schemas.microsoft.com/office/drawing/2014/main" id="{2BE91461-C8AC-4771-B6F5-C6C272DD16B9}"/>
              </a:ext>
            </a:extLst>
          </p:cNvPr>
          <p:cNvSpPr>
            <a:spLocks noGrp="1"/>
          </p:cNvSpPr>
          <p:nvPr>
            <p:ph idx="1"/>
          </p:nvPr>
        </p:nvSpPr>
        <p:spPr>
          <a:xfrm>
            <a:off x="838200" y="1193800"/>
            <a:ext cx="10515600" cy="1079617"/>
          </a:xfrm>
        </p:spPr>
        <p:txBody>
          <a:bodyPr>
            <a:normAutofit/>
          </a:bodyPr>
          <a:lstStyle/>
          <a:p>
            <a:pPr marL="0" indent="0">
              <a:buNone/>
            </a:pPr>
            <a:r>
              <a:rPr lang="en-US" altLang="ko-KR" sz="1600" dirty="0">
                <a:latin typeface="맑은"/>
              </a:rPr>
              <a:t>1.</a:t>
            </a:r>
            <a:r>
              <a:rPr lang="ko-KR" altLang="en-US" sz="1600" dirty="0">
                <a:latin typeface="맑은"/>
              </a:rPr>
              <a:t>설치 및 개발환경 </a:t>
            </a:r>
            <a:endParaRPr lang="en-US" altLang="ko-KR" sz="1600" dirty="0">
              <a:latin typeface="맑은"/>
            </a:endParaRPr>
          </a:p>
          <a:p>
            <a:pPr marL="0" indent="0">
              <a:buNone/>
            </a:pPr>
            <a:r>
              <a:rPr lang="en-US" altLang="ko-KR" sz="1600" dirty="0">
                <a:latin typeface="맑은"/>
              </a:rPr>
              <a:t>    1.1 </a:t>
            </a:r>
            <a:r>
              <a:rPr lang="ko-KR" altLang="en-US" sz="1600" dirty="0">
                <a:latin typeface="맑은"/>
                <a:hlinkClick r:id="rId2" action="ppaction://hlinksldjump"/>
              </a:rPr>
              <a:t>설치하기</a:t>
            </a:r>
            <a:r>
              <a:rPr lang="ko-KR" altLang="en-US" sz="1600" dirty="0">
                <a:latin typeface="맑은"/>
              </a:rPr>
              <a:t> </a:t>
            </a:r>
            <a:endParaRPr lang="en-US" altLang="ko-KR" sz="1600" dirty="0">
              <a:latin typeface="맑은"/>
            </a:endParaRPr>
          </a:p>
          <a:p>
            <a:pPr marL="0" indent="0">
              <a:buNone/>
            </a:pPr>
            <a:r>
              <a:rPr lang="en-US" altLang="ko-KR" sz="1600" dirty="0">
                <a:latin typeface="맑은"/>
              </a:rPr>
              <a:t>    1.2 </a:t>
            </a:r>
            <a:r>
              <a:rPr lang="ko-KR" altLang="en-US" sz="1600" dirty="0">
                <a:latin typeface="맑은"/>
                <a:hlinkClick r:id="rId3" action="ppaction://hlinksldjump"/>
              </a:rPr>
              <a:t>개발환경</a:t>
            </a:r>
            <a:r>
              <a:rPr lang="ko-KR" altLang="en-US" sz="1600" dirty="0">
                <a:latin typeface="맑은"/>
              </a:rPr>
              <a:t> </a:t>
            </a:r>
            <a:endParaRPr lang="en-US" altLang="ko-KR" sz="1600" dirty="0">
              <a:latin typeface="맑은"/>
            </a:endParaRPr>
          </a:p>
        </p:txBody>
      </p:sp>
      <p:sp>
        <p:nvSpPr>
          <p:cNvPr id="4" name="내용 개체 틀 2">
            <a:extLst>
              <a:ext uri="{FF2B5EF4-FFF2-40B4-BE49-F238E27FC236}">
                <a16:creationId xmlns:a16="http://schemas.microsoft.com/office/drawing/2014/main" id="{4E952824-E2D3-471C-822F-3632DF8598FE}"/>
              </a:ext>
            </a:extLst>
          </p:cNvPr>
          <p:cNvSpPr txBox="1">
            <a:spLocks/>
          </p:cNvSpPr>
          <p:nvPr/>
        </p:nvSpPr>
        <p:spPr>
          <a:xfrm>
            <a:off x="391160" y="3371710"/>
            <a:ext cx="10515600" cy="1745574"/>
          </a:xfrm>
          <a:prstGeom prst="rect">
            <a:avLst/>
          </a:prstGeom>
        </p:spPr>
        <p:txBody>
          <a:bodyPr vert="horz" lIns="91440" tIns="45720" rIns="91440" bIns="45720" rtlCol="0">
            <a:normAutofit fontScale="47500" lnSpcReduction="2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altLang="ko-KR" sz="3400" dirty="0"/>
              <a:t>3. </a:t>
            </a:r>
            <a:r>
              <a:rPr lang="en-US" altLang="ko-KR" sz="3400" dirty="0" err="1"/>
              <a:t>OpenApi</a:t>
            </a:r>
            <a:r>
              <a:rPr lang="en-US" altLang="ko-KR" sz="3400" dirty="0"/>
              <a:t> </a:t>
            </a:r>
            <a:r>
              <a:rPr lang="ko-KR" altLang="en-US" sz="3400" dirty="0"/>
              <a:t>명세서 </a:t>
            </a:r>
            <a:endParaRPr lang="en-US" altLang="ko-KR" sz="3400" dirty="0"/>
          </a:p>
          <a:p>
            <a:pPr marL="457200" lvl="1" indent="0">
              <a:buNone/>
            </a:pPr>
            <a:r>
              <a:rPr lang="en-US" altLang="ko-KR" sz="3400" dirty="0"/>
              <a:t>	3.1</a:t>
            </a:r>
            <a:r>
              <a:rPr lang="en-US" altLang="ko-KR" sz="3400" dirty="0">
                <a:hlinkClick r:id="rId4" action="ppaction://hlinksldjump"/>
              </a:rPr>
              <a:t>OpenApi </a:t>
            </a:r>
            <a:r>
              <a:rPr lang="ko-KR" altLang="en-US" sz="3400" dirty="0">
                <a:hlinkClick r:id="rId4" action="ppaction://hlinksldjump"/>
              </a:rPr>
              <a:t>컨트롤 </a:t>
            </a:r>
            <a:endParaRPr lang="en-US" altLang="ko-KR" sz="3400" dirty="0"/>
          </a:p>
          <a:p>
            <a:pPr marL="457200" lvl="1" indent="0">
              <a:buNone/>
            </a:pPr>
            <a:r>
              <a:rPr lang="en-US" altLang="ko-KR" sz="3400" dirty="0"/>
              <a:t>	3.2</a:t>
            </a:r>
            <a:r>
              <a:rPr lang="en-US" altLang="ko-KR" sz="3400" dirty="0">
                <a:hlinkClick r:id="rId5" action="ppaction://hlinksldjump"/>
              </a:rPr>
              <a:t>OpenApi </a:t>
            </a:r>
            <a:r>
              <a:rPr lang="ko-KR" altLang="en-US" sz="3400" dirty="0">
                <a:hlinkClick r:id="rId5" action="ppaction://hlinksldjump"/>
              </a:rPr>
              <a:t>식별자 </a:t>
            </a:r>
            <a:endParaRPr lang="en-US" altLang="ko-KR" sz="3400" dirty="0"/>
          </a:p>
          <a:p>
            <a:pPr marL="457200" lvl="1" indent="0">
              <a:buNone/>
            </a:pPr>
            <a:r>
              <a:rPr lang="en-US" altLang="ko-KR" sz="3400" dirty="0"/>
              <a:t>	3.3</a:t>
            </a:r>
            <a:r>
              <a:rPr lang="en-US" altLang="ko-KR" sz="3400" dirty="0">
                <a:hlinkClick r:id="rId6" action="ppaction://hlinksldjump"/>
              </a:rPr>
              <a:t>OpenApi </a:t>
            </a:r>
            <a:r>
              <a:rPr lang="ko-KR" altLang="en-US" sz="3400" dirty="0">
                <a:hlinkClick r:id="rId6" action="ppaction://hlinksldjump"/>
              </a:rPr>
              <a:t>메소드 </a:t>
            </a:r>
            <a:endParaRPr lang="en-US" altLang="ko-KR" sz="3400" dirty="0"/>
          </a:p>
          <a:p>
            <a:pPr marL="457200" lvl="1" indent="0">
              <a:buNone/>
            </a:pPr>
            <a:r>
              <a:rPr lang="en-US" altLang="ko-KR" sz="3400" dirty="0"/>
              <a:t>	</a:t>
            </a:r>
            <a:r>
              <a:rPr lang="en-US" altLang="ko-KR" sz="3400" dirty="0">
                <a:hlinkClick r:id="rId7" action="ppaction://hlinksldjump"/>
              </a:rPr>
              <a:t>3.4OpenApi </a:t>
            </a:r>
            <a:r>
              <a:rPr lang="ko-KR" altLang="en-US" sz="3400" dirty="0">
                <a:hlinkClick r:id="rId7" action="ppaction://hlinksldjump"/>
              </a:rPr>
              <a:t>컨트롤 이벤트</a:t>
            </a:r>
            <a:endParaRPr lang="en-US" altLang="ko-KR" sz="3400" dirty="0"/>
          </a:p>
          <a:p>
            <a:pPr marL="457200" lvl="1" indent="0">
              <a:buNone/>
            </a:pPr>
            <a:r>
              <a:rPr lang="ko-KR" altLang="en-US" sz="3400" dirty="0"/>
              <a:t>      </a:t>
            </a:r>
            <a:r>
              <a:rPr lang="en-US" altLang="ko-KR" sz="3400" dirty="0"/>
              <a:t>3.5</a:t>
            </a:r>
            <a:r>
              <a:rPr lang="en-US" altLang="ko-KR" sz="3400" dirty="0">
                <a:hlinkClick r:id="rId8" action="ppaction://hlinksldjump"/>
              </a:rPr>
              <a:t>Event </a:t>
            </a:r>
            <a:r>
              <a:rPr lang="ko-KR" altLang="en-US" sz="3400" dirty="0">
                <a:hlinkClick r:id="rId8" action="ppaction://hlinksldjump"/>
              </a:rPr>
              <a:t>발생흐름  </a:t>
            </a:r>
            <a:endParaRPr lang="en-US" altLang="ko-KR" sz="3400" dirty="0"/>
          </a:p>
          <a:p>
            <a:pPr marL="457200" lvl="1" indent="0">
              <a:buNone/>
            </a:pPr>
            <a:r>
              <a:rPr lang="en-US" altLang="ko-KR" dirty="0"/>
              <a:t>	</a:t>
            </a:r>
          </a:p>
        </p:txBody>
      </p:sp>
      <p:sp>
        <p:nvSpPr>
          <p:cNvPr id="5" name="내용 개체 틀 2">
            <a:extLst>
              <a:ext uri="{FF2B5EF4-FFF2-40B4-BE49-F238E27FC236}">
                <a16:creationId xmlns:a16="http://schemas.microsoft.com/office/drawing/2014/main" id="{D4889FA1-F4F4-4C6A-8DBA-E54F9543E653}"/>
              </a:ext>
            </a:extLst>
          </p:cNvPr>
          <p:cNvSpPr txBox="1">
            <a:spLocks/>
          </p:cNvSpPr>
          <p:nvPr/>
        </p:nvSpPr>
        <p:spPr>
          <a:xfrm>
            <a:off x="391160" y="4948636"/>
            <a:ext cx="10515600" cy="1675683"/>
          </a:xfrm>
          <a:prstGeom prst="rect">
            <a:avLst/>
          </a:prstGeom>
        </p:spPr>
        <p:txBody>
          <a:bodyPr vert="horz" lIns="91440" tIns="45720" rIns="91440" bIns="45720" rtlCol="0">
            <a:normAutofit fontScale="92500" lnSpcReduction="2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altLang="ko-KR" sz="1600" dirty="0"/>
              <a:t>4. API </a:t>
            </a:r>
            <a:r>
              <a:rPr lang="ko-KR" altLang="en-US" sz="1600" dirty="0"/>
              <a:t>익히기</a:t>
            </a:r>
            <a:endParaRPr lang="en-US" altLang="ko-KR" sz="1600" dirty="0"/>
          </a:p>
          <a:p>
            <a:pPr marL="457200" lvl="1" indent="0">
              <a:buNone/>
            </a:pPr>
            <a:r>
              <a:rPr lang="en-US" altLang="ko-KR" sz="1600" dirty="0"/>
              <a:t>	4.1 </a:t>
            </a:r>
            <a:r>
              <a:rPr lang="en-US" altLang="ko-KR" sz="1600" dirty="0">
                <a:hlinkClick r:id="rId9" action="ppaction://hlinksldjump"/>
              </a:rPr>
              <a:t>open</a:t>
            </a:r>
            <a:r>
              <a:rPr lang="ko-KR" altLang="en-US" sz="1600" dirty="0">
                <a:hlinkClick r:id="rId9" action="ppaction://hlinksldjump"/>
              </a:rPr>
              <a:t> </a:t>
            </a:r>
            <a:r>
              <a:rPr lang="en-US" altLang="ko-KR" sz="1600" dirty="0">
                <a:hlinkClick r:id="rId9" action="ppaction://hlinksldjump"/>
              </a:rPr>
              <a:t>API+ </a:t>
            </a:r>
            <a:r>
              <a:rPr lang="ko-KR" altLang="en-US" sz="1600" dirty="0">
                <a:hlinkClick r:id="rId9" action="ppaction://hlinksldjump"/>
              </a:rPr>
              <a:t>로그인하기</a:t>
            </a:r>
            <a:endParaRPr lang="en-US" altLang="ko-KR" sz="1600" dirty="0"/>
          </a:p>
          <a:p>
            <a:pPr marL="457200" lvl="1" indent="0">
              <a:buNone/>
            </a:pPr>
            <a:r>
              <a:rPr lang="en-US" altLang="ko-KR" sz="1600" dirty="0"/>
              <a:t>	4.2 </a:t>
            </a:r>
            <a:r>
              <a:rPr lang="ko-KR" altLang="en-US" sz="1600" dirty="0">
                <a:hlinkClick r:id="rId10" action="ppaction://hlinksldjump"/>
              </a:rPr>
              <a:t>로그인 이벤트 처리하기</a:t>
            </a:r>
            <a:endParaRPr lang="en-US" altLang="ko-KR" sz="1600" dirty="0"/>
          </a:p>
          <a:p>
            <a:pPr marL="457200" lvl="1" indent="0">
              <a:buNone/>
            </a:pPr>
            <a:r>
              <a:rPr lang="en-US" altLang="ko-KR" sz="1600" dirty="0"/>
              <a:t>	</a:t>
            </a:r>
            <a:r>
              <a:rPr lang="en-US" altLang="ko-KR" sz="1600" dirty="0">
                <a:hlinkClick r:id="rId11" action="ppaction://hlinksldjump"/>
              </a:rPr>
              <a:t>4.3 </a:t>
            </a:r>
            <a:r>
              <a:rPr lang="ko-KR" altLang="en-US" sz="1600" dirty="0">
                <a:hlinkClick r:id="rId11" action="ppaction://hlinksldjump"/>
              </a:rPr>
              <a:t>기본 정보 요청하기</a:t>
            </a:r>
            <a:endParaRPr lang="en-US" altLang="ko-KR" sz="1600" dirty="0"/>
          </a:p>
          <a:p>
            <a:pPr marL="457200" lvl="1" indent="0">
              <a:buNone/>
            </a:pPr>
            <a:r>
              <a:rPr lang="en-US" altLang="ko-KR" sz="1600" dirty="0"/>
              <a:t>	4.4 </a:t>
            </a:r>
            <a:r>
              <a:rPr lang="ko-KR" altLang="en-US" sz="1600" dirty="0">
                <a:hlinkClick r:id="rId12" action="ppaction://hlinksldjump"/>
              </a:rPr>
              <a:t>계좌 정보 가져오기</a:t>
            </a:r>
            <a:endParaRPr lang="en-US" altLang="ko-KR" sz="1600" dirty="0"/>
          </a:p>
          <a:p>
            <a:pPr marL="457200" lvl="1" indent="0">
              <a:buNone/>
            </a:pPr>
            <a:r>
              <a:rPr lang="en-US" altLang="ko-KR" sz="1600" dirty="0"/>
              <a:t>	</a:t>
            </a:r>
            <a:r>
              <a:rPr lang="en-US" altLang="ko-KR" sz="1600" dirty="0">
                <a:hlinkClick r:id="rId13" action="ppaction://hlinksldjump"/>
              </a:rPr>
              <a:t>4.5 </a:t>
            </a:r>
            <a:r>
              <a:rPr lang="ko-KR" altLang="en-US" sz="1600" dirty="0">
                <a:hlinkClick r:id="rId13" action="ppaction://hlinksldjump"/>
              </a:rPr>
              <a:t>에러코드 표</a:t>
            </a:r>
            <a:endParaRPr lang="en-US" altLang="ko-KR" sz="1600" dirty="0"/>
          </a:p>
          <a:p>
            <a:pPr marL="457200" lvl="1" indent="0">
              <a:buNone/>
            </a:pPr>
            <a:r>
              <a:rPr lang="en-US" altLang="ko-KR" sz="1600" dirty="0"/>
              <a:t>	</a:t>
            </a:r>
          </a:p>
          <a:p>
            <a:pPr marL="457200" lvl="1" indent="0">
              <a:buNone/>
            </a:pPr>
            <a:endParaRPr lang="en-US" altLang="ko-KR" sz="1600" dirty="0"/>
          </a:p>
        </p:txBody>
      </p:sp>
      <p:sp>
        <p:nvSpPr>
          <p:cNvPr id="6" name="내용 개체 틀 2">
            <a:extLst>
              <a:ext uri="{FF2B5EF4-FFF2-40B4-BE49-F238E27FC236}">
                <a16:creationId xmlns:a16="http://schemas.microsoft.com/office/drawing/2014/main" id="{30DCCF3C-02D1-4125-8CB9-037E29FDD947}"/>
              </a:ext>
            </a:extLst>
          </p:cNvPr>
          <p:cNvSpPr txBox="1">
            <a:spLocks/>
          </p:cNvSpPr>
          <p:nvPr/>
        </p:nvSpPr>
        <p:spPr>
          <a:xfrm>
            <a:off x="838200" y="2212873"/>
            <a:ext cx="10515600" cy="1183640"/>
          </a:xfrm>
          <a:prstGeom prst="rect">
            <a:avLst/>
          </a:prstGeom>
        </p:spPr>
        <p:txBody>
          <a:bodyPr vert="horz" lIns="91440" tIns="45720" rIns="91440" bIns="45720" rtlCol="0">
            <a:normAutofit fontScale="92500" lnSpcReduction="2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600" dirty="0"/>
              <a:t>2. </a:t>
            </a:r>
            <a:r>
              <a:rPr lang="ko-KR" altLang="en-US" sz="1600" dirty="0"/>
              <a:t>접속하기 </a:t>
            </a:r>
            <a:endParaRPr lang="en-US" altLang="ko-KR" sz="1600" dirty="0"/>
          </a:p>
          <a:p>
            <a:pPr marL="0" indent="0">
              <a:buFont typeface="Arial" panose="020B0604020202020204" pitchFamily="34" charset="0"/>
              <a:buNone/>
            </a:pPr>
            <a:r>
              <a:rPr lang="en-US" altLang="ko-KR" sz="1600" dirty="0"/>
              <a:t>    2.1 </a:t>
            </a:r>
            <a:r>
              <a:rPr lang="ko-KR" altLang="en-US" sz="1600" dirty="0">
                <a:hlinkClick r:id="rId14" action="ppaction://hlinksldjump"/>
              </a:rPr>
              <a:t>로그인 및 버전처리 </a:t>
            </a:r>
            <a:endParaRPr lang="en-US" altLang="ko-KR" sz="1600" dirty="0"/>
          </a:p>
          <a:p>
            <a:pPr marL="0" indent="0">
              <a:buFont typeface="Arial" panose="020B0604020202020204" pitchFamily="34" charset="0"/>
              <a:buNone/>
            </a:pPr>
            <a:r>
              <a:rPr lang="en-US" altLang="ko-KR" sz="1600" dirty="0"/>
              <a:t>    2.2 </a:t>
            </a:r>
            <a:r>
              <a:rPr lang="ko-KR" altLang="en-US" sz="1600" dirty="0">
                <a:hlinkClick r:id="rId15" action="ppaction://hlinksldjump"/>
              </a:rPr>
              <a:t>모의투자 접속</a:t>
            </a:r>
            <a:endParaRPr lang="en-US" altLang="ko-KR" sz="1600" dirty="0"/>
          </a:p>
          <a:p>
            <a:pPr marL="0" indent="0">
              <a:buFont typeface="Arial" panose="020B0604020202020204" pitchFamily="34" charset="0"/>
              <a:buNone/>
            </a:pPr>
            <a:r>
              <a:rPr lang="en-US" altLang="ko-KR" sz="1600" dirty="0"/>
              <a:t>    2.3 </a:t>
            </a:r>
            <a:r>
              <a:rPr lang="en-US" altLang="ko-KR" sz="1600" dirty="0" err="1">
                <a:hlinkClick r:id="rId16" action="ppaction://hlinksldjump"/>
              </a:rPr>
              <a:t>pyQt</a:t>
            </a:r>
            <a:r>
              <a:rPr lang="en-US" altLang="ko-KR" sz="1600" dirty="0">
                <a:hlinkClick r:id="rId16" action="ppaction://hlinksldjump"/>
              </a:rPr>
              <a:t> </a:t>
            </a:r>
            <a:r>
              <a:rPr lang="ko-KR" altLang="en-US" sz="1600" dirty="0">
                <a:hlinkClick r:id="rId16" action="ppaction://hlinksldjump"/>
              </a:rPr>
              <a:t>기초</a:t>
            </a:r>
            <a:endParaRPr lang="en-US" altLang="ko-KR" sz="1600" dirty="0"/>
          </a:p>
        </p:txBody>
      </p:sp>
    </p:spTree>
    <p:extLst>
      <p:ext uri="{BB962C8B-B14F-4D97-AF65-F5344CB8AC3E}">
        <p14:creationId xmlns:p14="http://schemas.microsoft.com/office/powerpoint/2010/main" val="717978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내용 개체 틀 2">
            <a:extLst>
              <a:ext uri="{FF2B5EF4-FFF2-40B4-BE49-F238E27FC236}">
                <a16:creationId xmlns:a16="http://schemas.microsoft.com/office/drawing/2014/main" id="{E111138F-0E57-4462-A93E-87D0C2C7D515}"/>
              </a:ext>
            </a:extLst>
          </p:cNvPr>
          <p:cNvSpPr>
            <a:spLocks noGrp="1"/>
          </p:cNvSpPr>
          <p:nvPr>
            <p:ph idx="1"/>
          </p:nvPr>
        </p:nvSpPr>
        <p:spPr>
          <a:xfrm>
            <a:off x="665084" y="24532"/>
            <a:ext cx="4559425" cy="2701136"/>
          </a:xfrm>
        </p:spPr>
        <p:txBody>
          <a:bodyPr anchor="ctr">
            <a:normAutofit/>
          </a:bodyPr>
          <a:lstStyle/>
          <a:p>
            <a:r>
              <a:rPr lang="en-US" altLang="ko-KR" sz="2000" dirty="0"/>
              <a:t>1.1 </a:t>
            </a:r>
            <a:r>
              <a:rPr lang="ko-KR" altLang="en-US" sz="2000" dirty="0"/>
              <a:t>설치하기 ■ 모듈설치 </a:t>
            </a:r>
            <a:r>
              <a:rPr lang="ko-KR" altLang="en-US" sz="2000" dirty="0" err="1"/>
              <a:t>키움증권</a:t>
            </a:r>
            <a:r>
              <a:rPr lang="ko-KR" altLang="en-US" sz="2000" dirty="0"/>
              <a:t> 홈페이지</a:t>
            </a:r>
            <a:r>
              <a:rPr lang="en-US" altLang="ko-KR" sz="2000" dirty="0"/>
              <a:t>&gt;</a:t>
            </a:r>
            <a:r>
              <a:rPr lang="ko-KR" altLang="en-US" sz="2000" dirty="0" err="1"/>
              <a:t>트레이딩채널</a:t>
            </a:r>
            <a:r>
              <a:rPr lang="en-US" altLang="ko-KR" sz="2000" dirty="0"/>
              <a:t>&gt;Open API&gt;</a:t>
            </a:r>
            <a:r>
              <a:rPr lang="ko-KR" altLang="en-US" sz="2000" dirty="0"/>
              <a:t>키움 </a:t>
            </a:r>
            <a:r>
              <a:rPr lang="en-US" altLang="ko-KR" sz="2000" dirty="0"/>
              <a:t>Open API+&gt;</a:t>
            </a:r>
            <a:r>
              <a:rPr lang="ko-KR" altLang="en-US" sz="2000" dirty="0"/>
              <a:t>서비스 소개</a:t>
            </a:r>
            <a:r>
              <a:rPr lang="en-US" altLang="ko-KR" sz="2000" dirty="0"/>
              <a:t>&gt;’</a:t>
            </a:r>
            <a:r>
              <a:rPr lang="ko-KR" altLang="en-US" sz="2000" dirty="0"/>
              <a:t>키움 </a:t>
            </a:r>
            <a:r>
              <a:rPr lang="en-US" altLang="ko-KR" sz="2000" dirty="0"/>
              <a:t>Open API+ </a:t>
            </a:r>
            <a:r>
              <a:rPr lang="ko-KR" altLang="en-US" sz="2000" dirty="0"/>
              <a:t>모듈 다운로드’ 버튼을 통해 다운로드 후 설치</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그림 4">
            <a:extLst>
              <a:ext uri="{FF2B5EF4-FFF2-40B4-BE49-F238E27FC236}">
                <a16:creationId xmlns:a16="http://schemas.microsoft.com/office/drawing/2014/main" id="{D9F87DB4-78BA-47D1-8BB7-0714DC107ABD}"/>
              </a:ext>
            </a:extLst>
          </p:cNvPr>
          <p:cNvPicPr>
            <a:picLocks noChangeAspect="1"/>
          </p:cNvPicPr>
          <p:nvPr/>
        </p:nvPicPr>
        <p:blipFill rotWithShape="1">
          <a:blip r:embed="rId2"/>
          <a:srcRect r="3805"/>
          <a:stretch/>
        </p:blipFill>
        <p:spPr>
          <a:xfrm>
            <a:off x="5873189" y="394283"/>
            <a:ext cx="5530009" cy="5664365"/>
          </a:xfrm>
          <a:prstGeom prst="rect">
            <a:avLst/>
          </a:prstGeom>
        </p:spPr>
      </p:pic>
    </p:spTree>
    <p:extLst>
      <p:ext uri="{BB962C8B-B14F-4D97-AF65-F5344CB8AC3E}">
        <p14:creationId xmlns:p14="http://schemas.microsoft.com/office/powerpoint/2010/main" val="3720981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내용 개체 틀 2">
            <a:extLst>
              <a:ext uri="{FF2B5EF4-FFF2-40B4-BE49-F238E27FC236}">
                <a16:creationId xmlns:a16="http://schemas.microsoft.com/office/drawing/2014/main" id="{16C4D81F-96B8-4BBA-8156-A32C4330942A}"/>
              </a:ext>
            </a:extLst>
          </p:cNvPr>
          <p:cNvSpPr>
            <a:spLocks noGrp="1"/>
          </p:cNvSpPr>
          <p:nvPr>
            <p:ph idx="1"/>
          </p:nvPr>
        </p:nvSpPr>
        <p:spPr>
          <a:xfrm>
            <a:off x="486213" y="4506085"/>
            <a:ext cx="4832803" cy="2351915"/>
          </a:xfrm>
        </p:spPr>
        <p:txBody>
          <a:bodyPr>
            <a:normAutofit/>
          </a:bodyPr>
          <a:lstStyle/>
          <a:p>
            <a:r>
              <a:rPr lang="en-US" altLang="ko-KR" sz="1600" dirty="0"/>
              <a:t>1.2 </a:t>
            </a:r>
            <a:r>
              <a:rPr lang="ko-KR" altLang="en-US" sz="1600" dirty="0"/>
              <a:t>개발환경 </a:t>
            </a:r>
            <a:r>
              <a:rPr lang="en-US" altLang="ko-KR" sz="1600" dirty="0"/>
              <a:t>- </a:t>
            </a:r>
            <a:r>
              <a:rPr lang="ko-KR" altLang="en-US" sz="1600" dirty="0"/>
              <a:t>키움 </a:t>
            </a:r>
            <a:r>
              <a:rPr lang="en-US" altLang="ko-KR" sz="1600" dirty="0"/>
              <a:t>Open API </a:t>
            </a:r>
            <a:r>
              <a:rPr lang="ko-KR" altLang="en-US" sz="1600" dirty="0"/>
              <a:t>는 프로그램 개발 확장성을 고려하여 </a:t>
            </a:r>
            <a:r>
              <a:rPr lang="en-US" altLang="ko-KR" sz="1600" dirty="0"/>
              <a:t>OCX </a:t>
            </a:r>
            <a:r>
              <a:rPr lang="ko-KR" altLang="en-US" sz="1600" dirty="0"/>
              <a:t>컨트롤로 제작 지원합니다</a:t>
            </a:r>
            <a:r>
              <a:rPr lang="en-US" altLang="ko-KR" sz="1600" dirty="0"/>
              <a:t>. - </a:t>
            </a:r>
            <a:r>
              <a:rPr lang="ko-KR" altLang="en-US" sz="1600" dirty="0"/>
              <a:t>사용자 편의에 따라 </a:t>
            </a:r>
            <a:r>
              <a:rPr lang="en-US" altLang="ko-KR" sz="1600" dirty="0"/>
              <a:t>VB, </a:t>
            </a:r>
            <a:r>
              <a:rPr lang="ko-KR" altLang="en-US" sz="1600" dirty="0"/>
              <a:t>엑셀</a:t>
            </a:r>
            <a:r>
              <a:rPr lang="en-US" altLang="ko-KR" sz="1600" dirty="0"/>
              <a:t>, </a:t>
            </a:r>
            <a:r>
              <a:rPr lang="ko-KR" altLang="en-US" sz="1600" dirty="0" err="1"/>
              <a:t>웹기반</a:t>
            </a:r>
            <a:r>
              <a:rPr lang="en-US" altLang="ko-KR" sz="1600" dirty="0"/>
              <a:t>, MFC </a:t>
            </a:r>
            <a:r>
              <a:rPr lang="ko-KR" altLang="en-US" sz="1600" dirty="0"/>
              <a:t>등으로 프로그램 제작이 가능합니다</a:t>
            </a:r>
            <a:r>
              <a:rPr lang="en-US" altLang="ko-KR" sz="1600" dirty="0"/>
              <a:t>. - </a:t>
            </a:r>
            <a:r>
              <a:rPr lang="ko-KR" altLang="en-US" sz="1600" dirty="0"/>
              <a:t>데이터 요청 및 수신은 </a:t>
            </a:r>
            <a:r>
              <a:rPr lang="en-US" altLang="ko-KR" sz="1600" dirty="0"/>
              <a:t>TR </a:t>
            </a:r>
            <a:r>
              <a:rPr lang="ko-KR" altLang="en-US" sz="1600" dirty="0"/>
              <a:t>서비스명을 검색한 후 </a:t>
            </a:r>
            <a:r>
              <a:rPr lang="en-US" altLang="ko-KR" sz="1600" dirty="0"/>
              <a:t>OCX </a:t>
            </a:r>
            <a:r>
              <a:rPr lang="ko-KR" altLang="en-US" sz="1600" dirty="0"/>
              <a:t>를 통해 </a:t>
            </a:r>
            <a:r>
              <a:rPr lang="en-US" altLang="ko-KR" sz="1600" dirty="0"/>
              <a:t>API </a:t>
            </a:r>
            <a:r>
              <a:rPr lang="ko-KR" altLang="en-US" sz="1600" dirty="0"/>
              <a:t>함수를 호출하는 방식으로 진행</a:t>
            </a:r>
            <a:r>
              <a:rPr lang="en-US" altLang="ko-KR" sz="1600" dirty="0"/>
              <a:t>.</a:t>
            </a:r>
            <a:endParaRPr lang="ko-KR" altLang="en-US" sz="1600" dirty="0"/>
          </a:p>
        </p:txBody>
      </p:sp>
      <p:pic>
        <p:nvPicPr>
          <p:cNvPr id="7" name="그림 6">
            <a:extLst>
              <a:ext uri="{FF2B5EF4-FFF2-40B4-BE49-F238E27FC236}">
                <a16:creationId xmlns:a16="http://schemas.microsoft.com/office/drawing/2014/main" id="{A56493E3-4720-4139-8057-5302C3FF1AAB}"/>
              </a:ext>
            </a:extLst>
          </p:cNvPr>
          <p:cNvPicPr>
            <a:picLocks noChangeAspect="1"/>
          </p:cNvPicPr>
          <p:nvPr/>
        </p:nvPicPr>
        <p:blipFill>
          <a:blip r:embed="rId2"/>
          <a:stretch>
            <a:fillRect/>
          </a:stretch>
        </p:blipFill>
        <p:spPr>
          <a:xfrm>
            <a:off x="6001148" y="2527976"/>
            <a:ext cx="5225834" cy="1978109"/>
          </a:xfrm>
          <a:prstGeom prst="rect">
            <a:avLst/>
          </a:prstGeom>
        </p:spPr>
      </p:pic>
      <p:pic>
        <p:nvPicPr>
          <p:cNvPr id="5" name="그림 4">
            <a:extLst>
              <a:ext uri="{FF2B5EF4-FFF2-40B4-BE49-F238E27FC236}">
                <a16:creationId xmlns:a16="http://schemas.microsoft.com/office/drawing/2014/main" id="{78A0B3D6-FC83-403E-A633-12B1EE871582}"/>
              </a:ext>
            </a:extLst>
          </p:cNvPr>
          <p:cNvPicPr>
            <a:picLocks noChangeAspect="1"/>
          </p:cNvPicPr>
          <p:nvPr/>
        </p:nvPicPr>
        <p:blipFill>
          <a:blip r:embed="rId3"/>
          <a:stretch>
            <a:fillRect/>
          </a:stretch>
        </p:blipFill>
        <p:spPr>
          <a:xfrm>
            <a:off x="6001148" y="1021205"/>
            <a:ext cx="5138928" cy="1505239"/>
          </a:xfrm>
          <a:prstGeom prst="rect">
            <a:avLst/>
          </a:prstGeom>
        </p:spPr>
      </p:pic>
      <p:sp>
        <p:nvSpPr>
          <p:cNvPr id="13" name="직사각형 12">
            <a:extLst>
              <a:ext uri="{FF2B5EF4-FFF2-40B4-BE49-F238E27FC236}">
                <a16:creationId xmlns:a16="http://schemas.microsoft.com/office/drawing/2014/main" id="{AD934D63-0E53-44D1-9B02-0FBC9E49FDC9}"/>
              </a:ext>
            </a:extLst>
          </p:cNvPr>
          <p:cNvSpPr/>
          <p:nvPr/>
        </p:nvSpPr>
        <p:spPr>
          <a:xfrm>
            <a:off x="766353" y="987372"/>
            <a:ext cx="4552663" cy="32056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ko-KR" altLang="en-US" dirty="0"/>
              <a:t>■ </a:t>
            </a:r>
            <a:r>
              <a:rPr lang="ko-KR" altLang="en-US" sz="1600" dirty="0"/>
              <a:t>디렉토리 </a:t>
            </a:r>
            <a:endParaRPr lang="en-US" altLang="ko-KR" sz="1600" dirty="0"/>
          </a:p>
          <a:p>
            <a:r>
              <a:rPr lang="ko-KR" altLang="en-US" sz="1600" dirty="0"/>
              <a:t> 모듈을 설치하면 그림과 같은 디렉토리가 생성됩니다</a:t>
            </a:r>
            <a:r>
              <a:rPr lang="en-US" altLang="ko-KR" sz="1600" dirty="0"/>
              <a:t>. </a:t>
            </a:r>
            <a:r>
              <a:rPr lang="en-US" altLang="ko-KR" sz="1600" dirty="0" err="1"/>
              <a:t>OpenAPI</a:t>
            </a:r>
            <a:r>
              <a:rPr lang="en-US" altLang="ko-KR" sz="1600" dirty="0"/>
              <a:t> </a:t>
            </a:r>
            <a:r>
              <a:rPr lang="ko-KR" altLang="en-US" sz="1600" dirty="0"/>
              <a:t>의 인터페이스는 </a:t>
            </a:r>
            <a:r>
              <a:rPr lang="en-US" altLang="ko-KR" sz="1600" dirty="0"/>
              <a:t>OCX</a:t>
            </a:r>
            <a:r>
              <a:rPr lang="ko-KR" altLang="en-US" sz="1600" dirty="0"/>
              <a:t>컨트롤 방식으로 지원하며</a:t>
            </a:r>
            <a:r>
              <a:rPr lang="en-US" altLang="ko-KR" sz="1600" dirty="0"/>
              <a:t>, </a:t>
            </a:r>
            <a:r>
              <a:rPr lang="ko-KR" altLang="en-US" sz="1600" dirty="0"/>
              <a:t>프로그램이 설치될 때 </a:t>
            </a:r>
            <a:r>
              <a:rPr lang="en-US" altLang="ko-KR" sz="1600" dirty="0"/>
              <a:t>OCX</a:t>
            </a:r>
            <a:r>
              <a:rPr lang="ko-KR" altLang="en-US" sz="1600" dirty="0"/>
              <a:t>가 레지스트리에 등록됩니다</a:t>
            </a:r>
            <a:r>
              <a:rPr lang="en-US" altLang="ko-KR" sz="1600" dirty="0"/>
              <a:t>. (</a:t>
            </a:r>
            <a:r>
              <a:rPr lang="ko-KR" altLang="en-US" sz="1600" dirty="0"/>
              <a:t>개발을 하실 때 다시 등록하지 </a:t>
            </a:r>
            <a:r>
              <a:rPr lang="ko-KR" altLang="en-US" sz="1600" dirty="0" err="1"/>
              <a:t>않으셔도</a:t>
            </a:r>
            <a:r>
              <a:rPr lang="ko-KR" altLang="en-US" sz="1600" dirty="0"/>
              <a:t> 됩니다</a:t>
            </a:r>
            <a:r>
              <a:rPr lang="en-US" altLang="ko-KR" sz="1600" dirty="0"/>
              <a:t>.) </a:t>
            </a:r>
          </a:p>
          <a:p>
            <a:r>
              <a:rPr lang="en-US" altLang="ko-KR" sz="1600" dirty="0"/>
              <a:t> </a:t>
            </a:r>
            <a:r>
              <a:rPr lang="en-US" altLang="ko-KR" sz="1600" dirty="0" err="1"/>
              <a:t>OpenAPI</a:t>
            </a:r>
            <a:r>
              <a:rPr lang="en-US" altLang="ko-KR" sz="1600" dirty="0"/>
              <a:t> </a:t>
            </a:r>
            <a:r>
              <a:rPr lang="ko-KR" altLang="en-US" sz="1600" dirty="0"/>
              <a:t>사용자들께서 자신의 프로그램을 개발시에 필요한 </a:t>
            </a:r>
            <a:r>
              <a:rPr lang="en-US" altLang="ko-KR" sz="1600" dirty="0"/>
              <a:t>OCX</a:t>
            </a:r>
            <a:r>
              <a:rPr lang="ko-KR" altLang="en-US" sz="1600" dirty="0"/>
              <a:t>컨트롤을 포함하여 실행시에 필요한 기타 모듈파일들을 프로그램 </a:t>
            </a:r>
            <a:r>
              <a:rPr lang="ko-KR" altLang="en-US" sz="1600" dirty="0" err="1"/>
              <a:t>로그인시에</a:t>
            </a:r>
            <a:r>
              <a:rPr lang="ko-KR" altLang="en-US" sz="1600" dirty="0"/>
              <a:t> 다운로드를 통해서 자동으로 업데이트 됩니다</a:t>
            </a:r>
            <a:r>
              <a:rPr lang="en-US" altLang="ko-KR" sz="1600" dirty="0"/>
              <a:t>.</a:t>
            </a:r>
            <a:endParaRPr lang="ko-KR" altLang="en-US" sz="1600" dirty="0"/>
          </a:p>
        </p:txBody>
      </p:sp>
      <p:cxnSp>
        <p:nvCxnSpPr>
          <p:cNvPr id="9" name="직선 화살표 연결선 8">
            <a:extLst>
              <a:ext uri="{FF2B5EF4-FFF2-40B4-BE49-F238E27FC236}">
                <a16:creationId xmlns:a16="http://schemas.microsoft.com/office/drawing/2014/main" id="{F6606B26-2706-4D98-82AB-87D06414ED9F}"/>
              </a:ext>
            </a:extLst>
          </p:cNvPr>
          <p:cNvCxnSpPr/>
          <p:nvPr/>
        </p:nvCxnSpPr>
        <p:spPr>
          <a:xfrm>
            <a:off x="5176007" y="2038525"/>
            <a:ext cx="1090569" cy="67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이등변 삼각형 14">
            <a:extLst>
              <a:ext uri="{FF2B5EF4-FFF2-40B4-BE49-F238E27FC236}">
                <a16:creationId xmlns:a16="http://schemas.microsoft.com/office/drawing/2014/main" id="{85BEAF3A-D38A-4B82-9D32-AFE086EA5000}"/>
              </a:ext>
            </a:extLst>
          </p:cNvPr>
          <p:cNvSpPr/>
          <p:nvPr/>
        </p:nvSpPr>
        <p:spPr>
          <a:xfrm rot="5738092">
            <a:off x="5961372" y="1740037"/>
            <a:ext cx="536154" cy="6640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937424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5CA64C9D-2B82-4FFE-8DDB-F47E629C6A80}"/>
              </a:ext>
            </a:extLst>
          </p:cNvPr>
          <p:cNvSpPr>
            <a:spLocks noGrp="1"/>
          </p:cNvSpPr>
          <p:nvPr>
            <p:ph type="title"/>
          </p:nvPr>
        </p:nvSpPr>
        <p:spPr>
          <a:xfrm>
            <a:off x="589560" y="856180"/>
            <a:ext cx="4560584" cy="1128068"/>
          </a:xfrm>
        </p:spPr>
        <p:txBody>
          <a:bodyPr anchor="ctr">
            <a:normAutofit/>
          </a:bodyPr>
          <a:lstStyle/>
          <a:p>
            <a:r>
              <a:rPr lang="en-US" altLang="ko-KR" sz="3700"/>
              <a:t>2. </a:t>
            </a:r>
            <a:r>
              <a:rPr lang="ko-KR" altLang="en-US" sz="3700"/>
              <a:t>접속하기</a:t>
            </a:r>
            <a:br>
              <a:rPr lang="en-US" altLang="ko-KR" sz="3700"/>
            </a:br>
            <a:endParaRPr lang="ko-KR" altLang="en-US" sz="3700"/>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내용 개체 틀 2">
            <a:extLst>
              <a:ext uri="{FF2B5EF4-FFF2-40B4-BE49-F238E27FC236}">
                <a16:creationId xmlns:a16="http://schemas.microsoft.com/office/drawing/2014/main" id="{A76EB433-22A0-4EE7-A502-49D688497F3F}"/>
              </a:ext>
            </a:extLst>
          </p:cNvPr>
          <p:cNvSpPr>
            <a:spLocks noGrp="1"/>
          </p:cNvSpPr>
          <p:nvPr>
            <p:ph idx="1"/>
          </p:nvPr>
        </p:nvSpPr>
        <p:spPr>
          <a:xfrm>
            <a:off x="590719" y="2330505"/>
            <a:ext cx="4559425" cy="3979585"/>
          </a:xfrm>
        </p:spPr>
        <p:txBody>
          <a:bodyPr anchor="ctr">
            <a:normAutofit/>
          </a:bodyPr>
          <a:lstStyle/>
          <a:p>
            <a:r>
              <a:rPr lang="en-US" altLang="ko-KR" sz="1400" dirty="0"/>
              <a:t>2.1 </a:t>
            </a:r>
            <a:r>
              <a:rPr lang="ko-KR" altLang="en-US" sz="1400" dirty="0"/>
              <a:t>로그인 및 </a:t>
            </a:r>
            <a:r>
              <a:rPr lang="ko-KR" altLang="en-US" sz="1400" dirty="0" err="1"/>
              <a:t>버젼처리</a:t>
            </a:r>
            <a:r>
              <a:rPr lang="ko-KR" altLang="en-US" sz="1400" dirty="0"/>
              <a:t> </a:t>
            </a:r>
            <a:endParaRPr lang="en-US" altLang="ko-KR" sz="1400" dirty="0"/>
          </a:p>
          <a:p>
            <a:r>
              <a:rPr lang="ko-KR" altLang="en-US" sz="1400" dirty="0"/>
              <a:t>키움 </a:t>
            </a:r>
            <a:r>
              <a:rPr lang="en-US" altLang="ko-KR" sz="1400" dirty="0"/>
              <a:t>Open API+</a:t>
            </a:r>
            <a:r>
              <a:rPr lang="ko-KR" altLang="en-US" sz="1400" dirty="0"/>
              <a:t>는 </a:t>
            </a:r>
            <a:r>
              <a:rPr lang="ko-KR" altLang="en-US" sz="1400" dirty="0" err="1"/>
              <a:t>로그인창을</a:t>
            </a:r>
            <a:r>
              <a:rPr lang="ko-KR" altLang="en-US" sz="1400" dirty="0"/>
              <a:t> 제공합니다</a:t>
            </a:r>
            <a:r>
              <a:rPr lang="en-US" altLang="ko-KR" sz="1400" dirty="0"/>
              <a:t>.(</a:t>
            </a:r>
            <a:r>
              <a:rPr lang="ko-KR" altLang="en-US" sz="1400" dirty="0"/>
              <a:t>공통</a:t>
            </a:r>
            <a:r>
              <a:rPr lang="en-US" altLang="ko-KR" sz="1400" dirty="0"/>
              <a:t>) </a:t>
            </a:r>
          </a:p>
          <a:p>
            <a:r>
              <a:rPr lang="en-US" altLang="ko-KR" sz="1400" dirty="0"/>
              <a:t>-</a:t>
            </a:r>
            <a:r>
              <a:rPr lang="ko-KR" altLang="en-US" sz="1400" dirty="0"/>
              <a:t>로그인 시 로그인 창을 실행한 프로그램</a:t>
            </a:r>
            <a:r>
              <a:rPr lang="en-US" altLang="ko-KR" sz="1400" dirty="0"/>
              <a:t>(Open API OCX</a:t>
            </a:r>
            <a:r>
              <a:rPr lang="ko-KR" altLang="en-US" sz="1400" dirty="0"/>
              <a:t>를 탑재한 프로그램</a:t>
            </a:r>
            <a:r>
              <a:rPr lang="en-US" altLang="ko-KR" sz="1400" dirty="0"/>
              <a:t>)</a:t>
            </a:r>
            <a:r>
              <a:rPr lang="ko-KR" altLang="en-US" sz="1400" dirty="0"/>
              <a:t>이 </a:t>
            </a:r>
            <a:r>
              <a:rPr lang="ko-KR" altLang="en-US" sz="1400" dirty="0" err="1"/>
              <a:t>열려있는</a:t>
            </a:r>
            <a:r>
              <a:rPr lang="ko-KR" altLang="en-US" sz="1400" dirty="0"/>
              <a:t> 경우 </a:t>
            </a:r>
            <a:r>
              <a:rPr lang="ko-KR" altLang="en-US" sz="1400" dirty="0" err="1"/>
              <a:t>버젼처리</a:t>
            </a:r>
            <a:r>
              <a:rPr lang="ko-KR" altLang="en-US" sz="1400" dirty="0"/>
              <a:t> 및 로그인이 진행 되지 않습니다</a:t>
            </a:r>
            <a:r>
              <a:rPr lang="en-US" altLang="ko-KR" sz="1400" dirty="0"/>
              <a:t>. </a:t>
            </a:r>
          </a:p>
          <a:p>
            <a:r>
              <a:rPr lang="en-US" altLang="ko-KR" sz="1400" dirty="0"/>
              <a:t>-</a:t>
            </a:r>
            <a:r>
              <a:rPr lang="ko-KR" altLang="en-US" sz="1400" dirty="0"/>
              <a:t>프로그램 및 </a:t>
            </a:r>
            <a:r>
              <a:rPr lang="en-US" altLang="ko-KR" sz="1400" dirty="0"/>
              <a:t>KOA</a:t>
            </a:r>
            <a:r>
              <a:rPr lang="ko-KR" altLang="en-US" sz="1400" dirty="0"/>
              <a:t>스튜디오 접속</a:t>
            </a:r>
            <a:r>
              <a:rPr lang="en-US" altLang="ko-KR" sz="1400" dirty="0"/>
              <a:t>&gt;ID/PW/</a:t>
            </a:r>
            <a:r>
              <a:rPr lang="ko-KR" altLang="en-US" sz="1400" dirty="0"/>
              <a:t>인증</a:t>
            </a:r>
            <a:r>
              <a:rPr lang="en-US" altLang="ko-KR" sz="1400" dirty="0"/>
              <a:t>PW </a:t>
            </a:r>
            <a:r>
              <a:rPr lang="ko-KR" altLang="en-US" sz="1400" dirty="0"/>
              <a:t>입력 후 로그인 및 </a:t>
            </a:r>
            <a:r>
              <a:rPr lang="ko-KR" altLang="en-US" sz="1400" dirty="0" err="1"/>
              <a:t>버젼처리</a:t>
            </a:r>
            <a:r>
              <a:rPr lang="ko-KR" altLang="en-US" sz="1400" dirty="0"/>
              <a:t> 진행</a:t>
            </a:r>
            <a:r>
              <a:rPr lang="en-US" altLang="ko-KR" sz="1400" dirty="0"/>
              <a:t>&gt;</a:t>
            </a:r>
            <a:r>
              <a:rPr lang="ko-KR" altLang="en-US" sz="1400" dirty="0"/>
              <a:t>버전처리 안내 팝업 생성</a:t>
            </a:r>
            <a:r>
              <a:rPr lang="en-US" altLang="ko-KR" sz="1400" dirty="0"/>
              <a:t>&gt; </a:t>
            </a:r>
            <a:r>
              <a:rPr lang="ko-KR" altLang="en-US" sz="1400" dirty="0"/>
              <a:t>팝업은 그대로 둔 상태에서 프로그램 및 </a:t>
            </a:r>
            <a:r>
              <a:rPr lang="en-US" altLang="ko-KR" sz="1400" dirty="0"/>
              <a:t>KOA</a:t>
            </a:r>
            <a:r>
              <a:rPr lang="ko-KR" altLang="en-US" sz="1400" dirty="0"/>
              <a:t>스튜디오 등 </a:t>
            </a:r>
            <a:r>
              <a:rPr lang="en-US" altLang="ko-KR" sz="1400" dirty="0"/>
              <a:t>API</a:t>
            </a:r>
            <a:r>
              <a:rPr lang="ko-KR" altLang="en-US" sz="1400" dirty="0"/>
              <a:t>와 관련 된 모든 프로그램 종료</a:t>
            </a:r>
            <a:r>
              <a:rPr lang="en-US" altLang="ko-KR" sz="1400" dirty="0"/>
              <a:t>&gt;</a:t>
            </a:r>
            <a:r>
              <a:rPr lang="ko-KR" altLang="en-US" sz="1400" dirty="0"/>
              <a:t>버전 처리 종료 후 다시 프로그램 실행 </a:t>
            </a:r>
            <a:endParaRPr lang="en-US" altLang="ko-KR" sz="1400" dirty="0"/>
          </a:p>
          <a:p>
            <a:r>
              <a:rPr lang="en-US" altLang="ko-KR" sz="1400" dirty="0"/>
              <a:t>-</a:t>
            </a:r>
            <a:r>
              <a:rPr lang="ko-KR" altLang="en-US" sz="1400" dirty="0" err="1"/>
              <a:t>실서버</a:t>
            </a:r>
            <a:r>
              <a:rPr lang="ko-KR" altLang="en-US" sz="1400" dirty="0"/>
              <a:t> 접속의 경우 ‘모의투자 접속’ 칸을 해제 한 후 접속하시면 됩니다</a:t>
            </a:r>
            <a:r>
              <a:rPr lang="en-US" altLang="ko-KR" sz="1400" dirty="0"/>
              <a:t>.</a:t>
            </a:r>
            <a:endParaRPr lang="ko-KR" altLang="en-US" sz="1400" dirty="0"/>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그림 7">
            <a:extLst>
              <a:ext uri="{FF2B5EF4-FFF2-40B4-BE49-F238E27FC236}">
                <a16:creationId xmlns:a16="http://schemas.microsoft.com/office/drawing/2014/main" id="{3F1754D3-DAF7-4A1E-B718-055725630279}"/>
              </a:ext>
            </a:extLst>
          </p:cNvPr>
          <p:cNvPicPr>
            <a:picLocks noChangeAspect="1"/>
          </p:cNvPicPr>
          <p:nvPr/>
        </p:nvPicPr>
        <p:blipFill>
          <a:blip r:embed="rId2"/>
          <a:stretch>
            <a:fillRect/>
          </a:stretch>
        </p:blipFill>
        <p:spPr>
          <a:xfrm>
            <a:off x="5685809" y="1874892"/>
            <a:ext cx="5604051" cy="3267075"/>
          </a:xfrm>
          <a:prstGeom prst="rect">
            <a:avLst/>
          </a:prstGeom>
        </p:spPr>
      </p:pic>
    </p:spTree>
    <p:extLst>
      <p:ext uri="{BB962C8B-B14F-4D97-AF65-F5344CB8AC3E}">
        <p14:creationId xmlns:p14="http://schemas.microsoft.com/office/powerpoint/2010/main" val="4135088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0B8DCBA-FEED-46EF-A140-35B904015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9325B86F-61E0-446C-949E-EF0B058AF293}"/>
              </a:ext>
            </a:extLst>
          </p:cNvPr>
          <p:cNvSpPr>
            <a:spLocks noGrp="1"/>
          </p:cNvSpPr>
          <p:nvPr>
            <p:ph type="title"/>
          </p:nvPr>
        </p:nvSpPr>
        <p:spPr>
          <a:xfrm>
            <a:off x="971327" y="1062849"/>
            <a:ext cx="4928291" cy="609802"/>
          </a:xfrm>
        </p:spPr>
        <p:txBody>
          <a:bodyPr anchor="ctr">
            <a:normAutofit fontScale="90000"/>
          </a:bodyPr>
          <a:lstStyle/>
          <a:p>
            <a:r>
              <a:rPr lang="en-US" altLang="ko-KR" sz="3600" dirty="0"/>
              <a:t>2.2 </a:t>
            </a:r>
            <a:r>
              <a:rPr lang="ko-KR" altLang="en-US" sz="3600" dirty="0"/>
              <a:t>모의투자 접속 </a:t>
            </a:r>
            <a:br>
              <a:rPr lang="en-US" altLang="ko-KR" sz="3600" dirty="0"/>
            </a:br>
            <a:endParaRPr lang="ko-KR" altLang="en-US" sz="3600" dirty="0"/>
          </a:p>
        </p:txBody>
      </p:sp>
      <p:sp>
        <p:nvSpPr>
          <p:cNvPr id="3" name="내용 개체 틀 2">
            <a:extLst>
              <a:ext uri="{FF2B5EF4-FFF2-40B4-BE49-F238E27FC236}">
                <a16:creationId xmlns:a16="http://schemas.microsoft.com/office/drawing/2014/main" id="{7DADC3ED-3986-4241-9DE6-65464998D8B5}"/>
              </a:ext>
            </a:extLst>
          </p:cNvPr>
          <p:cNvSpPr>
            <a:spLocks noGrp="1"/>
          </p:cNvSpPr>
          <p:nvPr>
            <p:ph idx="1"/>
          </p:nvPr>
        </p:nvSpPr>
        <p:spPr>
          <a:xfrm>
            <a:off x="838200" y="2605958"/>
            <a:ext cx="4991629" cy="1336228"/>
          </a:xfrm>
        </p:spPr>
        <p:txBody>
          <a:bodyPr anchor="ctr">
            <a:normAutofit/>
          </a:bodyPr>
          <a:lstStyle/>
          <a:p>
            <a:r>
              <a:rPr lang="en-US" altLang="ko-KR" sz="1800" dirty="0"/>
              <a:t>- </a:t>
            </a:r>
            <a:r>
              <a:rPr lang="ko-KR" altLang="en-US" sz="1800" dirty="0"/>
              <a:t>모의투자 접속을 위해서는 </a:t>
            </a:r>
            <a:r>
              <a:rPr lang="ko-KR" altLang="en-US" sz="1800" dirty="0" err="1"/>
              <a:t>로그인창</a:t>
            </a:r>
            <a:r>
              <a:rPr lang="ko-KR" altLang="en-US" sz="1800" dirty="0"/>
              <a:t> 우측하단에 모의투자접속에 체크한 후 모의투자 </a:t>
            </a:r>
            <a:r>
              <a:rPr lang="en-US" altLang="ko-KR" sz="1800" dirty="0"/>
              <a:t>ID </a:t>
            </a:r>
            <a:r>
              <a:rPr lang="ko-KR" altLang="en-US" sz="1800" dirty="0"/>
              <a:t>및 </a:t>
            </a:r>
            <a:r>
              <a:rPr lang="en-US" altLang="ko-KR" sz="1800" dirty="0"/>
              <a:t>PW</a:t>
            </a:r>
            <a:r>
              <a:rPr lang="ko-KR" altLang="en-US" sz="1800" dirty="0"/>
              <a:t>를 이용하여 접속</a:t>
            </a:r>
            <a:r>
              <a:rPr lang="en-US" altLang="ko-KR" sz="1800" dirty="0"/>
              <a:t>.</a:t>
            </a:r>
            <a:endParaRPr lang="ko-KR" altLang="en-US" sz="1800" dirty="0"/>
          </a:p>
        </p:txBody>
      </p:sp>
      <p:pic>
        <p:nvPicPr>
          <p:cNvPr id="5" name="그림 4">
            <a:extLst>
              <a:ext uri="{FF2B5EF4-FFF2-40B4-BE49-F238E27FC236}">
                <a16:creationId xmlns:a16="http://schemas.microsoft.com/office/drawing/2014/main" id="{5EBC05C8-A11A-4E39-B38A-97B8B56EE2E9}"/>
              </a:ext>
            </a:extLst>
          </p:cNvPr>
          <p:cNvPicPr>
            <a:picLocks noChangeAspect="1"/>
          </p:cNvPicPr>
          <p:nvPr/>
        </p:nvPicPr>
        <p:blipFill rotWithShape="1">
          <a:blip r:embed="rId2"/>
          <a:srcRect l="2055"/>
          <a:stretch/>
        </p:blipFill>
        <p:spPr>
          <a:xfrm>
            <a:off x="6947774" y="656150"/>
            <a:ext cx="3881311" cy="3899617"/>
          </a:xfrm>
          <a:prstGeom prst="rect">
            <a:avLst/>
          </a:prstGeom>
        </p:spPr>
      </p:pic>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7" name="그림 6">
            <a:extLst>
              <a:ext uri="{FF2B5EF4-FFF2-40B4-BE49-F238E27FC236}">
                <a16:creationId xmlns:a16="http://schemas.microsoft.com/office/drawing/2014/main" id="{E94CC0AE-5DD5-46EE-BDF5-E5116DE9BEF7}"/>
              </a:ext>
            </a:extLst>
          </p:cNvPr>
          <p:cNvPicPr>
            <a:picLocks noChangeAspect="1"/>
          </p:cNvPicPr>
          <p:nvPr/>
        </p:nvPicPr>
        <p:blipFill>
          <a:blip r:embed="rId3"/>
          <a:stretch>
            <a:fillRect/>
          </a:stretch>
        </p:blipFill>
        <p:spPr>
          <a:xfrm>
            <a:off x="4494960" y="4935692"/>
            <a:ext cx="6334125" cy="276225"/>
          </a:xfrm>
          <a:prstGeom prst="rect">
            <a:avLst/>
          </a:prstGeom>
        </p:spPr>
      </p:pic>
    </p:spTree>
    <p:extLst>
      <p:ext uri="{BB962C8B-B14F-4D97-AF65-F5344CB8AC3E}">
        <p14:creationId xmlns:p14="http://schemas.microsoft.com/office/powerpoint/2010/main" val="1423300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D42DF203-E2D8-4696-9DB2-FEB93AA7322F}"/>
              </a:ext>
            </a:extLst>
          </p:cNvPr>
          <p:cNvSpPr>
            <a:spLocks noGrp="1"/>
          </p:cNvSpPr>
          <p:nvPr>
            <p:ph type="title"/>
          </p:nvPr>
        </p:nvSpPr>
        <p:spPr>
          <a:xfrm>
            <a:off x="589560" y="856180"/>
            <a:ext cx="4560584" cy="1128068"/>
          </a:xfrm>
        </p:spPr>
        <p:txBody>
          <a:bodyPr anchor="ctr">
            <a:normAutofit/>
          </a:bodyPr>
          <a:lstStyle/>
          <a:p>
            <a:r>
              <a:rPr lang="en-US" altLang="ko-KR" sz="4000"/>
              <a:t>2.3 pyQt</a:t>
            </a:r>
            <a:r>
              <a:rPr lang="ko-KR" altLang="en-US" sz="4000"/>
              <a:t>기초</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내용 개체 틀 2">
            <a:extLst>
              <a:ext uri="{FF2B5EF4-FFF2-40B4-BE49-F238E27FC236}">
                <a16:creationId xmlns:a16="http://schemas.microsoft.com/office/drawing/2014/main" id="{5E851778-A54D-417A-BAAA-5B8BA342CEB2}"/>
              </a:ext>
            </a:extLst>
          </p:cNvPr>
          <p:cNvSpPr>
            <a:spLocks noGrp="1"/>
          </p:cNvSpPr>
          <p:nvPr>
            <p:ph idx="1"/>
          </p:nvPr>
        </p:nvSpPr>
        <p:spPr>
          <a:xfrm>
            <a:off x="229198" y="2303559"/>
            <a:ext cx="5095090" cy="2616669"/>
          </a:xfrm>
          <a:solidFill>
            <a:schemeClr val="bg2">
              <a:lumMod val="75000"/>
            </a:schemeClr>
          </a:solidFill>
        </p:spPr>
        <p:txBody>
          <a:bodyPr anchor="ctr">
            <a:normAutofit/>
          </a:bodyPr>
          <a:lstStyle/>
          <a:p>
            <a:r>
              <a:rPr lang="en-US" altLang="ko-KR" sz="1400" b="0" i="0" dirty="0">
                <a:effectLst/>
                <a:latin typeface="Consolas" panose="020B0609020204030204" pitchFamily="49" charset="0"/>
              </a:rPr>
              <a:t>btn1 = </a:t>
            </a:r>
            <a:r>
              <a:rPr lang="en-US" altLang="ko-KR" sz="1400" b="0" i="0" dirty="0" err="1">
                <a:effectLst/>
                <a:latin typeface="Consolas" panose="020B0609020204030204" pitchFamily="49" charset="0"/>
              </a:rPr>
              <a:t>QPushButton</a:t>
            </a:r>
            <a:r>
              <a:rPr lang="en-US" altLang="ko-KR" sz="1400" b="0" i="0" dirty="0">
                <a:effectLst/>
                <a:latin typeface="Consolas" panose="020B0609020204030204" pitchFamily="49" charset="0"/>
              </a:rPr>
              <a:t>("Click me", self) </a:t>
            </a:r>
          </a:p>
          <a:p>
            <a:pPr marL="0" indent="0">
              <a:buNone/>
            </a:pPr>
            <a:r>
              <a:rPr lang="en-US" altLang="ko-KR" sz="1400" b="0" i="0" dirty="0">
                <a:effectLst/>
                <a:latin typeface="Consolas" panose="020B0609020204030204" pitchFamily="49" charset="0"/>
              </a:rPr>
              <a:t>btn1.move(20, 20)//</a:t>
            </a:r>
            <a:r>
              <a:rPr lang="ko-KR" altLang="en-US" sz="1400" b="0" i="0" dirty="0">
                <a:solidFill>
                  <a:srgbClr val="000000"/>
                </a:solidFill>
                <a:effectLst/>
                <a:latin typeface="Malgun Gothic" panose="020B0503020000020004" pitchFamily="50" charset="-127"/>
                <a:ea typeface="Malgun Gothic" panose="020B0503020000020004" pitchFamily="50" charset="-127"/>
              </a:rPr>
              <a:t>사용자가 버튼을 클릭하면 </a:t>
            </a:r>
            <a:r>
              <a:rPr lang="en-US" altLang="ko-KR" sz="1400" b="0" i="0" dirty="0">
                <a:solidFill>
                  <a:srgbClr val="000000"/>
                </a:solidFill>
                <a:effectLst/>
                <a:latin typeface="Malgun Gothic" panose="020B0503020000020004" pitchFamily="50" charset="-127"/>
                <a:ea typeface="Malgun Gothic" panose="020B0503020000020004" pitchFamily="50" charset="-127"/>
              </a:rPr>
              <a:t>'clicked'</a:t>
            </a:r>
            <a:r>
              <a:rPr lang="ko-KR" altLang="en-US" sz="1400" b="0" i="0" dirty="0">
                <a:solidFill>
                  <a:srgbClr val="000000"/>
                </a:solidFill>
                <a:effectLst/>
                <a:latin typeface="Malgun Gothic" panose="020B0503020000020004" pitchFamily="50" charset="-127"/>
                <a:ea typeface="Malgun Gothic" panose="020B0503020000020004" pitchFamily="50" charset="-127"/>
              </a:rPr>
              <a:t>라는 이벤트가 발생합니다</a:t>
            </a:r>
            <a:r>
              <a:rPr lang="en-US" altLang="ko-KR" sz="1400" b="0" i="0" dirty="0">
                <a:solidFill>
                  <a:srgbClr val="000000"/>
                </a:solidFill>
                <a:effectLst/>
                <a:latin typeface="Malgun Gothic" panose="020B0503020000020004" pitchFamily="50" charset="-127"/>
                <a:ea typeface="Malgun Gothic" panose="020B0503020000020004" pitchFamily="50" charset="-127"/>
              </a:rPr>
              <a:t>. </a:t>
            </a:r>
            <a:r>
              <a:rPr lang="ko-KR" altLang="en-US" sz="1400" b="0" i="0" dirty="0">
                <a:solidFill>
                  <a:srgbClr val="000000"/>
                </a:solidFill>
                <a:effectLst/>
                <a:latin typeface="Malgun Gothic" panose="020B0503020000020004" pitchFamily="50" charset="-127"/>
                <a:ea typeface="Malgun Gothic" panose="020B0503020000020004" pitchFamily="50" charset="-127"/>
              </a:rPr>
              <a:t>먼저 이벤트를 처리할 메서드를 구현합니다</a:t>
            </a:r>
            <a:r>
              <a:rPr lang="en-US" altLang="ko-KR" sz="1400" b="0" i="0" dirty="0">
                <a:solidFill>
                  <a:srgbClr val="000000"/>
                </a:solidFill>
                <a:effectLst/>
                <a:latin typeface="Malgun Gothic" panose="020B0503020000020004" pitchFamily="50" charset="-127"/>
                <a:ea typeface="Malgun Gothic" panose="020B0503020000020004" pitchFamily="50" charset="-127"/>
              </a:rPr>
              <a:t>.</a:t>
            </a:r>
            <a:r>
              <a:rPr lang="en-US" altLang="ko-KR" sz="1400" b="0" i="0" dirty="0">
                <a:effectLst/>
                <a:latin typeface="Consolas" panose="020B0609020204030204" pitchFamily="49" charset="0"/>
              </a:rPr>
              <a:t> </a:t>
            </a:r>
          </a:p>
          <a:p>
            <a:pPr marL="0" indent="0">
              <a:buNone/>
            </a:pPr>
            <a:r>
              <a:rPr lang="en-US" altLang="ko-KR" sz="1400" b="1" i="0" dirty="0">
                <a:effectLst/>
                <a:latin typeface="Consolas" panose="020B0609020204030204" pitchFamily="49" charset="0"/>
              </a:rPr>
              <a:t>def</a:t>
            </a:r>
            <a:r>
              <a:rPr lang="en-US" altLang="ko-KR" sz="1400" b="0" i="0" dirty="0">
                <a:effectLst/>
                <a:latin typeface="Consolas" panose="020B0609020204030204" pitchFamily="49" charset="0"/>
              </a:rPr>
              <a:t> </a:t>
            </a:r>
            <a:r>
              <a:rPr lang="en-US" altLang="ko-KR" sz="1400" b="1" i="0" dirty="0">
                <a:effectLst/>
                <a:latin typeface="Consolas" panose="020B0609020204030204" pitchFamily="49" charset="0"/>
              </a:rPr>
              <a:t>btn1_clicked</a:t>
            </a:r>
            <a:r>
              <a:rPr lang="en-US" altLang="ko-KR" sz="1400" b="0" i="0" dirty="0">
                <a:effectLst/>
                <a:latin typeface="Consolas" panose="020B0609020204030204" pitchFamily="49" charset="0"/>
              </a:rPr>
              <a:t>(self): </a:t>
            </a:r>
          </a:p>
          <a:p>
            <a:pPr marL="0" indent="0">
              <a:buNone/>
            </a:pPr>
            <a:r>
              <a:rPr lang="en-US" altLang="ko-KR" sz="1400" dirty="0">
                <a:latin typeface="Consolas" panose="020B0609020204030204" pitchFamily="49" charset="0"/>
              </a:rPr>
              <a:t>    </a:t>
            </a:r>
            <a:r>
              <a:rPr lang="en-US" altLang="ko-KR" sz="1400" b="0" i="0" dirty="0" err="1">
                <a:effectLst/>
                <a:latin typeface="Consolas" panose="020B0609020204030204" pitchFamily="49" charset="0"/>
              </a:rPr>
              <a:t>QMessageBox.about</a:t>
            </a:r>
            <a:r>
              <a:rPr lang="en-US" altLang="ko-KR" sz="1400" b="0" i="0" dirty="0">
                <a:effectLst/>
                <a:latin typeface="Consolas" panose="020B0609020204030204" pitchFamily="49" charset="0"/>
              </a:rPr>
              <a:t>(self, "message", "clicked")//</a:t>
            </a:r>
            <a:r>
              <a:rPr lang="ko-KR" altLang="en-US" sz="1400" b="0" i="0" dirty="0">
                <a:solidFill>
                  <a:srgbClr val="000000"/>
                </a:solidFill>
                <a:effectLst/>
                <a:latin typeface="Malgun Gothic" panose="020B0503020000020004" pitchFamily="50" charset="-127"/>
                <a:ea typeface="Malgun Gothic" panose="020B0503020000020004" pitchFamily="50" charset="-127"/>
              </a:rPr>
              <a:t>이벤트를 처리하는 메서드를 구현했다면 이벤트와 이벤트를 처리할 메서드를 </a:t>
            </a:r>
            <a:r>
              <a:rPr lang="en-US" altLang="ko-KR" sz="1400" b="0" i="0" dirty="0">
                <a:solidFill>
                  <a:srgbClr val="000000"/>
                </a:solidFill>
                <a:effectLst/>
                <a:latin typeface="Malgun Gothic" panose="020B0503020000020004" pitchFamily="50" charset="-127"/>
                <a:ea typeface="Malgun Gothic" panose="020B0503020000020004" pitchFamily="50" charset="-127"/>
              </a:rPr>
              <a:t>connect</a:t>
            </a:r>
            <a:r>
              <a:rPr lang="ko-KR" altLang="en-US" sz="1400" b="0" i="0" dirty="0">
                <a:solidFill>
                  <a:srgbClr val="000000"/>
                </a:solidFill>
                <a:effectLst/>
                <a:latin typeface="Malgun Gothic" panose="020B0503020000020004" pitchFamily="50" charset="-127"/>
                <a:ea typeface="Malgun Gothic" panose="020B0503020000020004" pitchFamily="50" charset="-127"/>
              </a:rPr>
              <a:t>라는 메서드로 연결합니다</a:t>
            </a:r>
            <a:r>
              <a:rPr lang="en-US" altLang="ko-KR" sz="1400" b="0" i="0" dirty="0">
                <a:solidFill>
                  <a:srgbClr val="000000"/>
                </a:solidFill>
                <a:effectLst/>
                <a:latin typeface="Malgun Gothic" panose="020B0503020000020004" pitchFamily="50" charset="-127"/>
                <a:ea typeface="Malgun Gothic" panose="020B0503020000020004" pitchFamily="50" charset="-127"/>
              </a:rPr>
              <a:t>. </a:t>
            </a:r>
            <a:r>
              <a:rPr lang="ko-KR" altLang="en-US" sz="1400" b="0" i="0" dirty="0">
                <a:solidFill>
                  <a:srgbClr val="000000"/>
                </a:solidFill>
                <a:effectLst/>
                <a:latin typeface="Malgun Gothic" panose="020B0503020000020004" pitchFamily="50" charset="-127"/>
                <a:ea typeface="Malgun Gothic" panose="020B0503020000020004" pitchFamily="50" charset="-127"/>
              </a:rPr>
              <a:t>해당 코드는 </a:t>
            </a:r>
            <a:r>
              <a:rPr lang="en-US" altLang="ko-KR" sz="1400" b="0" i="0" dirty="0" err="1">
                <a:solidFill>
                  <a:srgbClr val="000000"/>
                </a:solidFill>
                <a:effectLst/>
                <a:latin typeface="Malgun Gothic" panose="020B0503020000020004" pitchFamily="50" charset="-127"/>
                <a:ea typeface="Malgun Gothic" panose="020B0503020000020004" pitchFamily="50" charset="-127"/>
              </a:rPr>
              <a:t>MyWindow</a:t>
            </a:r>
            <a:r>
              <a:rPr lang="en-US" altLang="ko-KR" sz="1400" b="0" i="0" dirty="0">
                <a:solidFill>
                  <a:srgbClr val="000000"/>
                </a:solidFill>
                <a:effectLst/>
                <a:latin typeface="Malgun Gothic" panose="020B0503020000020004" pitchFamily="50" charset="-127"/>
                <a:ea typeface="Malgun Gothic" panose="020B0503020000020004" pitchFamily="50" charset="-127"/>
              </a:rPr>
              <a:t> </a:t>
            </a:r>
            <a:r>
              <a:rPr lang="ko-KR" altLang="en-US" sz="1400" b="0" i="0" dirty="0">
                <a:solidFill>
                  <a:srgbClr val="000000"/>
                </a:solidFill>
                <a:effectLst/>
                <a:latin typeface="Malgun Gothic" panose="020B0503020000020004" pitchFamily="50" charset="-127"/>
                <a:ea typeface="Malgun Gothic" panose="020B0503020000020004" pitchFamily="50" charset="-127"/>
              </a:rPr>
              <a:t>클래스의 생성자에 구현합니다</a:t>
            </a:r>
            <a:r>
              <a:rPr lang="en-US" altLang="ko-KR" sz="1400" b="0" i="0" dirty="0">
                <a:solidFill>
                  <a:srgbClr val="000000"/>
                </a:solidFill>
                <a:effectLst/>
                <a:latin typeface="Malgun Gothic" panose="020B0503020000020004" pitchFamily="50" charset="-127"/>
                <a:ea typeface="Malgun Gothic" panose="020B0503020000020004" pitchFamily="50" charset="-127"/>
              </a:rPr>
              <a:t>.</a:t>
            </a:r>
            <a:endParaRPr lang="ko-KR" altLang="en-US" sz="1400" dirty="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그림 4">
            <a:extLst>
              <a:ext uri="{FF2B5EF4-FFF2-40B4-BE49-F238E27FC236}">
                <a16:creationId xmlns:a16="http://schemas.microsoft.com/office/drawing/2014/main" id="{A7A26258-1023-4651-9126-1E10B2FD6CC5}"/>
              </a:ext>
            </a:extLst>
          </p:cNvPr>
          <p:cNvPicPr>
            <a:picLocks noChangeAspect="1"/>
          </p:cNvPicPr>
          <p:nvPr/>
        </p:nvPicPr>
        <p:blipFill rotWithShape="1">
          <a:blip r:embed="rId2"/>
          <a:srcRect r="8641" b="3"/>
          <a:stretch/>
        </p:blipFill>
        <p:spPr>
          <a:xfrm>
            <a:off x="6095999" y="1604772"/>
            <a:ext cx="3481172" cy="2815361"/>
          </a:xfrm>
          <a:prstGeom prst="rect">
            <a:avLst/>
          </a:prstGeom>
        </p:spPr>
      </p:pic>
    </p:spTree>
    <p:extLst>
      <p:ext uri="{BB962C8B-B14F-4D97-AF65-F5344CB8AC3E}">
        <p14:creationId xmlns:p14="http://schemas.microsoft.com/office/powerpoint/2010/main" val="313277913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1042</TotalTime>
  <Words>2743</Words>
  <Application>Microsoft Office PowerPoint</Application>
  <PresentationFormat>와이드스크린</PresentationFormat>
  <Paragraphs>273</Paragraphs>
  <Slides>32</Slides>
  <Notes>1</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32</vt:i4>
      </vt:variant>
    </vt:vector>
  </HeadingPairs>
  <TitlesOfParts>
    <vt:vector size="41" baseType="lpstr">
      <vt:lpstr>돋움</vt:lpstr>
      <vt:lpstr>맑은</vt:lpstr>
      <vt:lpstr>Malgun Gothic</vt:lpstr>
      <vt:lpstr>Malgun Gothic</vt:lpstr>
      <vt:lpstr>印品黑体</vt:lpstr>
      <vt:lpstr>Arial</vt:lpstr>
      <vt:lpstr>Calibri</vt:lpstr>
      <vt:lpstr>Consolas</vt:lpstr>
      <vt:lpstr>Office 테마</vt:lpstr>
      <vt:lpstr>PowerPoint 프레젠테이션</vt:lpstr>
      <vt:lpstr>문서정보</vt:lpstr>
      <vt:lpstr>표기규칙</vt:lpstr>
      <vt:lpstr>개요</vt:lpstr>
      <vt:lpstr>PowerPoint 프레젠테이션</vt:lpstr>
      <vt:lpstr>PowerPoint 프레젠테이션</vt:lpstr>
      <vt:lpstr>2. 접속하기 </vt:lpstr>
      <vt:lpstr>2.2 모의투자 접속  </vt:lpstr>
      <vt:lpstr>2.3 pyQt기초</vt:lpstr>
      <vt:lpstr>3. OpenAPI 명세서 </vt:lpstr>
      <vt:lpstr>3.2 OpenAPI 식별자 </vt:lpstr>
      <vt:lpstr>3.3 OpenAPI 메소드 </vt:lpstr>
      <vt:lpstr>3.4 OpenAPI컨트롤 이벤트</vt:lpstr>
      <vt:lpstr>3.5 Event 발생흐름</vt:lpstr>
      <vt:lpstr>PowerPoint 프레젠테이션</vt:lpstr>
      <vt:lpstr>4.1 Open API+ 로그인하기</vt:lpstr>
      <vt:lpstr>PowerPoint 프레젠테이션</vt:lpstr>
      <vt:lpstr>COM 방식에서 인스턴스를 통해 메서드를 호출했던 것과 달리 OCX 방식에서는 QAxBase 클래스의 dynamicCall 메서드를 사용해 원하는 메서드를 호출.  그림4.1.3과 같이 QAxWidget 클래스는 QAxBase 클래스를 상속받았으므로 QAxWidget 클래스의 인스턴스는 dynamicCall 메서드를 호출.</vt:lpstr>
      <vt:lpstr>PowerPoint 프레젠테이션</vt:lpstr>
      <vt:lpstr>4.2로그인 이벤트 처리하기</vt:lpstr>
      <vt:lpstr>PowerPoint 프레젠테이션</vt:lpstr>
      <vt:lpstr>PowerPoint 프레젠테이션</vt:lpstr>
      <vt:lpstr>4.3기본 정보 요청하기</vt:lpstr>
      <vt:lpstr>PowerPoint 프레젠테이션</vt:lpstr>
      <vt:lpstr>PowerPoint 프레젠테이션</vt:lpstr>
      <vt:lpstr>PowerPoint 프레젠테이션</vt:lpstr>
      <vt:lpstr>TR서버 통신 예제</vt:lpstr>
      <vt:lpstr>PowerPoint 프레젠테이션</vt:lpstr>
      <vt:lpstr>PowerPoint 프레젠테이션</vt:lpstr>
      <vt:lpstr>4.4 계좌 정보 가져오기</vt:lpstr>
      <vt:lpstr>PowerPoint 프레젠테이션</vt:lpstr>
      <vt:lpstr>4.5 에러코드표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 활용 현황 API 가이드 문서</dc:title>
  <dc:creator>이 현주</dc:creator>
  <cp:lastModifiedBy>이 현주</cp:lastModifiedBy>
  <cp:revision>274</cp:revision>
  <dcterms:created xsi:type="dcterms:W3CDTF">2021-01-20T13:40:27Z</dcterms:created>
  <dcterms:modified xsi:type="dcterms:W3CDTF">2021-01-21T07:04:55Z</dcterms:modified>
</cp:coreProperties>
</file>