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1E9A2-3715-465C-9C6C-AEAF57ED9A10}" type="datetimeFigureOut">
              <a:rPr lang="en-US" smtClean="0"/>
              <a:t>10/9/2016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848A0B-A5FC-42F4-B337-D20C6D42233F}" type="slidenum">
              <a:rPr lang="en-US" smtClean="0"/>
              <a:t>‹#›</a:t>
            </a:fld>
            <a:endParaRPr lang="en-US"/>
          </a:p>
        </p:txBody>
      </p:sp>
    </p:spTree>
    <p:extLst>
      <p:ext uri="{BB962C8B-B14F-4D97-AF65-F5344CB8AC3E}">
        <p14:creationId xmlns:p14="http://schemas.microsoft.com/office/powerpoint/2010/main" val="204868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848A0B-A5FC-42F4-B337-D20C6D42233F}" type="slidenum">
              <a:rPr lang="en-US" smtClean="0"/>
              <a:t>2</a:t>
            </a:fld>
            <a:endParaRPr lang="en-US"/>
          </a:p>
        </p:txBody>
      </p:sp>
    </p:spTree>
    <p:extLst>
      <p:ext uri="{BB962C8B-B14F-4D97-AF65-F5344CB8AC3E}">
        <p14:creationId xmlns:p14="http://schemas.microsoft.com/office/powerpoint/2010/main" val="365896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68F964-BB24-42E7-A270-9092E60A7B01}"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A7280D-8CB2-4D4C-AEFC-876347DF1903}"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F2B63-70B4-417A-8E48-2DE976EF22EE}"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17C40-168F-46EE-AE05-54B9639E8228}"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02A78-D603-45D8-B40E-73BF9EA21680}"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99B93-7AB9-43CE-949C-9D5E2D2543EA}"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92C81-A545-42A7-B90C-5F6122542D75}"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07EB6-E1AB-4A50-84FB-707ADDB85F1E}"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7217D-3F97-41D7-9A9A-07B86455C8BF}"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0CC35-2B81-4035-892D-E74492D6717B}" type="datetime1">
              <a:rPr lang="en-US" smtClean="0"/>
              <a:t>10/9/2016</a:t>
            </a:fld>
            <a:endParaRPr lang="en-US" dirty="0"/>
          </a:p>
        </p:txBody>
      </p:sp>
      <p:sp>
        <p:nvSpPr>
          <p:cNvPr id="5" name="Footer Placeholder 4"/>
          <p:cNvSpPr>
            <a:spLocks noGrp="1"/>
          </p:cNvSpPr>
          <p:nvPr>
            <p:ph type="ftr" sz="quarter" idx="11"/>
          </p:nvPr>
        </p:nvSpPr>
        <p:spPr/>
        <p:txBody>
          <a:bodyPr/>
          <a:lstStyle/>
          <a:p>
            <a:r>
              <a:rPr lang="en-US" smtClean="0"/>
              <a:t>Nhóm 5: An toàn bảo mật hệ thống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577C72-D399-4C92-A957-0C25306D3CBB}" type="datetime1">
              <a:rPr lang="en-US" smtClean="0"/>
              <a:t>10/9/2016</a:t>
            </a:fld>
            <a:endParaRPr lang="en-US" dirty="0"/>
          </a:p>
        </p:txBody>
      </p:sp>
      <p:sp>
        <p:nvSpPr>
          <p:cNvPr id="6" name="Footer Placeholder 5"/>
          <p:cNvSpPr>
            <a:spLocks noGrp="1"/>
          </p:cNvSpPr>
          <p:nvPr>
            <p:ph type="ftr" sz="quarter" idx="11"/>
          </p:nvPr>
        </p:nvSpPr>
        <p:spPr/>
        <p:txBody>
          <a:bodyPr/>
          <a:lstStyle/>
          <a:p>
            <a:r>
              <a:rPr lang="en-US" smtClean="0"/>
              <a:t>Nhóm 5: An toàn bảo mật hệ thống thông tin</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1DA944-5ED0-45EF-A595-9D31D9631BD2}" type="datetime1">
              <a:rPr lang="en-US" smtClean="0"/>
              <a:t>10/9/2016</a:t>
            </a:fld>
            <a:endParaRPr lang="en-US" dirty="0"/>
          </a:p>
        </p:txBody>
      </p:sp>
      <p:sp>
        <p:nvSpPr>
          <p:cNvPr id="8" name="Footer Placeholder 7"/>
          <p:cNvSpPr>
            <a:spLocks noGrp="1"/>
          </p:cNvSpPr>
          <p:nvPr>
            <p:ph type="ftr" sz="quarter" idx="11"/>
          </p:nvPr>
        </p:nvSpPr>
        <p:spPr/>
        <p:txBody>
          <a:bodyPr/>
          <a:lstStyle/>
          <a:p>
            <a:r>
              <a:rPr lang="en-US" smtClean="0"/>
              <a:t>Nhóm 5: An toàn bảo mật hệ thống thông tin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4FA1B4-AD42-4F31-83FF-B758ADF4CFED}" type="datetime1">
              <a:rPr lang="en-US" smtClean="0"/>
              <a:t>10/9/2016</a:t>
            </a:fld>
            <a:endParaRPr lang="en-US" dirty="0"/>
          </a:p>
        </p:txBody>
      </p:sp>
      <p:sp>
        <p:nvSpPr>
          <p:cNvPr id="4" name="Footer Placeholder 3"/>
          <p:cNvSpPr>
            <a:spLocks noGrp="1"/>
          </p:cNvSpPr>
          <p:nvPr>
            <p:ph type="ftr" sz="quarter" idx="11"/>
          </p:nvPr>
        </p:nvSpPr>
        <p:spPr/>
        <p:txBody>
          <a:bodyPr/>
          <a:lstStyle/>
          <a:p>
            <a:r>
              <a:rPr lang="en-US" smtClean="0"/>
              <a:t>Nhóm 5: An toàn bảo mật hệ thống thông tin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8AF5A-B606-40A5-8C2A-4AC1CD674FAD}" type="datetime1">
              <a:rPr lang="en-US" smtClean="0"/>
              <a:t>10/9/2016</a:t>
            </a:fld>
            <a:endParaRPr lang="en-US" dirty="0"/>
          </a:p>
        </p:txBody>
      </p:sp>
      <p:sp>
        <p:nvSpPr>
          <p:cNvPr id="3" name="Footer Placeholder 2"/>
          <p:cNvSpPr>
            <a:spLocks noGrp="1"/>
          </p:cNvSpPr>
          <p:nvPr>
            <p:ph type="ftr" sz="quarter" idx="11"/>
          </p:nvPr>
        </p:nvSpPr>
        <p:spPr/>
        <p:txBody>
          <a:bodyPr/>
          <a:lstStyle/>
          <a:p>
            <a:r>
              <a:rPr lang="en-US" smtClean="0"/>
              <a:t>Nhóm 5: An toàn bảo mật hệ thống thông tin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6D17D7-807A-4C14-9884-45523DADD0F5}" type="datetime1">
              <a:rPr lang="en-US" smtClean="0"/>
              <a:t>10/9/2016</a:t>
            </a:fld>
            <a:endParaRPr lang="en-US" dirty="0"/>
          </a:p>
        </p:txBody>
      </p:sp>
      <p:sp>
        <p:nvSpPr>
          <p:cNvPr id="6" name="Footer Placeholder 5"/>
          <p:cNvSpPr>
            <a:spLocks noGrp="1"/>
          </p:cNvSpPr>
          <p:nvPr>
            <p:ph type="ftr" sz="quarter" idx="11"/>
          </p:nvPr>
        </p:nvSpPr>
        <p:spPr/>
        <p:txBody>
          <a:bodyPr/>
          <a:lstStyle/>
          <a:p>
            <a:r>
              <a:rPr lang="en-US" smtClean="0"/>
              <a:t>Nhóm 5: An toàn bảo mật hệ thống thông tin</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731D9-F1BE-4C8F-B017-2974D0365280}" type="datetime1">
              <a:rPr lang="en-US" smtClean="0"/>
              <a:t>10/9/2016</a:t>
            </a:fld>
            <a:endParaRPr lang="en-US" dirty="0"/>
          </a:p>
        </p:txBody>
      </p:sp>
      <p:sp>
        <p:nvSpPr>
          <p:cNvPr id="6" name="Footer Placeholder 5"/>
          <p:cNvSpPr>
            <a:spLocks noGrp="1"/>
          </p:cNvSpPr>
          <p:nvPr>
            <p:ph type="ftr" sz="quarter" idx="11"/>
          </p:nvPr>
        </p:nvSpPr>
        <p:spPr/>
        <p:txBody>
          <a:bodyPr/>
          <a:lstStyle/>
          <a:p>
            <a:r>
              <a:rPr lang="en-US" smtClean="0"/>
              <a:t>Nhóm 5: An toàn bảo mật hệ thống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138883-639F-4872-9712-ADEF39B3D9B3}" type="datetime1">
              <a:rPr lang="en-US" smtClean="0"/>
              <a:t>10/9/2016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Nhóm 5: An toàn bảo mật hệ thống thông tin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ndex.php?title=Adi_Shamir&amp;action=edit&amp;redlink=1" TargetMode="External"/><Relationship Id="rId7" Type="http://schemas.openxmlformats.org/officeDocument/2006/relationships/image" Target="../media/image1.PNG"/><Relationship Id="rId2" Type="http://schemas.openxmlformats.org/officeDocument/2006/relationships/hyperlink" Target="https://vi.wikipedia.org/w/index.php?title=Ron_Rivest&amp;action=edit&amp;redlink=1" TargetMode="External"/><Relationship Id="rId1" Type="http://schemas.openxmlformats.org/officeDocument/2006/relationships/slideLayout" Target="../slideLayouts/slideLayout4.xml"/><Relationship Id="rId6" Type="http://schemas.openxmlformats.org/officeDocument/2006/relationships/hyperlink" Target="https://vi.wikipedia.org/wiki/H%E1%BB%8Dc_vi%E1%BB%87n_C%C3%B4ng_ngh%E1%BB%87_Massachusetts" TargetMode="External"/><Relationship Id="rId5" Type="http://schemas.openxmlformats.org/officeDocument/2006/relationships/hyperlink" Target="https://vi.wikipedia.org/wiki/1977" TargetMode="External"/><Relationship Id="rId4" Type="http://schemas.openxmlformats.org/officeDocument/2006/relationships/hyperlink" Target="https://vi.wikipedia.org/w/index.php?title=Len_Adleman&amp;action=edit&amp;redlink=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87888"/>
            <a:ext cx="7766936" cy="1558344"/>
          </a:xfrm>
        </p:spPr>
        <p:txBody>
          <a:bodyPr/>
          <a:lstStyle/>
          <a:p>
            <a:r>
              <a:rPr lang="en-US" sz="4000" b="1" dirty="0" err="1">
                <a:solidFill>
                  <a:schemeClr val="accent2"/>
                </a:solidFill>
              </a:rPr>
              <a:t>Tìm</a:t>
            </a:r>
            <a:r>
              <a:rPr lang="en-US" sz="4000" b="1" dirty="0">
                <a:solidFill>
                  <a:schemeClr val="accent2"/>
                </a:solidFill>
              </a:rPr>
              <a:t> </a:t>
            </a:r>
            <a:r>
              <a:rPr lang="en-US" sz="4000" b="1" dirty="0" err="1">
                <a:solidFill>
                  <a:schemeClr val="accent2"/>
                </a:solidFill>
              </a:rPr>
              <a:t>hiểu</a:t>
            </a:r>
            <a:r>
              <a:rPr lang="en-US" sz="4000" b="1" dirty="0">
                <a:solidFill>
                  <a:schemeClr val="accent2"/>
                </a:solidFill>
              </a:rPr>
              <a:t> </a:t>
            </a:r>
            <a:r>
              <a:rPr lang="en-US" sz="4000" b="1" dirty="0" err="1">
                <a:solidFill>
                  <a:schemeClr val="accent2"/>
                </a:solidFill>
              </a:rPr>
              <a:t>về</a:t>
            </a:r>
            <a:r>
              <a:rPr lang="en-US" sz="4000" b="1" dirty="0">
                <a:solidFill>
                  <a:schemeClr val="accent2"/>
                </a:solidFill>
              </a:rPr>
              <a:t> </a:t>
            </a:r>
            <a:r>
              <a:rPr lang="en-US" sz="4000" b="1" dirty="0" err="1">
                <a:solidFill>
                  <a:schemeClr val="accent2"/>
                </a:solidFill>
              </a:rPr>
              <a:t>giải</a:t>
            </a:r>
            <a:r>
              <a:rPr lang="en-US" sz="4000" b="1" dirty="0">
                <a:solidFill>
                  <a:schemeClr val="accent2"/>
                </a:solidFill>
              </a:rPr>
              <a:t> </a:t>
            </a:r>
            <a:r>
              <a:rPr lang="en-US" sz="4000" b="1" dirty="0" err="1">
                <a:solidFill>
                  <a:schemeClr val="accent2"/>
                </a:solidFill>
              </a:rPr>
              <a:t>thuật</a:t>
            </a:r>
            <a:r>
              <a:rPr lang="en-US" sz="4000" b="1" dirty="0">
                <a:solidFill>
                  <a:schemeClr val="accent2"/>
                </a:solidFill>
              </a:rPr>
              <a:t> </a:t>
            </a:r>
            <a:r>
              <a:rPr lang="en-US" sz="4000" b="1" dirty="0" err="1">
                <a:solidFill>
                  <a:schemeClr val="accent2"/>
                </a:solidFill>
              </a:rPr>
              <a:t>mã</a:t>
            </a:r>
            <a:r>
              <a:rPr lang="en-US" sz="4000" b="1" dirty="0">
                <a:solidFill>
                  <a:schemeClr val="accent2"/>
                </a:solidFill>
              </a:rPr>
              <a:t> </a:t>
            </a:r>
            <a:r>
              <a:rPr lang="en-US" sz="4000" b="1" dirty="0" err="1">
                <a:solidFill>
                  <a:schemeClr val="accent2"/>
                </a:solidFill>
              </a:rPr>
              <a:t>hóa</a:t>
            </a:r>
            <a:r>
              <a:rPr lang="en-US" sz="4000" b="1" dirty="0">
                <a:solidFill>
                  <a:schemeClr val="accent2"/>
                </a:solidFill>
              </a:rPr>
              <a:t> </a:t>
            </a:r>
            <a:r>
              <a:rPr lang="en-US" sz="4000" b="1" dirty="0" err="1">
                <a:solidFill>
                  <a:schemeClr val="accent2"/>
                </a:solidFill>
              </a:rPr>
              <a:t>khóa</a:t>
            </a:r>
            <a:r>
              <a:rPr lang="en-US" sz="4000" b="1" dirty="0">
                <a:solidFill>
                  <a:schemeClr val="accent2"/>
                </a:solidFill>
              </a:rPr>
              <a:t> </a:t>
            </a:r>
            <a:r>
              <a:rPr lang="en-US" sz="4000" b="1" dirty="0" err="1">
                <a:solidFill>
                  <a:schemeClr val="accent2"/>
                </a:solidFill>
              </a:rPr>
              <a:t>công</a:t>
            </a:r>
            <a:r>
              <a:rPr lang="en-US" sz="4000" b="1" dirty="0">
                <a:solidFill>
                  <a:schemeClr val="accent2"/>
                </a:solidFill>
              </a:rPr>
              <a:t> </a:t>
            </a:r>
            <a:r>
              <a:rPr lang="en-US" sz="4000" b="1" dirty="0" err="1">
                <a:solidFill>
                  <a:schemeClr val="accent2"/>
                </a:solidFill>
              </a:rPr>
              <a:t>khai</a:t>
            </a:r>
            <a:r>
              <a:rPr lang="en-US" sz="4000" b="1" dirty="0">
                <a:solidFill>
                  <a:schemeClr val="accent2"/>
                </a:solidFill>
              </a:rPr>
              <a:t> RSA</a:t>
            </a:r>
            <a:endParaRPr lang="vi-VN" sz="4000" dirty="0">
              <a:solidFill>
                <a:schemeClr val="accent2"/>
              </a:solidFill>
            </a:endParaRPr>
          </a:p>
        </p:txBody>
      </p:sp>
      <p:sp>
        <p:nvSpPr>
          <p:cNvPr id="3" name="Subtitle 2"/>
          <p:cNvSpPr>
            <a:spLocks noGrp="1"/>
          </p:cNvSpPr>
          <p:nvPr>
            <p:ph type="subTitle" idx="1"/>
          </p:nvPr>
        </p:nvSpPr>
        <p:spPr>
          <a:xfrm>
            <a:off x="554030" y="3400022"/>
            <a:ext cx="7766936" cy="1657557"/>
          </a:xfrm>
        </p:spPr>
        <p:txBody>
          <a:bodyPr>
            <a:normAutofit fontScale="92500" lnSpcReduction="10000"/>
          </a:bodyPr>
          <a:lstStyle/>
          <a:p>
            <a:pPr lvl="0"/>
            <a:r>
              <a:rPr lang="en-US" b="1" i="1" dirty="0" err="1" smtClean="0">
                <a:solidFill>
                  <a:schemeClr val="tx1"/>
                </a:solidFill>
              </a:rPr>
              <a:t>Thành</a:t>
            </a:r>
            <a:r>
              <a:rPr lang="en-US" b="1" i="1" dirty="0" smtClean="0">
                <a:solidFill>
                  <a:schemeClr val="tx1"/>
                </a:solidFill>
              </a:rPr>
              <a:t> </a:t>
            </a:r>
            <a:r>
              <a:rPr lang="en-US" b="1" i="1" dirty="0" err="1" smtClean="0">
                <a:solidFill>
                  <a:schemeClr val="tx1"/>
                </a:solidFill>
              </a:rPr>
              <a:t>viên</a:t>
            </a:r>
            <a:r>
              <a:rPr lang="en-US" b="1" i="1" dirty="0" smtClean="0">
                <a:solidFill>
                  <a:schemeClr val="tx1"/>
                </a:solidFill>
              </a:rPr>
              <a:t>: </a:t>
            </a:r>
            <a:r>
              <a:rPr lang="vi-VN" sz="1600" b="1" i="1" dirty="0" smtClean="0">
                <a:solidFill>
                  <a:schemeClr val="tx1"/>
                </a:solidFill>
              </a:rPr>
              <a:t>NGUYÊN HUY HOÀNG            MSV: B13DCCN372</a:t>
            </a:r>
          </a:p>
          <a:p>
            <a:pPr lvl="0"/>
            <a:r>
              <a:rPr lang="vi-VN" sz="1600" b="1" i="1" dirty="0" smtClean="0">
                <a:solidFill>
                  <a:schemeClr val="tx1"/>
                </a:solidFill>
              </a:rPr>
              <a:t>NGUYỄN NHẬT HỒNG           MSV: B13DCCN020</a:t>
            </a:r>
          </a:p>
          <a:p>
            <a:pPr lvl="0"/>
            <a:r>
              <a:rPr lang="vi-VN" sz="1600" b="1" i="1" dirty="0" smtClean="0">
                <a:solidFill>
                  <a:schemeClr val="tx1"/>
                </a:solidFill>
              </a:rPr>
              <a:t>VIÊN TUẤN HÙNG                   MSV</a:t>
            </a:r>
            <a:r>
              <a:rPr lang="vi-VN" sz="1600" b="1" i="1" smtClean="0">
                <a:solidFill>
                  <a:schemeClr val="tx1"/>
                </a:solidFill>
              </a:rPr>
              <a:t>: B13DCCN470</a:t>
            </a:r>
          </a:p>
          <a:p>
            <a:pPr lvl="0"/>
            <a:r>
              <a:rPr lang="vi-VN" sz="1600" b="1" i="1" smtClean="0">
                <a:solidFill>
                  <a:schemeClr val="tx1"/>
                </a:solidFill>
              </a:rPr>
              <a:t>NGUYỄN THỊ THU HƯƠNG   MSV:B13DCCN146</a:t>
            </a:r>
          </a:p>
          <a:p>
            <a:pPr lvl="0"/>
            <a:r>
              <a:rPr lang="vi-VN" sz="1600" b="1" i="1" smtClean="0">
                <a:solidFill>
                  <a:schemeClr val="tx1"/>
                </a:solidFill>
              </a:rPr>
              <a:t>NGUYỄN </a:t>
            </a:r>
            <a:r>
              <a:rPr lang="vi-VN" sz="1600" b="1" i="1" dirty="0">
                <a:solidFill>
                  <a:schemeClr val="tx1"/>
                </a:solidFill>
              </a:rPr>
              <a:t>THỊ HƯƠNG             MSV:B13DCCN370</a:t>
            </a:r>
          </a:p>
          <a:p>
            <a:endParaRPr lang="vi-VN" dirty="0"/>
          </a:p>
        </p:txBody>
      </p:sp>
    </p:spTree>
    <p:extLst>
      <p:ext uri="{BB962C8B-B14F-4D97-AF65-F5344CB8AC3E}">
        <p14:creationId xmlns:p14="http://schemas.microsoft.com/office/powerpoint/2010/main" val="240446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solidFill>
                  <a:schemeClr val="accent2"/>
                </a:solidFill>
              </a:rPr>
              <a:t> Điểm yếu</a:t>
            </a:r>
            <a:endParaRPr lang="vi-VN" dirty="0">
              <a:solidFill>
                <a:schemeClr val="accent2"/>
              </a:solidFill>
            </a:endParaRPr>
          </a:p>
        </p:txBody>
      </p:sp>
      <p:sp>
        <p:nvSpPr>
          <p:cNvPr id="3" name="Content Placeholder 2"/>
          <p:cNvSpPr>
            <a:spLocks noGrp="1"/>
          </p:cNvSpPr>
          <p:nvPr>
            <p:ph idx="1"/>
          </p:nvPr>
        </p:nvSpPr>
        <p:spPr>
          <a:xfrm>
            <a:off x="1050822" y="1542403"/>
            <a:ext cx="8596668" cy="3880773"/>
          </a:xfrm>
        </p:spPr>
        <p:txBody>
          <a:bodyPr/>
          <a:lstStyle/>
          <a:p>
            <a:pPr>
              <a:buFont typeface="Wingdings" panose="05000000000000000000" pitchFamily="2" charset="2"/>
              <a:buChar char="Ø"/>
            </a:pPr>
            <a:r>
              <a:rPr lang="en-US" dirty="0" err="1" smtClean="0">
                <a:solidFill>
                  <a:schemeClr val="tx1"/>
                </a:solidFill>
                <a:latin typeface="Arial" panose="020B0604020202020204" pitchFamily="34" charset="0"/>
                <a:cs typeface="Arial" panose="020B0604020202020204" pitchFamily="34" charset="0"/>
              </a:rPr>
              <a:t>Tốc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độ</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mã</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hóa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giải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mã</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chậm</a:t>
            </a: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smtClean="0">
                <a:solidFill>
                  <a:schemeClr val="tx1"/>
                </a:solidFill>
                <a:latin typeface="Arial" panose="020B0604020202020204" pitchFamily="34" charset="0"/>
                <a:cs typeface="Arial" panose="020B0604020202020204" pitchFamily="34" charset="0"/>
              </a:rPr>
              <a:t>Tốn</a:t>
            </a:r>
            <a:r>
              <a:rPr lang="en-US" dirty="0" smtClean="0">
                <a:solidFill>
                  <a:schemeClr val="tx1"/>
                </a:solidFill>
                <a:latin typeface="Arial" panose="020B0604020202020204" pitchFamily="34" charset="0"/>
                <a:cs typeface="Arial" panose="020B0604020202020204" pitchFamily="34" charset="0"/>
              </a:rPr>
              <a:t> chi </a:t>
            </a:r>
            <a:r>
              <a:rPr lang="en-US" dirty="0" err="1" smtClean="0">
                <a:solidFill>
                  <a:schemeClr val="tx1"/>
                </a:solidFill>
                <a:latin typeface="Arial" panose="020B0604020202020204" pitchFamily="34" charset="0"/>
                <a:cs typeface="Arial" panose="020B0604020202020204" pitchFamily="34" charset="0"/>
              </a:rPr>
              <a:t>phí</a:t>
            </a: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smtClean="0">
                <a:solidFill>
                  <a:schemeClr val="tx1"/>
                </a:solidFill>
                <a:latin typeface="Arial" panose="020B0604020202020204" pitchFamily="34" charset="0"/>
                <a:cs typeface="Arial" panose="020B0604020202020204" pitchFamily="34" charset="0"/>
              </a:rPr>
              <a:t>Tốn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thời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gian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khi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muốn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thu</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hồi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hoặc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thay</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thế</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một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khóa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vì</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lý</a:t>
            </a:r>
            <a:r>
              <a:rPr lang="en-US" dirty="0" smtClean="0">
                <a:solidFill>
                  <a:schemeClr val="tx1"/>
                </a:solidFill>
                <a:latin typeface="Arial" panose="020B0604020202020204" pitchFamily="34" charset="0"/>
                <a:cs typeface="Arial" panose="020B0604020202020204" pitchFamily="34" charset="0"/>
              </a:rPr>
              <a:t> do an </a:t>
            </a:r>
            <a:r>
              <a:rPr lang="en-US" dirty="0" err="1" smtClean="0">
                <a:solidFill>
                  <a:schemeClr val="tx1"/>
                </a:solidFill>
                <a:latin typeface="Arial" panose="020B0604020202020204" pitchFamily="34" charset="0"/>
                <a:cs typeface="Arial" panose="020B0604020202020204" pitchFamily="34" charset="0"/>
              </a:rPr>
              <a:t>ninh</a:t>
            </a: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vi-VN" dirty="0">
                <a:solidFill>
                  <a:schemeClr val="tx1"/>
                </a:solidFill>
              </a:rPr>
              <a:t>Trong hệ RSA, không phải tất cả các thông tin đều được che giấu tốt, tức là mọi khoá đều tốt và đều làm bản rõ thay đổi hoàn toàn</a:t>
            </a:r>
            <a:r>
              <a:rPr lang="vi-VN" dirty="0" smtClean="0">
                <a:solidFill>
                  <a:schemeClr val="tx1"/>
                </a:solidFill>
              </a:rPr>
              <a:t>.</a:t>
            </a:r>
          </a:p>
          <a:p>
            <a:pPr>
              <a:buFont typeface="Wingdings" panose="05000000000000000000" pitchFamily="2" charset="2"/>
              <a:buChar char="Ø"/>
            </a:pPr>
            <a:r>
              <a:rPr lang="vi-VN" dirty="0">
                <a:solidFill>
                  <a:schemeClr val="tx1"/>
                </a:solidFill>
              </a:rPr>
              <a:t>Tồn tại khả năng một người nào đó có thể tìm ra được khóa bí mật. </a:t>
            </a:r>
          </a:p>
          <a:p>
            <a:pPr>
              <a:buFont typeface="Wingdings" panose="05000000000000000000" pitchFamily="2" charset="2"/>
              <a:buChar char="Ø"/>
            </a:pPr>
            <a:r>
              <a:rPr lang="vi-VN" dirty="0">
                <a:solidFill>
                  <a:schemeClr val="tx1"/>
                </a:solidFill>
              </a:rPr>
              <a:t>Một điểm yếu tiềm tàng trong việc sử dụng khóa bất đối xứng là khả năng bị tấn công dạng </a:t>
            </a:r>
            <a:r>
              <a:rPr lang="vi-VN" b="1" dirty="0">
                <a:solidFill>
                  <a:schemeClr val="tx1"/>
                </a:solidFill>
              </a:rPr>
              <a:t>kẻ tấn công đứng giữa</a:t>
            </a:r>
            <a:r>
              <a:rPr lang="vi-VN" dirty="0">
                <a:solidFill>
                  <a:schemeClr val="tx1"/>
                </a:solidFill>
              </a:rPr>
              <a:t> </a:t>
            </a:r>
            <a:endParaRPr lang="vi-VN"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10</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218624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 </a:t>
            </a:r>
            <a:r>
              <a:rPr lang="vi-VN" sz="4000" dirty="0" smtClean="0">
                <a:solidFill>
                  <a:schemeClr val="accent2"/>
                </a:solidFill>
              </a:rPr>
              <a:t>Các dạng tấn công và phòng chống</a:t>
            </a:r>
            <a:endParaRPr lang="vi-VN" sz="4000" dirty="0">
              <a:solidFill>
                <a:schemeClr val="accent2"/>
              </a:solidFill>
            </a:endParaRPr>
          </a:p>
        </p:txBody>
      </p:sp>
      <p:sp>
        <p:nvSpPr>
          <p:cNvPr id="3" name="Content Placeholder 2"/>
          <p:cNvSpPr>
            <a:spLocks noGrp="1"/>
          </p:cNvSpPr>
          <p:nvPr>
            <p:ph idx="1"/>
          </p:nvPr>
        </p:nvSpPr>
        <p:spPr/>
        <p:txBody>
          <a:bodyPr/>
          <a:lstStyle/>
          <a:p>
            <a:r>
              <a:rPr lang="vi-VN" b="1" dirty="0"/>
              <a:t>a</a:t>
            </a:r>
            <a:r>
              <a:rPr lang="vi-VN" b="1" dirty="0" smtClean="0"/>
              <a:t>. Modul chung</a:t>
            </a:r>
          </a:p>
          <a:p>
            <a:r>
              <a:rPr lang="vi-VN" dirty="0">
                <a:solidFill>
                  <a:schemeClr val="tx1"/>
                </a:solidFill>
              </a:rPr>
              <a:t>Khi một nhóm user sử dụng các khoá công khai Z=(e,n) khác nhau ở thành phần e nhưng giống nhau ở modul đồng dư </a:t>
            </a:r>
            <a:r>
              <a:rPr lang="vi-VN" dirty="0" smtClean="0">
                <a:solidFill>
                  <a:schemeClr val="tx1"/>
                </a:solidFill>
              </a:rPr>
              <a:t>n . </a:t>
            </a:r>
            <a:r>
              <a:rPr lang="vi-VN" dirty="0">
                <a:solidFill>
                  <a:schemeClr val="tx1"/>
                </a:solidFill>
              </a:rPr>
              <a:t>Khi đó, nếu kẻ thù tóm được hai đoạn bản mã mà:</a:t>
            </a:r>
          </a:p>
          <a:p>
            <a:pPr lvl="2">
              <a:buFont typeface="Wingdings" panose="05000000000000000000" pitchFamily="2" charset="2"/>
              <a:buChar char="§"/>
            </a:pPr>
            <a:r>
              <a:rPr lang="vi-VN" dirty="0" smtClean="0">
                <a:solidFill>
                  <a:schemeClr val="tx1"/>
                </a:solidFill>
              </a:rPr>
              <a:t> </a:t>
            </a:r>
            <a:r>
              <a:rPr lang="vi-VN" sz="1800" dirty="0" smtClean="0">
                <a:solidFill>
                  <a:schemeClr val="tx1"/>
                </a:solidFill>
              </a:rPr>
              <a:t>Của </a:t>
            </a:r>
            <a:r>
              <a:rPr lang="vi-VN" sz="1800" dirty="0">
                <a:solidFill>
                  <a:schemeClr val="tx1"/>
                </a:solidFill>
              </a:rPr>
              <a:t>cùng một bản rõ được mã hoá bởi khoá PK khác nhau (từ hai user khác nhau) </a:t>
            </a:r>
          </a:p>
          <a:p>
            <a:pPr lvl="2">
              <a:buFont typeface="Wingdings" panose="05000000000000000000" pitchFamily="2" charset="2"/>
              <a:buChar char="§"/>
            </a:pPr>
            <a:r>
              <a:rPr lang="vi-VN" sz="1800" dirty="0" smtClean="0">
                <a:solidFill>
                  <a:schemeClr val="tx1"/>
                </a:solidFill>
              </a:rPr>
              <a:t> </a:t>
            </a:r>
            <a:r>
              <a:rPr lang="vi-VN" sz="1800" dirty="0">
                <a:solidFill>
                  <a:schemeClr val="tx1"/>
                </a:solidFill>
              </a:rPr>
              <a:t>H</a:t>
            </a:r>
            <a:r>
              <a:rPr lang="vi-VN" sz="1800" dirty="0" smtClean="0">
                <a:solidFill>
                  <a:schemeClr val="tx1"/>
                </a:solidFill>
              </a:rPr>
              <a:t>ai </a:t>
            </a:r>
            <a:r>
              <a:rPr lang="vi-VN" sz="1800" dirty="0">
                <a:solidFill>
                  <a:schemeClr val="tx1"/>
                </a:solidFill>
              </a:rPr>
              <a:t>thành phần e tương ứng là nguyên tố cùng nhau </a:t>
            </a:r>
          </a:p>
          <a:p>
            <a:r>
              <a:rPr lang="vi-VN" dirty="0">
                <a:solidFill>
                  <a:schemeClr val="tx1"/>
                </a:solidFill>
              </a:rPr>
              <a:t>thì nó sẽ có cách để giải được bản </a:t>
            </a:r>
            <a:r>
              <a:rPr lang="vi-VN" dirty="0" smtClean="0">
                <a:solidFill>
                  <a:schemeClr val="tx1"/>
                </a:solidFill>
              </a:rPr>
              <a:t>mã</a:t>
            </a:r>
          </a:p>
          <a:p>
            <a:r>
              <a:rPr lang="vi-VN" dirty="0" smtClean="0">
                <a:solidFill>
                  <a:schemeClr val="tx1"/>
                </a:solidFill>
              </a:rPr>
              <a:t>Phòng chống: </a:t>
            </a:r>
            <a:r>
              <a:rPr lang="vi-VN" dirty="0">
                <a:solidFill>
                  <a:schemeClr val="tx1"/>
                </a:solidFill>
              </a:rPr>
              <a:t>tránh sử dụng chung modul đồng dư (common moduls) giữa những user cùng một nhóm làm việc nào đó. </a:t>
            </a:r>
          </a:p>
          <a:p>
            <a:endParaRPr lang="vi-VN" dirty="0" smtClean="0"/>
          </a:p>
          <a:p>
            <a:endParaRPr lang="vi-VN" dirty="0"/>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11</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327252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2"/>
                </a:solidFill>
              </a:rPr>
              <a:t>Các dạng tấn công và phòng chống</a:t>
            </a:r>
            <a:endParaRPr lang="vi-VN" dirty="0"/>
          </a:p>
        </p:txBody>
      </p:sp>
      <p:sp>
        <p:nvSpPr>
          <p:cNvPr id="3" name="Content Placeholder 2"/>
          <p:cNvSpPr>
            <a:spLocks noGrp="1"/>
          </p:cNvSpPr>
          <p:nvPr>
            <p:ph idx="1"/>
          </p:nvPr>
        </p:nvSpPr>
        <p:spPr/>
        <p:txBody>
          <a:bodyPr/>
          <a:lstStyle/>
          <a:p>
            <a:r>
              <a:rPr lang="vi-VN" b="1" dirty="0">
                <a:solidFill>
                  <a:schemeClr val="tx1"/>
                </a:solidFill>
              </a:rPr>
              <a:t>b</a:t>
            </a:r>
            <a:r>
              <a:rPr lang="vi-VN" b="1" dirty="0" smtClean="0">
                <a:solidFill>
                  <a:schemeClr val="tx1"/>
                </a:solidFill>
              </a:rPr>
              <a:t>. Sử dụng </a:t>
            </a:r>
            <a:r>
              <a:rPr lang="vi-VN" b="1" smtClean="0">
                <a:solidFill>
                  <a:schemeClr val="tx1"/>
                </a:solidFill>
              </a:rPr>
              <a:t>số </a:t>
            </a:r>
            <a:r>
              <a:rPr lang="vi-VN" b="1" smtClean="0">
                <a:solidFill>
                  <a:schemeClr val="tx1"/>
                </a:solidFill>
              </a:rPr>
              <a:t>mũ</a:t>
            </a:r>
            <a:r>
              <a:rPr lang="en-US" b="1" smtClean="0">
                <a:solidFill>
                  <a:schemeClr val="tx1"/>
                </a:solidFill>
              </a:rPr>
              <a:t> mã</a:t>
            </a:r>
            <a:r>
              <a:rPr lang="vi-VN" b="1" smtClean="0">
                <a:solidFill>
                  <a:schemeClr val="tx1"/>
                </a:solidFill>
              </a:rPr>
              <a:t> </a:t>
            </a:r>
            <a:r>
              <a:rPr lang="vi-VN" b="1" dirty="0" smtClean="0">
                <a:solidFill>
                  <a:schemeClr val="tx1"/>
                </a:solidFill>
              </a:rPr>
              <a:t>hóa e nhỏ</a:t>
            </a:r>
          </a:p>
          <a:p>
            <a:r>
              <a:rPr lang="vi-VN" dirty="0">
                <a:solidFill>
                  <a:schemeClr val="tx1"/>
                </a:solidFill>
              </a:rPr>
              <a:t>Khi sử dụng số mũ mã hóa (e) nhỏ, chẳng hạn e=3 có thể tăng tốc độ mã hóa; </a:t>
            </a:r>
            <a:r>
              <a:rPr lang="vi-VN" dirty="0" smtClean="0">
                <a:solidFill>
                  <a:schemeClr val="tx1"/>
                </a:solidFill>
              </a:rPr>
              <a:t>Kẻ </a:t>
            </a:r>
            <a:r>
              <a:rPr lang="vi-VN" dirty="0">
                <a:solidFill>
                  <a:schemeClr val="tx1"/>
                </a:solidFill>
              </a:rPr>
              <a:t>tấn công có thể nghe trộm và lấy được bản mã, từ đó phân tích bản mã để khôi phục bản rõ. Do số mũ nhỏ nên chi phí cho phân tích/vét cạn không quá lớn</a:t>
            </a:r>
            <a:r>
              <a:rPr lang="vi-VN" dirty="0" smtClean="0">
                <a:solidFill>
                  <a:schemeClr val="tx1"/>
                </a:solidFill>
              </a:rPr>
              <a:t>;</a:t>
            </a:r>
          </a:p>
          <a:p>
            <a:r>
              <a:rPr lang="vi-VN" dirty="0" smtClean="0">
                <a:solidFill>
                  <a:schemeClr val="tx1"/>
                </a:solidFill>
              </a:rPr>
              <a:t>Phòng </a:t>
            </a:r>
            <a:r>
              <a:rPr lang="vi-VN" dirty="0">
                <a:solidFill>
                  <a:schemeClr val="tx1"/>
                </a:solidFill>
              </a:rPr>
              <a:t>chống: </a:t>
            </a:r>
            <a:endParaRPr lang="vi-VN" dirty="0" smtClean="0">
              <a:solidFill>
                <a:schemeClr val="tx1"/>
              </a:solidFill>
            </a:endParaRPr>
          </a:p>
          <a:p>
            <a:pPr lvl="1"/>
            <a:r>
              <a:rPr lang="vi-VN" sz="1800" dirty="0" smtClean="0">
                <a:solidFill>
                  <a:schemeClr val="tx1"/>
                </a:solidFill>
              </a:rPr>
              <a:t>• </a:t>
            </a:r>
            <a:r>
              <a:rPr lang="vi-VN" sz="1800" dirty="0">
                <a:solidFill>
                  <a:schemeClr val="tx1"/>
                </a:solidFill>
              </a:rPr>
              <a:t>Sử dụng số mũ e lớn; </a:t>
            </a:r>
            <a:endParaRPr lang="vi-VN" sz="1800" dirty="0" smtClean="0">
              <a:solidFill>
                <a:schemeClr val="tx1"/>
              </a:solidFill>
            </a:endParaRPr>
          </a:p>
          <a:p>
            <a:pPr lvl="1"/>
            <a:r>
              <a:rPr lang="vi-VN" sz="1800" dirty="0" smtClean="0">
                <a:solidFill>
                  <a:schemeClr val="tx1"/>
                </a:solidFill>
              </a:rPr>
              <a:t>• </a:t>
            </a:r>
            <a:r>
              <a:rPr lang="vi-VN" sz="1800" dirty="0">
                <a:solidFill>
                  <a:schemeClr val="tx1"/>
                </a:solidFill>
              </a:rPr>
              <a:t>Thêm chuỗi ngẫu nhiên vào khối rõ trước khi mã hóa. </a:t>
            </a:r>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12</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152595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solidFill>
                  <a:schemeClr val="accent2"/>
                </a:solidFill>
              </a:rPr>
              <a:t>Các dạng tấn công và phòng chống</a:t>
            </a:r>
            <a:endParaRPr lang="vi-VN" dirty="0"/>
          </a:p>
        </p:txBody>
      </p:sp>
      <p:sp>
        <p:nvSpPr>
          <p:cNvPr id="3" name="Content Placeholder 2"/>
          <p:cNvSpPr>
            <a:spLocks noGrp="1"/>
          </p:cNvSpPr>
          <p:nvPr>
            <p:ph idx="1"/>
          </p:nvPr>
        </p:nvSpPr>
        <p:spPr/>
        <p:txBody>
          <a:bodyPr/>
          <a:lstStyle/>
          <a:p>
            <a:pPr lvl="0"/>
            <a:r>
              <a:rPr lang="vi-VN" b="1" dirty="0" smtClean="0">
                <a:solidFill>
                  <a:schemeClr val="tx1"/>
                </a:solidFill>
              </a:rPr>
              <a:t>C. Sử </a:t>
            </a:r>
            <a:r>
              <a:rPr lang="vi-VN" b="1" dirty="0">
                <a:solidFill>
                  <a:schemeClr val="tx1"/>
                </a:solidFill>
              </a:rPr>
              <a:t>dụng số mũ giải mã d nhỏ</a:t>
            </a:r>
          </a:p>
          <a:p>
            <a:pPr lvl="0"/>
            <a:r>
              <a:rPr lang="vi-VN" dirty="0">
                <a:solidFill>
                  <a:schemeClr val="tx1"/>
                </a:solidFill>
              </a:rPr>
              <a:t>Khi sử dụng số mũ giải mã (d) nhỏ, có thể tăng tốc độ giải mã;</a:t>
            </a:r>
          </a:p>
          <a:p>
            <a:pPr lvl="0"/>
            <a:r>
              <a:rPr lang="vi-VN" dirty="0">
                <a:solidFill>
                  <a:schemeClr val="tx1"/>
                </a:solidFill>
              </a:rPr>
              <a:t> Nếu d nhỏ và gcd(p-1, q-1) (gcd: ước số chung lớn nhất) cũng nhỏ thì d có thể tính được tương đối dễ dàng từ khóa công khai (n, e); </a:t>
            </a:r>
          </a:p>
          <a:p>
            <a:pPr lvl="0"/>
            <a:r>
              <a:rPr lang="vi-VN" dirty="0">
                <a:solidFill>
                  <a:schemeClr val="tx1"/>
                </a:solidFill>
              </a:rPr>
              <a:t>Phòng chống:  Sử dụng số mũ d đủ lớn</a:t>
            </a:r>
          </a:p>
          <a:p>
            <a:endParaRPr lang="vi-VN" dirty="0"/>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13</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269313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solidFill>
                  <a:schemeClr val="accent2"/>
                </a:solidFill>
              </a:rPr>
              <a:t>Cài đặt và thử nghiệm</a:t>
            </a:r>
            <a:endParaRPr lang="vi-VN" dirty="0">
              <a:solidFill>
                <a:schemeClr val="accent2"/>
              </a:solidFill>
            </a:endParaRPr>
          </a:p>
        </p:txBody>
      </p:sp>
      <p:sp>
        <p:nvSpPr>
          <p:cNvPr id="3" name="Content Placeholder 2"/>
          <p:cNvSpPr>
            <a:spLocks noGrp="1"/>
          </p:cNvSpPr>
          <p:nvPr>
            <p:ph idx="1"/>
          </p:nvPr>
        </p:nvSpPr>
        <p:spPr/>
        <p:txBody>
          <a:bodyPr/>
          <a:lstStyle/>
          <a:p>
            <a:pPr marL="0" indent="0" algn="ctr">
              <a:buNone/>
            </a:pPr>
            <a:r>
              <a:rPr lang="vi-VN" b="1" dirty="0" smtClean="0"/>
              <a:t>Demo code và chạy</a:t>
            </a:r>
            <a:endParaRPr lang="vi-VN" b="1" dirty="0"/>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14</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275118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095" y="1953893"/>
            <a:ext cx="8596668" cy="1826581"/>
          </a:xfrm>
        </p:spPr>
        <p:txBody>
          <a:bodyPr/>
          <a:lstStyle/>
          <a:p>
            <a:pPr algn="ctr"/>
            <a:r>
              <a:rPr lang="vi-VN" dirty="0" smtClean="0">
                <a:solidFill>
                  <a:schemeClr val="accent2"/>
                </a:solidFill>
              </a:rPr>
              <a:t>XIN CHÂN THÀNH CẢM ƠN !</a:t>
            </a:r>
            <a:endParaRPr lang="vi-VN" dirty="0">
              <a:solidFill>
                <a:schemeClr val="accent2"/>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15</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423992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55" y="462758"/>
            <a:ext cx="8596668" cy="1320800"/>
          </a:xfrm>
        </p:spPr>
        <p:txBody>
          <a:bodyPr>
            <a:normAutofit/>
          </a:bodyPr>
          <a:lstStyle/>
          <a:p>
            <a:pPr algn="ctr"/>
            <a:r>
              <a:rPr lang="vi-VN" sz="4000" dirty="0" smtClean="0">
                <a:solidFill>
                  <a:schemeClr val="accent2"/>
                </a:solidFill>
              </a:rPr>
              <a:t>Nội dung chính</a:t>
            </a:r>
            <a:endParaRPr lang="vi-VN" sz="4000" dirty="0">
              <a:solidFill>
                <a:schemeClr val="accent2"/>
              </a:solidFill>
            </a:endParaRPr>
          </a:p>
        </p:txBody>
      </p:sp>
      <p:sp>
        <p:nvSpPr>
          <p:cNvPr id="3" name="Content Placeholder 2"/>
          <p:cNvSpPr>
            <a:spLocks noGrp="1"/>
          </p:cNvSpPr>
          <p:nvPr>
            <p:ph idx="1"/>
          </p:nvPr>
        </p:nvSpPr>
        <p:spPr>
          <a:xfrm>
            <a:off x="2016737" y="1455312"/>
            <a:ext cx="8596668" cy="5100034"/>
          </a:xfrm>
        </p:spPr>
        <p:txBody>
          <a:bodyPr>
            <a:normAutofit/>
          </a:bodyPr>
          <a:lstStyle/>
          <a:p>
            <a:pPr lvl="0">
              <a:buFont typeface="+mj-lt"/>
              <a:buAutoNum type="arabicPeriod"/>
            </a:pPr>
            <a:r>
              <a:rPr lang="vi-VN" sz="2000" dirty="0">
                <a:solidFill>
                  <a:schemeClr val="tx1"/>
                </a:solidFill>
              </a:rPr>
              <a:t>Giới thiệu </a:t>
            </a:r>
            <a:r>
              <a:rPr lang="vi-VN" sz="2000" dirty="0" smtClean="0">
                <a:solidFill>
                  <a:schemeClr val="tx1"/>
                </a:solidFill>
              </a:rPr>
              <a:t>chung</a:t>
            </a:r>
          </a:p>
          <a:p>
            <a:pPr lvl="1">
              <a:buFont typeface="Wingdings" panose="05000000000000000000" pitchFamily="2" charset="2"/>
              <a:buChar char="§"/>
            </a:pPr>
            <a:r>
              <a:rPr lang="vi-VN" sz="2000" dirty="0" smtClean="0">
                <a:solidFill>
                  <a:schemeClr val="tx1"/>
                </a:solidFill>
              </a:rPr>
              <a:t>Lịch sử</a:t>
            </a:r>
          </a:p>
          <a:p>
            <a:pPr lvl="1">
              <a:buFont typeface="Wingdings" panose="05000000000000000000" pitchFamily="2" charset="2"/>
              <a:buChar char="§"/>
            </a:pPr>
            <a:r>
              <a:rPr lang="vi-VN" sz="2000" dirty="0" smtClean="0">
                <a:solidFill>
                  <a:schemeClr val="tx1"/>
                </a:solidFill>
              </a:rPr>
              <a:t>Mô tả hoạt động</a:t>
            </a:r>
            <a:endParaRPr lang="vi-VN" sz="2000" dirty="0">
              <a:solidFill>
                <a:schemeClr val="tx1"/>
              </a:solidFill>
            </a:endParaRPr>
          </a:p>
          <a:p>
            <a:pPr lvl="0">
              <a:buFont typeface="+mj-lt"/>
              <a:buAutoNum type="arabicPeriod"/>
            </a:pPr>
            <a:r>
              <a:rPr lang="vi-VN" sz="2000" dirty="0" smtClean="0">
                <a:solidFill>
                  <a:schemeClr val="tx1"/>
                </a:solidFill>
              </a:rPr>
              <a:t>Giải thuật RSA</a:t>
            </a:r>
          </a:p>
          <a:p>
            <a:pPr lvl="1">
              <a:buFont typeface="Wingdings" panose="05000000000000000000" pitchFamily="2" charset="2"/>
              <a:buChar char="§"/>
            </a:pPr>
            <a:r>
              <a:rPr lang="vi-VN" sz="2000" dirty="0" smtClean="0">
                <a:solidFill>
                  <a:schemeClr val="tx1"/>
                </a:solidFill>
              </a:rPr>
              <a:t>Cách tạo khóa</a:t>
            </a:r>
          </a:p>
          <a:p>
            <a:pPr lvl="1">
              <a:buFont typeface="Wingdings" panose="05000000000000000000" pitchFamily="2" charset="2"/>
              <a:buChar char="§"/>
            </a:pPr>
            <a:r>
              <a:rPr lang="vi-VN" sz="2000" dirty="0" smtClean="0">
                <a:solidFill>
                  <a:schemeClr val="tx1"/>
                </a:solidFill>
              </a:rPr>
              <a:t>Mã hóa, giải mã</a:t>
            </a:r>
          </a:p>
          <a:p>
            <a:pPr lvl="1">
              <a:buFont typeface="Wingdings" panose="05000000000000000000" pitchFamily="2" charset="2"/>
              <a:buChar char="§"/>
            </a:pPr>
            <a:r>
              <a:rPr lang="vi-VN" sz="2000" dirty="0" smtClean="0">
                <a:solidFill>
                  <a:schemeClr val="tx1"/>
                </a:solidFill>
              </a:rPr>
              <a:t>Sơ đồ toàn bộ quá trình</a:t>
            </a:r>
          </a:p>
          <a:p>
            <a:pPr lvl="0">
              <a:buFont typeface="+mj-lt"/>
              <a:buAutoNum type="arabicPeriod"/>
            </a:pPr>
            <a:r>
              <a:rPr lang="vi-VN" sz="2000" dirty="0" smtClean="0">
                <a:solidFill>
                  <a:schemeClr val="tx1"/>
                </a:solidFill>
              </a:rPr>
              <a:t>Điểm </a:t>
            </a:r>
            <a:r>
              <a:rPr lang="vi-VN" sz="2000" dirty="0">
                <a:solidFill>
                  <a:schemeClr val="tx1"/>
                </a:solidFill>
              </a:rPr>
              <a:t>yếu</a:t>
            </a:r>
          </a:p>
          <a:p>
            <a:pPr lvl="0">
              <a:buFont typeface="+mj-lt"/>
              <a:buAutoNum type="arabicPeriod"/>
            </a:pPr>
            <a:r>
              <a:rPr lang="vi-VN" sz="2000" dirty="0">
                <a:solidFill>
                  <a:schemeClr val="tx1"/>
                </a:solidFill>
              </a:rPr>
              <a:t>Các dạng tấn </a:t>
            </a:r>
            <a:r>
              <a:rPr lang="vi-VN" sz="2000" dirty="0" smtClean="0">
                <a:solidFill>
                  <a:schemeClr val="tx1"/>
                </a:solidFill>
              </a:rPr>
              <a:t>công và cách phòng chống</a:t>
            </a:r>
          </a:p>
          <a:p>
            <a:pPr lvl="0">
              <a:buFont typeface="+mj-lt"/>
              <a:buAutoNum type="arabicPeriod"/>
            </a:pPr>
            <a:r>
              <a:rPr lang="vi-VN" sz="2000" dirty="0" smtClean="0">
                <a:solidFill>
                  <a:schemeClr val="tx1"/>
                </a:solidFill>
              </a:rPr>
              <a:t>Cài đặt và thử nghiệm</a:t>
            </a:r>
            <a:endParaRPr lang="vi-VN" sz="20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2</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95323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solidFill>
                  <a:schemeClr val="accent2"/>
                </a:solidFill>
              </a:rPr>
              <a:t> Giới thiệu chung</a:t>
            </a:r>
            <a:endParaRPr lang="vi-VN" dirty="0">
              <a:solidFill>
                <a:schemeClr val="accent2"/>
              </a:solidFill>
            </a:endParaRPr>
          </a:p>
        </p:txBody>
      </p:sp>
      <p:sp>
        <p:nvSpPr>
          <p:cNvPr id="3" name="Content Placeholder 2"/>
          <p:cNvSpPr>
            <a:spLocks noGrp="1"/>
          </p:cNvSpPr>
          <p:nvPr>
            <p:ph sz="half" idx="1"/>
          </p:nvPr>
        </p:nvSpPr>
        <p:spPr/>
        <p:txBody>
          <a:bodyPr/>
          <a:lstStyle/>
          <a:p>
            <a:r>
              <a:rPr lang="vi-VN" sz="2000" dirty="0" smtClean="0">
                <a:solidFill>
                  <a:schemeClr val="tx1"/>
                </a:solidFill>
              </a:rPr>
              <a:t>Lịch sử:</a:t>
            </a:r>
          </a:p>
          <a:p>
            <a:r>
              <a:rPr lang="vi-VN" dirty="0" smtClean="0">
                <a:solidFill>
                  <a:schemeClr val="tx1"/>
                </a:solidFill>
              </a:rPr>
              <a:t>Giải </a:t>
            </a:r>
            <a:r>
              <a:rPr lang="vi-VN" dirty="0">
                <a:solidFill>
                  <a:schemeClr val="tx1"/>
                </a:solidFill>
              </a:rPr>
              <a:t>thuật được </a:t>
            </a:r>
            <a:r>
              <a:rPr lang="vi-VN" dirty="0">
                <a:solidFill>
                  <a:schemeClr val="tx1"/>
                </a:solidFill>
                <a:hlinkClick r:id="rId2" tooltip="Ron Rivest (trang chưa được viết)"/>
              </a:rPr>
              <a:t>Ron Rivest</a:t>
            </a:r>
            <a:r>
              <a:rPr lang="vi-VN" dirty="0">
                <a:solidFill>
                  <a:schemeClr val="tx1"/>
                </a:solidFill>
              </a:rPr>
              <a:t>, </a:t>
            </a:r>
            <a:r>
              <a:rPr lang="vi-VN" dirty="0">
                <a:solidFill>
                  <a:schemeClr val="tx1"/>
                </a:solidFill>
                <a:hlinkClick r:id="rId3" tooltip="Adi Shamir (trang chưa được viết)"/>
              </a:rPr>
              <a:t>Adi Shamir</a:t>
            </a:r>
            <a:r>
              <a:rPr lang="vi-VN" dirty="0">
                <a:solidFill>
                  <a:schemeClr val="tx1"/>
                </a:solidFill>
              </a:rPr>
              <a:t> và </a:t>
            </a:r>
            <a:r>
              <a:rPr lang="vi-VN" dirty="0">
                <a:solidFill>
                  <a:schemeClr val="tx1"/>
                </a:solidFill>
                <a:hlinkClick r:id="rId4" tooltip="Len Adleman (trang chưa được viết)"/>
              </a:rPr>
              <a:t>Len Adleman</a:t>
            </a:r>
            <a:r>
              <a:rPr lang="vi-VN" dirty="0">
                <a:solidFill>
                  <a:schemeClr val="tx1"/>
                </a:solidFill>
              </a:rPr>
              <a:t> mô tả lần đầu tiên vào năm </a:t>
            </a:r>
            <a:r>
              <a:rPr lang="vi-VN" dirty="0">
                <a:solidFill>
                  <a:schemeClr val="tx1"/>
                </a:solidFill>
                <a:hlinkClick r:id="rId5" tooltip="1977"/>
              </a:rPr>
              <a:t>1977</a:t>
            </a:r>
            <a:r>
              <a:rPr lang="vi-VN" dirty="0">
                <a:solidFill>
                  <a:schemeClr val="tx1"/>
                </a:solidFill>
              </a:rPr>
              <a:t> tại </a:t>
            </a:r>
            <a:r>
              <a:rPr lang="vi-VN" dirty="0">
                <a:solidFill>
                  <a:schemeClr val="tx1"/>
                </a:solidFill>
                <a:hlinkClick r:id="rId6" tooltip="Học viện Công nghệ Massachusetts"/>
              </a:rPr>
              <a:t>Học viện Công nghệ </a:t>
            </a:r>
            <a:r>
              <a:rPr lang="vi-VN" dirty="0" smtClean="0">
                <a:solidFill>
                  <a:schemeClr val="tx1"/>
                </a:solidFill>
                <a:hlinkClick r:id="rId6" tooltip="Học viện Công nghệ Massachusetts"/>
              </a:rPr>
              <a:t>Massachusetts</a:t>
            </a:r>
            <a:r>
              <a:rPr lang="vi-VN" dirty="0">
                <a:solidFill>
                  <a:schemeClr val="tx1"/>
                </a:solidFill>
              </a:rPr>
              <a:t> (MIT</a:t>
            </a:r>
            <a:r>
              <a:rPr lang="vi-VN" dirty="0" smtClean="0">
                <a:solidFill>
                  <a:schemeClr val="tx1"/>
                </a:solidFill>
              </a:rPr>
              <a:t>).</a:t>
            </a:r>
          </a:p>
          <a:p>
            <a:r>
              <a:rPr lang="vi-VN" dirty="0" smtClean="0">
                <a:solidFill>
                  <a:schemeClr val="tx1"/>
                </a:solidFill>
              </a:rPr>
              <a:t>Đánh dấu sự tiến hóa vượt bậc của lĩnh vực mật mã học.</a:t>
            </a:r>
          </a:p>
          <a:p>
            <a:r>
              <a:rPr lang="vi-VN" dirty="0">
                <a:solidFill>
                  <a:schemeClr val="tx1"/>
                </a:solidFill>
              </a:rPr>
              <a:t>RSA đang được sử dụng phổ biến trong thương mại điện tử và được cho là đảm bảo an toàn với điều kiện độ dài khóa đủ lớn.</a:t>
            </a:r>
          </a:p>
          <a:p>
            <a:endParaRPr lang="vi-VN" dirty="0" smtClean="0">
              <a:solidFill>
                <a:schemeClr val="tx1"/>
              </a:solidFill>
            </a:endParaRPr>
          </a:p>
        </p:txBody>
      </p:sp>
      <p:pic>
        <p:nvPicPr>
          <p:cNvPr id="5" name="Content Placeholder 4"/>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591465" y="2160589"/>
            <a:ext cx="4325739" cy="3055355"/>
          </a:xfrm>
        </p:spPr>
      </p:pic>
      <p:sp>
        <p:nvSpPr>
          <p:cNvPr id="6" name="Slide Number Placeholder 5"/>
          <p:cNvSpPr>
            <a:spLocks noGrp="1"/>
          </p:cNvSpPr>
          <p:nvPr>
            <p:ph type="sldNum" sz="quarter" idx="12"/>
          </p:nvPr>
        </p:nvSpPr>
        <p:spPr/>
        <p:txBody>
          <a:bodyPr/>
          <a:lstStyle/>
          <a:p>
            <a:fld id="{6FF9F0C5-380F-41C2-899A-BAC0F0927E16}" type="slidenum">
              <a:rPr lang="en-US" sz="1400" smtClean="0"/>
              <a:t>3</a:t>
            </a:fld>
            <a:endParaRPr lang="en-US" sz="1400" dirty="0"/>
          </a:p>
        </p:txBody>
      </p:sp>
      <p:sp>
        <p:nvSpPr>
          <p:cNvPr id="7" name="Footer Placeholder 6"/>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35497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solidFill>
                  <a:schemeClr val="accent2"/>
                </a:solidFill>
              </a:rPr>
              <a:t> Giới thiệu chung</a:t>
            </a:r>
            <a:endParaRPr lang="vi-VN" dirty="0">
              <a:solidFill>
                <a:schemeClr val="accent2"/>
              </a:solidFill>
            </a:endParaRPr>
          </a:p>
        </p:txBody>
      </p:sp>
      <p:sp>
        <p:nvSpPr>
          <p:cNvPr id="3" name="Content Placeholder 2"/>
          <p:cNvSpPr>
            <a:spLocks noGrp="1"/>
          </p:cNvSpPr>
          <p:nvPr>
            <p:ph sz="half" idx="1"/>
          </p:nvPr>
        </p:nvSpPr>
        <p:spPr/>
        <p:txBody>
          <a:bodyPr/>
          <a:lstStyle/>
          <a:p>
            <a:r>
              <a:rPr lang="vi-VN" sz="2000" dirty="0" smtClean="0">
                <a:solidFill>
                  <a:schemeClr val="tx1"/>
                </a:solidFill>
              </a:rPr>
              <a:t>Mô tả hoạt động:</a:t>
            </a:r>
          </a:p>
          <a:p>
            <a:pPr lvl="1">
              <a:buFont typeface="Wingdings" panose="05000000000000000000" pitchFamily="2" charset="2"/>
              <a:buChar char="v"/>
            </a:pPr>
            <a:r>
              <a:rPr lang="vi-VN" sz="1800" dirty="0" smtClean="0">
                <a:solidFill>
                  <a:schemeClr val="tx1"/>
                </a:solidFill>
              </a:rPr>
              <a:t>Khóa công khai( Public key): được công bố rộng rãi cho mọi người và được dùng để mã hóa</a:t>
            </a:r>
          </a:p>
          <a:p>
            <a:pPr lvl="1">
              <a:buFont typeface="Wingdings" panose="05000000000000000000" pitchFamily="2" charset="2"/>
              <a:buChar char="v"/>
            </a:pPr>
            <a:r>
              <a:rPr lang="vi-VN" sz="1800" dirty="0" smtClean="0">
                <a:solidFill>
                  <a:schemeClr val="tx1"/>
                </a:solidFill>
              </a:rPr>
              <a:t>Khóa bí mật(Private key): những thông tin được mã hóa bằng khóa công khai chỉ có thể được giải mã bằng khóa bí mật tương ứng</a:t>
            </a:r>
            <a:endParaRPr lang="vi-VN" sz="1800" dirty="0">
              <a:solidFill>
                <a:schemeClr val="tx1"/>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2679" y="2160589"/>
            <a:ext cx="3249501" cy="3168264"/>
          </a:xfrm>
        </p:spPr>
      </p:pic>
      <p:sp>
        <p:nvSpPr>
          <p:cNvPr id="6" name="Slide Number Placeholder 5"/>
          <p:cNvSpPr>
            <a:spLocks noGrp="1"/>
          </p:cNvSpPr>
          <p:nvPr>
            <p:ph type="sldNum" sz="quarter" idx="12"/>
          </p:nvPr>
        </p:nvSpPr>
        <p:spPr/>
        <p:txBody>
          <a:bodyPr/>
          <a:lstStyle/>
          <a:p>
            <a:fld id="{6FF9F0C5-380F-41C2-899A-BAC0F0927E16}" type="slidenum">
              <a:rPr lang="en-US" sz="1400" smtClean="0"/>
              <a:t>4</a:t>
            </a:fld>
            <a:endParaRPr lang="en-US" sz="1400" dirty="0"/>
          </a:p>
        </p:txBody>
      </p:sp>
      <p:sp>
        <p:nvSpPr>
          <p:cNvPr id="7" name="Footer Placeholder 6"/>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394289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4000" dirty="0" smtClean="0">
                <a:solidFill>
                  <a:schemeClr val="accent2"/>
                </a:solidFill>
              </a:rPr>
              <a:t>Giải thuật RSA</a:t>
            </a:r>
            <a:r>
              <a:rPr lang="vi-VN" dirty="0" smtClean="0">
                <a:solidFill>
                  <a:schemeClr val="accent2"/>
                </a:solidFill>
              </a:rPr>
              <a:t/>
            </a:r>
            <a:br>
              <a:rPr lang="vi-VN" dirty="0" smtClean="0">
                <a:solidFill>
                  <a:schemeClr val="accent2"/>
                </a:solidFill>
              </a:rPr>
            </a:br>
            <a:r>
              <a:rPr lang="vi-VN" sz="3100" dirty="0">
                <a:solidFill>
                  <a:schemeClr val="accent2"/>
                </a:solidFill>
              </a:rPr>
              <a:t>1. Sinh khóa</a:t>
            </a:r>
            <a:r>
              <a:rPr lang="vi-VN" dirty="0">
                <a:solidFill>
                  <a:schemeClr val="accent2"/>
                </a:solidFill>
              </a:rPr>
              <a:t/>
            </a:r>
            <a:br>
              <a:rPr lang="vi-VN" dirty="0">
                <a:solidFill>
                  <a:schemeClr val="accent2"/>
                </a:solidFill>
              </a:rPr>
            </a:br>
            <a:endParaRPr lang="vi-VN" dirty="0">
              <a:solidFill>
                <a:schemeClr val="accent2"/>
              </a:solidFill>
            </a:endParaRPr>
          </a:p>
        </p:txBody>
      </p:sp>
      <p:sp>
        <p:nvSpPr>
          <p:cNvPr id="3" name="Content Placeholder 2"/>
          <p:cNvSpPr>
            <a:spLocks noGrp="1"/>
          </p:cNvSpPr>
          <p:nvPr>
            <p:ph idx="1"/>
          </p:nvPr>
        </p:nvSpPr>
        <p:spPr>
          <a:xfrm>
            <a:off x="677334" y="2034862"/>
            <a:ext cx="8596668" cy="3723165"/>
          </a:xfrm>
        </p:spPr>
        <p:txBody>
          <a:bodyPr/>
          <a:lstStyle/>
          <a:p>
            <a:r>
              <a:rPr lang="vi-VN" sz="2000" dirty="0">
                <a:solidFill>
                  <a:schemeClr val="tx1"/>
                </a:solidFill>
              </a:rPr>
              <a:t>Thủ tục sinh khóa RSA: </a:t>
            </a:r>
          </a:p>
          <a:p>
            <a:pPr lvl="2">
              <a:buFont typeface="Wingdings" panose="05000000000000000000" pitchFamily="2" charset="2"/>
              <a:buChar char="v"/>
            </a:pPr>
            <a:r>
              <a:rPr lang="vi-VN" sz="1800" dirty="0">
                <a:solidFill>
                  <a:schemeClr val="tx1"/>
                </a:solidFill>
              </a:rPr>
              <a:t>Tạo 2 số nguyên tố p và q; </a:t>
            </a:r>
          </a:p>
          <a:p>
            <a:pPr lvl="2">
              <a:buFont typeface="Wingdings" panose="05000000000000000000" pitchFamily="2" charset="2"/>
              <a:buChar char="v"/>
            </a:pPr>
            <a:r>
              <a:rPr lang="vi-VN" sz="1800" dirty="0">
                <a:solidFill>
                  <a:schemeClr val="tx1"/>
                </a:solidFill>
              </a:rPr>
              <a:t>Tính n = p x q </a:t>
            </a:r>
          </a:p>
          <a:p>
            <a:pPr lvl="2">
              <a:buFont typeface="Wingdings" panose="05000000000000000000" pitchFamily="2" charset="2"/>
              <a:buChar char="v"/>
            </a:pPr>
            <a:r>
              <a:rPr lang="vi-VN" sz="1800" dirty="0">
                <a:solidFill>
                  <a:schemeClr val="tx1"/>
                </a:solidFill>
              </a:rPr>
              <a:t>Tính </a:t>
            </a:r>
            <a:r>
              <a:rPr lang="el-GR" sz="1800" dirty="0">
                <a:solidFill>
                  <a:schemeClr val="tx1"/>
                </a:solidFill>
              </a:rPr>
              <a:t>Φ</a:t>
            </a:r>
            <a:r>
              <a:rPr lang="vi-VN" sz="1800" dirty="0">
                <a:solidFill>
                  <a:schemeClr val="tx1"/>
                </a:solidFill>
              </a:rPr>
              <a:t>(n)= (p-1)(q-1)  .</a:t>
            </a:r>
          </a:p>
          <a:p>
            <a:pPr lvl="2">
              <a:buFont typeface="Wingdings" panose="05000000000000000000" pitchFamily="2" charset="2"/>
              <a:buChar char="v"/>
            </a:pPr>
            <a:r>
              <a:rPr lang="vi-VN" sz="1800" dirty="0">
                <a:solidFill>
                  <a:schemeClr val="tx1"/>
                </a:solidFill>
              </a:rPr>
              <a:t>Chọn số e sao cho  0 &lt; e &lt; </a:t>
            </a:r>
            <a:r>
              <a:rPr lang="el-GR" sz="1800" dirty="0">
                <a:solidFill>
                  <a:schemeClr val="tx1"/>
                </a:solidFill>
              </a:rPr>
              <a:t>Φ</a:t>
            </a:r>
            <a:r>
              <a:rPr lang="vi-VN" sz="1800" dirty="0">
                <a:solidFill>
                  <a:schemeClr val="tx1"/>
                </a:solidFill>
              </a:rPr>
              <a:t>(n) và gcd(e, </a:t>
            </a:r>
            <a:r>
              <a:rPr lang="el-GR" sz="1800" dirty="0">
                <a:solidFill>
                  <a:schemeClr val="tx1"/>
                </a:solidFill>
              </a:rPr>
              <a:t>Φ</a:t>
            </a:r>
            <a:r>
              <a:rPr lang="vi-VN" sz="1800" dirty="0" smtClean="0">
                <a:solidFill>
                  <a:schemeClr val="tx1"/>
                </a:solidFill>
              </a:rPr>
              <a:t>(n</a:t>
            </a:r>
            <a:r>
              <a:rPr lang="vi-VN" sz="1800" dirty="0">
                <a:solidFill>
                  <a:schemeClr val="tx1"/>
                </a:solidFill>
              </a:rPr>
              <a:t>)) = 1 </a:t>
            </a:r>
          </a:p>
          <a:p>
            <a:pPr lvl="2">
              <a:buFont typeface="Wingdings" panose="05000000000000000000" pitchFamily="2" charset="2"/>
              <a:buChar char="v"/>
            </a:pPr>
            <a:r>
              <a:rPr lang="vi-VN" sz="1800" dirty="0">
                <a:solidFill>
                  <a:schemeClr val="tx1"/>
                </a:solidFill>
              </a:rPr>
              <a:t>Chọn số d sao cho  d = e </a:t>
            </a:r>
            <a:r>
              <a:rPr lang="vi-VN" sz="1800" baseline="30000" dirty="0">
                <a:solidFill>
                  <a:schemeClr val="tx1"/>
                </a:solidFill>
              </a:rPr>
              <a:t>-1 </a:t>
            </a:r>
            <a:r>
              <a:rPr lang="vi-VN" sz="1800" dirty="0">
                <a:solidFill>
                  <a:schemeClr val="tx1"/>
                </a:solidFill>
              </a:rPr>
              <a:t>mod </a:t>
            </a:r>
            <a:r>
              <a:rPr lang="el-GR" sz="1800" dirty="0">
                <a:solidFill>
                  <a:schemeClr val="tx1"/>
                </a:solidFill>
              </a:rPr>
              <a:t>Φ</a:t>
            </a:r>
            <a:r>
              <a:rPr lang="vi-VN" sz="1800" dirty="0">
                <a:solidFill>
                  <a:schemeClr val="tx1"/>
                </a:solidFill>
              </a:rPr>
              <a:t>(n),     hoặc (d x e) mod </a:t>
            </a:r>
            <a:r>
              <a:rPr lang="el-GR" sz="1800" dirty="0">
                <a:solidFill>
                  <a:schemeClr val="tx1"/>
                </a:solidFill>
              </a:rPr>
              <a:t>Φ</a:t>
            </a:r>
            <a:r>
              <a:rPr lang="vi-VN" sz="1800" dirty="0">
                <a:solidFill>
                  <a:schemeClr val="tx1"/>
                </a:solidFill>
              </a:rPr>
              <a:t>(n) = 1  (d là molulo nghịch đảo của e) </a:t>
            </a:r>
          </a:p>
          <a:p>
            <a:pPr lvl="2">
              <a:buFont typeface="Wingdings" panose="05000000000000000000" pitchFamily="2" charset="2"/>
              <a:buChar char="v"/>
            </a:pPr>
            <a:r>
              <a:rPr lang="vi-VN" sz="1800" dirty="0">
                <a:solidFill>
                  <a:schemeClr val="tx1"/>
                </a:solidFill>
              </a:rPr>
              <a:t>Ta có (n, e) là khóa công khai, (n, d) là khóa riêng.</a:t>
            </a:r>
          </a:p>
          <a:p>
            <a:endParaRPr lang="vi-VN" dirty="0" smtClean="0"/>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5</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136175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4000" dirty="0">
                <a:solidFill>
                  <a:schemeClr val="accent2"/>
                </a:solidFill>
              </a:rPr>
              <a:t>Giải thuật </a:t>
            </a:r>
            <a:r>
              <a:rPr lang="vi-VN" sz="4000" dirty="0" smtClean="0">
                <a:solidFill>
                  <a:schemeClr val="accent2"/>
                </a:solidFill>
              </a:rPr>
              <a:t>RSA</a:t>
            </a:r>
            <a:r>
              <a:rPr lang="vi-VN" sz="4000" dirty="0">
                <a:solidFill>
                  <a:schemeClr val="accent2"/>
                </a:solidFill>
              </a:rPr>
              <a:t/>
            </a:r>
            <a:br>
              <a:rPr lang="vi-VN" sz="4000" dirty="0">
                <a:solidFill>
                  <a:schemeClr val="accent2"/>
                </a:solidFill>
              </a:rPr>
            </a:br>
            <a:r>
              <a:rPr lang="vi-VN" sz="3100" dirty="0">
                <a:solidFill>
                  <a:schemeClr val="accent2"/>
                </a:solidFill>
              </a:rPr>
              <a:t>1. Sinh </a:t>
            </a:r>
            <a:r>
              <a:rPr lang="vi-VN" sz="3100" dirty="0" smtClean="0">
                <a:solidFill>
                  <a:schemeClr val="accent2"/>
                </a:solidFill>
              </a:rPr>
              <a:t>khóa(tiếp)</a:t>
            </a:r>
            <a:r>
              <a:rPr lang="vi-VN" sz="3100" dirty="0">
                <a:solidFill>
                  <a:schemeClr val="accent2"/>
                </a:solidFill>
              </a:rPr>
              <a:t/>
            </a:r>
            <a:br>
              <a:rPr lang="vi-VN" sz="3100" dirty="0">
                <a:solidFill>
                  <a:schemeClr val="accent2"/>
                </a:solidFill>
              </a:rPr>
            </a:br>
            <a:endParaRPr lang="vi-VN" sz="3100" dirty="0">
              <a:solidFill>
                <a:schemeClr val="accent2"/>
              </a:solidFill>
            </a:endParaRPr>
          </a:p>
        </p:txBody>
      </p:sp>
      <p:sp>
        <p:nvSpPr>
          <p:cNvPr id="3" name="Content Placeholder 2"/>
          <p:cNvSpPr>
            <a:spLocks noGrp="1"/>
          </p:cNvSpPr>
          <p:nvPr>
            <p:ph idx="1"/>
          </p:nvPr>
        </p:nvSpPr>
        <p:spPr/>
        <p:txBody>
          <a:bodyPr/>
          <a:lstStyle/>
          <a:p>
            <a:r>
              <a:rPr lang="vi-VN" sz="2000" dirty="0" smtClean="0">
                <a:solidFill>
                  <a:schemeClr val="tx1"/>
                </a:solidFill>
              </a:rPr>
              <a:t>Ví dụ</a:t>
            </a:r>
          </a:p>
          <a:p>
            <a:pPr lvl="2">
              <a:buFont typeface="Wingdings" panose="05000000000000000000" pitchFamily="2" charset="2"/>
              <a:buChar char="v"/>
            </a:pPr>
            <a:r>
              <a:rPr lang="vi-VN" sz="1800" dirty="0">
                <a:solidFill>
                  <a:schemeClr val="tx1"/>
                </a:solidFill>
              </a:rPr>
              <a:t>Chọn 2 số nguyên tố p=3 và q=11</a:t>
            </a:r>
          </a:p>
          <a:p>
            <a:pPr lvl="2">
              <a:buFont typeface="Wingdings" panose="05000000000000000000" pitchFamily="2" charset="2"/>
              <a:buChar char="v"/>
            </a:pPr>
            <a:r>
              <a:rPr lang="vi-VN" sz="1800" dirty="0">
                <a:solidFill>
                  <a:schemeClr val="tx1"/>
                </a:solidFill>
              </a:rPr>
              <a:t>Tính n = p x q = 3 x 11 = 33</a:t>
            </a:r>
          </a:p>
          <a:p>
            <a:pPr lvl="2">
              <a:buFont typeface="Wingdings" panose="05000000000000000000" pitchFamily="2" charset="2"/>
              <a:buChar char="v"/>
            </a:pPr>
            <a:r>
              <a:rPr lang="vi-VN" sz="1800" dirty="0">
                <a:solidFill>
                  <a:schemeClr val="tx1"/>
                </a:solidFill>
              </a:rPr>
              <a:t>Tính </a:t>
            </a:r>
            <a:r>
              <a:rPr lang="en-AU" sz="1800" dirty="0">
                <a:solidFill>
                  <a:schemeClr val="tx1"/>
                </a:solidFill>
                <a:sym typeface="Symbol" panose="05050102010706020507" pitchFamily="18" charset="2"/>
              </a:rPr>
              <a:t></a:t>
            </a:r>
            <a:r>
              <a:rPr lang="vi-VN" sz="1800" dirty="0">
                <a:solidFill>
                  <a:schemeClr val="tx1"/>
                </a:solidFill>
              </a:rPr>
              <a:t>(n) = (p-1) x (q-1) = 2 x 10 = 20</a:t>
            </a:r>
          </a:p>
          <a:p>
            <a:pPr lvl="2">
              <a:buFont typeface="Wingdings" panose="05000000000000000000" pitchFamily="2" charset="2"/>
              <a:buChar char="v"/>
            </a:pPr>
            <a:r>
              <a:rPr lang="vi-VN" sz="1800" dirty="0">
                <a:solidFill>
                  <a:schemeClr val="tx1"/>
                </a:solidFill>
              </a:rPr>
              <a:t>Chọn số e sao cho 0 &lt; e &lt; 20, và e và </a:t>
            </a:r>
            <a:r>
              <a:rPr lang="en-AU" sz="1800" dirty="0">
                <a:solidFill>
                  <a:schemeClr val="tx1"/>
                </a:solidFill>
                <a:sym typeface="Symbol" panose="05050102010706020507" pitchFamily="18" charset="2"/>
              </a:rPr>
              <a:t></a:t>
            </a:r>
            <a:r>
              <a:rPr lang="vi-VN" sz="1800" dirty="0">
                <a:solidFill>
                  <a:schemeClr val="tx1"/>
                </a:solidFill>
              </a:rPr>
              <a:t>(n) là số nguyên tố cùng nhau (</a:t>
            </a:r>
            <a:r>
              <a:rPr lang="en-AU" sz="1800" dirty="0">
                <a:solidFill>
                  <a:schemeClr val="tx1"/>
                </a:solidFill>
                <a:sym typeface="Symbol" panose="05050102010706020507" pitchFamily="18" charset="2"/>
              </a:rPr>
              <a:t></a:t>
            </a:r>
            <a:r>
              <a:rPr lang="vi-VN" sz="1800" dirty="0">
                <a:solidFill>
                  <a:schemeClr val="tx1"/>
                </a:solidFill>
              </a:rPr>
              <a:t>(n) không chia hết cho e). </a:t>
            </a:r>
            <a:r>
              <a:rPr lang="en-AU" sz="1800" dirty="0" err="1">
                <a:solidFill>
                  <a:schemeClr val="tx1"/>
                </a:solidFill>
              </a:rPr>
              <a:t>Chọn</a:t>
            </a:r>
            <a:r>
              <a:rPr lang="en-AU" sz="1800" dirty="0">
                <a:solidFill>
                  <a:schemeClr val="tx1"/>
                </a:solidFill>
              </a:rPr>
              <a:t> e = 7</a:t>
            </a:r>
            <a:endParaRPr lang="vi-VN" sz="1800" dirty="0">
              <a:solidFill>
                <a:schemeClr val="tx1"/>
              </a:solidFill>
            </a:endParaRPr>
          </a:p>
          <a:p>
            <a:pPr lvl="2">
              <a:buFont typeface="Wingdings" panose="05000000000000000000" pitchFamily="2" charset="2"/>
              <a:buChar char="v"/>
            </a:pPr>
            <a:r>
              <a:rPr lang="en-AU" sz="1800" dirty="0" err="1">
                <a:solidFill>
                  <a:schemeClr val="tx1"/>
                </a:solidFill>
              </a:rPr>
              <a:t>Tính</a:t>
            </a:r>
            <a:r>
              <a:rPr lang="en-AU" sz="1800" dirty="0">
                <a:solidFill>
                  <a:schemeClr val="tx1"/>
                </a:solidFill>
              </a:rPr>
              <a:t> (d x e) mod </a:t>
            </a:r>
            <a:r>
              <a:rPr lang="en-AU" sz="1800" dirty="0">
                <a:solidFill>
                  <a:schemeClr val="tx1"/>
                </a:solidFill>
                <a:sym typeface="Symbol" panose="05050102010706020507" pitchFamily="18" charset="2"/>
              </a:rPr>
              <a:t></a:t>
            </a:r>
            <a:r>
              <a:rPr lang="en-AU" sz="1800" dirty="0">
                <a:solidFill>
                  <a:schemeClr val="tx1"/>
                </a:solidFill>
              </a:rPr>
              <a:t>(n) </a:t>
            </a:r>
            <a:r>
              <a:rPr lang="en-AU" sz="1800" dirty="0">
                <a:solidFill>
                  <a:schemeClr val="tx1"/>
                </a:solidFill>
                <a:sym typeface="Wingdings" panose="05000000000000000000" pitchFamily="2" charset="2"/>
              </a:rPr>
              <a:t></a:t>
            </a:r>
            <a:r>
              <a:rPr lang="en-AU" sz="1800" dirty="0">
                <a:solidFill>
                  <a:schemeClr val="tx1"/>
                </a:solidFill>
              </a:rPr>
              <a:t> (d x 7) mod 20 = 1</a:t>
            </a:r>
            <a:r>
              <a:rPr lang="en-US" sz="1800" dirty="0">
                <a:solidFill>
                  <a:schemeClr val="tx1"/>
                </a:solidFill>
              </a:rPr>
              <a:t>; </a:t>
            </a:r>
            <a:r>
              <a:rPr lang="en-AU" sz="1800" dirty="0">
                <a:solidFill>
                  <a:schemeClr val="tx1"/>
                </a:solidFill>
              </a:rPr>
              <a:t>d = (20*k +1)/7 </a:t>
            </a:r>
            <a:r>
              <a:rPr lang="en-AU" sz="1800" dirty="0">
                <a:solidFill>
                  <a:schemeClr val="tx1"/>
                </a:solidFill>
                <a:sym typeface="Wingdings" panose="05000000000000000000" pitchFamily="2" charset="2"/>
              </a:rPr>
              <a:t></a:t>
            </a:r>
            <a:r>
              <a:rPr lang="en-AU" sz="1800" dirty="0">
                <a:solidFill>
                  <a:schemeClr val="tx1"/>
                </a:solidFill>
              </a:rPr>
              <a:t> d = 3  (k=1)</a:t>
            </a:r>
            <a:r>
              <a:rPr lang="en-US" sz="1800" dirty="0">
                <a:solidFill>
                  <a:schemeClr val="tx1"/>
                </a:solidFill>
              </a:rPr>
              <a:t>       </a:t>
            </a:r>
            <a:endParaRPr lang="vi-VN" sz="1800" dirty="0">
              <a:solidFill>
                <a:schemeClr val="tx1"/>
              </a:solidFill>
            </a:endParaRPr>
          </a:p>
          <a:p>
            <a:pPr lvl="2">
              <a:buFont typeface="Wingdings" panose="05000000000000000000" pitchFamily="2" charset="2"/>
              <a:buChar char="v"/>
            </a:pPr>
            <a:r>
              <a:rPr lang="en-AU" sz="1800" dirty="0">
                <a:solidFill>
                  <a:schemeClr val="tx1"/>
                </a:solidFill>
              </a:rPr>
              <a:t>=&gt;</a:t>
            </a:r>
            <a:r>
              <a:rPr lang="en-AU" sz="1800" dirty="0" err="1">
                <a:solidFill>
                  <a:schemeClr val="tx1"/>
                </a:solidFill>
              </a:rPr>
              <a:t>Khóa</a:t>
            </a:r>
            <a:r>
              <a:rPr lang="en-AU" sz="1800" dirty="0">
                <a:solidFill>
                  <a:schemeClr val="tx1"/>
                </a:solidFill>
              </a:rPr>
              <a:t> </a:t>
            </a:r>
            <a:r>
              <a:rPr lang="en-AU" sz="1800" dirty="0" err="1">
                <a:solidFill>
                  <a:schemeClr val="tx1"/>
                </a:solidFill>
              </a:rPr>
              <a:t>công</a:t>
            </a:r>
            <a:r>
              <a:rPr lang="en-AU" sz="1800" dirty="0">
                <a:solidFill>
                  <a:schemeClr val="tx1"/>
                </a:solidFill>
              </a:rPr>
              <a:t> </a:t>
            </a:r>
            <a:r>
              <a:rPr lang="en-AU" sz="1800" dirty="0" err="1">
                <a:solidFill>
                  <a:schemeClr val="tx1"/>
                </a:solidFill>
              </a:rPr>
              <a:t>khai</a:t>
            </a:r>
            <a:r>
              <a:rPr lang="en-AU" sz="1800" dirty="0">
                <a:solidFill>
                  <a:schemeClr val="tx1"/>
                </a:solidFill>
              </a:rPr>
              <a:t> (33, 7), </a:t>
            </a:r>
            <a:r>
              <a:rPr lang="en-AU" sz="1800" dirty="0" err="1">
                <a:solidFill>
                  <a:schemeClr val="tx1"/>
                </a:solidFill>
              </a:rPr>
              <a:t>khóa</a:t>
            </a:r>
            <a:r>
              <a:rPr lang="en-AU" sz="1800" dirty="0">
                <a:solidFill>
                  <a:schemeClr val="tx1"/>
                </a:solidFill>
              </a:rPr>
              <a:t> </a:t>
            </a:r>
            <a:r>
              <a:rPr lang="en-AU" sz="1800" dirty="0" err="1">
                <a:solidFill>
                  <a:schemeClr val="tx1"/>
                </a:solidFill>
              </a:rPr>
              <a:t>bí</a:t>
            </a:r>
            <a:r>
              <a:rPr lang="en-AU" sz="1800" dirty="0">
                <a:solidFill>
                  <a:schemeClr val="tx1"/>
                </a:solidFill>
              </a:rPr>
              <a:t> </a:t>
            </a:r>
            <a:r>
              <a:rPr lang="en-AU" sz="1800" dirty="0" err="1">
                <a:solidFill>
                  <a:schemeClr val="tx1"/>
                </a:solidFill>
              </a:rPr>
              <a:t>mật</a:t>
            </a:r>
            <a:r>
              <a:rPr lang="en-AU" sz="1800" dirty="0">
                <a:solidFill>
                  <a:schemeClr val="tx1"/>
                </a:solidFill>
              </a:rPr>
              <a:t> (33, 3)</a:t>
            </a:r>
            <a:r>
              <a:rPr lang="en-US" sz="1800" dirty="0">
                <a:solidFill>
                  <a:schemeClr val="tx1"/>
                </a:solidFill>
              </a:rPr>
              <a:t>.</a:t>
            </a:r>
            <a:endParaRPr lang="vi-VN" sz="1800" dirty="0">
              <a:solidFill>
                <a:schemeClr val="tx1"/>
              </a:solidFill>
            </a:endParaRPr>
          </a:p>
          <a:p>
            <a:endParaRPr lang="vi-VN"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6</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175795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4400" dirty="0">
                <a:solidFill>
                  <a:schemeClr val="accent2"/>
                </a:solidFill>
              </a:rPr>
              <a:t>Giải thuật RSA</a:t>
            </a:r>
            <a:br>
              <a:rPr lang="vi-VN" sz="4400" dirty="0">
                <a:solidFill>
                  <a:schemeClr val="accent2"/>
                </a:solidFill>
              </a:rPr>
            </a:br>
            <a:r>
              <a:rPr lang="vi-VN" dirty="0" smtClean="0">
                <a:solidFill>
                  <a:schemeClr val="accent2"/>
                </a:solidFill>
              </a:rPr>
              <a:t>2. Mã hóa và giải mã</a:t>
            </a:r>
            <a:r>
              <a:rPr lang="vi-VN" dirty="0">
                <a:solidFill>
                  <a:schemeClr val="accent2"/>
                </a:solidFill>
              </a:rPr>
              <a:t/>
            </a:r>
            <a:br>
              <a:rPr lang="vi-VN" dirty="0">
                <a:solidFill>
                  <a:schemeClr val="accent2"/>
                </a:solidFill>
              </a:rPr>
            </a:br>
            <a:endParaRPr lang="vi-VN" dirty="0">
              <a:solidFill>
                <a:schemeClr val="accent2"/>
              </a:solidFill>
            </a:endParaRPr>
          </a:p>
        </p:txBody>
      </p:sp>
      <p:sp>
        <p:nvSpPr>
          <p:cNvPr id="3" name="Content Placeholder 2"/>
          <p:cNvSpPr>
            <a:spLocks noGrp="1"/>
          </p:cNvSpPr>
          <p:nvPr>
            <p:ph idx="1"/>
          </p:nvPr>
        </p:nvSpPr>
        <p:spPr>
          <a:xfrm>
            <a:off x="677334" y="2073498"/>
            <a:ext cx="8596668" cy="3348508"/>
          </a:xfrm>
        </p:spPr>
        <p:txBody>
          <a:bodyPr>
            <a:normAutofit/>
          </a:bodyPr>
          <a:lstStyle/>
          <a:p>
            <a:pPr>
              <a:buFont typeface="Wingdings" panose="05000000000000000000" pitchFamily="2" charset="2"/>
              <a:buChar char="q"/>
            </a:pPr>
            <a:r>
              <a:rPr lang="vi-VN" dirty="0" smtClean="0">
                <a:solidFill>
                  <a:schemeClr val="tx1"/>
                </a:solidFill>
              </a:rPr>
              <a:t>Mã hóa:</a:t>
            </a:r>
          </a:p>
          <a:p>
            <a:pPr lvl="1">
              <a:buFont typeface="Wingdings" panose="05000000000000000000" pitchFamily="2" charset="2"/>
              <a:buChar char="v"/>
            </a:pPr>
            <a:r>
              <a:rPr lang="vi-VN" sz="1800" dirty="0">
                <a:solidFill>
                  <a:schemeClr val="tx1"/>
                </a:solidFill>
              </a:rPr>
              <a:t>Mã hóa đoạn thông tin M cần gửi thành 1 số m&lt;n theo 1 hàm có thể đảo ngược theo 1 phương pháp thỏa thuận(được mô tả ở phần chuyển đổi bản rõ).</a:t>
            </a:r>
          </a:p>
          <a:p>
            <a:pPr lvl="1">
              <a:buFont typeface="Wingdings" panose="05000000000000000000" pitchFamily="2" charset="2"/>
              <a:buChar char="v"/>
            </a:pPr>
            <a:r>
              <a:rPr lang="vi-VN" sz="1800" dirty="0">
                <a:solidFill>
                  <a:schemeClr val="tx1"/>
                </a:solidFill>
              </a:rPr>
              <a:t>Tính </a:t>
            </a:r>
            <a:r>
              <a:rPr lang="vi-VN" sz="1800" i="1" dirty="0">
                <a:solidFill>
                  <a:schemeClr val="tx1"/>
                </a:solidFill>
              </a:rPr>
              <a:t>c</a:t>
            </a:r>
            <a:r>
              <a:rPr lang="vi-VN" sz="1800" dirty="0">
                <a:solidFill>
                  <a:schemeClr val="tx1"/>
                </a:solidFill>
              </a:rPr>
              <a:t> là bản mã hóa của </a:t>
            </a:r>
            <a:r>
              <a:rPr lang="vi-VN" sz="1800" i="1" dirty="0">
                <a:solidFill>
                  <a:schemeClr val="tx1"/>
                </a:solidFill>
              </a:rPr>
              <a:t>m</a:t>
            </a:r>
            <a:r>
              <a:rPr lang="vi-VN" sz="1800" dirty="0">
                <a:solidFill>
                  <a:schemeClr val="tx1"/>
                </a:solidFill>
              </a:rPr>
              <a:t> theo công thức: </a:t>
            </a:r>
            <a:r>
              <a:rPr lang="vi-VN" sz="1800" b="1" dirty="0">
                <a:solidFill>
                  <a:schemeClr val="tx1"/>
                </a:solidFill>
              </a:rPr>
              <a:t>c= m</a:t>
            </a:r>
            <a:r>
              <a:rPr lang="vi-VN" sz="1800" b="1" baseline="30000" dirty="0">
                <a:solidFill>
                  <a:schemeClr val="tx1"/>
                </a:solidFill>
              </a:rPr>
              <a:t>e</a:t>
            </a:r>
            <a:r>
              <a:rPr lang="vi-VN" sz="1800" b="1" dirty="0">
                <a:solidFill>
                  <a:schemeClr val="tx1"/>
                </a:solidFill>
              </a:rPr>
              <a:t> mod n</a:t>
            </a:r>
            <a:r>
              <a:rPr lang="vi-VN" sz="1800" b="1" baseline="30000" dirty="0">
                <a:solidFill>
                  <a:schemeClr val="tx1"/>
                </a:solidFill>
              </a:rPr>
              <a:t> </a:t>
            </a:r>
            <a:endParaRPr lang="vi-VN" sz="1800" b="1" baseline="30000" dirty="0" smtClean="0">
              <a:solidFill>
                <a:schemeClr val="tx1"/>
              </a:solidFill>
            </a:endParaRPr>
          </a:p>
          <a:p>
            <a:pPr>
              <a:buFont typeface="Wingdings" panose="05000000000000000000" pitchFamily="2" charset="2"/>
              <a:buChar char="q"/>
            </a:pPr>
            <a:r>
              <a:rPr lang="vi-VN" sz="2000" dirty="0" smtClean="0">
                <a:solidFill>
                  <a:schemeClr val="tx1"/>
                </a:solidFill>
              </a:rPr>
              <a:t>Giải mã:</a:t>
            </a:r>
          </a:p>
          <a:p>
            <a:pPr lvl="1">
              <a:buFont typeface="Wingdings" panose="05000000000000000000" pitchFamily="2" charset="2"/>
              <a:buChar char="v"/>
            </a:pPr>
            <a:r>
              <a:rPr lang="vi-VN" sz="1800" dirty="0">
                <a:solidFill>
                  <a:schemeClr val="tx1"/>
                </a:solidFill>
              </a:rPr>
              <a:t>Sau khi nhận c, sử dụng khóa bí mật d tìm được m từ c theo công thức: </a:t>
            </a:r>
          </a:p>
          <a:p>
            <a:pPr lvl="1">
              <a:buFont typeface="Wingdings" panose="05000000000000000000" pitchFamily="2" charset="2"/>
              <a:buChar char="v"/>
            </a:pPr>
            <a:r>
              <a:rPr lang="vi-VN" sz="1800" b="1" dirty="0">
                <a:solidFill>
                  <a:schemeClr val="tx1"/>
                </a:solidFill>
              </a:rPr>
              <a:t>m</a:t>
            </a:r>
            <a:r>
              <a:rPr lang="vi-VN" sz="1800" b="1">
                <a:solidFill>
                  <a:schemeClr val="tx1"/>
                </a:solidFill>
              </a:rPr>
              <a:t>= c </a:t>
            </a:r>
            <a:r>
              <a:rPr lang="vi-VN" sz="1800" b="1" baseline="30000" smtClean="0">
                <a:solidFill>
                  <a:schemeClr val="tx1"/>
                </a:solidFill>
              </a:rPr>
              <a:t>d</a:t>
            </a:r>
            <a:r>
              <a:rPr lang="vi-VN" sz="1800" b="1" smtClean="0">
                <a:solidFill>
                  <a:schemeClr val="tx1"/>
                </a:solidFill>
              </a:rPr>
              <a:t> </a:t>
            </a:r>
            <a:r>
              <a:rPr lang="vi-VN" sz="1800" b="1" dirty="0">
                <a:solidFill>
                  <a:schemeClr val="tx1"/>
                </a:solidFill>
              </a:rPr>
              <a:t>mod n.</a:t>
            </a:r>
            <a:endParaRPr lang="vi-VN" sz="1800" dirty="0">
              <a:solidFill>
                <a:schemeClr val="tx1"/>
              </a:solidFill>
            </a:endParaRPr>
          </a:p>
          <a:p>
            <a:pPr>
              <a:buFont typeface="Wingdings" panose="05000000000000000000" pitchFamily="2" charset="2"/>
              <a:buChar char="q"/>
            </a:pPr>
            <a:endParaRPr lang="vi-VN" sz="2000" dirty="0" smtClean="0"/>
          </a:p>
          <a:p>
            <a:pPr>
              <a:buFont typeface="Wingdings" panose="05000000000000000000" pitchFamily="2" charset="2"/>
              <a:buChar char="q"/>
            </a:pPr>
            <a:endParaRPr lang="vi-VN" sz="2000" dirty="0"/>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7</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400869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sz="4000" dirty="0">
                <a:solidFill>
                  <a:schemeClr val="accent2"/>
                </a:solidFill>
              </a:rPr>
              <a:t>Giải thuật RSA</a:t>
            </a:r>
            <a:br>
              <a:rPr lang="vi-VN" sz="4000" dirty="0">
                <a:solidFill>
                  <a:schemeClr val="accent2"/>
                </a:solidFill>
              </a:rPr>
            </a:br>
            <a:r>
              <a:rPr lang="vi-VN" sz="3100" dirty="0" smtClean="0">
                <a:solidFill>
                  <a:schemeClr val="accent2"/>
                </a:solidFill>
              </a:rPr>
              <a:t>2. </a:t>
            </a:r>
            <a:r>
              <a:rPr lang="vi-VN" sz="3100" dirty="0">
                <a:solidFill>
                  <a:schemeClr val="accent2"/>
                </a:solidFill>
              </a:rPr>
              <a:t>Mã </a:t>
            </a:r>
            <a:r>
              <a:rPr lang="vi-VN" sz="3100" dirty="0" smtClean="0">
                <a:solidFill>
                  <a:schemeClr val="accent2"/>
                </a:solidFill>
              </a:rPr>
              <a:t>hóa và giải mã(tiếp</a:t>
            </a:r>
            <a:r>
              <a:rPr lang="vi-VN" sz="3100" dirty="0" smtClean="0"/>
              <a:t>)</a:t>
            </a:r>
            <a:r>
              <a:rPr lang="vi-VN" sz="3100" dirty="0"/>
              <a:t/>
            </a:r>
            <a:br>
              <a:rPr lang="vi-VN" sz="3100" dirty="0"/>
            </a:br>
            <a:endParaRPr lang="vi-VN" sz="3100" dirty="0"/>
          </a:p>
        </p:txBody>
      </p:sp>
      <p:sp>
        <p:nvSpPr>
          <p:cNvPr id="3" name="Content Placeholder 2"/>
          <p:cNvSpPr>
            <a:spLocks noGrp="1"/>
          </p:cNvSpPr>
          <p:nvPr>
            <p:ph idx="1"/>
          </p:nvPr>
        </p:nvSpPr>
        <p:spPr>
          <a:xfrm>
            <a:off x="947791" y="1940217"/>
            <a:ext cx="8596668" cy="3880773"/>
          </a:xfrm>
        </p:spPr>
        <p:txBody>
          <a:bodyPr/>
          <a:lstStyle/>
          <a:p>
            <a:pPr lvl="0"/>
            <a:r>
              <a:rPr lang="vi-VN" dirty="0">
                <a:solidFill>
                  <a:schemeClr val="tx1"/>
                </a:solidFill>
              </a:rPr>
              <a:t>Ví dụ</a:t>
            </a:r>
          </a:p>
          <a:p>
            <a:pPr lvl="1">
              <a:buFont typeface="Wingdings" panose="05000000000000000000" pitchFamily="2" charset="2"/>
              <a:buChar char="q"/>
            </a:pPr>
            <a:r>
              <a:rPr lang="vi-VN" sz="1800" dirty="0">
                <a:solidFill>
                  <a:schemeClr val="tx1"/>
                </a:solidFill>
              </a:rPr>
              <a:t>Mã hóa: </a:t>
            </a:r>
          </a:p>
          <a:p>
            <a:pPr lvl="1">
              <a:buFont typeface="Wingdings" panose="05000000000000000000" pitchFamily="2" charset="2"/>
              <a:buChar char="§"/>
            </a:pPr>
            <a:r>
              <a:rPr lang="vi-VN" sz="1800" dirty="0">
                <a:solidFill>
                  <a:schemeClr val="tx1"/>
                </a:solidFill>
              </a:rPr>
              <a:t>• Với m = 6,  </a:t>
            </a:r>
          </a:p>
          <a:p>
            <a:pPr lvl="1">
              <a:buFont typeface="Wingdings" panose="05000000000000000000" pitchFamily="2" charset="2"/>
              <a:buChar char="§"/>
            </a:pPr>
            <a:r>
              <a:rPr lang="vi-VN" sz="1800" dirty="0">
                <a:solidFill>
                  <a:schemeClr val="tx1"/>
                </a:solidFill>
              </a:rPr>
              <a:t>• c = m</a:t>
            </a:r>
            <a:r>
              <a:rPr lang="vi-VN" sz="1800" baseline="30000" dirty="0">
                <a:solidFill>
                  <a:schemeClr val="tx1"/>
                </a:solidFill>
              </a:rPr>
              <a:t>e</a:t>
            </a:r>
            <a:r>
              <a:rPr lang="vi-VN" sz="1800" dirty="0">
                <a:solidFill>
                  <a:schemeClr val="tx1"/>
                </a:solidFill>
              </a:rPr>
              <a:t> mod n </a:t>
            </a:r>
            <a:r>
              <a:rPr lang="vi-VN" sz="1800">
                <a:solidFill>
                  <a:schemeClr val="tx1"/>
                </a:solidFill>
              </a:rPr>
              <a:t>= </a:t>
            </a:r>
            <a:r>
              <a:rPr lang="vi-VN" sz="1800" smtClean="0">
                <a:solidFill>
                  <a:schemeClr val="tx1"/>
                </a:solidFill>
              </a:rPr>
              <a:t>6</a:t>
            </a:r>
            <a:r>
              <a:rPr lang="en-US" sz="1800" baseline="30000" smtClean="0">
                <a:solidFill>
                  <a:schemeClr val="tx1"/>
                </a:solidFill>
              </a:rPr>
              <a:t>7</a:t>
            </a:r>
            <a:r>
              <a:rPr lang="vi-VN" sz="1800" smtClean="0">
                <a:solidFill>
                  <a:schemeClr val="tx1"/>
                </a:solidFill>
              </a:rPr>
              <a:t> </a:t>
            </a:r>
            <a:r>
              <a:rPr lang="vi-VN" sz="1800" dirty="0">
                <a:solidFill>
                  <a:schemeClr val="tx1"/>
                </a:solidFill>
              </a:rPr>
              <a:t>mod 33 = 279936 % 33 = 30 </a:t>
            </a:r>
          </a:p>
          <a:p>
            <a:pPr lvl="1">
              <a:buFont typeface="Wingdings" panose="05000000000000000000" pitchFamily="2" charset="2"/>
              <a:buChar char="§"/>
            </a:pPr>
            <a:r>
              <a:rPr lang="vi-VN" sz="1800" dirty="0">
                <a:solidFill>
                  <a:schemeClr val="tx1"/>
                </a:solidFill>
              </a:rPr>
              <a:t>• =&gt; c = 30 </a:t>
            </a:r>
          </a:p>
          <a:p>
            <a:pPr lvl="1">
              <a:buFont typeface="Wingdings" panose="05000000000000000000" pitchFamily="2" charset="2"/>
              <a:buChar char="q"/>
            </a:pPr>
            <a:r>
              <a:rPr lang="vi-VN" sz="1800" dirty="0">
                <a:solidFill>
                  <a:schemeClr val="tx1"/>
                </a:solidFill>
              </a:rPr>
              <a:t>Giải mã: </a:t>
            </a:r>
            <a:r>
              <a:rPr lang="vi-VN" sz="1800" dirty="0" smtClean="0">
                <a:solidFill>
                  <a:schemeClr val="tx1"/>
                </a:solidFill>
              </a:rPr>
              <a:t>	</a:t>
            </a:r>
            <a:endParaRPr lang="vi-VN" sz="1800" dirty="0">
              <a:solidFill>
                <a:schemeClr val="tx1"/>
              </a:solidFill>
            </a:endParaRPr>
          </a:p>
          <a:p>
            <a:pPr lvl="1">
              <a:buFont typeface="Wingdings" panose="05000000000000000000" pitchFamily="2" charset="2"/>
              <a:buChar char="§"/>
            </a:pPr>
            <a:r>
              <a:rPr lang="vi-VN" sz="1800" dirty="0">
                <a:solidFill>
                  <a:schemeClr val="tx1"/>
                </a:solidFill>
              </a:rPr>
              <a:t>• m =  c</a:t>
            </a:r>
            <a:r>
              <a:rPr lang="vi-VN" sz="1800" baseline="30000" dirty="0">
                <a:solidFill>
                  <a:schemeClr val="tx1"/>
                </a:solidFill>
              </a:rPr>
              <a:t>d</a:t>
            </a:r>
            <a:r>
              <a:rPr lang="vi-VN" sz="1800" dirty="0">
                <a:solidFill>
                  <a:schemeClr val="tx1"/>
                </a:solidFill>
              </a:rPr>
              <a:t> mod n </a:t>
            </a:r>
            <a:r>
              <a:rPr lang="vi-VN" sz="1800">
                <a:solidFill>
                  <a:schemeClr val="tx1"/>
                </a:solidFill>
              </a:rPr>
              <a:t>= </a:t>
            </a:r>
            <a:r>
              <a:rPr lang="vi-VN" sz="1800" smtClean="0">
                <a:solidFill>
                  <a:schemeClr val="tx1"/>
                </a:solidFill>
              </a:rPr>
              <a:t>30</a:t>
            </a:r>
            <a:r>
              <a:rPr lang="en-US" sz="1800" baseline="30000">
                <a:solidFill>
                  <a:schemeClr val="tx1"/>
                </a:solidFill>
              </a:rPr>
              <a:t>3</a:t>
            </a:r>
            <a:r>
              <a:rPr lang="vi-VN" sz="1800" smtClean="0">
                <a:solidFill>
                  <a:schemeClr val="tx1"/>
                </a:solidFill>
              </a:rPr>
              <a:t> </a:t>
            </a:r>
            <a:r>
              <a:rPr lang="vi-VN" sz="1800" dirty="0">
                <a:solidFill>
                  <a:schemeClr val="tx1"/>
                </a:solidFill>
              </a:rPr>
              <a:t>mod 33 = 27000 % 33 = 6 </a:t>
            </a:r>
          </a:p>
          <a:p>
            <a:pPr lvl="1">
              <a:buFont typeface="Wingdings" panose="05000000000000000000" pitchFamily="2" charset="2"/>
              <a:buChar char="§"/>
            </a:pPr>
            <a:r>
              <a:rPr lang="vi-VN" sz="1800" dirty="0">
                <a:solidFill>
                  <a:schemeClr val="tx1"/>
                </a:solidFill>
              </a:rPr>
              <a:t>• =&gt; m = 6</a:t>
            </a:r>
          </a:p>
          <a:p>
            <a:endParaRPr lang="vi-VN" dirty="0"/>
          </a:p>
        </p:txBody>
      </p:sp>
      <p:sp>
        <p:nvSpPr>
          <p:cNvPr id="5" name="Slide Number Placeholder 4"/>
          <p:cNvSpPr>
            <a:spLocks noGrp="1"/>
          </p:cNvSpPr>
          <p:nvPr>
            <p:ph type="sldNum" sz="quarter" idx="12"/>
          </p:nvPr>
        </p:nvSpPr>
        <p:spPr/>
        <p:txBody>
          <a:bodyPr/>
          <a:lstStyle/>
          <a:p>
            <a:fld id="{D57F1E4F-1CFF-5643-939E-217C01CDF565}" type="slidenum">
              <a:rPr lang="en-US" sz="1400" smtClean="0"/>
              <a:pPr/>
              <a:t>8</a:t>
            </a:fld>
            <a:endParaRPr lang="en-US" sz="1400" dirty="0"/>
          </a:p>
        </p:txBody>
      </p:sp>
      <p:sp>
        <p:nvSpPr>
          <p:cNvPr id="6" name="Footer Placeholder 5"/>
          <p:cNvSpPr>
            <a:spLocks noGrp="1"/>
          </p:cNvSpPr>
          <p:nvPr>
            <p:ph type="ftr" sz="quarter" idx="11"/>
          </p:nvPr>
        </p:nvSpPr>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132995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442" y="328247"/>
            <a:ext cx="8596668" cy="1320800"/>
          </a:xfrm>
        </p:spPr>
        <p:txBody>
          <a:bodyPr>
            <a:normAutofit/>
          </a:bodyPr>
          <a:lstStyle/>
          <a:p>
            <a:pPr algn="ctr"/>
            <a:r>
              <a:rPr lang="vi-VN" sz="4400" dirty="0">
                <a:solidFill>
                  <a:schemeClr val="accent2"/>
                </a:solidFill>
              </a:rPr>
              <a:t>Giải thuật RSA</a:t>
            </a:r>
            <a:br>
              <a:rPr lang="vi-VN" sz="4400" dirty="0">
                <a:solidFill>
                  <a:schemeClr val="accent2"/>
                </a:solidFill>
              </a:rPr>
            </a:br>
            <a:r>
              <a:rPr lang="vi-VN" sz="2800" dirty="0" smtClean="0">
                <a:solidFill>
                  <a:schemeClr val="accent2"/>
                </a:solidFill>
              </a:rPr>
              <a:t>3. Sơ đồ toàn bộ quá trình</a:t>
            </a:r>
            <a:endParaRPr lang="vi-VN" sz="28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837" y="1695938"/>
            <a:ext cx="5743978" cy="4380248"/>
          </a:xfrm>
        </p:spPr>
      </p:pic>
      <p:sp>
        <p:nvSpPr>
          <p:cNvPr id="5" name="Slide Number Placeholder 4"/>
          <p:cNvSpPr>
            <a:spLocks noGrp="1"/>
          </p:cNvSpPr>
          <p:nvPr>
            <p:ph type="sldNum" sz="quarter" idx="12"/>
          </p:nvPr>
        </p:nvSpPr>
        <p:spPr>
          <a:xfrm>
            <a:off x="8602386" y="6123424"/>
            <a:ext cx="683339" cy="365125"/>
          </a:xfrm>
        </p:spPr>
        <p:txBody>
          <a:bodyPr/>
          <a:lstStyle/>
          <a:p>
            <a:fld id="{D57F1E4F-1CFF-5643-939E-217C01CDF565}" type="slidenum">
              <a:rPr lang="en-US" sz="1400" smtClean="0"/>
              <a:pPr/>
              <a:t>9</a:t>
            </a:fld>
            <a:endParaRPr lang="en-US" sz="1400" dirty="0"/>
          </a:p>
        </p:txBody>
      </p:sp>
      <p:sp>
        <p:nvSpPr>
          <p:cNvPr id="6" name="Footer Placeholder 5"/>
          <p:cNvSpPr>
            <a:spLocks noGrp="1"/>
          </p:cNvSpPr>
          <p:nvPr>
            <p:ph type="ftr" sz="quarter" idx="11"/>
          </p:nvPr>
        </p:nvSpPr>
        <p:spPr>
          <a:xfrm>
            <a:off x="501488" y="6158593"/>
            <a:ext cx="6297612" cy="365125"/>
          </a:xfrm>
        </p:spPr>
        <p:txBody>
          <a:bodyPr/>
          <a:lstStyle/>
          <a:p>
            <a:r>
              <a:rPr lang="en-US" sz="1400" smtClean="0"/>
              <a:t>Nhóm 5: An toàn bảo mật hệ thống thông tin</a:t>
            </a:r>
            <a:endParaRPr lang="en-US" sz="1400" dirty="0"/>
          </a:p>
        </p:txBody>
      </p:sp>
    </p:spTree>
    <p:extLst>
      <p:ext uri="{BB962C8B-B14F-4D97-AF65-F5344CB8AC3E}">
        <p14:creationId xmlns:p14="http://schemas.microsoft.com/office/powerpoint/2010/main" val="31417868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254</TotalTime>
  <Words>1004</Words>
  <Application>Microsoft Office PowerPoint</Application>
  <PresentationFormat>Custom</PresentationFormat>
  <Paragraphs>116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Tìm hiểu về giải thuật mã hóa khóa công khai RSA</vt:lpstr>
      <vt:lpstr>Nội dung chính</vt:lpstr>
      <vt:lpstr> Giới thiệu chung</vt:lpstr>
      <vt:lpstr> Giới thiệu chung</vt:lpstr>
      <vt:lpstr>Giải thuật RSA 1. Sinh khóa </vt:lpstr>
      <vt:lpstr>Giải thuật RSA 1. Sinh khóa(tiếp) </vt:lpstr>
      <vt:lpstr>Giải thuật RSA 2. Mã hóa và giải mã </vt:lpstr>
      <vt:lpstr>Giải thuật RSA 2. Mã hóa và giải mã(tiếp) </vt:lpstr>
      <vt:lpstr>Giải thuật RSA 3. Sơ đồ toàn bộ quá trình</vt:lpstr>
      <vt:lpstr> Điểm yếu</vt:lpstr>
      <vt:lpstr> Các dạng tấn công và phòng chống</vt:lpstr>
      <vt:lpstr>Các dạng tấn công và phòng chống</vt:lpstr>
      <vt:lpstr>Các dạng tấn công và phòng chống</vt:lpstr>
      <vt:lpstr>Cài đặt và thử nghiệm</vt:lpstr>
      <vt:lpstr>XIN CHÂN THÀNH CẢM ƠN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giải thuật mã hóa khóa công khai RSA</dc:title>
  <dc:creator>nguyen huong</dc:creator>
  <cp:lastModifiedBy>Windows7</cp:lastModifiedBy>
  <cp:revision>19</cp:revision>
  <dcterms:created xsi:type="dcterms:W3CDTF">2016-10-02T15:20:07Z</dcterms:created>
  <dcterms:modified xsi:type="dcterms:W3CDTF">2016-10-09T16:33:56Z</dcterms:modified>
</cp:coreProperties>
</file>