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62" r:id="rId7"/>
    <p:sldId id="263" r:id="rId8"/>
    <p:sldId id="264" r:id="rId9"/>
    <p:sldId id="265" r:id="rId10"/>
    <p:sldId id="267" r:id="rId11"/>
    <p:sldId id="26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724" y="1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6C5D08-BBF6-4373-BC05-CACA3EE6E088}" type="datetimeFigureOut">
              <a:rPr lang="en-FI" smtClean="0"/>
              <a:t>11/04/2023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330387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6C5D08-BBF6-4373-BC05-CACA3EE6E088}" type="datetimeFigureOut">
              <a:rPr lang="en-FI" smtClean="0"/>
              <a:t>11/04/2023</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126613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6C5D08-BBF6-4373-BC05-CACA3EE6E088}" type="datetimeFigureOut">
              <a:rPr lang="en-FI" smtClean="0"/>
              <a:t>11/04/2023</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49802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6C5D08-BBF6-4373-BC05-CACA3EE6E088}" type="datetimeFigureOut">
              <a:rPr lang="en-FI" smtClean="0"/>
              <a:t>11/04/2023</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BC80846E-9912-4196-A628-FF759B4DD144}" type="slidenum">
              <a:rPr lang="en-FI" smtClean="0"/>
              <a:t>‹#›</a:t>
            </a:fld>
            <a:endParaRPr lang="en-FI"/>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48096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6C5D08-BBF6-4373-BC05-CACA3EE6E088}" type="datetimeFigureOut">
              <a:rPr lang="en-FI" smtClean="0"/>
              <a:t>11/04/2023</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915324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6C5D08-BBF6-4373-BC05-CACA3EE6E088}" type="datetimeFigureOut">
              <a:rPr lang="en-FI" smtClean="0"/>
              <a:t>11/04/2023</a:t>
            </a:fld>
            <a:endParaRPr lang="en-FI"/>
          </a:p>
        </p:txBody>
      </p:sp>
      <p:sp>
        <p:nvSpPr>
          <p:cNvPr id="4" name="Footer Placeholder 3"/>
          <p:cNvSpPr>
            <a:spLocks noGrp="1"/>
          </p:cNvSpPr>
          <p:nvPr>
            <p:ph type="ftr" sz="quarter" idx="11"/>
          </p:nvPr>
        </p:nvSpPr>
        <p:spPr/>
        <p:txBody>
          <a:bodyPr/>
          <a:lstStyle/>
          <a:p>
            <a:endParaRPr lang="en-FI"/>
          </a:p>
        </p:txBody>
      </p:sp>
      <p:sp>
        <p:nvSpPr>
          <p:cNvPr id="5" name="Slide Number Placeholder 4"/>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397775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6C5D08-BBF6-4373-BC05-CACA3EE6E088}" type="datetimeFigureOut">
              <a:rPr lang="en-FI" smtClean="0"/>
              <a:t>11/04/2023</a:t>
            </a:fld>
            <a:endParaRPr lang="en-FI"/>
          </a:p>
        </p:txBody>
      </p:sp>
      <p:sp>
        <p:nvSpPr>
          <p:cNvPr id="4" name="Footer Placeholder 3"/>
          <p:cNvSpPr>
            <a:spLocks noGrp="1"/>
          </p:cNvSpPr>
          <p:nvPr>
            <p:ph type="ftr" sz="quarter" idx="11"/>
          </p:nvPr>
        </p:nvSpPr>
        <p:spPr/>
        <p:txBody>
          <a:bodyPr/>
          <a:lstStyle/>
          <a:p>
            <a:endParaRPr lang="en-FI"/>
          </a:p>
        </p:txBody>
      </p:sp>
      <p:sp>
        <p:nvSpPr>
          <p:cNvPr id="5" name="Slide Number Placeholder 4"/>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300192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6C5D08-BBF6-4373-BC05-CACA3EE6E088}" type="datetimeFigureOut">
              <a:rPr lang="en-FI" smtClean="0"/>
              <a:t>11/04/2023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48669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6C5D08-BBF6-4373-BC05-CACA3EE6E088}" type="datetimeFigureOut">
              <a:rPr lang="en-FI" smtClean="0"/>
              <a:t>11/04/2023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23704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6C5D08-BBF6-4373-BC05-CACA3EE6E088}" type="datetimeFigureOut">
              <a:rPr lang="en-FI" smtClean="0"/>
              <a:t>11/04/2023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172225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6C5D08-BBF6-4373-BC05-CACA3EE6E088}" type="datetimeFigureOut">
              <a:rPr lang="en-FI" smtClean="0"/>
              <a:t>11/04/2023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1113939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6C5D08-BBF6-4373-BC05-CACA3EE6E088}" type="datetimeFigureOut">
              <a:rPr lang="en-FI" smtClean="0"/>
              <a:t>11/04/2023</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10652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6C5D08-BBF6-4373-BC05-CACA3EE6E088}" type="datetimeFigureOut">
              <a:rPr lang="en-FI" smtClean="0"/>
              <a:t>11/04/2023</a:t>
            </a:fld>
            <a:endParaRPr lang="en-FI"/>
          </a:p>
        </p:txBody>
      </p:sp>
      <p:sp>
        <p:nvSpPr>
          <p:cNvPr id="8" name="Footer Placeholder 7"/>
          <p:cNvSpPr>
            <a:spLocks noGrp="1"/>
          </p:cNvSpPr>
          <p:nvPr>
            <p:ph type="ftr" sz="quarter" idx="11"/>
          </p:nvPr>
        </p:nvSpPr>
        <p:spPr/>
        <p:txBody>
          <a:bodyPr/>
          <a:lstStyle/>
          <a:p>
            <a:endParaRPr lang="en-FI"/>
          </a:p>
        </p:txBody>
      </p:sp>
      <p:sp>
        <p:nvSpPr>
          <p:cNvPr id="9" name="Slide Number Placeholder 8"/>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17416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6C5D08-BBF6-4373-BC05-CACA3EE6E088}" type="datetimeFigureOut">
              <a:rPr lang="en-FI" smtClean="0"/>
              <a:t>11/04/2023</a:t>
            </a:fld>
            <a:endParaRPr lang="en-FI"/>
          </a:p>
        </p:txBody>
      </p:sp>
      <p:sp>
        <p:nvSpPr>
          <p:cNvPr id="4" name="Footer Placeholder 3"/>
          <p:cNvSpPr>
            <a:spLocks noGrp="1"/>
          </p:cNvSpPr>
          <p:nvPr>
            <p:ph type="ftr" sz="quarter" idx="11"/>
          </p:nvPr>
        </p:nvSpPr>
        <p:spPr/>
        <p:txBody>
          <a:bodyPr/>
          <a:lstStyle/>
          <a:p>
            <a:endParaRPr lang="en-FI"/>
          </a:p>
        </p:txBody>
      </p:sp>
      <p:sp>
        <p:nvSpPr>
          <p:cNvPr id="5" name="Slide Number Placeholder 4"/>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367269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C5D08-BBF6-4373-BC05-CACA3EE6E088}" type="datetimeFigureOut">
              <a:rPr lang="en-FI" smtClean="0"/>
              <a:t>11/04/2023</a:t>
            </a:fld>
            <a:endParaRPr lang="en-FI"/>
          </a:p>
        </p:txBody>
      </p:sp>
      <p:sp>
        <p:nvSpPr>
          <p:cNvPr id="3" name="Footer Placeholder 2"/>
          <p:cNvSpPr>
            <a:spLocks noGrp="1"/>
          </p:cNvSpPr>
          <p:nvPr>
            <p:ph type="ftr" sz="quarter" idx="11"/>
          </p:nvPr>
        </p:nvSpPr>
        <p:spPr/>
        <p:txBody>
          <a:bodyPr/>
          <a:lstStyle/>
          <a:p>
            <a:endParaRPr lang="en-FI"/>
          </a:p>
        </p:txBody>
      </p:sp>
      <p:sp>
        <p:nvSpPr>
          <p:cNvPr id="4" name="Slide Number Placeholder 3"/>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424992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6C5D08-BBF6-4373-BC05-CACA3EE6E088}" type="datetimeFigureOut">
              <a:rPr lang="en-FI" smtClean="0"/>
              <a:t>11/04/2023</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280272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6C5D08-BBF6-4373-BC05-CACA3EE6E088}" type="datetimeFigureOut">
              <a:rPr lang="en-FI" smtClean="0"/>
              <a:t>11/04/2023</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BC80846E-9912-4196-A628-FF759B4DD144}" type="slidenum">
              <a:rPr lang="en-FI" smtClean="0"/>
              <a:t>‹#›</a:t>
            </a:fld>
            <a:endParaRPr lang="en-FI"/>
          </a:p>
        </p:txBody>
      </p:sp>
    </p:spTree>
    <p:extLst>
      <p:ext uri="{BB962C8B-B14F-4D97-AF65-F5344CB8AC3E}">
        <p14:creationId xmlns:p14="http://schemas.microsoft.com/office/powerpoint/2010/main" val="391084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B6C5D08-BBF6-4373-BC05-CACA3EE6E088}" type="datetimeFigureOut">
              <a:rPr lang="en-FI" smtClean="0"/>
              <a:t>11/04/2023</a:t>
            </a:fld>
            <a:endParaRPr lang="en-FI"/>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FI"/>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C80846E-9912-4196-A628-FF759B4DD144}" type="slidenum">
              <a:rPr lang="en-FI" smtClean="0"/>
              <a:t>‹#›</a:t>
            </a:fld>
            <a:endParaRPr lang="en-FI"/>
          </a:p>
        </p:txBody>
      </p:sp>
    </p:spTree>
    <p:extLst>
      <p:ext uri="{BB962C8B-B14F-4D97-AF65-F5344CB8AC3E}">
        <p14:creationId xmlns:p14="http://schemas.microsoft.com/office/powerpoint/2010/main" val="76450856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EBEC-12E4-705B-97E8-E0702834743E}"/>
              </a:ext>
            </a:extLst>
          </p:cNvPr>
          <p:cNvSpPr>
            <a:spLocks noGrp="1"/>
          </p:cNvSpPr>
          <p:nvPr>
            <p:ph type="title"/>
          </p:nvPr>
        </p:nvSpPr>
        <p:spPr>
          <a:xfrm>
            <a:off x="919119" y="2765839"/>
            <a:ext cx="10353761" cy="1326321"/>
          </a:xfrm>
        </p:spPr>
        <p:txBody>
          <a:bodyPr/>
          <a:lstStyle/>
          <a:p>
            <a:r>
              <a:rPr lang="en-US" dirty="0"/>
              <a:t>Multiresolution Bilateral Filtering for image denoising</a:t>
            </a:r>
            <a:endParaRPr lang="en-FI" dirty="0"/>
          </a:p>
        </p:txBody>
      </p:sp>
    </p:spTree>
    <p:extLst>
      <p:ext uri="{BB962C8B-B14F-4D97-AF65-F5344CB8AC3E}">
        <p14:creationId xmlns:p14="http://schemas.microsoft.com/office/powerpoint/2010/main" val="2602778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8DB9-4BE9-8ABC-4073-ACB28D3BC4F4}"/>
              </a:ext>
            </a:extLst>
          </p:cNvPr>
          <p:cNvSpPr>
            <a:spLocks noGrp="1"/>
          </p:cNvSpPr>
          <p:nvPr>
            <p:ph type="title"/>
          </p:nvPr>
        </p:nvSpPr>
        <p:spPr/>
        <p:txBody>
          <a:bodyPr/>
          <a:lstStyle/>
          <a:p>
            <a:r>
              <a:rPr lang="en-US" dirty="0"/>
              <a:t>Take-aways</a:t>
            </a:r>
            <a:endParaRPr lang="en-FI" dirty="0"/>
          </a:p>
        </p:txBody>
      </p:sp>
      <p:sp>
        <p:nvSpPr>
          <p:cNvPr id="3" name="Content Placeholder 2">
            <a:extLst>
              <a:ext uri="{FF2B5EF4-FFF2-40B4-BE49-F238E27FC236}">
                <a16:creationId xmlns:a16="http://schemas.microsoft.com/office/drawing/2014/main" id="{2F765C4E-655E-ACEB-5E81-C1CEC709A248}"/>
              </a:ext>
            </a:extLst>
          </p:cNvPr>
          <p:cNvSpPr>
            <a:spLocks noGrp="1"/>
          </p:cNvSpPr>
          <p:nvPr>
            <p:ph idx="1"/>
          </p:nvPr>
        </p:nvSpPr>
        <p:spPr/>
        <p:txBody>
          <a:bodyPr/>
          <a:lstStyle/>
          <a:p>
            <a:r>
              <a:rPr lang="en-US" dirty="0"/>
              <a:t>Multiresolution Bilateral Filter is a non-linear filter that is works well against low-resolution noise while preserving the image edges.</a:t>
            </a:r>
          </a:p>
          <a:p>
            <a:r>
              <a:rPr lang="en-US" dirty="0"/>
              <a:t>It works by combining bilateral filtering and wavelet thresholding. </a:t>
            </a:r>
            <a:endParaRPr lang="en-FI" dirty="0"/>
          </a:p>
        </p:txBody>
      </p:sp>
    </p:spTree>
    <p:extLst>
      <p:ext uri="{BB962C8B-B14F-4D97-AF65-F5344CB8AC3E}">
        <p14:creationId xmlns:p14="http://schemas.microsoft.com/office/powerpoint/2010/main" val="586319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76DB-D5EC-B453-B5E2-5E019326505C}"/>
              </a:ext>
            </a:extLst>
          </p:cNvPr>
          <p:cNvSpPr>
            <a:spLocks noGrp="1"/>
          </p:cNvSpPr>
          <p:nvPr>
            <p:ph type="title"/>
          </p:nvPr>
        </p:nvSpPr>
        <p:spPr/>
        <p:txBody>
          <a:bodyPr/>
          <a:lstStyle/>
          <a:p>
            <a:r>
              <a:rPr lang="en-US" dirty="0"/>
              <a:t>References</a:t>
            </a:r>
            <a:endParaRPr lang="en-FI" dirty="0"/>
          </a:p>
        </p:txBody>
      </p:sp>
      <p:sp>
        <p:nvSpPr>
          <p:cNvPr id="3" name="Content Placeholder 2">
            <a:extLst>
              <a:ext uri="{FF2B5EF4-FFF2-40B4-BE49-F238E27FC236}">
                <a16:creationId xmlns:a16="http://schemas.microsoft.com/office/drawing/2014/main" id="{E81FC744-ED2E-60A1-B5E1-7AE244ABE5AC}"/>
              </a:ext>
            </a:extLst>
          </p:cNvPr>
          <p:cNvSpPr>
            <a:spLocks noGrp="1"/>
          </p:cNvSpPr>
          <p:nvPr>
            <p:ph idx="1"/>
          </p:nvPr>
        </p:nvSpPr>
        <p:spPr/>
        <p:txBody>
          <a:bodyPr/>
          <a:lstStyle/>
          <a:p>
            <a:r>
              <a:rPr lang="en-US" sz="2000" kern="100" dirty="0">
                <a:effectLst/>
              </a:rPr>
              <a:t>[1] M. Zhang, B. Z. </a:t>
            </a:r>
            <a:r>
              <a:rPr lang="en-US" sz="2000" kern="100" dirty="0" err="1">
                <a:effectLst/>
              </a:rPr>
              <a:t>Gunturk</a:t>
            </a:r>
            <a:r>
              <a:rPr lang="en-US" sz="2000" kern="100" dirty="0">
                <a:effectLst/>
              </a:rPr>
              <a:t>, Multiresolution Bilateral Filtering for Image Denoising, IEEE Transactions On Image Processing, 11.6 (2002): 670-684</a:t>
            </a:r>
          </a:p>
          <a:p>
            <a:r>
              <a:rPr lang="en-US" sz="2000" kern="100" dirty="0">
                <a:effectLst/>
              </a:rPr>
              <a:t>[2] MathWorks, Wavelet Denoising, 2023, Available at (Referenced in 12.04.2023)</a:t>
            </a:r>
            <a:endParaRPr lang="en-FI"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2841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0E3076-57C6-40C3-0EA3-0C564699DD2B}"/>
              </a:ext>
            </a:extLst>
          </p:cNvPr>
          <p:cNvSpPr txBox="1"/>
          <p:nvPr/>
        </p:nvSpPr>
        <p:spPr>
          <a:xfrm>
            <a:off x="4556096" y="3244334"/>
            <a:ext cx="2782957" cy="369332"/>
          </a:xfrm>
          <a:prstGeom prst="rect">
            <a:avLst/>
          </a:prstGeom>
          <a:noFill/>
        </p:spPr>
        <p:txBody>
          <a:bodyPr wrap="square" rtlCol="0">
            <a:spAutoFit/>
          </a:bodyPr>
          <a:lstStyle/>
          <a:p>
            <a:r>
              <a:rPr lang="en-US" dirty="0"/>
              <a:t>Thank you! Questions?</a:t>
            </a:r>
            <a:endParaRPr lang="en-FI" dirty="0"/>
          </a:p>
        </p:txBody>
      </p:sp>
    </p:spTree>
    <p:extLst>
      <p:ext uri="{BB962C8B-B14F-4D97-AF65-F5344CB8AC3E}">
        <p14:creationId xmlns:p14="http://schemas.microsoft.com/office/powerpoint/2010/main" val="145857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75EE-B701-4345-7853-ECBE90B1318C}"/>
              </a:ext>
            </a:extLst>
          </p:cNvPr>
          <p:cNvSpPr>
            <a:spLocks noGrp="1"/>
          </p:cNvSpPr>
          <p:nvPr>
            <p:ph type="title"/>
          </p:nvPr>
        </p:nvSpPr>
        <p:spPr/>
        <p:txBody>
          <a:bodyPr/>
          <a:lstStyle/>
          <a:p>
            <a:r>
              <a:rPr lang="en-US" dirty="0"/>
              <a:t>Content</a:t>
            </a:r>
            <a:endParaRPr lang="en-FI" dirty="0"/>
          </a:p>
        </p:txBody>
      </p:sp>
      <p:sp>
        <p:nvSpPr>
          <p:cNvPr id="3" name="Content Placeholder 2">
            <a:extLst>
              <a:ext uri="{FF2B5EF4-FFF2-40B4-BE49-F238E27FC236}">
                <a16:creationId xmlns:a16="http://schemas.microsoft.com/office/drawing/2014/main" id="{77445CEF-9D8B-532C-E2BB-596B0675FC75}"/>
              </a:ext>
            </a:extLst>
          </p:cNvPr>
          <p:cNvSpPr>
            <a:spLocks noGrp="1"/>
          </p:cNvSpPr>
          <p:nvPr>
            <p:ph idx="1"/>
          </p:nvPr>
        </p:nvSpPr>
        <p:spPr/>
        <p:txBody>
          <a:bodyPr/>
          <a:lstStyle/>
          <a:p>
            <a:r>
              <a:rPr lang="en-US" dirty="0"/>
              <a:t>Brief summarization of the paper key-findings.</a:t>
            </a:r>
          </a:p>
          <a:p>
            <a:r>
              <a:rPr lang="en-US" dirty="0"/>
              <a:t>An introduction to the multiresolution bilateral filtering and its various methods that it consists of.</a:t>
            </a:r>
          </a:p>
          <a:p>
            <a:r>
              <a:rPr lang="en-US" dirty="0"/>
              <a:t>Our implementation and comparison against different filters.</a:t>
            </a:r>
          </a:p>
          <a:p>
            <a:r>
              <a:rPr lang="en-US" dirty="0"/>
              <a:t>Conclusion</a:t>
            </a:r>
          </a:p>
        </p:txBody>
      </p:sp>
    </p:spTree>
    <p:extLst>
      <p:ext uri="{BB962C8B-B14F-4D97-AF65-F5344CB8AC3E}">
        <p14:creationId xmlns:p14="http://schemas.microsoft.com/office/powerpoint/2010/main" val="356806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6321-8641-A801-AE49-E1C6B64E6EDB}"/>
              </a:ext>
            </a:extLst>
          </p:cNvPr>
          <p:cNvSpPr>
            <a:spLocks noGrp="1"/>
          </p:cNvSpPr>
          <p:nvPr>
            <p:ph type="title"/>
          </p:nvPr>
        </p:nvSpPr>
        <p:spPr/>
        <p:txBody>
          <a:bodyPr/>
          <a:lstStyle/>
          <a:p>
            <a:r>
              <a:rPr lang="en-US" dirty="0"/>
              <a:t>Paper studied</a:t>
            </a:r>
            <a:endParaRPr lang="en-FI" dirty="0"/>
          </a:p>
        </p:txBody>
      </p:sp>
      <p:sp>
        <p:nvSpPr>
          <p:cNvPr id="3" name="Content Placeholder 2">
            <a:extLst>
              <a:ext uri="{FF2B5EF4-FFF2-40B4-BE49-F238E27FC236}">
                <a16:creationId xmlns:a16="http://schemas.microsoft.com/office/drawing/2014/main" id="{115C1A4D-8A41-EBCB-7ED5-02AEA364D0AC}"/>
              </a:ext>
            </a:extLst>
          </p:cNvPr>
          <p:cNvSpPr>
            <a:spLocks noGrp="1"/>
          </p:cNvSpPr>
          <p:nvPr>
            <p:ph idx="1"/>
          </p:nvPr>
        </p:nvSpPr>
        <p:spPr/>
        <p:txBody>
          <a:bodyPr/>
          <a:lstStyle/>
          <a:p>
            <a:r>
              <a:rPr lang="en-US" dirty="0"/>
              <a:t>The paper studied was called: </a:t>
            </a:r>
            <a:r>
              <a:rPr lang="en-US" i="1" dirty="0"/>
              <a:t>Multiresolution Bilateral Filtering for Image Denoising</a:t>
            </a:r>
            <a:r>
              <a:rPr lang="en-US" dirty="0"/>
              <a:t>, by Ming Zhang and </a:t>
            </a:r>
            <a:r>
              <a:rPr lang="en-US" dirty="0" err="1"/>
              <a:t>Bahadir</a:t>
            </a:r>
            <a:r>
              <a:rPr lang="en-US" dirty="0"/>
              <a:t> K. </a:t>
            </a:r>
            <a:r>
              <a:rPr lang="en-US" dirty="0" err="1"/>
              <a:t>Gunturk</a:t>
            </a:r>
            <a:r>
              <a:rPr lang="en-US" dirty="0"/>
              <a:t>. </a:t>
            </a:r>
          </a:p>
          <a:p>
            <a:r>
              <a:rPr lang="en-US" dirty="0"/>
              <a:t>The paper presented a non-linear signal filtering algorithm that is effective against removing low-resolution noise.  It does this by using bilateral filtering in combination with wavelet-thresholding. </a:t>
            </a:r>
          </a:p>
          <a:p>
            <a:r>
              <a:rPr lang="en-US" dirty="0"/>
              <a:t>The paper compared this method against white gaussian noise in comparison to other filtering methods. This filter was shown to be very effective according to this paper. [1]</a:t>
            </a:r>
            <a:endParaRPr lang="en-FI" dirty="0"/>
          </a:p>
        </p:txBody>
      </p:sp>
    </p:spTree>
    <p:extLst>
      <p:ext uri="{BB962C8B-B14F-4D97-AF65-F5344CB8AC3E}">
        <p14:creationId xmlns:p14="http://schemas.microsoft.com/office/powerpoint/2010/main" val="83117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06DC-5C35-0694-9DE4-5C2F3FA9B771}"/>
              </a:ext>
            </a:extLst>
          </p:cNvPr>
          <p:cNvSpPr>
            <a:spLocks noGrp="1"/>
          </p:cNvSpPr>
          <p:nvPr>
            <p:ph type="title"/>
          </p:nvPr>
        </p:nvSpPr>
        <p:spPr/>
        <p:txBody>
          <a:bodyPr/>
          <a:lstStyle/>
          <a:p>
            <a:r>
              <a:rPr lang="en-US" dirty="0"/>
              <a:t>Paper PSNR comparison</a:t>
            </a:r>
            <a:endParaRPr lang="en-FI" dirty="0"/>
          </a:p>
        </p:txBody>
      </p:sp>
      <p:sp>
        <p:nvSpPr>
          <p:cNvPr id="4" name="Content Placeholder 3">
            <a:extLst>
              <a:ext uri="{FF2B5EF4-FFF2-40B4-BE49-F238E27FC236}">
                <a16:creationId xmlns:a16="http://schemas.microsoft.com/office/drawing/2014/main" id="{92C5755A-9359-6367-1481-69269D81B870}"/>
              </a:ext>
            </a:extLst>
          </p:cNvPr>
          <p:cNvSpPr>
            <a:spLocks noGrp="1"/>
          </p:cNvSpPr>
          <p:nvPr>
            <p:ph sz="half" idx="2"/>
          </p:nvPr>
        </p:nvSpPr>
        <p:spPr/>
        <p:txBody>
          <a:bodyPr/>
          <a:lstStyle/>
          <a:p>
            <a:r>
              <a:rPr lang="en-US" dirty="0"/>
              <a:t>The paper compared different filtering methods against white gaussian noise with different mean square error values.</a:t>
            </a:r>
          </a:p>
          <a:p>
            <a:r>
              <a:rPr lang="en-US" dirty="0"/>
              <a:t>This was attempted with multiple images. </a:t>
            </a:r>
          </a:p>
          <a:p>
            <a:r>
              <a:rPr lang="en-US" dirty="0"/>
              <a:t>Different filters gave the following PSNR-values: [1]</a:t>
            </a:r>
            <a:endParaRPr lang="en-FI" dirty="0"/>
          </a:p>
        </p:txBody>
      </p:sp>
      <p:sp>
        <p:nvSpPr>
          <p:cNvPr id="5" name="Text Placeholder 4">
            <a:extLst>
              <a:ext uri="{FF2B5EF4-FFF2-40B4-BE49-F238E27FC236}">
                <a16:creationId xmlns:a16="http://schemas.microsoft.com/office/drawing/2014/main" id="{B0BFD10C-BBE7-3A35-2857-175B8D916A76}"/>
              </a:ext>
            </a:extLst>
          </p:cNvPr>
          <p:cNvSpPr>
            <a:spLocks noGrp="1"/>
          </p:cNvSpPr>
          <p:nvPr>
            <p:ph type="body" sz="quarter" idx="3"/>
          </p:nvPr>
        </p:nvSpPr>
        <p:spPr/>
        <p:txBody>
          <a:bodyPr/>
          <a:lstStyle/>
          <a:p>
            <a:r>
              <a:rPr lang="en-US" dirty="0"/>
              <a:t>Results</a:t>
            </a:r>
            <a:endParaRPr lang="en-FI" dirty="0"/>
          </a:p>
        </p:txBody>
      </p:sp>
      <p:pic>
        <p:nvPicPr>
          <p:cNvPr id="8" name="Content Placeholder 7" descr="Table&#10;&#10;Description automatically generated">
            <a:extLst>
              <a:ext uri="{FF2B5EF4-FFF2-40B4-BE49-F238E27FC236}">
                <a16:creationId xmlns:a16="http://schemas.microsoft.com/office/drawing/2014/main" id="{64FDF996-8DC1-28BD-72FF-F192CF48C968}"/>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609875" y="2911475"/>
            <a:ext cx="4220524" cy="2879725"/>
          </a:xfrm>
        </p:spPr>
      </p:pic>
    </p:spTree>
    <p:extLst>
      <p:ext uri="{BB962C8B-B14F-4D97-AF65-F5344CB8AC3E}">
        <p14:creationId xmlns:p14="http://schemas.microsoft.com/office/powerpoint/2010/main" val="110241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B837-707F-8040-75A5-383C54AB3161}"/>
              </a:ext>
            </a:extLst>
          </p:cNvPr>
          <p:cNvSpPr>
            <a:spLocks noGrp="1"/>
          </p:cNvSpPr>
          <p:nvPr>
            <p:ph type="title"/>
          </p:nvPr>
        </p:nvSpPr>
        <p:spPr/>
        <p:txBody>
          <a:bodyPr/>
          <a:lstStyle/>
          <a:p>
            <a:r>
              <a:rPr lang="en-US" dirty="0"/>
              <a:t>Bilateral Filter 1</a:t>
            </a:r>
            <a:endParaRPr lang="en-FI" dirty="0"/>
          </a:p>
        </p:txBody>
      </p:sp>
      <p:sp>
        <p:nvSpPr>
          <p:cNvPr id="3" name="Content Placeholder 2">
            <a:extLst>
              <a:ext uri="{FF2B5EF4-FFF2-40B4-BE49-F238E27FC236}">
                <a16:creationId xmlns:a16="http://schemas.microsoft.com/office/drawing/2014/main" id="{C5D5BD6B-F906-1C01-6001-B8BC884DC4A9}"/>
              </a:ext>
            </a:extLst>
          </p:cNvPr>
          <p:cNvSpPr>
            <a:spLocks noGrp="1"/>
          </p:cNvSpPr>
          <p:nvPr>
            <p:ph idx="1"/>
          </p:nvPr>
        </p:nvSpPr>
        <p:spPr/>
        <p:txBody>
          <a:bodyPr/>
          <a:lstStyle/>
          <a:p>
            <a:r>
              <a:rPr lang="en-US" dirty="0"/>
              <a:t>A non-linear (algorithmic) filter that does spatial averaging without smoothing out the edges.</a:t>
            </a:r>
          </a:p>
          <a:p>
            <a:r>
              <a:rPr lang="en-US" dirty="0"/>
              <a:t>Works in images by taking weighted sum of the pixels in a local neighborhood that depend both on the spatial and intensity distance. This method allows the filter to preserve edges of the image, while filtering out the noise.</a:t>
            </a:r>
          </a:p>
          <a:p>
            <a:r>
              <a:rPr lang="en-US" dirty="0"/>
              <a:t>Is used in tone-mapping, volumetric denoising, image-enhancement, etc. [1]</a:t>
            </a:r>
            <a:endParaRPr lang="en-FI" dirty="0"/>
          </a:p>
        </p:txBody>
      </p:sp>
    </p:spTree>
    <p:extLst>
      <p:ext uri="{BB962C8B-B14F-4D97-AF65-F5344CB8AC3E}">
        <p14:creationId xmlns:p14="http://schemas.microsoft.com/office/powerpoint/2010/main" val="233028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3380-3A95-C9E7-F238-CBFB5C1DB09D}"/>
              </a:ext>
            </a:extLst>
          </p:cNvPr>
          <p:cNvSpPr>
            <a:spLocks noGrp="1"/>
          </p:cNvSpPr>
          <p:nvPr>
            <p:ph type="title"/>
          </p:nvPr>
        </p:nvSpPr>
        <p:spPr/>
        <p:txBody>
          <a:bodyPr/>
          <a:lstStyle/>
          <a:p>
            <a:r>
              <a:rPr lang="en-US" dirty="0"/>
              <a:t>Bilateral Filter 2</a:t>
            </a:r>
            <a:endParaRPr lang="en-FI"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EBE4FE-7DAD-E901-A212-A918951C1C07}"/>
                  </a:ext>
                </a:extLst>
              </p:cNvPr>
              <p:cNvSpPr>
                <a:spLocks noGrp="1"/>
              </p:cNvSpPr>
              <p:nvPr>
                <p:ph idx="1"/>
              </p:nvPr>
            </p:nvSpPr>
            <p:spPr/>
            <p:txBody>
              <a:bodyPr>
                <a:normAutofit lnSpcReduction="10000"/>
              </a:bodyPr>
              <a:lstStyle/>
              <a:p>
                <a:r>
                  <a:rPr lang="en-US" b="1" dirty="0"/>
                  <a:t>Bilateral filter output</a:t>
                </a:r>
                <a:r>
                  <a:rPr lang="en-US" dirty="0"/>
                  <a:t>:</a:t>
                </a:r>
                <a:r>
                  <a:rPr lang="en-FI" dirty="0">
                    <a:effectLst/>
                  </a:rPr>
                  <a:t> </a:t>
                </a:r>
                <a14:m>
                  <m:oMath xmlns:m="http://schemas.openxmlformats.org/officeDocument/2006/math">
                    <m:acc>
                      <m:accPr>
                        <m:chr m:val="̃"/>
                        <m:ctrlPr>
                          <a:rPr lang="en-FI" i="1" smtClean="0">
                            <a:effectLst/>
                            <a:latin typeface="Cambria Math" panose="020405030504060302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𝐼</m:t>
                        </m:r>
                      </m:e>
                    </m:acc>
                    <m:d>
                      <m:dPr>
                        <m:ctrlPr>
                          <a:rPr lang="en-FI"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FI" i="1">
                            <a:effectLst/>
                            <a:latin typeface="Cambria Math" panose="020405030504060302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𝐶</m:t>
                        </m:r>
                      </m:den>
                    </m:f>
                    <m:nary>
                      <m:naryPr>
                        <m:chr m:val="∑"/>
                        <m:limLoc m:val="undOvr"/>
                        <m:supHide m:val="on"/>
                        <m:ctrlPr>
                          <a:rPr lang="en-FI" i="1">
                            <a:effectLst/>
                            <a:latin typeface="Cambria Math" panose="02040503050406030204" pitchFamily="18" charset="0"/>
                            <a:ea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𝒩</m:t>
                        </m:r>
                        <m:d>
                          <m:dPr>
                            <m:ctrlPr>
                              <a:rPr lang="en-FI" i="1">
                                <a:effectLst/>
                                <a:latin typeface="Cambria Math" panose="02040503050406030204" pitchFamily="18" charset="0"/>
                                <a:ea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d>
                      </m:sub>
                      <m:sup/>
                      <m:e>
                        <m:sSup>
                          <m:sSupPr>
                            <m:ctrlPr>
                              <a:rPr lang="en-FI"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FI"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FI" i="1">
                                        <a:effectLst/>
                                        <a:latin typeface="Cambria Math" panose="02040503050406030204" pitchFamily="18" charset="0"/>
                                        <a:ea typeface="Times New Roman" panose="02020603050405020304" pitchFamily="18" charset="0"/>
                                      </a:rPr>
                                    </m:ctrlPr>
                                  </m:sSupPr>
                                  <m:e>
                                    <m:d>
                                      <m:dPr>
                                        <m:begChr m:val="‖"/>
                                        <m:endChr m:val="‖"/>
                                        <m:ctrlPr>
                                          <a:rPr lang="en-FI" i="1">
                                            <a:effectLst/>
                                            <a:latin typeface="Cambria Math" panose="02040503050406030204" pitchFamily="18" charset="0"/>
                                            <a:ea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d>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SubSup>
                                  <m:sSubSupPr>
                                    <m:ctrlPr>
                                      <a:rPr lang="en-FI" i="1">
                                        <a:effectLst/>
                                        <a:latin typeface="Cambria Math" panose="02040503050406030204" pitchFamily="18" charset="0"/>
                                        <a:ea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sup>
                        </m:sSup>
                        <m:sSup>
                          <m:sSupPr>
                            <m:ctrlPr>
                              <a:rPr lang="en-FI"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FI"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FI" i="1">
                                        <a:effectLst/>
                                        <a:latin typeface="Cambria Math" panose="02040503050406030204" pitchFamily="18" charset="0"/>
                                        <a:ea typeface="Times New Roman" panose="02020603050405020304" pitchFamily="18" charset="0"/>
                                      </a:rPr>
                                    </m:ctrlPr>
                                  </m:sSupPr>
                                  <m:e>
                                    <m:d>
                                      <m:dPr>
                                        <m:begChr m:val="|"/>
                                        <m:endChr m:val="|"/>
                                        <m:ctrlPr>
                                          <a:rPr lang="en-FI" i="1">
                                            <a:effectLst/>
                                            <a:latin typeface="Cambria Math" panose="02040503050406030204" pitchFamily="18" charset="0"/>
                                            <a:ea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d>
                                          <m:dPr>
                                            <m:ctrlPr>
                                              <a:rPr lang="en-FI" i="1">
                                                <a:effectLst/>
                                                <a:latin typeface="Cambria Math" panose="02040503050406030204" pitchFamily="18" charset="0"/>
                                                <a:ea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d>
                                          <m:dPr>
                                            <m:ctrlPr>
                                              <a:rPr lang="en-FI" i="1">
                                                <a:effectLst/>
                                                <a:latin typeface="Cambria Math" panose="02040503050406030204" pitchFamily="18" charset="0"/>
                                                <a:ea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d>
                                      </m:e>
                                    </m:d>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SubSup>
                                  <m:sSubSupPr>
                                    <m:ctrlPr>
                                      <a:rPr lang="en-FI" i="1">
                                        <a:effectLst/>
                                        <a:latin typeface="Cambria Math" panose="02040503050406030204" pitchFamily="18" charset="0"/>
                                        <a:ea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sup>
                        </m:sSup>
                      </m:e>
                    </m:nary>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d>
                      <m:dPr>
                        <m:ctrlPr>
                          <a:rPr lang="en-FI" i="1">
                            <a:effectLst/>
                            <a:latin typeface="Cambria Math" panose="02040503050406030204" pitchFamily="18" charset="0"/>
                            <a:ea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d>
                  </m:oMath>
                </a14:m>
                <a:endParaRPr lang="en-US" dirty="0"/>
              </a:p>
              <a:p>
                <a14:m>
                  <m:oMath xmlns:m="http://schemas.openxmlformats.org/officeDocument/2006/math">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𝓝</m:t>
                    </m:r>
                    <m:d>
                      <m:dPr>
                        <m:ctrlPr>
                          <a:rPr lang="en-FI" b="1" i="1">
                            <a:effectLst/>
                            <a:latin typeface="Cambria Math" panose="02040503050406030204" pitchFamily="18" charset="0"/>
                            <a:ea typeface="Times New Roman" panose="02020603050405020304" pitchFamily="18" charset="0"/>
                          </a:rPr>
                        </m:ctrlPr>
                      </m:d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d>
                  </m:oMath>
                </a14:m>
                <a:r>
                  <a:rPr lang="en-US" dirty="0"/>
                  <a:t> = Spatial neighborhoods of x.</a:t>
                </a:r>
              </a:p>
              <a:p>
                <a14:m>
                  <m:oMath xmlns:m="http://schemas.openxmlformats.org/officeDocument/2006/math">
                    <m:sSub>
                      <m:sSubPr>
                        <m:ctrlPr>
                          <a:rPr lang="en-FI" b="1" i="1">
                            <a:effectLst/>
                          </a:rPr>
                        </m:ctrlPr>
                      </m:sSubPr>
                      <m:e>
                        <m:r>
                          <a:rPr lang="en-US" b="1" i="1">
                            <a:effectLst/>
                          </a:rPr>
                          <m:t>𝝈</m:t>
                        </m:r>
                      </m:e>
                      <m:sub>
                        <m:r>
                          <a:rPr lang="en-US" b="1" i="1">
                            <a:effectLst/>
                          </a:rPr>
                          <m:t>𝒅</m:t>
                        </m:r>
                      </m:sub>
                    </m:sSub>
                  </m:oMath>
                </a14:m>
                <a:r>
                  <a:rPr lang="en-US" dirty="0">
                    <a:effectLst/>
                  </a:rPr>
                  <a:t> and </a:t>
                </a:r>
                <a14:m>
                  <m:oMath xmlns:m="http://schemas.openxmlformats.org/officeDocument/2006/math">
                    <m:sSub>
                      <m:sSubPr>
                        <m:ctrlPr>
                          <a:rPr lang="en-FI" b="1" i="1">
                            <a:effectLst/>
                          </a:rPr>
                        </m:ctrlPr>
                      </m:sSubPr>
                      <m:e>
                        <m:r>
                          <a:rPr lang="en-US" b="1" i="1">
                            <a:effectLst/>
                          </a:rPr>
                          <m:t>𝝈</m:t>
                        </m:r>
                      </m:e>
                      <m:sub>
                        <m:r>
                          <a:rPr lang="en-US" b="1" i="1">
                            <a:effectLst/>
                          </a:rPr>
                          <m:t>𝒓</m:t>
                        </m:r>
                      </m:sub>
                    </m:sSub>
                  </m:oMath>
                </a14:m>
                <a:r>
                  <a:rPr lang="en-US" dirty="0"/>
                  <a:t> = Fall-off weights in spatial and intensity domains. Typically selected with trial-and-error, because there is no studied method for optimizing them. The paper, however observes that the optimal </a:t>
                </a:r>
                <a14:m>
                  <m:oMath xmlns:m="http://schemas.openxmlformats.org/officeDocument/2006/math">
                    <m:sSub>
                      <m:sSubPr>
                        <m:ctrlPr>
                          <a:rPr lang="en-FI" i="1">
                            <a:effectLst/>
                            <a:latin typeface="Cambria Math" panose="02040503050406030204" pitchFamily="18" charset="0"/>
                          </a:rPr>
                        </m:ctrlPr>
                      </m:sSubPr>
                      <m:e>
                        <m:r>
                          <a:rPr lang="en-US" i="1">
                            <a:effectLst/>
                            <a:latin typeface="Cambria Math" panose="02040503050406030204" pitchFamily="18" charset="0"/>
                          </a:rPr>
                          <m:t>𝜎</m:t>
                        </m:r>
                      </m:e>
                      <m:sub>
                        <m:r>
                          <a:rPr lang="en-US" i="1">
                            <a:effectLst/>
                            <a:latin typeface="Cambria Math" panose="02040503050406030204" pitchFamily="18" charset="0"/>
                          </a:rPr>
                          <m:t>𝑟</m:t>
                        </m:r>
                      </m:sub>
                    </m:sSub>
                  </m:oMath>
                </a14:m>
                <a:r>
                  <a:rPr lang="en-US" dirty="0"/>
                  <a:t> is linearly proportional to the standard deviation of the noise.</a:t>
                </a:r>
              </a:p>
              <a:p>
                <a:r>
                  <a:rPr lang="en-US" b="1" dirty="0"/>
                  <a:t>C</a:t>
                </a:r>
                <a:r>
                  <a:rPr lang="en-US" dirty="0"/>
                  <a:t> = Normalization constant = </a:t>
                </a:r>
                <a14:m>
                  <m:oMath xmlns:m="http://schemas.openxmlformats.org/officeDocument/2006/math">
                    <m:nary>
                      <m:naryPr>
                        <m:chr m:val="∑"/>
                        <m:limLoc m:val="undOvr"/>
                        <m:supHide m:val="on"/>
                        <m:ctrlPr>
                          <a:rPr lang="en-FI" i="1" smtClean="0">
                            <a:effectLst/>
                            <a:latin typeface="Cambria Math" panose="02040503050406030204" pitchFamily="18" charset="0"/>
                            <a:ea typeface="Times New Roman" panose="020206030504050203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𝒩</m:t>
                        </m:r>
                        <m:d>
                          <m:dPr>
                            <m:ctrlPr>
                              <a:rPr lang="en-FI"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sub>
                      <m:sup/>
                      <m:e>
                        <m:sSup>
                          <m:sSupPr>
                            <m:ctrlPr>
                              <a:rPr lang="en-FI"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FI"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FI" i="1">
                                        <a:effectLst/>
                                        <a:latin typeface="Cambria Math" panose="02040503050406030204" pitchFamily="18" charset="0"/>
                                        <a:ea typeface="Times New Roman" panose="02020603050405020304" pitchFamily="18" charset="0"/>
                                      </a:rPr>
                                    </m:ctrlPr>
                                  </m:sSupPr>
                                  <m:e>
                                    <m:d>
                                      <m:dPr>
                                        <m:begChr m:val="‖"/>
                                        <m:endChr m:val="‖"/>
                                        <m:ctrlPr>
                                          <a:rPr lang="en-FI"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SubSup>
                                  <m:sSubSupPr>
                                    <m:ctrlPr>
                                      <a:rPr lang="en-FI" i="1">
                                        <a:effectLst/>
                                        <a:latin typeface="Cambria Math" panose="02040503050406030204" pitchFamily="18" charset="0"/>
                                        <a:ea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sup>
                        </m:sSup>
                        <m:sSup>
                          <m:sSupPr>
                            <m:ctrlPr>
                              <a:rPr lang="en-FI"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FI"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FI" i="1">
                                        <a:effectLst/>
                                        <a:latin typeface="Cambria Math" panose="02040503050406030204" pitchFamily="18" charset="0"/>
                                        <a:ea typeface="Times New Roman" panose="02020603050405020304" pitchFamily="18" charset="0"/>
                                      </a:rPr>
                                    </m:ctrlPr>
                                  </m:sSupPr>
                                  <m:e>
                                    <m:d>
                                      <m:dPr>
                                        <m:begChr m:val="|"/>
                                        <m:endChr m:val="|"/>
                                        <m:ctrlPr>
                                          <a:rPr lang="en-FI"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𝐼</m:t>
                                        </m:r>
                                        <m:d>
                                          <m:dPr>
                                            <m:ctrlPr>
                                              <a:rPr lang="en-FI"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𝐼</m:t>
                                        </m:r>
                                        <m:d>
                                          <m:dPr>
                                            <m:ctrlPr>
                                              <a:rPr lang="en-FI"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SubSup>
                                  <m:sSubSupPr>
                                    <m:ctrlPr>
                                      <a:rPr lang="en-FI" i="1">
                                        <a:effectLst/>
                                        <a:latin typeface="Cambria Math" panose="02040503050406030204" pitchFamily="18" charset="0"/>
                                        <a:ea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sup>
                        </m:sSup>
                      </m:e>
                    </m:nary>
                  </m:oMath>
                </a14:m>
                <a:r>
                  <a:rPr lang="en-US" dirty="0"/>
                  <a:t> [1]</a:t>
                </a:r>
              </a:p>
              <a:p>
                <a:endParaRPr lang="en-US" dirty="0"/>
              </a:p>
              <a:p>
                <a:pPr/>
                <a:endParaRPr lang="en-US" dirty="0"/>
              </a:p>
              <a:p>
                <a:endParaRPr lang="en-FI" dirty="0"/>
              </a:p>
            </p:txBody>
          </p:sp>
        </mc:Choice>
        <mc:Fallback>
          <p:sp>
            <p:nvSpPr>
              <p:cNvPr id="3" name="Content Placeholder 2">
                <a:extLst>
                  <a:ext uri="{FF2B5EF4-FFF2-40B4-BE49-F238E27FC236}">
                    <a16:creationId xmlns:a16="http://schemas.microsoft.com/office/drawing/2014/main" id="{31EBE4FE-7DAD-E901-A212-A918951C1C07}"/>
                  </a:ext>
                </a:extLst>
              </p:cNvPr>
              <p:cNvSpPr>
                <a:spLocks noGrp="1" noRot="1" noChangeAspect="1" noMove="1" noResize="1" noEditPoints="1" noAdjustHandles="1" noChangeArrowheads="1" noChangeShapeType="1" noTextEdit="1"/>
              </p:cNvSpPr>
              <p:nvPr>
                <p:ph idx="1"/>
              </p:nvPr>
            </p:nvSpPr>
            <p:spPr>
              <a:blipFill>
                <a:blip r:embed="rId2"/>
                <a:stretch>
                  <a:fillRect l="-707"/>
                </a:stretch>
              </a:blipFill>
            </p:spPr>
            <p:txBody>
              <a:bodyPr/>
              <a:lstStyle/>
              <a:p>
                <a:r>
                  <a:rPr lang="en-FI">
                    <a:noFill/>
                  </a:rPr>
                  <a:t> </a:t>
                </a:r>
              </a:p>
            </p:txBody>
          </p:sp>
        </mc:Fallback>
      </mc:AlternateContent>
    </p:spTree>
    <p:extLst>
      <p:ext uri="{BB962C8B-B14F-4D97-AF65-F5344CB8AC3E}">
        <p14:creationId xmlns:p14="http://schemas.microsoft.com/office/powerpoint/2010/main" val="135247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CE32-E778-9583-E738-7BE8C91C24D9}"/>
              </a:ext>
            </a:extLst>
          </p:cNvPr>
          <p:cNvSpPr>
            <a:spLocks noGrp="1"/>
          </p:cNvSpPr>
          <p:nvPr>
            <p:ph type="title"/>
          </p:nvPr>
        </p:nvSpPr>
        <p:spPr/>
        <p:txBody>
          <a:bodyPr/>
          <a:lstStyle/>
          <a:p>
            <a:r>
              <a:rPr lang="en-US" dirty="0"/>
              <a:t>Wavelet-thresholding</a:t>
            </a:r>
            <a:endParaRPr lang="en-FI" dirty="0"/>
          </a:p>
        </p:txBody>
      </p:sp>
      <p:sp>
        <p:nvSpPr>
          <p:cNvPr id="3" name="Content Placeholder 2">
            <a:extLst>
              <a:ext uri="{FF2B5EF4-FFF2-40B4-BE49-F238E27FC236}">
                <a16:creationId xmlns:a16="http://schemas.microsoft.com/office/drawing/2014/main" id="{E79C1146-0474-A131-B8FA-4F0A9018DA5A}"/>
              </a:ext>
            </a:extLst>
          </p:cNvPr>
          <p:cNvSpPr>
            <a:spLocks noGrp="1"/>
          </p:cNvSpPr>
          <p:nvPr>
            <p:ph idx="1"/>
          </p:nvPr>
        </p:nvSpPr>
        <p:spPr/>
        <p:txBody>
          <a:bodyPr/>
          <a:lstStyle/>
          <a:p>
            <a:r>
              <a:rPr lang="en-US" b="1" dirty="0"/>
              <a:t>Wavelet-thresholding</a:t>
            </a:r>
            <a:r>
              <a:rPr lang="en-US" dirty="0"/>
              <a:t>: A denoising method. Consists decomposing the signal into </a:t>
            </a:r>
            <a:r>
              <a:rPr lang="en-US" i="1" dirty="0"/>
              <a:t>approximation</a:t>
            </a:r>
            <a:r>
              <a:rPr lang="en-US" dirty="0"/>
              <a:t> (low-frequency) and </a:t>
            </a:r>
            <a:r>
              <a:rPr lang="en-US" i="1" dirty="0"/>
              <a:t>detail</a:t>
            </a:r>
            <a:r>
              <a:rPr lang="en-US" dirty="0"/>
              <a:t> (high-frequency) sub-bands. These sub-bands are a sparse representations for signals and images. In them, noise can be made more visible and can be more easily </a:t>
            </a:r>
            <a:r>
              <a:rPr lang="en-US" i="1" dirty="0"/>
              <a:t>shrunk</a:t>
            </a:r>
            <a:r>
              <a:rPr lang="en-US" dirty="0"/>
              <a:t> out.</a:t>
            </a:r>
          </a:p>
          <a:p>
            <a:r>
              <a:rPr lang="en-US" dirty="0"/>
              <a:t>Thresholding strategies include </a:t>
            </a:r>
            <a:r>
              <a:rPr lang="en-US" i="1" dirty="0" err="1"/>
              <a:t>BayesShrink</a:t>
            </a:r>
            <a:r>
              <a:rPr lang="en-US" i="1" dirty="0"/>
              <a:t>, </a:t>
            </a:r>
            <a:r>
              <a:rPr lang="en-US" i="1" dirty="0" err="1"/>
              <a:t>VisuShrink</a:t>
            </a:r>
            <a:r>
              <a:rPr lang="en-US" i="1" dirty="0"/>
              <a:t>,</a:t>
            </a:r>
            <a:r>
              <a:rPr lang="en-US" dirty="0"/>
              <a:t> and </a:t>
            </a:r>
            <a:r>
              <a:rPr lang="en-US" i="1" dirty="0" err="1"/>
              <a:t>SureShrink</a:t>
            </a:r>
            <a:r>
              <a:rPr lang="en-US" dirty="0"/>
              <a:t>. [1],[2]</a:t>
            </a:r>
            <a:endParaRPr lang="en-FI" dirty="0"/>
          </a:p>
        </p:txBody>
      </p:sp>
    </p:spTree>
    <p:extLst>
      <p:ext uri="{BB962C8B-B14F-4D97-AF65-F5344CB8AC3E}">
        <p14:creationId xmlns:p14="http://schemas.microsoft.com/office/powerpoint/2010/main" val="111166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F8BD-103E-FBC3-DF6A-BDAFF15E6D1D}"/>
              </a:ext>
            </a:extLst>
          </p:cNvPr>
          <p:cNvSpPr>
            <a:spLocks noGrp="1"/>
          </p:cNvSpPr>
          <p:nvPr>
            <p:ph type="title"/>
          </p:nvPr>
        </p:nvSpPr>
        <p:spPr/>
        <p:txBody>
          <a:bodyPr/>
          <a:lstStyle/>
          <a:p>
            <a:r>
              <a:rPr lang="en-US" dirty="0"/>
              <a:t>Multiresolution Bilateral Filter</a:t>
            </a:r>
            <a:endParaRPr lang="en-FI" dirty="0"/>
          </a:p>
        </p:txBody>
      </p:sp>
      <p:sp>
        <p:nvSpPr>
          <p:cNvPr id="4" name="Content Placeholder 3">
            <a:extLst>
              <a:ext uri="{FF2B5EF4-FFF2-40B4-BE49-F238E27FC236}">
                <a16:creationId xmlns:a16="http://schemas.microsoft.com/office/drawing/2014/main" id="{42F13408-1F51-5785-A4ED-3364AC9AD06F}"/>
              </a:ext>
            </a:extLst>
          </p:cNvPr>
          <p:cNvSpPr>
            <a:spLocks noGrp="1"/>
          </p:cNvSpPr>
          <p:nvPr>
            <p:ph sz="half" idx="2"/>
          </p:nvPr>
        </p:nvSpPr>
        <p:spPr/>
        <p:txBody>
          <a:bodyPr>
            <a:normAutofit fontScale="85000" lnSpcReduction="20000"/>
          </a:bodyPr>
          <a:lstStyle/>
          <a:p>
            <a:r>
              <a:rPr lang="en-US" dirty="0"/>
              <a:t>The filter uses wavelet transform on the image. The detail sub-bands are decomposed at two levels.</a:t>
            </a:r>
          </a:p>
          <a:p>
            <a:r>
              <a:rPr lang="en-US" dirty="0"/>
              <a:t>Bilateral filter is applied to approximation sub-band.</a:t>
            </a:r>
          </a:p>
          <a:p>
            <a:r>
              <a:rPr lang="en-US" dirty="0"/>
              <a:t>Wavelet thresholding is applied to detail sub-bands.</a:t>
            </a:r>
          </a:p>
          <a:p>
            <a:r>
              <a:rPr lang="en-US" dirty="0"/>
              <a:t>The image is reconstructed with inverse wavelet transform. [1]</a:t>
            </a:r>
            <a:endParaRPr lang="en-FI" dirty="0"/>
          </a:p>
        </p:txBody>
      </p:sp>
      <p:sp>
        <p:nvSpPr>
          <p:cNvPr id="5" name="Text Placeholder 4">
            <a:extLst>
              <a:ext uri="{FF2B5EF4-FFF2-40B4-BE49-F238E27FC236}">
                <a16:creationId xmlns:a16="http://schemas.microsoft.com/office/drawing/2014/main" id="{547EB752-FF14-38E1-E3D6-EBD2EB80D6B3}"/>
              </a:ext>
            </a:extLst>
          </p:cNvPr>
          <p:cNvSpPr>
            <a:spLocks noGrp="1"/>
          </p:cNvSpPr>
          <p:nvPr>
            <p:ph type="body" sz="quarter" idx="3"/>
          </p:nvPr>
        </p:nvSpPr>
        <p:spPr/>
        <p:txBody>
          <a:bodyPr/>
          <a:lstStyle/>
          <a:p>
            <a:r>
              <a:rPr lang="en-US" dirty="0"/>
              <a:t>Scheme Picture</a:t>
            </a:r>
            <a:endParaRPr lang="en-FI" dirty="0"/>
          </a:p>
        </p:txBody>
      </p:sp>
      <p:pic>
        <p:nvPicPr>
          <p:cNvPr id="8" name="Content Placeholder 7" descr="Diagram, waterfall chart&#10;&#10;Description automatically generated">
            <a:extLst>
              <a:ext uri="{FF2B5EF4-FFF2-40B4-BE49-F238E27FC236}">
                <a16:creationId xmlns:a16="http://schemas.microsoft.com/office/drawing/2014/main" id="{BE6BA1B0-3D57-DCD1-9845-753FCECEFB43}"/>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3381865"/>
            <a:ext cx="5095875" cy="1938945"/>
          </a:xfrm>
        </p:spPr>
      </p:pic>
    </p:spTree>
    <p:extLst>
      <p:ext uri="{BB962C8B-B14F-4D97-AF65-F5344CB8AC3E}">
        <p14:creationId xmlns:p14="http://schemas.microsoft.com/office/powerpoint/2010/main" val="281003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82F5-3D9F-2C3A-17C3-E2D969371860}"/>
              </a:ext>
            </a:extLst>
          </p:cNvPr>
          <p:cNvSpPr>
            <a:spLocks noGrp="1"/>
          </p:cNvSpPr>
          <p:nvPr>
            <p:ph type="title"/>
          </p:nvPr>
        </p:nvSpPr>
        <p:spPr/>
        <p:txBody>
          <a:bodyPr/>
          <a:lstStyle/>
          <a:p>
            <a:r>
              <a:rPr lang="en-US" dirty="0"/>
              <a:t>Our implementation</a:t>
            </a:r>
            <a:endParaRPr lang="en-FI" dirty="0"/>
          </a:p>
        </p:txBody>
      </p:sp>
      <p:sp>
        <p:nvSpPr>
          <p:cNvPr id="3" name="Content Placeholder 2">
            <a:extLst>
              <a:ext uri="{FF2B5EF4-FFF2-40B4-BE49-F238E27FC236}">
                <a16:creationId xmlns:a16="http://schemas.microsoft.com/office/drawing/2014/main" id="{4CA6E39F-555D-E71D-B8C4-F1F6B334DC17}"/>
              </a:ext>
            </a:extLst>
          </p:cNvPr>
          <p:cNvSpPr>
            <a:spLocks noGrp="1"/>
          </p:cNvSpPr>
          <p:nvPr>
            <p:ph idx="1"/>
          </p:nvPr>
        </p:nvSpPr>
        <p:spPr/>
        <p:txBody>
          <a:bodyPr>
            <a:normAutofit fontScale="92500" lnSpcReduction="10000"/>
          </a:bodyPr>
          <a:lstStyle/>
          <a:p>
            <a:r>
              <a:rPr lang="en-US" dirty="0"/>
              <a:t>We have our own implementation on this filter.</a:t>
            </a:r>
          </a:p>
          <a:p>
            <a:r>
              <a:rPr lang="en-US" dirty="0"/>
              <a:t>Our implementation is made with Python using </a:t>
            </a:r>
            <a:r>
              <a:rPr lang="en-US" i="1" dirty="0"/>
              <a:t>OpenCV</a:t>
            </a:r>
            <a:r>
              <a:rPr lang="en-US" dirty="0"/>
              <a:t>, </a:t>
            </a:r>
            <a:r>
              <a:rPr lang="en-US" i="1" dirty="0" err="1"/>
              <a:t>Skimage</a:t>
            </a:r>
            <a:r>
              <a:rPr lang="en-US" dirty="0"/>
              <a:t>, and </a:t>
            </a:r>
            <a:r>
              <a:rPr lang="en-US" i="1" dirty="0" err="1"/>
              <a:t>Pywavelets</a:t>
            </a:r>
            <a:r>
              <a:rPr lang="en-US" i="1" dirty="0"/>
              <a:t> </a:t>
            </a:r>
            <a:r>
              <a:rPr lang="en-US" dirty="0"/>
              <a:t>packages.</a:t>
            </a:r>
          </a:p>
          <a:p>
            <a:r>
              <a:rPr lang="en-US" dirty="0"/>
              <a:t>We will be demoing this implementation against both white gaussian noise (like in the paper) and uniform noise using multiple images.</a:t>
            </a:r>
          </a:p>
          <a:p>
            <a:r>
              <a:rPr lang="en-US" dirty="0"/>
              <a:t>Because we do not have the images, nor do we have the exact parameters used by the paper’s study. This why, we will not be making the same comparisons as the paper.</a:t>
            </a:r>
          </a:p>
          <a:p>
            <a:r>
              <a:rPr lang="en-US" dirty="0"/>
              <a:t>The paper’s method used </a:t>
            </a:r>
            <a:r>
              <a:rPr lang="en-US" i="1" dirty="0" err="1"/>
              <a:t>BayesShrink</a:t>
            </a:r>
            <a:r>
              <a:rPr lang="en-US" i="1" dirty="0"/>
              <a:t> method, our method uses </a:t>
            </a:r>
            <a:r>
              <a:rPr lang="en-US" i="1" dirty="0" err="1"/>
              <a:t>VisuShrink</a:t>
            </a:r>
            <a:r>
              <a:rPr lang="en-US" i="1" dirty="0"/>
              <a:t> </a:t>
            </a:r>
            <a:r>
              <a:rPr lang="en-US" dirty="0"/>
              <a:t>because it gives better results.</a:t>
            </a:r>
            <a:endParaRPr lang="en-FI" i="1" dirty="0"/>
          </a:p>
        </p:txBody>
      </p:sp>
    </p:spTree>
    <p:extLst>
      <p:ext uri="{BB962C8B-B14F-4D97-AF65-F5344CB8AC3E}">
        <p14:creationId xmlns:p14="http://schemas.microsoft.com/office/powerpoint/2010/main" val="3687436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674</TotalTime>
  <Words>620</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Cambria Math</vt:lpstr>
      <vt:lpstr>Rockwell</vt:lpstr>
      <vt:lpstr>Damask</vt:lpstr>
      <vt:lpstr>Multiresolution Bilateral Filtering for image denoising</vt:lpstr>
      <vt:lpstr>Content</vt:lpstr>
      <vt:lpstr>Paper studied</vt:lpstr>
      <vt:lpstr>Paper PSNR comparison</vt:lpstr>
      <vt:lpstr>Bilateral Filter 1</vt:lpstr>
      <vt:lpstr>Bilateral Filter 2</vt:lpstr>
      <vt:lpstr>Wavelet-thresholding</vt:lpstr>
      <vt:lpstr>Multiresolution Bilateral Filter</vt:lpstr>
      <vt:lpstr>Our implementation</vt:lpstr>
      <vt:lpstr>Take-aways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Multiresolution Bilateral Filtering for image denoising</dc:title>
  <dc:creator>Leevi Hokkanen</dc:creator>
  <cp:lastModifiedBy>Leevi Hokkanen</cp:lastModifiedBy>
  <cp:revision>6</cp:revision>
  <dcterms:created xsi:type="dcterms:W3CDTF">2023-04-11T20:11:45Z</dcterms:created>
  <dcterms:modified xsi:type="dcterms:W3CDTF">2023-04-12T07:26:44Z</dcterms:modified>
</cp:coreProperties>
</file>