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3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39" autoAdjust="0"/>
  </p:normalViewPr>
  <p:slideViewPr>
    <p:cSldViewPr snapToGrid="0" showGuides="1">
      <p:cViewPr varScale="1">
        <p:scale>
          <a:sx n="60" d="100"/>
          <a:sy n="60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043EA-81EB-4996-8DD6-82BED8C762D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EE51-7793-46BB-8491-28B4B326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a comprehensive automation project—flowchart → Process Design Document (PDD) → working Python workflow—then define metrics to measure its value.</a:t>
            </a:r>
          </a:p>
          <a:p>
            <a:endParaRPr lang="en-US" dirty="0"/>
          </a:p>
          <a:p>
            <a:r>
              <a:rPr lang="en-US" dirty="0"/>
              <a:t>Scenario - You are a Business Analyst at </a:t>
            </a:r>
            <a:r>
              <a:rPr lang="en-US" dirty="0" err="1"/>
              <a:t>TechAutomation</a:t>
            </a:r>
            <a:r>
              <a:rPr lang="en-US" dirty="0"/>
              <a:t> Solutions. Your mission is to map, document, and code-automate a business process that runs each day inside the organization.</a:t>
            </a:r>
          </a:p>
          <a:p>
            <a:endParaRPr lang="en-US" dirty="0"/>
          </a:p>
          <a:p>
            <a:r>
              <a:rPr lang="en-US" dirty="0"/>
              <a:t>Task: Need to combine data onto a single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Flowchart (</a:t>
            </a:r>
            <a:r>
              <a:rPr lang="en-US" dirty="0" err="1"/>
              <a:t>Lucidchart</a:t>
            </a:r>
            <a:r>
              <a:rPr lang="en-US" dirty="0"/>
              <a:t>)</a:t>
            </a:r>
          </a:p>
          <a:p>
            <a:r>
              <a:rPr lang="en-US" dirty="0"/>
              <a:t>Create a clear start-to-finish diagram of every step, decision, loop, and external system your bot will touch. Export as PNG or PDF for your slide deck.</a:t>
            </a:r>
          </a:p>
          <a:p>
            <a:endParaRPr lang="en-US" dirty="0"/>
          </a:p>
          <a:p>
            <a:r>
              <a:rPr lang="en-US" dirty="0"/>
              <a:t>B Process Design Document (PDD)</a:t>
            </a:r>
          </a:p>
          <a:p>
            <a:r>
              <a:rPr lang="en-US" dirty="0"/>
              <a:t>Explain the current manual process, inputs/outputs, exceptions, SLAs, controls, and target state. Use any template you like; clarity and completeness matter most.</a:t>
            </a:r>
          </a:p>
          <a:p>
            <a:endParaRPr lang="en-US" dirty="0"/>
          </a:p>
          <a:p>
            <a:r>
              <a:rPr lang="en-US" dirty="0"/>
              <a:t>C Python Automation Workflow</a:t>
            </a:r>
          </a:p>
          <a:p>
            <a:r>
              <a:rPr lang="en-US" dirty="0"/>
              <a:t>Replace the “RPA tool” step with this code-first stack: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Tools / libraries (pandas, playwright, </a:t>
            </a:r>
            <a:r>
              <a:rPr lang="en-US" dirty="0" err="1"/>
              <a:t>etc</a:t>
            </a:r>
            <a:r>
              <a:rPr lang="en-US" dirty="0"/>
              <a:t>) API</a:t>
            </a:r>
          </a:p>
          <a:p>
            <a:endParaRPr lang="en-US" dirty="0"/>
          </a:p>
          <a:p>
            <a:r>
              <a:rPr lang="en-US" dirty="0"/>
              <a:t>Anaconda: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Python: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OS	: File Access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Glob	: File Access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Pandas	: Data Management via </a:t>
            </a:r>
            <a:r>
              <a:rPr lang="en-US" dirty="0" err="1"/>
              <a:t>Dataframe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	: Metric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Code, and core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Break Down: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Path using “path” variable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all_file</a:t>
            </a:r>
            <a:r>
              <a:rPr lang="en-US" dirty="0"/>
              <a:t>” looks for file with the desired extension, ‘xlsx’ because of excel, and puts them in a 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loops runs through the list with the variable ‘file’ as the file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in loop, save data in file to </a:t>
            </a:r>
            <a:r>
              <a:rPr lang="en-US" dirty="0" err="1"/>
              <a:t>dataframe</a:t>
            </a:r>
            <a:r>
              <a:rPr lang="en-US" dirty="0"/>
              <a:t> ‘</a:t>
            </a:r>
            <a:r>
              <a:rPr lang="en-US" dirty="0" err="1"/>
              <a:t>df</a:t>
            </a:r>
            <a:r>
              <a:rPr lang="en-US" dirty="0"/>
              <a:t>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in loop, ‘append(…)’ adds </a:t>
            </a:r>
            <a:r>
              <a:rPr lang="en-US" dirty="0" err="1"/>
              <a:t>dataframe</a:t>
            </a:r>
            <a:r>
              <a:rPr lang="en-US" dirty="0"/>
              <a:t> ‘</a:t>
            </a:r>
            <a:r>
              <a:rPr lang="en-US" dirty="0" err="1"/>
              <a:t>df</a:t>
            </a:r>
            <a:r>
              <a:rPr lang="en-US" dirty="0"/>
              <a:t>’ to a list for </a:t>
            </a:r>
            <a:r>
              <a:rPr lang="en-US" dirty="0" err="1"/>
              <a:t>dataframe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Combine </a:t>
            </a:r>
            <a:r>
              <a:rPr lang="en-US" dirty="0" err="1"/>
              <a:t>dataframe</a:t>
            </a:r>
            <a:r>
              <a:rPr lang="en-US" dirty="0"/>
              <a:t> in </a:t>
            </a:r>
            <a:r>
              <a:rPr lang="en-US" dirty="0" err="1"/>
              <a:t>dataframe</a:t>
            </a:r>
            <a:r>
              <a:rPr lang="en-US" dirty="0"/>
              <a:t> list into ‘</a:t>
            </a:r>
            <a:r>
              <a:rPr lang="en-US" dirty="0" err="1"/>
              <a:t>combined_df</a:t>
            </a:r>
            <a:r>
              <a:rPr lang="en-US" dirty="0"/>
              <a:t>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‘…</a:t>
            </a:r>
            <a:r>
              <a:rPr lang="en-US" dirty="0" err="1"/>
              <a:t>to_excel</a:t>
            </a:r>
            <a:r>
              <a:rPr lang="en-US" dirty="0"/>
              <a:t>(…)’ saves and formats </a:t>
            </a:r>
            <a:r>
              <a:rPr lang="en-US" dirty="0" err="1"/>
              <a:t>dataframe</a:t>
            </a:r>
            <a:r>
              <a:rPr lang="en-US" dirty="0"/>
              <a:t> for excel file name ‘main.xlsx’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Metrics</a:t>
            </a:r>
          </a:p>
          <a:p>
            <a:endParaRPr lang="en-US" dirty="0"/>
          </a:p>
          <a:p>
            <a:r>
              <a:rPr lang="en-US" dirty="0"/>
              <a:t>Metric: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Time: Measure time taken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File: Identify amount of File read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Data: Identify amount of data in each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E51-7793-46BB-8491-28B4B32618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EB3-8E29-D736-32D6-F88FF4E9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A4607-5F14-8914-E90B-60C13384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5E81-1F80-6C99-CF2E-C5665FE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716E-4604-345F-A6D6-6C811E79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8FB5-2C59-469D-EC12-F99A834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FA0E-39C2-4E76-43D7-E09DC603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6DEF-D505-2E08-3DED-E8710209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23673-D9D1-FFB2-2980-271CBFD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5A56-72E8-E8FB-D1BF-377C2C7B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1A36-DE6C-EA6B-F63E-5790A98D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F7CE-9CFB-5077-D5C3-9F595BA02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1102F-FD19-0CCB-2945-D2CF369E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7A43-32E9-90DB-038E-0E67B3FC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7C5D-8505-E71A-4B55-3C7C577F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C2F4-68DA-7BA8-4ECB-0F4AB7F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3A1D-4CBE-DC5A-E94E-0B25BA9C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CC88-7076-3D42-9B6A-BE938315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59FA-4AB4-5FF7-0B6E-BE21D81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DEB-1DCB-9D36-E6B6-46B96F72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C533-FD79-9533-30DB-E699EC6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69F0-F0E7-E956-A92F-E52FC6DE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6016-EBE5-0592-4062-DB40E788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4763-6A80-E7B0-956D-E32E07E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68CB-EB5E-8700-076A-1581EBB9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41E6-57C4-1565-C9DD-F3CE86B8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4B0-57DB-1A59-9708-92772D1D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BC34-2157-7CC6-A971-3640A5519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AE58-5257-A7DF-94F9-F4D8BA37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C1DF-8E88-10AB-972F-1E04590B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1AA6-E3A2-E5AE-F278-AA3DA435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4150A-031A-870F-4DAD-09A9A42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A74A-05AA-DD2F-7E61-29CE99A4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AC85-6D7F-1A70-CDB3-894C8EC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6944-ED01-C596-FFA0-FA7BA12F2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81C0A-98AE-79D2-3C69-B56FD5CA3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C0A8B-FE6D-9F30-5722-98A6503F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55B33-32AD-FF4F-15CA-C0BFFF14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D5711-0BD6-E6DC-4C41-D5673E65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53364-67B1-1F2A-C0E7-A1F1EB0A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94C0-8728-E25A-345F-4899945C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B1854-766D-2602-BA46-F77503C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6539-16AB-E1BA-70A4-A2DDD09B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32BEE-4915-7611-BBE9-BE5642D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22DF5-609D-F28E-6DE6-771E2635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B655A-8C04-EBF4-998F-357689A0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C32C4-96D5-4197-FE28-4D85A063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576E-E1EC-7F68-7DD7-4D0D8A8F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670A-5E90-5FF2-55FF-0CCF6CDB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4AE57-6162-10A2-EB9F-9784D5C3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F75F-C055-2993-809F-C101CCB0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0B7B1-BA50-4158-F900-71E48345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CCAB-902B-1C1C-0FA1-09449AFB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E89-9E51-ABAE-97B0-0692606F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8D5E3-D104-0B77-17FE-B0340B71A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A5A87-429B-7C96-E130-9B4BF8EA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6C7E-328F-2803-2FA3-C3DB55C5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A544D-3986-62F6-6216-59FECDA0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A6DD-B396-3145-56D7-D7A73DF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B0E70-6F05-03A9-A5E8-F08E946E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87EF-AC1F-BFBB-39C4-9CB93FC9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641-2F9D-C648-B4D5-EF03E2172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F7CB0-1811-43AA-A6C6-44E0159D521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F5B3-F129-AA9A-92F6-0DBA91122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FFC8-33A3-475F-6B86-FF710D87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DAF6E-4AA1-43CA-8A68-F6F18458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andas/python-pandas-dataframe/" TargetMode="External"/><Relationship Id="rId3" Type="http://schemas.openxmlformats.org/officeDocument/2006/relationships/hyperlink" Target="https://www.geeksforgeeks.org/python/how-to-merge-multiple-excel-files-into-a-single-files-with-python/" TargetMode="External"/><Relationship Id="rId7" Type="http://schemas.openxmlformats.org/officeDocument/2006/relationships/hyperlink" Target="https://www.geeksforgeeks.org/python/python-program-to-get-the-file-name-from-the-file-pat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andas/pandas_dataframes.asp" TargetMode="External"/><Relationship Id="rId5" Type="http://schemas.openxmlformats.org/officeDocument/2006/relationships/hyperlink" Target="https://www.geeksforgeeks.org/python/time-process_time-function-in-python/" TargetMode="External"/><Relationship Id="rId4" Type="http://schemas.openxmlformats.org/officeDocument/2006/relationships/hyperlink" Target="https://www.corpseed.com/knowledge-centre/how-to-create-a-project-design-document-pdd-for-the-cdm-project-cy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5F2D-DE6F-A715-5D03-AD6D702F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RPA Project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7C5B-58A6-D96D-4FBF-91F8195F3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Wang Lee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8244A5F-CD35-9E86-5C30-912180E8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B75F9-9198-992C-9E15-E774FAE8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Scenario</a:t>
            </a: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31A764A1-BAE1-C879-E38D-5C527675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94" y="478713"/>
            <a:ext cx="2695123" cy="2695123"/>
          </a:xfrm>
          <a:prstGeom prst="rect">
            <a:avLst/>
          </a:prstGeom>
        </p:spPr>
      </p:pic>
      <p:pic>
        <p:nvPicPr>
          <p:cNvPr id="5" name="Content Placeholder 4" descr="Zipper with solid fill">
            <a:extLst>
              <a:ext uri="{FF2B5EF4-FFF2-40B4-BE49-F238E27FC236}">
                <a16:creationId xmlns:a16="http://schemas.microsoft.com/office/drawing/2014/main" id="{AD86D2F6-AFA5-59EB-050D-19448075D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3930" y="478712"/>
            <a:ext cx="2695123" cy="2695123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2B74C199-6FFB-A82F-2F47-1998287C5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3519" y="3429000"/>
            <a:ext cx="2887465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881E-E40B-5E4A-72FF-3AAB1717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Identifying Task</a:t>
            </a:r>
          </a:p>
        </p:txBody>
      </p:sp>
      <p:pic>
        <p:nvPicPr>
          <p:cNvPr id="7" name="Picture 6" descr="A diagram of a data flow&#10;&#10;AI-generated content may be incorrect.">
            <a:extLst>
              <a:ext uri="{FF2B5EF4-FFF2-40B4-BE49-F238E27FC236}">
                <a16:creationId xmlns:a16="http://schemas.microsoft.com/office/drawing/2014/main" id="{C8D21085-031D-9D16-3848-719013EFF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506227"/>
            <a:ext cx="5131088" cy="3348034"/>
          </a:xfrm>
          <a:prstGeom prst="rect">
            <a:avLst/>
          </a:prstGeom>
        </p:spPr>
      </p:pic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66A87CB2-C99B-ECFE-22F3-AB2CF8F81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418921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04600-DA15-23D0-365A-8AC647D3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Tools</a:t>
            </a:r>
          </a:p>
        </p:txBody>
      </p:sp>
      <p:pic>
        <p:nvPicPr>
          <p:cNvPr id="7" name="Picture 6" descr="A logo of a bear&#10;&#10;AI-generated content may be incorrect.">
            <a:extLst>
              <a:ext uri="{FF2B5EF4-FFF2-40B4-BE49-F238E27FC236}">
                <a16:creationId xmlns:a16="http://schemas.microsoft.com/office/drawing/2014/main" id="{B86FE683-EAC3-1996-3E02-0DEFC6E54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1022723"/>
            <a:ext cx="3387578" cy="2151112"/>
          </a:xfrm>
          <a:prstGeom prst="rect">
            <a:avLst/>
          </a:prstGeom>
        </p:spPr>
      </p:pic>
      <p:pic>
        <p:nvPicPr>
          <p:cNvPr id="9" name="Picture 8" descr="A hand holding a clock&#10;&#10;AI-generated content may be incorrect.">
            <a:extLst>
              <a:ext uri="{FF2B5EF4-FFF2-40B4-BE49-F238E27FC236}">
                <a16:creationId xmlns:a16="http://schemas.microsoft.com/office/drawing/2014/main" id="{70DC82AA-1DD4-3587-7112-ABFDC01F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250348"/>
            <a:ext cx="3419533" cy="1923487"/>
          </a:xfrm>
          <a:prstGeom prst="rect">
            <a:avLst/>
          </a:prstGeom>
        </p:spPr>
      </p:pic>
      <p:pic>
        <p:nvPicPr>
          <p:cNvPr id="5" name="Content Placeholder 4" descr="A logo with text on it&#10;&#10;AI-generated content may be incorrect.">
            <a:extLst>
              <a:ext uri="{FF2B5EF4-FFF2-40B4-BE49-F238E27FC236}">
                <a16:creationId xmlns:a16="http://schemas.microsoft.com/office/drawing/2014/main" id="{FDA83E6A-40E2-58E5-50C4-7D2FA08B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09" y="3429000"/>
            <a:ext cx="6916085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EA92C-780E-F2D7-AFD6-FB9E0844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5" name="Content Placeholder 4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AB0EA78D-A6A9-27EB-8F44-1222E6AB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" y="1787704"/>
            <a:ext cx="10001183" cy="2650313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8403B0A-8DB2-662D-9B7C-C8A14951D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56" y="4558791"/>
            <a:ext cx="5131087" cy="19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7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FAD7-C537-52BE-8C49-738AE4B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Metrics</a:t>
            </a:r>
          </a:p>
        </p:txBody>
      </p:sp>
      <p:pic>
        <p:nvPicPr>
          <p:cNvPr id="9" name="Picture 8" descr="A screenshot of a table&#10;&#10;AI-generated content may be incorrect.">
            <a:extLst>
              <a:ext uri="{FF2B5EF4-FFF2-40B4-BE49-F238E27FC236}">
                <a16:creationId xmlns:a16="http://schemas.microsoft.com/office/drawing/2014/main" id="{EF0B1254-29C7-DB8D-DD78-1F8B733A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83" y="973522"/>
            <a:ext cx="2866560" cy="3342850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5453E50-FF32-FCA6-EB10-F8BAF084E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27" y="1674618"/>
            <a:ext cx="6251073" cy="237570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EE92E-652D-A8E9-25CA-5845DF1C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" y="5124450"/>
            <a:ext cx="11720704" cy="14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140DE-BCF4-FF4D-EC34-7E51A51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562B-F059-6182-168A-E422EBCB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“How to Merge Multiple Excel Files into a Single Files with Python”(2025, 5 June). </a:t>
            </a:r>
            <a:r>
              <a:rPr lang="en-US" sz="1900" dirty="0" err="1"/>
              <a:t>Geeksforgeeks</a:t>
            </a:r>
            <a:r>
              <a:rPr lang="en-US" sz="1900" dirty="0"/>
              <a:t>. </a:t>
            </a:r>
            <a:r>
              <a:rPr lang="en-US" sz="1900" dirty="0">
                <a:hlinkClick r:id="rId3"/>
              </a:rPr>
              <a:t>https://www.geeksforgeeks.org/python/...</a:t>
            </a:r>
            <a:endParaRPr lang="en-US" sz="1900" dirty="0"/>
          </a:p>
          <a:p>
            <a:r>
              <a:rPr lang="en-US" sz="1900" dirty="0"/>
              <a:t>Sharma, T.(2024, 27 Jun). “How To Create A Project Design Document(PDD) For The CDM Project Cycle”. </a:t>
            </a:r>
            <a:r>
              <a:rPr lang="en-US" sz="1900" dirty="0" err="1"/>
              <a:t>Corpseed</a:t>
            </a:r>
            <a:r>
              <a:rPr lang="en-US" sz="1900" dirty="0"/>
              <a:t>. </a:t>
            </a:r>
            <a:r>
              <a:rPr lang="en-US" sz="1900" dirty="0">
                <a:hlinkClick r:id="rId4"/>
              </a:rPr>
              <a:t>https://www.corpseed.com/...</a:t>
            </a:r>
            <a:endParaRPr lang="en-US" sz="1900" dirty="0"/>
          </a:p>
          <a:p>
            <a:r>
              <a:rPr lang="en-US" sz="1900" dirty="0"/>
              <a:t>“</a:t>
            </a:r>
            <a:r>
              <a:rPr lang="en-US" sz="1900" dirty="0" err="1"/>
              <a:t>time.process_time</a:t>
            </a:r>
            <a:r>
              <a:rPr lang="en-US" sz="1900" dirty="0"/>
              <a:t>() function in Python”(2025, 11 Jul). </a:t>
            </a:r>
            <a:r>
              <a:rPr lang="en-US" sz="1900" dirty="0" err="1"/>
              <a:t>GeeksforGeeks</a:t>
            </a:r>
            <a:r>
              <a:rPr lang="en-US" sz="1900" dirty="0"/>
              <a:t>. </a:t>
            </a:r>
            <a:r>
              <a:rPr lang="en-US" sz="1900" dirty="0">
                <a:hlinkClick r:id="rId5"/>
              </a:rPr>
              <a:t>https://www.geeksforgeeks.org/python/...</a:t>
            </a:r>
            <a:endParaRPr lang="en-US" sz="1900" dirty="0"/>
          </a:p>
          <a:p>
            <a:r>
              <a:rPr lang="en-US" sz="1900" dirty="0"/>
              <a:t>“Pandas </a:t>
            </a:r>
            <a:r>
              <a:rPr lang="en-US" sz="1900" dirty="0" err="1"/>
              <a:t>DataFrames</a:t>
            </a:r>
            <a:r>
              <a:rPr lang="en-US" sz="1900" dirty="0"/>
              <a:t>”(</a:t>
            </a:r>
            <a:r>
              <a:rPr lang="en-US" sz="1900" dirty="0" err="1"/>
              <a:t>n.d</a:t>
            </a:r>
            <a:r>
              <a:rPr lang="en-US" sz="1900" dirty="0"/>
              <a:t>). W3school. </a:t>
            </a:r>
            <a:r>
              <a:rPr lang="en-US" sz="1900" dirty="0">
                <a:hlinkClick r:id="rId6"/>
              </a:rPr>
              <a:t>https://www.w3schools.com/python/pandas/...</a:t>
            </a:r>
            <a:endParaRPr lang="en-US" sz="1900" dirty="0"/>
          </a:p>
          <a:p>
            <a:r>
              <a:rPr lang="en-US" sz="1900" dirty="0"/>
              <a:t>“Python Program to Get the File Name From the File Path”(2024, 21 Aug). </a:t>
            </a:r>
            <a:r>
              <a:rPr lang="en-US" sz="1900" dirty="0" err="1"/>
              <a:t>GeeksforGeeks</a:t>
            </a:r>
            <a:r>
              <a:rPr lang="en-US" sz="1900" dirty="0"/>
              <a:t>. </a:t>
            </a:r>
            <a:r>
              <a:rPr lang="en-US" sz="1900" dirty="0">
                <a:hlinkClick r:id="rId7"/>
              </a:rPr>
              <a:t>https://www.geeksforgeeks.org/python/...</a:t>
            </a:r>
            <a:endParaRPr lang="en-US" sz="1900" dirty="0"/>
          </a:p>
          <a:p>
            <a:r>
              <a:rPr lang="en-US" sz="1900" dirty="0"/>
              <a:t>“Pandas </a:t>
            </a:r>
            <a:r>
              <a:rPr lang="en-US" sz="1900" dirty="0" err="1"/>
              <a:t>DataFrame</a:t>
            </a:r>
            <a:r>
              <a:rPr lang="en-US" sz="1900" dirty="0"/>
              <a:t>”(2025, 14 Jun). </a:t>
            </a:r>
            <a:r>
              <a:rPr lang="en-US" sz="1900" dirty="0" err="1"/>
              <a:t>GeeksforGeeks</a:t>
            </a:r>
            <a:r>
              <a:rPr lang="en-US" sz="1900" dirty="0"/>
              <a:t>. </a:t>
            </a:r>
            <a:r>
              <a:rPr lang="en-US" sz="1900" dirty="0">
                <a:hlinkClick r:id="rId8"/>
              </a:rPr>
              <a:t>https://www.geeksforgeeks.org/pandas/...</a:t>
            </a:r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641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527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RPA Project Development</vt:lpstr>
      <vt:lpstr>Scenario</vt:lpstr>
      <vt:lpstr>Identifying Task</vt:lpstr>
      <vt:lpstr>Tools</vt:lpstr>
      <vt:lpstr>Implementation</vt:lpstr>
      <vt:lpstr>Metrics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Lee</dc:creator>
  <cp:lastModifiedBy>Wang Lee</cp:lastModifiedBy>
  <cp:revision>82</cp:revision>
  <dcterms:created xsi:type="dcterms:W3CDTF">2025-07-18T00:46:27Z</dcterms:created>
  <dcterms:modified xsi:type="dcterms:W3CDTF">2025-07-20T23:13:01Z</dcterms:modified>
</cp:coreProperties>
</file>