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9"/>
  </p:notesMasterIdLst>
  <p:handoutMasterIdLst>
    <p:handoutMasterId r:id="rId60"/>
  </p:handoutMasterIdLst>
  <p:sldIdLst>
    <p:sldId id="256" r:id="rId2"/>
    <p:sldId id="257" r:id="rId3"/>
    <p:sldId id="338" r:id="rId4"/>
    <p:sldId id="343" r:id="rId5"/>
    <p:sldId id="368" r:id="rId6"/>
    <p:sldId id="369" r:id="rId7"/>
    <p:sldId id="370" r:id="rId8"/>
    <p:sldId id="371" r:id="rId9"/>
    <p:sldId id="372" r:id="rId10"/>
    <p:sldId id="373" r:id="rId11"/>
    <p:sldId id="375" r:id="rId12"/>
    <p:sldId id="376" r:id="rId13"/>
    <p:sldId id="377" r:id="rId14"/>
    <p:sldId id="374" r:id="rId15"/>
    <p:sldId id="357" r:id="rId16"/>
    <p:sldId id="358" r:id="rId17"/>
    <p:sldId id="359" r:id="rId18"/>
    <p:sldId id="360" r:id="rId19"/>
    <p:sldId id="361" r:id="rId20"/>
    <p:sldId id="362" r:id="rId21"/>
    <p:sldId id="363" r:id="rId22"/>
    <p:sldId id="364" r:id="rId23"/>
    <p:sldId id="365" r:id="rId24"/>
    <p:sldId id="366" r:id="rId25"/>
    <p:sldId id="367" r:id="rId26"/>
    <p:sldId id="378" r:id="rId27"/>
    <p:sldId id="381" r:id="rId28"/>
    <p:sldId id="380" r:id="rId29"/>
    <p:sldId id="379" r:id="rId30"/>
    <p:sldId id="384" r:id="rId31"/>
    <p:sldId id="385" r:id="rId32"/>
    <p:sldId id="386" r:id="rId33"/>
    <p:sldId id="382" r:id="rId34"/>
    <p:sldId id="387" r:id="rId35"/>
    <p:sldId id="383" r:id="rId36"/>
    <p:sldId id="388" r:id="rId37"/>
    <p:sldId id="389" r:id="rId38"/>
    <p:sldId id="390" r:id="rId39"/>
    <p:sldId id="391" r:id="rId40"/>
    <p:sldId id="392" r:id="rId41"/>
    <p:sldId id="341" r:id="rId42"/>
    <p:sldId id="393" r:id="rId43"/>
    <p:sldId id="340" r:id="rId44"/>
    <p:sldId id="345" r:id="rId45"/>
    <p:sldId id="342" r:id="rId46"/>
    <p:sldId id="344" r:id="rId47"/>
    <p:sldId id="347" r:id="rId48"/>
    <p:sldId id="348" r:id="rId49"/>
    <p:sldId id="349" r:id="rId50"/>
    <p:sldId id="350" r:id="rId51"/>
    <p:sldId id="351" r:id="rId52"/>
    <p:sldId id="352" r:id="rId53"/>
    <p:sldId id="353" r:id="rId54"/>
    <p:sldId id="354" r:id="rId55"/>
    <p:sldId id="355" r:id="rId56"/>
    <p:sldId id="356" r:id="rId57"/>
    <p:sldId id="310" r:id="rId58"/>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71EF047-BBB0-46F1-A201-FBE4107BFB45}">
          <p14:sldIdLst>
            <p14:sldId id="256"/>
            <p14:sldId id="257"/>
          </p14:sldIdLst>
        </p14:section>
        <p14:section name="AssemblyDependencies" id="{C5FC7B40-FBE6-456F-A28C-77E91040130F}">
          <p14:sldIdLst>
            <p14:sldId id="338"/>
            <p14:sldId id="343"/>
          </p14:sldIdLst>
        </p14:section>
        <p14:section name="Design" id="{CC3BA86E-B411-4394-859D-269863B7E799}">
          <p14:sldIdLst>
            <p14:sldId id="368"/>
            <p14:sldId id="369"/>
            <p14:sldId id="370"/>
            <p14:sldId id="371"/>
            <p14:sldId id="372"/>
            <p14:sldId id="373"/>
            <p14:sldId id="375"/>
            <p14:sldId id="376"/>
            <p14:sldId id="377"/>
            <p14:sldId id="374"/>
          </p14:sldIdLst>
        </p14:section>
        <p14:section name="Object Oriented Design" id="{A2F85F6F-5392-4A0F-870D-97459412DB4D}">
          <p14:sldIdLst>
            <p14:sldId id="357"/>
            <p14:sldId id="358"/>
            <p14:sldId id="359"/>
            <p14:sldId id="360"/>
            <p14:sldId id="361"/>
            <p14:sldId id="362"/>
            <p14:sldId id="363"/>
            <p14:sldId id="364"/>
            <p14:sldId id="365"/>
            <p14:sldId id="366"/>
            <p14:sldId id="367"/>
          </p14:sldIdLst>
        </p14:section>
        <p14:section name="Architecture" id="{55762C7E-6903-421B-B6F4-AEBCE95F2540}">
          <p14:sldIdLst>
            <p14:sldId id="378"/>
          </p14:sldIdLst>
        </p14:section>
        <p14:section name="Visibility" id="{C6661EA0-28CF-447C-89AC-CF27D36522F6}">
          <p14:sldIdLst>
            <p14:sldId id="381"/>
            <p14:sldId id="380"/>
          </p14:sldIdLst>
        </p14:section>
        <p14:section name="Dead Code" id="{763EC751-D390-4193-865E-76BE6D1FD0BD}">
          <p14:sldIdLst>
            <p14:sldId id="379"/>
            <p14:sldId id="384"/>
            <p14:sldId id="385"/>
            <p14:sldId id="386"/>
          </p14:sldIdLst>
        </p14:section>
        <p14:section name="Naming Conventions" id="{57C6F728-9B6B-4281-9DA0-242B28B67C54}">
          <p14:sldIdLst>
            <p14:sldId id="382"/>
            <p14:sldId id="387"/>
          </p14:sldIdLst>
        </p14:section>
        <p14:section name="Source Files Organization" id="{DF4134E9-8EE2-4381-8DA9-788DC293B1F3}">
          <p14:sldIdLst>
            <p14:sldId id="383"/>
            <p14:sldId id="388"/>
            <p14:sldId id="389"/>
            <p14:sldId id="390"/>
            <p14:sldId id="391"/>
            <p14:sldId id="392"/>
          </p14:sldIdLst>
        </p14:section>
        <p14:section name="Code initial observations" id="{8E899D51-D90F-4BC7-A7EB-C13A44EF409C}">
          <p14:sldIdLst>
            <p14:sldId id="341"/>
            <p14:sldId id="393"/>
            <p14:sldId id="340"/>
            <p14:sldId id="345"/>
            <p14:sldId id="342"/>
            <p14:sldId id="344"/>
            <p14:sldId id="347"/>
            <p14:sldId id="348"/>
            <p14:sldId id="349"/>
            <p14:sldId id="350"/>
            <p14:sldId id="351"/>
            <p14:sldId id="352"/>
            <p14:sldId id="353"/>
            <p14:sldId id="354"/>
            <p14:sldId id="355"/>
            <p14:sldId id="356"/>
          </p14:sldIdLst>
        </p14:section>
        <p14:section name="Q&amp;A" id="{3A97FD58-CD6B-4E89-A199-3B24FA755E38}">
          <p14:sldIdLst>
            <p14:sldId id="31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61" autoAdjust="0"/>
    <p:restoredTop sz="89112" autoAdjust="0"/>
  </p:normalViewPr>
  <p:slideViewPr>
    <p:cSldViewPr snapToGrid="0" snapToObjects="1">
      <p:cViewPr>
        <p:scale>
          <a:sx n="107" d="100"/>
          <a:sy n="107" d="100"/>
        </p:scale>
        <p:origin x="-1182" y="-54"/>
      </p:cViewPr>
      <p:guideLst>
        <p:guide orient="horz" pos="2160"/>
        <p:guide pos="2880"/>
      </p:guideLst>
    </p:cSldViewPr>
  </p:slideViewPr>
  <p:outlineViewPr>
    <p:cViewPr>
      <p:scale>
        <a:sx n="33" d="100"/>
        <a:sy n="33" d="100"/>
      </p:scale>
      <p:origin x="0" y="498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B98EC7-E1E6-469E-B4F2-3472D30BA802}" type="doc">
      <dgm:prSet loTypeId="urn:microsoft.com/office/officeart/2005/8/layout/default" loCatId="list" qsTypeId="urn:microsoft.com/office/officeart/2005/8/quickstyle/simple2" qsCatId="simple" csTypeId="urn:microsoft.com/office/officeart/2005/8/colors/accent1_2" csCatId="accent1" phldr="1"/>
      <dgm:spPr/>
      <dgm:t>
        <a:bodyPr/>
        <a:lstStyle/>
        <a:p>
          <a:endParaRPr lang="en-US"/>
        </a:p>
      </dgm:t>
    </dgm:pt>
    <dgm:pt modelId="{5712E676-04EF-4044-9A89-8DBA1A06F41E}">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smtClean="0"/>
            <a:t>Logical lines of code instead of a physical lines of code.</a:t>
          </a:r>
        </a:p>
        <a:p>
          <a:r>
            <a:rPr lang="en-US" dirty="0" smtClean="0"/>
            <a:t>e.g. </a:t>
          </a:r>
          <a:r>
            <a:rPr lang="en-US" dirty="0" err="1" smtClean="0"/>
            <a:t>BenchmarkHoldingsOperations</a:t>
          </a:r>
          <a:r>
            <a:rPr lang="en-US" dirty="0" smtClean="0"/>
            <a:t>: 3346</a:t>
          </a:r>
          <a:endParaRPr lang="en-US" dirty="0"/>
        </a:p>
      </dgm:t>
    </dgm:pt>
    <dgm:pt modelId="{8B0B92E5-039C-4EA4-A8BB-2390E345A527}" type="parTrans" cxnId="{527C1D18-6D84-41A9-91C0-ECD46257FEEE}">
      <dgm:prSet/>
      <dgm:spPr/>
      <dgm:t>
        <a:bodyPr/>
        <a:lstStyle/>
        <a:p>
          <a:endParaRPr lang="en-US"/>
        </a:p>
      </dgm:t>
    </dgm:pt>
    <dgm:pt modelId="{D93ADF65-B3E1-412B-842B-73BDCBEE895E}" type="sibTrans" cxnId="{527C1D18-6D84-41A9-91C0-ECD46257FEEE}">
      <dgm:prSet/>
      <dgm:spPr/>
      <dgm:t>
        <a:bodyPr/>
        <a:lstStyle/>
        <a:p>
          <a:endParaRPr lang="en-US"/>
        </a:p>
      </dgm:t>
    </dgm:pt>
    <dgm:pt modelId="{53D0F631-4147-43AE-A317-FA3B5756FCE2}">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smtClean="0"/>
            <a:t>Interfaces, abstract methods and enumerations have a lines of code 0. Only concrete code that is effectively executed is considered when computing lines of code.</a:t>
          </a:r>
        </a:p>
      </dgm:t>
    </dgm:pt>
    <dgm:pt modelId="{7443EF19-138A-4214-B5FB-60B84CC0D2A3}" type="parTrans" cxnId="{386C19FB-677F-4397-9435-DD22F1A6A882}">
      <dgm:prSet/>
      <dgm:spPr/>
      <dgm:t>
        <a:bodyPr/>
        <a:lstStyle/>
        <a:p>
          <a:endParaRPr lang="en-US"/>
        </a:p>
      </dgm:t>
    </dgm:pt>
    <dgm:pt modelId="{6BBC38A2-AF7E-42A2-BAC6-22DDB3CA67D5}" type="sibTrans" cxnId="{386C19FB-677F-4397-9435-DD22F1A6A882}">
      <dgm:prSet/>
      <dgm:spPr/>
      <dgm:t>
        <a:bodyPr/>
        <a:lstStyle/>
        <a:p>
          <a:endParaRPr lang="en-US"/>
        </a:p>
      </dgm:t>
    </dgm:pt>
    <dgm:pt modelId="{319D2356-5EC1-4F09-ABF3-EAF94105066D}">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smtClean="0"/>
            <a:t>Namespaces, types, fields and methods declarations are not considered as line of </a:t>
          </a:r>
          <a:r>
            <a:rPr lang="en-US" b="1" dirty="0" smtClean="0"/>
            <a:t>code.</a:t>
          </a:r>
          <a:r>
            <a:rPr lang="en-US" dirty="0" smtClean="0"/>
            <a:t> because they don’t have corresponding sequence points.</a:t>
          </a:r>
          <a:endParaRPr lang="en-US" dirty="0"/>
        </a:p>
      </dgm:t>
    </dgm:pt>
    <dgm:pt modelId="{EA987430-DAC1-4BBB-BD33-78339B717CBE}" type="parTrans" cxnId="{B1C8343D-6F12-4D86-AF2E-A8BEFF1D92DA}">
      <dgm:prSet/>
      <dgm:spPr/>
      <dgm:t>
        <a:bodyPr/>
        <a:lstStyle/>
        <a:p>
          <a:endParaRPr lang="en-US"/>
        </a:p>
      </dgm:t>
    </dgm:pt>
    <dgm:pt modelId="{F0D4C987-58EF-4E1C-BBDA-F4158AB893C1}" type="sibTrans" cxnId="{B1C8343D-6F12-4D86-AF2E-A8BEFF1D92DA}">
      <dgm:prSet/>
      <dgm:spPr/>
      <dgm:t>
        <a:bodyPr/>
        <a:lstStyle/>
        <a:p>
          <a:endParaRPr lang="en-US"/>
        </a:p>
      </dgm:t>
    </dgm:pt>
    <dgm:pt modelId="{05C14A11-89BA-4105-8D1A-7F4C543FBD5B}">
      <dgm:prSet phldrT="[Text]">
        <dgm:style>
          <a:lnRef idx="1">
            <a:schemeClr val="accent1"/>
          </a:lnRef>
          <a:fillRef idx="2">
            <a:schemeClr val="accent1"/>
          </a:fillRef>
          <a:effectRef idx="1">
            <a:schemeClr val="accent1"/>
          </a:effectRef>
          <a:fontRef idx="minor">
            <a:schemeClr val="dk1"/>
          </a:fontRef>
        </dgm:style>
      </dgm:prSet>
      <dgm:spPr/>
      <dgm:t>
        <a:bodyPr/>
        <a:lstStyle/>
        <a:p>
          <a:r>
            <a:rPr lang="en-US" smtClean="0"/>
            <a:t>Lines of code computed from an anonymous method doesn’t interfere with the lines of code of its outer declaring methods.</a:t>
          </a:r>
          <a:endParaRPr lang="en-US" dirty="0"/>
        </a:p>
      </dgm:t>
    </dgm:pt>
    <dgm:pt modelId="{D825908C-404B-4FEB-A4F9-B3F8B4FB850C}" type="parTrans" cxnId="{FC78A607-4429-4250-BCA9-8D17A31B0A4A}">
      <dgm:prSet/>
      <dgm:spPr/>
      <dgm:t>
        <a:bodyPr/>
        <a:lstStyle/>
        <a:p>
          <a:endParaRPr lang="en-US"/>
        </a:p>
      </dgm:t>
    </dgm:pt>
    <dgm:pt modelId="{4CA12A0B-7AF7-4256-A27A-E613534BF70D}" type="sibTrans" cxnId="{FC78A607-4429-4250-BCA9-8D17A31B0A4A}">
      <dgm:prSet/>
      <dgm:spPr/>
      <dgm:t>
        <a:bodyPr/>
        <a:lstStyle/>
        <a:p>
          <a:endParaRPr lang="en-US"/>
        </a:p>
      </dgm:t>
    </dgm:pt>
    <dgm:pt modelId="{9FD86178-774F-4E4E-95C5-C93F2941E66E}" type="pres">
      <dgm:prSet presAssocID="{05B98EC7-E1E6-469E-B4F2-3472D30BA802}" presName="diagram" presStyleCnt="0">
        <dgm:presLayoutVars>
          <dgm:dir/>
          <dgm:resizeHandles val="exact"/>
        </dgm:presLayoutVars>
      </dgm:prSet>
      <dgm:spPr/>
      <dgm:t>
        <a:bodyPr/>
        <a:lstStyle/>
        <a:p>
          <a:endParaRPr lang="en-US"/>
        </a:p>
      </dgm:t>
    </dgm:pt>
    <dgm:pt modelId="{C732156E-81BE-4313-BD59-1F775D5DFBFF}" type="pres">
      <dgm:prSet presAssocID="{5712E676-04EF-4044-9A89-8DBA1A06F41E}" presName="node" presStyleLbl="node1" presStyleIdx="0" presStyleCnt="1" custLinFactNeighborX="-263" custLinFactNeighborY="-3800">
        <dgm:presLayoutVars>
          <dgm:bulletEnabled val="1"/>
        </dgm:presLayoutVars>
      </dgm:prSet>
      <dgm:spPr/>
      <dgm:t>
        <a:bodyPr/>
        <a:lstStyle/>
        <a:p>
          <a:endParaRPr lang="en-US"/>
        </a:p>
      </dgm:t>
    </dgm:pt>
  </dgm:ptLst>
  <dgm:cxnLst>
    <dgm:cxn modelId="{5D26391E-AF4C-4CBF-8F6E-15E809C9DC4F}" type="presOf" srcId="{05B98EC7-E1E6-469E-B4F2-3472D30BA802}" destId="{9FD86178-774F-4E4E-95C5-C93F2941E66E}" srcOrd="0" destOrd="0" presId="urn:microsoft.com/office/officeart/2005/8/layout/default"/>
    <dgm:cxn modelId="{386C19FB-677F-4397-9435-DD22F1A6A882}" srcId="{5712E676-04EF-4044-9A89-8DBA1A06F41E}" destId="{53D0F631-4147-43AE-A317-FA3B5756FCE2}" srcOrd="0" destOrd="0" parTransId="{7443EF19-138A-4214-B5FB-60B84CC0D2A3}" sibTransId="{6BBC38A2-AF7E-42A2-BAC6-22DDB3CA67D5}"/>
    <dgm:cxn modelId="{395B41C9-55B1-40CD-BB77-87123BE51243}" type="presOf" srcId="{53D0F631-4147-43AE-A317-FA3B5756FCE2}" destId="{C732156E-81BE-4313-BD59-1F775D5DFBFF}" srcOrd="0" destOrd="1" presId="urn:microsoft.com/office/officeart/2005/8/layout/default"/>
    <dgm:cxn modelId="{FC78A607-4429-4250-BCA9-8D17A31B0A4A}" srcId="{5712E676-04EF-4044-9A89-8DBA1A06F41E}" destId="{05C14A11-89BA-4105-8D1A-7F4C543FBD5B}" srcOrd="2" destOrd="0" parTransId="{D825908C-404B-4FEB-A4F9-B3F8B4FB850C}" sibTransId="{4CA12A0B-7AF7-4256-A27A-E613534BF70D}"/>
    <dgm:cxn modelId="{C39A40DE-DA08-4426-91A5-55DE67C6AC98}" type="presOf" srcId="{5712E676-04EF-4044-9A89-8DBA1A06F41E}" destId="{C732156E-81BE-4313-BD59-1F775D5DFBFF}" srcOrd="0" destOrd="0" presId="urn:microsoft.com/office/officeart/2005/8/layout/default"/>
    <dgm:cxn modelId="{527C1D18-6D84-41A9-91C0-ECD46257FEEE}" srcId="{05B98EC7-E1E6-469E-B4F2-3472D30BA802}" destId="{5712E676-04EF-4044-9A89-8DBA1A06F41E}" srcOrd="0" destOrd="0" parTransId="{8B0B92E5-039C-4EA4-A8BB-2390E345A527}" sibTransId="{D93ADF65-B3E1-412B-842B-73BDCBEE895E}"/>
    <dgm:cxn modelId="{FB8FE4FD-E885-466A-BA28-B0C52A7BD2AD}" type="presOf" srcId="{319D2356-5EC1-4F09-ABF3-EAF94105066D}" destId="{C732156E-81BE-4313-BD59-1F775D5DFBFF}" srcOrd="0" destOrd="2" presId="urn:microsoft.com/office/officeart/2005/8/layout/default"/>
    <dgm:cxn modelId="{279F2B22-BB90-48F2-9033-3D644CD9D1E6}" type="presOf" srcId="{05C14A11-89BA-4105-8D1A-7F4C543FBD5B}" destId="{C732156E-81BE-4313-BD59-1F775D5DFBFF}" srcOrd="0" destOrd="3" presId="urn:microsoft.com/office/officeart/2005/8/layout/default"/>
    <dgm:cxn modelId="{B1C8343D-6F12-4D86-AF2E-A8BEFF1D92DA}" srcId="{5712E676-04EF-4044-9A89-8DBA1A06F41E}" destId="{319D2356-5EC1-4F09-ABF3-EAF94105066D}" srcOrd="1" destOrd="0" parTransId="{EA987430-DAC1-4BBB-BD33-78339B717CBE}" sibTransId="{F0D4C987-58EF-4E1C-BBDA-F4158AB893C1}"/>
    <dgm:cxn modelId="{35D0DA62-A52F-4C13-A3A9-08D33F251D52}" type="presParOf" srcId="{9FD86178-774F-4E4E-95C5-C93F2941E66E}" destId="{C732156E-81BE-4313-BD59-1F775D5DFBFF}"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2156E-81BE-4313-BD59-1F775D5DFBFF}">
      <dsp:nvSpPr>
        <dsp:cNvPr id="0" name=""/>
        <dsp:cNvSpPr/>
      </dsp:nvSpPr>
      <dsp:spPr>
        <a:xfrm>
          <a:off x="0" y="64211"/>
          <a:ext cx="6096000" cy="3657600"/>
        </a:xfrm>
        <a:prstGeom prst="rect">
          <a:avLst/>
        </a:prstGeom>
        <a:gradFill rotWithShape="1">
          <a:gsLst>
            <a:gs pos="0">
              <a:schemeClr val="accent1">
                <a:tint val="1000"/>
              </a:schemeClr>
            </a:gs>
            <a:gs pos="68000">
              <a:schemeClr val="accent1">
                <a:tint val="77000"/>
              </a:schemeClr>
            </a:gs>
            <a:gs pos="81000">
              <a:schemeClr val="accent1">
                <a:tint val="79000"/>
              </a:schemeClr>
            </a:gs>
            <a:gs pos="86000">
              <a:schemeClr val="accent1">
                <a:tint val="73000"/>
              </a:schemeClr>
            </a:gs>
            <a:gs pos="100000">
              <a:schemeClr val="accent1">
                <a:tint val="35000"/>
              </a:schemeClr>
            </a:gs>
          </a:gsLst>
          <a:lin ang="5400000" scaled="1"/>
        </a:gradFill>
        <a:ln w="9525" cap="flat" cmpd="sng" algn="ctr">
          <a:solidFill>
            <a:schemeClr val="accent1">
              <a:shade val="60000"/>
              <a:satMod val="300000"/>
            </a:schemeClr>
          </a:solidFill>
          <a:prstDash val="solid"/>
        </a:ln>
        <a:effectLst>
          <a:glow rad="63500">
            <a:schemeClr val="accent1">
              <a:tint val="30000"/>
              <a:shade val="95000"/>
              <a:satMod val="300000"/>
              <a:alpha val="50000"/>
            </a:schemeClr>
          </a:glow>
        </a:effectLst>
      </dsp:spPr>
      <dsp:style>
        <a:lnRef idx="1">
          <a:schemeClr val="accent1"/>
        </a:lnRef>
        <a:fillRef idx="2">
          <a:schemeClr val="accent1"/>
        </a:fillRef>
        <a:effectRef idx="1">
          <a:schemeClr val="accent1"/>
        </a:effectRef>
        <a:fontRef idx="minor">
          <a:schemeClr val="dk1"/>
        </a:fontRef>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smtClean="0"/>
            <a:t>Logical lines of code instead of a physical lines of code.</a:t>
          </a:r>
        </a:p>
        <a:p>
          <a:pPr lvl="0" algn="l" defTabSz="1022350">
            <a:lnSpc>
              <a:spcPct val="90000"/>
            </a:lnSpc>
            <a:spcBef>
              <a:spcPct val="0"/>
            </a:spcBef>
            <a:spcAft>
              <a:spcPct val="35000"/>
            </a:spcAft>
          </a:pPr>
          <a:r>
            <a:rPr lang="en-US" sz="2300" kern="1200" dirty="0" smtClean="0"/>
            <a:t>e.g. </a:t>
          </a:r>
          <a:r>
            <a:rPr lang="en-US" sz="2300" kern="1200" dirty="0" err="1" smtClean="0"/>
            <a:t>BenchmarkHoldingsOperations</a:t>
          </a:r>
          <a:r>
            <a:rPr lang="en-US" sz="2300" kern="1200" dirty="0" smtClean="0"/>
            <a:t>: 3346</a:t>
          </a:r>
          <a:endParaRPr lang="en-US" sz="2300" kern="1200" dirty="0"/>
        </a:p>
        <a:p>
          <a:pPr marL="171450" lvl="1" indent="-171450" algn="l" defTabSz="800100">
            <a:lnSpc>
              <a:spcPct val="90000"/>
            </a:lnSpc>
            <a:spcBef>
              <a:spcPct val="0"/>
            </a:spcBef>
            <a:spcAft>
              <a:spcPct val="15000"/>
            </a:spcAft>
            <a:buChar char="••"/>
          </a:pPr>
          <a:r>
            <a:rPr lang="en-US" sz="1800" kern="1200" dirty="0" smtClean="0"/>
            <a:t>Interfaces, abstract methods and enumerations have a lines of code 0. Only concrete code that is effectively executed is considered when computing lines of code.</a:t>
          </a:r>
        </a:p>
        <a:p>
          <a:pPr marL="171450" lvl="1" indent="-171450" algn="l" defTabSz="800100">
            <a:lnSpc>
              <a:spcPct val="90000"/>
            </a:lnSpc>
            <a:spcBef>
              <a:spcPct val="0"/>
            </a:spcBef>
            <a:spcAft>
              <a:spcPct val="15000"/>
            </a:spcAft>
            <a:buChar char="••"/>
          </a:pPr>
          <a:r>
            <a:rPr lang="en-US" sz="1800" kern="1200" dirty="0" smtClean="0"/>
            <a:t>Namespaces, types, fields and methods declarations are not considered as line of </a:t>
          </a:r>
          <a:r>
            <a:rPr lang="en-US" sz="1800" b="1" kern="1200" dirty="0" smtClean="0"/>
            <a:t>code.</a:t>
          </a:r>
          <a:r>
            <a:rPr lang="en-US" sz="1800" kern="1200" dirty="0" smtClean="0"/>
            <a:t> because they don’t have corresponding sequence points.</a:t>
          </a:r>
          <a:endParaRPr lang="en-US" sz="1800" kern="1200" dirty="0"/>
        </a:p>
        <a:p>
          <a:pPr marL="171450" lvl="1" indent="-171450" algn="l" defTabSz="800100">
            <a:lnSpc>
              <a:spcPct val="90000"/>
            </a:lnSpc>
            <a:spcBef>
              <a:spcPct val="0"/>
            </a:spcBef>
            <a:spcAft>
              <a:spcPct val="15000"/>
            </a:spcAft>
            <a:buChar char="••"/>
          </a:pPr>
          <a:r>
            <a:rPr lang="en-US" sz="1800" kern="1200" smtClean="0"/>
            <a:t>Lines of code computed from an anonymous method doesn’t interfere with the lines of code of its outer declaring methods.</a:t>
          </a:r>
          <a:endParaRPr lang="en-US" sz="1800" kern="1200" dirty="0"/>
        </a:p>
      </dsp:txBody>
      <dsp:txXfrm>
        <a:off x="0" y="64211"/>
        <a:ext cx="6096000" cy="36576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4"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B1AB68C7-8C0A-4C58-8DD8-B2CD21630443}" type="datetimeFigureOut">
              <a:rPr lang="en-US" smtClean="0"/>
              <a:t>12/27/2012</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B5D54A4A-343F-4B7E-994B-D2A1739D8751}" type="slidenum">
              <a:rPr lang="en-US" smtClean="0"/>
              <a:t>‹#›</a:t>
            </a:fld>
            <a:endParaRPr lang="en-US"/>
          </a:p>
        </p:txBody>
      </p:sp>
    </p:spTree>
    <p:extLst>
      <p:ext uri="{BB962C8B-B14F-4D97-AF65-F5344CB8AC3E}">
        <p14:creationId xmlns:p14="http://schemas.microsoft.com/office/powerpoint/2010/main" val="1710010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FBBCFFD5-D739-5C4B-94F9-8B14B5F15BB4}" type="datetimeFigureOut">
              <a:rPr lang="en-US" smtClean="0"/>
              <a:pPr/>
              <a:t>12/27/2012</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9C740312-5B9E-0944-A9EE-75C411AE6933}" type="slidenum">
              <a:rPr lang="en-US" smtClean="0"/>
              <a:pPr/>
              <a:t>‹#›</a:t>
            </a:fld>
            <a:endParaRPr lang="en-US"/>
          </a:p>
        </p:txBody>
      </p:sp>
    </p:spTree>
    <p:extLst>
      <p:ext uri="{BB962C8B-B14F-4D97-AF65-F5344CB8AC3E}">
        <p14:creationId xmlns:p14="http://schemas.microsoft.com/office/powerpoint/2010/main" val="370976804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2</a:t>
            </a:fld>
            <a:endParaRPr lang="en-US"/>
          </a:p>
        </p:txBody>
      </p:sp>
    </p:spTree>
    <p:extLst>
      <p:ext uri="{BB962C8B-B14F-4D97-AF65-F5344CB8AC3E}">
        <p14:creationId xmlns:p14="http://schemas.microsoft.com/office/powerpoint/2010/main" val="3391855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public class </a:t>
            </a:r>
            <a:r>
              <a:rPr lang="en-US" sz="1200" kern="1200" dirty="0" err="1" smtClean="0">
                <a:solidFill>
                  <a:schemeClr val="tx1"/>
                </a:solidFill>
                <a:latin typeface="+mn-lt"/>
                <a:ea typeface="+mn-ea"/>
                <a:cs typeface="+mn-cs"/>
              </a:rPr>
              <a:t>HoldingsData</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11</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dirty="0" smtClean="0"/>
              <a:t>1. obsolete</a:t>
            </a:r>
            <a:r>
              <a:rPr lang="en-GB" sz="1200" baseline="0" dirty="0" smtClean="0"/>
              <a:t> … [</a:t>
            </a:r>
            <a:r>
              <a:rPr lang="en-US" sz="1200" kern="1200" dirty="0" err="1" smtClean="0">
                <a:solidFill>
                  <a:schemeClr val="tx1"/>
                </a:solidFill>
                <a:latin typeface="+mn-lt"/>
                <a:ea typeface="+mn-ea"/>
                <a:cs typeface="+mn-cs"/>
              </a:rPr>
              <a:t>CommonParts</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ValidateWhatever</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r>
            <a:br>
              <a:rPr lang="en-US" sz="1200" kern="1200" baseline="0" dirty="0" smtClean="0">
                <a:solidFill>
                  <a:schemeClr val="tx1"/>
                </a:solidFill>
                <a:latin typeface="+mn-lt"/>
                <a:ea typeface="+mn-ea"/>
                <a:cs typeface="+mn-cs"/>
              </a:rPr>
            </a:br>
            <a:r>
              <a:rPr lang="en-US" sz="1200" kern="1200" baseline="0" dirty="0" smtClean="0">
                <a:solidFill>
                  <a:schemeClr val="tx1"/>
                </a:solidFill>
                <a:latin typeface="+mn-lt"/>
                <a:ea typeface="+mn-ea"/>
                <a:cs typeface="+mn-cs"/>
              </a:rPr>
              <a:t>2. </a:t>
            </a:r>
            <a:r>
              <a:rPr lang="en-US" sz="1200" kern="1200" dirty="0" smtClean="0">
                <a:solidFill>
                  <a:schemeClr val="tx1"/>
                </a:solidFill>
                <a:latin typeface="+mn-lt"/>
                <a:ea typeface="+mn-ea"/>
                <a:cs typeface="+mn-cs"/>
              </a:rPr>
              <a:t>public </a:t>
            </a:r>
            <a:r>
              <a:rPr lang="en-US" sz="1200" kern="1200" dirty="0" err="1" smtClean="0">
                <a:solidFill>
                  <a:schemeClr val="tx1"/>
                </a:solidFill>
                <a:latin typeface="+mn-lt"/>
                <a:ea typeface="+mn-ea"/>
                <a:cs typeface="+mn-cs"/>
              </a:rPr>
              <a:t>UnchangableExpression</a:t>
            </a:r>
            <a:r>
              <a:rPr lang="en-US" sz="1200" kern="1200" dirty="0" smtClean="0">
                <a:solidFill>
                  <a:schemeClr val="tx1"/>
                </a:solidFill>
                <a:latin typeface="+mn-lt"/>
                <a:ea typeface="+mn-ea"/>
                <a:cs typeface="+mn-cs"/>
              </a:rPr>
              <a:t>&lt;Decimal&gt; </a:t>
            </a:r>
            <a:r>
              <a:rPr lang="en-US" sz="1200" kern="1200" dirty="0" err="1" smtClean="0">
                <a:solidFill>
                  <a:schemeClr val="tx1"/>
                </a:solidFill>
                <a:latin typeface="+mn-lt"/>
                <a:ea typeface="+mn-ea"/>
                <a:cs typeface="+mn-cs"/>
              </a:rPr>
              <a:t>CreateBenchmarkExpression</a:t>
            </a:r>
            <a:r>
              <a:rPr lang="en-US" sz="1200" kern="1200" dirty="0" smtClean="0">
                <a:solidFill>
                  <a:schemeClr val="tx1"/>
                </a:solidFill>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C740312-5B9E-0944-A9EE-75C411AE6933}" type="slidenum">
              <a:rPr lang="en-US" smtClean="0"/>
              <a:pPr/>
              <a:t>12</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throw </a:t>
            </a:r>
            <a:r>
              <a:rPr lang="en-US" dirty="0"/>
              <a:t>new </a:t>
            </a:r>
            <a:r>
              <a:rPr lang="en-US" dirty="0" err="1"/>
              <a:t>NotImplementedException</a:t>
            </a:r>
            <a:r>
              <a:rPr lang="en-US" dirty="0"/>
              <a:t>();</a:t>
            </a:r>
          </a:p>
        </p:txBody>
      </p:sp>
      <p:sp>
        <p:nvSpPr>
          <p:cNvPr id="4" name="Slide Number Placeholder 3"/>
          <p:cNvSpPr>
            <a:spLocks noGrp="1"/>
          </p:cNvSpPr>
          <p:nvPr>
            <p:ph type="sldNum" sz="quarter" idx="10"/>
          </p:nvPr>
        </p:nvSpPr>
        <p:spPr/>
        <p:txBody>
          <a:bodyPr/>
          <a:lstStyle/>
          <a:p>
            <a:fld id="{9C740312-5B9E-0944-A9EE-75C411AE6933}" type="slidenum">
              <a:rPr lang="en-US" smtClean="0"/>
              <a:pPr/>
              <a:t>13</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14</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B580FF-DB50-4A05-8BD2-0FA13FF5DED7}" type="slidenum">
              <a:rPr lang="en-US" smtClean="0"/>
              <a:pPr/>
              <a:t>15</a:t>
            </a:fld>
            <a:endParaRPr lang="en-US"/>
          </a:p>
        </p:txBody>
      </p:sp>
    </p:spTree>
    <p:extLst>
      <p:ext uri="{BB962C8B-B14F-4D97-AF65-F5344CB8AC3E}">
        <p14:creationId xmlns:p14="http://schemas.microsoft.com/office/powerpoint/2010/main" val="3796344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16</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internal class </a:t>
            </a:r>
            <a:r>
              <a:rPr lang="en-US" b="1" i="1" u="sng" dirty="0" err="1" smtClean="0"/>
              <a:t>ValueAccessorBase</a:t>
            </a:r>
            <a:endParaRPr lang="en-US" b="1" i="1" u="sng" dirty="0" smtClean="0"/>
          </a:p>
          <a:p>
            <a:pPr marL="228600" indent="-228600">
              <a:buAutoNum type="arabicPeriod"/>
            </a:pPr>
            <a:r>
              <a:rPr lang="en-US" dirty="0" err="1" smtClean="0"/>
              <a:t>AtomicElement</a:t>
            </a:r>
            <a:r>
              <a:rPr lang="en-US" dirty="0" smtClean="0"/>
              <a:t> </a:t>
            </a:r>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17</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18</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19</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20</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3</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21</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22</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23</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24</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25</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B580FF-DB50-4A05-8BD2-0FA13FF5DED7}" type="slidenum">
              <a:rPr lang="en-US" smtClean="0"/>
              <a:pPr/>
              <a:t>26</a:t>
            </a:fld>
            <a:endParaRPr lang="en-US"/>
          </a:p>
        </p:txBody>
      </p:sp>
    </p:spTree>
    <p:extLst>
      <p:ext uri="{BB962C8B-B14F-4D97-AF65-F5344CB8AC3E}">
        <p14:creationId xmlns:p14="http://schemas.microsoft.com/office/powerpoint/2010/main" val="3796344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580FF-DB50-4A05-8BD2-0FA13FF5DED7}" type="slidenum">
              <a:rPr lang="en-US" smtClean="0"/>
              <a:pPr/>
              <a:t>27</a:t>
            </a:fld>
            <a:endParaRPr lang="en-US"/>
          </a:p>
        </p:txBody>
      </p:sp>
    </p:spTree>
    <p:extLst>
      <p:ext uri="{BB962C8B-B14F-4D97-AF65-F5344CB8AC3E}">
        <p14:creationId xmlns:p14="http://schemas.microsoft.com/office/powerpoint/2010/main" val="37963440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B580FF-DB50-4A05-8BD2-0FA13FF5DED7}" type="slidenum">
              <a:rPr lang="en-US" smtClean="0"/>
              <a:pPr/>
              <a:t>28</a:t>
            </a:fld>
            <a:endParaRPr lang="en-US"/>
          </a:p>
        </p:txBody>
      </p:sp>
    </p:spTree>
    <p:extLst>
      <p:ext uri="{BB962C8B-B14F-4D97-AF65-F5344CB8AC3E}">
        <p14:creationId xmlns:p14="http://schemas.microsoft.com/office/powerpoint/2010/main" val="37963440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B580FF-DB50-4A05-8BD2-0FA13FF5DED7}" type="slidenum">
              <a:rPr lang="en-US" smtClean="0"/>
              <a:pPr/>
              <a:t>29</a:t>
            </a:fld>
            <a:endParaRPr lang="en-US"/>
          </a:p>
        </p:txBody>
      </p:sp>
    </p:spTree>
    <p:extLst>
      <p:ext uri="{BB962C8B-B14F-4D97-AF65-F5344CB8AC3E}">
        <p14:creationId xmlns:p14="http://schemas.microsoft.com/office/powerpoint/2010/main" val="3796344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6618"/>
            <a:r>
              <a:rPr lang="en-US" dirty="0" smtClean="0"/>
              <a:t>class </a:t>
            </a:r>
            <a:r>
              <a:rPr lang="en-US" dirty="0" err="1"/>
              <a:t>ObservableCollection</a:t>
            </a:r>
            <a:endParaRPr lang="en-US" dirty="0"/>
          </a:p>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30</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4</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6618"/>
            <a:r>
              <a:rPr lang="en-US" sz="1200" kern="1200" dirty="0" smtClean="0">
                <a:solidFill>
                  <a:schemeClr val="tx1"/>
                </a:solidFill>
                <a:effectLst/>
                <a:latin typeface="+mn-lt"/>
                <a:ea typeface="+mn-ea"/>
                <a:cs typeface="+mn-cs"/>
              </a:rPr>
              <a:t>Public methods might be used by client applications of your assemblies. Main() method is not used by-design. The IL code never </a:t>
            </a:r>
            <a:r>
              <a:rPr lang="en-US" sz="1200" kern="1200" dirty="0" err="1" smtClean="0">
                <a:solidFill>
                  <a:schemeClr val="tx1"/>
                </a:solidFill>
                <a:effectLst/>
                <a:latin typeface="+mn-lt"/>
                <a:ea typeface="+mn-ea"/>
                <a:cs typeface="+mn-cs"/>
              </a:rPr>
              <a:t>explicitely</a:t>
            </a:r>
            <a:r>
              <a:rPr lang="en-US" sz="1200" kern="1200" dirty="0" smtClean="0">
                <a:solidFill>
                  <a:schemeClr val="tx1"/>
                </a:solidFill>
                <a:effectLst/>
                <a:latin typeface="+mn-lt"/>
                <a:ea typeface="+mn-ea"/>
                <a:cs typeface="+mn-cs"/>
              </a:rPr>
              <a:t> calls explicit interface methods implementation. The IL code never </a:t>
            </a:r>
            <a:r>
              <a:rPr lang="en-US" sz="1200" kern="1200" dirty="0" err="1" smtClean="0">
                <a:solidFill>
                  <a:schemeClr val="tx1"/>
                </a:solidFill>
                <a:effectLst/>
                <a:latin typeface="+mn-lt"/>
                <a:ea typeface="+mn-ea"/>
                <a:cs typeface="+mn-cs"/>
              </a:rPr>
              <a:t>explicitely</a:t>
            </a:r>
            <a:r>
              <a:rPr lang="en-US" sz="1200" kern="1200" dirty="0" smtClean="0">
                <a:solidFill>
                  <a:schemeClr val="tx1"/>
                </a:solidFill>
                <a:effectLst/>
                <a:latin typeface="+mn-lt"/>
                <a:ea typeface="+mn-ea"/>
                <a:cs typeface="+mn-cs"/>
              </a:rPr>
              <a:t> calls class constructors. The IL code never </a:t>
            </a:r>
            <a:r>
              <a:rPr lang="en-US" sz="1200" kern="1200" dirty="0" err="1" smtClean="0">
                <a:solidFill>
                  <a:schemeClr val="tx1"/>
                </a:solidFill>
                <a:effectLst/>
                <a:latin typeface="+mn-lt"/>
                <a:ea typeface="+mn-ea"/>
                <a:cs typeface="+mn-cs"/>
              </a:rPr>
              <a:t>explicitely</a:t>
            </a:r>
            <a:r>
              <a:rPr lang="en-US" sz="1200" kern="1200" dirty="0" smtClean="0">
                <a:solidFill>
                  <a:schemeClr val="tx1"/>
                </a:solidFill>
                <a:effectLst/>
                <a:latin typeface="+mn-lt"/>
                <a:ea typeface="+mn-ea"/>
                <a:cs typeface="+mn-cs"/>
              </a:rPr>
              <a:t> calls </a:t>
            </a:r>
            <a:r>
              <a:rPr lang="en-US" sz="1200" kern="1200" dirty="0" err="1" smtClean="0">
                <a:solidFill>
                  <a:schemeClr val="tx1"/>
                </a:solidFill>
                <a:effectLst/>
                <a:latin typeface="+mn-lt"/>
                <a:ea typeface="+mn-ea"/>
                <a:cs typeface="+mn-cs"/>
              </a:rPr>
              <a:t>finalizers</a:t>
            </a:r>
            <a:r>
              <a:rPr lang="en-US" sz="1200" kern="1200" dirty="0" smtClean="0">
                <a:solidFill>
                  <a:schemeClr val="tx1"/>
                </a:solidFill>
                <a:effectLst/>
                <a:latin typeface="+mn-lt"/>
                <a:ea typeface="+mn-ea"/>
                <a:cs typeface="+mn-cs"/>
              </a:rPr>
              <a:t>. Only check for non virtual method that are not seen as used in IL. Don't take account of protected </a:t>
            </a:r>
            <a:r>
              <a:rPr lang="en-US" sz="1200" kern="1200" dirty="0" err="1" smtClean="0">
                <a:solidFill>
                  <a:schemeClr val="tx1"/>
                </a:solidFill>
                <a:effectLst/>
                <a:latin typeface="+mn-lt"/>
                <a:ea typeface="+mn-ea"/>
                <a:cs typeface="+mn-cs"/>
              </a:rPr>
              <a:t>ctor</a:t>
            </a:r>
            <a:r>
              <a:rPr lang="en-US" sz="1200" kern="1200" dirty="0" smtClean="0">
                <a:solidFill>
                  <a:schemeClr val="tx1"/>
                </a:solidFill>
                <a:effectLst/>
                <a:latin typeface="+mn-lt"/>
                <a:ea typeface="+mn-ea"/>
                <a:cs typeface="+mn-cs"/>
              </a:rPr>
              <a:t> that might be call by a derived </a:t>
            </a:r>
            <a:r>
              <a:rPr lang="en-US" sz="1200" kern="1200" dirty="0" err="1" smtClean="0">
                <a:solidFill>
                  <a:schemeClr val="tx1"/>
                </a:solidFill>
                <a:effectLst/>
                <a:latin typeface="+mn-lt"/>
                <a:ea typeface="+mn-ea"/>
                <a:cs typeface="+mn-cs"/>
              </a:rPr>
              <a:t>ctors</a:t>
            </a:r>
            <a:r>
              <a:rPr lang="en-US" sz="1200" kern="1200" dirty="0" smtClean="0">
                <a:solidFill>
                  <a:schemeClr val="tx1"/>
                </a:solidFill>
                <a:effectLst/>
                <a:latin typeface="+mn-lt"/>
                <a:ea typeface="+mn-ea"/>
                <a:cs typeface="+mn-cs"/>
              </a:rPr>
              <a:t>. The IL code never </a:t>
            </a:r>
            <a:r>
              <a:rPr lang="en-US" sz="1200" kern="1200" dirty="0" err="1" smtClean="0">
                <a:solidFill>
                  <a:schemeClr val="tx1"/>
                </a:solidFill>
                <a:effectLst/>
                <a:latin typeface="+mn-lt"/>
                <a:ea typeface="+mn-ea"/>
                <a:cs typeface="+mn-cs"/>
              </a:rPr>
              <a:t>explicitely</a:t>
            </a:r>
            <a:r>
              <a:rPr lang="en-US" sz="1200" kern="1200" dirty="0" smtClean="0">
                <a:solidFill>
                  <a:schemeClr val="tx1"/>
                </a:solidFill>
                <a:effectLst/>
                <a:latin typeface="+mn-lt"/>
                <a:ea typeface="+mn-ea"/>
                <a:cs typeface="+mn-cs"/>
              </a:rPr>
              <a:t> calls events adder/remover.</a:t>
            </a:r>
          </a:p>
          <a:p>
            <a:pPr defTabSz="466618"/>
            <a:endParaRPr lang="en-US" sz="1200" kern="1200" dirty="0" smtClean="0">
              <a:solidFill>
                <a:schemeClr val="tx1"/>
              </a:solidFill>
              <a:effectLst/>
              <a:latin typeface="+mn-lt"/>
              <a:ea typeface="+mn-ea"/>
              <a:cs typeface="+mn-cs"/>
            </a:endParaRPr>
          </a:p>
          <a:p>
            <a:pPr defTabSz="466618"/>
            <a:r>
              <a:rPr lang="en-US" sz="1200" kern="1200" dirty="0" smtClean="0">
                <a:solidFill>
                  <a:schemeClr val="tx1"/>
                </a:solidFill>
                <a:effectLst/>
                <a:latin typeface="+mn-lt"/>
                <a:ea typeface="+mn-ea"/>
                <a:cs typeface="+mn-cs"/>
              </a:rPr>
              <a:t>// Dead methods = methods used only by unused methods (recursive)</a:t>
            </a:r>
            <a:br>
              <a:rPr lang="en-US" sz="120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31</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6618"/>
            <a:r>
              <a:rPr lang="en-US" sz="1200" kern="1200" dirty="0" smtClean="0">
                <a:solidFill>
                  <a:schemeClr val="tx1"/>
                </a:solidFill>
                <a:effectLst/>
                <a:latin typeface="+mn-lt"/>
                <a:ea typeface="+mn-ea"/>
                <a:cs typeface="+mn-cs"/>
              </a:rPr>
              <a:t>Although not recommended, public fields might be used by client applications of your assemblies.</a:t>
            </a:r>
          </a:p>
          <a:p>
            <a:pPr defTabSz="466618"/>
            <a:r>
              <a:rPr lang="en-US" sz="1200" kern="1200" dirty="0" smtClean="0">
                <a:solidFill>
                  <a:schemeClr val="tx1"/>
                </a:solidFill>
                <a:effectLst/>
                <a:latin typeface="+mn-lt"/>
                <a:ea typeface="+mn-ea"/>
                <a:cs typeface="+mn-cs"/>
              </a:rPr>
              <a:t>The IL code never </a:t>
            </a:r>
            <a:r>
              <a:rPr lang="en-US" sz="1200" kern="1200" dirty="0" err="1" smtClean="0">
                <a:solidFill>
                  <a:schemeClr val="tx1"/>
                </a:solidFill>
                <a:effectLst/>
                <a:latin typeface="+mn-lt"/>
                <a:ea typeface="+mn-ea"/>
                <a:cs typeface="+mn-cs"/>
              </a:rPr>
              <a:t>explicitely</a:t>
            </a:r>
            <a:r>
              <a:rPr lang="en-US" sz="1200" kern="1200" dirty="0" smtClean="0">
                <a:solidFill>
                  <a:schemeClr val="tx1"/>
                </a:solidFill>
                <a:effectLst/>
                <a:latin typeface="+mn-lt"/>
                <a:ea typeface="+mn-ea"/>
                <a:cs typeface="+mn-cs"/>
              </a:rPr>
              <a:t> uses literal fields.</a:t>
            </a:r>
          </a:p>
          <a:p>
            <a:pPr defTabSz="466618"/>
            <a:r>
              <a:rPr lang="en-US" sz="1200" kern="1200" dirty="0" smtClean="0">
                <a:solidFill>
                  <a:schemeClr val="tx1"/>
                </a:solidFill>
                <a:effectLst/>
                <a:latin typeface="+mn-lt"/>
                <a:ea typeface="+mn-ea"/>
                <a:cs typeface="+mn-cs"/>
              </a:rPr>
              <a:t>The IL code never </a:t>
            </a:r>
            <a:r>
              <a:rPr lang="en-US" sz="1200" kern="1200" dirty="0" err="1" smtClean="0">
                <a:solidFill>
                  <a:schemeClr val="tx1"/>
                </a:solidFill>
                <a:effectLst/>
                <a:latin typeface="+mn-lt"/>
                <a:ea typeface="+mn-ea"/>
                <a:cs typeface="+mn-cs"/>
              </a:rPr>
              <a:t>explicitely</a:t>
            </a:r>
            <a:r>
              <a:rPr lang="en-US" sz="1200" kern="1200" dirty="0" smtClean="0">
                <a:solidFill>
                  <a:schemeClr val="tx1"/>
                </a:solidFill>
                <a:effectLst/>
                <a:latin typeface="+mn-lt"/>
                <a:ea typeface="+mn-ea"/>
                <a:cs typeface="+mn-cs"/>
              </a:rPr>
              <a:t> uses enumeration value.</a:t>
            </a:r>
          </a:p>
          <a:p>
            <a:pPr defTabSz="466618"/>
            <a:r>
              <a:rPr lang="en-US" sz="1200" kern="1200" dirty="0" smtClean="0">
                <a:solidFill>
                  <a:schemeClr val="tx1"/>
                </a:solidFill>
                <a:effectLst/>
                <a:latin typeface="+mn-lt"/>
                <a:ea typeface="+mn-ea"/>
                <a:cs typeface="+mn-cs"/>
              </a:rPr>
              <a:t>Field named 'value__' are relative to enumerations and the IL code never </a:t>
            </a:r>
            <a:r>
              <a:rPr lang="en-US" sz="1200" kern="1200" dirty="0" err="1" smtClean="0">
                <a:solidFill>
                  <a:schemeClr val="tx1"/>
                </a:solidFill>
                <a:effectLst/>
                <a:latin typeface="+mn-lt"/>
                <a:ea typeface="+mn-ea"/>
                <a:cs typeface="+mn-cs"/>
              </a:rPr>
              <a:t>explicitely</a:t>
            </a:r>
            <a:r>
              <a:rPr lang="en-US" sz="1200" kern="1200" dirty="0" smtClean="0">
                <a:solidFill>
                  <a:schemeClr val="tx1"/>
                </a:solidFill>
                <a:effectLst/>
                <a:latin typeface="+mn-lt"/>
                <a:ea typeface="+mn-ea"/>
                <a:cs typeface="+mn-cs"/>
              </a:rPr>
              <a:t> uses them.</a:t>
            </a:r>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32</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B580FF-DB50-4A05-8BD2-0FA13FF5DED7}" type="slidenum">
              <a:rPr lang="en-US" smtClean="0"/>
              <a:pPr/>
              <a:t>33</a:t>
            </a:fld>
            <a:endParaRPr lang="en-US"/>
          </a:p>
        </p:txBody>
      </p:sp>
    </p:spTree>
    <p:extLst>
      <p:ext uri="{BB962C8B-B14F-4D97-AF65-F5344CB8AC3E}">
        <p14:creationId xmlns:p14="http://schemas.microsoft.com/office/powerpoint/2010/main" val="3796344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6618"/>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34</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B580FF-DB50-4A05-8BD2-0FA13FF5DED7}" type="slidenum">
              <a:rPr lang="en-US" smtClean="0"/>
              <a:pPr/>
              <a:t>35</a:t>
            </a:fld>
            <a:endParaRPr lang="en-US"/>
          </a:p>
        </p:txBody>
      </p:sp>
    </p:spTree>
    <p:extLst>
      <p:ext uri="{BB962C8B-B14F-4D97-AF65-F5344CB8AC3E}">
        <p14:creationId xmlns:p14="http://schemas.microsoft.com/office/powerpoint/2010/main" val="37963440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6618"/>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36</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6618"/>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37</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6618"/>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38</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6618"/>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39</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6618"/>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40</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B580FF-DB50-4A05-8BD2-0FA13FF5DED7}" type="slidenum">
              <a:rPr lang="en-US" smtClean="0"/>
              <a:pPr/>
              <a:t>5</a:t>
            </a:fld>
            <a:endParaRPr lang="en-US"/>
          </a:p>
        </p:txBody>
      </p:sp>
    </p:spTree>
    <p:extLst>
      <p:ext uri="{BB962C8B-B14F-4D97-AF65-F5344CB8AC3E}">
        <p14:creationId xmlns:p14="http://schemas.microsoft.com/office/powerpoint/2010/main" val="3796344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B580FF-DB50-4A05-8BD2-0FA13FF5DED7}" type="slidenum">
              <a:rPr lang="en-US" smtClean="0"/>
              <a:pPr/>
              <a:t>41</a:t>
            </a:fld>
            <a:endParaRPr lang="en-US"/>
          </a:p>
        </p:txBody>
      </p:sp>
    </p:spTree>
    <p:extLst>
      <p:ext uri="{BB962C8B-B14F-4D97-AF65-F5344CB8AC3E}">
        <p14:creationId xmlns:p14="http://schemas.microsoft.com/office/powerpoint/2010/main" val="37963440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42</a:t>
            </a:fld>
            <a:endParaRPr lang="en-US"/>
          </a:p>
        </p:txBody>
      </p:sp>
    </p:spTree>
    <p:extLst>
      <p:ext uri="{BB962C8B-B14F-4D97-AF65-F5344CB8AC3E}">
        <p14:creationId xmlns:p14="http://schemas.microsoft.com/office/powerpoint/2010/main" val="37596753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43</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44</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45</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46</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47</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48</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49</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50</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6</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51</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52</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53</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54</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55</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56</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580FF-DB50-4A05-8BD2-0FA13FF5DED7}" type="slidenum">
              <a:rPr lang="en-US" smtClean="0"/>
              <a:pPr/>
              <a:t>57</a:t>
            </a:fld>
            <a:endParaRPr lang="en-US"/>
          </a:p>
        </p:txBody>
      </p:sp>
    </p:spTree>
    <p:extLst>
      <p:ext uri="{BB962C8B-B14F-4D97-AF65-F5344CB8AC3E}">
        <p14:creationId xmlns:p14="http://schemas.microsoft.com/office/powerpoint/2010/main" val="3796344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7</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public class </a:t>
            </a:r>
            <a:r>
              <a:rPr lang="en-US" sz="1200" kern="1200" dirty="0" err="1" smtClean="0">
                <a:solidFill>
                  <a:schemeClr val="tx1"/>
                </a:solidFill>
                <a:latin typeface="+mn-lt"/>
                <a:ea typeface="+mn-ea"/>
                <a:cs typeface="+mn-cs"/>
              </a:rPr>
              <a:t>BenchmarkSelectionData</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8</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6618">
              <a:defRPr/>
            </a:pPr>
            <a:r>
              <a:rPr lang="en-US" dirty="0" smtClean="0"/>
              <a:t>namespace </a:t>
            </a:r>
            <a:r>
              <a:rPr lang="en-US" dirty="0" err="1"/>
              <a:t>GreenField.UserSession</a:t>
            </a:r>
            <a:endParaRPr lang="en-US" dirty="0"/>
          </a:p>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9</a:t>
            </a:fld>
            <a:endParaRPr lang="en-US"/>
          </a:p>
        </p:txBody>
      </p:sp>
    </p:spTree>
    <p:extLst>
      <p:ext uri="{BB962C8B-B14F-4D97-AF65-F5344CB8AC3E}">
        <p14:creationId xmlns:p14="http://schemas.microsoft.com/office/powerpoint/2010/main" val="4285981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public static class </a:t>
            </a:r>
            <a:r>
              <a:rPr lang="en-US" sz="1200" kern="1200" dirty="0" err="1" smtClean="0">
                <a:solidFill>
                  <a:schemeClr val="tx1"/>
                </a:solidFill>
                <a:latin typeface="+mn-lt"/>
                <a:ea typeface="+mn-ea"/>
                <a:cs typeface="+mn-cs"/>
              </a:rPr>
              <a:t>RatioPeriodMapping</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C740312-5B9E-0944-A9EE-75C411AE6933}" type="slidenum">
              <a:rPr lang="en-US" smtClean="0"/>
              <a:pPr/>
              <a:t>10</a:t>
            </a:fld>
            <a:endParaRPr lang="en-US"/>
          </a:p>
        </p:txBody>
      </p:sp>
    </p:spTree>
    <p:extLst>
      <p:ext uri="{BB962C8B-B14F-4D97-AF65-F5344CB8AC3E}">
        <p14:creationId xmlns:p14="http://schemas.microsoft.com/office/powerpoint/2010/main" val="4285981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eaLnBrk="1" latinLnBrk="0" hangingPunct="1"/>
            <a:fld id="{9BEFBF67-625D-4717-9FA5-3F2B7272E222}" type="datetime1">
              <a:rPr lang="en-US" smtClean="0"/>
              <a:t>12/27/2012</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778BF371-6B16-46FB-B764-A428D7F6975C}" type="datetime1">
              <a:rPr lang="en-US" smtClean="0"/>
              <a:t>12/27/2012</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F43ED087-22C3-4B7E-A8EB-B015B2A3736C}" type="datetime1">
              <a:rPr lang="en-US" smtClean="0"/>
              <a:t>12/27/2012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8C4BD5F3-D616-4313-B709-58CC6CE4FF3E}" type="datetime1">
              <a:rPr lang="en-US" smtClean="0"/>
              <a:t>12/27/2012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6B017160-4EB1-40EA-B717-B50579EC877A}" type="datetime1">
              <a:rPr lang="en-US" smtClean="0"/>
              <a:t>12/27/2012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B761FDDE-14B0-445B-9D89-DF9FC4FD7CF0}" type="datetime1">
              <a:rPr lang="en-US" smtClean="0"/>
              <a:t>12/27/2012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eaLnBrk="1" latinLnBrk="0" hangingPunct="1"/>
            <a:fld id="{16F40420-4E2B-4636-B87E-CA94954E078F}" type="datetime1">
              <a:rPr lang="en-US" smtClean="0"/>
              <a:t>12/27/2012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eaLnBrk="1" latinLnBrk="0" hangingPunct="1"/>
            <a:fld id="{66EA3FB0-9312-4BB5-BAA4-CE503432E76F}" type="datetime1">
              <a:rPr lang="en-US" smtClean="0"/>
              <a:t>12/27/2012</a:t>
            </a:fld>
            <a:endParaRPr lang="en-US"/>
          </a:p>
        </p:txBody>
      </p:sp>
      <p:sp>
        <p:nvSpPr>
          <p:cNvPr id="8" name="Slide Number Placeholder 7"/>
          <p:cNvSpPr>
            <a:spLocks noGrp="1"/>
          </p:cNvSpPr>
          <p:nvPr>
            <p:ph type="sldNum" sz="quarter" idx="11"/>
          </p:nvPr>
        </p:nvSpPr>
        <p:spPr/>
        <p:txBody>
          <a:bodyPr/>
          <a:lstStyle/>
          <a:p>
            <a:fld id="{2AA957AF-53C0-420B-9C2D-77DB1416566C}" type="slidenum">
              <a:rPr kumimoji="0" lang="en-US" smtClean="0"/>
              <a:pPr/>
              <a:t>‹#›</a:t>
            </a:fld>
            <a:endParaRPr kumimoji="0" lang="en-US"/>
          </a:p>
        </p:txBody>
      </p:sp>
      <p:sp>
        <p:nvSpPr>
          <p:cNvPr id="9" name="Footer Placeholder 8"/>
          <p:cNvSpPr>
            <a:spLocks noGrp="1"/>
          </p:cNvSpPr>
          <p:nvPr>
            <p:ph type="ftr" sz="quarter" idx="12"/>
          </p:nvPr>
        </p:nvSpPr>
        <p:spPr/>
        <p:txBody>
          <a:bodyPr/>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97BB464E-C1BD-43DC-8F55-BEF9F736392D}" type="datetime1">
              <a:rPr lang="en-US" smtClean="0"/>
              <a:t>12/27/2012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698FF95E-D58D-4F7C-B5B9-FEF27B439568}" type="datetime1">
              <a:rPr lang="en-US" smtClean="0"/>
              <a:t>12/27/2012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156448" y="6422064"/>
            <a:ext cx="762000" cy="365125"/>
          </a:xfrm>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pPr eaLnBrk="1" latinLnBrk="0" hangingPunct="1"/>
            <a:fld id="{54C81C3A-EA54-4519-8E70-3BC328B03FEA}" type="datetime1">
              <a:rPr lang="en-US" smtClean="0"/>
              <a:t>12/27/2012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pPr eaLnBrk="1" latinLnBrk="0" hangingPunct="1"/>
            <a:fld id="{B257570E-25FD-4203-B824-6BD8F7800C4A}" type="datetime1">
              <a:rPr lang="en-US" smtClean="0"/>
              <a:t>12/27/2012</a:t>
            </a:fld>
            <a:endParaRPr lang="en-US" sz="1000">
              <a:solidFill>
                <a:schemeClr val="tx2">
                  <a:shade val="50000"/>
                </a:schemeClr>
              </a:solidFill>
            </a:endParaRPr>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lgn="ctr" eaLnBrk="1" latinLnBrk="0" hangingPunct="1"/>
            <a:endParaRPr kumimoji="0" lang="en-US" sz="1000" dirty="0">
              <a:solidFill>
                <a:schemeClr val="tx2">
                  <a:shade val="50000"/>
                </a:schemeClr>
              </a:solidFill>
            </a:endParaRPr>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AA957AF-53C0-420B-9C2D-77DB1416566C}" type="slidenum">
              <a:rPr kumimoji="0" lang="en-US" smtClean="0"/>
              <a:pPr/>
              <a:t>‹#›</a:t>
            </a:fld>
            <a:endParaRPr kumimoji="0" lang="en-US" sz="1000" dirty="0">
              <a:solidFill>
                <a:schemeClr val="tx2">
                  <a:shade val="50000"/>
                </a:schemeClr>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blogs.msdn.com/b/ericlippert/archive/2008/05/21/method-hiding-apologia.aspx"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hyperlink" Target="http://msmvps.com/blogs/jon_skeet/archive/2012/04/07/1808561.aspx"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4.e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emf"/><Relationship Id="rId5" Type="http://schemas.openxmlformats.org/officeDocument/2006/relationships/image" Target="../media/image3.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msdn.microsoft.com/en-us/library/aa664471(v=vs.71).aspx"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1182" y="1890603"/>
            <a:ext cx="6820212" cy="2301240"/>
          </a:xfrm>
        </p:spPr>
        <p:txBody>
          <a:bodyPr/>
          <a:lstStyle/>
          <a:p>
            <a:r>
              <a:rPr lang="en-US" dirty="0" smtClean="0"/>
              <a:t>Green field understanding the source code</a:t>
            </a:r>
            <a:endParaRPr lang="en-US" dirty="0"/>
          </a:p>
        </p:txBody>
      </p:sp>
      <p:sp>
        <p:nvSpPr>
          <p:cNvPr id="4" name="TextBox 3"/>
          <p:cNvSpPr txBox="1"/>
          <p:nvPr/>
        </p:nvSpPr>
        <p:spPr>
          <a:xfrm>
            <a:off x="3181683" y="4261023"/>
            <a:ext cx="4068298" cy="369332"/>
          </a:xfrm>
          <a:prstGeom prst="rect">
            <a:avLst/>
          </a:prstGeom>
          <a:noFill/>
        </p:spPr>
        <p:txBody>
          <a:bodyPr wrap="square" rtlCol="0">
            <a:spAutoFit/>
          </a:bodyPr>
          <a:lstStyle/>
          <a:p>
            <a:pPr algn="r"/>
            <a:r>
              <a:rPr lang="en-US" b="1" dirty="0" smtClean="0">
                <a:latin typeface="+mj-lt"/>
              </a:rPr>
              <a:t>Author: </a:t>
            </a:r>
            <a:r>
              <a:rPr lang="en-US" b="1" dirty="0" err="1" smtClean="0">
                <a:latin typeface="+mj-lt"/>
              </a:rPr>
              <a:t>Krish</a:t>
            </a:r>
            <a:r>
              <a:rPr lang="en-US" b="1" dirty="0" smtClean="0">
                <a:latin typeface="+mj-lt"/>
              </a:rPr>
              <a:t> Jadhav</a:t>
            </a:r>
          </a:p>
        </p:txBody>
      </p:sp>
      <p:sp>
        <p:nvSpPr>
          <p:cNvPr id="5" name="TextBox 4"/>
          <p:cNvSpPr txBox="1"/>
          <p:nvPr/>
        </p:nvSpPr>
        <p:spPr>
          <a:xfrm>
            <a:off x="4974969" y="4836112"/>
            <a:ext cx="2430662" cy="369332"/>
          </a:xfrm>
          <a:prstGeom prst="rect">
            <a:avLst/>
          </a:prstGeom>
          <a:noFill/>
        </p:spPr>
        <p:txBody>
          <a:bodyPr wrap="square" rtlCol="0">
            <a:spAutoFit/>
          </a:bodyPr>
          <a:lstStyle/>
          <a:p>
            <a:pPr algn="ctr"/>
            <a:r>
              <a:rPr lang="en-US" dirty="0" smtClean="0"/>
              <a:t>December 26, 2012</a:t>
            </a:r>
            <a:endParaRPr lang="en-US" dirty="0"/>
          </a:p>
        </p:txBody>
      </p:sp>
      <p:pic>
        <p:nvPicPr>
          <p:cNvPr id="1026" name="Picture 5" descr="AshmoreEMMLogo.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727156" y="288757"/>
            <a:ext cx="32956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5749638"/>
            <a:ext cx="9144000" cy="1077218"/>
          </a:xfrm>
          <a:prstGeom prst="rect">
            <a:avLst/>
          </a:prstGeom>
        </p:spPr>
        <p:txBody>
          <a:bodyPr wrap="square">
            <a:spAutoFit/>
          </a:bodyPr>
          <a:lstStyle/>
          <a:p>
            <a:r>
              <a:rPr lang="en-US" sz="1600" dirty="0">
                <a:solidFill>
                  <a:schemeClr val="accent4">
                    <a:lumMod val="40000"/>
                    <a:lumOff val="60000"/>
                  </a:schemeClr>
                </a:solidFill>
              </a:rPr>
              <a:t>User of this document is responsible to use only the current version available on HQ. </a:t>
            </a:r>
          </a:p>
          <a:p>
            <a:r>
              <a:rPr lang="en-US" sz="1600" dirty="0">
                <a:solidFill>
                  <a:schemeClr val="accent4">
                    <a:lumMod val="40000"/>
                    <a:lumOff val="60000"/>
                  </a:schemeClr>
                </a:solidFill>
              </a:rPr>
              <a:t>This document is for restricted in-house circulation.  No part of this document shall be reproduced, stored retrieval system or transmitted in any form or by any means – recording, photocopying, electronic and mechanical without prior permission of </a:t>
            </a:r>
            <a:r>
              <a:rPr lang="en-US" sz="1600" dirty="0" err="1" smtClean="0">
                <a:solidFill>
                  <a:schemeClr val="accent4">
                    <a:lumMod val="40000"/>
                    <a:lumOff val="60000"/>
                  </a:schemeClr>
                </a:solidFill>
              </a:rPr>
              <a:t>Ashmore</a:t>
            </a:r>
            <a:r>
              <a:rPr lang="en-US" sz="1600" dirty="0" smtClean="0">
                <a:solidFill>
                  <a:schemeClr val="accent4">
                    <a:lumMod val="40000"/>
                    <a:lumOff val="60000"/>
                  </a:schemeClr>
                </a:solidFill>
              </a:rPr>
              <a:t>. </a:t>
            </a:r>
            <a:endParaRPr lang="en-US" sz="1600" dirty="0">
              <a:solidFill>
                <a:schemeClr val="accent4">
                  <a:lumMod val="40000"/>
                  <a:lumOff val="60000"/>
                </a:schemeClr>
              </a:solidFill>
            </a:endParaRPr>
          </a:p>
        </p:txBody>
      </p:sp>
    </p:spTree>
    <p:extLst>
      <p:ext uri="{BB962C8B-B14F-4D97-AF65-F5344CB8AC3E}">
        <p14:creationId xmlns:p14="http://schemas.microsoft.com/office/powerpoint/2010/main" val="740685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fill="hold" grpId="0" nodeType="afterEffect">
                                  <p:stCondLst>
                                    <p:cond delay="0"/>
                                  </p:stCondLst>
                                  <p:iterate type="lt">
                                    <p:tmPct val="10000"/>
                                  </p:iterate>
                                  <p:childTnLst>
                                    <p:animScale>
                                      <p:cBhvr>
                                        <p:cTn id="6" dur="250" autoRev="1" fill="hold">
                                          <p:stCondLst>
                                            <p:cond delay="0"/>
                                          </p:stCondLst>
                                        </p:cTn>
                                        <p:tgtEl>
                                          <p:spTgt spid="2"/>
                                        </p:tgtEl>
                                      </p:cBhvr>
                                      <p:to x="80000" y="100000"/>
                                    </p:animScale>
                                    <p:anim by="(#ppt_w*0.10)" calcmode="lin" valueType="num">
                                      <p:cBhvr>
                                        <p:cTn id="7" dur="250" autoRev="1" fill="hold">
                                          <p:stCondLst>
                                            <p:cond delay="0"/>
                                          </p:stCondLst>
                                        </p:cTn>
                                        <p:tgtEl>
                                          <p:spTgt spid="2"/>
                                        </p:tgtEl>
                                        <p:attrNameLst>
                                          <p:attrName>ppt_x</p:attrName>
                                        </p:attrNameLst>
                                      </p:cBhvr>
                                    </p:anim>
                                    <p:anim by="(-#ppt_w*0.10)" calcmode="lin" valueType="num">
                                      <p:cBhvr>
                                        <p:cTn id="8" dur="250" autoRev="1" fill="hold">
                                          <p:stCondLst>
                                            <p:cond delay="0"/>
                                          </p:stCondLst>
                                        </p:cTn>
                                        <p:tgtEl>
                                          <p:spTgt spid="2"/>
                                        </p:tgtEl>
                                        <p:attrNameLst>
                                          <p:attrName>ppt_y</p:attrName>
                                        </p:attrNameLst>
                                      </p:cBhvr>
                                    </p:anim>
                                    <p:animRot by="-480000">
                                      <p:cBhvr>
                                        <p:cTn id="9" dur="250" autoRev="1"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10</a:t>
            </a:fld>
            <a:endParaRPr kumimoji="0" lang="en-US"/>
          </a:p>
        </p:txBody>
      </p:sp>
      <p:sp>
        <p:nvSpPr>
          <p:cNvPr id="7" name="Title 1"/>
          <p:cNvSpPr>
            <a:spLocks noGrp="1"/>
          </p:cNvSpPr>
          <p:nvPr>
            <p:ph type="title"/>
          </p:nvPr>
        </p:nvSpPr>
        <p:spPr>
          <a:xfrm>
            <a:off x="133125" y="-290355"/>
            <a:ext cx="8782275" cy="1143000"/>
          </a:xfrm>
        </p:spPr>
        <p:txBody>
          <a:bodyPr>
            <a:noAutofit/>
          </a:bodyPr>
          <a:lstStyle/>
          <a:p>
            <a:r>
              <a:rPr lang="en-GB" sz="2400" dirty="0"/>
              <a:t>Nested types should not be </a:t>
            </a:r>
            <a:r>
              <a:rPr lang="en-GB" sz="2400" dirty="0" smtClean="0"/>
              <a:t>visible </a:t>
            </a:r>
            <a:r>
              <a:rPr lang="en-US" sz="2400" dirty="0" smtClean="0"/>
              <a:t>(12): *</a:t>
            </a:r>
            <a:endParaRPr lang="en-US" sz="2400" dirty="0"/>
          </a:p>
        </p:txBody>
      </p:sp>
      <p:sp>
        <p:nvSpPr>
          <p:cNvPr id="3" name="Rectangle 2"/>
          <p:cNvSpPr/>
          <p:nvPr/>
        </p:nvSpPr>
        <p:spPr>
          <a:xfrm>
            <a:off x="0" y="481171"/>
            <a:ext cx="9144000" cy="1477328"/>
          </a:xfrm>
          <a:prstGeom prst="rect">
            <a:avLst/>
          </a:prstGeom>
        </p:spPr>
        <p:txBody>
          <a:bodyPr wrap="square">
            <a:spAutoFit/>
          </a:bodyPr>
          <a:lstStyle/>
          <a:p>
            <a:r>
              <a:rPr lang="en-US" dirty="0" smtClean="0"/>
              <a:t>A</a:t>
            </a:r>
            <a:r>
              <a:rPr lang="en-US" dirty="0"/>
              <a:t> nested type is a type declared within the </a:t>
            </a:r>
            <a:r>
              <a:rPr lang="en-US" dirty="0" smtClean="0"/>
              <a:t>scope</a:t>
            </a:r>
            <a:r>
              <a:rPr lang="en-US" dirty="0"/>
              <a:t> of another type. Nested types are </a:t>
            </a:r>
            <a:endParaRPr lang="en-US" dirty="0" smtClean="0"/>
          </a:p>
          <a:p>
            <a:r>
              <a:rPr lang="en-US" dirty="0" smtClean="0"/>
              <a:t>useful</a:t>
            </a:r>
            <a:r>
              <a:rPr lang="en-US" dirty="0"/>
              <a:t> </a:t>
            </a:r>
            <a:r>
              <a:rPr lang="en-US" dirty="0" smtClean="0"/>
              <a:t>for</a:t>
            </a:r>
            <a:r>
              <a:rPr lang="en-US" dirty="0"/>
              <a:t> encapsulating private implementation details </a:t>
            </a:r>
            <a:r>
              <a:rPr lang="en-US" dirty="0" smtClean="0"/>
              <a:t>of</a:t>
            </a:r>
            <a:r>
              <a:rPr lang="en-US" dirty="0"/>
              <a:t> the containing type. Used for </a:t>
            </a:r>
            <a:endParaRPr lang="en-US" dirty="0" smtClean="0"/>
          </a:p>
          <a:p>
            <a:r>
              <a:rPr lang="en-US" dirty="0" smtClean="0"/>
              <a:t>this</a:t>
            </a:r>
            <a:r>
              <a:rPr lang="en-US" dirty="0"/>
              <a:t> purpose, </a:t>
            </a:r>
            <a:r>
              <a:rPr lang="en-US" dirty="0" smtClean="0"/>
              <a:t>nested</a:t>
            </a:r>
            <a:r>
              <a:rPr lang="en-US" dirty="0"/>
              <a:t> types should not be externally visible. </a:t>
            </a:r>
            <a:br>
              <a:rPr lang="en-US" dirty="0"/>
            </a:br>
            <a:r>
              <a:rPr lang="en-US" dirty="0" smtClean="0"/>
              <a:t>Do</a:t>
            </a:r>
            <a:r>
              <a:rPr lang="en-US" dirty="0"/>
              <a:t> not use externally visible nested types for </a:t>
            </a:r>
            <a:r>
              <a:rPr lang="en-US" dirty="0" smtClean="0"/>
              <a:t>logical</a:t>
            </a:r>
            <a:r>
              <a:rPr lang="en-US" dirty="0"/>
              <a:t> grouping or to avoid name collisions; </a:t>
            </a:r>
            <a:r>
              <a:rPr lang="en-US" dirty="0" smtClean="0"/>
              <a:t>instead</a:t>
            </a:r>
            <a:r>
              <a:rPr lang="en-US" dirty="0"/>
              <a:t>, use namespaces.</a:t>
            </a:r>
          </a:p>
        </p:txBody>
      </p:sp>
      <p:graphicFrame>
        <p:nvGraphicFramePr>
          <p:cNvPr id="5" name="Table 4"/>
          <p:cNvGraphicFramePr>
            <a:graphicFrameLocks noGrp="1"/>
          </p:cNvGraphicFramePr>
          <p:nvPr>
            <p:extLst>
              <p:ext uri="{D42A27DB-BD31-4B8C-83A1-F6EECF244321}">
                <p14:modId xmlns:p14="http://schemas.microsoft.com/office/powerpoint/2010/main" val="1358524670"/>
              </p:ext>
            </p:extLst>
          </p:nvPr>
        </p:nvGraphicFramePr>
        <p:xfrm>
          <a:off x="1" y="2076448"/>
          <a:ext cx="9143999" cy="6671214"/>
        </p:xfrm>
        <a:graphic>
          <a:graphicData uri="http://schemas.openxmlformats.org/drawingml/2006/table">
            <a:tbl>
              <a:tblPr firstRow="1" firstCol="1" bandRow="1">
                <a:tableStyleId>{5C22544A-7EE6-4342-B048-85BDC9FD1C3A}</a:tableStyleId>
              </a:tblPr>
              <a:tblGrid>
                <a:gridCol w="2997432"/>
                <a:gridCol w="791460"/>
                <a:gridCol w="724470"/>
                <a:gridCol w="4200626"/>
                <a:gridCol w="430011"/>
              </a:tblGrid>
              <a:tr h="927726">
                <a:tc>
                  <a:txBody>
                    <a:bodyPr/>
                    <a:lstStyle/>
                    <a:p>
                      <a:pPr marL="0" marR="0" algn="ctr">
                        <a:spcBef>
                          <a:spcPts val="0"/>
                        </a:spcBef>
                        <a:spcAft>
                          <a:spcPts val="0"/>
                        </a:spcAft>
                      </a:pPr>
                      <a:r>
                        <a:rPr lang="en-US" sz="1400" dirty="0">
                          <a:effectLst/>
                        </a:rPr>
                        <a:t>types</a:t>
                      </a:r>
                      <a:endParaRPr lang="en-US" sz="1400" dirty="0">
                        <a:effectLst/>
                        <a:latin typeface="Times New Roman"/>
                        <a:ea typeface="SimSun"/>
                        <a:cs typeface="Times New Roman"/>
                      </a:endParaRPr>
                    </a:p>
                  </a:txBody>
                  <a:tcPr marL="25952" marR="25952" marT="25952" marB="25952" anchor="ctr"/>
                </a:tc>
                <a:tc>
                  <a:txBody>
                    <a:bodyPr/>
                    <a:lstStyle/>
                    <a:p>
                      <a:pPr marL="0" marR="0" algn="ctr">
                        <a:spcBef>
                          <a:spcPts val="0"/>
                        </a:spcBef>
                        <a:spcAft>
                          <a:spcPts val="0"/>
                        </a:spcAft>
                      </a:pPr>
                      <a:r>
                        <a:rPr lang="en-US" sz="1400" dirty="0">
                          <a:effectLst/>
                        </a:rPr>
                        <a:t># </a:t>
                      </a:r>
                      <a:r>
                        <a:rPr lang="en-US" sz="1400" dirty="0" smtClean="0">
                          <a:effectLst/>
                        </a:rPr>
                        <a:t>Lines </a:t>
                      </a:r>
                      <a:r>
                        <a:rPr lang="en-US" sz="1400" dirty="0">
                          <a:effectLst/>
                        </a:rPr>
                        <a:t>of code </a:t>
                      </a:r>
                      <a:endParaRPr lang="en-US" sz="1400" dirty="0">
                        <a:effectLst/>
                        <a:latin typeface="Times New Roman"/>
                        <a:ea typeface="SimSun"/>
                        <a:cs typeface="Times New Roman"/>
                      </a:endParaRPr>
                    </a:p>
                  </a:txBody>
                  <a:tcPr marL="25952" marR="25952" marT="25952" marB="25952" anchor="ctr"/>
                </a:tc>
                <a:tc>
                  <a:txBody>
                    <a:bodyPr/>
                    <a:lstStyle/>
                    <a:p>
                      <a:pPr marL="0" marR="0" algn="ctr">
                        <a:spcBef>
                          <a:spcPts val="0"/>
                        </a:spcBef>
                        <a:spcAft>
                          <a:spcPts val="0"/>
                        </a:spcAft>
                      </a:pPr>
                      <a:r>
                        <a:rPr lang="en-US" sz="1400">
                          <a:effectLst/>
                        </a:rPr>
                        <a:t>Visibility</a:t>
                      </a:r>
                      <a:endParaRPr lang="en-US" sz="1400">
                        <a:effectLst/>
                        <a:latin typeface="Times New Roman"/>
                        <a:ea typeface="SimSun"/>
                        <a:cs typeface="Times New Roman"/>
                      </a:endParaRPr>
                    </a:p>
                  </a:txBody>
                  <a:tcPr marL="25952" marR="25952" marT="25952" marB="25952" anchor="ctr"/>
                </a:tc>
                <a:tc>
                  <a:txBody>
                    <a:bodyPr/>
                    <a:lstStyle/>
                    <a:p>
                      <a:pPr marL="0" marR="0" algn="ctr">
                        <a:spcBef>
                          <a:spcPts val="0"/>
                        </a:spcBef>
                        <a:spcAft>
                          <a:spcPts val="0"/>
                        </a:spcAft>
                      </a:pPr>
                      <a:r>
                        <a:rPr lang="en-US" sz="1400">
                          <a:effectLst/>
                        </a:rPr>
                        <a:t>Full Name</a:t>
                      </a:r>
                      <a:endParaRPr lang="en-US" sz="1400">
                        <a:effectLst/>
                        <a:latin typeface="Times New Roman"/>
                        <a:ea typeface="SimSun"/>
                        <a:cs typeface="Times New Roman"/>
                      </a:endParaRPr>
                    </a:p>
                  </a:txBody>
                  <a:tcPr marL="25952" marR="25952" marT="25952" marB="25952" anchor="ctr"/>
                </a:tc>
                <a:tc>
                  <a:txBody>
                    <a:bodyPr/>
                    <a:lstStyle/>
                    <a:p>
                      <a:pPr marL="0" marR="0">
                        <a:spcBef>
                          <a:spcPts val="0"/>
                        </a:spcBef>
                        <a:spcAft>
                          <a:spcPts val="0"/>
                        </a:spcAft>
                      </a:pPr>
                      <a:r>
                        <a:rPr lang="en-US" sz="1400">
                          <a:effectLst/>
                        </a:rPr>
                        <a:t> </a:t>
                      </a:r>
                      <a:endParaRPr lang="en-US" sz="1400">
                        <a:effectLst/>
                        <a:latin typeface="Times New Roman"/>
                        <a:ea typeface="SimSun"/>
                        <a:cs typeface="Times New Roman"/>
                      </a:endParaRPr>
                    </a:p>
                  </a:txBody>
                  <a:tcPr marL="0" marR="0" marT="0" marB="0" anchor="ctr"/>
                </a:tc>
              </a:tr>
              <a:tr h="180835">
                <a:tc>
                  <a:txBody>
                    <a:bodyPr/>
                    <a:lstStyle/>
                    <a:p>
                      <a:pPr marL="0" marR="0">
                        <a:spcBef>
                          <a:spcPts val="0"/>
                        </a:spcBef>
                        <a:spcAft>
                          <a:spcPts val="0"/>
                        </a:spcAft>
                      </a:pPr>
                      <a:r>
                        <a:rPr lang="en-US" sz="1400" dirty="0" err="1">
                          <a:effectLst/>
                        </a:rPr>
                        <a:t>RatioPeriodMapping+Data</a:t>
                      </a:r>
                      <a:endParaRPr lang="en-US" sz="1400" dirty="0">
                        <a:effectLst/>
                        <a:latin typeface="Times New Roman"/>
                        <a:ea typeface="SimSun"/>
                        <a:cs typeface="Times New Roman"/>
                      </a:endParaRPr>
                    </a:p>
                  </a:txBody>
                  <a:tcPr marL="25952" marR="25952" marT="25952" marB="25952" anchor="ctr"/>
                </a:tc>
                <a:tc>
                  <a:txBody>
                    <a:bodyPr/>
                    <a:lstStyle/>
                    <a:p>
                      <a:pPr marL="0" marR="0">
                        <a:spcBef>
                          <a:spcPts val="0"/>
                        </a:spcBef>
                        <a:spcAft>
                          <a:spcPts val="0"/>
                        </a:spcAft>
                      </a:pPr>
                      <a:r>
                        <a:rPr lang="en-US" sz="1400">
                          <a:effectLst/>
                        </a:rPr>
                        <a:t>0</a:t>
                      </a:r>
                      <a:endParaRPr lang="en-US" sz="1400">
                        <a:effectLst/>
                        <a:latin typeface="Times New Roman"/>
                        <a:ea typeface="SimSun"/>
                        <a:cs typeface="Times New Roman"/>
                      </a:endParaRPr>
                    </a:p>
                  </a:txBody>
                  <a:tcPr marL="25952" marR="25952" marT="25952" marB="25952" anchor="ctr"/>
                </a:tc>
                <a:tc>
                  <a:txBody>
                    <a:bodyPr/>
                    <a:lstStyle/>
                    <a:p>
                      <a:pPr marL="0" marR="0">
                        <a:spcBef>
                          <a:spcPts val="0"/>
                        </a:spcBef>
                        <a:spcAft>
                          <a:spcPts val="0"/>
                        </a:spcAft>
                      </a:pPr>
                      <a:r>
                        <a:rPr lang="en-US" sz="1400">
                          <a:effectLst/>
                        </a:rPr>
                        <a:t>Public</a:t>
                      </a:r>
                      <a:endParaRPr lang="en-US" sz="1400">
                        <a:effectLst/>
                        <a:latin typeface="Times New Roman"/>
                        <a:ea typeface="SimSun"/>
                        <a:cs typeface="Times New Roman"/>
                      </a:endParaRPr>
                    </a:p>
                  </a:txBody>
                  <a:tcPr marL="25952" marR="25952" marT="25952" marB="25952" anchor="ctr"/>
                </a:tc>
                <a:tc gridSpan="2">
                  <a:txBody>
                    <a:bodyPr/>
                    <a:lstStyle/>
                    <a:p>
                      <a:pPr marL="0" marR="0">
                        <a:spcBef>
                          <a:spcPts val="0"/>
                        </a:spcBef>
                        <a:spcAft>
                          <a:spcPts val="0"/>
                        </a:spcAft>
                      </a:pPr>
                      <a:r>
                        <a:rPr lang="en-US" sz="1400" dirty="0" err="1">
                          <a:effectLst/>
                        </a:rPr>
                        <a:t>GreenField.Common.RatioPeriodMapping+Data</a:t>
                      </a:r>
                      <a:endParaRPr lang="en-US" sz="1400" dirty="0">
                        <a:effectLst/>
                        <a:latin typeface="Times New Roman"/>
                        <a:ea typeface="SimSun"/>
                        <a:cs typeface="Times New Roman"/>
                      </a:endParaRPr>
                    </a:p>
                  </a:txBody>
                  <a:tcPr marL="25952" marR="25952" marT="25952" marB="25952" anchor="ctr"/>
                </a:tc>
                <a:tc hMerge="1">
                  <a:txBody>
                    <a:bodyPr/>
                    <a:lstStyle/>
                    <a:p>
                      <a:endParaRPr lang="en-US"/>
                    </a:p>
                  </a:txBody>
                  <a:tcPr/>
                </a:tc>
              </a:tr>
              <a:tr h="180835">
                <a:tc>
                  <a:txBody>
                    <a:bodyPr/>
                    <a:lstStyle/>
                    <a:p>
                      <a:pPr marL="0" marR="0">
                        <a:spcBef>
                          <a:spcPts val="0"/>
                        </a:spcBef>
                        <a:spcAft>
                          <a:spcPts val="0"/>
                        </a:spcAft>
                      </a:pPr>
                      <a:r>
                        <a:rPr lang="en-US" sz="1400">
                          <a:effectLst/>
                        </a:rPr>
                        <a:t>ViewModelLoginForm+FieldState</a:t>
                      </a:r>
                      <a:endParaRPr lang="en-US" sz="1400">
                        <a:effectLst/>
                        <a:latin typeface="Times New Roman"/>
                        <a:ea typeface="SimSun"/>
                        <a:cs typeface="Times New Roman"/>
                      </a:endParaRPr>
                    </a:p>
                  </a:txBody>
                  <a:tcPr marL="25952" marR="25952" marT="25952" marB="25952" anchor="ctr"/>
                </a:tc>
                <a:tc>
                  <a:txBody>
                    <a:bodyPr/>
                    <a:lstStyle/>
                    <a:p>
                      <a:pPr marL="0" marR="0">
                        <a:spcBef>
                          <a:spcPts val="0"/>
                        </a:spcBef>
                        <a:spcAft>
                          <a:spcPts val="0"/>
                        </a:spcAft>
                      </a:pPr>
                      <a:r>
                        <a:rPr lang="en-US" sz="1400">
                          <a:effectLst/>
                        </a:rPr>
                        <a:t>N/A</a:t>
                      </a:r>
                      <a:endParaRPr lang="en-US" sz="1400">
                        <a:effectLst/>
                        <a:latin typeface="Times New Roman"/>
                        <a:ea typeface="SimSun"/>
                        <a:cs typeface="Times New Roman"/>
                      </a:endParaRPr>
                    </a:p>
                  </a:txBody>
                  <a:tcPr marL="25952" marR="25952" marT="25952" marB="25952" anchor="ctr"/>
                </a:tc>
                <a:tc>
                  <a:txBody>
                    <a:bodyPr/>
                    <a:lstStyle/>
                    <a:p>
                      <a:pPr marL="0" marR="0">
                        <a:spcBef>
                          <a:spcPts val="0"/>
                        </a:spcBef>
                        <a:spcAft>
                          <a:spcPts val="0"/>
                        </a:spcAft>
                      </a:pPr>
                      <a:r>
                        <a:rPr lang="en-US" sz="1400" dirty="0">
                          <a:effectLst/>
                        </a:rPr>
                        <a:t>Public</a:t>
                      </a:r>
                      <a:endParaRPr lang="en-US" sz="1400" dirty="0">
                        <a:effectLst/>
                        <a:latin typeface="Times New Roman"/>
                        <a:ea typeface="SimSun"/>
                        <a:cs typeface="Times New Roman"/>
                      </a:endParaRPr>
                    </a:p>
                  </a:txBody>
                  <a:tcPr marL="25952" marR="25952" marT="25952" marB="25952" anchor="ctr"/>
                </a:tc>
                <a:tc gridSpan="2">
                  <a:txBody>
                    <a:bodyPr/>
                    <a:lstStyle/>
                    <a:p>
                      <a:pPr marL="0" marR="0">
                        <a:spcBef>
                          <a:spcPts val="0"/>
                        </a:spcBef>
                        <a:spcAft>
                          <a:spcPts val="0"/>
                        </a:spcAft>
                      </a:pPr>
                      <a:r>
                        <a:rPr lang="en-US" sz="1400">
                          <a:effectLst/>
                        </a:rPr>
                        <a:t>GreenField.LoginModule.ViewModel.ViewModelLoginForm+FieldState</a:t>
                      </a:r>
                      <a:endParaRPr lang="en-US" sz="1400">
                        <a:effectLst/>
                        <a:latin typeface="Times New Roman"/>
                        <a:ea typeface="SimSun"/>
                        <a:cs typeface="Times New Roman"/>
                      </a:endParaRPr>
                    </a:p>
                  </a:txBody>
                  <a:tcPr marL="25952" marR="25952" marT="25952" marB="25952" anchor="ctr"/>
                </a:tc>
                <a:tc hMerge="1">
                  <a:txBody>
                    <a:bodyPr/>
                    <a:lstStyle/>
                    <a:p>
                      <a:endParaRPr lang="en-US"/>
                    </a:p>
                  </a:txBody>
                  <a:tcPr/>
                </a:tc>
              </a:tr>
              <a:tr h="180835">
                <a:tc>
                  <a:txBody>
                    <a:bodyPr/>
                    <a:lstStyle/>
                    <a:p>
                      <a:pPr marL="0" marR="0">
                        <a:spcBef>
                          <a:spcPts val="0"/>
                        </a:spcBef>
                        <a:spcAft>
                          <a:spcPts val="0"/>
                        </a:spcAft>
                      </a:pPr>
                      <a:r>
                        <a:rPr lang="en-US" sz="1400">
                          <a:effectLst/>
                        </a:rPr>
                        <a:t>ViewModelPasswordChangeForm+FieldState</a:t>
                      </a:r>
                      <a:endParaRPr lang="en-US" sz="1400">
                        <a:effectLst/>
                        <a:latin typeface="Times New Roman"/>
                        <a:ea typeface="SimSun"/>
                        <a:cs typeface="Times New Roman"/>
                      </a:endParaRPr>
                    </a:p>
                  </a:txBody>
                  <a:tcPr marL="25952" marR="25952" marT="25952" marB="25952" anchor="ctr"/>
                </a:tc>
                <a:tc>
                  <a:txBody>
                    <a:bodyPr/>
                    <a:lstStyle/>
                    <a:p>
                      <a:pPr marL="0" marR="0">
                        <a:spcBef>
                          <a:spcPts val="0"/>
                        </a:spcBef>
                        <a:spcAft>
                          <a:spcPts val="0"/>
                        </a:spcAft>
                      </a:pPr>
                      <a:r>
                        <a:rPr lang="en-US" sz="1400" dirty="0">
                          <a:effectLst/>
                        </a:rPr>
                        <a:t>N/A</a:t>
                      </a:r>
                      <a:endParaRPr lang="en-US" sz="1400" dirty="0">
                        <a:effectLst/>
                        <a:latin typeface="Times New Roman"/>
                        <a:ea typeface="SimSun"/>
                        <a:cs typeface="Times New Roman"/>
                      </a:endParaRPr>
                    </a:p>
                  </a:txBody>
                  <a:tcPr marL="25952" marR="25952" marT="25952" marB="25952" anchor="ctr"/>
                </a:tc>
                <a:tc>
                  <a:txBody>
                    <a:bodyPr/>
                    <a:lstStyle/>
                    <a:p>
                      <a:pPr marL="0" marR="0">
                        <a:spcBef>
                          <a:spcPts val="0"/>
                        </a:spcBef>
                        <a:spcAft>
                          <a:spcPts val="0"/>
                        </a:spcAft>
                      </a:pPr>
                      <a:r>
                        <a:rPr lang="en-US" sz="1400">
                          <a:effectLst/>
                        </a:rPr>
                        <a:t>Public</a:t>
                      </a:r>
                      <a:endParaRPr lang="en-US" sz="1400">
                        <a:effectLst/>
                        <a:latin typeface="Times New Roman"/>
                        <a:ea typeface="SimSun"/>
                        <a:cs typeface="Times New Roman"/>
                      </a:endParaRPr>
                    </a:p>
                  </a:txBody>
                  <a:tcPr marL="25952" marR="25952" marT="25952" marB="25952" anchor="ctr"/>
                </a:tc>
                <a:tc gridSpan="2">
                  <a:txBody>
                    <a:bodyPr/>
                    <a:lstStyle/>
                    <a:p>
                      <a:pPr marL="0" marR="0">
                        <a:spcBef>
                          <a:spcPts val="0"/>
                        </a:spcBef>
                        <a:spcAft>
                          <a:spcPts val="0"/>
                        </a:spcAft>
                      </a:pPr>
                      <a:r>
                        <a:rPr lang="en-US" sz="1400">
                          <a:effectLst/>
                        </a:rPr>
                        <a:t>GreenField.LoginModule.ViewModel .ViewModelPasswordChangeForm+FieldState</a:t>
                      </a:r>
                      <a:endParaRPr lang="en-US" sz="1400">
                        <a:effectLst/>
                        <a:latin typeface="Times New Roman"/>
                        <a:ea typeface="SimSun"/>
                        <a:cs typeface="Times New Roman"/>
                      </a:endParaRPr>
                    </a:p>
                  </a:txBody>
                  <a:tcPr marL="25952" marR="25952" marT="25952" marB="25952" anchor="ctr"/>
                </a:tc>
                <a:tc hMerge="1">
                  <a:txBody>
                    <a:bodyPr/>
                    <a:lstStyle/>
                    <a:p>
                      <a:endParaRPr lang="en-US"/>
                    </a:p>
                  </a:txBody>
                  <a:tcPr/>
                </a:tc>
              </a:tr>
              <a:tr h="180835">
                <a:tc>
                  <a:txBody>
                    <a:bodyPr/>
                    <a:lstStyle/>
                    <a:p>
                      <a:pPr marL="0" marR="0">
                        <a:spcBef>
                          <a:spcPts val="0"/>
                        </a:spcBef>
                        <a:spcAft>
                          <a:spcPts val="0"/>
                        </a:spcAft>
                      </a:pPr>
                      <a:r>
                        <a:rPr lang="en-US" sz="1400" dirty="0" err="1">
                          <a:effectLst/>
                        </a:rPr>
                        <a:t>ViewModelPasswordResetForm+FieldState</a:t>
                      </a:r>
                      <a:endParaRPr lang="en-US" sz="1400" dirty="0">
                        <a:effectLst/>
                        <a:latin typeface="Times New Roman"/>
                        <a:ea typeface="SimSun"/>
                        <a:cs typeface="Times New Roman"/>
                      </a:endParaRPr>
                    </a:p>
                  </a:txBody>
                  <a:tcPr marL="25952" marR="25952" marT="25952" marB="25952" anchor="ctr"/>
                </a:tc>
                <a:tc>
                  <a:txBody>
                    <a:bodyPr/>
                    <a:lstStyle/>
                    <a:p>
                      <a:pPr marL="0" marR="0">
                        <a:spcBef>
                          <a:spcPts val="0"/>
                        </a:spcBef>
                        <a:spcAft>
                          <a:spcPts val="0"/>
                        </a:spcAft>
                      </a:pPr>
                      <a:r>
                        <a:rPr lang="en-US" sz="1400">
                          <a:effectLst/>
                        </a:rPr>
                        <a:t>N/A</a:t>
                      </a:r>
                      <a:endParaRPr lang="en-US" sz="1400">
                        <a:effectLst/>
                        <a:latin typeface="Times New Roman"/>
                        <a:ea typeface="SimSun"/>
                        <a:cs typeface="Times New Roman"/>
                      </a:endParaRPr>
                    </a:p>
                  </a:txBody>
                  <a:tcPr marL="25952" marR="25952" marT="25952" marB="25952" anchor="ctr"/>
                </a:tc>
                <a:tc>
                  <a:txBody>
                    <a:bodyPr/>
                    <a:lstStyle/>
                    <a:p>
                      <a:pPr marL="0" marR="0">
                        <a:spcBef>
                          <a:spcPts val="0"/>
                        </a:spcBef>
                        <a:spcAft>
                          <a:spcPts val="0"/>
                        </a:spcAft>
                      </a:pPr>
                      <a:r>
                        <a:rPr lang="en-US" sz="1400">
                          <a:effectLst/>
                        </a:rPr>
                        <a:t>Public</a:t>
                      </a:r>
                      <a:endParaRPr lang="en-US" sz="1400">
                        <a:effectLst/>
                        <a:latin typeface="Times New Roman"/>
                        <a:ea typeface="SimSun"/>
                        <a:cs typeface="Times New Roman"/>
                      </a:endParaRPr>
                    </a:p>
                  </a:txBody>
                  <a:tcPr marL="25952" marR="25952" marT="25952" marB="25952" anchor="ctr"/>
                </a:tc>
                <a:tc gridSpan="2">
                  <a:txBody>
                    <a:bodyPr/>
                    <a:lstStyle/>
                    <a:p>
                      <a:pPr marL="0" marR="0">
                        <a:spcBef>
                          <a:spcPts val="0"/>
                        </a:spcBef>
                        <a:spcAft>
                          <a:spcPts val="0"/>
                        </a:spcAft>
                      </a:pPr>
                      <a:r>
                        <a:rPr lang="en-US" sz="1400">
                          <a:effectLst/>
                        </a:rPr>
                        <a:t>GreenField.LoginModule.ViewModel.ViewModelPasswordResetForm+FieldState</a:t>
                      </a:r>
                      <a:endParaRPr lang="en-US" sz="1400">
                        <a:effectLst/>
                        <a:latin typeface="Times New Roman"/>
                        <a:ea typeface="SimSun"/>
                        <a:cs typeface="Times New Roman"/>
                      </a:endParaRPr>
                    </a:p>
                  </a:txBody>
                  <a:tcPr marL="25952" marR="25952" marT="25952" marB="25952" anchor="ctr"/>
                </a:tc>
                <a:tc hMerge="1">
                  <a:txBody>
                    <a:bodyPr/>
                    <a:lstStyle/>
                    <a:p>
                      <a:endParaRPr lang="en-US"/>
                    </a:p>
                  </a:txBody>
                  <a:tcPr/>
                </a:tc>
              </a:tr>
              <a:tr h="180835">
                <a:tc>
                  <a:txBody>
                    <a:bodyPr/>
                    <a:lstStyle/>
                    <a:p>
                      <a:pPr marL="0" marR="0">
                        <a:spcBef>
                          <a:spcPts val="0"/>
                        </a:spcBef>
                        <a:spcAft>
                          <a:spcPts val="0"/>
                        </a:spcAft>
                      </a:pPr>
                      <a:r>
                        <a:rPr lang="en-US" sz="1400">
                          <a:effectLst/>
                        </a:rPr>
                        <a:t>ViewModelRegisterForm+FieldState</a:t>
                      </a:r>
                      <a:endParaRPr lang="en-US" sz="1400">
                        <a:effectLst/>
                        <a:latin typeface="Times New Roman"/>
                        <a:ea typeface="SimSun"/>
                        <a:cs typeface="Times New Roman"/>
                      </a:endParaRPr>
                    </a:p>
                  </a:txBody>
                  <a:tcPr marL="25952" marR="25952" marT="25952" marB="25952" anchor="ctr"/>
                </a:tc>
                <a:tc>
                  <a:txBody>
                    <a:bodyPr/>
                    <a:lstStyle/>
                    <a:p>
                      <a:pPr marL="0" marR="0">
                        <a:spcBef>
                          <a:spcPts val="0"/>
                        </a:spcBef>
                        <a:spcAft>
                          <a:spcPts val="0"/>
                        </a:spcAft>
                      </a:pPr>
                      <a:r>
                        <a:rPr lang="en-US" sz="1400">
                          <a:effectLst/>
                        </a:rPr>
                        <a:t>N/A</a:t>
                      </a:r>
                      <a:endParaRPr lang="en-US" sz="1400">
                        <a:effectLst/>
                        <a:latin typeface="Times New Roman"/>
                        <a:ea typeface="SimSun"/>
                        <a:cs typeface="Times New Roman"/>
                      </a:endParaRPr>
                    </a:p>
                  </a:txBody>
                  <a:tcPr marL="25952" marR="25952" marT="25952" marB="25952" anchor="ctr"/>
                </a:tc>
                <a:tc>
                  <a:txBody>
                    <a:bodyPr/>
                    <a:lstStyle/>
                    <a:p>
                      <a:pPr marL="0" marR="0">
                        <a:spcBef>
                          <a:spcPts val="0"/>
                        </a:spcBef>
                        <a:spcAft>
                          <a:spcPts val="0"/>
                        </a:spcAft>
                      </a:pPr>
                      <a:r>
                        <a:rPr lang="en-US" sz="1400">
                          <a:effectLst/>
                        </a:rPr>
                        <a:t>Public</a:t>
                      </a:r>
                      <a:endParaRPr lang="en-US" sz="1400">
                        <a:effectLst/>
                        <a:latin typeface="Times New Roman"/>
                        <a:ea typeface="SimSun"/>
                        <a:cs typeface="Times New Roman"/>
                      </a:endParaRPr>
                    </a:p>
                  </a:txBody>
                  <a:tcPr marL="25952" marR="25952" marT="25952" marB="25952" anchor="ctr"/>
                </a:tc>
                <a:tc gridSpan="2">
                  <a:txBody>
                    <a:bodyPr/>
                    <a:lstStyle/>
                    <a:p>
                      <a:pPr marL="0" marR="0">
                        <a:spcBef>
                          <a:spcPts val="0"/>
                        </a:spcBef>
                        <a:spcAft>
                          <a:spcPts val="0"/>
                        </a:spcAft>
                      </a:pPr>
                      <a:r>
                        <a:rPr lang="en-US" sz="1400" dirty="0">
                          <a:effectLst/>
                        </a:rPr>
                        <a:t>GreenField.LoginModule.ViewModel.ViewModelRegisterForm+FieldState</a:t>
                      </a:r>
                      <a:endParaRPr lang="en-US" sz="1400" dirty="0">
                        <a:effectLst/>
                        <a:latin typeface="Times New Roman"/>
                        <a:ea typeface="SimSun"/>
                        <a:cs typeface="Times New Roman"/>
                      </a:endParaRPr>
                    </a:p>
                  </a:txBody>
                  <a:tcPr marL="25952" marR="25952" marT="25952" marB="25952" anchor="ctr"/>
                </a:tc>
                <a:tc hMerge="1">
                  <a:txBody>
                    <a:bodyPr/>
                    <a:lstStyle/>
                    <a:p>
                      <a:endParaRPr lang="en-US"/>
                    </a:p>
                  </a:txBody>
                  <a:tcPr/>
                </a:tc>
              </a:tr>
              <a:tr h="180835">
                <a:tc>
                  <a:txBody>
                    <a:bodyPr/>
                    <a:lstStyle/>
                    <a:p>
                      <a:pPr marL="0" marR="0">
                        <a:spcBef>
                          <a:spcPts val="0"/>
                        </a:spcBef>
                        <a:spcAft>
                          <a:spcPts val="0"/>
                        </a:spcAft>
                      </a:pPr>
                      <a:r>
                        <a:rPr lang="en-US" sz="1400">
                          <a:effectLst/>
                        </a:rPr>
                        <a:t>Flipper+Direction</a:t>
                      </a:r>
                      <a:endParaRPr lang="en-US" sz="1400">
                        <a:effectLst/>
                        <a:latin typeface="Times New Roman"/>
                        <a:ea typeface="SimSun"/>
                        <a:cs typeface="Times New Roman"/>
                      </a:endParaRPr>
                    </a:p>
                  </a:txBody>
                  <a:tcPr marL="25952" marR="25952" marT="25952" marB="25952" anchor="ctr"/>
                </a:tc>
                <a:tc>
                  <a:txBody>
                    <a:bodyPr/>
                    <a:lstStyle/>
                    <a:p>
                      <a:pPr marL="0" marR="0">
                        <a:spcBef>
                          <a:spcPts val="0"/>
                        </a:spcBef>
                        <a:spcAft>
                          <a:spcPts val="0"/>
                        </a:spcAft>
                      </a:pPr>
                      <a:r>
                        <a:rPr lang="en-US" sz="1400">
                          <a:effectLst/>
                        </a:rPr>
                        <a:t>N/A</a:t>
                      </a:r>
                      <a:endParaRPr lang="en-US" sz="1400">
                        <a:effectLst/>
                        <a:latin typeface="Times New Roman"/>
                        <a:ea typeface="SimSun"/>
                        <a:cs typeface="Times New Roman"/>
                      </a:endParaRPr>
                    </a:p>
                  </a:txBody>
                  <a:tcPr marL="25952" marR="25952" marT="25952" marB="25952" anchor="ctr"/>
                </a:tc>
                <a:tc>
                  <a:txBody>
                    <a:bodyPr/>
                    <a:lstStyle/>
                    <a:p>
                      <a:pPr marL="0" marR="0">
                        <a:spcBef>
                          <a:spcPts val="0"/>
                        </a:spcBef>
                        <a:spcAft>
                          <a:spcPts val="0"/>
                        </a:spcAft>
                      </a:pPr>
                      <a:r>
                        <a:rPr lang="en-US" sz="1400">
                          <a:effectLst/>
                        </a:rPr>
                        <a:t>Public</a:t>
                      </a:r>
                      <a:endParaRPr lang="en-US" sz="1400">
                        <a:effectLst/>
                        <a:latin typeface="Times New Roman"/>
                        <a:ea typeface="SimSun"/>
                        <a:cs typeface="Times New Roman"/>
                      </a:endParaRPr>
                    </a:p>
                  </a:txBody>
                  <a:tcPr marL="25952" marR="25952" marT="25952" marB="25952" anchor="ctr"/>
                </a:tc>
                <a:tc gridSpan="2">
                  <a:txBody>
                    <a:bodyPr/>
                    <a:lstStyle/>
                    <a:p>
                      <a:pPr marL="0" marR="0">
                        <a:spcBef>
                          <a:spcPts val="0"/>
                        </a:spcBef>
                        <a:spcAft>
                          <a:spcPts val="0"/>
                        </a:spcAft>
                      </a:pPr>
                      <a:r>
                        <a:rPr lang="en-US" sz="1400">
                          <a:effectLst/>
                        </a:rPr>
                        <a:t>GreenField.Gadgets.Helpers.Flipper+Direction</a:t>
                      </a:r>
                      <a:endParaRPr lang="en-US" sz="1400">
                        <a:effectLst/>
                        <a:latin typeface="Times New Roman"/>
                        <a:ea typeface="SimSun"/>
                        <a:cs typeface="Times New Roman"/>
                      </a:endParaRPr>
                    </a:p>
                  </a:txBody>
                  <a:tcPr marL="25952" marR="25952" marT="25952" marB="25952" anchor="ctr"/>
                </a:tc>
                <a:tc hMerge="1">
                  <a:txBody>
                    <a:bodyPr/>
                    <a:lstStyle/>
                    <a:p>
                      <a:endParaRPr lang="en-US"/>
                    </a:p>
                  </a:txBody>
                  <a:tcPr/>
                </a:tc>
              </a:tr>
              <a:tr h="180835">
                <a:tc>
                  <a:txBody>
                    <a:bodyPr/>
                    <a:lstStyle/>
                    <a:p>
                      <a:pPr marL="0" marR="0">
                        <a:spcBef>
                          <a:spcPts val="0"/>
                        </a:spcBef>
                        <a:spcAft>
                          <a:spcPts val="0"/>
                        </a:spcAft>
                      </a:pPr>
                      <a:r>
                        <a:rPr lang="en-US" sz="1400">
                          <a:effectLst/>
                        </a:rPr>
                        <a:t>ChildViewCSTDataListSave+AccessbitlityMode</a:t>
                      </a:r>
                      <a:endParaRPr lang="en-US" sz="1400">
                        <a:effectLst/>
                        <a:latin typeface="Times New Roman"/>
                        <a:ea typeface="SimSun"/>
                        <a:cs typeface="Times New Roman"/>
                      </a:endParaRPr>
                    </a:p>
                  </a:txBody>
                  <a:tcPr marL="25952" marR="25952" marT="25952" marB="25952" anchor="ctr"/>
                </a:tc>
                <a:tc>
                  <a:txBody>
                    <a:bodyPr/>
                    <a:lstStyle/>
                    <a:p>
                      <a:pPr marL="0" marR="0">
                        <a:spcBef>
                          <a:spcPts val="0"/>
                        </a:spcBef>
                        <a:spcAft>
                          <a:spcPts val="0"/>
                        </a:spcAft>
                      </a:pPr>
                      <a:r>
                        <a:rPr lang="en-US" sz="1400">
                          <a:effectLst/>
                        </a:rPr>
                        <a:t>N/A</a:t>
                      </a:r>
                      <a:endParaRPr lang="en-US" sz="1400">
                        <a:effectLst/>
                        <a:latin typeface="Times New Roman"/>
                        <a:ea typeface="SimSun"/>
                        <a:cs typeface="Times New Roman"/>
                      </a:endParaRPr>
                    </a:p>
                  </a:txBody>
                  <a:tcPr marL="25952" marR="25952" marT="25952" marB="25952" anchor="ctr"/>
                </a:tc>
                <a:tc>
                  <a:txBody>
                    <a:bodyPr/>
                    <a:lstStyle/>
                    <a:p>
                      <a:pPr marL="0" marR="0">
                        <a:spcBef>
                          <a:spcPts val="0"/>
                        </a:spcBef>
                        <a:spcAft>
                          <a:spcPts val="0"/>
                        </a:spcAft>
                      </a:pPr>
                      <a:r>
                        <a:rPr lang="en-US" sz="1400">
                          <a:effectLst/>
                        </a:rPr>
                        <a:t>Public</a:t>
                      </a:r>
                      <a:endParaRPr lang="en-US" sz="1400">
                        <a:effectLst/>
                        <a:latin typeface="Times New Roman"/>
                        <a:ea typeface="SimSun"/>
                        <a:cs typeface="Times New Roman"/>
                      </a:endParaRPr>
                    </a:p>
                  </a:txBody>
                  <a:tcPr marL="25952" marR="25952" marT="25952" marB="25952" anchor="ctr"/>
                </a:tc>
                <a:tc gridSpan="2">
                  <a:txBody>
                    <a:bodyPr/>
                    <a:lstStyle/>
                    <a:p>
                      <a:pPr marL="0" marR="0">
                        <a:spcBef>
                          <a:spcPts val="0"/>
                        </a:spcBef>
                        <a:spcAft>
                          <a:spcPts val="0"/>
                        </a:spcAft>
                      </a:pPr>
                      <a:r>
                        <a:rPr lang="en-US" sz="1400">
                          <a:effectLst/>
                        </a:rPr>
                        <a:t>GreenField.Gadgets.Views.ChildViewCSTDataListSave+AccessbitlityMode</a:t>
                      </a:r>
                      <a:endParaRPr lang="en-US" sz="1400">
                        <a:effectLst/>
                        <a:latin typeface="Times New Roman"/>
                        <a:ea typeface="SimSun"/>
                        <a:cs typeface="Times New Roman"/>
                      </a:endParaRPr>
                    </a:p>
                  </a:txBody>
                  <a:tcPr marL="25952" marR="25952" marT="25952" marB="25952" anchor="ctr"/>
                </a:tc>
                <a:tc hMerge="1">
                  <a:txBody>
                    <a:bodyPr/>
                    <a:lstStyle/>
                    <a:p>
                      <a:endParaRPr lang="en-US"/>
                    </a:p>
                  </a:txBody>
                  <a:tcPr/>
                </a:tc>
              </a:tr>
              <a:tr h="308482">
                <a:tc>
                  <a:txBody>
                    <a:bodyPr/>
                    <a:lstStyle/>
                    <a:p>
                      <a:pPr marL="0" marR="0">
                        <a:spcBef>
                          <a:spcPts val="0"/>
                        </a:spcBef>
                        <a:spcAft>
                          <a:spcPts val="0"/>
                        </a:spcAft>
                      </a:pPr>
                      <a:r>
                        <a:rPr lang="en-US" sz="1400">
                          <a:effectLst/>
                        </a:rPr>
                        <a:t>SilverlightFaultBehavior+SilverlightFaultMessageInspector</a:t>
                      </a:r>
                      <a:endParaRPr lang="en-US" sz="1400">
                        <a:effectLst/>
                        <a:latin typeface="Times New Roman"/>
                        <a:ea typeface="SimSun"/>
                        <a:cs typeface="Times New Roman"/>
                      </a:endParaRPr>
                    </a:p>
                  </a:txBody>
                  <a:tcPr marL="25952" marR="25952" marT="25952" marB="25952" anchor="ctr"/>
                </a:tc>
                <a:tc>
                  <a:txBody>
                    <a:bodyPr/>
                    <a:lstStyle/>
                    <a:p>
                      <a:pPr marL="0" marR="0">
                        <a:spcBef>
                          <a:spcPts val="0"/>
                        </a:spcBef>
                        <a:spcAft>
                          <a:spcPts val="0"/>
                        </a:spcAft>
                      </a:pPr>
                      <a:r>
                        <a:rPr lang="en-US" sz="1400">
                          <a:effectLst/>
                        </a:rPr>
                        <a:t>5</a:t>
                      </a:r>
                      <a:endParaRPr lang="en-US" sz="1400">
                        <a:effectLst/>
                        <a:latin typeface="Times New Roman"/>
                        <a:ea typeface="SimSun"/>
                        <a:cs typeface="Times New Roman"/>
                      </a:endParaRPr>
                    </a:p>
                  </a:txBody>
                  <a:tcPr marL="25952" marR="25952" marT="25952" marB="25952" anchor="ctr"/>
                </a:tc>
                <a:tc>
                  <a:txBody>
                    <a:bodyPr/>
                    <a:lstStyle/>
                    <a:p>
                      <a:pPr marL="0" marR="0">
                        <a:spcBef>
                          <a:spcPts val="0"/>
                        </a:spcBef>
                        <a:spcAft>
                          <a:spcPts val="0"/>
                        </a:spcAft>
                      </a:pPr>
                      <a:r>
                        <a:rPr lang="en-US" sz="1400">
                          <a:effectLst/>
                        </a:rPr>
                        <a:t>Public</a:t>
                      </a:r>
                      <a:endParaRPr lang="en-US" sz="1400">
                        <a:effectLst/>
                        <a:latin typeface="Times New Roman"/>
                        <a:ea typeface="SimSun"/>
                        <a:cs typeface="Times New Roman"/>
                      </a:endParaRPr>
                    </a:p>
                  </a:txBody>
                  <a:tcPr marL="25952" marR="25952" marT="25952" marB="25952" anchor="ctr"/>
                </a:tc>
                <a:tc gridSpan="2">
                  <a:txBody>
                    <a:bodyPr/>
                    <a:lstStyle/>
                    <a:p>
                      <a:pPr marL="0" marR="0">
                        <a:spcBef>
                          <a:spcPts val="0"/>
                        </a:spcBef>
                        <a:spcAft>
                          <a:spcPts val="0"/>
                        </a:spcAft>
                      </a:pPr>
                      <a:r>
                        <a:rPr lang="en-US" sz="1400">
                          <a:effectLst/>
                        </a:rPr>
                        <a:t>GreenField.DataContracts.Web .SilverlightFaultBehavior+SilverlightFaultMessageInspector</a:t>
                      </a:r>
                      <a:endParaRPr lang="en-US" sz="1400">
                        <a:effectLst/>
                        <a:latin typeface="Times New Roman"/>
                        <a:ea typeface="SimSun"/>
                        <a:cs typeface="Times New Roman"/>
                      </a:endParaRPr>
                    </a:p>
                  </a:txBody>
                  <a:tcPr marL="25952" marR="25952" marT="25952" marB="25952" anchor="ctr"/>
                </a:tc>
                <a:tc hMerge="1">
                  <a:txBody>
                    <a:bodyPr/>
                    <a:lstStyle/>
                    <a:p>
                      <a:endParaRPr lang="en-US"/>
                    </a:p>
                  </a:txBody>
                  <a:tcPr/>
                </a:tc>
              </a:tr>
              <a:tr h="180835">
                <a:tc>
                  <a:txBody>
                    <a:bodyPr/>
                    <a:lstStyle/>
                    <a:p>
                      <a:pPr marL="0" marR="0">
                        <a:spcBef>
                          <a:spcPts val="0"/>
                        </a:spcBef>
                        <a:spcAft>
                          <a:spcPts val="0"/>
                        </a:spcAft>
                      </a:pPr>
                      <a:r>
                        <a:rPr lang="en-US" sz="1400">
                          <a:effectLst/>
                        </a:rPr>
                        <a:t>TargetsFlattener+State</a:t>
                      </a:r>
                      <a:endParaRPr lang="en-US" sz="1400">
                        <a:effectLst/>
                        <a:latin typeface="Times New Roman"/>
                        <a:ea typeface="SimSun"/>
                        <a:cs typeface="Times New Roman"/>
                      </a:endParaRPr>
                    </a:p>
                  </a:txBody>
                  <a:tcPr marL="25952" marR="25952" marT="25952" marB="25952" anchor="ctr"/>
                </a:tc>
                <a:tc>
                  <a:txBody>
                    <a:bodyPr/>
                    <a:lstStyle/>
                    <a:p>
                      <a:pPr marL="0" marR="0">
                        <a:spcBef>
                          <a:spcPts val="0"/>
                        </a:spcBef>
                        <a:spcAft>
                          <a:spcPts val="0"/>
                        </a:spcAft>
                      </a:pPr>
                      <a:r>
                        <a:rPr lang="en-US" sz="1400">
                          <a:effectLst/>
                        </a:rPr>
                        <a:t>0</a:t>
                      </a:r>
                      <a:endParaRPr lang="en-US" sz="1400">
                        <a:effectLst/>
                        <a:latin typeface="Times New Roman"/>
                        <a:ea typeface="SimSun"/>
                        <a:cs typeface="Times New Roman"/>
                      </a:endParaRPr>
                    </a:p>
                  </a:txBody>
                  <a:tcPr marL="25952" marR="25952" marT="25952" marB="25952" anchor="ctr"/>
                </a:tc>
                <a:tc>
                  <a:txBody>
                    <a:bodyPr/>
                    <a:lstStyle/>
                    <a:p>
                      <a:pPr marL="0" marR="0">
                        <a:spcBef>
                          <a:spcPts val="0"/>
                        </a:spcBef>
                        <a:spcAft>
                          <a:spcPts val="0"/>
                        </a:spcAft>
                      </a:pPr>
                      <a:r>
                        <a:rPr lang="en-US" sz="1400">
                          <a:effectLst/>
                        </a:rPr>
                        <a:t>Public</a:t>
                      </a:r>
                      <a:endParaRPr lang="en-US" sz="1400">
                        <a:effectLst/>
                        <a:latin typeface="Times New Roman"/>
                        <a:ea typeface="SimSun"/>
                        <a:cs typeface="Times New Roman"/>
                      </a:endParaRPr>
                    </a:p>
                  </a:txBody>
                  <a:tcPr marL="25952" marR="25952" marT="25952" marB="25952" anchor="ctr"/>
                </a:tc>
                <a:tc gridSpan="2">
                  <a:txBody>
                    <a:bodyPr/>
                    <a:lstStyle/>
                    <a:p>
                      <a:pPr marL="0" marR="0">
                        <a:spcBef>
                          <a:spcPts val="0"/>
                        </a:spcBef>
                        <a:spcAft>
                          <a:spcPts val="0"/>
                        </a:spcAft>
                      </a:pPr>
                      <a:r>
                        <a:rPr lang="en-US" sz="1400">
                          <a:effectLst/>
                        </a:rPr>
                        <a:t>TopDown.Core.Overlaying.TargetsFlattener+State</a:t>
                      </a:r>
                      <a:endParaRPr lang="en-US" sz="1400">
                        <a:effectLst/>
                        <a:latin typeface="Times New Roman"/>
                        <a:ea typeface="SimSun"/>
                        <a:cs typeface="Times New Roman"/>
                      </a:endParaRPr>
                    </a:p>
                  </a:txBody>
                  <a:tcPr marL="25952" marR="25952" marT="25952" marB="25952" anchor="ctr"/>
                </a:tc>
                <a:tc hMerge="1">
                  <a:txBody>
                    <a:bodyPr/>
                    <a:lstStyle/>
                    <a:p>
                      <a:endParaRPr lang="en-US"/>
                    </a:p>
                  </a:txBody>
                  <a:tcPr/>
                </a:tc>
              </a:tr>
              <a:tr h="180835">
                <a:tc>
                  <a:txBody>
                    <a:bodyPr/>
                    <a:lstStyle/>
                    <a:p>
                      <a:pPr marL="0" marR="0">
                        <a:spcBef>
                          <a:spcPts val="0"/>
                        </a:spcBef>
                        <a:spcAft>
                          <a:spcPts val="0"/>
                        </a:spcAft>
                      </a:pPr>
                      <a:r>
                        <a:rPr lang="en-US" sz="1400">
                          <a:effectLst/>
                        </a:rPr>
                        <a:t>FakeDataManager+GetPortfolioSecurityTargetsSettings</a:t>
                      </a:r>
                      <a:endParaRPr lang="en-US" sz="1400">
                        <a:effectLst/>
                        <a:latin typeface="Times New Roman"/>
                        <a:ea typeface="SimSun"/>
                        <a:cs typeface="Times New Roman"/>
                      </a:endParaRPr>
                    </a:p>
                  </a:txBody>
                  <a:tcPr marL="25952" marR="25952" marT="25952" marB="25952" anchor="ctr"/>
                </a:tc>
                <a:tc>
                  <a:txBody>
                    <a:bodyPr/>
                    <a:lstStyle/>
                    <a:p>
                      <a:pPr marL="0" marR="0">
                        <a:spcBef>
                          <a:spcPts val="0"/>
                        </a:spcBef>
                        <a:spcAft>
                          <a:spcPts val="0"/>
                        </a:spcAft>
                      </a:pPr>
                      <a:r>
                        <a:rPr lang="en-US" sz="1400">
                          <a:effectLst/>
                        </a:rPr>
                        <a:t>0</a:t>
                      </a:r>
                      <a:endParaRPr lang="en-US" sz="1400">
                        <a:effectLst/>
                        <a:latin typeface="Times New Roman"/>
                        <a:ea typeface="SimSun"/>
                        <a:cs typeface="Times New Roman"/>
                      </a:endParaRPr>
                    </a:p>
                  </a:txBody>
                  <a:tcPr marL="25952" marR="25952" marT="25952" marB="25952" anchor="ctr"/>
                </a:tc>
                <a:tc>
                  <a:txBody>
                    <a:bodyPr/>
                    <a:lstStyle/>
                    <a:p>
                      <a:pPr marL="0" marR="0">
                        <a:spcBef>
                          <a:spcPts val="0"/>
                        </a:spcBef>
                        <a:spcAft>
                          <a:spcPts val="0"/>
                        </a:spcAft>
                      </a:pPr>
                      <a:r>
                        <a:rPr lang="en-US" sz="1400">
                          <a:effectLst/>
                        </a:rPr>
                        <a:t>Public</a:t>
                      </a:r>
                      <a:endParaRPr lang="en-US" sz="1400">
                        <a:effectLst/>
                        <a:latin typeface="Times New Roman"/>
                        <a:ea typeface="SimSun"/>
                        <a:cs typeface="Times New Roman"/>
                      </a:endParaRPr>
                    </a:p>
                  </a:txBody>
                  <a:tcPr marL="25952" marR="25952" marT="25952" marB="25952" anchor="ctr"/>
                </a:tc>
                <a:tc gridSpan="2">
                  <a:txBody>
                    <a:bodyPr/>
                    <a:lstStyle/>
                    <a:p>
                      <a:pPr marL="0" marR="0">
                        <a:spcBef>
                          <a:spcPts val="0"/>
                        </a:spcBef>
                        <a:spcAft>
                          <a:spcPts val="0"/>
                        </a:spcAft>
                      </a:pPr>
                      <a:r>
                        <a:rPr lang="en-US" sz="1400">
                          <a:effectLst/>
                        </a:rPr>
                        <a:t>TopDown.Core._Testing .FakeDataManager+GetPortfolioSecurityTargetsSettings</a:t>
                      </a:r>
                      <a:endParaRPr lang="en-US" sz="1400">
                        <a:effectLst/>
                        <a:latin typeface="Times New Roman"/>
                        <a:ea typeface="SimSun"/>
                        <a:cs typeface="Times New Roman"/>
                      </a:endParaRPr>
                    </a:p>
                  </a:txBody>
                  <a:tcPr marL="25952" marR="25952" marT="25952" marB="25952" anchor="ctr"/>
                </a:tc>
                <a:tc hMerge="1">
                  <a:txBody>
                    <a:bodyPr/>
                    <a:lstStyle/>
                    <a:p>
                      <a:endParaRPr lang="en-US"/>
                    </a:p>
                  </a:txBody>
                  <a:tcPr/>
                </a:tc>
              </a:tr>
              <a:tr h="308482">
                <a:tc>
                  <a:txBody>
                    <a:bodyPr/>
                    <a:lstStyle/>
                    <a:p>
                      <a:pPr marL="0" marR="0">
                        <a:spcBef>
                          <a:spcPts val="0"/>
                        </a:spcBef>
                        <a:spcAft>
                          <a:spcPts val="0"/>
                        </a:spcAft>
                      </a:pPr>
                      <a:r>
                        <a:rPr lang="en-US" sz="1400">
                          <a:effectLst/>
                        </a:rPr>
                        <a:t>PerformanceOperations+GF_PERF_DAILY_ATTRIBUTION_Comparer</a:t>
                      </a:r>
                      <a:endParaRPr lang="en-US" sz="1400">
                        <a:effectLst/>
                        <a:latin typeface="Times New Roman"/>
                        <a:ea typeface="SimSun"/>
                        <a:cs typeface="Times New Roman"/>
                      </a:endParaRPr>
                    </a:p>
                  </a:txBody>
                  <a:tcPr marL="25952" marR="25952" marT="25952" marB="25952" anchor="ctr"/>
                </a:tc>
                <a:tc>
                  <a:txBody>
                    <a:bodyPr/>
                    <a:lstStyle/>
                    <a:p>
                      <a:pPr marL="0" marR="0">
                        <a:spcBef>
                          <a:spcPts val="0"/>
                        </a:spcBef>
                        <a:spcAft>
                          <a:spcPts val="0"/>
                        </a:spcAft>
                      </a:pPr>
                      <a:r>
                        <a:rPr lang="en-US" sz="1400">
                          <a:effectLst/>
                        </a:rPr>
                        <a:t>24</a:t>
                      </a:r>
                      <a:endParaRPr lang="en-US" sz="1400">
                        <a:effectLst/>
                        <a:latin typeface="Times New Roman"/>
                        <a:ea typeface="SimSun"/>
                        <a:cs typeface="Times New Roman"/>
                      </a:endParaRPr>
                    </a:p>
                  </a:txBody>
                  <a:tcPr marL="25952" marR="25952" marT="25952" marB="25952" anchor="ctr"/>
                </a:tc>
                <a:tc>
                  <a:txBody>
                    <a:bodyPr/>
                    <a:lstStyle/>
                    <a:p>
                      <a:pPr marL="0" marR="0">
                        <a:spcBef>
                          <a:spcPts val="0"/>
                        </a:spcBef>
                        <a:spcAft>
                          <a:spcPts val="0"/>
                        </a:spcAft>
                      </a:pPr>
                      <a:r>
                        <a:rPr lang="en-US" sz="1400">
                          <a:effectLst/>
                        </a:rPr>
                        <a:t>Public</a:t>
                      </a:r>
                      <a:endParaRPr lang="en-US" sz="1400">
                        <a:effectLst/>
                        <a:latin typeface="Times New Roman"/>
                        <a:ea typeface="SimSun"/>
                        <a:cs typeface="Times New Roman"/>
                      </a:endParaRPr>
                    </a:p>
                  </a:txBody>
                  <a:tcPr marL="25952" marR="25952" marT="25952" marB="25952" anchor="ctr"/>
                </a:tc>
                <a:tc gridSpan="2">
                  <a:txBody>
                    <a:bodyPr/>
                    <a:lstStyle/>
                    <a:p>
                      <a:pPr marL="0" marR="0">
                        <a:spcBef>
                          <a:spcPts val="0"/>
                        </a:spcBef>
                        <a:spcAft>
                          <a:spcPts val="0"/>
                        </a:spcAft>
                      </a:pPr>
                      <a:r>
                        <a:rPr lang="en-US" sz="1400">
                          <a:effectLst/>
                        </a:rPr>
                        <a:t>GreenField.Web.Services .PerformanceOperations+GF_PERF_DAILY_ATTRIBUTION_Comparer</a:t>
                      </a:r>
                      <a:endParaRPr lang="en-US" sz="1400">
                        <a:effectLst/>
                        <a:latin typeface="Times New Roman"/>
                        <a:ea typeface="SimSun"/>
                        <a:cs typeface="Times New Roman"/>
                      </a:endParaRPr>
                    </a:p>
                  </a:txBody>
                  <a:tcPr marL="25952" marR="25952" marT="25952" marB="25952" anchor="ctr"/>
                </a:tc>
                <a:tc hMerge="1">
                  <a:txBody>
                    <a:bodyPr/>
                    <a:lstStyle/>
                    <a:p>
                      <a:endParaRPr lang="en-US"/>
                    </a:p>
                  </a:txBody>
                  <a:tcPr/>
                </a:tc>
              </a:tr>
              <a:tr h="303055">
                <a:tc>
                  <a:txBody>
                    <a:bodyPr/>
                    <a:lstStyle/>
                    <a:p>
                      <a:pPr marL="0" marR="0">
                        <a:spcBef>
                          <a:spcPts val="0"/>
                        </a:spcBef>
                        <a:spcAft>
                          <a:spcPts val="0"/>
                        </a:spcAft>
                      </a:pPr>
                      <a:r>
                        <a:rPr lang="en-US" sz="1400">
                          <a:effectLst/>
                        </a:rPr>
                        <a:t>SilverlightFaultBehavior+SilverlightFaultMessageInspector</a:t>
                      </a:r>
                      <a:endParaRPr lang="en-US" sz="1400">
                        <a:effectLst/>
                        <a:latin typeface="Times New Roman"/>
                        <a:ea typeface="SimSun"/>
                        <a:cs typeface="Times New Roman"/>
                      </a:endParaRPr>
                    </a:p>
                  </a:txBody>
                  <a:tcPr marL="25952" marR="25952" marT="25952" marB="25952" anchor="ctr"/>
                </a:tc>
                <a:tc>
                  <a:txBody>
                    <a:bodyPr/>
                    <a:lstStyle/>
                    <a:p>
                      <a:pPr marL="0" marR="0">
                        <a:spcBef>
                          <a:spcPts val="0"/>
                        </a:spcBef>
                        <a:spcAft>
                          <a:spcPts val="0"/>
                        </a:spcAft>
                      </a:pPr>
                      <a:r>
                        <a:rPr lang="en-US" sz="1400">
                          <a:effectLst/>
                        </a:rPr>
                        <a:t>5</a:t>
                      </a:r>
                      <a:endParaRPr lang="en-US" sz="1400">
                        <a:effectLst/>
                        <a:latin typeface="Times New Roman"/>
                        <a:ea typeface="SimSun"/>
                        <a:cs typeface="Times New Roman"/>
                      </a:endParaRPr>
                    </a:p>
                  </a:txBody>
                  <a:tcPr marL="25952" marR="25952" marT="25952" marB="25952" anchor="ctr"/>
                </a:tc>
                <a:tc>
                  <a:txBody>
                    <a:bodyPr/>
                    <a:lstStyle/>
                    <a:p>
                      <a:pPr marL="0" marR="0">
                        <a:spcBef>
                          <a:spcPts val="0"/>
                        </a:spcBef>
                        <a:spcAft>
                          <a:spcPts val="0"/>
                        </a:spcAft>
                      </a:pPr>
                      <a:r>
                        <a:rPr lang="en-US" sz="1400">
                          <a:effectLst/>
                        </a:rPr>
                        <a:t>Public</a:t>
                      </a:r>
                      <a:endParaRPr lang="en-US" sz="1400">
                        <a:effectLst/>
                        <a:latin typeface="Times New Roman"/>
                        <a:ea typeface="SimSun"/>
                        <a:cs typeface="Times New Roman"/>
                      </a:endParaRPr>
                    </a:p>
                  </a:txBody>
                  <a:tcPr marL="25952" marR="25952" marT="25952" marB="25952" anchor="ctr"/>
                </a:tc>
                <a:tc gridSpan="2">
                  <a:txBody>
                    <a:bodyPr/>
                    <a:lstStyle/>
                    <a:p>
                      <a:pPr marL="0" marR="0">
                        <a:spcBef>
                          <a:spcPts val="0"/>
                        </a:spcBef>
                        <a:spcAft>
                          <a:spcPts val="0"/>
                        </a:spcAft>
                      </a:pPr>
                      <a:r>
                        <a:rPr lang="en-US" sz="1400" dirty="0" err="1">
                          <a:effectLst/>
                        </a:rPr>
                        <a:t>GreenField.Web.Helpers</a:t>
                      </a:r>
                      <a:r>
                        <a:rPr lang="en-US" sz="1400" dirty="0">
                          <a:effectLst/>
                        </a:rPr>
                        <a:t> .</a:t>
                      </a:r>
                      <a:r>
                        <a:rPr lang="en-US" sz="1400" dirty="0" err="1">
                          <a:effectLst/>
                        </a:rPr>
                        <a:t>SilverlightFaultBehavior+SilverlightFaultMessageInspector</a:t>
                      </a:r>
                      <a:endParaRPr lang="en-US" sz="1400" dirty="0">
                        <a:effectLst/>
                        <a:latin typeface="Times New Roman"/>
                        <a:ea typeface="SimSun"/>
                        <a:cs typeface="Times New Roman"/>
                      </a:endParaRPr>
                    </a:p>
                  </a:txBody>
                  <a:tcPr marL="25952" marR="25952" marT="25952" marB="25952" anchor="ctr"/>
                </a:tc>
                <a:tc hMerge="1">
                  <a:txBody>
                    <a:bodyPr/>
                    <a:lstStyle/>
                    <a:p>
                      <a:endParaRPr lang="en-US"/>
                    </a:p>
                  </a:txBody>
                  <a:tcPr/>
                </a:tc>
              </a:tr>
            </a:tbl>
          </a:graphicData>
        </a:graphic>
      </p:graphicFrame>
    </p:spTree>
    <p:extLst>
      <p:ext uri="{BB962C8B-B14F-4D97-AF65-F5344CB8AC3E}">
        <p14:creationId xmlns:p14="http://schemas.microsoft.com/office/powerpoint/2010/main" val="17740324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4" presetClass="path" presetSubtype="0" accel="50000" decel="50000" fill="hold" nodeType="clickEffect">
                                  <p:stCondLst>
                                    <p:cond delay="0"/>
                                  </p:stCondLst>
                                  <p:childTnLst>
                                    <p:animMotion origin="layout" path="M 0 0 L 0 -0.25 E" pathEditMode="relative" ptsTypes="">
                                      <p:cBhvr>
                                        <p:cTn id="11"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11</a:t>
            </a:fld>
            <a:endParaRPr kumimoji="0" lang="en-US"/>
          </a:p>
        </p:txBody>
      </p:sp>
      <p:sp>
        <p:nvSpPr>
          <p:cNvPr id="7" name="Title 1"/>
          <p:cNvSpPr>
            <a:spLocks noGrp="1"/>
          </p:cNvSpPr>
          <p:nvPr>
            <p:ph type="title"/>
          </p:nvPr>
        </p:nvSpPr>
        <p:spPr>
          <a:xfrm>
            <a:off x="133125" y="-290355"/>
            <a:ext cx="8782275" cy="1143000"/>
          </a:xfrm>
        </p:spPr>
        <p:txBody>
          <a:bodyPr>
            <a:noAutofit/>
          </a:bodyPr>
          <a:lstStyle/>
          <a:p>
            <a:r>
              <a:rPr lang="en-GB" sz="2400" dirty="0"/>
              <a:t>Instances size shouldn't be too </a:t>
            </a:r>
            <a:r>
              <a:rPr lang="en-GB" sz="2400" dirty="0" smtClean="0"/>
              <a:t>big </a:t>
            </a:r>
            <a:r>
              <a:rPr lang="en-US" sz="2400" dirty="0" smtClean="0"/>
              <a:t>(318): *</a:t>
            </a:r>
            <a:endParaRPr lang="en-US" sz="2400" dirty="0"/>
          </a:p>
        </p:txBody>
      </p:sp>
      <p:sp>
        <p:nvSpPr>
          <p:cNvPr id="3" name="Rectangle 2"/>
          <p:cNvSpPr/>
          <p:nvPr/>
        </p:nvSpPr>
        <p:spPr>
          <a:xfrm>
            <a:off x="0" y="481171"/>
            <a:ext cx="9144000" cy="1754326"/>
          </a:xfrm>
          <a:prstGeom prst="rect">
            <a:avLst/>
          </a:prstGeom>
        </p:spPr>
        <p:txBody>
          <a:bodyPr wrap="square">
            <a:spAutoFit/>
          </a:bodyPr>
          <a:lstStyle/>
          <a:p>
            <a:r>
              <a:rPr lang="en-GB" dirty="0"/>
              <a:t>Types where </a:t>
            </a:r>
            <a:r>
              <a:rPr lang="en-GB" dirty="0" err="1"/>
              <a:t>SizeOfInst</a:t>
            </a:r>
            <a:r>
              <a:rPr lang="en-GB" dirty="0"/>
              <a:t> &gt; 64 might </a:t>
            </a:r>
            <a:r>
              <a:rPr lang="en-GB" b="1" u="sng" dirty="0"/>
              <a:t>degrade performance</a:t>
            </a:r>
            <a:r>
              <a:rPr lang="en-GB" dirty="0"/>
              <a:t> (depending on the number of instances created at runtime) and might be hard to maintain. </a:t>
            </a:r>
          </a:p>
          <a:p>
            <a:r>
              <a:rPr lang="en-GB" dirty="0"/>
              <a:t>However it is not a rule since sometime there is no alternative (the size of instances of the System.Net.NetworkInformation.SystemIcmpV6Statistics standard class is 2064 bytes</a:t>
            </a:r>
            <a:r>
              <a:rPr lang="en-GB" dirty="0" smtClean="0"/>
              <a:t>). Notice </a:t>
            </a:r>
            <a:r>
              <a:rPr lang="en-GB" dirty="0"/>
              <a:t>that a class with </a:t>
            </a:r>
            <a:r>
              <a:rPr lang="en-GB" b="1" dirty="0"/>
              <a:t>a large </a:t>
            </a:r>
            <a:r>
              <a:rPr lang="en-GB" b="1" dirty="0" err="1"/>
              <a:t>SizeOfInst</a:t>
            </a:r>
            <a:r>
              <a:rPr lang="en-GB" b="1" dirty="0"/>
              <a:t> value doesn't necessarily </a:t>
            </a:r>
            <a:r>
              <a:rPr lang="en-GB" dirty="0"/>
              <a:t>have a lot of instance fields. It might derive from a class with a large </a:t>
            </a:r>
            <a:r>
              <a:rPr lang="en-GB" dirty="0" err="1"/>
              <a:t>SizeOfInst</a:t>
            </a:r>
            <a:r>
              <a:rPr lang="en-GB" dirty="0"/>
              <a:t> value.</a:t>
            </a:r>
          </a:p>
        </p:txBody>
      </p:sp>
      <p:graphicFrame>
        <p:nvGraphicFramePr>
          <p:cNvPr id="4" name="Table 3"/>
          <p:cNvGraphicFramePr>
            <a:graphicFrameLocks noGrp="1"/>
          </p:cNvGraphicFramePr>
          <p:nvPr>
            <p:extLst>
              <p:ext uri="{D42A27DB-BD31-4B8C-83A1-F6EECF244321}">
                <p14:modId xmlns:p14="http://schemas.microsoft.com/office/powerpoint/2010/main" val="556525443"/>
              </p:ext>
            </p:extLst>
          </p:nvPr>
        </p:nvGraphicFramePr>
        <p:xfrm>
          <a:off x="0" y="2360106"/>
          <a:ext cx="9144001" cy="6214106"/>
        </p:xfrm>
        <a:graphic>
          <a:graphicData uri="http://schemas.openxmlformats.org/drawingml/2006/table">
            <a:tbl>
              <a:tblPr firstRow="1" firstCol="1" bandRow="1">
                <a:tableStyleId>{5C22544A-7EE6-4342-B048-85BDC9FD1C3A}</a:tableStyleId>
              </a:tblPr>
              <a:tblGrid>
                <a:gridCol w="3001730"/>
                <a:gridCol w="685366"/>
                <a:gridCol w="893579"/>
                <a:gridCol w="4563326"/>
              </a:tblGrid>
              <a:tr h="275741">
                <a:tc>
                  <a:txBody>
                    <a:bodyPr/>
                    <a:lstStyle/>
                    <a:p>
                      <a:pPr marL="0" marR="0" algn="ctr">
                        <a:spcBef>
                          <a:spcPts val="0"/>
                        </a:spcBef>
                        <a:spcAft>
                          <a:spcPts val="0"/>
                        </a:spcAft>
                      </a:pPr>
                      <a:r>
                        <a:rPr lang="en-US" sz="1200" dirty="0" smtClean="0">
                          <a:effectLst/>
                        </a:rPr>
                        <a:t>Types</a:t>
                      </a:r>
                      <a:endParaRPr lang="en-US" sz="1200" dirty="0">
                        <a:effectLst/>
                        <a:latin typeface="Times New Roman"/>
                        <a:ea typeface="SimSun"/>
                        <a:cs typeface="Times New Roman"/>
                      </a:endParaRPr>
                    </a:p>
                  </a:txBody>
                  <a:tcPr marL="23771" marR="23771" marT="23771" marB="23771" anchor="ctr"/>
                </a:tc>
                <a:tc>
                  <a:txBody>
                    <a:bodyPr/>
                    <a:lstStyle/>
                    <a:p>
                      <a:pPr marL="0" marR="0" algn="ctr">
                        <a:spcBef>
                          <a:spcPts val="0"/>
                        </a:spcBef>
                        <a:spcAft>
                          <a:spcPts val="0"/>
                        </a:spcAft>
                      </a:pPr>
                      <a:r>
                        <a:rPr lang="en-US" sz="1200" dirty="0">
                          <a:effectLst/>
                        </a:rPr>
                        <a:t>Size of instance</a:t>
                      </a:r>
                      <a:endParaRPr lang="en-US" sz="1200" dirty="0">
                        <a:effectLst/>
                        <a:latin typeface="Times New Roman"/>
                        <a:ea typeface="SimSun"/>
                        <a:cs typeface="Times New Roman"/>
                      </a:endParaRPr>
                    </a:p>
                  </a:txBody>
                  <a:tcPr marL="23771" marR="23771" marT="23771" marB="23771" anchor="ctr"/>
                </a:tc>
                <a:tc>
                  <a:txBody>
                    <a:bodyPr/>
                    <a:lstStyle/>
                    <a:p>
                      <a:pPr marL="0" marR="0" algn="ctr">
                        <a:spcBef>
                          <a:spcPts val="0"/>
                        </a:spcBef>
                        <a:spcAft>
                          <a:spcPts val="0"/>
                        </a:spcAft>
                      </a:pPr>
                      <a:r>
                        <a:rPr lang="en-US" sz="1200" dirty="0" smtClean="0">
                          <a:effectLst/>
                        </a:rPr>
                        <a:t>Instance Fields</a:t>
                      </a:r>
                      <a:endParaRPr lang="en-US" sz="1200" dirty="0">
                        <a:effectLst/>
                        <a:latin typeface="Times New Roman"/>
                        <a:ea typeface="SimSun"/>
                        <a:cs typeface="Times New Roman"/>
                      </a:endParaRPr>
                    </a:p>
                  </a:txBody>
                  <a:tcPr marL="23771" marR="23771" marT="23771" marB="23771" anchor="ctr"/>
                </a:tc>
                <a:tc>
                  <a:txBody>
                    <a:bodyPr/>
                    <a:lstStyle/>
                    <a:p>
                      <a:pPr marL="0" marR="0" algn="ctr">
                        <a:spcBef>
                          <a:spcPts val="0"/>
                        </a:spcBef>
                        <a:spcAft>
                          <a:spcPts val="0"/>
                        </a:spcAft>
                      </a:pPr>
                      <a:r>
                        <a:rPr lang="en-US" sz="1200">
                          <a:effectLst/>
                        </a:rPr>
                        <a:t>Full Name</a:t>
                      </a:r>
                      <a:endParaRPr lang="en-US" sz="1200">
                        <a:effectLst/>
                        <a:latin typeface="Times New Roman"/>
                        <a:ea typeface="SimSun"/>
                        <a:cs typeface="Times New Roman"/>
                      </a:endParaRPr>
                    </a:p>
                  </a:txBody>
                  <a:tcPr marL="23771" marR="23771" marT="23771" marB="23771" anchor="ctr"/>
                </a:tc>
              </a:tr>
              <a:tr h="161642">
                <a:tc>
                  <a:txBody>
                    <a:bodyPr/>
                    <a:lstStyle/>
                    <a:p>
                      <a:pPr marL="0" marR="0">
                        <a:spcBef>
                          <a:spcPts val="0"/>
                        </a:spcBef>
                        <a:spcAft>
                          <a:spcPts val="0"/>
                        </a:spcAft>
                      </a:pPr>
                      <a:r>
                        <a:rPr lang="en-US" sz="1200" dirty="0" err="1">
                          <a:effectLst/>
                        </a:rPr>
                        <a:t>HoldingsData</a:t>
                      </a:r>
                      <a:endParaRPr lang="en-US" sz="1200" dirty="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756</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189 fields</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dirty="0" err="1">
                          <a:effectLst/>
                        </a:rPr>
                        <a:t>GreenField.DataContracts.HoldingsData</a:t>
                      </a:r>
                      <a:endParaRPr lang="en-US" sz="1200" dirty="0">
                        <a:effectLst/>
                        <a:latin typeface="Times New Roman"/>
                        <a:ea typeface="SimSun"/>
                        <a:cs typeface="Times New Roman"/>
                      </a:endParaRPr>
                    </a:p>
                  </a:txBody>
                  <a:tcPr marL="23771" marR="23771" marT="23771" marB="23771" anchor="ctr"/>
                </a:tc>
              </a:tr>
              <a:tr h="161642">
                <a:tc>
                  <a:txBody>
                    <a:bodyPr/>
                    <a:lstStyle/>
                    <a:p>
                      <a:pPr marL="0" marR="0">
                        <a:spcBef>
                          <a:spcPts val="0"/>
                        </a:spcBef>
                        <a:spcAft>
                          <a:spcPts val="0"/>
                        </a:spcAft>
                      </a:pPr>
                      <a:r>
                        <a:rPr lang="en-US" sz="1200" dirty="0">
                          <a:effectLst/>
                        </a:rPr>
                        <a:t>GF_PERF_DAILY_ATTRIBUTION</a:t>
                      </a:r>
                      <a:endParaRPr lang="en-US" sz="1200" dirty="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dirty="0" smtClean="0">
                          <a:effectLst/>
                        </a:rPr>
                        <a:t>1,886</a:t>
                      </a:r>
                      <a:endParaRPr lang="en-US" sz="1200" dirty="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dirty="0">
                          <a:effectLst/>
                        </a:rPr>
                        <a:t>382 fields</a:t>
                      </a:r>
                      <a:endParaRPr lang="en-US" sz="1200" dirty="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GreenField.Labs.DimensionEntitiesService.GF_PERF_DAILY_ATTRIBUTION</a:t>
                      </a:r>
                      <a:endParaRPr lang="en-US" sz="1200">
                        <a:effectLst/>
                        <a:latin typeface="Times New Roman"/>
                        <a:ea typeface="SimSun"/>
                        <a:cs typeface="Times New Roman"/>
                      </a:endParaRPr>
                    </a:p>
                  </a:txBody>
                  <a:tcPr marL="23771" marR="23771" marT="23771" marB="23771" anchor="ctr"/>
                </a:tc>
              </a:tr>
              <a:tr h="161642">
                <a:tc>
                  <a:txBody>
                    <a:bodyPr/>
                    <a:lstStyle/>
                    <a:p>
                      <a:pPr marL="0" marR="0">
                        <a:spcBef>
                          <a:spcPts val="0"/>
                        </a:spcBef>
                        <a:spcAft>
                          <a:spcPts val="0"/>
                        </a:spcAft>
                      </a:pPr>
                      <a:r>
                        <a:rPr lang="en-US" sz="1200" dirty="0" err="1">
                          <a:effectLst/>
                        </a:rPr>
                        <a:t>ReferenceData</a:t>
                      </a:r>
                      <a:endParaRPr lang="en-US" sz="1200" dirty="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788</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197 fields</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dirty="0" err="1">
                          <a:effectLst/>
                        </a:rPr>
                        <a:t>GreenField.DataContracts.ReferenceData</a:t>
                      </a:r>
                      <a:endParaRPr lang="en-US" sz="1200" dirty="0">
                        <a:effectLst/>
                        <a:latin typeface="Times New Roman"/>
                        <a:ea typeface="SimSun"/>
                        <a:cs typeface="Times New Roman"/>
                      </a:endParaRPr>
                    </a:p>
                  </a:txBody>
                  <a:tcPr marL="23771" marR="23771" marT="23771" marB="23771" anchor="ctr"/>
                </a:tc>
              </a:tr>
              <a:tr h="161642">
                <a:tc>
                  <a:txBody>
                    <a:bodyPr/>
                    <a:lstStyle/>
                    <a:p>
                      <a:pPr marL="0" marR="0">
                        <a:spcBef>
                          <a:spcPts val="0"/>
                        </a:spcBef>
                        <a:spcAft>
                          <a:spcPts val="0"/>
                        </a:spcAft>
                      </a:pPr>
                      <a:r>
                        <a:rPr lang="en-US" sz="1200" dirty="0" err="1">
                          <a:effectLst/>
                        </a:rPr>
                        <a:t>ApplicationMenu</a:t>
                      </a:r>
                      <a:endParaRPr lang="en-US" sz="1200" dirty="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523</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69 fields</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GreenField.App.Helpers.ApplicationMenu</a:t>
                      </a:r>
                      <a:endParaRPr lang="en-US" sz="1200">
                        <a:effectLst/>
                        <a:latin typeface="Times New Roman"/>
                        <a:ea typeface="SimSun"/>
                        <a:cs typeface="Times New Roman"/>
                      </a:endParaRPr>
                    </a:p>
                  </a:txBody>
                  <a:tcPr marL="23771" marR="23771" marT="23771" marB="23771" anchor="ctr"/>
                </a:tc>
              </a:tr>
              <a:tr h="161642">
                <a:tc>
                  <a:txBody>
                    <a:bodyPr/>
                    <a:lstStyle/>
                    <a:p>
                      <a:pPr marL="0" marR="0">
                        <a:spcBef>
                          <a:spcPts val="0"/>
                        </a:spcBef>
                        <a:spcAft>
                          <a:spcPts val="0"/>
                        </a:spcAft>
                      </a:pPr>
                      <a:r>
                        <a:rPr lang="en-US" sz="1200">
                          <a:effectLst/>
                        </a:rPr>
                        <a:t>ViewEMSummaryMarketData</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509</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66 fields</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GreenField.Gadgets.Views.ViewEMSummaryMarketData</a:t>
                      </a:r>
                      <a:endParaRPr lang="en-US" sz="1200">
                        <a:effectLst/>
                        <a:latin typeface="Times New Roman"/>
                        <a:ea typeface="SimSun"/>
                        <a:cs typeface="Times New Roman"/>
                      </a:endParaRPr>
                    </a:p>
                  </a:txBody>
                  <a:tcPr marL="23771" marR="23771" marT="23771" marB="23771" anchor="ctr"/>
                </a:tc>
              </a:tr>
              <a:tr h="161642">
                <a:tc>
                  <a:txBody>
                    <a:bodyPr/>
                    <a:lstStyle/>
                    <a:p>
                      <a:pPr marL="0" marR="0">
                        <a:spcBef>
                          <a:spcPts val="0"/>
                        </a:spcBef>
                        <a:spcAft>
                          <a:spcPts val="0"/>
                        </a:spcAft>
                      </a:pPr>
                      <a:r>
                        <a:rPr lang="en-US" sz="1200" dirty="0" err="1">
                          <a:effectLst/>
                        </a:rPr>
                        <a:t>ChildExportOptions</a:t>
                      </a:r>
                      <a:endParaRPr lang="en-US" sz="1200" dirty="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480</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23 fields</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dirty="0" err="1">
                          <a:effectLst/>
                        </a:rPr>
                        <a:t>GreenField.Gadgets.Helpers.ChildExportOptions</a:t>
                      </a:r>
                      <a:endParaRPr lang="en-US" sz="1200" dirty="0">
                        <a:effectLst/>
                        <a:latin typeface="Times New Roman"/>
                        <a:ea typeface="SimSun"/>
                        <a:cs typeface="Times New Roman"/>
                      </a:endParaRPr>
                    </a:p>
                  </a:txBody>
                  <a:tcPr marL="23771" marR="23771" marT="23771" marB="23771" anchor="ctr"/>
                </a:tc>
              </a:tr>
              <a:tr h="161642">
                <a:tc>
                  <a:txBody>
                    <a:bodyPr/>
                    <a:lstStyle/>
                    <a:p>
                      <a:pPr marL="0" marR="0">
                        <a:spcBef>
                          <a:spcPts val="0"/>
                        </a:spcBef>
                        <a:spcAft>
                          <a:spcPts val="0"/>
                        </a:spcAft>
                      </a:pPr>
                      <a:r>
                        <a:rPr lang="en-US" sz="1200">
                          <a:effectLst/>
                        </a:rPr>
                        <a:t>ChildViewDocumentsUpload</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480</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23 fields</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GreenField.Gadgets.Views.Documents.ChildViewDocumentsUpload</a:t>
                      </a:r>
                      <a:endParaRPr lang="en-US" sz="1200">
                        <a:effectLst/>
                        <a:latin typeface="Times New Roman"/>
                        <a:ea typeface="SimSun"/>
                        <a:cs typeface="Times New Roman"/>
                      </a:endParaRPr>
                    </a:p>
                  </a:txBody>
                  <a:tcPr marL="23771" marR="23771" marT="23771" marB="23771" anchor="ctr"/>
                </a:tc>
              </a:tr>
              <a:tr h="161642">
                <a:tc>
                  <a:txBody>
                    <a:bodyPr/>
                    <a:lstStyle/>
                    <a:p>
                      <a:pPr marL="0" marR="0">
                        <a:spcBef>
                          <a:spcPts val="0"/>
                        </a:spcBef>
                        <a:spcAft>
                          <a:spcPts val="0"/>
                        </a:spcAft>
                      </a:pPr>
                      <a:r>
                        <a:rPr lang="en-US" sz="1200">
                          <a:effectLst/>
                        </a:rPr>
                        <a:t>ChildViewInsertEntity</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456</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17 fields</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GreenField.Gadgets.Views.ChildViewInsertEntity</a:t>
                      </a:r>
                      <a:endParaRPr lang="en-US" sz="1200">
                        <a:effectLst/>
                        <a:latin typeface="Times New Roman"/>
                        <a:ea typeface="SimSun"/>
                        <a:cs typeface="Times New Roman"/>
                      </a:endParaRPr>
                    </a:p>
                  </a:txBody>
                  <a:tcPr marL="23771" marR="23771" marT="23771" marB="23771" anchor="ctr"/>
                </a:tc>
              </a:tr>
              <a:tr h="161642">
                <a:tc>
                  <a:txBody>
                    <a:bodyPr/>
                    <a:lstStyle/>
                    <a:p>
                      <a:pPr marL="0" marR="0">
                        <a:spcBef>
                          <a:spcPts val="0"/>
                        </a:spcBef>
                        <a:spcAft>
                          <a:spcPts val="0"/>
                        </a:spcAft>
                      </a:pPr>
                      <a:r>
                        <a:rPr lang="en-US" sz="1200">
                          <a:effectLst/>
                        </a:rPr>
                        <a:t>ChildViewCSTDataListSave</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444</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dirty="0">
                          <a:effectLst/>
                        </a:rPr>
                        <a:t>14 fields</a:t>
                      </a:r>
                      <a:endParaRPr lang="en-US" sz="1200" dirty="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GreenField.Gadgets.Views.ChildViewCSTDataListSave</a:t>
                      </a:r>
                      <a:endParaRPr lang="en-US" sz="1200">
                        <a:effectLst/>
                        <a:latin typeface="Times New Roman"/>
                        <a:ea typeface="SimSun"/>
                        <a:cs typeface="Times New Roman"/>
                      </a:endParaRPr>
                    </a:p>
                  </a:txBody>
                  <a:tcPr marL="23771" marR="23771" marT="23771" marB="23771" anchor="ctr"/>
                </a:tc>
              </a:tr>
              <a:tr h="161642">
                <a:tc>
                  <a:txBody>
                    <a:bodyPr/>
                    <a:lstStyle/>
                    <a:p>
                      <a:pPr marL="0" marR="0">
                        <a:spcBef>
                          <a:spcPts val="0"/>
                        </a:spcBef>
                        <a:spcAft>
                          <a:spcPts val="0"/>
                        </a:spcAft>
                      </a:pPr>
                      <a:r>
                        <a:rPr lang="en-US" sz="1200" dirty="0" err="1">
                          <a:effectLst/>
                        </a:rPr>
                        <a:t>ChildViewDocumentsEditDelete</a:t>
                      </a:r>
                      <a:endParaRPr lang="en-US" sz="1200" dirty="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444</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14 fields</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GreenField.Gadgets.Views.Documents.ChildViewDocumentsEditDelete</a:t>
                      </a:r>
                      <a:endParaRPr lang="en-US" sz="1200">
                        <a:effectLst/>
                        <a:latin typeface="Times New Roman"/>
                        <a:ea typeface="SimSun"/>
                        <a:cs typeface="Times New Roman"/>
                      </a:endParaRPr>
                    </a:p>
                  </a:txBody>
                  <a:tcPr marL="23771" marR="23771" marT="23771" marB="23771" anchor="ctr"/>
                </a:tc>
              </a:tr>
              <a:tr h="161642">
                <a:tc>
                  <a:txBody>
                    <a:bodyPr/>
                    <a:lstStyle/>
                    <a:p>
                      <a:pPr marL="0" marR="0">
                        <a:spcBef>
                          <a:spcPts val="0"/>
                        </a:spcBef>
                        <a:spcAft>
                          <a:spcPts val="0"/>
                        </a:spcAft>
                      </a:pPr>
                      <a:r>
                        <a:rPr lang="en-US" sz="1200">
                          <a:effectLst/>
                        </a:rPr>
                        <a:t>ViewCustomDateChildWindow</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441</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12 fields</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GreenField.Gadgets.Views.ViewCustomDateChildWindow</a:t>
                      </a:r>
                      <a:endParaRPr lang="en-US" sz="1200">
                        <a:effectLst/>
                        <a:latin typeface="Times New Roman"/>
                        <a:ea typeface="SimSun"/>
                        <a:cs typeface="Times New Roman"/>
                      </a:endParaRPr>
                    </a:p>
                  </a:txBody>
                  <a:tcPr marL="23771" marR="23771" marT="23771" marB="23771" anchor="ctr"/>
                </a:tc>
              </a:tr>
              <a:tr h="161642">
                <a:tc>
                  <a:txBody>
                    <a:bodyPr/>
                    <a:lstStyle/>
                    <a:p>
                      <a:pPr marL="0" marR="0">
                        <a:spcBef>
                          <a:spcPts val="0"/>
                        </a:spcBef>
                        <a:spcAft>
                          <a:spcPts val="0"/>
                        </a:spcAft>
                      </a:pPr>
                      <a:r>
                        <a:rPr lang="en-US" sz="1200">
                          <a:effectLst/>
                        </a:rPr>
                        <a:t>ChildCreateNewRole</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434</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13 fields</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GreenField.AdministrationModule.Views.ChildCreateNewRole</a:t>
                      </a:r>
                      <a:endParaRPr lang="en-US" sz="1200">
                        <a:effectLst/>
                        <a:latin typeface="Times New Roman"/>
                        <a:ea typeface="SimSun"/>
                        <a:cs typeface="Times New Roman"/>
                      </a:endParaRPr>
                    </a:p>
                  </a:txBody>
                  <a:tcPr marL="23771" marR="23771" marT="23771" marB="23771" anchor="ctr"/>
                </a:tc>
              </a:tr>
              <a:tr h="161642">
                <a:tc>
                  <a:txBody>
                    <a:bodyPr/>
                    <a:lstStyle/>
                    <a:p>
                      <a:pPr marL="0" marR="0">
                        <a:spcBef>
                          <a:spcPts val="0"/>
                        </a:spcBef>
                        <a:spcAft>
                          <a:spcPts val="0"/>
                        </a:spcAft>
                      </a:pPr>
                      <a:r>
                        <a:rPr lang="en-US" sz="1200">
                          <a:effectLst/>
                        </a:rPr>
                        <a:t>ChildViewPresentationDateChangeEdit</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425</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9 fields</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GreenField.Gadgets.Views.ChildViewPresentationDateChangeEdit</a:t>
                      </a:r>
                      <a:endParaRPr lang="en-US" sz="1200">
                        <a:effectLst/>
                        <a:latin typeface="Times New Roman"/>
                        <a:ea typeface="SimSun"/>
                        <a:cs typeface="Times New Roman"/>
                      </a:endParaRPr>
                    </a:p>
                  </a:txBody>
                  <a:tcPr marL="23771" marR="23771" marT="23771" marB="23771" anchor="ctr"/>
                </a:tc>
              </a:tr>
              <a:tr h="161642">
                <a:tc>
                  <a:txBody>
                    <a:bodyPr/>
                    <a:lstStyle/>
                    <a:p>
                      <a:pPr marL="0" marR="0">
                        <a:spcBef>
                          <a:spcPts val="0"/>
                        </a:spcBef>
                        <a:spcAft>
                          <a:spcPts val="0"/>
                        </a:spcAft>
                      </a:pPr>
                      <a:r>
                        <a:rPr lang="en-US" sz="1200">
                          <a:effectLst/>
                        </a:rPr>
                        <a:t>ViewFinancialStatements</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425</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45 fields</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GreenField.Gadgets.Views.ViewFinancialStatements</a:t>
                      </a:r>
                      <a:endParaRPr lang="en-US" sz="1200">
                        <a:effectLst/>
                        <a:latin typeface="Times New Roman"/>
                        <a:ea typeface="SimSun"/>
                        <a:cs typeface="Times New Roman"/>
                      </a:endParaRPr>
                    </a:p>
                  </a:txBody>
                  <a:tcPr marL="23771" marR="23771" marT="23771" marB="23771" anchor="ctr"/>
                </a:tc>
              </a:tr>
              <a:tr h="161642">
                <a:tc>
                  <a:txBody>
                    <a:bodyPr/>
                    <a:lstStyle/>
                    <a:p>
                      <a:pPr marL="0" marR="0">
                        <a:spcBef>
                          <a:spcPts val="0"/>
                        </a:spcBef>
                        <a:spcAft>
                          <a:spcPts val="0"/>
                        </a:spcAft>
                      </a:pPr>
                      <a:r>
                        <a:rPr lang="en-US" sz="1200">
                          <a:effectLst/>
                        </a:rPr>
                        <a:t>ChildViewPresentationMeetingMinutesAddAttendee</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424</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9 fields</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GreenField.Gadgets.Views .ChildViewPresentationMeetingMinutesAddAttendee</a:t>
                      </a:r>
                      <a:endParaRPr lang="en-US" sz="1200">
                        <a:effectLst/>
                        <a:latin typeface="Times New Roman"/>
                        <a:ea typeface="SimSun"/>
                        <a:cs typeface="Times New Roman"/>
                      </a:endParaRPr>
                    </a:p>
                  </a:txBody>
                  <a:tcPr marL="23771" marR="23771" marT="23771" marB="23771" anchor="ctr"/>
                </a:tc>
              </a:tr>
              <a:tr h="161642">
                <a:tc>
                  <a:txBody>
                    <a:bodyPr/>
                    <a:lstStyle/>
                    <a:p>
                      <a:pPr marL="0" marR="0">
                        <a:spcBef>
                          <a:spcPts val="0"/>
                        </a:spcBef>
                        <a:spcAft>
                          <a:spcPts val="0"/>
                        </a:spcAft>
                      </a:pPr>
                      <a:r>
                        <a:rPr lang="en-US" sz="1200">
                          <a:effectLst/>
                        </a:rPr>
                        <a:t>ChildViewInsertSnapshot</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416</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7 fields</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GreenField.Gadgets.Views.ChildViewInsertSnapshot</a:t>
                      </a:r>
                      <a:endParaRPr lang="en-US" sz="1200">
                        <a:effectLst/>
                        <a:latin typeface="Times New Roman"/>
                        <a:ea typeface="SimSun"/>
                        <a:cs typeface="Times New Roman"/>
                      </a:endParaRPr>
                    </a:p>
                  </a:txBody>
                  <a:tcPr marL="23771" marR="23771" marT="23771" marB="23771" anchor="ctr"/>
                </a:tc>
              </a:tr>
              <a:tr h="161642">
                <a:tc>
                  <a:txBody>
                    <a:bodyPr/>
                    <a:lstStyle/>
                    <a:p>
                      <a:pPr marL="0" marR="0">
                        <a:spcBef>
                          <a:spcPts val="0"/>
                        </a:spcBef>
                        <a:spcAft>
                          <a:spcPts val="0"/>
                        </a:spcAft>
                      </a:pPr>
                      <a:r>
                        <a:rPr lang="en-US" sz="1200">
                          <a:effectLst/>
                        </a:rPr>
                        <a:t>ChildViewReSubmitPresentation</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409</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6 fields</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GreenField.Gadgets.Views.ChildViewReSubmitPresentation</a:t>
                      </a:r>
                      <a:endParaRPr lang="en-US" sz="1200">
                        <a:effectLst/>
                        <a:latin typeface="Times New Roman"/>
                        <a:ea typeface="SimSun"/>
                        <a:cs typeface="Times New Roman"/>
                      </a:endParaRPr>
                    </a:p>
                  </a:txBody>
                  <a:tcPr marL="23771" marR="23771" marT="23771" marB="23771" anchor="ctr"/>
                </a:tc>
              </a:tr>
              <a:tr h="161642">
                <a:tc>
                  <a:txBody>
                    <a:bodyPr/>
                    <a:lstStyle/>
                    <a:p>
                      <a:pPr marL="0" marR="0">
                        <a:spcBef>
                          <a:spcPts val="0"/>
                        </a:spcBef>
                        <a:spcAft>
                          <a:spcPts val="0"/>
                        </a:spcAft>
                      </a:pPr>
                      <a:r>
                        <a:rPr lang="en-US" sz="1200">
                          <a:effectLst/>
                        </a:rPr>
                        <a:t>CommentsWindow</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404</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4 fields</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GreenField.Targeting.Controls.CommentsWindow</a:t>
                      </a:r>
                      <a:endParaRPr lang="en-US" sz="1200">
                        <a:effectLst/>
                        <a:latin typeface="Times New Roman"/>
                        <a:ea typeface="SimSun"/>
                        <a:cs typeface="Times New Roman"/>
                      </a:endParaRPr>
                    </a:p>
                  </a:txBody>
                  <a:tcPr marL="23771" marR="23771" marT="23771" marB="23771" anchor="ctr"/>
                </a:tc>
              </a:tr>
              <a:tr h="161642">
                <a:tc>
                  <a:txBody>
                    <a:bodyPr/>
                    <a:lstStyle/>
                    <a:p>
                      <a:pPr marL="0" marR="0">
                        <a:spcBef>
                          <a:spcPts val="0"/>
                        </a:spcBef>
                        <a:spcAft>
                          <a:spcPts val="0"/>
                        </a:spcAft>
                      </a:pPr>
                      <a:r>
                        <a:rPr lang="en-US" sz="1200">
                          <a:effectLst/>
                        </a:rPr>
                        <a:t>ValidatedResultWindow</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404</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4 fields</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GreenField.Targeting.Controls.ValidatedResultWindow</a:t>
                      </a:r>
                      <a:endParaRPr lang="en-US" sz="1200">
                        <a:effectLst/>
                        <a:latin typeface="Times New Roman"/>
                        <a:ea typeface="SimSun"/>
                        <a:cs typeface="Times New Roman"/>
                      </a:endParaRPr>
                    </a:p>
                  </a:txBody>
                  <a:tcPr marL="23771" marR="23771" marT="23771" marB="23771" anchor="ctr"/>
                </a:tc>
              </a:tr>
              <a:tr h="161642">
                <a:tc>
                  <a:txBody>
                    <a:bodyPr/>
                    <a:lstStyle/>
                    <a:p>
                      <a:pPr marL="0" marR="0">
                        <a:spcBef>
                          <a:spcPts val="0"/>
                        </a:spcBef>
                        <a:spcAft>
                          <a:spcPts val="0"/>
                        </a:spcAft>
                      </a:pPr>
                      <a:r>
                        <a:rPr lang="en-US" sz="1200">
                          <a:effectLst/>
                        </a:rPr>
                        <a:t>ViewClosingPriceChart</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398</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37 fields</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GreenField.Gadgets.Views.ViewClosingPriceChart</a:t>
                      </a:r>
                      <a:endParaRPr lang="en-US" sz="1200">
                        <a:effectLst/>
                        <a:latin typeface="Times New Roman"/>
                        <a:ea typeface="SimSun"/>
                        <a:cs typeface="Times New Roman"/>
                      </a:endParaRPr>
                    </a:p>
                  </a:txBody>
                  <a:tcPr marL="23771" marR="23771" marT="23771" marB="23771" anchor="ctr"/>
                </a:tc>
              </a:tr>
              <a:tr h="161642">
                <a:tc>
                  <a:txBody>
                    <a:bodyPr/>
                    <a:lstStyle/>
                    <a:p>
                      <a:pPr marL="0" marR="0">
                        <a:spcBef>
                          <a:spcPts val="0"/>
                        </a:spcBef>
                        <a:spcAft>
                          <a:spcPts val="0"/>
                        </a:spcAft>
                      </a:pPr>
                      <a:r>
                        <a:rPr lang="en-US" sz="1200">
                          <a:effectLst/>
                        </a:rPr>
                        <a:t>ViewCSTDataFieldSelector</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397</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38 fields</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GreenField.Gadgets.Views.ViewCSTDataFieldSelector</a:t>
                      </a:r>
                      <a:endParaRPr lang="en-US" sz="1200">
                        <a:effectLst/>
                        <a:latin typeface="Times New Roman"/>
                        <a:ea typeface="SimSun"/>
                        <a:cs typeface="Times New Roman"/>
                      </a:endParaRPr>
                    </a:p>
                  </a:txBody>
                  <a:tcPr marL="23771" marR="23771" marT="23771" marB="23771" anchor="ctr"/>
                </a:tc>
              </a:tr>
              <a:tr h="161642">
                <a:tc>
                  <a:txBody>
                    <a:bodyPr/>
                    <a:lstStyle/>
                    <a:p>
                      <a:pPr marL="0" marR="0">
                        <a:spcBef>
                          <a:spcPts val="0"/>
                        </a:spcBef>
                        <a:spcAft>
                          <a:spcPts val="0"/>
                        </a:spcAft>
                      </a:pPr>
                      <a:r>
                        <a:rPr lang="en-US" sz="1200">
                          <a:effectLst/>
                        </a:rPr>
                        <a:t>PeriodColumnDisplayData</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390</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a:effectLst/>
                        </a:rPr>
                        <a:t>93 fields</a:t>
                      </a:r>
                      <a:endParaRPr lang="en-US" sz="1200">
                        <a:effectLst/>
                        <a:latin typeface="Times New Roman"/>
                        <a:ea typeface="SimSun"/>
                        <a:cs typeface="Times New Roman"/>
                      </a:endParaRPr>
                    </a:p>
                  </a:txBody>
                  <a:tcPr marL="23771" marR="23771" marT="23771" marB="23771" anchor="ctr"/>
                </a:tc>
                <a:tc>
                  <a:txBody>
                    <a:bodyPr/>
                    <a:lstStyle/>
                    <a:p>
                      <a:pPr marL="0" marR="0">
                        <a:spcBef>
                          <a:spcPts val="0"/>
                        </a:spcBef>
                        <a:spcAft>
                          <a:spcPts val="0"/>
                        </a:spcAft>
                      </a:pPr>
                      <a:r>
                        <a:rPr lang="en-US" sz="1200" dirty="0" err="1">
                          <a:effectLst/>
                        </a:rPr>
                        <a:t>GreenField.Gadgets.Models.PeriodColumnDisplayData</a:t>
                      </a:r>
                      <a:endParaRPr lang="en-US" sz="1200" dirty="0">
                        <a:effectLst/>
                        <a:latin typeface="Times New Roman"/>
                        <a:ea typeface="SimSun"/>
                        <a:cs typeface="Times New Roman"/>
                      </a:endParaRPr>
                    </a:p>
                  </a:txBody>
                  <a:tcPr marL="23771" marR="23771" marT="23771" marB="23771" anchor="ctr"/>
                </a:tc>
              </a:tr>
            </a:tbl>
          </a:graphicData>
        </a:graphic>
      </p:graphicFrame>
    </p:spTree>
    <p:extLst>
      <p:ext uri="{BB962C8B-B14F-4D97-AF65-F5344CB8AC3E}">
        <p14:creationId xmlns:p14="http://schemas.microsoft.com/office/powerpoint/2010/main" val="31823164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12</a:t>
            </a:fld>
            <a:endParaRPr kumimoji="0" lang="en-US"/>
          </a:p>
        </p:txBody>
      </p:sp>
      <p:sp>
        <p:nvSpPr>
          <p:cNvPr id="7" name="Title 1"/>
          <p:cNvSpPr>
            <a:spLocks noGrp="1"/>
          </p:cNvSpPr>
          <p:nvPr>
            <p:ph type="title"/>
          </p:nvPr>
        </p:nvSpPr>
        <p:spPr>
          <a:xfrm>
            <a:off x="133125" y="-290355"/>
            <a:ext cx="8782275" cy="1143000"/>
          </a:xfrm>
        </p:spPr>
        <p:txBody>
          <a:bodyPr>
            <a:noAutofit/>
          </a:bodyPr>
          <a:lstStyle/>
          <a:p>
            <a:r>
              <a:rPr lang="en-GB" sz="2400" dirty="0"/>
              <a:t>Don't use obsolete types, methods or </a:t>
            </a:r>
            <a:r>
              <a:rPr lang="en-GB" sz="2400" dirty="0" smtClean="0"/>
              <a:t>fields </a:t>
            </a:r>
            <a:r>
              <a:rPr lang="en-US" sz="2400" dirty="0" smtClean="0"/>
              <a:t>(31): *</a:t>
            </a:r>
            <a:endParaRPr lang="en-US" sz="2400" dirty="0"/>
          </a:p>
        </p:txBody>
      </p:sp>
      <p:sp>
        <p:nvSpPr>
          <p:cNvPr id="5" name="Rectangle 4"/>
          <p:cNvSpPr/>
          <p:nvPr/>
        </p:nvSpPr>
        <p:spPr>
          <a:xfrm>
            <a:off x="133125" y="483313"/>
            <a:ext cx="6263253" cy="369332"/>
          </a:xfrm>
          <a:prstGeom prst="rect">
            <a:avLst/>
          </a:prstGeom>
        </p:spPr>
        <p:txBody>
          <a:bodyPr wrap="none">
            <a:spAutoFit/>
          </a:bodyPr>
          <a:lstStyle/>
          <a:p>
            <a:r>
              <a:rPr lang="en-US" dirty="0" smtClean="0"/>
              <a:t>e. g. </a:t>
            </a:r>
            <a:r>
              <a:rPr lang="en-US" dirty="0" err="1" smtClean="0"/>
              <a:t>CreateBenchmarkExpression</a:t>
            </a:r>
            <a:r>
              <a:rPr lang="en-US" dirty="0" smtClean="0"/>
              <a:t>, calls </a:t>
            </a:r>
            <a:r>
              <a:rPr lang="en-US" dirty="0" err="1" smtClean="0"/>
              <a:t>this.commonParts</a:t>
            </a:r>
            <a:r>
              <a:rPr lang="en-US" dirty="0" smtClean="0"/>
              <a: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96629856"/>
              </p:ext>
            </p:extLst>
          </p:nvPr>
        </p:nvGraphicFramePr>
        <p:xfrm>
          <a:off x="-1" y="973557"/>
          <a:ext cx="9144000" cy="17096348"/>
        </p:xfrm>
        <a:graphic>
          <a:graphicData uri="http://schemas.openxmlformats.org/drawingml/2006/table">
            <a:tbl>
              <a:tblPr firstRow="1" firstCol="1" bandRow="1">
                <a:tableStyleId>{5C22544A-7EE6-4342-B048-85BDC9FD1C3A}</a:tableStyleId>
              </a:tblPr>
              <a:tblGrid>
                <a:gridCol w="3333751"/>
                <a:gridCol w="952500"/>
                <a:gridCol w="809625"/>
                <a:gridCol w="619125"/>
                <a:gridCol w="3428999"/>
              </a:tblGrid>
              <a:tr h="160747">
                <a:tc>
                  <a:txBody>
                    <a:bodyPr/>
                    <a:lstStyle/>
                    <a:p>
                      <a:pPr marL="0" marR="0">
                        <a:spcBef>
                          <a:spcPts val="0"/>
                        </a:spcBef>
                        <a:spcAft>
                          <a:spcPts val="0"/>
                        </a:spcAft>
                      </a:pPr>
                      <a:r>
                        <a:rPr lang="en-US" sz="1200" dirty="0" smtClean="0">
                          <a:effectLst/>
                          <a:latin typeface="+mn-lt"/>
                        </a:rPr>
                        <a:t>methods</a:t>
                      </a:r>
                      <a:endParaRPr lang="en-US" sz="1200" dirty="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dirty="0" smtClean="0">
                          <a:effectLst/>
                          <a:latin typeface="+mn-lt"/>
                        </a:rPr>
                        <a:t>Obsolete Types Used</a:t>
                      </a:r>
                      <a:endParaRPr lang="en-US" sz="1200" dirty="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dirty="0" smtClean="0">
                          <a:effectLst/>
                          <a:latin typeface="+mn-lt"/>
                        </a:rPr>
                        <a:t>Obsolete Methods Used</a:t>
                      </a:r>
                      <a:endParaRPr lang="en-US" sz="1200" dirty="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dirty="0" smtClean="0">
                          <a:effectLst/>
                          <a:latin typeface="+mn-lt"/>
                        </a:rPr>
                        <a:t>Obsolete Fields Used</a:t>
                      </a:r>
                      <a:endParaRPr lang="en-US" sz="1200" dirty="0">
                        <a:effectLst/>
                        <a:latin typeface="+mn-lt"/>
                        <a:ea typeface="SimSun"/>
                        <a:cs typeface="Times New Roman"/>
                      </a:endParaRPr>
                    </a:p>
                  </a:txBody>
                  <a:tcPr marL="5219" marR="5219" marT="5219" marB="521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rPr>
                        <a:t>Full Name</a:t>
                      </a:r>
                      <a:endParaRPr lang="en-US" sz="1200" dirty="0" smtClean="0">
                        <a:effectLst/>
                        <a:latin typeface="+mn-lt"/>
                        <a:ea typeface="SimSun"/>
                        <a:cs typeface="Times New Roman"/>
                      </a:endParaRPr>
                    </a:p>
                    <a:p>
                      <a:pPr marL="0" marR="0">
                        <a:spcBef>
                          <a:spcPts val="0"/>
                        </a:spcBef>
                        <a:spcAft>
                          <a:spcPts val="0"/>
                        </a:spcAft>
                      </a:pPr>
                      <a:endParaRPr lang="en-US" sz="1200" dirty="0">
                        <a:effectLst/>
                        <a:latin typeface="+mn-lt"/>
                        <a:ea typeface="SimSun"/>
                        <a:cs typeface="Times New Roman"/>
                      </a:endParaRPr>
                    </a:p>
                  </a:txBody>
                  <a:tcPr marL="5219" marR="5219" marT="5219" marB="5219" anchor="ctr"/>
                </a:tc>
              </a:tr>
              <a:tr h="160747">
                <a:tc>
                  <a:txBody>
                    <a:bodyPr/>
                    <a:lstStyle/>
                    <a:p>
                      <a:pPr marL="0" marR="0">
                        <a:spcBef>
                          <a:spcPts val="0"/>
                        </a:spcBef>
                        <a:spcAft>
                          <a:spcPts val="0"/>
                        </a:spcAft>
                      </a:pPr>
                      <a:r>
                        <a:rPr lang="en-US" sz="1200" dirty="0" err="1">
                          <a:effectLst/>
                          <a:latin typeface="+mn-lt"/>
                        </a:rPr>
                        <a:t>CreateBenchmarkExpression</a:t>
                      </a:r>
                      <a:r>
                        <a:rPr lang="en-US" sz="1200" dirty="0">
                          <a:effectLst/>
                          <a:latin typeface="+mn-lt"/>
                        </a:rPr>
                        <a:t>()</a:t>
                      </a:r>
                      <a:endParaRPr lang="en-US" sz="1200" dirty="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type</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1 method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field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dirty="0">
                          <a:effectLst/>
                          <a:latin typeface="+mn-lt"/>
                        </a:rPr>
                        <a:t>TopDown.Core.ManagingBpst.ModelBuilder.CreateBenchmarkExpression()</a:t>
                      </a:r>
                      <a:endParaRPr lang="en-US" sz="1200" dirty="0">
                        <a:effectLst/>
                        <a:latin typeface="+mn-lt"/>
                        <a:ea typeface="SimSun"/>
                        <a:cs typeface="Times New Roman"/>
                      </a:endParaRPr>
                    </a:p>
                  </a:txBody>
                  <a:tcPr marL="5219" marR="5219" marT="5219" marB="5219" anchor="ctr"/>
                </a:tc>
              </a:tr>
              <a:tr h="160747">
                <a:tc>
                  <a:txBody>
                    <a:bodyPr/>
                    <a:lstStyle/>
                    <a:p>
                      <a:pPr marL="0" marR="0">
                        <a:spcBef>
                          <a:spcPts val="0"/>
                        </a:spcBef>
                        <a:spcAft>
                          <a:spcPts val="0"/>
                        </a:spcAft>
                      </a:pPr>
                      <a:r>
                        <a:rPr lang="en-US" sz="1200" dirty="0" err="1">
                          <a:effectLst/>
                          <a:latin typeface="+mn-lt"/>
                        </a:rPr>
                        <a:t>CreateFacadeSettingsUnsafe</a:t>
                      </a:r>
                      <a:r>
                        <a:rPr lang="en-US" sz="1200" dirty="0">
                          <a:effectLst/>
                          <a:latin typeface="+mn-lt"/>
                        </a:rPr>
                        <a:t>(</a:t>
                      </a:r>
                      <a:r>
                        <a:rPr lang="en-US" sz="1200" dirty="0" err="1">
                          <a:effectLst/>
                          <a:latin typeface="+mn-lt"/>
                        </a:rPr>
                        <a:t>String,Boolean</a:t>
                      </a:r>
                      <a:r>
                        <a:rPr lang="en-US" sz="1200" dirty="0">
                          <a:effectLst/>
                          <a:latin typeface="+mn-lt"/>
                        </a:rPr>
                        <a:t>)</a:t>
                      </a:r>
                      <a:endParaRPr lang="en-US" sz="1200" dirty="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dirty="0">
                          <a:effectLst/>
                          <a:latin typeface="+mn-lt"/>
                        </a:rPr>
                        <a:t>1 type</a:t>
                      </a:r>
                      <a:endParaRPr lang="en-US" sz="1200" dirty="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dirty="0">
                          <a:effectLst/>
                          <a:latin typeface="+mn-lt"/>
                        </a:rPr>
                        <a:t>0 method</a:t>
                      </a:r>
                      <a:endParaRPr lang="en-US" sz="1200" dirty="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dirty="0">
                          <a:effectLst/>
                          <a:latin typeface="+mn-lt"/>
                        </a:rPr>
                        <a:t>0 field</a:t>
                      </a:r>
                      <a:endParaRPr lang="en-US" sz="1200" dirty="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dirty="0" err="1">
                          <a:effectLst/>
                          <a:latin typeface="+mn-lt"/>
                        </a:rPr>
                        <a:t>GreenField.Web.Targeting.TargetingServiceHostFactory</a:t>
                      </a:r>
                      <a:r>
                        <a:rPr lang="en-US" sz="1200" dirty="0">
                          <a:effectLst/>
                          <a:latin typeface="+mn-lt"/>
                        </a:rPr>
                        <a:t> .</a:t>
                      </a:r>
                      <a:r>
                        <a:rPr lang="en-US" sz="1200" dirty="0" err="1">
                          <a:effectLst/>
                          <a:latin typeface="+mn-lt"/>
                        </a:rPr>
                        <a:t>CreateFacadeSettingsUnsafe</a:t>
                      </a:r>
                      <a:r>
                        <a:rPr lang="en-US" sz="1200" dirty="0">
                          <a:effectLst/>
                          <a:latin typeface="+mn-lt"/>
                        </a:rPr>
                        <a:t>(</a:t>
                      </a:r>
                      <a:r>
                        <a:rPr lang="en-US" sz="1200" dirty="0" err="1">
                          <a:effectLst/>
                          <a:latin typeface="+mn-lt"/>
                        </a:rPr>
                        <a:t>String,Boolean</a:t>
                      </a:r>
                      <a:r>
                        <a:rPr lang="en-US" sz="1200" dirty="0">
                          <a:effectLst/>
                          <a:latin typeface="+mn-lt"/>
                        </a:rPr>
                        <a:t>)</a:t>
                      </a:r>
                      <a:endParaRPr lang="en-US" sz="1200" dirty="0">
                        <a:effectLst/>
                        <a:latin typeface="+mn-lt"/>
                        <a:ea typeface="SimSun"/>
                        <a:cs typeface="Times New Roman"/>
                      </a:endParaRPr>
                    </a:p>
                  </a:txBody>
                  <a:tcPr marL="5219" marR="5219" marT="5219" marB="5219" anchor="ctr"/>
                </a:tc>
              </a:tr>
              <a:tr h="160747">
                <a:tc>
                  <a:txBody>
                    <a:bodyPr/>
                    <a:lstStyle/>
                    <a:p>
                      <a:pPr marL="0" marR="0">
                        <a:spcBef>
                          <a:spcPts val="0"/>
                        </a:spcBef>
                        <a:spcAft>
                          <a:spcPts val="0"/>
                        </a:spcAft>
                      </a:pPr>
                      <a:r>
                        <a:rPr lang="en-US" sz="1200" dirty="0" err="1">
                          <a:effectLst/>
                          <a:latin typeface="+mn-lt"/>
                        </a:rPr>
                        <a:t>CreateBenchmarkTotalExpression</a:t>
                      </a:r>
                      <a:r>
                        <a:rPr lang="en-US" sz="1200" dirty="0">
                          <a:effectLst/>
                          <a:latin typeface="+mn-lt"/>
                        </a:rPr>
                        <a:t>(List&lt;</a:t>
                      </a:r>
                      <a:r>
                        <a:rPr lang="en-US" sz="1200" dirty="0" err="1">
                          <a:effectLst/>
                          <a:latin typeface="+mn-lt"/>
                        </a:rPr>
                        <a:t>SecurityModel</a:t>
                      </a:r>
                      <a:r>
                        <a:rPr lang="en-US" sz="1200" dirty="0">
                          <a:effectLst/>
                          <a:latin typeface="+mn-lt"/>
                        </a:rPr>
                        <a:t>&gt;)</a:t>
                      </a:r>
                      <a:endParaRPr lang="en-US" sz="1200" dirty="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type</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1 method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field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TopDown.Core.ManagingBpst.ModelBuilder.CreateBenchmarkTotalExpression (List&lt;SecurityModel&gt;)</a:t>
                      </a:r>
                      <a:endParaRPr lang="en-US" sz="1200">
                        <a:effectLst/>
                        <a:latin typeface="+mn-lt"/>
                        <a:ea typeface="SimSun"/>
                        <a:cs typeface="Times New Roman"/>
                      </a:endParaRPr>
                    </a:p>
                  </a:txBody>
                  <a:tcPr marL="5219" marR="5219" marT="5219" marB="5219" anchor="ctr"/>
                </a:tc>
              </a:tr>
              <a:tr h="160747">
                <a:tc>
                  <a:txBody>
                    <a:bodyPr/>
                    <a:lstStyle/>
                    <a:p>
                      <a:pPr marL="0" marR="0">
                        <a:spcBef>
                          <a:spcPts val="0"/>
                        </a:spcBef>
                        <a:spcAft>
                          <a:spcPts val="0"/>
                        </a:spcAft>
                      </a:pPr>
                      <a:r>
                        <a:rPr lang="en-US" sz="1200" dirty="0" err="1">
                          <a:effectLst/>
                          <a:latin typeface="+mn-lt"/>
                        </a:rPr>
                        <a:t>CreateBaseActiveExpression</a:t>
                      </a:r>
                      <a:r>
                        <a:rPr lang="en-US" sz="1200" dirty="0">
                          <a:effectLst/>
                          <a:latin typeface="+mn-lt"/>
                        </a:rPr>
                        <a:t>(</a:t>
                      </a:r>
                      <a:r>
                        <a:rPr lang="en-US" sz="1200" dirty="0" err="1">
                          <a:effectLst/>
                          <a:latin typeface="+mn-lt"/>
                        </a:rPr>
                        <a:t>EditableExpression,UnchangableExpression</a:t>
                      </a:r>
                      <a:r>
                        <a:rPr lang="en-US" sz="1200" dirty="0">
                          <a:effectLst/>
                          <a:latin typeface="+mn-lt"/>
                        </a:rPr>
                        <a:t> &lt;Decimal&gt;)</a:t>
                      </a:r>
                      <a:endParaRPr lang="en-US" sz="1200" dirty="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type</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1 method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field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dirty="0">
                          <a:effectLst/>
                          <a:latin typeface="+mn-lt"/>
                        </a:rPr>
                        <a:t>TopDown.Core.ManagingBpst.ModelBuilder.CreateBaseActiveExpression (</a:t>
                      </a:r>
                      <a:r>
                        <a:rPr lang="en-US" sz="1200" dirty="0" err="1">
                          <a:effectLst/>
                          <a:latin typeface="+mn-lt"/>
                        </a:rPr>
                        <a:t>EditableExpression,UnchangableExpression</a:t>
                      </a:r>
                      <a:r>
                        <a:rPr lang="en-US" sz="1200" dirty="0">
                          <a:effectLst/>
                          <a:latin typeface="+mn-lt"/>
                        </a:rPr>
                        <a:t>&lt;Decimal&gt;)</a:t>
                      </a:r>
                      <a:endParaRPr lang="en-US" sz="1200" dirty="0">
                        <a:effectLst/>
                        <a:latin typeface="+mn-lt"/>
                        <a:ea typeface="SimSun"/>
                        <a:cs typeface="Times New Roman"/>
                      </a:endParaRPr>
                    </a:p>
                  </a:txBody>
                  <a:tcPr marL="5219" marR="5219" marT="5219" marB="5219" anchor="ctr"/>
                </a:tc>
              </a:tr>
              <a:tr h="160747">
                <a:tc>
                  <a:txBody>
                    <a:bodyPr/>
                    <a:lstStyle/>
                    <a:p>
                      <a:pPr marL="0" marR="0">
                        <a:spcBef>
                          <a:spcPts val="0"/>
                        </a:spcBef>
                        <a:spcAft>
                          <a:spcPts val="0"/>
                        </a:spcAft>
                      </a:pPr>
                      <a:r>
                        <a:rPr lang="en-US" sz="1200">
                          <a:effectLst/>
                          <a:latin typeface="+mn-lt"/>
                        </a:rPr>
                        <a:t>CreateBaseActiveTotalExpression(List&lt;SecurityModel&gt;)</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type</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1 method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field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TopDown.Core.ManagingBpst.ModelBuilder.CreateBaseActiveTotalExpression (List&lt;SecurityModel&gt;)</a:t>
                      </a:r>
                      <a:endParaRPr lang="en-US" sz="1200">
                        <a:effectLst/>
                        <a:latin typeface="+mn-lt"/>
                        <a:ea typeface="SimSun"/>
                        <a:cs typeface="Times New Roman"/>
                      </a:endParaRPr>
                    </a:p>
                  </a:txBody>
                  <a:tcPr marL="5219" marR="5219" marT="5219" marB="5219" anchor="ctr"/>
                </a:tc>
              </a:tr>
              <a:tr h="160747">
                <a:tc>
                  <a:txBody>
                    <a:bodyPr/>
                    <a:lstStyle/>
                    <a:p>
                      <a:pPr marL="0" marR="0">
                        <a:spcBef>
                          <a:spcPts val="0"/>
                        </a:spcBef>
                        <a:spcAft>
                          <a:spcPts val="0"/>
                        </a:spcAft>
                      </a:pPr>
                      <a:r>
                        <a:rPr lang="en-US" sz="1200">
                          <a:effectLst/>
                          <a:latin typeface="+mn-lt"/>
                        </a:rPr>
                        <a:t>.ctor(Country,Decimal,Decimal,CommonParts)</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type</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1 method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field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TopDown.Core.ManagingBpt.CountryModel..ctor(Country,Decimal,Decimal ,CommonParts)</a:t>
                      </a:r>
                      <a:endParaRPr lang="en-US" sz="1200">
                        <a:effectLst/>
                        <a:latin typeface="+mn-lt"/>
                        <a:ea typeface="SimSun"/>
                        <a:cs typeface="Times New Roman"/>
                      </a:endParaRPr>
                    </a:p>
                  </a:txBody>
                  <a:tcPr marL="5219" marR="5219" marT="5219" marB="5219" anchor="ctr"/>
                </a:tc>
              </a:tr>
              <a:tr h="160747">
                <a:tc>
                  <a:txBody>
                    <a:bodyPr/>
                    <a:lstStyle/>
                    <a:p>
                      <a:pPr marL="0" marR="0">
                        <a:spcBef>
                          <a:spcPts val="0"/>
                        </a:spcBef>
                        <a:spcAft>
                          <a:spcPts val="0"/>
                        </a:spcAft>
                      </a:pPr>
                      <a:r>
                        <a:rPr lang="en-US" sz="1200">
                          <a:effectLst/>
                          <a:latin typeface="+mn-lt"/>
                        </a:rPr>
                        <a:t>CreateRescaledBaseForCash(IFormula&lt;Nullable&lt;Decimal&gt;&gt;)</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type</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1 method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field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TopDown.Core.ManagingBpt.ModelBuilder.CreateRescaledBaseForCash (IFormula&lt;Nullable&lt;Decimal&gt;&gt;)</a:t>
                      </a:r>
                      <a:endParaRPr lang="en-US" sz="1200">
                        <a:effectLst/>
                        <a:latin typeface="+mn-lt"/>
                        <a:ea typeface="SimSun"/>
                        <a:cs typeface="Times New Roman"/>
                      </a:endParaRPr>
                    </a:p>
                  </a:txBody>
                  <a:tcPr marL="5219" marR="5219" marT="5219" marB="5219" anchor="ctr"/>
                </a:tc>
              </a:tr>
              <a:tr h="160747">
                <a:tc>
                  <a:txBody>
                    <a:bodyPr/>
                    <a:lstStyle/>
                    <a:p>
                      <a:pPr marL="0" marR="0">
                        <a:spcBef>
                          <a:spcPts val="0"/>
                        </a:spcBef>
                        <a:spcAft>
                          <a:spcPts val="0"/>
                        </a:spcAft>
                      </a:pPr>
                      <a:r>
                        <a:rPr lang="en-US" sz="1200">
                          <a:effectLst/>
                          <a:latin typeface="+mn-lt"/>
                        </a:rPr>
                        <a:t>CreateScaledCash(IFormula&lt;Nullable&lt;Decimal&gt;&gt;)</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type</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1 method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field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TopDown.Core.ManagingBpt.ModelBuilder.CreateScaledCash(IFormula &lt;Nullable&lt;Decimal&gt;&gt;)</a:t>
                      </a:r>
                      <a:endParaRPr lang="en-US" sz="1200">
                        <a:effectLst/>
                        <a:latin typeface="+mn-lt"/>
                        <a:ea typeface="SimSun"/>
                        <a:cs typeface="Times New Roman"/>
                      </a:endParaRPr>
                    </a:p>
                  </a:txBody>
                  <a:tcPr marL="5219" marR="5219" marT="5219" marB="5219" anchor="ctr"/>
                </a:tc>
              </a:tr>
              <a:tr h="160747">
                <a:tc>
                  <a:txBody>
                    <a:bodyPr/>
                    <a:lstStyle/>
                    <a:p>
                      <a:pPr marL="0" marR="0">
                        <a:spcBef>
                          <a:spcPts val="0"/>
                        </a:spcBef>
                        <a:spcAft>
                          <a:spcPts val="0"/>
                        </a:spcAft>
                      </a:pPr>
                      <a:r>
                        <a:rPr lang="en-US" sz="1200">
                          <a:effectLst/>
                          <a:latin typeface="+mn-lt"/>
                        </a:rPr>
                        <a:t>CreateBaseWherePortfoioAdjustmentSetTotal(GlobeTraverser,GlobeModel)</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type</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1 method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field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TopDown.Core.ManagingBpt.ModelBuilder .CreateBaseWherePortfoioAdjustmentSetTotal(GlobeTraverser,GlobeModel)</a:t>
                      </a:r>
                      <a:endParaRPr lang="en-US" sz="1200">
                        <a:effectLst/>
                        <a:latin typeface="+mn-lt"/>
                        <a:ea typeface="SimSun"/>
                        <a:cs typeface="Times New Roman"/>
                      </a:endParaRPr>
                    </a:p>
                  </a:txBody>
                  <a:tcPr marL="5219" marR="5219" marT="5219" marB="5219" anchor="ctr"/>
                </a:tc>
              </a:tr>
              <a:tr h="160747">
                <a:tc>
                  <a:txBody>
                    <a:bodyPr/>
                    <a:lstStyle/>
                    <a:p>
                      <a:pPr marL="0" marR="0">
                        <a:spcBef>
                          <a:spcPts val="0"/>
                        </a:spcBef>
                        <a:spcAft>
                          <a:spcPts val="0"/>
                        </a:spcAft>
                      </a:pPr>
                      <a:r>
                        <a:rPr lang="en-US" sz="1200">
                          <a:effectLst/>
                          <a:latin typeface="+mn-lt"/>
                        </a:rPr>
                        <a:t>CreateBaseLessOverlayPositiveTotalExpression(GlobeModel,GlobeTraverser ,IModelFormula&lt;IModel,Nullable&lt;Decimal&gt;&gt;,IExpression&lt;Nullable&lt;Decimal&gt; &gt;)</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type</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1 method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field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TopDown.Core.ManagingBpt.ModelBuilder .CreateBaseLessOverlayPositiveTotalExpression(GlobeModel ,GlobeTraverser,IModelFormula&lt;IModel,Nullable&lt;Decimal&gt;&gt;,IExpression &lt;Nullable&lt;Decimal&gt;&gt;)</a:t>
                      </a:r>
                      <a:endParaRPr lang="en-US" sz="1200">
                        <a:effectLst/>
                        <a:latin typeface="+mn-lt"/>
                        <a:ea typeface="SimSun"/>
                        <a:cs typeface="Times New Roman"/>
                      </a:endParaRPr>
                    </a:p>
                  </a:txBody>
                  <a:tcPr marL="5219" marR="5219" marT="5219" marB="5219" anchor="ctr"/>
                </a:tc>
              </a:tr>
              <a:tr h="160747">
                <a:tc>
                  <a:txBody>
                    <a:bodyPr/>
                    <a:lstStyle/>
                    <a:p>
                      <a:pPr marL="0" marR="0">
                        <a:spcBef>
                          <a:spcPts val="0"/>
                        </a:spcBef>
                        <a:spcAft>
                          <a:spcPts val="0"/>
                        </a:spcAft>
                      </a:pPr>
                      <a:r>
                        <a:rPr lang="en-US" sz="1200">
                          <a:effectLst/>
                          <a:latin typeface="+mn-lt"/>
                        </a:rPr>
                        <a:t>CreateBaseLessOverlayTotalExpression(GlobeModel,GlobeTraverser ,IModelFormula&lt;IModel,Nullable&lt;Decimal&gt;&gt;,IExpression&lt;Nullable&lt;Decimal&gt; &gt;)</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type</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1 method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field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TopDown.Core.ManagingBpt.ModelBuilder .CreateBaseLessOverlayTotalExpression(GlobeModel,GlobeTraverser ,IModelFormula&lt;IModel,Nullable&lt;Decimal&gt;&gt;,IExpression&lt;Nullable&lt;Decimal&gt; &gt;)</a:t>
                      </a:r>
                      <a:endParaRPr lang="en-US" sz="1200">
                        <a:effectLst/>
                        <a:latin typeface="+mn-lt"/>
                        <a:ea typeface="SimSun"/>
                        <a:cs typeface="Times New Roman"/>
                      </a:endParaRPr>
                    </a:p>
                  </a:txBody>
                  <a:tcPr marL="5219" marR="5219" marT="5219" marB="5219" anchor="ctr"/>
                </a:tc>
              </a:tr>
              <a:tr h="160747">
                <a:tc>
                  <a:txBody>
                    <a:bodyPr/>
                    <a:lstStyle/>
                    <a:p>
                      <a:pPr marL="0" marR="0">
                        <a:spcBef>
                          <a:spcPts val="0"/>
                        </a:spcBef>
                        <a:spcAft>
                          <a:spcPts val="0"/>
                        </a:spcAft>
                      </a:pPr>
                      <a:r>
                        <a:rPr lang="en-US" sz="1200">
                          <a:effectLst/>
                          <a:latin typeface="+mn-lt"/>
                        </a:rPr>
                        <a:t>CreateUnsavedBasketModel(Country,Computations,EditableExpression ,EditableExpression)</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type</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1 method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field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TopDown.Core.ManagingBpt.ModelBuilder.CreateUnsavedBasketModel(Country ,Computations,EditableExpression,EditableExpression)</a:t>
                      </a:r>
                      <a:endParaRPr lang="en-US" sz="1200">
                        <a:effectLst/>
                        <a:latin typeface="+mn-lt"/>
                        <a:ea typeface="SimSun"/>
                        <a:cs typeface="Times New Roman"/>
                      </a:endParaRPr>
                    </a:p>
                  </a:txBody>
                  <a:tcPr marL="5219" marR="5219" marT="5219" marB="5219" anchor="ctr"/>
                </a:tc>
              </a:tr>
              <a:tr h="160747">
                <a:tc>
                  <a:txBody>
                    <a:bodyPr/>
                    <a:lstStyle/>
                    <a:p>
                      <a:pPr marL="0" marR="0">
                        <a:spcBef>
                          <a:spcPts val="0"/>
                        </a:spcBef>
                        <a:spcAft>
                          <a:spcPts val="0"/>
                        </a:spcAft>
                      </a:pPr>
                      <a:r>
                        <a:rPr lang="en-US" sz="1200" dirty="0" err="1">
                          <a:effectLst/>
                          <a:latin typeface="+mn-lt"/>
                        </a:rPr>
                        <a:t>CreateBasketRegionModel</a:t>
                      </a:r>
                      <a:r>
                        <a:rPr lang="en-US" sz="1200" dirty="0">
                          <a:effectLst/>
                          <a:latin typeface="+mn-lt"/>
                        </a:rPr>
                        <a:t>(</a:t>
                      </a:r>
                      <a:r>
                        <a:rPr lang="en-US" sz="1200" dirty="0" err="1">
                          <a:effectLst/>
                          <a:latin typeface="+mn-lt"/>
                        </a:rPr>
                        <a:t>RegionBasket,IEnumerable</a:t>
                      </a:r>
                      <a:r>
                        <a:rPr lang="en-US" sz="1200" dirty="0">
                          <a:effectLst/>
                          <a:latin typeface="+mn-lt"/>
                        </a:rPr>
                        <a:t>&lt;</a:t>
                      </a:r>
                      <a:r>
                        <a:rPr lang="en-US" sz="1200" dirty="0" err="1">
                          <a:effectLst/>
                          <a:latin typeface="+mn-lt"/>
                        </a:rPr>
                        <a:t>CountryModel</a:t>
                      </a:r>
                      <a:r>
                        <a:rPr lang="en-US" sz="1200" dirty="0">
                          <a:effectLst/>
                          <a:latin typeface="+mn-lt"/>
                        </a:rPr>
                        <a:t>&gt; ,</a:t>
                      </a:r>
                      <a:r>
                        <a:rPr lang="en-US" sz="1200" dirty="0" err="1">
                          <a:effectLst/>
                          <a:latin typeface="+mn-lt"/>
                        </a:rPr>
                        <a:t>Computations,EditableExpression,EditableExpression</a:t>
                      </a:r>
                      <a:r>
                        <a:rPr lang="en-US" sz="1200" dirty="0">
                          <a:effectLst/>
                          <a:latin typeface="+mn-lt"/>
                        </a:rPr>
                        <a:t>)</a:t>
                      </a:r>
                      <a:endParaRPr lang="en-US" sz="1200" dirty="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type</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1 method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field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dirty="0" err="1">
                          <a:effectLst/>
                          <a:latin typeface="+mn-lt"/>
                        </a:rPr>
                        <a:t>TopDown.Core.ManagingBpt.ModelBuilder.CreateBasketRegionModel</a:t>
                      </a:r>
                      <a:r>
                        <a:rPr lang="en-US" sz="1200" dirty="0">
                          <a:effectLst/>
                          <a:latin typeface="+mn-lt"/>
                        </a:rPr>
                        <a:t> (</a:t>
                      </a:r>
                      <a:r>
                        <a:rPr lang="en-US" sz="1200" dirty="0" err="1">
                          <a:effectLst/>
                          <a:latin typeface="+mn-lt"/>
                        </a:rPr>
                        <a:t>RegionBasket,IEnumerable</a:t>
                      </a:r>
                      <a:r>
                        <a:rPr lang="en-US" sz="1200" dirty="0">
                          <a:effectLst/>
                          <a:latin typeface="+mn-lt"/>
                        </a:rPr>
                        <a:t>&lt;</a:t>
                      </a:r>
                      <a:r>
                        <a:rPr lang="en-US" sz="1200" dirty="0" err="1">
                          <a:effectLst/>
                          <a:latin typeface="+mn-lt"/>
                        </a:rPr>
                        <a:t>CountryModel</a:t>
                      </a:r>
                      <a:r>
                        <a:rPr lang="en-US" sz="1200" dirty="0">
                          <a:effectLst/>
                          <a:latin typeface="+mn-lt"/>
                        </a:rPr>
                        <a:t>&gt;,Computations ,</a:t>
                      </a:r>
                      <a:r>
                        <a:rPr lang="en-US" sz="1200" dirty="0" err="1">
                          <a:effectLst/>
                          <a:latin typeface="+mn-lt"/>
                        </a:rPr>
                        <a:t>EditableExpression,EditableExpression</a:t>
                      </a:r>
                      <a:r>
                        <a:rPr lang="en-US" sz="1200" dirty="0">
                          <a:effectLst/>
                          <a:latin typeface="+mn-lt"/>
                        </a:rPr>
                        <a:t>)</a:t>
                      </a:r>
                      <a:endParaRPr lang="en-US" sz="1200" dirty="0">
                        <a:effectLst/>
                        <a:latin typeface="+mn-lt"/>
                        <a:ea typeface="SimSun"/>
                        <a:cs typeface="Times New Roman"/>
                      </a:endParaRPr>
                    </a:p>
                  </a:txBody>
                  <a:tcPr marL="5219" marR="5219" marT="5219" marB="5219" anchor="ctr"/>
                </a:tc>
              </a:tr>
              <a:tr h="160747">
                <a:tc>
                  <a:txBody>
                    <a:bodyPr/>
                    <a:lstStyle/>
                    <a:p>
                      <a:pPr marL="0" marR="0">
                        <a:spcBef>
                          <a:spcPts val="0"/>
                        </a:spcBef>
                        <a:spcAft>
                          <a:spcPts val="0"/>
                        </a:spcAft>
                      </a:pPr>
                      <a:r>
                        <a:rPr lang="en-US" sz="1200">
                          <a:effectLst/>
                          <a:latin typeface="+mn-lt"/>
                        </a:rPr>
                        <a:t>CreateBasketCountryModel(CountryBasket,Computations,EditableExpression ,EditableExpression)</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type</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1 method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field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TopDown.Core.ManagingBpt.ModelBuilder.CreateBasketCountryModel (CountryBasket,Computations,EditableExpression,EditableExpression)</a:t>
                      </a:r>
                      <a:endParaRPr lang="en-US" sz="1200">
                        <a:effectLst/>
                        <a:latin typeface="+mn-lt"/>
                        <a:ea typeface="SimSun"/>
                        <a:cs typeface="Times New Roman"/>
                      </a:endParaRPr>
                    </a:p>
                  </a:txBody>
                  <a:tcPr marL="5219" marR="5219" marT="5219" marB="5219" anchor="ctr"/>
                </a:tc>
              </a:tr>
              <a:tr h="160747">
                <a:tc>
                  <a:txBody>
                    <a:bodyPr/>
                    <a:lstStyle/>
                    <a:p>
                      <a:pPr marL="0" marR="0">
                        <a:spcBef>
                          <a:spcPts val="0"/>
                        </a:spcBef>
                        <a:spcAft>
                          <a:spcPts val="0"/>
                        </a:spcAft>
                      </a:pPr>
                      <a:r>
                        <a:rPr lang="en-US" sz="1200">
                          <a:effectLst/>
                          <a:latin typeface="+mn-lt"/>
                        </a:rPr>
                        <a:t>CreateGlobeModel(ICollection&lt;IGlobeResident&gt;)</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type</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1 method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field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TopDown.Core.ManagingBpt.ModelBuilder.CreateGlobeModel(ICollection &lt;IGlobeResident&gt;)</a:t>
                      </a:r>
                      <a:endParaRPr lang="en-US" sz="1200">
                        <a:effectLst/>
                        <a:latin typeface="+mn-lt"/>
                        <a:ea typeface="SimSun"/>
                        <a:cs typeface="Times New Roman"/>
                      </a:endParaRPr>
                    </a:p>
                  </a:txBody>
                  <a:tcPr marL="5219" marR="5219" marT="5219" marB="5219" anchor="ctr"/>
                </a:tc>
              </a:tr>
              <a:tr h="160747">
                <a:tc>
                  <a:txBody>
                    <a:bodyPr/>
                    <a:lstStyle/>
                    <a:p>
                      <a:pPr marL="0" marR="0">
                        <a:spcBef>
                          <a:spcPts val="0"/>
                        </a:spcBef>
                        <a:spcAft>
                          <a:spcPts val="0"/>
                        </a:spcAft>
                      </a:pPr>
                      <a:r>
                        <a:rPr lang="en-US" sz="1200">
                          <a:effectLst/>
                          <a:latin typeface="+mn-lt"/>
                        </a:rPr>
                        <a:t>CreateRegionModel(String,IModelFormula&lt;IModel,Nullable&lt;Decimal&gt;&gt; ,IEnumerable&lt;IRegionModelResident&gt;)</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type</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1 method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field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TopDown.Core.ManagingBpt.ModelBuilder.CreateRegionModel(String ,IModelFormula&lt;IModel,Nullable&lt;Decimal&gt;&gt;,IEnumerable &lt;IRegionModelResident&gt;)</a:t>
                      </a:r>
                      <a:endParaRPr lang="en-US" sz="1200">
                        <a:effectLst/>
                        <a:latin typeface="+mn-lt"/>
                        <a:ea typeface="SimSun"/>
                        <a:cs typeface="Times New Roman"/>
                      </a:endParaRPr>
                    </a:p>
                  </a:txBody>
                  <a:tcPr marL="5219" marR="5219" marT="5219" marB="5219" anchor="ctr"/>
                </a:tc>
              </a:tr>
              <a:tr h="160747">
                <a:tc>
                  <a:txBody>
                    <a:bodyPr/>
                    <a:lstStyle/>
                    <a:p>
                      <a:pPr marL="0" marR="0">
                        <a:spcBef>
                          <a:spcPts val="0"/>
                        </a:spcBef>
                        <a:spcAft>
                          <a:spcPts val="0"/>
                        </a:spcAft>
                      </a:pPr>
                      <a:r>
                        <a:rPr lang="en-US" sz="1200">
                          <a:effectLst/>
                          <a:latin typeface="+mn-lt"/>
                        </a:rPr>
                        <a:t>CreateOtherModel(List&lt;BasketCountryModel&gt;,List &lt;UnsavedBasketCountryModel&gt;)</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type</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1 method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field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TopDown.Core.ManagingBpt.ModelBuilder.CreateOtherModel(List &lt;BasketCountryModel&gt;,List&lt;UnsavedBasketCountryModel&gt;)</a:t>
                      </a:r>
                      <a:endParaRPr lang="en-US" sz="1200">
                        <a:effectLst/>
                        <a:latin typeface="+mn-lt"/>
                        <a:ea typeface="SimSun"/>
                        <a:cs typeface="Times New Roman"/>
                      </a:endParaRPr>
                    </a:p>
                  </a:txBody>
                  <a:tcPr marL="5219" marR="5219" marT="5219" marB="5219" anchor="ctr"/>
                </a:tc>
              </a:tr>
              <a:tr h="160747">
                <a:tc>
                  <a:txBody>
                    <a:bodyPr/>
                    <a:lstStyle/>
                    <a:p>
                      <a:pPr marL="0" marR="0">
                        <a:spcBef>
                          <a:spcPts val="0"/>
                        </a:spcBef>
                        <a:spcAft>
                          <a:spcPts val="0"/>
                        </a:spcAft>
                      </a:pPr>
                      <a:r>
                        <a:rPr lang="en-US" sz="1200">
                          <a:effectLst/>
                          <a:latin typeface="+mn-lt"/>
                        </a:rPr>
                        <a:t>CreateAddExpression(IExpression&lt;Nullable&lt;Decimal&gt;&gt;,IExpression &lt;Nullable&lt;Decimal&gt;&gt;)</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type</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1 method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field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TopDown.Core.ManagingBpt.ModelBuilder.CreateAddExpression(IExpression &lt;Nullable&lt;Decimal&gt;&gt;,IExpression&lt;Nullable&lt;Decimal&gt;&gt;)</a:t>
                      </a:r>
                      <a:endParaRPr lang="en-US" sz="1200">
                        <a:effectLst/>
                        <a:latin typeface="+mn-lt"/>
                        <a:ea typeface="SimSun"/>
                        <a:cs typeface="Times New Roman"/>
                      </a:endParaRPr>
                    </a:p>
                  </a:txBody>
                  <a:tcPr marL="5219" marR="5219" marT="5219" marB="5219" anchor="ctr"/>
                </a:tc>
              </a:tr>
              <a:tr h="160747">
                <a:tc>
                  <a:txBody>
                    <a:bodyPr/>
                    <a:lstStyle/>
                    <a:p>
                      <a:pPr marL="0" marR="0">
                        <a:spcBef>
                          <a:spcPts val="0"/>
                        </a:spcBef>
                        <a:spcAft>
                          <a:spcPts val="0"/>
                        </a:spcAft>
                      </a:pPr>
                      <a:r>
                        <a:rPr lang="en-US" sz="1200">
                          <a:effectLst/>
                          <a:latin typeface="+mn-lt"/>
                        </a:rPr>
                        <a:t>&lt;CreateUnsavedBasketModel&gt;b__0(UnsavedBasketCountryModel)</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type</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1 method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field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TopDown.Core.ManagingBpt.ModelBuilder+&lt;&gt;c__DisplayClass4. &lt;CreateUnsavedBasketModel&gt;b__0(UnsavedBasketCountryModel)</a:t>
                      </a:r>
                      <a:endParaRPr lang="en-US" sz="1200">
                        <a:effectLst/>
                        <a:latin typeface="+mn-lt"/>
                        <a:ea typeface="SimSun"/>
                        <a:cs typeface="Times New Roman"/>
                      </a:endParaRPr>
                    </a:p>
                  </a:txBody>
                  <a:tcPr marL="5219" marR="5219" marT="5219" marB="5219" anchor="ctr"/>
                </a:tc>
              </a:tr>
              <a:tr h="160747">
                <a:tc>
                  <a:txBody>
                    <a:bodyPr/>
                    <a:lstStyle/>
                    <a:p>
                      <a:pPr marL="0" marR="0">
                        <a:spcBef>
                          <a:spcPts val="0"/>
                        </a:spcBef>
                        <a:spcAft>
                          <a:spcPts val="0"/>
                        </a:spcAft>
                      </a:pPr>
                      <a:r>
                        <a:rPr lang="en-US" sz="1200">
                          <a:effectLst/>
                          <a:latin typeface="+mn-lt"/>
                        </a:rPr>
                        <a:t>&lt;CreateUnsavedBasketModel&gt;b__1(UnsavedBasketCountryModel)</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type</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1 method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field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TopDown.Core.ManagingBpt.ModelBuilder+&lt;&gt;c__DisplayClass4. &lt;CreateUnsavedBasketModel&gt;b__1(UnsavedBasketCountryModel)</a:t>
                      </a:r>
                      <a:endParaRPr lang="en-US" sz="1200">
                        <a:effectLst/>
                        <a:latin typeface="+mn-lt"/>
                        <a:ea typeface="SimSun"/>
                        <a:cs typeface="Times New Roman"/>
                      </a:endParaRPr>
                    </a:p>
                  </a:txBody>
                  <a:tcPr marL="5219" marR="5219" marT="5219" marB="5219" anchor="ctr"/>
                </a:tc>
              </a:tr>
              <a:tr h="160747">
                <a:tc>
                  <a:txBody>
                    <a:bodyPr/>
                    <a:lstStyle/>
                    <a:p>
                      <a:pPr marL="0" marR="0">
                        <a:spcBef>
                          <a:spcPts val="0"/>
                        </a:spcBef>
                        <a:spcAft>
                          <a:spcPts val="0"/>
                        </a:spcAft>
                      </a:pPr>
                      <a:r>
                        <a:rPr lang="en-US" sz="1200">
                          <a:effectLst/>
                          <a:latin typeface="+mn-lt"/>
                        </a:rPr>
                        <a:t>&lt;CreateUnsavedBasketModel&gt;b__2(UnsavedBasketCountryModel)</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type</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1 method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field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TopDown.Core.ManagingBpt.ModelBuilder+&lt;&gt;c__DisplayClass4. &lt;CreateUnsavedBasketModel&gt;b__2(UnsavedBasketCountryModel)</a:t>
                      </a:r>
                      <a:endParaRPr lang="en-US" sz="1200">
                        <a:effectLst/>
                        <a:latin typeface="+mn-lt"/>
                        <a:ea typeface="SimSun"/>
                        <a:cs typeface="Times New Roman"/>
                      </a:endParaRPr>
                    </a:p>
                  </a:txBody>
                  <a:tcPr marL="5219" marR="5219" marT="5219" marB="5219" anchor="ctr"/>
                </a:tc>
              </a:tr>
              <a:tr h="160747">
                <a:tc>
                  <a:txBody>
                    <a:bodyPr/>
                    <a:lstStyle/>
                    <a:p>
                      <a:pPr marL="0" marR="0">
                        <a:spcBef>
                          <a:spcPts val="0"/>
                        </a:spcBef>
                        <a:spcAft>
                          <a:spcPts val="0"/>
                        </a:spcAft>
                      </a:pPr>
                      <a:r>
                        <a:rPr lang="en-US" sz="1200">
                          <a:effectLst/>
                          <a:latin typeface="+mn-lt"/>
                        </a:rPr>
                        <a:t>&lt;CreateUnsavedBasketModel&gt;b__3(UnsavedBasketCountryModel)</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type</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1 method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field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TopDown.Core.ManagingBpt.ModelBuilder+&lt;&gt;c__DisplayClass4. &lt;CreateUnsavedBasketModel&gt;b__3(UnsavedBasketCountryModel)</a:t>
                      </a:r>
                      <a:endParaRPr lang="en-US" sz="1200">
                        <a:effectLst/>
                        <a:latin typeface="+mn-lt"/>
                        <a:ea typeface="SimSun"/>
                        <a:cs typeface="Times New Roman"/>
                      </a:endParaRPr>
                    </a:p>
                  </a:txBody>
                  <a:tcPr marL="5219" marR="5219" marT="5219" marB="5219" anchor="ctr"/>
                </a:tc>
              </a:tr>
              <a:tr h="160747">
                <a:tc>
                  <a:txBody>
                    <a:bodyPr/>
                    <a:lstStyle/>
                    <a:p>
                      <a:pPr marL="0" marR="0">
                        <a:spcBef>
                          <a:spcPts val="0"/>
                        </a:spcBef>
                        <a:spcAft>
                          <a:spcPts val="0"/>
                        </a:spcAft>
                      </a:pPr>
                      <a:r>
                        <a:rPr lang="en-US" sz="1200">
                          <a:effectLst/>
                          <a:latin typeface="+mn-lt"/>
                        </a:rPr>
                        <a:t>&lt;CreateBasketRegionModel&gt;b__7(BasketRegionModel)</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type</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1 method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field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TopDown.Core.ManagingBpt.ModelBuilder+&lt;&gt;c__DisplayClasse. &lt;CreateBasketRegionModel&gt;b__7(BasketRegionModel)</a:t>
                      </a:r>
                      <a:endParaRPr lang="en-US" sz="1200">
                        <a:effectLst/>
                        <a:latin typeface="+mn-lt"/>
                        <a:ea typeface="SimSun"/>
                        <a:cs typeface="Times New Roman"/>
                      </a:endParaRPr>
                    </a:p>
                  </a:txBody>
                  <a:tcPr marL="5219" marR="5219" marT="5219" marB="5219" anchor="ctr"/>
                </a:tc>
              </a:tr>
              <a:tr h="160747">
                <a:tc>
                  <a:txBody>
                    <a:bodyPr/>
                    <a:lstStyle/>
                    <a:p>
                      <a:pPr marL="0" marR="0">
                        <a:spcBef>
                          <a:spcPts val="0"/>
                        </a:spcBef>
                        <a:spcAft>
                          <a:spcPts val="0"/>
                        </a:spcAft>
                      </a:pPr>
                      <a:r>
                        <a:rPr lang="en-US" sz="1200">
                          <a:effectLst/>
                          <a:latin typeface="+mn-lt"/>
                        </a:rPr>
                        <a:t>&lt;CreateBasketRegionModel&gt;b__9(BasketRegionModel)</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type</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1 method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field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TopDown.Core.ManagingBpt.ModelBuilder+&lt;&gt;c__DisplayClasse. &lt;CreateBasketRegionModel&gt;b__9(BasketRegionModel)</a:t>
                      </a:r>
                      <a:endParaRPr lang="en-US" sz="1200">
                        <a:effectLst/>
                        <a:latin typeface="+mn-lt"/>
                        <a:ea typeface="SimSun"/>
                        <a:cs typeface="Times New Roman"/>
                      </a:endParaRPr>
                    </a:p>
                  </a:txBody>
                  <a:tcPr marL="5219" marR="5219" marT="5219" marB="5219" anchor="ctr"/>
                </a:tc>
              </a:tr>
              <a:tr h="160747">
                <a:tc>
                  <a:txBody>
                    <a:bodyPr/>
                    <a:lstStyle/>
                    <a:p>
                      <a:pPr marL="0" marR="0">
                        <a:spcBef>
                          <a:spcPts val="0"/>
                        </a:spcBef>
                        <a:spcAft>
                          <a:spcPts val="0"/>
                        </a:spcAft>
                      </a:pPr>
                      <a:r>
                        <a:rPr lang="en-US" sz="1200">
                          <a:effectLst/>
                          <a:latin typeface="+mn-lt"/>
                        </a:rPr>
                        <a:t>&lt;CreateBasketRegionModel&gt;b__a(BasketRegionModel)</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type</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1 method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a:effectLst/>
                          <a:latin typeface="+mn-lt"/>
                        </a:rPr>
                        <a:t>0 field</a:t>
                      </a:r>
                      <a:endParaRPr lang="en-US" sz="1200">
                        <a:effectLst/>
                        <a:latin typeface="+mn-lt"/>
                        <a:ea typeface="SimSun"/>
                        <a:cs typeface="Times New Roman"/>
                      </a:endParaRPr>
                    </a:p>
                  </a:txBody>
                  <a:tcPr marL="5219" marR="5219" marT="5219" marB="5219" anchor="ctr"/>
                </a:tc>
                <a:tc>
                  <a:txBody>
                    <a:bodyPr/>
                    <a:lstStyle/>
                    <a:p>
                      <a:pPr marL="0" marR="0">
                        <a:spcBef>
                          <a:spcPts val="0"/>
                        </a:spcBef>
                        <a:spcAft>
                          <a:spcPts val="0"/>
                        </a:spcAft>
                      </a:pPr>
                      <a:r>
                        <a:rPr lang="en-US" sz="1200" dirty="0" err="1">
                          <a:effectLst/>
                          <a:latin typeface="+mn-lt"/>
                        </a:rPr>
                        <a:t>TopDown.Core.ManagingBpt.ModelBuilder</a:t>
                      </a:r>
                      <a:r>
                        <a:rPr lang="en-US" sz="1200" dirty="0">
                          <a:effectLst/>
                          <a:latin typeface="+mn-lt"/>
                        </a:rPr>
                        <a:t>+&lt;&gt;c__</a:t>
                      </a:r>
                      <a:r>
                        <a:rPr lang="en-US" sz="1200" dirty="0" err="1">
                          <a:effectLst/>
                          <a:latin typeface="+mn-lt"/>
                        </a:rPr>
                        <a:t>DisplayClasse</a:t>
                      </a:r>
                      <a:r>
                        <a:rPr lang="en-US" sz="1200" dirty="0">
                          <a:effectLst/>
                          <a:latin typeface="+mn-lt"/>
                        </a:rPr>
                        <a:t>. &lt;</a:t>
                      </a:r>
                      <a:r>
                        <a:rPr lang="en-US" sz="1200" dirty="0" err="1">
                          <a:effectLst/>
                          <a:latin typeface="+mn-lt"/>
                        </a:rPr>
                        <a:t>CreateBasketRegionModel</a:t>
                      </a:r>
                      <a:r>
                        <a:rPr lang="en-US" sz="1200" dirty="0">
                          <a:effectLst/>
                          <a:latin typeface="+mn-lt"/>
                        </a:rPr>
                        <a:t>&gt;</a:t>
                      </a:r>
                      <a:r>
                        <a:rPr lang="en-US" sz="1200" dirty="0" err="1">
                          <a:effectLst/>
                          <a:latin typeface="+mn-lt"/>
                        </a:rPr>
                        <a:t>b__a</a:t>
                      </a:r>
                      <a:r>
                        <a:rPr lang="en-US" sz="1200" dirty="0">
                          <a:effectLst/>
                          <a:latin typeface="+mn-lt"/>
                        </a:rPr>
                        <a:t>(</a:t>
                      </a:r>
                      <a:r>
                        <a:rPr lang="en-US" sz="1200" dirty="0" err="1">
                          <a:effectLst/>
                          <a:latin typeface="+mn-lt"/>
                        </a:rPr>
                        <a:t>BasketRegionModel</a:t>
                      </a:r>
                      <a:r>
                        <a:rPr lang="en-US" sz="1200" dirty="0">
                          <a:effectLst/>
                          <a:latin typeface="+mn-lt"/>
                        </a:rPr>
                        <a:t>)</a:t>
                      </a:r>
                      <a:endParaRPr lang="en-US" sz="1200" dirty="0">
                        <a:effectLst/>
                        <a:latin typeface="+mn-lt"/>
                        <a:ea typeface="SimSun"/>
                        <a:cs typeface="Times New Roman"/>
                      </a:endParaRPr>
                    </a:p>
                  </a:txBody>
                  <a:tcPr marL="5219" marR="5219" marT="5219" marB="5219" anchor="ctr"/>
                </a:tc>
              </a:tr>
            </a:tbl>
          </a:graphicData>
        </a:graphic>
      </p:graphicFrame>
    </p:spTree>
    <p:extLst>
      <p:ext uri="{BB962C8B-B14F-4D97-AF65-F5344CB8AC3E}">
        <p14:creationId xmlns:p14="http://schemas.microsoft.com/office/powerpoint/2010/main" val="9669247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4" presetClass="path" presetSubtype="0" accel="50000" decel="50000" fill="hold" nodeType="clickEffect">
                                  <p:stCondLst>
                                    <p:cond delay="0"/>
                                  </p:stCondLst>
                                  <p:childTnLst>
                                    <p:animMotion origin="layout" path="M 0 0 L 0 -0.25 E" pathEditMode="relative" ptsTypes="">
                                      <p:cBhvr>
                                        <p:cTn id="11"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13</a:t>
            </a:fld>
            <a:endParaRPr kumimoji="0" lang="en-US"/>
          </a:p>
        </p:txBody>
      </p:sp>
      <p:sp>
        <p:nvSpPr>
          <p:cNvPr id="7" name="Title 1"/>
          <p:cNvSpPr>
            <a:spLocks noGrp="1"/>
          </p:cNvSpPr>
          <p:nvPr>
            <p:ph type="title"/>
          </p:nvPr>
        </p:nvSpPr>
        <p:spPr>
          <a:xfrm>
            <a:off x="133125" y="-261780"/>
            <a:ext cx="9010875" cy="1143000"/>
          </a:xfrm>
        </p:spPr>
        <p:txBody>
          <a:bodyPr>
            <a:noAutofit/>
          </a:bodyPr>
          <a:lstStyle/>
          <a:p>
            <a:r>
              <a:rPr lang="en-GB" sz="2000" dirty="0"/>
              <a:t>Don't forget to implement methods that throw </a:t>
            </a:r>
            <a:r>
              <a:rPr lang="en-GB" sz="2000" dirty="0" err="1" smtClean="0"/>
              <a:t>NotImplementedException</a:t>
            </a:r>
            <a:r>
              <a:rPr lang="en-GB" sz="2000" dirty="0" smtClean="0"/>
              <a:t> </a:t>
            </a:r>
            <a:r>
              <a:rPr lang="en-US" sz="2000" dirty="0" smtClean="0"/>
              <a:t>(15): *</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4192598243"/>
              </p:ext>
            </p:extLst>
          </p:nvPr>
        </p:nvGraphicFramePr>
        <p:xfrm>
          <a:off x="0" y="725025"/>
          <a:ext cx="9144000" cy="5730568"/>
        </p:xfrm>
        <a:graphic>
          <a:graphicData uri="http://schemas.openxmlformats.org/drawingml/2006/table">
            <a:tbl>
              <a:tblPr firstRow="1" firstCol="1" bandRow="1">
                <a:tableStyleId>{0660B408-B3CF-4A94-85FC-2B1E0A45F4A2}</a:tableStyleId>
              </a:tblPr>
              <a:tblGrid>
                <a:gridCol w="3000375"/>
                <a:gridCol w="6143625"/>
              </a:tblGrid>
              <a:tr h="290783">
                <a:tc>
                  <a:txBody>
                    <a:bodyPr/>
                    <a:lstStyle/>
                    <a:p>
                      <a:pPr marL="0" marR="0" algn="ctr">
                        <a:spcBef>
                          <a:spcPts val="0"/>
                        </a:spcBef>
                        <a:spcAft>
                          <a:spcPts val="0"/>
                        </a:spcAft>
                      </a:pPr>
                      <a:r>
                        <a:rPr lang="en-US" sz="900" dirty="0" smtClean="0">
                          <a:effectLst/>
                        </a:rPr>
                        <a:t>Method</a:t>
                      </a:r>
                      <a:endParaRPr lang="en-US" sz="900" dirty="0">
                        <a:effectLst/>
                        <a:latin typeface="+mn-lt"/>
                        <a:ea typeface="SimSun"/>
                        <a:cs typeface="Times New Roman"/>
                      </a:endParaRPr>
                    </a:p>
                  </a:txBody>
                  <a:tcPr marL="27304" marR="27304" marT="27304" marB="27304" anchor="ctr"/>
                </a:tc>
                <a:tc>
                  <a:txBody>
                    <a:bodyPr/>
                    <a:lstStyle/>
                    <a:p>
                      <a:pPr marL="0" marR="0" algn="ctr">
                        <a:spcBef>
                          <a:spcPts val="0"/>
                        </a:spcBef>
                        <a:spcAft>
                          <a:spcPts val="0"/>
                        </a:spcAft>
                      </a:pPr>
                      <a:r>
                        <a:rPr lang="en-US" sz="900" dirty="0" smtClean="0">
                          <a:effectLst/>
                        </a:rPr>
                        <a:t>Full </a:t>
                      </a:r>
                      <a:r>
                        <a:rPr lang="en-US" sz="900" dirty="0">
                          <a:effectLst/>
                        </a:rPr>
                        <a:t>Name</a:t>
                      </a:r>
                    </a:p>
                    <a:p>
                      <a:pPr marL="0" marR="0">
                        <a:spcBef>
                          <a:spcPts val="0"/>
                        </a:spcBef>
                        <a:spcAft>
                          <a:spcPts val="0"/>
                        </a:spcAft>
                      </a:pPr>
                      <a:r>
                        <a:rPr lang="en-US" sz="900" dirty="0">
                          <a:effectLst/>
                        </a:rPr>
                        <a:t> </a:t>
                      </a:r>
                      <a:endParaRPr lang="en-US" sz="900" dirty="0">
                        <a:effectLst/>
                        <a:latin typeface="+mn-lt"/>
                        <a:ea typeface="SimSun"/>
                        <a:cs typeface="Times New Roman"/>
                      </a:endParaRPr>
                    </a:p>
                  </a:txBody>
                  <a:tcPr marL="27304" marR="27304" marT="27304" marB="27304" anchor="ctr"/>
                </a:tc>
              </a:tr>
              <a:tr h="290783">
                <a:tc>
                  <a:txBody>
                    <a:bodyPr/>
                    <a:lstStyle/>
                    <a:p>
                      <a:pPr marL="0" marR="0">
                        <a:spcBef>
                          <a:spcPts val="0"/>
                        </a:spcBef>
                        <a:spcAft>
                          <a:spcPts val="0"/>
                        </a:spcAft>
                      </a:pPr>
                      <a:r>
                        <a:rPr lang="en-US" sz="900" dirty="0" err="1">
                          <a:effectLst/>
                        </a:rPr>
                        <a:t>ConvertBack</a:t>
                      </a:r>
                      <a:r>
                        <a:rPr lang="en-US" sz="900" dirty="0">
                          <a:effectLst/>
                        </a:rPr>
                        <a:t>(</a:t>
                      </a:r>
                      <a:r>
                        <a:rPr lang="en-US" sz="900" dirty="0" err="1">
                          <a:effectLst/>
                        </a:rPr>
                        <a:t>Object,Type,Object,CultureInfo</a:t>
                      </a:r>
                      <a:r>
                        <a:rPr lang="en-US" sz="900" dirty="0">
                          <a:effectLst/>
                        </a:rPr>
                        <a:t>)</a:t>
                      </a:r>
                      <a:endParaRPr lang="en-US" sz="900" dirty="0">
                        <a:effectLst/>
                        <a:latin typeface="+mn-lt"/>
                        <a:ea typeface="SimSun"/>
                        <a:cs typeface="Times New Roman"/>
                      </a:endParaRPr>
                    </a:p>
                  </a:txBody>
                  <a:tcPr marL="27304" marR="27304" marT="27304" marB="27304" anchor="ctr"/>
                </a:tc>
                <a:tc>
                  <a:txBody>
                    <a:bodyPr/>
                    <a:lstStyle/>
                    <a:p>
                      <a:pPr marL="0" marR="0">
                        <a:spcBef>
                          <a:spcPts val="0"/>
                        </a:spcBef>
                        <a:spcAft>
                          <a:spcPts val="0"/>
                        </a:spcAft>
                      </a:pPr>
                      <a:r>
                        <a:rPr lang="en-US" sz="900">
                          <a:effectLst/>
                        </a:rPr>
                        <a:t>GreenField.Targeting.Controls.BooleanToColorConverter.ConvertBack (Object,Type,Object,CultureInfo)</a:t>
                      </a:r>
                      <a:endParaRPr lang="en-US" sz="900">
                        <a:effectLst/>
                        <a:latin typeface="+mn-lt"/>
                        <a:ea typeface="SimSun"/>
                        <a:cs typeface="Times New Roman"/>
                      </a:endParaRPr>
                    </a:p>
                  </a:txBody>
                  <a:tcPr marL="27304" marR="27304" marT="27304" marB="27304" anchor="ctr"/>
                </a:tc>
              </a:tr>
              <a:tr h="290783">
                <a:tc>
                  <a:txBody>
                    <a:bodyPr/>
                    <a:lstStyle/>
                    <a:p>
                      <a:pPr marL="0" marR="0">
                        <a:spcBef>
                          <a:spcPts val="0"/>
                        </a:spcBef>
                        <a:spcAft>
                          <a:spcPts val="0"/>
                        </a:spcAft>
                      </a:pPr>
                      <a:r>
                        <a:rPr lang="en-US" sz="900" dirty="0" err="1">
                          <a:effectLst/>
                        </a:rPr>
                        <a:t>ConvertBack</a:t>
                      </a:r>
                      <a:r>
                        <a:rPr lang="en-US" sz="900" dirty="0">
                          <a:effectLst/>
                        </a:rPr>
                        <a:t>(</a:t>
                      </a:r>
                      <a:r>
                        <a:rPr lang="en-US" sz="900" dirty="0" err="1">
                          <a:effectLst/>
                        </a:rPr>
                        <a:t>Object,Type,Object,CultureInfo</a:t>
                      </a:r>
                      <a:r>
                        <a:rPr lang="en-US" sz="900" dirty="0">
                          <a:effectLst/>
                        </a:rPr>
                        <a:t>)</a:t>
                      </a:r>
                      <a:endParaRPr lang="en-US" sz="900" dirty="0">
                        <a:effectLst/>
                        <a:latin typeface="+mn-lt"/>
                        <a:ea typeface="SimSun"/>
                        <a:cs typeface="Times New Roman"/>
                      </a:endParaRPr>
                    </a:p>
                  </a:txBody>
                  <a:tcPr marL="27304" marR="27304" marT="27304" marB="27304" anchor="ctr"/>
                </a:tc>
                <a:tc>
                  <a:txBody>
                    <a:bodyPr/>
                    <a:lstStyle/>
                    <a:p>
                      <a:pPr marL="0" marR="0">
                        <a:spcBef>
                          <a:spcPts val="0"/>
                        </a:spcBef>
                        <a:spcAft>
                          <a:spcPts val="0"/>
                        </a:spcAft>
                      </a:pPr>
                      <a:r>
                        <a:rPr lang="en-US" sz="900">
                          <a:effectLst/>
                        </a:rPr>
                        <a:t>GreenField.Targeting.Controls.CommentTemplateSelector.ConvertBack (Object,Type,Object,CultureInfo)</a:t>
                      </a:r>
                      <a:endParaRPr lang="en-US" sz="900">
                        <a:effectLst/>
                        <a:latin typeface="+mn-lt"/>
                        <a:ea typeface="SimSun"/>
                        <a:cs typeface="Times New Roman"/>
                      </a:endParaRPr>
                    </a:p>
                  </a:txBody>
                  <a:tcPr marL="27304" marR="27304" marT="27304" marB="27304" anchor="ctr"/>
                </a:tc>
              </a:tr>
              <a:tr h="290783">
                <a:tc>
                  <a:txBody>
                    <a:bodyPr/>
                    <a:lstStyle/>
                    <a:p>
                      <a:pPr marL="0" marR="0">
                        <a:spcBef>
                          <a:spcPts val="0"/>
                        </a:spcBef>
                        <a:spcAft>
                          <a:spcPts val="0"/>
                        </a:spcAft>
                      </a:pPr>
                      <a:r>
                        <a:rPr lang="en-US" sz="900">
                          <a:effectLst/>
                        </a:rPr>
                        <a:t>ConvertBack(Object,Type,Object,CultureInfo)</a:t>
                      </a:r>
                      <a:endParaRPr lang="en-US" sz="900">
                        <a:effectLst/>
                        <a:latin typeface="+mn-lt"/>
                        <a:ea typeface="SimSun"/>
                        <a:cs typeface="Times New Roman"/>
                      </a:endParaRPr>
                    </a:p>
                  </a:txBody>
                  <a:tcPr marL="27304" marR="27304" marT="27304" marB="27304" anchor="ctr"/>
                </a:tc>
                <a:tc>
                  <a:txBody>
                    <a:bodyPr/>
                    <a:lstStyle/>
                    <a:p>
                      <a:pPr marL="0" marR="0">
                        <a:spcBef>
                          <a:spcPts val="0"/>
                        </a:spcBef>
                        <a:spcAft>
                          <a:spcPts val="0"/>
                        </a:spcAft>
                      </a:pPr>
                      <a:r>
                        <a:rPr lang="en-US" sz="900" dirty="0" err="1">
                          <a:effectLst/>
                        </a:rPr>
                        <a:t>GreenField.Targeting.Controls.IssueTemplateSelector.ConvertBack</a:t>
                      </a:r>
                      <a:r>
                        <a:rPr lang="en-US" sz="900" dirty="0">
                          <a:effectLst/>
                        </a:rPr>
                        <a:t>(Object ,</a:t>
                      </a:r>
                      <a:r>
                        <a:rPr lang="en-US" sz="900" dirty="0" err="1">
                          <a:effectLst/>
                        </a:rPr>
                        <a:t>Type,Object,CultureInfo</a:t>
                      </a:r>
                      <a:r>
                        <a:rPr lang="en-US" sz="900" dirty="0">
                          <a:effectLst/>
                        </a:rPr>
                        <a:t>)</a:t>
                      </a:r>
                      <a:endParaRPr lang="en-US" sz="900" dirty="0">
                        <a:effectLst/>
                        <a:latin typeface="+mn-lt"/>
                        <a:ea typeface="SimSun"/>
                        <a:cs typeface="Times New Roman"/>
                      </a:endParaRPr>
                    </a:p>
                  </a:txBody>
                  <a:tcPr marL="27304" marR="27304" marT="27304" marB="27304" anchor="ctr"/>
                </a:tc>
              </a:tr>
              <a:tr h="290783">
                <a:tc>
                  <a:txBody>
                    <a:bodyPr/>
                    <a:lstStyle/>
                    <a:p>
                      <a:pPr marL="0" marR="0">
                        <a:spcBef>
                          <a:spcPts val="0"/>
                        </a:spcBef>
                        <a:spcAft>
                          <a:spcPts val="0"/>
                        </a:spcAft>
                      </a:pPr>
                      <a:r>
                        <a:rPr lang="en-US" sz="900">
                          <a:effectLst/>
                        </a:rPr>
                        <a:t>ConvertBack(Object,Type,Object,CultureInfo)</a:t>
                      </a:r>
                      <a:endParaRPr lang="en-US" sz="900">
                        <a:effectLst/>
                        <a:latin typeface="+mn-lt"/>
                        <a:ea typeface="SimSun"/>
                        <a:cs typeface="Times New Roman"/>
                      </a:endParaRPr>
                    </a:p>
                  </a:txBody>
                  <a:tcPr marL="27304" marR="27304" marT="27304" marB="27304" anchor="ctr"/>
                </a:tc>
                <a:tc>
                  <a:txBody>
                    <a:bodyPr/>
                    <a:lstStyle/>
                    <a:p>
                      <a:pPr marL="0" marR="0">
                        <a:spcBef>
                          <a:spcPts val="0"/>
                        </a:spcBef>
                        <a:spcAft>
                          <a:spcPts val="0"/>
                        </a:spcAft>
                      </a:pPr>
                      <a:r>
                        <a:rPr lang="en-US" sz="900">
                          <a:effectLst/>
                        </a:rPr>
                        <a:t>GreenField.Targeting.Controls.DataGridRowVisibilityBehavior .ConvertBack(Object,Type,Object,CultureInfo)</a:t>
                      </a:r>
                      <a:endParaRPr lang="en-US" sz="900">
                        <a:effectLst/>
                        <a:latin typeface="+mn-lt"/>
                        <a:ea typeface="SimSun"/>
                        <a:cs typeface="Times New Roman"/>
                      </a:endParaRPr>
                    </a:p>
                  </a:txBody>
                  <a:tcPr marL="27304" marR="27304" marT="27304" marB="27304" anchor="ctr"/>
                </a:tc>
              </a:tr>
              <a:tr h="290783">
                <a:tc>
                  <a:txBody>
                    <a:bodyPr/>
                    <a:lstStyle/>
                    <a:p>
                      <a:pPr marL="0" marR="0">
                        <a:spcBef>
                          <a:spcPts val="0"/>
                        </a:spcBef>
                        <a:spcAft>
                          <a:spcPts val="0"/>
                        </a:spcAft>
                      </a:pPr>
                      <a:r>
                        <a:rPr lang="en-US" sz="900">
                          <a:effectLst/>
                        </a:rPr>
                        <a:t>ConvertBack(Object,Type,Object,CultureInfo)</a:t>
                      </a:r>
                      <a:endParaRPr lang="en-US" sz="900">
                        <a:effectLst/>
                        <a:latin typeface="+mn-lt"/>
                        <a:ea typeface="SimSun"/>
                        <a:cs typeface="Times New Roman"/>
                      </a:endParaRPr>
                    </a:p>
                  </a:txBody>
                  <a:tcPr marL="27304" marR="27304" marT="27304" marB="27304" anchor="ctr"/>
                </a:tc>
                <a:tc>
                  <a:txBody>
                    <a:bodyPr/>
                    <a:lstStyle/>
                    <a:p>
                      <a:pPr marL="0" marR="0">
                        <a:spcBef>
                          <a:spcPts val="0"/>
                        </a:spcBef>
                        <a:spcAft>
                          <a:spcPts val="0"/>
                        </a:spcAft>
                      </a:pPr>
                      <a:r>
                        <a:rPr lang="en-US" sz="900" dirty="0" err="1">
                          <a:effectLst/>
                        </a:rPr>
                        <a:t>GreenField.Targeting.Controls.BusyIndicatorTemplateSelector</a:t>
                      </a:r>
                      <a:r>
                        <a:rPr lang="en-US" sz="900" dirty="0">
                          <a:effectLst/>
                        </a:rPr>
                        <a:t> .</a:t>
                      </a:r>
                      <a:r>
                        <a:rPr lang="en-US" sz="900" dirty="0" err="1">
                          <a:effectLst/>
                        </a:rPr>
                        <a:t>ConvertBack</a:t>
                      </a:r>
                      <a:r>
                        <a:rPr lang="en-US" sz="900" dirty="0">
                          <a:effectLst/>
                        </a:rPr>
                        <a:t>(</a:t>
                      </a:r>
                      <a:r>
                        <a:rPr lang="en-US" sz="900" dirty="0" err="1">
                          <a:effectLst/>
                        </a:rPr>
                        <a:t>Object,Type,Object,CultureInfo</a:t>
                      </a:r>
                      <a:r>
                        <a:rPr lang="en-US" sz="900" dirty="0">
                          <a:effectLst/>
                        </a:rPr>
                        <a:t>)</a:t>
                      </a:r>
                      <a:endParaRPr lang="en-US" sz="900" dirty="0">
                        <a:effectLst/>
                        <a:latin typeface="+mn-lt"/>
                        <a:ea typeface="SimSun"/>
                        <a:cs typeface="Times New Roman"/>
                      </a:endParaRPr>
                    </a:p>
                  </a:txBody>
                  <a:tcPr marL="27304" marR="27304" marT="27304" marB="27304" anchor="ctr"/>
                </a:tc>
              </a:tr>
              <a:tr h="498762">
                <a:tc>
                  <a:txBody>
                    <a:bodyPr/>
                    <a:lstStyle/>
                    <a:p>
                      <a:pPr marL="0" marR="0">
                        <a:spcBef>
                          <a:spcPts val="0"/>
                        </a:spcBef>
                        <a:spcAft>
                          <a:spcPts val="0"/>
                        </a:spcAft>
                      </a:pPr>
                      <a:r>
                        <a:rPr lang="en-US" sz="900">
                          <a:effectLst/>
                        </a:rPr>
                        <a:t>ConvertBack(Object,Type,Object,CultureInfo)</a:t>
                      </a:r>
                      <a:endParaRPr lang="en-US" sz="900">
                        <a:effectLst/>
                        <a:latin typeface="+mn-lt"/>
                        <a:ea typeface="SimSun"/>
                        <a:cs typeface="Times New Roman"/>
                      </a:endParaRPr>
                    </a:p>
                  </a:txBody>
                  <a:tcPr marL="27304" marR="27304" marT="27304" marB="27304" anchor="ctr"/>
                </a:tc>
                <a:tc>
                  <a:txBody>
                    <a:bodyPr/>
                    <a:lstStyle/>
                    <a:p>
                      <a:pPr marL="0" marR="0">
                        <a:spcBef>
                          <a:spcPts val="0"/>
                        </a:spcBef>
                        <a:spcAft>
                          <a:spcPts val="0"/>
                        </a:spcAft>
                      </a:pPr>
                      <a:r>
                        <a:rPr lang="en-US" sz="900" dirty="0" err="1">
                          <a:effectLst/>
                        </a:rPr>
                        <a:t>GreenField.Targeting.Controls</a:t>
                      </a:r>
                      <a:r>
                        <a:rPr lang="en-US" sz="900" dirty="0">
                          <a:effectLst/>
                        </a:rPr>
                        <a:t> .</a:t>
                      </a:r>
                      <a:r>
                        <a:rPr lang="en-US" sz="900" dirty="0" err="1">
                          <a:effectLst/>
                        </a:rPr>
                        <a:t>CommunicationStateModelToBooleanConverter.ConvertBack</a:t>
                      </a:r>
                      <a:r>
                        <a:rPr lang="en-US" sz="900" dirty="0">
                          <a:effectLst/>
                        </a:rPr>
                        <a:t>(</a:t>
                      </a:r>
                      <a:r>
                        <a:rPr lang="en-US" sz="900" dirty="0" err="1">
                          <a:effectLst/>
                        </a:rPr>
                        <a:t>Object,Type</a:t>
                      </a:r>
                      <a:r>
                        <a:rPr lang="en-US" sz="900" dirty="0">
                          <a:effectLst/>
                        </a:rPr>
                        <a:t> ,</a:t>
                      </a:r>
                      <a:r>
                        <a:rPr lang="en-US" sz="900" dirty="0" err="1">
                          <a:effectLst/>
                        </a:rPr>
                        <a:t>Object,CultureInfo</a:t>
                      </a:r>
                      <a:r>
                        <a:rPr lang="en-US" sz="900" dirty="0">
                          <a:effectLst/>
                        </a:rPr>
                        <a:t>)</a:t>
                      </a:r>
                      <a:endParaRPr lang="en-US" sz="900" dirty="0">
                        <a:effectLst/>
                        <a:latin typeface="+mn-lt"/>
                        <a:ea typeface="SimSun"/>
                        <a:cs typeface="Times New Roman"/>
                      </a:endParaRPr>
                    </a:p>
                  </a:txBody>
                  <a:tcPr marL="27304" marR="27304" marT="27304" marB="27304" anchor="ctr"/>
                </a:tc>
              </a:tr>
              <a:tr h="290783">
                <a:tc>
                  <a:txBody>
                    <a:bodyPr/>
                    <a:lstStyle/>
                    <a:p>
                      <a:pPr marL="0" marR="0">
                        <a:spcBef>
                          <a:spcPts val="0"/>
                        </a:spcBef>
                        <a:spcAft>
                          <a:spcPts val="0"/>
                        </a:spcAft>
                      </a:pPr>
                      <a:r>
                        <a:rPr lang="en-US" sz="900">
                          <a:effectLst/>
                        </a:rPr>
                        <a:t>ConvertBack(Object,Type,Object,CultureInfo)</a:t>
                      </a:r>
                      <a:endParaRPr lang="en-US" sz="900">
                        <a:effectLst/>
                        <a:latin typeface="+mn-lt"/>
                        <a:ea typeface="SimSun"/>
                        <a:cs typeface="Times New Roman"/>
                      </a:endParaRPr>
                    </a:p>
                  </a:txBody>
                  <a:tcPr marL="27304" marR="27304" marT="27304" marB="27304" anchor="ctr"/>
                </a:tc>
                <a:tc>
                  <a:txBody>
                    <a:bodyPr/>
                    <a:lstStyle/>
                    <a:p>
                      <a:pPr marL="0" marR="0">
                        <a:spcBef>
                          <a:spcPts val="0"/>
                        </a:spcBef>
                        <a:spcAft>
                          <a:spcPts val="0"/>
                        </a:spcAft>
                      </a:pPr>
                      <a:r>
                        <a:rPr lang="en-US" sz="900" dirty="0">
                          <a:effectLst/>
                        </a:rPr>
                        <a:t>GreenField.Targeting.Controls.IntToLeftPaddingConverter.ConvertBack (</a:t>
                      </a:r>
                      <a:r>
                        <a:rPr lang="en-US" sz="900" dirty="0" err="1">
                          <a:effectLst/>
                        </a:rPr>
                        <a:t>Object,Type,Object,CultureInfo</a:t>
                      </a:r>
                      <a:r>
                        <a:rPr lang="en-US" sz="900" dirty="0">
                          <a:effectLst/>
                        </a:rPr>
                        <a:t>)</a:t>
                      </a:r>
                      <a:endParaRPr lang="en-US" sz="900" dirty="0">
                        <a:effectLst/>
                        <a:latin typeface="+mn-lt"/>
                        <a:ea typeface="SimSun"/>
                        <a:cs typeface="Times New Roman"/>
                      </a:endParaRPr>
                    </a:p>
                  </a:txBody>
                  <a:tcPr marL="27304" marR="27304" marT="27304" marB="27304" anchor="ctr"/>
                </a:tc>
              </a:tr>
              <a:tr h="290783">
                <a:tc>
                  <a:txBody>
                    <a:bodyPr/>
                    <a:lstStyle/>
                    <a:p>
                      <a:pPr marL="0" marR="0">
                        <a:spcBef>
                          <a:spcPts val="0"/>
                        </a:spcBef>
                        <a:spcAft>
                          <a:spcPts val="0"/>
                        </a:spcAft>
                      </a:pPr>
                      <a:r>
                        <a:rPr lang="en-US" sz="900">
                          <a:effectLst/>
                        </a:rPr>
                        <a:t>ConvertBack(Object,Type,Object,CultureInfo)</a:t>
                      </a:r>
                      <a:endParaRPr lang="en-US" sz="900">
                        <a:effectLst/>
                        <a:latin typeface="+mn-lt"/>
                        <a:ea typeface="SimSun"/>
                        <a:cs typeface="Times New Roman"/>
                      </a:endParaRPr>
                    </a:p>
                  </a:txBody>
                  <a:tcPr marL="27304" marR="27304" marT="27304" marB="27304" anchor="ctr"/>
                </a:tc>
                <a:tc>
                  <a:txBody>
                    <a:bodyPr/>
                    <a:lstStyle/>
                    <a:p>
                      <a:pPr marL="0" marR="0">
                        <a:spcBef>
                          <a:spcPts val="0"/>
                        </a:spcBef>
                        <a:spcAft>
                          <a:spcPts val="0"/>
                        </a:spcAft>
                      </a:pPr>
                      <a:r>
                        <a:rPr lang="en-US" sz="900">
                          <a:effectLst/>
                        </a:rPr>
                        <a:t>GreenField.Targeting.Controls.BasketTargets.CellTemplateSelector .ConvertBack(Object,Type,Object,CultureInfo)</a:t>
                      </a:r>
                      <a:endParaRPr lang="en-US" sz="900">
                        <a:effectLst/>
                        <a:latin typeface="+mn-lt"/>
                        <a:ea typeface="SimSun"/>
                        <a:cs typeface="Times New Roman"/>
                      </a:endParaRPr>
                    </a:p>
                  </a:txBody>
                  <a:tcPr marL="27304" marR="27304" marT="27304" marB="27304" anchor="ctr"/>
                </a:tc>
              </a:tr>
              <a:tr h="498762">
                <a:tc>
                  <a:txBody>
                    <a:bodyPr/>
                    <a:lstStyle/>
                    <a:p>
                      <a:pPr marL="0" marR="0">
                        <a:spcBef>
                          <a:spcPts val="0"/>
                        </a:spcBef>
                        <a:spcAft>
                          <a:spcPts val="0"/>
                        </a:spcAft>
                      </a:pPr>
                      <a:r>
                        <a:rPr lang="en-US" sz="900">
                          <a:effectLst/>
                        </a:rPr>
                        <a:t>ConvertBack(Object,Type,Object,CultureInfo)</a:t>
                      </a:r>
                      <a:endParaRPr lang="en-US" sz="900">
                        <a:effectLst/>
                        <a:latin typeface="+mn-lt"/>
                        <a:ea typeface="SimSun"/>
                        <a:cs typeface="Times New Roman"/>
                      </a:endParaRPr>
                    </a:p>
                  </a:txBody>
                  <a:tcPr marL="27304" marR="27304" marT="27304" marB="27304" anchor="ctr"/>
                </a:tc>
                <a:tc>
                  <a:txBody>
                    <a:bodyPr/>
                    <a:lstStyle/>
                    <a:p>
                      <a:pPr marL="0" marR="0">
                        <a:spcBef>
                          <a:spcPts val="0"/>
                        </a:spcBef>
                        <a:spcAft>
                          <a:spcPts val="0"/>
                        </a:spcAft>
                      </a:pPr>
                      <a:r>
                        <a:rPr lang="en-US" sz="900">
                          <a:effectLst/>
                        </a:rPr>
                        <a:t>GreenField.Targeting.Controls.BroadGlobalActive .GlobalResidentToDataTemplateConverter.ConvertBack(Object,Type,Object ,CultureInfo)</a:t>
                      </a:r>
                      <a:endParaRPr lang="en-US" sz="900">
                        <a:effectLst/>
                        <a:latin typeface="+mn-lt"/>
                        <a:ea typeface="SimSun"/>
                        <a:cs typeface="Times New Roman"/>
                      </a:endParaRPr>
                    </a:p>
                  </a:txBody>
                  <a:tcPr marL="27304" marR="27304" marT="27304" marB="27304" anchor="ctr"/>
                </a:tc>
              </a:tr>
              <a:tr h="290783">
                <a:tc>
                  <a:txBody>
                    <a:bodyPr/>
                    <a:lstStyle/>
                    <a:p>
                      <a:pPr marL="0" marR="0">
                        <a:spcBef>
                          <a:spcPts val="0"/>
                        </a:spcBef>
                        <a:spcAft>
                          <a:spcPts val="0"/>
                        </a:spcAft>
                      </a:pPr>
                      <a:r>
                        <a:rPr lang="en-US" sz="900">
                          <a:effectLst/>
                        </a:rPr>
                        <a:t>ConvertBack(Object,Type,Object,CultureInfo)</a:t>
                      </a:r>
                      <a:endParaRPr lang="en-US" sz="900">
                        <a:effectLst/>
                        <a:latin typeface="+mn-lt"/>
                        <a:ea typeface="SimSun"/>
                        <a:cs typeface="Times New Roman"/>
                      </a:endParaRPr>
                    </a:p>
                  </a:txBody>
                  <a:tcPr marL="27304" marR="27304" marT="27304" marB="27304" anchor="ctr"/>
                </a:tc>
                <a:tc>
                  <a:txBody>
                    <a:bodyPr/>
                    <a:lstStyle/>
                    <a:p>
                      <a:pPr marL="0" marR="0">
                        <a:spcBef>
                          <a:spcPts val="0"/>
                        </a:spcBef>
                        <a:spcAft>
                          <a:spcPts val="0"/>
                        </a:spcAft>
                      </a:pPr>
                      <a:r>
                        <a:rPr lang="en-US" sz="900">
                          <a:effectLst/>
                        </a:rPr>
                        <a:t>GreenField.App.Helpers.FlattenGroupConverter.ConvertBack(Object,Type ,Object,CultureInfo)</a:t>
                      </a:r>
                      <a:endParaRPr lang="en-US" sz="900">
                        <a:effectLst/>
                        <a:latin typeface="+mn-lt"/>
                        <a:ea typeface="SimSun"/>
                        <a:cs typeface="Times New Roman"/>
                      </a:endParaRPr>
                    </a:p>
                  </a:txBody>
                  <a:tcPr marL="27304" marR="27304" marT="27304" marB="27304" anchor="ctr"/>
                </a:tc>
              </a:tr>
              <a:tr h="498762">
                <a:tc>
                  <a:txBody>
                    <a:bodyPr/>
                    <a:lstStyle/>
                    <a:p>
                      <a:pPr marL="0" marR="0">
                        <a:spcBef>
                          <a:spcPts val="0"/>
                        </a:spcBef>
                        <a:spcAft>
                          <a:spcPts val="0"/>
                        </a:spcAft>
                      </a:pPr>
                      <a:r>
                        <a:rPr lang="en-US" sz="900">
                          <a:effectLst/>
                        </a:rPr>
                        <a:t>Resolve(WariningIssue)</a:t>
                      </a:r>
                      <a:endParaRPr lang="en-US" sz="900">
                        <a:effectLst/>
                        <a:latin typeface="+mn-lt"/>
                        <a:ea typeface="SimSun"/>
                        <a:cs typeface="Times New Roman"/>
                      </a:endParaRPr>
                    </a:p>
                  </a:txBody>
                  <a:tcPr marL="27304" marR="27304" marT="27304" marB="27304" anchor="ctr"/>
                </a:tc>
                <a:tc>
                  <a:txBody>
                    <a:bodyPr/>
                    <a:lstStyle/>
                    <a:p>
                      <a:pPr marL="0" marR="0">
                        <a:spcBef>
                          <a:spcPts val="0"/>
                        </a:spcBef>
                        <a:spcAft>
                          <a:spcPts val="0"/>
                        </a:spcAft>
                      </a:pPr>
                      <a:r>
                        <a:rPr lang="en-US" sz="900">
                          <a:effectLst/>
                        </a:rPr>
                        <a:t>TopDown.Core .ValidationIssueToJsonSerializer+SerializeIssueOnceResolved_IValidatio nIssueResolver.Resolve(WariningIssue)</a:t>
                      </a:r>
                      <a:endParaRPr lang="en-US" sz="900">
                        <a:effectLst/>
                        <a:latin typeface="+mn-lt"/>
                        <a:ea typeface="SimSun"/>
                        <a:cs typeface="Times New Roman"/>
                      </a:endParaRPr>
                    </a:p>
                  </a:txBody>
                  <a:tcPr marL="27304" marR="27304" marT="27304" marB="27304" anchor="ctr"/>
                </a:tc>
              </a:tr>
              <a:tr h="498762">
                <a:tc>
                  <a:txBody>
                    <a:bodyPr/>
                    <a:lstStyle/>
                    <a:p>
                      <a:pPr marL="0" marR="0">
                        <a:spcBef>
                          <a:spcPts val="0"/>
                        </a:spcBef>
                        <a:spcAft>
                          <a:spcPts val="0"/>
                        </a:spcAft>
                      </a:pPr>
                      <a:r>
                        <a:rPr lang="en-US" sz="900">
                          <a:effectLst/>
                        </a:rPr>
                        <a:t>Calculate(CalculationTicket,ICalculationTracer)</a:t>
                      </a:r>
                      <a:endParaRPr lang="en-US" sz="900">
                        <a:effectLst/>
                        <a:latin typeface="+mn-lt"/>
                        <a:ea typeface="SimSun"/>
                        <a:cs typeface="Times New Roman"/>
                      </a:endParaRPr>
                    </a:p>
                  </a:txBody>
                  <a:tcPr marL="27304" marR="27304" marT="27304" marB="27304" anchor="ctr"/>
                </a:tc>
                <a:tc>
                  <a:txBody>
                    <a:bodyPr/>
                    <a:lstStyle/>
                    <a:p>
                      <a:pPr marL="0" marR="0">
                        <a:spcBef>
                          <a:spcPts val="0"/>
                        </a:spcBef>
                        <a:spcAft>
                          <a:spcPts val="0"/>
                        </a:spcAft>
                      </a:pPr>
                      <a:r>
                        <a:rPr lang="en-US" sz="900">
                          <a:effectLst/>
                        </a:rPr>
                        <a:t>TopDown.Core.ManagingBpt.Computing.CashScaledFormula.Calculate (CalculationTicket,ICalculationTracer)</a:t>
                      </a:r>
                      <a:endParaRPr lang="en-US" sz="900">
                        <a:effectLst/>
                        <a:latin typeface="+mn-lt"/>
                        <a:ea typeface="SimSun"/>
                        <a:cs typeface="Times New Roman"/>
                      </a:endParaRPr>
                    </a:p>
                  </a:txBody>
                  <a:tcPr marL="27304" marR="27304" marT="27304" marB="27304" anchor="ctr"/>
                </a:tc>
              </a:tr>
              <a:tr h="498762">
                <a:tc>
                  <a:txBody>
                    <a:bodyPr/>
                    <a:lstStyle/>
                    <a:p>
                      <a:pPr marL="0" marR="0">
                        <a:spcBef>
                          <a:spcPts val="0"/>
                        </a:spcBef>
                        <a:spcAft>
                          <a:spcPts val="0"/>
                        </a:spcAft>
                      </a:pPr>
                      <a:r>
                        <a:rPr lang="en-US" sz="900">
                          <a:effectLst/>
                        </a:rPr>
                        <a:t>Calculate(IModel,CalculationTicket,ICalculationTracer)</a:t>
                      </a:r>
                      <a:endParaRPr lang="en-US" sz="900">
                        <a:effectLst/>
                        <a:latin typeface="+mn-lt"/>
                        <a:ea typeface="SimSun"/>
                        <a:cs typeface="Times New Roman"/>
                      </a:endParaRPr>
                    </a:p>
                  </a:txBody>
                  <a:tcPr marL="27304" marR="27304" marT="27304" marB="27304" anchor="ctr"/>
                </a:tc>
                <a:tc>
                  <a:txBody>
                    <a:bodyPr/>
                    <a:lstStyle/>
                    <a:p>
                      <a:pPr marL="0" marR="0">
                        <a:spcBef>
                          <a:spcPts val="0"/>
                        </a:spcBef>
                        <a:spcAft>
                          <a:spcPts val="0"/>
                        </a:spcAft>
                      </a:pPr>
                      <a:r>
                        <a:rPr lang="en-US" sz="900">
                          <a:effectLst/>
                        </a:rPr>
                        <a:t>TopDown.Core.ManagingBpt.Computing.PortfolioScaledFormula.Calculate (IModel,CalculationTicket,ICalculationTracer)</a:t>
                      </a:r>
                      <a:endParaRPr lang="en-US" sz="900">
                        <a:effectLst/>
                        <a:latin typeface="+mn-lt"/>
                        <a:ea typeface="SimSun"/>
                        <a:cs typeface="Times New Roman"/>
                      </a:endParaRPr>
                    </a:p>
                  </a:txBody>
                  <a:tcPr marL="27304" marR="27304" marT="27304" marB="27304" anchor="ctr"/>
                </a:tc>
              </a:tr>
              <a:tr h="290783">
                <a:tc>
                  <a:txBody>
                    <a:bodyPr/>
                    <a:lstStyle/>
                    <a:p>
                      <a:pPr marL="0" marR="0">
                        <a:spcBef>
                          <a:spcPts val="0"/>
                        </a:spcBef>
                        <a:spcAft>
                          <a:spcPts val="0"/>
                        </a:spcAft>
                      </a:pPr>
                      <a:r>
                        <a:rPr lang="en-US" sz="900" dirty="0" err="1">
                          <a:effectLst/>
                        </a:rPr>
                        <a:t>SaveMarketSnapshotPreference</a:t>
                      </a:r>
                      <a:r>
                        <a:rPr lang="en-US" sz="900" dirty="0">
                          <a:effectLst/>
                        </a:rPr>
                        <a:t>(String)</a:t>
                      </a:r>
                      <a:endParaRPr lang="en-US" sz="900" dirty="0">
                        <a:effectLst/>
                        <a:latin typeface="+mn-lt"/>
                        <a:ea typeface="SimSun"/>
                        <a:cs typeface="Times New Roman"/>
                      </a:endParaRPr>
                    </a:p>
                  </a:txBody>
                  <a:tcPr marL="27304" marR="27304" marT="27304" marB="27304" anchor="ctr"/>
                </a:tc>
                <a:tc>
                  <a:txBody>
                    <a:bodyPr/>
                    <a:lstStyle/>
                    <a:p>
                      <a:pPr marL="0" marR="0">
                        <a:spcBef>
                          <a:spcPts val="0"/>
                        </a:spcBef>
                        <a:spcAft>
                          <a:spcPts val="0"/>
                        </a:spcAft>
                      </a:pPr>
                      <a:r>
                        <a:rPr lang="en-US" sz="900">
                          <a:effectLst/>
                        </a:rPr>
                        <a:t>GreenField.Web.Services.PerformanceOperations .SaveMarketSnapshotPreference(String)</a:t>
                      </a:r>
                      <a:endParaRPr lang="en-US" sz="900">
                        <a:effectLst/>
                        <a:latin typeface="+mn-lt"/>
                        <a:ea typeface="SimSun"/>
                        <a:cs typeface="Times New Roman"/>
                      </a:endParaRPr>
                    </a:p>
                  </a:txBody>
                  <a:tcPr marL="27304" marR="27304" marT="27304" marB="27304" anchor="ctr"/>
                </a:tc>
              </a:tr>
              <a:tr h="290783">
                <a:tc>
                  <a:txBody>
                    <a:bodyPr/>
                    <a:lstStyle/>
                    <a:p>
                      <a:pPr marL="0" marR="0">
                        <a:spcBef>
                          <a:spcPts val="0"/>
                        </a:spcBef>
                        <a:spcAft>
                          <a:spcPts val="0"/>
                        </a:spcAft>
                      </a:pPr>
                      <a:r>
                        <a:rPr lang="en-US" sz="900">
                          <a:effectLst/>
                        </a:rPr>
                        <a:t>SaveAsMarketSnapshotPreference(String)</a:t>
                      </a:r>
                      <a:endParaRPr lang="en-US" sz="900">
                        <a:effectLst/>
                        <a:latin typeface="+mn-lt"/>
                        <a:ea typeface="SimSun"/>
                        <a:cs typeface="Times New Roman"/>
                      </a:endParaRPr>
                    </a:p>
                  </a:txBody>
                  <a:tcPr marL="27304" marR="27304" marT="27304" marB="27304" anchor="ctr"/>
                </a:tc>
                <a:tc>
                  <a:txBody>
                    <a:bodyPr/>
                    <a:lstStyle/>
                    <a:p>
                      <a:pPr marL="0" marR="0">
                        <a:spcBef>
                          <a:spcPts val="0"/>
                        </a:spcBef>
                        <a:spcAft>
                          <a:spcPts val="0"/>
                        </a:spcAft>
                      </a:pPr>
                      <a:r>
                        <a:rPr lang="en-US" sz="900" dirty="0" err="1">
                          <a:effectLst/>
                        </a:rPr>
                        <a:t>GreenField.Web.Services.PerformanceOperations</a:t>
                      </a:r>
                      <a:r>
                        <a:rPr lang="en-US" sz="900" dirty="0">
                          <a:effectLst/>
                        </a:rPr>
                        <a:t> .</a:t>
                      </a:r>
                      <a:r>
                        <a:rPr lang="en-US" sz="900" dirty="0" err="1">
                          <a:effectLst/>
                        </a:rPr>
                        <a:t>SaveAsMarketSnapshotPreference</a:t>
                      </a:r>
                      <a:r>
                        <a:rPr lang="en-US" sz="900" dirty="0">
                          <a:effectLst/>
                        </a:rPr>
                        <a:t>(String)</a:t>
                      </a:r>
                      <a:endParaRPr lang="en-US" sz="900" dirty="0">
                        <a:effectLst/>
                        <a:latin typeface="+mn-lt"/>
                        <a:ea typeface="SimSun"/>
                        <a:cs typeface="Times New Roman"/>
                      </a:endParaRPr>
                    </a:p>
                  </a:txBody>
                  <a:tcPr marL="27304" marR="27304" marT="27304" marB="27304" anchor="ctr"/>
                </a:tc>
              </a:tr>
            </a:tbl>
          </a:graphicData>
        </a:graphic>
      </p:graphicFrame>
    </p:spTree>
    <p:extLst>
      <p:ext uri="{BB962C8B-B14F-4D97-AF65-F5344CB8AC3E}">
        <p14:creationId xmlns:p14="http://schemas.microsoft.com/office/powerpoint/2010/main" val="27358271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14</a:t>
            </a:fld>
            <a:endParaRPr kumimoji="0" lang="en-US"/>
          </a:p>
        </p:txBody>
      </p:sp>
      <p:sp>
        <p:nvSpPr>
          <p:cNvPr id="7" name="Title 1"/>
          <p:cNvSpPr>
            <a:spLocks noGrp="1"/>
          </p:cNvSpPr>
          <p:nvPr>
            <p:ph type="title"/>
          </p:nvPr>
        </p:nvSpPr>
        <p:spPr>
          <a:xfrm>
            <a:off x="133125" y="-290355"/>
            <a:ext cx="8782275" cy="1143000"/>
          </a:xfrm>
        </p:spPr>
        <p:txBody>
          <a:bodyPr>
            <a:noAutofit/>
          </a:bodyPr>
          <a:lstStyle/>
          <a:p>
            <a:r>
              <a:rPr lang="en-GB" sz="2400" dirty="0"/>
              <a:t>Declare types in </a:t>
            </a:r>
            <a:r>
              <a:rPr lang="en-GB" sz="2400" dirty="0" smtClean="0"/>
              <a:t>namespaces </a:t>
            </a:r>
            <a:r>
              <a:rPr lang="en-US" sz="2400" dirty="0" smtClean="0"/>
              <a:t>(3)</a:t>
            </a:r>
            <a:endParaRPr lang="en-US" sz="2400" dirty="0"/>
          </a:p>
        </p:txBody>
      </p:sp>
      <p:sp>
        <p:nvSpPr>
          <p:cNvPr id="3" name="Rectangle 2"/>
          <p:cNvSpPr/>
          <p:nvPr/>
        </p:nvSpPr>
        <p:spPr>
          <a:xfrm>
            <a:off x="0" y="481171"/>
            <a:ext cx="9144000" cy="1477328"/>
          </a:xfrm>
          <a:prstGeom prst="rect">
            <a:avLst/>
          </a:prstGeom>
        </p:spPr>
        <p:txBody>
          <a:bodyPr wrap="square">
            <a:spAutoFit/>
          </a:bodyPr>
          <a:lstStyle/>
          <a:p>
            <a:r>
              <a:rPr lang="en-GB" dirty="0"/>
              <a:t>Types are declared within namespaces to prevent name collisions, and as a way of organizing related types in an object hierarchy. </a:t>
            </a:r>
          </a:p>
          <a:p>
            <a:r>
              <a:rPr lang="en-GB" dirty="0"/>
              <a:t>Types outside any named namespace are in a global namespace that cannot be referenced in code. If an anonymous namespace can be found, it means that it contains types outside of namespaces.</a:t>
            </a:r>
          </a:p>
        </p:txBody>
      </p:sp>
    </p:spTree>
    <p:extLst>
      <p:ext uri="{BB962C8B-B14F-4D97-AF65-F5344CB8AC3E}">
        <p14:creationId xmlns:p14="http://schemas.microsoft.com/office/powerpoint/2010/main" val="30886230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3849" y="2869103"/>
            <a:ext cx="7024744" cy="1143000"/>
          </a:xfrm>
        </p:spPr>
        <p:txBody>
          <a:bodyPr>
            <a:normAutofit/>
          </a:bodyPr>
          <a:lstStyle/>
          <a:p>
            <a:pPr algn="ct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Object Oriented Design</a:t>
            </a:r>
          </a:p>
        </p:txBody>
      </p:sp>
      <p:sp>
        <p:nvSpPr>
          <p:cNvPr id="3" name="Slide Number Placeholder 2"/>
          <p:cNvSpPr>
            <a:spLocks noGrp="1"/>
          </p:cNvSpPr>
          <p:nvPr>
            <p:ph type="sldNum" sz="quarter" idx="12"/>
          </p:nvPr>
        </p:nvSpPr>
        <p:spPr/>
        <p:txBody>
          <a:bodyPr/>
          <a:lstStyle/>
          <a:p>
            <a:fld id="{33D6E5A2-EC83-451F-A719-9AC1370DD5CF}" type="slidenum">
              <a:rPr lang="en-US" smtClean="0"/>
              <a:pPr/>
              <a:t>15</a:t>
            </a:fld>
            <a:endParaRPr lang="en-US"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24587" y="-6333063"/>
            <a:ext cx="7765662" cy="16476125"/>
          </a:xfrm>
          <a:prstGeom prst="rect">
            <a:avLst/>
          </a:prstGeom>
        </p:spPr>
      </p:pic>
    </p:spTree>
    <p:extLst>
      <p:ext uri="{BB962C8B-B14F-4D97-AF65-F5344CB8AC3E}">
        <p14:creationId xmlns:p14="http://schemas.microsoft.com/office/powerpoint/2010/main" val="13284346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grpId="0" nodeType="with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 presetID="16" presetClass="entr" presetSubtype="2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1000"/>
                                        <p:tgtEl>
                                          <p:spTgt spid="6"/>
                                        </p:tgtEl>
                                      </p:cBhvr>
                                    </p:animEffect>
                                  </p:childTnLst>
                                </p:cTn>
                              </p:par>
                              <p:par>
                                <p:cTn id="15" presetID="36" presetClass="emph" presetSubtype="0" fill="hold" grpId="1" nodeType="withEffect">
                                  <p:stCondLst>
                                    <p:cond delay="500"/>
                                  </p:stCondLst>
                                  <p:iterate type="lt">
                                    <p:tmPct val="10000"/>
                                  </p:iterate>
                                  <p:childTnLst>
                                    <p:animScale>
                                      <p:cBhvr>
                                        <p:cTn id="16" dur="250" autoRev="1" fill="hold">
                                          <p:stCondLst>
                                            <p:cond delay="0"/>
                                          </p:stCondLst>
                                        </p:cTn>
                                        <p:tgtEl>
                                          <p:spTgt spid="2"/>
                                        </p:tgtEl>
                                      </p:cBhvr>
                                      <p:to x="80000" y="100000"/>
                                    </p:animScale>
                                    <p:anim by="(#ppt_w*0.10)" calcmode="lin" valueType="num">
                                      <p:cBhvr>
                                        <p:cTn id="17" dur="250" autoRev="1" fill="hold">
                                          <p:stCondLst>
                                            <p:cond delay="0"/>
                                          </p:stCondLst>
                                        </p:cTn>
                                        <p:tgtEl>
                                          <p:spTgt spid="2"/>
                                        </p:tgtEl>
                                        <p:attrNameLst>
                                          <p:attrName>ppt_x</p:attrName>
                                        </p:attrNameLst>
                                      </p:cBhvr>
                                    </p:anim>
                                    <p:anim by="(-#ppt_w*0.10)" calcmode="lin" valueType="num">
                                      <p:cBhvr>
                                        <p:cTn id="18" dur="250" autoRev="1" fill="hold">
                                          <p:stCondLst>
                                            <p:cond delay="0"/>
                                          </p:stCondLst>
                                        </p:cTn>
                                        <p:tgtEl>
                                          <p:spTgt spid="2"/>
                                        </p:tgtEl>
                                        <p:attrNameLst>
                                          <p:attrName>ppt_y</p:attrName>
                                        </p:attrNameLst>
                                      </p:cBhvr>
                                    </p:anim>
                                    <p:animRot by="-480000">
                                      <p:cBhvr>
                                        <p:cTn id="19" dur="250" autoRev="1" fill="hold">
                                          <p:stCondLst>
                                            <p:cond delay="0"/>
                                          </p:stCondLst>
                                        </p:cTn>
                                        <p:tgtEl>
                                          <p:spTgt spid="2"/>
                                        </p:tgtEl>
                                        <p:attrNameLst>
                                          <p:attrName>r</p:attrName>
                                        </p:attrNameLst>
                                      </p:cBhvr>
                                    </p:animRot>
                                  </p:childTnLst>
                                </p:cTn>
                              </p:par>
                            </p:childTnLst>
                          </p:cTn>
                        </p:par>
                        <p:par>
                          <p:cTn id="20" fill="hold">
                            <p:stCondLst>
                              <p:cond delay="1950"/>
                            </p:stCondLst>
                            <p:childTnLst>
                              <p:par>
                                <p:cTn id="21" presetID="34" presetClass="emph" presetSubtype="0" fill="hold" grpId="2" nodeType="afterEffect">
                                  <p:stCondLst>
                                    <p:cond delay="2000"/>
                                  </p:stCondLst>
                                  <p:iterate type="lt">
                                    <p:tmPct val="10000"/>
                                  </p:iterate>
                                  <p:childTnLst>
                                    <p:animMotion origin="layout" path="M 0.0 0.0 L 0.0 -0.07213" pathEditMode="relative" ptsTypes="">
                                      <p:cBhvr>
                                        <p:cTn id="22" dur="250" accel="50000" decel="50000" autoRev="1" fill="hold">
                                          <p:stCondLst>
                                            <p:cond delay="0"/>
                                          </p:stCondLst>
                                        </p:cTn>
                                        <p:tgtEl>
                                          <p:spTgt spid="2"/>
                                        </p:tgtEl>
                                        <p:attrNameLst>
                                          <p:attrName>ppt_x</p:attrName>
                                          <p:attrName>ppt_y</p:attrName>
                                        </p:attrNameLst>
                                      </p:cBhvr>
                                    </p:animMotion>
                                    <p:animRot by="1500000">
                                      <p:cBhvr>
                                        <p:cTn id="23" dur="125" fill="hold">
                                          <p:stCondLst>
                                            <p:cond delay="0"/>
                                          </p:stCondLst>
                                        </p:cTn>
                                        <p:tgtEl>
                                          <p:spTgt spid="2"/>
                                        </p:tgtEl>
                                        <p:attrNameLst>
                                          <p:attrName>r</p:attrName>
                                        </p:attrNameLst>
                                      </p:cBhvr>
                                    </p:animRot>
                                    <p:animRot by="-1500000">
                                      <p:cBhvr>
                                        <p:cTn id="24" dur="125" fill="hold">
                                          <p:stCondLst>
                                            <p:cond delay="125"/>
                                          </p:stCondLst>
                                        </p:cTn>
                                        <p:tgtEl>
                                          <p:spTgt spid="2"/>
                                        </p:tgtEl>
                                        <p:attrNameLst>
                                          <p:attrName>r</p:attrName>
                                        </p:attrNameLst>
                                      </p:cBhvr>
                                    </p:animRot>
                                    <p:animRot by="-1500000">
                                      <p:cBhvr>
                                        <p:cTn id="25" dur="125" fill="hold">
                                          <p:stCondLst>
                                            <p:cond delay="250"/>
                                          </p:stCondLst>
                                        </p:cTn>
                                        <p:tgtEl>
                                          <p:spTgt spid="2"/>
                                        </p:tgtEl>
                                        <p:attrNameLst>
                                          <p:attrName>r</p:attrName>
                                        </p:attrNameLst>
                                      </p:cBhvr>
                                    </p:animRot>
                                    <p:animRot by="1500000">
                                      <p:cBhvr>
                                        <p:cTn id="26" dur="125" fill="hold">
                                          <p:stCondLst>
                                            <p:cond delay="375"/>
                                          </p:stCondLst>
                                        </p:cTn>
                                        <p:tgtEl>
                                          <p:spTgt spid="2"/>
                                        </p:tgtEl>
                                        <p:attrNameLst>
                                          <p:attrName>r</p:attrName>
                                        </p:attrNameLst>
                                      </p:cBhvr>
                                    </p:animRot>
                                  </p:childTnLst>
                                </p:cTn>
                              </p:par>
                            </p:childTnLst>
                          </p:cTn>
                        </p:par>
                        <p:par>
                          <p:cTn id="27" fill="hold">
                            <p:stCondLst>
                              <p:cond delay="5400"/>
                            </p:stCondLst>
                            <p:childTnLst>
                              <p:par>
                                <p:cTn id="28" presetID="32" presetClass="emph" presetSubtype="0" fill="hold" grpId="3" nodeType="afterEffect">
                                  <p:stCondLst>
                                    <p:cond delay="2000"/>
                                  </p:stCondLst>
                                  <p:iterate type="lt">
                                    <p:tmPct val="0"/>
                                  </p:iterate>
                                  <p:childTnLst>
                                    <p:animRot by="120000">
                                      <p:cBhvr>
                                        <p:cTn id="29" dur="1" fill="hold">
                                          <p:stCondLst>
                                            <p:cond delay="0"/>
                                          </p:stCondLst>
                                        </p:cTn>
                                        <p:tgtEl>
                                          <p:spTgt spid="2"/>
                                        </p:tgtEl>
                                        <p:attrNameLst>
                                          <p:attrName>r</p:attrName>
                                        </p:attrNameLst>
                                      </p:cBhvr>
                                    </p:animRot>
                                    <p:animRot by="-240000">
                                      <p:cBhvr>
                                        <p:cTn id="30" dur="2" fill="hold">
                                          <p:stCondLst>
                                            <p:cond delay="96"/>
                                          </p:stCondLst>
                                        </p:cTn>
                                        <p:tgtEl>
                                          <p:spTgt spid="2"/>
                                        </p:tgtEl>
                                        <p:attrNameLst>
                                          <p:attrName>r</p:attrName>
                                        </p:attrNameLst>
                                      </p:cBhvr>
                                    </p:animRot>
                                    <p:animRot by="240000">
                                      <p:cBhvr>
                                        <p:cTn id="31" dur="2" fill="hold">
                                          <p:stCondLst>
                                            <p:cond delay="193"/>
                                          </p:stCondLst>
                                        </p:cTn>
                                        <p:tgtEl>
                                          <p:spTgt spid="2"/>
                                        </p:tgtEl>
                                        <p:attrNameLst>
                                          <p:attrName>r</p:attrName>
                                        </p:attrNameLst>
                                      </p:cBhvr>
                                    </p:animRot>
                                    <p:animRot by="-240000">
                                      <p:cBhvr>
                                        <p:cTn id="32" dur="2" fill="hold">
                                          <p:stCondLst>
                                            <p:cond delay="289"/>
                                          </p:stCondLst>
                                        </p:cTn>
                                        <p:tgtEl>
                                          <p:spTgt spid="2"/>
                                        </p:tgtEl>
                                        <p:attrNameLst>
                                          <p:attrName>r</p:attrName>
                                        </p:attrNameLst>
                                      </p:cBhvr>
                                    </p:animRot>
                                    <p:animRot by="120000">
                                      <p:cBhvr>
                                        <p:cTn id="33" dur="2" fill="hold">
                                          <p:stCondLst>
                                            <p:cond delay="499"/>
                                          </p:stCondLst>
                                        </p:cTn>
                                        <p:tgtEl>
                                          <p:spTgt spid="2"/>
                                        </p:tgtEl>
                                        <p:attrNameLst>
                                          <p:attrName>r</p:attrName>
                                        </p:attrNameLst>
                                      </p:cBhvr>
                                    </p:animRot>
                                  </p:childTnLst>
                                </p:cTn>
                              </p:par>
                            </p:childTnLst>
                          </p:cTn>
                        </p:par>
                        <p:par>
                          <p:cTn id="34" fill="hold">
                            <p:stCondLst>
                              <p:cond delay="7901"/>
                            </p:stCondLst>
                            <p:childTnLst>
                              <p:par>
                                <p:cTn id="35" presetID="26" presetClass="emph" presetSubtype="0" fill="hold" grpId="4" nodeType="afterEffect">
                                  <p:stCondLst>
                                    <p:cond delay="2000"/>
                                  </p:stCondLst>
                                  <p:iterate type="lt">
                                    <p:tmPct val="0"/>
                                  </p:iterate>
                                  <p:childTnLst>
                                    <p:animEffect transition="out" filter="fade">
                                      <p:cBhvr>
                                        <p:cTn id="36" dur="500" tmFilter="0, 0; .2, .5; .8, .5; 1, 0"/>
                                        <p:tgtEl>
                                          <p:spTgt spid="2"/>
                                        </p:tgtEl>
                                      </p:cBhvr>
                                    </p:animEffect>
                                    <p:animScale>
                                      <p:cBhvr>
                                        <p:cTn id="37" dur="250" autoRev="1" fill="hold"/>
                                        <p:tgtEl>
                                          <p:spTgt spid="2"/>
                                        </p:tgtEl>
                                      </p:cBhvr>
                                      <p:by x="105000" y="105000"/>
                                    </p:animScale>
                                  </p:childTnLst>
                                </p:cTn>
                              </p:par>
                            </p:childTnLst>
                          </p:cTn>
                        </p:par>
                        <p:par>
                          <p:cTn id="38" fill="hold">
                            <p:stCondLst>
                              <p:cond delay="10401"/>
                            </p:stCondLst>
                            <p:childTnLst>
                              <p:par>
                                <p:cTn id="39" presetID="15" presetClass="emph" presetSubtype="0" grpId="6" nodeType="afterEffect">
                                  <p:stCondLst>
                                    <p:cond delay="2000"/>
                                  </p:stCondLst>
                                  <p:iterate type="lt">
                                    <p:tmAbs val="25"/>
                                  </p:iterate>
                                  <p:childTnLst>
                                    <p:set>
                                      <p:cBhvr override="childStyle">
                                        <p:cTn id="40" dur="500"/>
                                        <p:tgtEl>
                                          <p:spTgt spid="2"/>
                                        </p:tgtEl>
                                        <p:attrNameLst>
                                          <p:attrName>style.fontWeight</p:attrName>
                                        </p:attrNameLst>
                                      </p:cBhvr>
                                      <p:to>
                                        <p:strVal val="bold"/>
                                      </p:to>
                                    </p:set>
                                  </p:childTnLst>
                                </p:cTn>
                              </p:par>
                            </p:childTnLst>
                          </p:cTn>
                        </p:par>
                        <p:par>
                          <p:cTn id="41" fill="hold">
                            <p:stCondLst>
                              <p:cond delay="13376"/>
                            </p:stCondLst>
                            <p:childTnLst>
                              <p:par>
                                <p:cTn id="42" presetID="8" presetClass="emph" presetSubtype="0" fill="hold" grpId="7" nodeType="afterEffect">
                                  <p:stCondLst>
                                    <p:cond delay="2000"/>
                                  </p:stCondLst>
                                  <p:iterate type="lt">
                                    <p:tmPct val="0"/>
                                  </p:iterate>
                                  <p:childTnLst>
                                    <p:animRot by="21600000">
                                      <p:cBhvr>
                                        <p:cTn id="43" dur="500" fill="hold"/>
                                        <p:tgtEl>
                                          <p:spTgt spid="2"/>
                                        </p:tgtEl>
                                        <p:attrNameLst>
                                          <p:attrName>r</p:attrName>
                                        </p:attrNameLst>
                                      </p:cBhvr>
                                    </p:animRot>
                                  </p:childTnLst>
                                </p:cTn>
                              </p:par>
                            </p:childTnLst>
                          </p:cTn>
                        </p:par>
                        <p:par>
                          <p:cTn id="44" fill="hold">
                            <p:stCondLst>
                              <p:cond delay="15876"/>
                            </p:stCondLst>
                            <p:childTnLst>
                              <p:par>
                                <p:cTn id="45" presetID="3" presetClass="emph" presetSubtype="2" fill="hold" grpId="5" nodeType="afterEffect">
                                  <p:stCondLst>
                                    <p:cond delay="2000"/>
                                  </p:stCondLst>
                                  <p:iterate type="lt">
                                    <p:tmPct val="0"/>
                                  </p:iterate>
                                  <p:childTnLst>
                                    <p:animClr clrSpc="rgb" dir="cw">
                                      <p:cBhvr override="childStyle">
                                        <p:cTn id="46" dur="500" fill="hold"/>
                                        <p:tgtEl>
                                          <p:spTgt spid="2"/>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P spid="2" grpId="6"/>
      <p:bldP spid="2" grpId="7"/>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16</a:t>
            </a:fld>
            <a:endParaRPr kumimoji="0" lang="en-US"/>
          </a:p>
        </p:txBody>
      </p:sp>
      <p:sp>
        <p:nvSpPr>
          <p:cNvPr id="7" name="Title 1"/>
          <p:cNvSpPr>
            <a:spLocks noGrp="1"/>
          </p:cNvSpPr>
          <p:nvPr>
            <p:ph type="title"/>
          </p:nvPr>
        </p:nvSpPr>
        <p:spPr>
          <a:xfrm>
            <a:off x="133125" y="-135476"/>
            <a:ext cx="7003331" cy="1143000"/>
          </a:xfrm>
        </p:spPr>
        <p:txBody>
          <a:bodyPr>
            <a:noAutofit/>
          </a:bodyPr>
          <a:lstStyle/>
          <a:p>
            <a:r>
              <a:rPr lang="en-US" sz="4400" dirty="0" smtClean="0"/>
              <a:t>No Violations</a:t>
            </a:r>
            <a:endParaRPr lang="en-US" sz="4400" dirty="0"/>
          </a:p>
        </p:txBody>
      </p:sp>
      <p:sp>
        <p:nvSpPr>
          <p:cNvPr id="8" name="Content Placeholder 3"/>
          <p:cNvSpPr txBox="1">
            <a:spLocks/>
          </p:cNvSpPr>
          <p:nvPr/>
        </p:nvSpPr>
        <p:spPr>
          <a:xfrm>
            <a:off x="102352" y="832513"/>
            <a:ext cx="9041648" cy="6025487"/>
          </a:xfrm>
          <a:prstGeom prst="rect">
            <a:avLst/>
          </a:prstGeom>
        </p:spPr>
        <p:txBody>
          <a:bodyPr>
            <a:normAutofit fontScale="92500" lnSpcReduction="10000"/>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550926" indent="-514350">
              <a:buFont typeface="+mj-lt"/>
              <a:buAutoNum type="arabicPeriod"/>
            </a:pPr>
            <a:r>
              <a:rPr lang="en-US" sz="2400" dirty="0"/>
              <a:t>Class shouldn't be too deep in inheritance tree. </a:t>
            </a:r>
            <a:r>
              <a:rPr lang="en-US" sz="2400" dirty="0" smtClean="0"/>
              <a:t>(classes</a:t>
            </a:r>
            <a:r>
              <a:rPr lang="en-US" sz="2400" dirty="0"/>
              <a:t> with 3 or </a:t>
            </a:r>
            <a:r>
              <a:rPr lang="en-US" sz="2400" dirty="0" smtClean="0"/>
              <a:t>more</a:t>
            </a:r>
            <a:r>
              <a:rPr lang="en-US" sz="2400" dirty="0"/>
              <a:t> base </a:t>
            </a:r>
            <a:r>
              <a:rPr lang="en-US" sz="2400" dirty="0" smtClean="0"/>
              <a:t>classes = 0)</a:t>
            </a:r>
          </a:p>
          <a:p>
            <a:pPr marL="852678" lvl="1" indent="-514350"/>
            <a:r>
              <a:rPr lang="en-US" sz="2000" dirty="0"/>
              <a:t>Branches too long in the derivation should be avoided</a:t>
            </a:r>
            <a:r>
              <a:rPr lang="en-US" sz="2000" dirty="0" smtClean="0"/>
              <a:t>.</a:t>
            </a:r>
          </a:p>
          <a:p>
            <a:pPr marL="338328" lvl="1" indent="0">
              <a:buNone/>
            </a:pPr>
            <a:endParaRPr lang="en-US" sz="2000" dirty="0" smtClean="0"/>
          </a:p>
          <a:p>
            <a:pPr marL="550926" indent="-514350">
              <a:buFont typeface="+mj-lt"/>
              <a:buAutoNum type="arabicPeriod"/>
            </a:pPr>
            <a:r>
              <a:rPr lang="en-US" sz="2400" dirty="0"/>
              <a:t>Do not hide base class </a:t>
            </a:r>
            <a:r>
              <a:rPr lang="en-US" sz="2400" dirty="0" smtClean="0"/>
              <a:t>methods. Prefer</a:t>
            </a:r>
            <a:r>
              <a:rPr lang="en-US" sz="2400" dirty="0"/>
              <a:t> override virtual methods.</a:t>
            </a:r>
            <a:br>
              <a:rPr lang="en-US" sz="2400" dirty="0"/>
            </a:br>
            <a:r>
              <a:rPr lang="en-US" sz="1600" dirty="0">
                <a:hlinkClick r:id="rId3"/>
              </a:rPr>
              <a:t>http://</a:t>
            </a:r>
            <a:r>
              <a:rPr lang="en-US" sz="1600" dirty="0" smtClean="0">
                <a:hlinkClick r:id="rId3"/>
              </a:rPr>
              <a:t>blogs.msdn.com/b/ericlippert/archive/2008/05/21/method-hiding-apologia.aspx</a:t>
            </a:r>
            <a:endParaRPr lang="en-US" sz="1600" dirty="0" smtClean="0"/>
          </a:p>
          <a:p>
            <a:pPr marL="36576" indent="0">
              <a:buNone/>
            </a:pPr>
            <a:endParaRPr lang="en-US" sz="1600" dirty="0" smtClean="0"/>
          </a:p>
          <a:p>
            <a:pPr marL="550926" indent="-514350">
              <a:buFont typeface="+mj-lt"/>
              <a:buAutoNum type="arabicPeriod" startAt="3"/>
            </a:pPr>
            <a:r>
              <a:rPr lang="en-US" sz="2400" dirty="0" smtClean="0"/>
              <a:t>Avoid </a:t>
            </a:r>
            <a:r>
              <a:rPr lang="en-US" sz="2400" dirty="0"/>
              <a:t>the Singleton </a:t>
            </a:r>
            <a:r>
              <a:rPr lang="en-US" sz="2400" dirty="0" smtClean="0"/>
              <a:t>pattern.</a:t>
            </a:r>
          </a:p>
          <a:p>
            <a:pPr lvl="1"/>
            <a:r>
              <a:rPr lang="en-US" sz="2000" dirty="0" smtClean="0"/>
              <a:t>The </a:t>
            </a:r>
            <a:r>
              <a:rPr lang="en-US" sz="2000" dirty="0"/>
              <a:t>Singleton pattern consists in syntactically enforcing that a class has just one unique instance.</a:t>
            </a:r>
          </a:p>
          <a:p>
            <a:pPr lvl="1"/>
            <a:r>
              <a:rPr lang="en-US" sz="2000" dirty="0"/>
              <a:t>At first glance, this pattern looks appealing and it is widely used. However, we discourage you from using singleton classes because experience shows that singletons often result in less testable and less maintainable code</a:t>
            </a:r>
            <a:r>
              <a:rPr lang="en-US" sz="2000" dirty="0" smtClean="0"/>
              <a:t>.</a:t>
            </a:r>
          </a:p>
          <a:p>
            <a:pPr marL="448056" lvl="1" indent="0">
              <a:buNone/>
            </a:pPr>
            <a:endParaRPr lang="en-US" sz="2000" dirty="0" smtClean="0"/>
          </a:p>
          <a:p>
            <a:pPr marL="493776" indent="-457200">
              <a:buFont typeface="+mj-lt"/>
              <a:buAutoNum type="arabicPeriod" startAt="3"/>
            </a:pPr>
            <a:r>
              <a:rPr lang="en-US" sz="2400" dirty="0"/>
              <a:t>Avoid types initialization cycles</a:t>
            </a:r>
            <a:r>
              <a:rPr lang="en-US" sz="2400" dirty="0" smtClean="0"/>
              <a:t>.</a:t>
            </a:r>
          </a:p>
          <a:p>
            <a:pPr lvl="1"/>
            <a:r>
              <a:rPr lang="en-US" sz="2000" dirty="0"/>
              <a:t>If the </a:t>
            </a:r>
            <a:r>
              <a:rPr lang="en-US" sz="2000" dirty="0" err="1"/>
              <a:t>cctor</a:t>
            </a:r>
            <a:r>
              <a:rPr lang="en-US" sz="2000" dirty="0"/>
              <a:t> of a type t1 is using the type t2 and if the </a:t>
            </a:r>
            <a:r>
              <a:rPr lang="en-US" sz="2000" dirty="0" err="1"/>
              <a:t>cctor</a:t>
            </a:r>
            <a:r>
              <a:rPr lang="en-US" sz="2000" dirty="0"/>
              <a:t> of t2 is using t1, some type initialization unexpected and hard-to-diagnose buggy behavior can occur.</a:t>
            </a:r>
            <a:br>
              <a:rPr lang="en-US" sz="2000" dirty="0"/>
            </a:br>
            <a:r>
              <a:rPr lang="en-US" sz="1400" dirty="0">
                <a:hlinkClick r:id="rId4"/>
              </a:rPr>
              <a:t>http://</a:t>
            </a:r>
            <a:r>
              <a:rPr lang="en-US" sz="1400" dirty="0" smtClean="0">
                <a:hlinkClick r:id="rId4"/>
              </a:rPr>
              <a:t>msmvps.com/blogs/jon_skeet/archive/2012/04/07/1808561.aspx</a:t>
            </a:r>
            <a:endParaRPr lang="en-US" sz="1400" dirty="0" smtClean="0"/>
          </a:p>
          <a:p>
            <a:pPr lvl="1"/>
            <a:r>
              <a:rPr lang="en-US" sz="2000" dirty="0" smtClean="0"/>
              <a:t>Types</a:t>
            </a:r>
            <a:r>
              <a:rPr lang="en-US" sz="2000" dirty="0"/>
              <a:t> initialization cycle can only happen between types of an </a:t>
            </a:r>
            <a:r>
              <a:rPr lang="en-US" sz="2000" dirty="0" smtClean="0"/>
              <a:t>assembly</a:t>
            </a:r>
          </a:p>
          <a:p>
            <a:pPr marL="493776" indent="-457200">
              <a:buFont typeface="+mj-lt"/>
              <a:buAutoNum type="arabicPeriod" startAt="3"/>
            </a:pPr>
            <a:endParaRPr lang="en-US" sz="2400" dirty="0" smtClean="0"/>
          </a:p>
        </p:txBody>
      </p:sp>
    </p:spTree>
    <p:extLst>
      <p:ext uri="{BB962C8B-B14F-4D97-AF65-F5344CB8AC3E}">
        <p14:creationId xmlns:p14="http://schemas.microsoft.com/office/powerpoint/2010/main" val="478900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500"/>
                                        <p:tgtEl>
                                          <p:spTgt spid="8">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randombar(horizontal)">
                                      <p:cBhvr>
                                        <p:cTn id="11" dur="500"/>
                                        <p:tgtEl>
                                          <p:spTgt spid="8">
                                            <p:txEl>
                                              <p:pRg st="1" end="1"/>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randombar(horizontal)">
                                      <p:cBhvr>
                                        <p:cTn id="15" dur="500"/>
                                        <p:tgtEl>
                                          <p:spTgt spid="8">
                                            <p:txEl>
                                              <p:pRg st="3" end="3"/>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randombar(horizontal)">
                                      <p:cBhvr>
                                        <p:cTn id="19" dur="500"/>
                                        <p:tgtEl>
                                          <p:spTgt spid="8">
                                            <p:txEl>
                                              <p:pRg st="5" end="5"/>
                                            </p:tx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randombar(horizontal)">
                                      <p:cBhvr>
                                        <p:cTn id="23" dur="500"/>
                                        <p:tgtEl>
                                          <p:spTgt spid="8">
                                            <p:txEl>
                                              <p:pRg st="6" end="6"/>
                                            </p:txEl>
                                          </p:spTgt>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randombar(horizontal)">
                                      <p:cBhvr>
                                        <p:cTn id="27" dur="500"/>
                                        <p:tgtEl>
                                          <p:spTgt spid="8">
                                            <p:txEl>
                                              <p:pRg st="7" end="7"/>
                                            </p:txEl>
                                          </p:spTgt>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animEffect transition="in" filter="randombar(horizontal)">
                                      <p:cBhvr>
                                        <p:cTn id="31" dur="500"/>
                                        <p:tgtEl>
                                          <p:spTgt spid="8">
                                            <p:txEl>
                                              <p:pRg st="9" end="9"/>
                                            </p:txEl>
                                          </p:spTgt>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animEffect transition="in" filter="randombar(horizontal)">
                                      <p:cBhvr>
                                        <p:cTn id="35" dur="500"/>
                                        <p:tgtEl>
                                          <p:spTgt spid="8">
                                            <p:txEl>
                                              <p:pRg st="10" end="10"/>
                                            </p:txEl>
                                          </p:spTgt>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animEffect transition="in" filter="randombar(horizontal)">
                                      <p:cBhvr>
                                        <p:cTn id="39"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17</a:t>
            </a:fld>
            <a:endParaRPr kumimoji="0" lang="en-US"/>
          </a:p>
        </p:txBody>
      </p:sp>
      <p:sp>
        <p:nvSpPr>
          <p:cNvPr id="7" name="Title 1"/>
          <p:cNvSpPr>
            <a:spLocks noGrp="1"/>
          </p:cNvSpPr>
          <p:nvPr>
            <p:ph type="title"/>
          </p:nvPr>
        </p:nvSpPr>
        <p:spPr>
          <a:xfrm>
            <a:off x="251656" y="124506"/>
            <a:ext cx="8028744" cy="1143000"/>
          </a:xfrm>
        </p:spPr>
        <p:txBody>
          <a:bodyPr>
            <a:noAutofit/>
          </a:bodyPr>
          <a:lstStyle/>
          <a:p>
            <a:r>
              <a:rPr lang="en-US" sz="3200" dirty="0"/>
              <a:t>Base class should not use </a:t>
            </a:r>
            <a:r>
              <a:rPr lang="en-US" sz="3200" dirty="0" smtClean="0"/>
              <a:t>derivatives (1):*</a:t>
            </a:r>
            <a:endParaRPr lang="en-US" sz="3200" dirty="0"/>
          </a:p>
        </p:txBody>
      </p:sp>
      <p:sp>
        <p:nvSpPr>
          <p:cNvPr id="4" name="Rectangle 3"/>
          <p:cNvSpPr/>
          <p:nvPr/>
        </p:nvSpPr>
        <p:spPr>
          <a:xfrm>
            <a:off x="389485" y="1422404"/>
            <a:ext cx="5393261" cy="369332"/>
          </a:xfrm>
          <a:prstGeom prst="rect">
            <a:avLst/>
          </a:prstGeom>
        </p:spPr>
        <p:txBody>
          <a:bodyPr wrap="square">
            <a:spAutoFit/>
          </a:bodyPr>
          <a:lstStyle/>
          <a:p>
            <a:r>
              <a:rPr lang="en-US" b="1" dirty="0" err="1" smtClean="0">
                <a:solidFill>
                  <a:srgbClr val="00B0F0"/>
                </a:solidFill>
              </a:rPr>
              <a:t>TopDown.Core.Xml.ValueAccessorBase</a:t>
            </a:r>
            <a:r>
              <a:rPr lang="en-US" b="1" dirty="0" smtClean="0">
                <a:solidFill>
                  <a:srgbClr val="00B0F0"/>
                </a:solidFill>
              </a:rPr>
              <a:t>:</a:t>
            </a:r>
            <a:endParaRPr lang="en-US" b="1" dirty="0">
              <a:solidFill>
                <a:srgbClr val="00B0F0"/>
              </a:solidFill>
            </a:endParaRPr>
          </a:p>
        </p:txBody>
      </p:sp>
      <p:sp>
        <p:nvSpPr>
          <p:cNvPr id="5" name="Rectangle 4"/>
          <p:cNvSpPr/>
          <p:nvPr/>
        </p:nvSpPr>
        <p:spPr>
          <a:xfrm>
            <a:off x="0" y="1768604"/>
            <a:ext cx="9143999" cy="4801314"/>
          </a:xfrm>
          <a:prstGeom prst="rect">
            <a:avLst/>
          </a:prstGeom>
        </p:spPr>
        <p:txBody>
          <a:bodyPr wrap="square">
            <a:spAutoFit/>
          </a:bodyPr>
          <a:lstStyle/>
          <a:p>
            <a:r>
              <a:rPr lang="en-US" dirty="0" err="1"/>
              <a:t>GreenfieldRepository</a:t>
            </a:r>
            <a:r>
              <a:rPr lang="en-US" dirty="0"/>
              <a:t>\</a:t>
            </a:r>
            <a:r>
              <a:rPr lang="en-US" dirty="0" err="1"/>
              <a:t>SourceCode</a:t>
            </a:r>
            <a:r>
              <a:rPr lang="en-US" dirty="0"/>
              <a:t>\</a:t>
            </a:r>
            <a:r>
              <a:rPr lang="en-US" dirty="0" err="1"/>
              <a:t>GreenField</a:t>
            </a:r>
            <a:r>
              <a:rPr lang="en-US" dirty="0"/>
              <a:t>\Targeting\</a:t>
            </a:r>
            <a:r>
              <a:rPr lang="en-US" dirty="0" err="1"/>
              <a:t>TopDown.Core</a:t>
            </a:r>
            <a:r>
              <a:rPr lang="en-US" dirty="0"/>
              <a:t>\Xml\</a:t>
            </a:r>
            <a:r>
              <a:rPr lang="en-US" dirty="0" err="1"/>
              <a:t>ValueAccessorBase.cs</a:t>
            </a:r>
            <a:r>
              <a:rPr lang="en-US" dirty="0"/>
              <a:t>(10):</a:t>
            </a:r>
          </a:p>
          <a:p>
            <a:r>
              <a:rPr lang="en-US" dirty="0"/>
              <a:t>	</a:t>
            </a:r>
          </a:p>
          <a:p>
            <a:r>
              <a:rPr lang="en-US" dirty="0"/>
              <a:t>	internal class </a:t>
            </a:r>
            <a:r>
              <a:rPr lang="en-US" b="1" i="1" u="sng" dirty="0" err="1" smtClean="0"/>
              <a:t>ValueAccessorBase</a:t>
            </a:r>
            <a:endParaRPr lang="en-US" b="1" i="1" u="sng" dirty="0" smtClean="0"/>
          </a:p>
          <a:p>
            <a:endParaRPr lang="en-US" b="1" i="1" u="sng" dirty="0" smtClean="0"/>
          </a:p>
          <a:p>
            <a:endParaRPr lang="en-US" dirty="0"/>
          </a:p>
          <a:p>
            <a:r>
              <a:rPr lang="en-US" dirty="0" smtClean="0"/>
              <a:t>1.GreenfieldRepository\</a:t>
            </a:r>
            <a:r>
              <a:rPr lang="en-US" dirty="0" err="1" smtClean="0"/>
              <a:t>SourceCode</a:t>
            </a:r>
            <a:r>
              <a:rPr lang="en-US" dirty="0" smtClean="0"/>
              <a:t>\</a:t>
            </a:r>
            <a:r>
              <a:rPr lang="en-US" dirty="0" err="1" smtClean="0"/>
              <a:t>GreenField</a:t>
            </a:r>
            <a:r>
              <a:rPr lang="en-US" dirty="0" smtClean="0"/>
              <a:t>\Targeting\</a:t>
            </a:r>
            <a:r>
              <a:rPr lang="en-US" dirty="0" err="1" smtClean="0"/>
              <a:t>TopDown.Core</a:t>
            </a:r>
            <a:r>
              <a:rPr lang="en-US" dirty="0" smtClean="0"/>
              <a:t>\Xml\</a:t>
            </a:r>
            <a:r>
              <a:rPr lang="en-US" dirty="0" err="1" smtClean="0"/>
              <a:t>AtomicElement.cs</a:t>
            </a:r>
            <a:r>
              <a:rPr lang="en-US" dirty="0" smtClean="0"/>
              <a:t>(10):</a:t>
            </a:r>
          </a:p>
          <a:p>
            <a:endParaRPr lang="en-US" dirty="0" smtClean="0"/>
          </a:p>
          <a:p>
            <a:r>
              <a:rPr lang="en-US" dirty="0"/>
              <a:t>	</a:t>
            </a:r>
            <a:r>
              <a:rPr lang="en-US" dirty="0" smtClean="0"/>
              <a:t>internal </a:t>
            </a:r>
            <a:r>
              <a:rPr lang="en-US" dirty="0"/>
              <a:t>class </a:t>
            </a:r>
            <a:r>
              <a:rPr lang="en-US" dirty="0" err="1"/>
              <a:t>AtomicElement</a:t>
            </a:r>
            <a:r>
              <a:rPr lang="en-US" dirty="0"/>
              <a:t> : </a:t>
            </a:r>
            <a:r>
              <a:rPr lang="en-US" dirty="0" err="1">
                <a:solidFill>
                  <a:srgbClr val="00B050"/>
                </a:solidFill>
              </a:rPr>
              <a:t>ValueAccessorBase</a:t>
            </a:r>
            <a:r>
              <a:rPr lang="en-US" dirty="0"/>
              <a:t>, </a:t>
            </a:r>
            <a:r>
              <a:rPr lang="en-US" dirty="0" err="1" smtClean="0"/>
              <a:t>IElement</a:t>
            </a:r>
            <a:endParaRPr lang="en-US" dirty="0" smtClean="0"/>
          </a:p>
          <a:p>
            <a:endParaRPr lang="en-US" dirty="0"/>
          </a:p>
          <a:p>
            <a:r>
              <a:rPr lang="en-US" dirty="0"/>
              <a:t>  </a:t>
            </a:r>
            <a:r>
              <a:rPr lang="en-US" dirty="0" smtClean="0"/>
              <a:t>2.GreenfieldRepository\</a:t>
            </a:r>
            <a:r>
              <a:rPr lang="en-US" dirty="0" err="1" smtClean="0"/>
              <a:t>SourceCode</a:t>
            </a:r>
            <a:r>
              <a:rPr lang="en-US" dirty="0" smtClean="0"/>
              <a:t>\</a:t>
            </a:r>
            <a:r>
              <a:rPr lang="en-US" dirty="0" err="1" smtClean="0"/>
              <a:t>GreenField</a:t>
            </a:r>
            <a:r>
              <a:rPr lang="en-US" dirty="0" smtClean="0"/>
              <a:t>\Targeting\</a:t>
            </a:r>
            <a:r>
              <a:rPr lang="en-US" dirty="0" err="1" smtClean="0"/>
              <a:t>TopDown.Core</a:t>
            </a:r>
            <a:r>
              <a:rPr lang="en-US" dirty="0" smtClean="0"/>
              <a:t>\Xml\</a:t>
            </a:r>
            <a:r>
              <a:rPr lang="en-US" dirty="0" err="1" smtClean="0"/>
              <a:t>ContentElement.cs</a:t>
            </a:r>
            <a:r>
              <a:rPr lang="en-US" dirty="0" smtClean="0"/>
              <a:t>(10):</a:t>
            </a:r>
          </a:p>
          <a:p>
            <a:r>
              <a:rPr lang="en-US" dirty="0"/>
              <a:t>	</a:t>
            </a:r>
            <a:endParaRPr lang="en-US" dirty="0" smtClean="0"/>
          </a:p>
          <a:p>
            <a:r>
              <a:rPr lang="en-US" dirty="0"/>
              <a:t>	</a:t>
            </a:r>
            <a:r>
              <a:rPr lang="en-US" dirty="0" smtClean="0"/>
              <a:t>internal </a:t>
            </a:r>
            <a:r>
              <a:rPr lang="en-US" dirty="0"/>
              <a:t>class </a:t>
            </a:r>
            <a:r>
              <a:rPr lang="en-US" dirty="0" err="1"/>
              <a:t>ContentElement</a:t>
            </a:r>
            <a:r>
              <a:rPr lang="en-US" dirty="0"/>
              <a:t> : </a:t>
            </a:r>
            <a:r>
              <a:rPr lang="en-US" dirty="0" err="1">
                <a:solidFill>
                  <a:srgbClr val="00B050"/>
                </a:solidFill>
              </a:rPr>
              <a:t>ValueAccessorBase</a:t>
            </a:r>
            <a:r>
              <a:rPr lang="en-US" dirty="0"/>
              <a:t>, </a:t>
            </a:r>
            <a:r>
              <a:rPr lang="en-US" dirty="0" err="1"/>
              <a:t>IElement</a:t>
            </a:r>
            <a:endParaRPr lang="en-US" dirty="0"/>
          </a:p>
          <a:p>
            <a:r>
              <a:rPr lang="en-US" dirty="0"/>
              <a:t>  </a:t>
            </a:r>
          </a:p>
        </p:txBody>
      </p:sp>
    </p:spTree>
    <p:extLst>
      <p:ext uri="{BB962C8B-B14F-4D97-AF65-F5344CB8AC3E}">
        <p14:creationId xmlns:p14="http://schemas.microsoft.com/office/powerpoint/2010/main" val="2193078697"/>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18</a:t>
            </a:fld>
            <a:endParaRPr kumimoji="0" lang="en-US"/>
          </a:p>
        </p:txBody>
      </p:sp>
      <p:sp>
        <p:nvSpPr>
          <p:cNvPr id="7" name="Title 1"/>
          <p:cNvSpPr>
            <a:spLocks noGrp="1"/>
          </p:cNvSpPr>
          <p:nvPr>
            <p:ph type="title"/>
          </p:nvPr>
        </p:nvSpPr>
        <p:spPr>
          <a:xfrm>
            <a:off x="387120" y="-78690"/>
            <a:ext cx="9010875" cy="1143000"/>
          </a:xfrm>
        </p:spPr>
        <p:txBody>
          <a:bodyPr>
            <a:noAutofit/>
          </a:bodyPr>
          <a:lstStyle/>
          <a:p>
            <a:r>
              <a:rPr lang="en-US" sz="2400" dirty="0" smtClean="0"/>
              <a:t>Class </a:t>
            </a:r>
            <a:r>
              <a:rPr lang="en-US" sz="2400" dirty="0"/>
              <a:t>with no descendant should be sealed if </a:t>
            </a:r>
            <a:r>
              <a:rPr lang="en-US" sz="2400" dirty="0" smtClean="0"/>
              <a:t>possible (1258)</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081338111"/>
              </p:ext>
            </p:extLst>
          </p:nvPr>
        </p:nvGraphicFramePr>
        <p:xfrm>
          <a:off x="0" y="905010"/>
          <a:ext cx="9143999" cy="26205192"/>
        </p:xfrm>
        <a:graphic>
          <a:graphicData uri="http://schemas.openxmlformats.org/drawingml/2006/table">
            <a:tbl>
              <a:tblPr firstRow="1" firstCol="1" bandRow="1">
                <a:tableStyleId>{0660B408-B3CF-4A94-85FC-2B1E0A45F4A2}</a:tableStyleId>
              </a:tblPr>
              <a:tblGrid>
                <a:gridCol w="8107274"/>
                <a:gridCol w="1036725"/>
              </a:tblGrid>
              <a:tr h="495506">
                <a:tc>
                  <a:txBody>
                    <a:bodyPr/>
                    <a:lstStyle/>
                    <a:p>
                      <a:pPr marL="0" marR="0" algn="ctr">
                        <a:lnSpc>
                          <a:spcPct val="115000"/>
                        </a:lnSpc>
                        <a:spcBef>
                          <a:spcPts val="0"/>
                        </a:spcBef>
                        <a:spcAft>
                          <a:spcPts val="0"/>
                        </a:spcAft>
                      </a:pPr>
                      <a:r>
                        <a:rPr lang="en-US" sz="1400" dirty="0">
                          <a:effectLst/>
                        </a:rPr>
                        <a:t>Types</a:t>
                      </a:r>
                      <a:endParaRPr lang="en-US" sz="1400" dirty="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 lines of code</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GreenField.Web.Services.BenchmarkHoldingsOperations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1 896</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GreenField.Web.Services.ExternalResearchOperations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1 715</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GreenField.App.ViewModel.ViewModelShell</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dirty="0">
                          <a:effectLst/>
                        </a:rPr>
                        <a:t>1 445</a:t>
                      </a:r>
                      <a:endParaRPr lang="en-US" sz="1400" dirty="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GreenField.Web.Helpers.ReadOpenXMLModel</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1 204</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GreenField.Web.Services.PerformanceOperations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1 156</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GreenField.Labs.DimensionEntitiesService.GF_PERF_DAILY_ATTRIBUTION</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1 148</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Greenfield.ServiceCaller.UnitTest.DbInteractivityTestClass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1 126</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GreenField.Web.Services.MeetingOperations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1 113</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GreenField.Gadgets.ViewModels.ViewModelDCF</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854</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GreenField.DAL.ExternalResearchEntities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803</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GreenField.Web.DimensionEntitiesService.GF_PERF_DAILY_ATTRIBUTION</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765</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GreenField.Gadgets.ViewModels.ViewModelCustomScreeningTool</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691</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GreenField.DAL.ICPresentationEntities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651</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GreenField.Gadgets.ViewModels.ViewModelMarketPerformanceSnapshot</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598</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GreenField.Gadgets.ViewModels.ViewModelCSTDataFieldSelector</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533</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GreenField.Web.Services.CustomScreeningToolOperations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500</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GreenField.DAL.ResearchEntities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410</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GreenField.Gadgets.Views.ViewRelativePerformance</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332</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GreenField.Web.Services.DocumentWorkspaceOperations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329</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GreenField.Gadgets.ViewModels.ViewModelPortfolioRiskReturns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327</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GreenField.Web.Services.SecurityReferenceOperations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315</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GreenField.Gadgets.ViewModels.ViewModelClosingPriceChart</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314</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GreenField.Gadgets.ViewModels.ViewModelFreeCashFlows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303</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GreenField.Gadgets.Helpers.RowReorderBehavior</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286</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GreenField.LoginModule.ViewModel.ViewModelRegisterForm</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281</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GreenField.Gadgets.ViewModels.ViewModelAttribution</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281</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GreenField.AdministrationModule.ViewModels.ViewModelManageUsers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280</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GreenField.Gadgets.Views.ViewDocuments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277</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GreenField.Gadgets.ViewModels.ViewModelPresentationMeetingMinutes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276</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GreenField.Web.Services.DCFOperations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275</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GreenField.Gadgets.ViewModels.ViewModelSlice1ChartExtension</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269</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GreenField.Gadgets.ViewModels.ViewModelMultiLineBenchmark</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250</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GreenField.Gadgets.ViewModels.ViewModelPresentationVote</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244</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GreenField.LoginModule.ViewModel.ViewModelPasswordChangeForm</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241</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GreenField.Gadgets.ViewModels.ViewModelPresentations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241</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GreenField.Gadgets.ViewModels.ViewModelPortfolioDetails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224</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GreenField.DAL.CustomScreeningREFData</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220</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GreenField.Gadgets.Views.ViewMarketPerformanceSnapshot</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219</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GreenField.Web.Services.FairValueOperations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215</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GreenField.Gadgets.ViewModels.ViewModelCOASpecific</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209</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GreenField.Gadgets.ViewModels.ViewModelFairValueComposition</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200</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GreenField.Gadgets.Views.ViewClosingPriceChart</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200</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GreenField.Gadgets.ViewModels.ViewModelPresentationDecisionEntry</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198</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GreenField.Gadgets.ViewModels.ViewModelScatterGraph</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196</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GreenField.Gadgets.ViewModels.ChildViewModelInsertEntity</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195</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GreenField.Gadgets.ViewModels.ViewModelDocuments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194</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GreenField.Labs.DimensionEntitiesService.GF_SECURITY_BASEVIEW</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194</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GreenField.Gadgets.Views.ViewEMSummaryMarketData</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190</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GreenField.Gadgets.ViewModels.ViewModelFinstat</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189</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GreenField.DAL.MacroDataCTY_Result</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187</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GreenField.DAL.PresentationInfo</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186</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GreenField.DashboardModule.Views.ViewDashboard</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185</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GreenField.DAL.ICPresentationOverviewData</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185</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GreenField.Gadgets.ViewModels.ViewModelMarketCapitalization</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180</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GreenField.Web.Services.ModelFXOperations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176</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GreenField.Gadgets.ViewModels.ViewModelMeetingConfigSchedule</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175</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GreenField.DashboardModule.Views .ViewDashboardCompanyValuationDiscountedCashFlow</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175</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GreenField.LoginModule.ViewModel.ViewModelLoginForm</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173</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GreenField.Gadgets.ViewModels.ViewModelFinancialStatements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173</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GreenField.Gadgets.ViewModels.ViewModelCreateUpdatePresentations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172</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GreenField.Web.Services.LoginOperations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170</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GreenField.Gadgets.Views.ViewFinstat</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167</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GreenField.Web.Helpers.MarketCapitalizationCalculations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163</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GreenField.LoginModule.ViewModel.ViewModelPasswordResetForm</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160</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GreenField.Gadgets.ViewModels.ViewModelRiskIndexExposures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159</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GreenField.Gadgets.ViewModels.ViewModelConsensusEstimatesDetails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158</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GreenField.Gadgets.Views.ViewSlice1ChartExtension</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156</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GreenField.Gadgets.ViewModels.ViewModelEstimates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154</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GreenField.Gadgets.ViewModels.ViewModelValuations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151</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GreenField.Gadgets.ViewModels.ViewModelRelativePerformance</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150</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GreenField.Gadgets.ViewModels.ChildViewModelDocumentsEditDelete</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148</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GreenField.Gadgets.ViewModels.ViewModelUnrealizedGainLoss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145</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GreenField.Gadgets.Views.ViewCustomScreeningTool</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145</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TopDown.FacingServer.Backend.Targeting .FacadeClient+FacadeClientChannel</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143</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GreenField.Gadgets.Views.ViewPortfolioDetails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141</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 .ViewModelRelativePerformanceSecurityActivePosition</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140</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dirty="0" err="1">
                          <a:effectLst/>
                        </a:rPr>
                        <a:t>GreenField.Gadgets.ViewModels.ViewModelRegionBreakdown</a:t>
                      </a:r>
                      <a:endParaRPr lang="en-US" sz="1400" dirty="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138</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dirty="0" err="1">
                          <a:effectLst/>
                        </a:rPr>
                        <a:t>GreenField.Gadgets.Helpers.ChildExportOptions</a:t>
                      </a:r>
                      <a:endParaRPr lang="en-US" sz="1400" dirty="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138</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dirty="0" err="1">
                          <a:effectLst/>
                        </a:rPr>
                        <a:t>GreenField.Gadgets.Views.ViewFreeCashFlows</a:t>
                      </a:r>
                      <a:endParaRPr lang="en-US" sz="1400" dirty="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137</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dirty="0" err="1">
                          <a:effectLst/>
                        </a:rPr>
                        <a:t>GreenField.DAL.MeetingMinutesReportData</a:t>
                      </a:r>
                      <a:endParaRPr lang="en-US" sz="1400" dirty="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136</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dirty="0" err="1">
                          <a:effectLst/>
                        </a:rPr>
                        <a:t>TopDown.Core.Facade</a:t>
                      </a:r>
                      <a:endParaRPr lang="en-US" sz="1400" dirty="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133</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dirty="0" err="1">
                          <a:effectLst/>
                        </a:rPr>
                        <a:t>GreenField.Gadgets.ViewModels.ViewModelPerformanceGadget</a:t>
                      </a:r>
                      <a:endParaRPr lang="en-US" sz="1400" dirty="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131</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dirty="0">
                          <a:effectLst/>
                        </a:rPr>
                        <a:t>GreenField.Labs.DimensionEntitiesService.GF_PORTFOLIO_LTHOLDINGS</a:t>
                      </a:r>
                      <a:endParaRPr lang="en-US" sz="1400" dirty="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131</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dirty="0" err="1">
                          <a:effectLst/>
                        </a:rPr>
                        <a:t>GreenField.Gadgets.ViewModels.ViewModelSectorBreakdown</a:t>
                      </a:r>
                      <a:endParaRPr lang="en-US" sz="1400" dirty="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130</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dirty="0" err="1">
                          <a:effectLst/>
                        </a:rPr>
                        <a:t>TopDown.Core.ManagingCalculations.Hopper</a:t>
                      </a:r>
                      <a:endParaRPr lang="en-US" sz="1400" dirty="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129</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dirty="0" err="1">
                          <a:effectLst/>
                        </a:rPr>
                        <a:t>GreenField.Web.DimensionEntitiesService.GF_SECURITY_BASEVIEW</a:t>
                      </a:r>
                      <a:endParaRPr lang="en-US" sz="1400" dirty="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129</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dirty="0" err="1">
                          <a:effectLst/>
                        </a:rPr>
                        <a:t>GreenField.Web.Services.ExcelModelRefreshOperations</a:t>
                      </a:r>
                      <a:endParaRPr lang="en-US" sz="1400" dirty="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128</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dirty="0" err="1">
                          <a:effectLst/>
                        </a:rPr>
                        <a:t>GreenField.Labs.DimensionEntitiesService.GF_BENCHMARK_HOLDINGS</a:t>
                      </a:r>
                      <a:endParaRPr lang="en-US" sz="1400" dirty="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125</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dirty="0" err="1">
                          <a:effectLst/>
                        </a:rPr>
                        <a:t>GreenField.Labs.DimensionEntitiesService.GF_PORTFOLIO_HOLDINGS</a:t>
                      </a:r>
                      <a:endParaRPr lang="en-US" sz="1400" dirty="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125</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dirty="0" err="1">
                          <a:effectLst/>
                        </a:rPr>
                        <a:t>TopDown.Core.JsonReader</a:t>
                      </a:r>
                      <a:endParaRPr lang="en-US" sz="1400" dirty="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121</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dirty="0" err="1">
                          <a:effectLst/>
                        </a:rPr>
                        <a:t>GreenField.Gadgets.ViewModels.ViewModelExcelModelUpload</a:t>
                      </a:r>
                      <a:endParaRPr lang="en-US" sz="1400" dirty="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120</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GreenField.Gadgets.Views.ViewCOASpecific</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120</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GreenField.Gadgets.Views.ViewUnrealizedGainLoss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119</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TopDown.Core.ManagingBpt.ModelManager</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119</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GreenField.Gadgets.ViewModels.ViewModelValuationQualityGrowth</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117</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GreenField.Gadgets.ViewModels.ViewModelHoldingsPieChartRegion</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116</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GreenField.Targeting.Controls.BroadGlobalActive.EditorViewModel</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113</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GreenField.Gadgets.ViewModels.ViewModelHoldingsPieChart</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112</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GreenField.Gadgets.ViewModels.ViewModelMacroDBKeyAnnualReport</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a:effectLst/>
                        </a:rPr>
                        <a:t>111</a:t>
                      </a:r>
                      <a:endParaRPr lang="en-US" sz="1400">
                        <a:effectLst/>
                        <a:latin typeface="Calibri"/>
                        <a:ea typeface="Calibri"/>
                        <a:cs typeface="Times New Roman"/>
                      </a:endParaRPr>
                    </a:p>
                  </a:txBody>
                  <a:tcPr marL="5832" marR="5832" marT="5832" marB="5832" anchor="ctr"/>
                </a:tc>
              </a:tr>
              <a:tr h="245641">
                <a:tc>
                  <a:txBody>
                    <a:bodyPr/>
                    <a:lstStyle/>
                    <a:p>
                      <a:pPr marL="0" marR="0">
                        <a:lnSpc>
                          <a:spcPct val="115000"/>
                        </a:lnSpc>
                        <a:spcBef>
                          <a:spcPts val="0"/>
                        </a:spcBef>
                        <a:spcAft>
                          <a:spcPts val="0"/>
                        </a:spcAft>
                      </a:pPr>
                      <a:r>
                        <a:rPr lang="en-US" sz="1400">
                          <a:effectLst/>
                        </a:rPr>
                        <a:t>GreenField.DAL.CustomScreeningToolEntities</a:t>
                      </a:r>
                      <a:endParaRPr lang="en-US" sz="1400">
                        <a:effectLst/>
                        <a:latin typeface="Calibri"/>
                        <a:ea typeface="Calibri"/>
                        <a:cs typeface="Times New Roman"/>
                      </a:endParaRPr>
                    </a:p>
                  </a:txBody>
                  <a:tcPr marL="5832" marR="5832" marT="5832" marB="5832" anchor="ctr"/>
                </a:tc>
                <a:tc>
                  <a:txBody>
                    <a:bodyPr/>
                    <a:lstStyle/>
                    <a:p>
                      <a:pPr marL="0" marR="0">
                        <a:lnSpc>
                          <a:spcPct val="115000"/>
                        </a:lnSpc>
                        <a:spcBef>
                          <a:spcPts val="0"/>
                        </a:spcBef>
                        <a:spcAft>
                          <a:spcPts val="0"/>
                        </a:spcAft>
                      </a:pPr>
                      <a:r>
                        <a:rPr lang="en-US" sz="1400" dirty="0">
                          <a:effectLst/>
                        </a:rPr>
                        <a:t>111</a:t>
                      </a:r>
                      <a:endParaRPr lang="en-US" sz="1400" dirty="0">
                        <a:effectLst/>
                        <a:latin typeface="Calibri"/>
                        <a:ea typeface="Calibri"/>
                        <a:cs typeface="Times New Roman"/>
                      </a:endParaRPr>
                    </a:p>
                  </a:txBody>
                  <a:tcPr marL="5832" marR="5832" marT="5832" marB="5832" anchor="ctr"/>
                </a:tc>
              </a:tr>
            </a:tbl>
          </a:graphicData>
        </a:graphic>
      </p:graphicFrame>
    </p:spTree>
    <p:extLst>
      <p:ext uri="{BB962C8B-B14F-4D97-AF65-F5344CB8AC3E}">
        <p14:creationId xmlns:p14="http://schemas.microsoft.com/office/powerpoint/2010/main" val="7779751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8"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5000" fill="hold"/>
                                        <p:tgtEl>
                                          <p:spTgt spid="4"/>
                                        </p:tgtEl>
                                        <p:attrNameLst>
                                          <p:attrName>ppt_x</p:attrName>
                                        </p:attrNameLst>
                                      </p:cBhvr>
                                      <p:tavLst>
                                        <p:tav tm="0">
                                          <p:val>
                                            <p:strVal val="#ppt_x"/>
                                          </p:val>
                                        </p:tav>
                                        <p:tav tm="100000">
                                          <p:val>
                                            <p:strVal val="#ppt_x"/>
                                          </p:val>
                                        </p:tav>
                                      </p:tavLst>
                                    </p:anim>
                                    <p:anim calcmode="lin" valueType="num">
                                      <p:cBhvr>
                                        <p:cTn id="13" dur="15000" fill="hold"/>
                                        <p:tgtEl>
                                          <p:spTgt spid="4"/>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19</a:t>
            </a:fld>
            <a:endParaRPr kumimoji="0" lang="en-US"/>
          </a:p>
        </p:txBody>
      </p:sp>
      <p:sp>
        <p:nvSpPr>
          <p:cNvPr id="7" name="Title 1"/>
          <p:cNvSpPr>
            <a:spLocks noGrp="1"/>
          </p:cNvSpPr>
          <p:nvPr>
            <p:ph type="title"/>
          </p:nvPr>
        </p:nvSpPr>
        <p:spPr>
          <a:xfrm>
            <a:off x="133125" y="-248020"/>
            <a:ext cx="8782275" cy="1143000"/>
          </a:xfrm>
        </p:spPr>
        <p:txBody>
          <a:bodyPr>
            <a:noAutofit/>
          </a:bodyPr>
          <a:lstStyle/>
          <a:p>
            <a:r>
              <a:rPr lang="en-US" sz="2400" dirty="0"/>
              <a:t>Overrides of Method() should call </a:t>
            </a:r>
            <a:r>
              <a:rPr lang="en-US" sz="2400" dirty="0" err="1"/>
              <a:t>base.Method</a:t>
            </a:r>
            <a:r>
              <a:rPr lang="en-US" sz="2400" dirty="0" smtClean="0"/>
              <a:t>()  (209)</a:t>
            </a:r>
            <a:endParaRPr lang="en-US" sz="2400" dirty="0"/>
          </a:p>
        </p:txBody>
      </p:sp>
      <p:sp>
        <p:nvSpPr>
          <p:cNvPr id="6" name="Rectangle 1"/>
          <p:cNvSpPr>
            <a:spLocks noChangeArrowheads="1"/>
          </p:cNvSpPr>
          <p:nvPr/>
        </p:nvSpPr>
        <p:spPr bwMode="auto">
          <a:xfrm>
            <a:off x="2833688" y="21240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6882686"/>
              </p:ext>
            </p:extLst>
          </p:nvPr>
        </p:nvGraphicFramePr>
        <p:xfrm>
          <a:off x="47" y="806805"/>
          <a:ext cx="9179859" cy="37781270"/>
        </p:xfrm>
        <a:graphic>
          <a:graphicData uri="http://schemas.openxmlformats.org/drawingml/2006/table">
            <a:tbl>
              <a:tblPr firstRow="1" firstCol="1" bandRow="1">
                <a:tableStyleId>{0660B408-B3CF-4A94-85FC-2B1E0A45F4A2}</a:tableStyleId>
              </a:tblPr>
              <a:tblGrid>
                <a:gridCol w="1595717"/>
                <a:gridCol w="1972236"/>
                <a:gridCol w="5611906"/>
              </a:tblGrid>
              <a:tr h="36356">
                <a:tc>
                  <a:txBody>
                    <a:bodyPr/>
                    <a:lstStyle/>
                    <a:p>
                      <a:pPr marL="0" marR="0">
                        <a:lnSpc>
                          <a:spcPct val="115000"/>
                        </a:lnSpc>
                        <a:spcBef>
                          <a:spcPts val="0"/>
                        </a:spcBef>
                        <a:spcAft>
                          <a:spcPts val="0"/>
                        </a:spcAft>
                      </a:pPr>
                      <a:r>
                        <a:rPr lang="en-US" sz="1400" dirty="0">
                          <a:effectLst/>
                        </a:rPr>
                        <a:t>Should Call</a:t>
                      </a:r>
                      <a:endParaRPr lang="en-US" sz="1400" dirty="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Defined in base class</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dirty="0" err="1">
                          <a:effectLst/>
                        </a:rPr>
                        <a:t>get_IsActive</a:t>
                      </a:r>
                      <a:r>
                        <a:rPr lang="en-US" sz="1400" dirty="0">
                          <a:effectLst/>
                        </a:rPr>
                        <a:t>()</a:t>
                      </a:r>
                      <a:endParaRPr lang="en-US" sz="1400" dirty="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GreenField.Gadgets.Views.ViewCSTDataFieldSelector.get_IsActive()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GreenField.Gadgets.Views.ViewAnalysisSummary.get_IsActive()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dirty="0" err="1">
                          <a:effectLst/>
                        </a:rPr>
                        <a:t>ViewBaseUserControl</a:t>
                      </a:r>
                      <a:endParaRPr lang="en-US" sz="1400" dirty="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dirty="0" err="1">
                          <a:effectLst/>
                        </a:rPr>
                        <a:t>GreenField.Gadgets.Views.ViewDCFSummary.get_IsActive</a:t>
                      </a:r>
                      <a:r>
                        <a:rPr lang="en-US" sz="1400" dirty="0">
                          <a:effectLst/>
                        </a:rPr>
                        <a:t>()</a:t>
                      </a:r>
                      <a:endParaRPr lang="en-US" sz="1400" dirty="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GreenField.Gadgets.Views.ViewFreeCashFlows.get_IsActive()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dirty="0" err="1">
                          <a:effectLst/>
                        </a:rPr>
                        <a:t>GreenField.Gadgets.Views.ViewEstimates.get_IsActive</a:t>
                      </a:r>
                      <a:r>
                        <a:rPr lang="en-US" sz="1400" dirty="0">
                          <a:effectLst/>
                        </a:rPr>
                        <a:t>()</a:t>
                      </a:r>
                      <a:endParaRPr lang="en-US" sz="1400" dirty="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GreenField.Gadgets.Views.ViewTargetPrice.get_IsActive()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GreenField.Gadgets.Views.ViewValuations.get_IsActive()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dirty="0" err="1">
                          <a:effectLst/>
                        </a:rPr>
                        <a:t>GreenField.Gadgets.Views.ViewDocuments.get_IsActive</a:t>
                      </a:r>
                      <a:r>
                        <a:rPr lang="en-US" sz="1400" dirty="0">
                          <a:effectLst/>
                        </a:rPr>
                        <a:t>()</a:t>
                      </a:r>
                      <a:endParaRPr lang="en-US" sz="1400" dirty="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dirty="0" err="1">
                          <a:effectLst/>
                        </a:rPr>
                        <a:t>GreenField.Gadgets.Views.ViewSummaryReport.get_IsActive</a:t>
                      </a:r>
                      <a:r>
                        <a:rPr lang="en-US" sz="1400" dirty="0">
                          <a:effectLst/>
                        </a:rPr>
                        <a:t>()</a:t>
                      </a:r>
                      <a:endParaRPr lang="en-US" sz="1400" dirty="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dirty="0" err="1">
                          <a:effectLst/>
                        </a:rPr>
                        <a:t>GreenField.Gadgets.Views.ViewPresentationVote.get_IsActive</a:t>
                      </a:r>
                      <a:r>
                        <a:rPr lang="en-US" sz="1400" dirty="0">
                          <a:effectLst/>
                        </a:rPr>
                        <a:t>()</a:t>
                      </a:r>
                      <a:endParaRPr lang="en-US" sz="1400" dirty="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dirty="0">
                          <a:effectLst/>
                        </a:rPr>
                        <a:t>GreenField.Gadgets.Views.ViewMeetingConfigurationSchedule.get_IsActive ()</a:t>
                      </a:r>
                      <a:endParaRPr lang="en-US" sz="1400" dirty="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GreenField.Gadgets.Views.ViewPresentationMeetingMinutes.get_IsActive()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dirty="0" err="1">
                          <a:effectLst/>
                        </a:rPr>
                        <a:t>get_IsActive</a:t>
                      </a:r>
                      <a:r>
                        <a:rPr lang="en-US" sz="1400" dirty="0">
                          <a:effectLst/>
                        </a:rPr>
                        <a:t>()</a:t>
                      </a:r>
                      <a:endParaRPr lang="en-US" sz="1400" dirty="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dirty="0">
                          <a:effectLst/>
                        </a:rPr>
                        <a:t>GreenField.Gadgets.Views.ViewPresentationDecisionEntry.get_IsActive()</a:t>
                      </a:r>
                      <a:endParaRPr lang="en-US" sz="1400" dirty="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GreenField.Gadgets.Views.ViewICPresentationNew.get_IsActive()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GreenField.Gadgets.Views.ViewCreateUpdatePresentations.get_IsActive()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GreenField.Gadgets.Views.ViewPresentations.get_IsActive()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GreenField.Gadgets.Views.ViewCOASpecific.get_IsActive()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GreenField.Gadgets.Views.ViewCompositeFund.get_IsActive()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GreenField.Gadgets.Views.ViewConsensusEstimateSummary.get_IsActive()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GreenField.Gadgets.Views.ViewMarketPerformanceSnapshot.get_IsActive()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GreenField.Gadgets.Views.ViewBasicData.get_IsActive()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GreenField.Gadgets.Views.ViewCommodityIndex.get_IsActive()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GreenField.Gadgets.Views.ViewCustomScreeningTool.get_IsActive()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GreenField.Gadgets.Views.ViewEMSummaryMarketData.get_IsActive()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GreenField.Gadgets.Views.ViewEVEBITDA.get_IsActive()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GreenField.Gadgets.Views.ViewFairValueComposition.get_IsActive()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GreenField.Gadgets.Views.ViewFairValueCompositionSummary.get_IsActive( )</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GreenField.Gadgets.Views.ViewFCFYield.get_IsActive()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GreenField.Gadgets.Views.ViewFinancialStatements.get_IsActive()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GreenField.Gadgets.Views.ViewConsensusEstimatesDetails.get_IsActive()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GreenField.Gadgets.Views.ViewDividendYield.get_IsActive()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GreenField.Gadgets.Views.ViewFinstat.get_IsActive()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GreenField.Gadgets.Views.ViewHeatMap.get_IsActive()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GreenField.Gadgets.Views.ViewHoldingsPieChartRegion.get_IsActive()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GreenField.Gadgets.Views.ViewMacroDBKeyAnnualReport.get_IsActive()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GreenField.Gadgets.Views.ViewMacroDBKeyAnnualReportEMSummary .get_IsActive()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GreenField.Gadgets.Views.ViewMultiLineBenchmark.get_IsActive()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GreenField.Gadgets.Views.ViewPBV.get_IsActive()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GreenField.Gadgets.Views.ViewPCE.get_IsActive()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GreenField.Gadgets.Views.ViewPE.get_IsActive()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GreenField.Gadgets.Views.ViewPortfolioDetails.get_IsActive()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GreenField.Gadgets.Views.ViewPRevenue.get_IsActive()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GreenField.Gadgets.Views.ViewQuarterlyResultsComparison.get_IsActive()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GreenField.Gadgets.Views.ViewRelativePerformanceSecurityActivePosition .get_IsActive()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GreenField.Gadgets.Views.ViewRelativePerformanceSectorActivePosition .get_IsActive()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GreenField.Gadgets.Views.ViewAssetAllocation.get_IsActive()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GreenField.Gadgets.Views.ViewAttribution.get_IsActive()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GreenField.Gadgets.Views.ViewClosingPriceChart.get_IsActive()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GreenField.Gadgets.Views.ViewRelativePerformanceCountryActivePosition .get_IsActive()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GreenField.Gadgets.Views.ViewContributorDetractor.get_IsActive()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GreenField.Gadgets.Views.ViewHoldingsPieChart.get_IsActive()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GreenField.Gadgets.Views.ViewIndexConstituents.get_IsActive()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GreenField.Gadgets.Views.ViewMarketCapitalization.get_IsActive()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GreenField.Gadgets.Views.ViewPerformanceGadget.get_IsActive()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GreenField.Gadgets.Views.ViewPerformanceGrid.get_IsActive()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GreenField.Gadgets.Views.ViewPortfolioRiskReturns.get_IsActive()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dirty="0" err="1">
                          <a:effectLst/>
                        </a:rPr>
                        <a:t>GreenField.Gadgets.Views.ViewRegionBreakdown.get_IsActive</a:t>
                      </a:r>
                      <a:r>
                        <a:rPr lang="en-US" sz="1400" dirty="0">
                          <a:effectLst/>
                        </a:rPr>
                        <a:t>()</a:t>
                      </a:r>
                      <a:endParaRPr lang="en-US" sz="1400" dirty="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GreenField.Gadgets.Views.ViewRelativePerformance.get_IsActive()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GreenField.Gadgets.Views.ViewRelativePerformanceUI.get_IsActive()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GreenField.Gadgets.Views.ViewRiskIndexExposures.get_IsActive()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GreenField.Gadgets.Views.ViewScatterGraph.get_IsActive()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GreenField.Gadgets.Views.ViewSectorBreakdown.get_IsActive()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GreenField.Gadgets.Views.ViewSecurityOverview.get_IsActive()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GreenField.Gadgets.Views.ViewSlice1ChartExtension.get_IsActive()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GreenField.Gadgets.Views.ViewTopHoldings.get_IsActive()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GreenField.Gadgets.Views.ViewTopBenchmarkSecurities.get_IsActive()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GreenField.Gadgets.Views.ViewUnrealizedGainLoss.get_IsActive()</a:t>
                      </a:r>
                      <a:endParaRPr lang="en-US" sz="1400">
                        <a:effectLst/>
                        <a:latin typeface="Calibri"/>
                        <a:ea typeface="Calibri"/>
                        <a:cs typeface="Times New Roman"/>
                      </a:endParaRPr>
                    </a:p>
                  </a:txBody>
                  <a:tcPr marL="4835" marR="4835" marT="4835" marB="4835" anchor="ctr"/>
                </a:tc>
              </a:tr>
              <a:tr h="36356">
                <a:tc>
                  <a:txBody>
                    <a:bodyPr/>
                    <a:lstStyle/>
                    <a:p>
                      <a:pPr marL="0" marR="0">
                        <a:lnSpc>
                          <a:spcPct val="115000"/>
                        </a:lnSpc>
                        <a:spcBef>
                          <a:spcPts val="0"/>
                        </a:spcBef>
                        <a:spcAft>
                          <a:spcPts val="0"/>
                        </a:spcAft>
                      </a:pPr>
                      <a:r>
                        <a:rPr lang="en-US" sz="1400">
                          <a:effectLst/>
                        </a:rPr>
                        <a:t>get_IsActive()</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GreenField.Gadgets.Views.ViewValuationQualityGrowth.get_IsActive()</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GreenField.Gadgets.Views.ViewCSTDataFieldSelector.set_IsActive(Boolean )</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GreenField.Gadgets.Views.ViewAnalysisSummary.set_IsActive(Boolean)</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GreenField.Gadgets.Views.ViewDCFSummary.set_IsActive(Boolean)</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GreenField.Gadgets.Views.ViewFreeCashFlows.set_IsActive(Boolean)</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GreenField.Gadgets.Views.ViewEstimates.set_IsActive(Boolean)</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GreenField.Gadgets.Views.ViewTargetPrice.set_IsActive(Boolean)</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GreenField.Gadgets.Views.ViewValuations.set_IsActive(Boolean)</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GreenField.Gadgets.Views.ViewDocuments.set_IsActive(Boolean)</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GreenField.Gadgets.Views.ViewSummaryReport.set_IsActive(Boolean)</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GreenField.Gadgets.Views.ViewPresentationVote.set_IsActive(Boolean)</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GreenField.Gadgets.Views.ViewMeetingConfigurationSchedule.set_IsActive (Boolean)</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GreenField.Gadgets.Views.ViewPresentationMeetingMinutes.set_IsActive (Boolean)</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GreenField.Gadgets.Views.ViewPresentationDecisionEntry.set_IsActive (Boolean)</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GreenField.Gadgets.Views.ViewICPresentationNew.set_IsActive(Boolean)</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GreenField.Gadgets.Views.ViewCreateUpdatePresentations.set_IsActive (Boolean)</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GreenField.Gadgets.Views.ViewPresentations.set_IsActive(Boolean)</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GreenField.Gadgets.Views.ViewCOASpecific.set_IsActive(Boolean)</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GreenField.Gadgets.Views.ViewCompositeFund.set_IsActive(Boolean)</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GreenField.Gadgets.Views.ViewConsensusEstimateSummary.set_IsActive (Boolean)</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GreenField.Gadgets.Views.ViewMarketPerformanceSnapshot.set_IsActive (Boolean)</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GreenField.Gadgets.Views.ViewBasicData.set_IsActive(Boolean)</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GreenField.Gadgets.Views.ViewCommodityIndex.set_IsActive(Boolean)</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GreenField.Gadgets.Views.ViewCustomScreeningTool.set_IsActive(Boolean)</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GreenField.Gadgets.Views.ViewEMSummaryMarketData.set_IsActive(Boolean)</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GreenField.Gadgets.Views.ViewEVEBITDA.set_IsActive(Boolean)</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GreenField.Gadgets.Views.ViewFairValueComposition.set_IsActive(Boolean )</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GreenField.Gadgets.Views.ViewFairValueCompositionSummary.set_IsActive (Boolean)</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GreenField.Gadgets.Views.ViewFCFYield.set_IsActive(Boolean)</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GreenField.Gadgets.Views.ViewFinancialStatements.set_IsActive(Boolean)</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GreenField.Gadgets.Views.ViewConsensusEstimatesDetails.set_IsActive (Boolean)</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GreenField.Gadgets.Views.ViewDividendYield.set_IsActive(Boolean)</a:t>
                      </a:r>
                      <a:endParaRPr lang="en-US" sz="1400">
                        <a:effectLst/>
                        <a:latin typeface="Calibri"/>
                        <a:ea typeface="Calibri"/>
                        <a:cs typeface="Times New Roman"/>
                      </a:endParaRPr>
                    </a:p>
                  </a:txBody>
                  <a:tcPr marL="4835" marR="4835" marT="4835" marB="4835" anchor="ctr"/>
                </a:tc>
              </a:tr>
              <a:tr h="63043">
                <a:tc>
                  <a:txBody>
                    <a:bodyPr/>
                    <a:lstStyle/>
                    <a:p>
                      <a:pPr marL="0" marR="0">
                        <a:lnSpc>
                          <a:spcPct val="115000"/>
                        </a:lnSpc>
                        <a:spcBef>
                          <a:spcPts val="0"/>
                        </a:spcBef>
                        <a:spcAft>
                          <a:spcPts val="0"/>
                        </a:spcAft>
                      </a:pPr>
                      <a:r>
                        <a:rPr lang="en-US" sz="1400">
                          <a:effectLst/>
                        </a:rPr>
                        <a:t>set_IsActive(Boolean)</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a:effectLst/>
                        </a:rPr>
                        <a:t>ViewBaseUserControl</a:t>
                      </a:r>
                      <a:endParaRPr lang="en-US" sz="1400">
                        <a:effectLst/>
                        <a:latin typeface="Calibri"/>
                        <a:ea typeface="Calibri"/>
                        <a:cs typeface="Times New Roman"/>
                      </a:endParaRPr>
                    </a:p>
                  </a:txBody>
                  <a:tcPr marL="4835" marR="4835" marT="4835" marB="4835" anchor="ctr"/>
                </a:tc>
                <a:tc>
                  <a:txBody>
                    <a:bodyPr/>
                    <a:lstStyle/>
                    <a:p>
                      <a:pPr marL="0" marR="0">
                        <a:lnSpc>
                          <a:spcPct val="115000"/>
                        </a:lnSpc>
                        <a:spcBef>
                          <a:spcPts val="0"/>
                        </a:spcBef>
                        <a:spcAft>
                          <a:spcPts val="0"/>
                        </a:spcAft>
                      </a:pPr>
                      <a:r>
                        <a:rPr lang="en-US" sz="1400" dirty="0" err="1">
                          <a:effectLst/>
                        </a:rPr>
                        <a:t>GreenField.Gadgets.Views.ViewFinstat.set_IsActive</a:t>
                      </a:r>
                      <a:r>
                        <a:rPr lang="en-US" sz="1400" dirty="0">
                          <a:effectLst/>
                        </a:rPr>
                        <a:t>(Boolean)</a:t>
                      </a:r>
                      <a:endParaRPr lang="en-US" sz="1400" dirty="0">
                        <a:effectLst/>
                        <a:latin typeface="Calibri"/>
                        <a:ea typeface="Calibri"/>
                        <a:cs typeface="Times New Roman"/>
                      </a:endParaRPr>
                    </a:p>
                  </a:txBody>
                  <a:tcPr marL="4835" marR="4835" marT="4835" marB="4835" anchor="ctr"/>
                </a:tc>
              </a:tr>
            </a:tbl>
          </a:graphicData>
        </a:graphic>
      </p:graphicFrame>
      <p:sp>
        <p:nvSpPr>
          <p:cNvPr id="9" name="Rectangle 8"/>
          <p:cNvSpPr/>
          <p:nvPr/>
        </p:nvSpPr>
        <p:spPr>
          <a:xfrm>
            <a:off x="-31664" y="5701553"/>
            <a:ext cx="9220200" cy="1204630"/>
          </a:xfrm>
          <a:prstGeom prst="rect">
            <a:avLst/>
          </a:prstGeom>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r>
              <a:rPr lang="en-US" sz="1600" dirty="0" smtClean="0"/>
              <a:t>Overrides </a:t>
            </a:r>
            <a:r>
              <a:rPr lang="en-US" sz="1600" dirty="0"/>
              <a:t>of Method() should refine the behavior of </a:t>
            </a:r>
            <a:r>
              <a:rPr lang="en-US" sz="1600" dirty="0" err="1"/>
              <a:t>base.Method</a:t>
            </a:r>
            <a:r>
              <a:rPr lang="en-US" sz="1600" dirty="0"/>
              <a:t>().</a:t>
            </a:r>
          </a:p>
          <a:p>
            <a:pPr fontAlgn="auto">
              <a:spcBef>
                <a:spcPts val="0"/>
              </a:spcBef>
              <a:spcAft>
                <a:spcPts val="0"/>
              </a:spcAft>
              <a:defRPr/>
            </a:pPr>
            <a:r>
              <a:rPr lang="en-US" sz="1600" dirty="0" smtClean="0"/>
              <a:t>If </a:t>
            </a:r>
            <a:r>
              <a:rPr lang="en-US" sz="1600" dirty="0" err="1"/>
              <a:t>base.Method</a:t>
            </a:r>
            <a:r>
              <a:rPr lang="en-US" sz="1600" dirty="0"/>
              <a:t>() is not called, the base behavior is not refined but it is replaced.</a:t>
            </a:r>
          </a:p>
          <a:p>
            <a:pPr fontAlgn="auto">
              <a:spcBef>
                <a:spcPts val="0"/>
              </a:spcBef>
              <a:spcAft>
                <a:spcPts val="0"/>
              </a:spcAft>
              <a:defRPr/>
            </a:pPr>
            <a:r>
              <a:rPr lang="en-US" sz="1600" dirty="0" smtClean="0"/>
              <a:t>Violations </a:t>
            </a:r>
            <a:r>
              <a:rPr lang="en-US" sz="1600" dirty="0"/>
              <a:t>of this rule are a sign of design </a:t>
            </a:r>
            <a:r>
              <a:rPr lang="en-US" sz="1600" dirty="0" smtClean="0"/>
              <a:t>flaw, especially </a:t>
            </a:r>
            <a:r>
              <a:rPr lang="en-US" sz="1600" dirty="0"/>
              <a:t>if the design provides valid reasons </a:t>
            </a:r>
            <a:r>
              <a:rPr lang="en-US" sz="1600" dirty="0" smtClean="0"/>
              <a:t>that </a:t>
            </a:r>
            <a:r>
              <a:rPr lang="en-US" sz="1600" dirty="0"/>
              <a:t>advocates that the base behavior must be replaced and not refined.</a:t>
            </a:r>
          </a:p>
        </p:txBody>
      </p:sp>
    </p:spTree>
    <p:extLst>
      <p:ext uri="{BB962C8B-B14F-4D97-AF65-F5344CB8AC3E}">
        <p14:creationId xmlns:p14="http://schemas.microsoft.com/office/powerpoint/2010/main" val="3165668973"/>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8"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5000" fill="hold"/>
                                        <p:tgtEl>
                                          <p:spTgt spid="4"/>
                                        </p:tgtEl>
                                        <p:attrNameLst>
                                          <p:attrName>ppt_x</p:attrName>
                                        </p:attrNameLst>
                                      </p:cBhvr>
                                      <p:tavLst>
                                        <p:tav tm="0">
                                          <p:val>
                                            <p:strVal val="#ppt_x"/>
                                          </p:val>
                                        </p:tav>
                                        <p:tav tm="100000">
                                          <p:val>
                                            <p:strVal val="#ppt_x"/>
                                          </p:val>
                                        </p:tav>
                                      </p:tavLst>
                                    </p:anim>
                                    <p:anim calcmode="lin" valueType="num">
                                      <p:cBhvr>
                                        <p:cTn id="13" dur="15000" fill="hold"/>
                                        <p:tgtEl>
                                          <p:spTgt spid="4"/>
                                        </p:tgtEl>
                                        <p:attrNameLst>
                                          <p:attrName>ppt_y</p:attrName>
                                        </p:attrNameLst>
                                      </p:cBhvr>
                                      <p:tavLst>
                                        <p:tav tm="0">
                                          <p:val>
                                            <p:strVal val="#ppt_y+1"/>
                                          </p:val>
                                        </p:tav>
                                        <p:tav tm="100000">
                                          <p:val>
                                            <p:strVal val="#ppt_y-1"/>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3" y="647164"/>
            <a:ext cx="7467600" cy="1143000"/>
          </a:xfrm>
        </p:spPr>
        <p:txBody>
          <a:bodyPr>
            <a:normAutofit/>
          </a:bodyPr>
          <a:lstStyle/>
          <a:p>
            <a:r>
              <a:rPr lang="en-US" b="1" dirty="0" smtClean="0"/>
              <a:t>Agenda</a:t>
            </a:r>
            <a:endParaRPr lang="en-US" b="1" dirty="0"/>
          </a:p>
        </p:txBody>
      </p:sp>
      <p:sp>
        <p:nvSpPr>
          <p:cNvPr id="3" name="Content Placeholder 2"/>
          <p:cNvSpPr>
            <a:spLocks noGrp="1"/>
          </p:cNvSpPr>
          <p:nvPr>
            <p:ph idx="1"/>
          </p:nvPr>
        </p:nvSpPr>
        <p:spPr>
          <a:xfrm>
            <a:off x="215168" y="2023525"/>
            <a:ext cx="6458356" cy="4525963"/>
          </a:xfrm>
        </p:spPr>
        <p:txBody>
          <a:bodyPr>
            <a:normAutofit fontScale="85000" lnSpcReduction="20000"/>
          </a:bodyPr>
          <a:lstStyle/>
          <a:p>
            <a:r>
              <a:rPr lang="en-US" dirty="0"/>
              <a:t>Green Field Source Code </a:t>
            </a:r>
            <a:r>
              <a:rPr lang="en-US" dirty="0" smtClean="0"/>
              <a:t>Metrics</a:t>
            </a:r>
          </a:p>
          <a:p>
            <a:r>
              <a:rPr lang="en-US" dirty="0" smtClean="0"/>
              <a:t>Assembly Dependencies</a:t>
            </a:r>
          </a:p>
          <a:p>
            <a:r>
              <a:rPr lang="en-US" dirty="0"/>
              <a:t>Design</a:t>
            </a:r>
          </a:p>
          <a:p>
            <a:r>
              <a:rPr lang="en-US" dirty="0" smtClean="0"/>
              <a:t>Object </a:t>
            </a:r>
            <a:r>
              <a:rPr lang="en-US" dirty="0"/>
              <a:t>Oriented </a:t>
            </a:r>
            <a:r>
              <a:rPr lang="en-US" dirty="0" smtClean="0"/>
              <a:t>Design</a:t>
            </a:r>
          </a:p>
          <a:p>
            <a:r>
              <a:rPr lang="en-US" dirty="0" smtClean="0"/>
              <a:t>Architecture</a:t>
            </a:r>
          </a:p>
          <a:p>
            <a:r>
              <a:rPr lang="en-US" dirty="0" smtClean="0"/>
              <a:t>Dead Code</a:t>
            </a:r>
          </a:p>
          <a:p>
            <a:r>
              <a:rPr lang="en-US" dirty="0" smtClean="0"/>
              <a:t>Visibility</a:t>
            </a:r>
          </a:p>
          <a:p>
            <a:r>
              <a:rPr lang="en-US" dirty="0" smtClean="0"/>
              <a:t>Naming Conventions</a:t>
            </a:r>
          </a:p>
          <a:p>
            <a:r>
              <a:rPr lang="en-US" dirty="0" smtClean="0"/>
              <a:t>Source Files Organizations</a:t>
            </a:r>
            <a:endParaRPr lang="en-US" dirty="0"/>
          </a:p>
          <a:p>
            <a:r>
              <a:rPr lang="en-US" dirty="0"/>
              <a:t>Code Initial Observations</a:t>
            </a:r>
          </a:p>
          <a:p>
            <a:r>
              <a:rPr lang="en-US" dirty="0" smtClean="0"/>
              <a:t>Q&amp;A</a:t>
            </a:r>
          </a:p>
          <a:p>
            <a:endParaRPr lang="en-US" dirty="0"/>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683138" y="-996620"/>
            <a:ext cx="7765662" cy="16476125"/>
          </a:xfrm>
          <a:prstGeom prst="rect">
            <a:avLst/>
          </a:prstGeom>
        </p:spPr>
      </p:pic>
      <p:sp>
        <p:nvSpPr>
          <p:cNvPr id="5" name="Slide Number Placeholder 4"/>
          <p:cNvSpPr>
            <a:spLocks noGrp="1"/>
          </p:cNvSpPr>
          <p:nvPr>
            <p:ph type="sldNum" sz="quarter" idx="12"/>
          </p:nvPr>
        </p:nvSpPr>
        <p:spPr/>
        <p:txBody>
          <a:bodyPr/>
          <a:lstStyle/>
          <a:p>
            <a:fld id="{2AA957AF-53C0-420B-9C2D-77DB1416566C}" type="slidenum">
              <a:rPr kumimoji="0" lang="en-US" smtClean="0"/>
              <a:pPr/>
              <a:t>2</a:t>
            </a:fld>
            <a:endParaRPr kumimoji="0" lang="en-US" dirty="0"/>
          </a:p>
        </p:txBody>
      </p:sp>
    </p:spTree>
    <p:extLst>
      <p:ext uri="{BB962C8B-B14F-4D97-AF65-F5344CB8AC3E}">
        <p14:creationId xmlns:p14="http://schemas.microsoft.com/office/powerpoint/2010/main" val="29997956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strips(downLeft)">
                                      <p:cBhvr>
                                        <p:cTn id="11" dur="500"/>
                                        <p:tgtEl>
                                          <p:spTgt spid="3">
                                            <p:txEl>
                                              <p:pRg st="0" end="0"/>
                                            </p:txEl>
                                          </p:spTgt>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strips(downLeft)">
                                      <p:cBhvr>
                                        <p:cTn id="15" dur="500"/>
                                        <p:tgtEl>
                                          <p:spTgt spid="3">
                                            <p:txEl>
                                              <p:pRg st="1" end="1"/>
                                            </p:txEl>
                                          </p:spTgt>
                                        </p:tgtEl>
                                      </p:cBhvr>
                                    </p:animEffect>
                                  </p:childTnLst>
                                </p:cTn>
                              </p:par>
                            </p:childTnLst>
                          </p:cTn>
                        </p:par>
                        <p:par>
                          <p:cTn id="16" fill="hold">
                            <p:stCondLst>
                              <p:cond delay="1500"/>
                            </p:stCondLst>
                            <p:childTnLst>
                              <p:par>
                                <p:cTn id="17" presetID="18" presetClass="entr" presetSubtype="12"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strips(downLeft)">
                                      <p:cBhvr>
                                        <p:cTn id="19" dur="500"/>
                                        <p:tgtEl>
                                          <p:spTgt spid="3">
                                            <p:txEl>
                                              <p:pRg st="2" end="2"/>
                                            </p:txEl>
                                          </p:spTgt>
                                        </p:tgtEl>
                                      </p:cBhvr>
                                    </p:animEffect>
                                  </p:childTnLst>
                                </p:cTn>
                              </p:par>
                            </p:childTnLst>
                          </p:cTn>
                        </p:par>
                        <p:par>
                          <p:cTn id="20" fill="hold">
                            <p:stCondLst>
                              <p:cond delay="2000"/>
                            </p:stCondLst>
                            <p:childTnLst>
                              <p:par>
                                <p:cTn id="21" presetID="18" presetClass="entr" presetSubtype="12"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strips(downLeft)">
                                      <p:cBhvr>
                                        <p:cTn id="23" dur="500"/>
                                        <p:tgtEl>
                                          <p:spTgt spid="3">
                                            <p:txEl>
                                              <p:pRg st="3" end="3"/>
                                            </p:txEl>
                                          </p:spTgt>
                                        </p:tgtEl>
                                      </p:cBhvr>
                                    </p:animEffect>
                                  </p:childTnLst>
                                </p:cTn>
                              </p:par>
                            </p:childTnLst>
                          </p:cTn>
                        </p:par>
                        <p:par>
                          <p:cTn id="24" fill="hold">
                            <p:stCondLst>
                              <p:cond delay="2500"/>
                            </p:stCondLst>
                            <p:childTnLst>
                              <p:par>
                                <p:cTn id="25" presetID="18" presetClass="entr" presetSubtype="12"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trips(downLeft)">
                                      <p:cBhvr>
                                        <p:cTn id="27" dur="500"/>
                                        <p:tgtEl>
                                          <p:spTgt spid="3">
                                            <p:txEl>
                                              <p:pRg st="4" end="4"/>
                                            </p:txEl>
                                          </p:spTgt>
                                        </p:tgtEl>
                                      </p:cBhvr>
                                    </p:animEffect>
                                  </p:childTnLst>
                                </p:cTn>
                              </p:par>
                            </p:childTnLst>
                          </p:cTn>
                        </p:par>
                        <p:par>
                          <p:cTn id="28" fill="hold">
                            <p:stCondLst>
                              <p:cond delay="3000"/>
                            </p:stCondLst>
                            <p:childTnLst>
                              <p:par>
                                <p:cTn id="29" presetID="18" presetClass="entr" presetSubtype="12"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strips(downLeft)">
                                      <p:cBhvr>
                                        <p:cTn id="31" dur="500"/>
                                        <p:tgtEl>
                                          <p:spTgt spid="3">
                                            <p:txEl>
                                              <p:pRg st="5" end="5"/>
                                            </p:txEl>
                                          </p:spTgt>
                                        </p:tgtEl>
                                      </p:cBhvr>
                                    </p:animEffect>
                                  </p:childTnLst>
                                </p:cTn>
                              </p:par>
                            </p:childTnLst>
                          </p:cTn>
                        </p:par>
                        <p:par>
                          <p:cTn id="32" fill="hold">
                            <p:stCondLst>
                              <p:cond delay="3500"/>
                            </p:stCondLst>
                            <p:childTnLst>
                              <p:par>
                                <p:cTn id="33" presetID="18" presetClass="entr" presetSubtype="12"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strips(downLeft)">
                                      <p:cBhvr>
                                        <p:cTn id="35" dur="500"/>
                                        <p:tgtEl>
                                          <p:spTgt spid="3">
                                            <p:txEl>
                                              <p:pRg st="6" end="6"/>
                                            </p:txEl>
                                          </p:spTgt>
                                        </p:tgtEl>
                                      </p:cBhvr>
                                    </p:animEffect>
                                  </p:childTnLst>
                                </p:cTn>
                              </p:par>
                            </p:childTnLst>
                          </p:cTn>
                        </p:par>
                        <p:par>
                          <p:cTn id="36" fill="hold">
                            <p:stCondLst>
                              <p:cond delay="4000"/>
                            </p:stCondLst>
                            <p:childTnLst>
                              <p:par>
                                <p:cTn id="37" presetID="18" presetClass="entr" presetSubtype="12" fill="hold" grpId="0"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strips(downLeft)">
                                      <p:cBhvr>
                                        <p:cTn id="39" dur="500"/>
                                        <p:tgtEl>
                                          <p:spTgt spid="3">
                                            <p:txEl>
                                              <p:pRg st="7" end="7"/>
                                            </p:txEl>
                                          </p:spTgt>
                                        </p:tgtEl>
                                      </p:cBhvr>
                                    </p:animEffect>
                                  </p:childTnLst>
                                </p:cTn>
                              </p:par>
                            </p:childTnLst>
                          </p:cTn>
                        </p:par>
                        <p:par>
                          <p:cTn id="40" fill="hold">
                            <p:stCondLst>
                              <p:cond delay="4500"/>
                            </p:stCondLst>
                            <p:childTnLst>
                              <p:par>
                                <p:cTn id="41" presetID="18" presetClass="entr" presetSubtype="12" fill="hold" grpId="0"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strips(downLeft)">
                                      <p:cBhvr>
                                        <p:cTn id="43" dur="500"/>
                                        <p:tgtEl>
                                          <p:spTgt spid="3">
                                            <p:txEl>
                                              <p:pRg st="8" end="8"/>
                                            </p:txEl>
                                          </p:spTgt>
                                        </p:tgtEl>
                                      </p:cBhvr>
                                    </p:animEffect>
                                  </p:childTnLst>
                                </p:cTn>
                              </p:par>
                            </p:childTnLst>
                          </p:cTn>
                        </p:par>
                        <p:par>
                          <p:cTn id="44" fill="hold">
                            <p:stCondLst>
                              <p:cond delay="5000"/>
                            </p:stCondLst>
                            <p:childTnLst>
                              <p:par>
                                <p:cTn id="45" presetID="18" presetClass="entr" presetSubtype="12" fill="hold" grpId="0"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strips(downLeft)">
                                      <p:cBhvr>
                                        <p:cTn id="47" dur="500"/>
                                        <p:tgtEl>
                                          <p:spTgt spid="3">
                                            <p:txEl>
                                              <p:pRg st="9" end="9"/>
                                            </p:txEl>
                                          </p:spTgt>
                                        </p:tgtEl>
                                      </p:cBhvr>
                                    </p:animEffect>
                                  </p:childTnLst>
                                </p:cTn>
                              </p:par>
                            </p:childTnLst>
                          </p:cTn>
                        </p:par>
                        <p:par>
                          <p:cTn id="48" fill="hold">
                            <p:stCondLst>
                              <p:cond delay="5500"/>
                            </p:stCondLst>
                            <p:childTnLst>
                              <p:par>
                                <p:cTn id="49" presetID="18" presetClass="entr" presetSubtype="12" fill="hold" grpId="0" nodeType="after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strips(downLeft)">
                                      <p:cBhvr>
                                        <p:cTn id="5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20</a:t>
            </a:fld>
            <a:endParaRPr kumimoji="0" lang="en-US"/>
          </a:p>
        </p:txBody>
      </p:sp>
      <p:sp>
        <p:nvSpPr>
          <p:cNvPr id="7" name="Title 1"/>
          <p:cNvSpPr>
            <a:spLocks noGrp="1"/>
          </p:cNvSpPr>
          <p:nvPr>
            <p:ph type="title"/>
          </p:nvPr>
        </p:nvSpPr>
        <p:spPr>
          <a:xfrm>
            <a:off x="133125" y="-248020"/>
            <a:ext cx="8782275" cy="1143000"/>
          </a:xfrm>
        </p:spPr>
        <p:txBody>
          <a:bodyPr>
            <a:noAutofit/>
          </a:bodyPr>
          <a:lstStyle/>
          <a:p>
            <a:r>
              <a:rPr lang="en-US" sz="2400" dirty="0"/>
              <a:t>A stateless class or structure might be turned into a static </a:t>
            </a:r>
            <a:r>
              <a:rPr lang="en-US" sz="2400" dirty="0" smtClean="0"/>
              <a:t>type (75)</a:t>
            </a:r>
            <a:endParaRPr lang="en-US" sz="2400" dirty="0"/>
          </a:p>
        </p:txBody>
      </p:sp>
      <p:sp>
        <p:nvSpPr>
          <p:cNvPr id="6" name="Rectangle 1"/>
          <p:cNvSpPr>
            <a:spLocks noChangeArrowheads="1"/>
          </p:cNvSpPr>
          <p:nvPr/>
        </p:nvSpPr>
        <p:spPr bwMode="auto">
          <a:xfrm>
            <a:off x="1244723" y="494616"/>
            <a:ext cx="367921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r>
              <a:rPr lang="en-US" dirty="0" smtClean="0">
                <a:latin typeface="Arial" pitchFamily="34" charset="0"/>
                <a:cs typeface="Arial" pitchFamily="34" charset="0"/>
              </a:rPr>
              <a:t>is not static, </a:t>
            </a:r>
          </a:p>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r>
              <a:rPr lang="en-US" dirty="0" smtClean="0">
                <a:latin typeface="Arial" pitchFamily="34" charset="0"/>
                <a:cs typeface="Arial" pitchFamily="34" charset="0"/>
              </a:rPr>
              <a:t>Is not generic, </a:t>
            </a:r>
          </a:p>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r>
              <a:rPr lang="en-US" dirty="0" smtClean="0">
                <a:latin typeface="Arial" pitchFamily="34" charset="0"/>
                <a:cs typeface="Arial" pitchFamily="34" charset="0"/>
              </a:rPr>
              <a:t>has no instance fields, </a:t>
            </a:r>
          </a:p>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r>
              <a:rPr lang="en-US" dirty="0" smtClean="0">
                <a:latin typeface="Arial" pitchFamily="34" charset="0"/>
                <a:cs typeface="Arial" pitchFamily="34" charset="0"/>
              </a:rPr>
              <a:t>does not implement interfaces, </a:t>
            </a:r>
          </a:p>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r>
              <a:rPr lang="en-US" dirty="0" smtClean="0">
                <a:latin typeface="Arial" pitchFamily="34" charset="0"/>
                <a:cs typeface="Arial" pitchFamily="34" charset="0"/>
              </a:rPr>
              <a:t>has no children,</a:t>
            </a:r>
          </a:p>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r>
              <a:rPr lang="en-US" dirty="0" smtClean="0">
                <a:latin typeface="Arial" pitchFamily="34" charset="0"/>
                <a:cs typeface="Arial" pitchFamily="34" charset="0"/>
              </a:rPr>
              <a:t>and is not a derived class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726901293"/>
              </p:ext>
            </p:extLst>
          </p:nvPr>
        </p:nvGraphicFramePr>
        <p:xfrm>
          <a:off x="-3" y="2386274"/>
          <a:ext cx="9110136" cy="21012204"/>
        </p:xfrm>
        <a:graphic>
          <a:graphicData uri="http://schemas.openxmlformats.org/drawingml/2006/table">
            <a:tbl>
              <a:tblPr firstRow="1" firstCol="1" bandRow="1">
                <a:tableStyleId>{0660B408-B3CF-4A94-85FC-2B1E0A45F4A2}</a:tableStyleId>
              </a:tblPr>
              <a:tblGrid>
                <a:gridCol w="3083862"/>
                <a:gridCol w="6026274"/>
              </a:tblGrid>
              <a:tr h="56290">
                <a:tc>
                  <a:txBody>
                    <a:bodyPr/>
                    <a:lstStyle/>
                    <a:p>
                      <a:pPr marL="0" marR="0">
                        <a:lnSpc>
                          <a:spcPct val="115000"/>
                        </a:lnSpc>
                        <a:spcBef>
                          <a:spcPts val="0"/>
                        </a:spcBef>
                        <a:spcAft>
                          <a:spcPts val="0"/>
                        </a:spcAft>
                      </a:pPr>
                      <a:r>
                        <a:rPr lang="en-US" sz="1400" dirty="0">
                          <a:effectLst/>
                        </a:rPr>
                        <a:t>Type</a:t>
                      </a:r>
                      <a:endParaRPr lang="en-US" sz="1400" dirty="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Full Name</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EnumUtils</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GreenField.Common.EnumUtils</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EnterKeyDown</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dirty="0" err="1">
                          <a:effectLst/>
                        </a:rPr>
                        <a:t>GreenField.LoginModule.SupportClasses.EnterKeyDown</a:t>
                      </a:r>
                      <a:endParaRPr lang="en-US" sz="1400" dirty="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IssuesTraverser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GreenField.Targeting.Controls.IssuesTraverser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Helper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GreenField.Targeting.Controls.Helper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RuntimeHelper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GreenField.Targeting.Controls.RuntimeHelper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ObservableCollection</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GreenField.Targeting.Controls.BasketTargets.ObservableCollection</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ModelTraverser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GreenField.Targeting.Controls.BroadGlobalActive.ModelTraverser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MyAggregates</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dirty="0" err="1">
                          <a:effectLst/>
                        </a:rPr>
                        <a:t>GreenField.Gadgets.Helpers.MyAggregates</a:t>
                      </a:r>
                      <a:endParaRPr lang="en-US" sz="1400" dirty="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ConsensusValuationData</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GreenField.Gadgets.Helpers.ConsensusValuationData</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Flipper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GreenField.Gadgets.Helpers.Flipper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HarmonicMean</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GreenField.Gadgets.Helpers.HarmonicMean</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Statistics</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GreenField.Gadgets.Helpers.Statistics</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LoggingOperations</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GreenField.Logging.LoggingOperations</a:t>
                      </a:r>
                      <a:endParaRPr lang="en-US" sz="1400">
                        <a:effectLst/>
                        <a:latin typeface="Calibri"/>
                        <a:ea typeface="Calibri"/>
                        <a:cs typeface="Times New Roman"/>
                      </a:endParaRPr>
                    </a:p>
                  </a:txBody>
                  <a:tcPr marL="7485" marR="7485" marT="7485" marB="7485" anchor="ctr"/>
                </a:tc>
              </a:tr>
              <a:tr h="97609">
                <a:tc>
                  <a:txBody>
                    <a:bodyPr/>
                    <a:lstStyle/>
                    <a:p>
                      <a:pPr marL="0" marR="0">
                        <a:lnSpc>
                          <a:spcPct val="115000"/>
                        </a:lnSpc>
                        <a:spcBef>
                          <a:spcPts val="0"/>
                        </a:spcBef>
                        <a:spcAft>
                          <a:spcPts val="0"/>
                        </a:spcAft>
                      </a:pPr>
                      <a:r>
                        <a:rPr lang="en-US" sz="1400">
                          <a:effectLst/>
                        </a:rPr>
                        <a:t>SilverlightFaultBehavior+SilverlightFaultMessageInspector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GreenField.DataContracts.Web .SilverlightFaultBehavior+SilverlightFaultMessageInspector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IssueTraverser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Aims.Expressions.IssueTraverser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CalculationTicket</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Aims.Expressions.CalculationTicket</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SecurityReader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Aims.Core.SecurityReader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Serializer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Aims.Data.Server.Serializer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ExpressionFromJsonDeserializer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TopDown.Core.ExpressionFromJsonDeserializer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ValidationIssueToJsonSerializer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TopDown.Core.ValidationIssueToJsonSerializer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ExceptionToJsonSerializer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TopDown.Core.ExceptionToJsonSerializer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JsonNames</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TopDown.Core.JsonNames</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KnownValidators</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TopDown.Core.KnownValidators</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UnknownCountryIsoCodesDetector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TopDown.Core.UnknownCountryIsoCodesDetector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Helper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TopDown.Core.Helper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ValueNames</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TopDown.Core.ValueNames</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CommentManager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TopDown.Core.ManagingComments.CommentManager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CountryToJsonSerializer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TopDown.Core.ManagingCountries.CountryToJsonSerializer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CalculationRequester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TopDown.Core.ManagingCalculations.CalculationRequester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ModelExpressionTraverser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TopDown.Core.ManagingPst.ModelExpressionTraverser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ModelToChangesetTransformer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TopDown.Core.ManagingPst.ModelToChangesetTransformer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ChangesetApplier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TopDown.Core.ManagingPst.ChangesetApplier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FakeCountries</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TopDown.Core.Persisting.FakeCountries</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InfoCopier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TopDown.Core.Persisting.InfoCopier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GlueTogether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TopDown.Core.Scripts.GlueTogether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CountryIsoCodesExtractor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TopDown.Core.ManagingBenchmarks.CountryIsoCodesExtractor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BasketRenderer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TopDown.Core.ManagingBaskets.BasketRenderer</a:t>
                      </a:r>
                      <a:endParaRPr lang="en-US" sz="1400">
                        <a:effectLst/>
                        <a:latin typeface="Calibri"/>
                        <a:ea typeface="Calibri"/>
                        <a:cs typeface="Times New Roman"/>
                      </a:endParaRPr>
                    </a:p>
                  </a:txBody>
                  <a:tcPr marL="7485" marR="7485" marT="7485" marB="7485" anchor="ctr"/>
                </a:tc>
              </a:tr>
              <a:tr h="97609">
                <a:tc>
                  <a:txBody>
                    <a:bodyPr/>
                    <a:lstStyle/>
                    <a:p>
                      <a:pPr marL="0" marR="0">
                        <a:lnSpc>
                          <a:spcPct val="115000"/>
                        </a:lnSpc>
                        <a:spcBef>
                          <a:spcPts val="0"/>
                        </a:spcBef>
                        <a:spcAft>
                          <a:spcPts val="0"/>
                        </a:spcAft>
                      </a:pPr>
                      <a:r>
                        <a:rPr lang="en-US" sz="1400">
                          <a:effectLst/>
                        </a:rPr>
                        <a:t>BasketSecurityRelationshipInvestigator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TopDown.Core.ManagingBaskets.BasketSecurityRelationshipInvestigator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XmlDeserializer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TopDown.Core.ManagingBaskets.XmlDeserializer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CountryIsoCodesExtractor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TopDown.Core.Overlaying.CountryIsoCodesExtractor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TaxonomyCopier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TopDown.Core.ManagingTaxonomies.TaxonomyCopier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XmlDeserializer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TopDown.Core.ManagingTaxonomies.XmlDeserializer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TaxonomyToXmlWriter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TopDown.Core.ManagingTaxonomies.TaxonomyToXmlWriter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TaxonomyTraverser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TopDown.Core.ManagingTaxonomies.TaxonomyTraverser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InfoDeserializer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TopDown.Core.ManagingTargetingTypes.InfoDeserializer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BasketTester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TopDown.Core._Testing.BasketTester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JsonReaderTester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TopDown.Core._Testing.JsonReaderTester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BenchmarkInitializer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TopDown.Core.ManagingBpst.BenchmarkInitializer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ModelExpressionTraverser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TopDown.Core.ManagingBpst.ModelExpressionTraverser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ModelValidator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TopDown.Core.ManagingBpst.ModelValidator</a:t>
                      </a:r>
                      <a:endParaRPr lang="en-US" sz="1400">
                        <a:effectLst/>
                        <a:latin typeface="Calibri"/>
                        <a:ea typeface="Calibri"/>
                        <a:cs typeface="Times New Roman"/>
                      </a:endParaRPr>
                    </a:p>
                  </a:txBody>
                  <a:tcPr marL="7485" marR="7485" marT="7485" marB="7485" anchor="ctr"/>
                </a:tc>
              </a:tr>
              <a:tr h="97609">
                <a:tc>
                  <a:txBody>
                    <a:bodyPr/>
                    <a:lstStyle/>
                    <a:p>
                      <a:pPr marL="0" marR="0">
                        <a:lnSpc>
                          <a:spcPct val="115000"/>
                        </a:lnSpc>
                        <a:spcBef>
                          <a:spcPts val="0"/>
                        </a:spcBef>
                        <a:spcAft>
                          <a:spcPts val="0"/>
                        </a:spcAft>
                      </a:pPr>
                      <a:r>
                        <a:rPr lang="en-US" sz="1400">
                          <a:effectLst/>
                        </a:rPr>
                        <a:t>ModelToChangesetTransformter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TopDown.Core.ManagingBpst.ChangingBpst.ModelToChangesetTransformter</a:t>
                      </a:r>
                      <a:endParaRPr lang="en-US" sz="1400">
                        <a:effectLst/>
                        <a:latin typeface="Calibri"/>
                        <a:ea typeface="Calibri"/>
                        <a:cs typeface="Times New Roman"/>
                      </a:endParaRPr>
                    </a:p>
                  </a:txBody>
                  <a:tcPr marL="7485" marR="7485" marT="7485" marB="7485" anchor="ctr"/>
                </a:tc>
              </a:tr>
              <a:tr h="97609">
                <a:tc>
                  <a:txBody>
                    <a:bodyPr/>
                    <a:lstStyle/>
                    <a:p>
                      <a:pPr marL="0" marR="0">
                        <a:lnSpc>
                          <a:spcPct val="115000"/>
                        </a:lnSpc>
                        <a:spcBef>
                          <a:spcPts val="0"/>
                        </a:spcBef>
                        <a:spcAft>
                          <a:spcPts val="0"/>
                        </a:spcAft>
                      </a:pPr>
                      <a:r>
                        <a:rPr lang="en-US" sz="1400">
                          <a:effectLst/>
                        </a:rPr>
                        <a:t>ModelToChangesetTransformer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TopDown.Core.ManagingBpst.ChangingTtgbsbv.ModelToChangesetTransformer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GlobeTraverser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TopDown.Core.ManagingBpt.GlobeTraverser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ModelToTaxonomyTransformer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TopDown.Core.ManagingBpt.ModelToTaxonomyTransformer</a:t>
                      </a:r>
                      <a:endParaRPr lang="en-US" sz="1400">
                        <a:effectLst/>
                        <a:latin typeface="Calibri"/>
                        <a:ea typeface="Calibri"/>
                        <a:cs typeface="Times New Roman"/>
                      </a:endParaRPr>
                    </a:p>
                  </a:txBody>
                  <a:tcPr marL="7485" marR="7485" marT="7485" marB="7485" anchor="ctr"/>
                </a:tc>
              </a:tr>
              <a:tr h="97609">
                <a:tc>
                  <a:txBody>
                    <a:bodyPr/>
                    <a:lstStyle/>
                    <a:p>
                      <a:pPr marL="0" marR="0">
                        <a:lnSpc>
                          <a:spcPct val="115000"/>
                        </a:lnSpc>
                        <a:spcBef>
                          <a:spcPts val="0"/>
                        </a:spcBef>
                        <a:spcAft>
                          <a:spcPts val="0"/>
                        </a:spcAft>
                      </a:pPr>
                      <a:r>
                        <a:rPr lang="en-US" sz="1400">
                          <a:effectLst/>
                        </a:rPr>
                        <a:t>ModelToChangesetTransformer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TopDown.Core.ManagingBpt.ChangingPsto.ModelToChangesetTransformer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ModelToJsonSerializer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TopDown.Core.Gadgets.PortfolioPicker.ModelToJsonSerializer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ModelToJsonSerializer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TopDown.Core.Gadgets.BasketPicker.ModelToJsonSerializer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Serializer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GreenField.Targeting.Server.Serializer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Program</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GreenField.Labs.Program</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Runner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GreenField.Labs.Runner</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AlertOperations</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GreenField.Web.Services.AlertOperations</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DashboardOperations</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GreenField.Web.Services.DashboardOperations</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LoginOperations</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GreenField.Web.Services.LoginOperations</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SessionOperations</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GreenField.Web.Services.SessionOperations</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ConfigurationSettings</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GreenField.Web.Targeting.ConfigurationSettings</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EnumUtils</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GreenField.Web.Helpers.EnumUtils</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FXCommodityCalculations</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GreenField.Web.Helpers.FXCommodityCalculations</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GreenfieldConstants</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GreenField.Web.Helpers.GreenfieldConstants</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Columns</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GreenField.Web.Helpers.Columns</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Procs</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GreenField.Web.Helpers.Procs</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Params</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GreenField.Web.Helpers.Params</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Methods</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GreenField.Web.Helpers.Methods</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HistoricalValuationCalculations</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GreenField.Web.Helpers.HistoricalValuationCalculations</a:t>
                      </a:r>
                      <a:endParaRPr lang="en-US" sz="1400">
                        <a:effectLst/>
                        <a:latin typeface="Calibri"/>
                        <a:ea typeface="Calibri"/>
                        <a:cs typeface="Times New Roman"/>
                      </a:endParaRPr>
                    </a:p>
                  </a:txBody>
                  <a:tcPr marL="7485" marR="7485" marT="7485" marB="7485" anchor="ctr"/>
                </a:tc>
              </a:tr>
              <a:tr h="56290">
                <a:tc>
                  <a:txBody>
                    <a:bodyPr/>
                    <a:lstStyle/>
                    <a:p>
                      <a:pPr marL="0" marR="0">
                        <a:lnSpc>
                          <a:spcPct val="115000"/>
                        </a:lnSpc>
                        <a:spcBef>
                          <a:spcPts val="0"/>
                        </a:spcBef>
                        <a:spcAft>
                          <a:spcPts val="0"/>
                        </a:spcAft>
                      </a:pPr>
                      <a:r>
                        <a:rPr lang="en-US" sz="1400">
                          <a:effectLst/>
                        </a:rPr>
                        <a:t>MarketCapitalizationCalculations</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a:effectLst/>
                        </a:rPr>
                        <a:t>GreenField.Web.Helpers.MarketCapitalizationCalculations</a:t>
                      </a:r>
                      <a:endParaRPr lang="en-US" sz="1400">
                        <a:effectLst/>
                        <a:latin typeface="Calibri"/>
                        <a:ea typeface="Calibri"/>
                        <a:cs typeface="Times New Roman"/>
                      </a:endParaRPr>
                    </a:p>
                  </a:txBody>
                  <a:tcPr marL="7485" marR="7485" marT="7485" marB="7485" anchor="ctr"/>
                </a:tc>
              </a:tr>
              <a:tr h="97609">
                <a:tc>
                  <a:txBody>
                    <a:bodyPr/>
                    <a:lstStyle/>
                    <a:p>
                      <a:pPr marL="0" marR="0">
                        <a:lnSpc>
                          <a:spcPct val="115000"/>
                        </a:lnSpc>
                        <a:spcBef>
                          <a:spcPts val="0"/>
                        </a:spcBef>
                        <a:spcAft>
                          <a:spcPts val="0"/>
                        </a:spcAft>
                      </a:pPr>
                      <a:r>
                        <a:rPr lang="en-US" sz="1400">
                          <a:effectLst/>
                        </a:rPr>
                        <a:t>SilverlightFaultBehavior+SilverlightFaultMessageInspector</a:t>
                      </a:r>
                      <a:endParaRPr lang="en-US" sz="1400">
                        <a:effectLst/>
                        <a:latin typeface="Calibri"/>
                        <a:ea typeface="Calibri"/>
                        <a:cs typeface="Times New Roman"/>
                      </a:endParaRPr>
                    </a:p>
                  </a:txBody>
                  <a:tcPr marL="7485" marR="7485" marT="7485" marB="7485" anchor="ctr"/>
                </a:tc>
                <a:tc>
                  <a:txBody>
                    <a:bodyPr/>
                    <a:lstStyle/>
                    <a:p>
                      <a:pPr marL="0" marR="0">
                        <a:lnSpc>
                          <a:spcPct val="115000"/>
                        </a:lnSpc>
                        <a:spcBef>
                          <a:spcPts val="0"/>
                        </a:spcBef>
                        <a:spcAft>
                          <a:spcPts val="0"/>
                        </a:spcAft>
                      </a:pPr>
                      <a:r>
                        <a:rPr lang="en-US" sz="1400" dirty="0" err="1">
                          <a:effectLst/>
                        </a:rPr>
                        <a:t>GreenField.Web.Helpers</a:t>
                      </a:r>
                      <a:r>
                        <a:rPr lang="en-US" sz="1400" dirty="0">
                          <a:effectLst/>
                        </a:rPr>
                        <a:t> .</a:t>
                      </a:r>
                      <a:r>
                        <a:rPr lang="en-US" sz="1400" dirty="0" err="1">
                          <a:effectLst/>
                        </a:rPr>
                        <a:t>SilverlightFaultBehavior+SilverlightFaultMessageInspector</a:t>
                      </a:r>
                      <a:endParaRPr lang="en-US" sz="1400" dirty="0">
                        <a:effectLst/>
                        <a:latin typeface="Calibri"/>
                        <a:ea typeface="Calibri"/>
                        <a:cs typeface="Times New Roman"/>
                      </a:endParaRPr>
                    </a:p>
                  </a:txBody>
                  <a:tcPr marL="7485" marR="7485" marT="7485" marB="7485" anchor="ctr"/>
                </a:tc>
              </a:tr>
            </a:tbl>
          </a:graphicData>
        </a:graphic>
      </p:graphicFrame>
    </p:spTree>
    <p:extLst>
      <p:ext uri="{BB962C8B-B14F-4D97-AF65-F5344CB8AC3E}">
        <p14:creationId xmlns:p14="http://schemas.microsoft.com/office/powerpoint/2010/main" val="16927391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4" presetClass="path" presetSubtype="0" accel="50000" decel="50000" fill="hold" nodeType="clickEffect">
                                  <p:stCondLst>
                                    <p:cond delay="0"/>
                                  </p:stCondLst>
                                  <p:childTnLst>
                                    <p:animMotion origin="layout" path="M 0 0 L 0 -0.25 E" pathEditMode="relative" ptsTypes="">
                                      <p:cBhvr>
                                        <p:cTn id="11"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21</a:t>
            </a:fld>
            <a:endParaRPr kumimoji="0" lang="en-US"/>
          </a:p>
        </p:txBody>
      </p:sp>
      <p:sp>
        <p:nvSpPr>
          <p:cNvPr id="7" name="Title 1"/>
          <p:cNvSpPr>
            <a:spLocks noGrp="1"/>
          </p:cNvSpPr>
          <p:nvPr>
            <p:ph type="title"/>
          </p:nvPr>
        </p:nvSpPr>
        <p:spPr>
          <a:xfrm>
            <a:off x="133125" y="-248020"/>
            <a:ext cx="8782275" cy="1143000"/>
          </a:xfrm>
        </p:spPr>
        <p:txBody>
          <a:bodyPr>
            <a:noAutofit/>
          </a:bodyPr>
          <a:lstStyle/>
          <a:p>
            <a:r>
              <a:rPr lang="en-US" sz="2400" dirty="0"/>
              <a:t>Non-static classes should be instantiated or turned to </a:t>
            </a:r>
            <a:r>
              <a:rPr lang="en-US" sz="2400" dirty="0" smtClean="0"/>
              <a:t>static (344)</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729944573"/>
              </p:ext>
            </p:extLst>
          </p:nvPr>
        </p:nvGraphicFramePr>
        <p:xfrm>
          <a:off x="0" y="894970"/>
          <a:ext cx="9076267" cy="29300524"/>
        </p:xfrm>
        <a:graphic>
          <a:graphicData uri="http://schemas.openxmlformats.org/drawingml/2006/table">
            <a:tbl>
              <a:tblPr firstRow="1" firstCol="1" bandRow="1">
                <a:tableStyleId>{5C22544A-7EE6-4342-B048-85BDC9FD1C3A}</a:tableStyleId>
              </a:tblPr>
              <a:tblGrid>
                <a:gridCol w="3580108"/>
                <a:gridCol w="604434"/>
                <a:gridCol w="4891725"/>
              </a:tblGrid>
              <a:tr h="38462">
                <a:tc>
                  <a:txBody>
                    <a:bodyPr/>
                    <a:lstStyle/>
                    <a:p>
                      <a:pPr marL="0" marR="0">
                        <a:lnSpc>
                          <a:spcPct val="115000"/>
                        </a:lnSpc>
                        <a:spcBef>
                          <a:spcPts val="0"/>
                        </a:spcBef>
                        <a:spcAft>
                          <a:spcPts val="0"/>
                        </a:spcAft>
                      </a:pPr>
                      <a:r>
                        <a:rPr lang="en-US" sz="1400" dirty="0">
                          <a:effectLst/>
                        </a:rPr>
                        <a:t>Types</a:t>
                      </a:r>
                      <a:endParaRPr lang="en-US" sz="1400" dirty="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Visibility</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Full Name</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PerformanceGraphData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GreenField.DataContracts.PerformanceGraphData</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ConsensusEstimatesValuations</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GreenField.DataContracts.ConsensusEstimatesValuations</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TopBenchmarkSecuritiesData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dirty="0" err="1">
                          <a:effectLst/>
                        </a:rPr>
                        <a:t>GreenField.DataContracts.TopBenchmarkSecuritiesData</a:t>
                      </a:r>
                      <a:endParaRPr lang="en-US" sz="1400" dirty="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SectorBreakdownData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GreenField.DataContracts.SectorBreakdownData</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SecurityInformation</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GreenField.DataContracts.SecurityInformation</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UnrealizedGainLossData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GreenField.DataContracts.UnrealizedGainLossData</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DCFAnalysisSummaryData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dirty="0" err="1">
                          <a:effectLst/>
                        </a:rPr>
                        <a:t>GreenField.DataContracts.DCFAnalysisSummaryData</a:t>
                      </a:r>
                      <a:endParaRPr lang="en-US" sz="1400" dirty="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RelativePerformanceData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GreenField.DataContracts.RelativePerformanceData</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RelativePerformanceCountrySpecificData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GreenField.DataContracts.RelativePerformanceCountrySpecificData</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dirty="0">
                          <a:effectLst/>
                        </a:rPr>
                        <a:t>RelativePerformanceSectorData</a:t>
                      </a:r>
                      <a:endParaRPr lang="en-US" sz="1400" dirty="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GreenField.DataContracts.RelativePerformanceSectorData</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PricingReferenceData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GreenField.DataContracts.PricingReferenceData</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MembershipUserInfo</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GreenField.DataContracts.MembershipUserInfo</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ConsensusEstimateDetail</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GreenField.DataContracts.ConsensusEstimateDetail</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BenchmarkSelectionData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GreenField.DataContracts.BenchmarkSelectionData</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BenchmarkFilterSelectionData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GreenField.DataContracts.BenchmarkFilterSelectionData</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RiskIndexExposuresData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GreenField.DataContracts.RiskIndexExposuresData</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CompositeFundData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GreenField.DataContracts.CompositeFundData</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AssetAllocationData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GreenField.DataContracts.AssetAllocationData</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PerformanceGridData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GreenField.DataContracts.PerformanceGridData</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CountrySelectionData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GreenField.DataContracts.CountrySelectionData</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DocumentCatalogData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GreenField.DataContracts.DocumentCatalogData</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DocumentCategoricalData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GreenField.DataContracts.DocumentCategoricalData</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CommentDetails</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GreenField.DataContracts.CommentDetails</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DCFTerminalValueCalculationsData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GreenField.DataContracts.DCFTerminalValueCalculationsData</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AttributionData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GreenField.DataContracts.AttributionData</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RegionSelectionData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GreenField.DataContracts.RegionSelectionData</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CustomScreeningSecurityData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GreenField.DataContracts.CustomScreeningSecurityData</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BenchmarkChartReturnData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GreenField.DataContracts.BenchmarkChartReturnData</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BenchmarkGridReturnData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GreenField.DataContracts.BenchmarkGridReturnData</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PortfolioRiskReturnData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GreenField.DataContracts.PortfolioRiskReturnData</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SecurityBaseviewData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GreenField.DataContracts.SecurityBaseviewData</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RelativePerformanceSecurityData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GreenField.DataContracts.RelativePerformanceSecurityData</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HoldingsData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GreenField.DataContracts.HoldingsData</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HoldingsPercentageData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GreenField.DataContracts.HoldingsPercentageData</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FinstatDetailData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GreenField.DataContracts.FinstatDetailData</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COASpecificData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GreenField.DataContracts.COASpecificData</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PeriodSelectionData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GreenField.DataContracts.PeriodSelectionData</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HeatMapData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GreenField.DataContracts.HeatMapData</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ConsensusEstimateMedian</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GreenField.DataContracts.ConsensusEstimateMedian</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SecurityOverviewData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GreenField.DataContracts.SecurityOverviewData</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FXCommodityData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GreenField.DataContracts.FXCommodityData</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DCFSummaryData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GreenField.DataContracts.DCFSummaryData</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ChartExtensionData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GreenField.DataContracts.ChartExtensionData</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TopHoldingsData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GreenField.DataContracts.TopHoldingsData</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RelativePerformanceUIData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GreenField.DataContracts.RelativePerformanceUIData</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dirty="0" err="1">
                          <a:effectLst/>
                        </a:rPr>
                        <a:t>RegionBreakdownData</a:t>
                      </a:r>
                      <a:endParaRPr lang="en-US" sz="1400" dirty="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dirty="0" err="1">
                          <a:effectLst/>
                        </a:rPr>
                        <a:t>GreenField.DataContracts.RegionBreakdownData</a:t>
                      </a:r>
                      <a:endParaRPr lang="en-US" sz="1400" dirty="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PerformanceData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GreenField.DataContracts.PerformanceData</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MarketCapitalizationData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GreenField.DataContracts.MarketCapitalizationData</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CustomSelectionData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GreenField.DataContracts.CustomSelectionData</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ReferenceData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GreenField.DataContracts.ReferenceData</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EMSummaryMarketSSRData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GreenField.DataContracts.EMSummaryMarketSSRData</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IndexConstituentsData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GreenField.DataContracts.IndexConstituentsData</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BasicData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GreenField.DataContracts.BasicData</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EMSummaryMarketData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GreenField.DataContracts.DataContracts.EMSummaryMarketData</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ConsensusEstimatesSummaryData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GreenField.DataContracts.DataContracts.ConsensusEstimatesSummaryData</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ValuationQualityGrowthData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GreenField.DataContracts.DataContracts.ValuationQualityGrowthData</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PRevenueData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GreenField.DataContracts.DataContracts.PRevenueData</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QuarterlyResultsData</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GreenField.DataContracts.DataContracts.QuarterlyResultsData</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EnumUtils</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GreenField.Common.EnumUtils</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EnumDisplayConverter</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GreenField.Common.EnumDisplayConverter</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RetrieveHeatMapSelectedCountryCompletedEventArgs</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GreenField.Common.RetrieveHeatMapSelectedCountryCompletedEventArgs</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RelativePerformanceGridCountrySectorClickEvent</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GreenField.Common.RelativePerformanceGridCountrySectorClickEvent</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ToolboxUpdateEvent</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GreenField.Common.ToolboxUpdateEvent</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RelativePerformanceGridClickEvent</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GreenField.Common.RelativePerformanceGridClickEvent</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DashboardGadgetParamFetchEvent</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GreenField.Common.DashboardGadgetParamFetchEvent</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SecurityReferenceSetEvent</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GreenField.Common.SecurityReferenceSetEvent</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PortfolioReferenceSetEvent</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GreenField.Common.PortfolioReferenceSetEvent</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EffectiveDateReferenceSetEvent</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GreenField.Common.EffectiveDateReferenceSetEvent</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MonthEndDateReferenceSetEvent</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GreenField.Common.MonthEndDateReferenceSetEvent</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PeriodReferenceSetEvent</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GreenField.Common.PeriodReferenceSetEvent</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NodeNameReferenceSetEvent</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GreenField.Common.NodeNameReferenceSetEvent</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CountrySelectionSetEvent</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GreenField.Common.CountrySelectionSetEvent</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BenchmarkReferenceSetEvent</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GreenField.Common.BenchmarkReferenceSetEvent</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HoldingFilterReferenceSetEvent</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GreenField.Common.HoldingFilterReferenceSetEvent</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MarketPerformanceSnapshotReferenceSetEvent</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GreenField.Common.MarketPerformanceSnapshotReferenceSetEvent</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MarketPerformanceSnapshotActionEvent</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GreenField.Common.MarketPerformanceSnapshotActionEvent</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MarketPerformanceSnapshotActionCompletionEvent</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GreenField.Common.MarketPerformanceSnapshotActionCompletionEvent</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DashboardGadgetLoad</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GreenField.Common.DashboardGadgetLoad</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DashboardGadgetSave</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GreenField.Common.DashboardGadgetSave</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DashboardTileViewItemAdded</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GreenField.Common.DashboardTileViewItemAdded</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MarketCapitalizationSetEvent</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GreenField.Common.MarketCapitalizationSetEvent</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ExCashSecuritySetEvent</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GreenField.Common.ExCashSecuritySetEvent</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CommoditySelectionSetEvent</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GreenField.Common.CommoditySelectionSetEvent</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HeatMapClickEvent</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GreenField.Common.HeatMapClickEvent</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RegionFXEvent</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GreenField.Common.RegionFXEvent</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LookThruFilterReferenceSetEvent</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GreenField.Common.LookThruFilterReferenceSetEvent</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ConsensusEstimateDetailCurrencyChangeEvent</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GreenField.Common.ConsensusEstimateDetailCurrencyChangeEvent</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DCF_WACCSetEvent</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GreenField.Common.DCF_WACCSetEvent</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DCFYearlyDataSetEvent</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GreenField.Common.DCFYearlyDataSetEvent</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DCFTerminalValuepresent</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GreenField.Common.DCFTerminalValuepresent</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DCFFairValueSetEvent</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GreenField.Common.DCFFairValueSetEvent</a:t>
                      </a:r>
                      <a:endParaRPr lang="en-US" sz="1400">
                        <a:effectLst/>
                        <a:latin typeface="Calibri"/>
                        <a:ea typeface="Calibri"/>
                        <a:cs typeface="Times New Roman"/>
                      </a:endParaRPr>
                    </a:p>
                  </a:txBody>
                  <a:tcPr marL="4150" marR="4150" marT="4150" marB="4150" anchor="ctr"/>
                </a:tc>
              </a:tr>
              <a:tr h="38462">
                <a:tc>
                  <a:txBody>
                    <a:bodyPr/>
                    <a:lstStyle/>
                    <a:p>
                      <a:pPr marL="0" marR="0">
                        <a:lnSpc>
                          <a:spcPct val="115000"/>
                        </a:lnSpc>
                        <a:spcBef>
                          <a:spcPts val="0"/>
                        </a:spcBef>
                        <a:spcAft>
                          <a:spcPts val="0"/>
                        </a:spcAft>
                      </a:pPr>
                      <a:r>
                        <a:rPr lang="en-US" sz="1400">
                          <a:effectLst/>
                        </a:rPr>
                        <a:t>LoginModule</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GreenField.LoginModule.LoginModule</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ResourceWrapper</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GreenField.LoginModule.Resources.ResourceWrapper</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EnterKeyDown</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GreenField.LoginModule.SupportClasses.EnterKeyDown</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ViewModelLoginForm</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GreenField.LoginModule.ViewModel.ViewModelLoginForm</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ViewModelNotifications</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GreenField.LoginModule.ViewModel.ViewModelNotifications</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ViewModelPasswordChangeForm</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GreenField.LoginModule.ViewModel.ViewModelPasswordChangeForm</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ViewModelPasswordResetForm</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GreenField.LoginModule.ViewModel.ViewModelPasswordResetForm</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ViewModelRegisterForm</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GreenField.LoginModule.ViewModel.ViewModelRegisterForm</a:t>
                      </a:r>
                      <a:endParaRPr lang="en-US" sz="1400">
                        <a:effectLst/>
                        <a:latin typeface="Calibri"/>
                        <a:ea typeface="Calibri"/>
                        <a:cs typeface="Times New Roman"/>
                      </a:endParaRPr>
                    </a:p>
                  </a:txBody>
                  <a:tcPr marL="4150" marR="4150" marT="4150" marB="4150" anchor="ctr"/>
                </a:tc>
              </a:tr>
              <a:tr h="61757">
                <a:tc>
                  <a:txBody>
                    <a:bodyPr/>
                    <a:lstStyle/>
                    <a:p>
                      <a:pPr marL="0" marR="0">
                        <a:lnSpc>
                          <a:spcPct val="115000"/>
                        </a:lnSpc>
                        <a:spcBef>
                          <a:spcPts val="0"/>
                        </a:spcBef>
                        <a:spcAft>
                          <a:spcPts val="0"/>
                        </a:spcAft>
                      </a:pPr>
                      <a:r>
                        <a:rPr lang="en-US" sz="1400">
                          <a:effectLst/>
                        </a:rPr>
                        <a:t>ViewLoginForm</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a:effectLst/>
                        </a:rPr>
                        <a:t>Public</a:t>
                      </a:r>
                      <a:endParaRPr lang="en-US" sz="1400">
                        <a:effectLst/>
                        <a:latin typeface="Calibri"/>
                        <a:ea typeface="Calibri"/>
                        <a:cs typeface="Times New Roman"/>
                      </a:endParaRPr>
                    </a:p>
                  </a:txBody>
                  <a:tcPr marL="4150" marR="4150" marT="4150" marB="4150" anchor="ctr"/>
                </a:tc>
                <a:tc>
                  <a:txBody>
                    <a:bodyPr/>
                    <a:lstStyle/>
                    <a:p>
                      <a:pPr marL="0" marR="0">
                        <a:lnSpc>
                          <a:spcPct val="115000"/>
                        </a:lnSpc>
                        <a:spcBef>
                          <a:spcPts val="0"/>
                        </a:spcBef>
                        <a:spcAft>
                          <a:spcPts val="0"/>
                        </a:spcAft>
                      </a:pPr>
                      <a:r>
                        <a:rPr lang="en-US" sz="1400" dirty="0" err="1">
                          <a:effectLst/>
                        </a:rPr>
                        <a:t>GreenField.LoginModule.Views.ViewLoginForm</a:t>
                      </a:r>
                      <a:endParaRPr lang="en-US" sz="1400" dirty="0">
                        <a:effectLst/>
                        <a:latin typeface="Calibri"/>
                        <a:ea typeface="Calibri"/>
                        <a:cs typeface="Times New Roman"/>
                      </a:endParaRPr>
                    </a:p>
                  </a:txBody>
                  <a:tcPr marL="4150" marR="4150" marT="4150" marB="4150" anchor="ctr"/>
                </a:tc>
              </a:tr>
            </a:tbl>
          </a:graphicData>
        </a:graphic>
      </p:graphicFrame>
    </p:spTree>
    <p:extLst>
      <p:ext uri="{BB962C8B-B14F-4D97-AF65-F5344CB8AC3E}">
        <p14:creationId xmlns:p14="http://schemas.microsoft.com/office/powerpoint/2010/main" val="63144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4" presetClass="path" presetSubtype="0" accel="50000" decel="50000" fill="hold" nodeType="clickEffect">
                                  <p:stCondLst>
                                    <p:cond delay="0"/>
                                  </p:stCondLst>
                                  <p:childTnLst>
                                    <p:animMotion origin="layout" path="M 0 0 L 0 -0.25 E" pathEditMode="relative" ptsTypes="">
                                      <p:cBhvr>
                                        <p:cTn id="11"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33125" y="-248020"/>
            <a:ext cx="8782275" cy="1143000"/>
          </a:xfrm>
        </p:spPr>
        <p:txBody>
          <a:bodyPr>
            <a:noAutofit/>
          </a:bodyPr>
          <a:lstStyle/>
          <a:p>
            <a:r>
              <a:rPr lang="en-US" sz="2400" dirty="0"/>
              <a:t>Methods should be declared static if </a:t>
            </a:r>
            <a:r>
              <a:rPr lang="en-US" sz="2400" dirty="0" smtClean="0"/>
              <a:t>possible (418) -</a:t>
            </a:r>
            <a:endParaRPr lang="en-US" sz="2400" dirty="0"/>
          </a:p>
        </p:txBody>
      </p:sp>
      <p:sp>
        <p:nvSpPr>
          <p:cNvPr id="5" name="Rectangle 4"/>
          <p:cNvSpPr/>
          <p:nvPr/>
        </p:nvSpPr>
        <p:spPr>
          <a:xfrm>
            <a:off x="0" y="655341"/>
            <a:ext cx="9144000" cy="646331"/>
          </a:xfrm>
          <a:prstGeom prst="rect">
            <a:avLst/>
          </a:prstGeom>
        </p:spPr>
        <p:txBody>
          <a:bodyPr wrap="square">
            <a:spAutoFit/>
          </a:bodyPr>
          <a:lstStyle/>
          <a:p>
            <a:r>
              <a:rPr lang="en-US" dirty="0" smtClean="0"/>
              <a:t>An</a:t>
            </a:r>
            <a:r>
              <a:rPr lang="en-US" dirty="0"/>
              <a:t> instance method can be turned to static if it is not virtual, </a:t>
            </a:r>
            <a:r>
              <a:rPr lang="en-US" dirty="0" smtClean="0"/>
              <a:t>not</a:t>
            </a:r>
            <a:r>
              <a:rPr lang="en-US" dirty="0"/>
              <a:t> using the this reference and also, not </a:t>
            </a:r>
            <a:r>
              <a:rPr lang="en-US" dirty="0" smtClean="0"/>
              <a:t>using any</a:t>
            </a:r>
            <a:r>
              <a:rPr lang="en-US" dirty="0"/>
              <a:t> of its class or base classes instance fields or instance methods.</a:t>
            </a:r>
          </a:p>
        </p:txBody>
      </p:sp>
      <p:graphicFrame>
        <p:nvGraphicFramePr>
          <p:cNvPr id="8" name="Table 7"/>
          <p:cNvGraphicFramePr>
            <a:graphicFrameLocks noGrp="1"/>
          </p:cNvGraphicFramePr>
          <p:nvPr>
            <p:extLst>
              <p:ext uri="{D42A27DB-BD31-4B8C-83A1-F6EECF244321}">
                <p14:modId xmlns:p14="http://schemas.microsoft.com/office/powerpoint/2010/main" val="3157302053"/>
              </p:ext>
            </p:extLst>
          </p:nvPr>
        </p:nvGraphicFramePr>
        <p:xfrm>
          <a:off x="0" y="1477374"/>
          <a:ext cx="9143999" cy="20737766"/>
        </p:xfrm>
        <a:graphic>
          <a:graphicData uri="http://schemas.openxmlformats.org/drawingml/2006/table">
            <a:tbl>
              <a:tblPr firstRow="1" firstCol="1" bandRow="1">
                <a:tableStyleId>{0660B408-B3CF-4A94-85FC-2B1E0A45F4A2}</a:tableStyleId>
              </a:tblPr>
              <a:tblGrid>
                <a:gridCol w="8056358"/>
                <a:gridCol w="1087641"/>
              </a:tblGrid>
              <a:tr h="93871">
                <a:tc>
                  <a:txBody>
                    <a:bodyPr/>
                    <a:lstStyle/>
                    <a:p>
                      <a:pPr marL="0" marR="0" algn="ctr">
                        <a:lnSpc>
                          <a:spcPct val="115000"/>
                        </a:lnSpc>
                        <a:spcBef>
                          <a:spcPts val="0"/>
                        </a:spcBef>
                        <a:spcAft>
                          <a:spcPts val="0"/>
                        </a:spcAft>
                      </a:pPr>
                      <a:r>
                        <a:rPr lang="en-US" sz="1400" dirty="0">
                          <a:effectLst/>
                        </a:rPr>
                        <a:t>Method</a:t>
                      </a:r>
                      <a:endParaRPr lang="en-US" sz="1400" dirty="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dirty="0">
                          <a:effectLst/>
                        </a:rPr>
                        <a:t>Static fields used</a:t>
                      </a:r>
                      <a:endParaRPr lang="en-US" sz="1400" dirty="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WhenSecurityResetToBase(Object,RoutedEventArgs)</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dirty="0" err="1">
                          <a:effectLst/>
                        </a:rPr>
                        <a:t>WhenSecurityRestoreToUnedited</a:t>
                      </a:r>
                      <a:r>
                        <a:rPr lang="en-US" sz="1400" dirty="0">
                          <a:effectLst/>
                        </a:rPr>
                        <a:t>(</a:t>
                      </a:r>
                      <a:r>
                        <a:rPr lang="en-US" sz="1400" dirty="0" err="1">
                          <a:effectLst/>
                        </a:rPr>
                        <a:t>Object,RoutedEventArgs</a:t>
                      </a:r>
                      <a:r>
                        <a:rPr lang="en-US" sz="1400" dirty="0">
                          <a:effectLst/>
                        </a:rPr>
                        <a:t>)</a:t>
                      </a:r>
                      <a:endParaRPr lang="en-US" sz="1400" dirty="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dirty="0" err="1">
                          <a:effectLst/>
                        </a:rPr>
                        <a:t>get_FinancialRatioInfo</a:t>
                      </a:r>
                      <a:r>
                        <a:rPr lang="en-US" sz="1400" dirty="0">
                          <a:effectLst/>
                        </a:rPr>
                        <a:t>()</a:t>
                      </a:r>
                      <a:endParaRPr lang="en-US" sz="1400" dirty="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get_ValuationRatioInfo()</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dirty="0" err="1">
                          <a:effectLst/>
                        </a:rPr>
                        <a:t>SortBaskets</a:t>
                      </a:r>
                      <a:r>
                        <a:rPr lang="en-US" sz="1400" dirty="0">
                          <a:effectLst/>
                        </a:rPr>
                        <a:t>(</a:t>
                      </a:r>
                      <a:r>
                        <a:rPr lang="en-US" sz="1400" dirty="0" err="1">
                          <a:effectLst/>
                        </a:rPr>
                        <a:t>ObservableCollection</a:t>
                      </a:r>
                      <a:r>
                        <a:rPr lang="en-US" sz="1400" dirty="0">
                          <a:effectLst/>
                        </a:rPr>
                        <a:t>&lt;</a:t>
                      </a:r>
                      <a:r>
                        <a:rPr lang="en-US" sz="1400" dirty="0" err="1">
                          <a:effectLst/>
                        </a:rPr>
                        <a:t>BtPickerBasketModel</a:t>
                      </a:r>
                      <a:r>
                        <a:rPr lang="en-US" sz="1400" dirty="0">
                          <a:effectLst/>
                        </a:rPr>
                        <a:t>&gt;)</a:t>
                      </a:r>
                      <a:endParaRPr lang="en-US" sz="1400" dirty="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dirty="0" err="1">
                          <a:effectLst/>
                        </a:rPr>
                        <a:t>TraverseBasketCountry</a:t>
                      </a:r>
                      <a:r>
                        <a:rPr lang="en-US" sz="1400" dirty="0">
                          <a:effectLst/>
                        </a:rPr>
                        <a:t>(</a:t>
                      </a:r>
                      <a:r>
                        <a:rPr lang="en-US" sz="1400" dirty="0" err="1">
                          <a:effectLst/>
                        </a:rPr>
                        <a:t>BasketCountryModel,ICollection</a:t>
                      </a:r>
                      <a:r>
                        <a:rPr lang="en-US" sz="1400" dirty="0">
                          <a:effectLst/>
                        </a:rPr>
                        <a:t>&lt;</a:t>
                      </a:r>
                      <a:r>
                        <a:rPr lang="en-US" sz="1400" dirty="0" err="1">
                          <a:effectLst/>
                        </a:rPr>
                        <a:t>IGlobeResident</a:t>
                      </a:r>
                      <a:r>
                        <a:rPr lang="en-US" sz="1400" dirty="0">
                          <a:effectLst/>
                        </a:rPr>
                        <a:t>&gt;)</a:t>
                      </a:r>
                      <a:endParaRPr lang="en-US" sz="1400" dirty="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93871">
                <a:tc>
                  <a:txBody>
                    <a:bodyPr/>
                    <a:lstStyle/>
                    <a:p>
                      <a:pPr marL="0" marR="0">
                        <a:lnSpc>
                          <a:spcPct val="115000"/>
                        </a:lnSpc>
                        <a:spcBef>
                          <a:spcPts val="0"/>
                        </a:spcBef>
                        <a:spcAft>
                          <a:spcPts val="0"/>
                        </a:spcAft>
                      </a:pPr>
                      <a:r>
                        <a:rPr lang="en-US" sz="1400" dirty="0" err="1">
                          <a:effectLst/>
                        </a:rPr>
                        <a:t>TraverseUnsavedBasketCountry</a:t>
                      </a:r>
                      <a:r>
                        <a:rPr lang="en-US" sz="1400" dirty="0">
                          <a:effectLst/>
                        </a:rPr>
                        <a:t>(</a:t>
                      </a:r>
                      <a:r>
                        <a:rPr lang="en-US" sz="1400" dirty="0" err="1">
                          <a:effectLst/>
                        </a:rPr>
                        <a:t>UnsavedBasketCountryModel,ICollection</a:t>
                      </a:r>
                      <a:r>
                        <a:rPr lang="en-US" sz="1400" dirty="0">
                          <a:effectLst/>
                        </a:rPr>
                        <a:t> &lt;</a:t>
                      </a:r>
                      <a:r>
                        <a:rPr lang="en-US" sz="1400" dirty="0" err="1">
                          <a:effectLst/>
                        </a:rPr>
                        <a:t>IGlobeResident</a:t>
                      </a:r>
                      <a:r>
                        <a:rPr lang="en-US" sz="1400" dirty="0">
                          <a:effectLst/>
                        </a:rPr>
                        <a:t>&gt;)</a:t>
                      </a:r>
                      <a:endParaRPr lang="en-US" sz="1400" dirty="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TraverseCountry(BgaCountryModel,ICollection&lt;IGlobeResident&gt;)</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dirty="0" err="1">
                          <a:effectLst/>
                        </a:rPr>
                        <a:t>ZoomIn</a:t>
                      </a:r>
                      <a:r>
                        <a:rPr lang="en-US" sz="1400" dirty="0">
                          <a:effectLst/>
                        </a:rPr>
                        <a:t>(</a:t>
                      </a:r>
                      <a:r>
                        <a:rPr lang="en-US" sz="1400" dirty="0" err="1">
                          <a:effectLst/>
                        </a:rPr>
                        <a:t>ChartArea</a:t>
                      </a:r>
                      <a:r>
                        <a:rPr lang="en-US" sz="1400" dirty="0">
                          <a:effectLst/>
                        </a:rPr>
                        <a:t>)</a:t>
                      </a:r>
                      <a:endParaRPr lang="en-US" sz="1400" dirty="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ZoomOut(ChartArea)</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get_YearTypeInfo()</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get_PeriodTypeInfo()</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get_FromYearInfo()</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get_ToYearInfo()</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SubmitCommandValidationMethod(Object)</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get_ErrorResourceManager()</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Deactivate()</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Traverse(WarningModel,List&lt;IssueModel&gt;)</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Traverse(ErrorModel,List&lt;IssueModel&gt;)</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ShowComments(ObservableCollection&lt;CommentModel&gt;)</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ToText(Decimal)</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ToNumber(String)</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HandleContextMenu()</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Dispose()</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get_DataSourceInfo()</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SetDefaultAnalysisDisplayData()</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get_PeriodTypeInfo()</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get_VoteTypeInfo()</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get_PFVTypeInfo()</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get_VoteTypeInfo()</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get_PFVTypeInfo()</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get_AttendanceTypeInfo()</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get_DataSourceInfo()</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get_FiscalTypeInfo()</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get_PeriodTypeInfo()</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get_MorningSnapshotHeader()</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GetMarketSnapshotPreferenceDeepCopy(List&lt;MarketSnapshotPreference&gt;)</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get_TimeRange()</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ZoomIn(ChartArea)</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ZoomOut(ChartArea)</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get_PeriodTypeInfo()</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CreateDataListCommandValidationMethod(Object)</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Dispose()</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get_DataSourceInfo()</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get_PeriodTypeInfo()</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get_FiscalTypeInfo()</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SetDecimals(List&lt;FinancialStatementData&gt;,Int32)</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ZoomIn(ChartArea)</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ZoomOut(ChartArea)</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ZoomIn(ChartArea)</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ZoomOut(ChartArea)</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get_DataSourceInfo()</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get_FiscalTypeInfo()</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ApplyingFormatting(List&lt;FreeCashFlowsData&gt;)</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ZoomIn(ChartArea)</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dirty="0" err="1">
                          <a:effectLst/>
                        </a:rPr>
                        <a:t>ZoomOut</a:t>
                      </a:r>
                      <a:r>
                        <a:rPr lang="en-US" sz="1400" dirty="0">
                          <a:effectLst/>
                        </a:rPr>
                        <a:t>(</a:t>
                      </a:r>
                      <a:r>
                        <a:rPr lang="en-US" sz="1400" dirty="0" err="1">
                          <a:effectLst/>
                        </a:rPr>
                        <a:t>ChartArea</a:t>
                      </a:r>
                      <a:r>
                        <a:rPr lang="en-US" sz="1400" dirty="0">
                          <a:effectLst/>
                        </a:rPr>
                        <a:t>)</a:t>
                      </a:r>
                      <a:endParaRPr lang="en-US" sz="1400" dirty="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dirty="0">
                          <a:effectLst/>
                        </a:rPr>
                        <a:t>0 field</a:t>
                      </a:r>
                      <a:endParaRPr lang="en-US" sz="1400" dirty="0">
                        <a:effectLst/>
                        <a:latin typeface="Calibri"/>
                        <a:ea typeface="Calibri"/>
                        <a:cs typeface="Times New Roman"/>
                      </a:endParaRPr>
                    </a:p>
                  </a:txBody>
                  <a:tcPr marL="7199" marR="7199" marT="7199" marB="7199" anchor="ctr"/>
                </a:tc>
              </a:tr>
              <a:tr h="93871">
                <a:tc>
                  <a:txBody>
                    <a:bodyPr/>
                    <a:lstStyle/>
                    <a:p>
                      <a:pPr marL="0" marR="0">
                        <a:lnSpc>
                          <a:spcPct val="115000"/>
                        </a:lnSpc>
                        <a:spcBef>
                          <a:spcPts val="0"/>
                        </a:spcBef>
                        <a:spcAft>
                          <a:spcPts val="0"/>
                        </a:spcAft>
                      </a:pPr>
                      <a:r>
                        <a:rPr lang="en-US" sz="1400">
                          <a:effectLst/>
                        </a:rPr>
                        <a:t>CalculateDataAccordingToPeriod(RangeObservableCollection &lt;BenchmarkChartReturnData&gt;,String)</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CapitalizeFirstLetterAfterSpace(String)</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get_ContextInfo()</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0">
                <a:tc>
                  <a:txBody>
                    <a:bodyPr/>
                    <a:lstStyle/>
                    <a:p>
                      <a:pPr marL="0" marR="0">
                        <a:lnSpc>
                          <a:spcPct val="115000"/>
                        </a:lnSpc>
                        <a:spcBef>
                          <a:spcPts val="0"/>
                        </a:spcBef>
                        <a:spcAft>
                          <a:spcPts val="0"/>
                        </a:spcAft>
                      </a:pPr>
                      <a:r>
                        <a:rPr lang="en-US" sz="1400">
                          <a:effectLst/>
                        </a:rPr>
                        <a:t>get_PeriodInfo()</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CapitalizeFirstLetterAfterSpace(String)</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get_TimeRange()</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get_TimeRange()</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get_FrequencyRange()</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AddDraggedItems(IList,IEnumerable&lt;Object&gt;,Int32)</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OnDropQuery(Object,DragDropQueryEventArgs)</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RemoveDraggedItems(IList,IEnumerable&lt;Object&gt;,Int32)</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ClearDragCueContent(TreeViewDragCue)</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93871">
                <a:tc>
                  <a:txBody>
                    <a:bodyPr/>
                    <a:lstStyle/>
                    <a:p>
                      <a:pPr marL="0" marR="0">
                        <a:lnSpc>
                          <a:spcPct val="115000"/>
                        </a:lnSpc>
                        <a:spcBef>
                          <a:spcPts val="0"/>
                        </a:spcBef>
                        <a:spcAft>
                          <a:spcPts val="0"/>
                        </a:spcAft>
                      </a:pPr>
                      <a:r>
                        <a:rPr lang="en-US" sz="1400">
                          <a:effectLst/>
                        </a:rPr>
                        <a:t>UpdateParametersForSameGroupReordering(List&lt;CSTUserPreferenceInfo&gt; ,CSTUserPreferenceInfo,CSTUserPreferenceInfo,Boolean)</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93871">
                <a:tc>
                  <a:txBody>
                    <a:bodyPr/>
                    <a:lstStyle/>
                    <a:p>
                      <a:pPr marL="0" marR="0">
                        <a:lnSpc>
                          <a:spcPct val="115000"/>
                        </a:lnSpc>
                        <a:spcBef>
                          <a:spcPts val="0"/>
                        </a:spcBef>
                        <a:spcAft>
                          <a:spcPts val="0"/>
                        </a:spcAft>
                      </a:pPr>
                      <a:r>
                        <a:rPr lang="en-US" sz="1400">
                          <a:effectLst/>
                        </a:rPr>
                        <a:t>dgDCFAnalysisSummary_ElementExporting(Object ,GridViewElementExportingEventArgs)</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dgDCFSummary_ElementExporting(Object,GridViewElementExportingEventArgs )</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54134">
                <a:tc>
                  <a:txBody>
                    <a:bodyPr/>
                    <a:lstStyle/>
                    <a:p>
                      <a:pPr marL="0" marR="0">
                        <a:lnSpc>
                          <a:spcPct val="115000"/>
                        </a:lnSpc>
                        <a:spcBef>
                          <a:spcPts val="0"/>
                        </a:spcBef>
                        <a:spcAft>
                          <a:spcPts val="0"/>
                        </a:spcAft>
                      </a:pPr>
                      <a:r>
                        <a:rPr lang="en-US" sz="1400">
                          <a:effectLst/>
                        </a:rPr>
                        <a:t>ElementExportingEvent(Object,GridViewElementExportingEventArgs)</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93871">
                <a:tc>
                  <a:txBody>
                    <a:bodyPr/>
                    <a:lstStyle/>
                    <a:p>
                      <a:pPr marL="0" marR="0">
                        <a:lnSpc>
                          <a:spcPct val="115000"/>
                        </a:lnSpc>
                        <a:spcBef>
                          <a:spcPts val="0"/>
                        </a:spcBef>
                        <a:spcAft>
                          <a:spcPts val="0"/>
                        </a:spcAft>
                      </a:pPr>
                      <a:r>
                        <a:rPr lang="en-US" sz="1400">
                          <a:effectLst/>
                        </a:rPr>
                        <a:t>dgDCFAnalysisSummary_ElementExporting(Object ,GridViewElementExportingEventArgs)</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93871">
                <a:tc>
                  <a:txBody>
                    <a:bodyPr/>
                    <a:lstStyle/>
                    <a:p>
                      <a:pPr marL="0" marR="0">
                        <a:lnSpc>
                          <a:spcPct val="115000"/>
                        </a:lnSpc>
                        <a:spcBef>
                          <a:spcPts val="0"/>
                        </a:spcBef>
                        <a:spcAft>
                          <a:spcPts val="0"/>
                        </a:spcAft>
                      </a:pPr>
                      <a:r>
                        <a:rPr lang="en-US" sz="1400">
                          <a:effectLst/>
                        </a:rPr>
                        <a:t>dgDCFAnalysisSummary_ElementExporting(Object ,GridViewElementExportingEventArgs)</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93871">
                <a:tc>
                  <a:txBody>
                    <a:bodyPr/>
                    <a:lstStyle/>
                    <a:p>
                      <a:pPr marL="0" marR="0">
                        <a:lnSpc>
                          <a:spcPct val="115000"/>
                        </a:lnSpc>
                        <a:spcBef>
                          <a:spcPts val="0"/>
                        </a:spcBef>
                        <a:spcAft>
                          <a:spcPts val="0"/>
                        </a:spcAft>
                      </a:pPr>
                      <a:r>
                        <a:rPr lang="en-US" sz="1400">
                          <a:effectLst/>
                        </a:rPr>
                        <a:t>dgDCFAnalysisSummary_ElementExporting(Object ,GridViewElementExportingEventArgs)</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a:effectLst/>
                        </a:rPr>
                        <a:t>0 field</a:t>
                      </a:r>
                      <a:endParaRPr lang="en-US" sz="1400">
                        <a:effectLst/>
                        <a:latin typeface="Calibri"/>
                        <a:ea typeface="Calibri"/>
                        <a:cs typeface="Times New Roman"/>
                      </a:endParaRPr>
                    </a:p>
                  </a:txBody>
                  <a:tcPr marL="7199" marR="7199" marT="7199" marB="7199" anchor="ctr"/>
                </a:tc>
              </a:tr>
              <a:tr h="93871">
                <a:tc>
                  <a:txBody>
                    <a:bodyPr/>
                    <a:lstStyle/>
                    <a:p>
                      <a:pPr marL="0" marR="0">
                        <a:lnSpc>
                          <a:spcPct val="115000"/>
                        </a:lnSpc>
                        <a:spcBef>
                          <a:spcPts val="0"/>
                        </a:spcBef>
                        <a:spcAft>
                          <a:spcPts val="0"/>
                        </a:spcAft>
                      </a:pPr>
                      <a:r>
                        <a:rPr lang="en-US" sz="1400">
                          <a:effectLst/>
                        </a:rPr>
                        <a:t>dgTerminalValueCalculations_ElementExporting(Object ,GridViewElementExportingEventArgs)</a:t>
                      </a:r>
                      <a:endParaRPr lang="en-US" sz="1400">
                        <a:effectLst/>
                        <a:latin typeface="Calibri"/>
                        <a:ea typeface="Calibri"/>
                        <a:cs typeface="Times New Roman"/>
                      </a:endParaRPr>
                    </a:p>
                  </a:txBody>
                  <a:tcPr marL="7199" marR="7199" marT="7199" marB="7199" anchor="ctr"/>
                </a:tc>
                <a:tc>
                  <a:txBody>
                    <a:bodyPr/>
                    <a:lstStyle/>
                    <a:p>
                      <a:pPr marL="0" marR="0" algn="ctr">
                        <a:lnSpc>
                          <a:spcPct val="115000"/>
                        </a:lnSpc>
                        <a:spcBef>
                          <a:spcPts val="0"/>
                        </a:spcBef>
                        <a:spcAft>
                          <a:spcPts val="0"/>
                        </a:spcAft>
                      </a:pPr>
                      <a:r>
                        <a:rPr lang="en-US" sz="1400" dirty="0">
                          <a:effectLst/>
                        </a:rPr>
                        <a:t>0 field</a:t>
                      </a:r>
                      <a:endParaRPr lang="en-US" sz="1400" dirty="0">
                        <a:effectLst/>
                        <a:latin typeface="Calibri"/>
                        <a:ea typeface="Calibri"/>
                        <a:cs typeface="Times New Roman"/>
                      </a:endParaRPr>
                    </a:p>
                  </a:txBody>
                  <a:tcPr marL="7199" marR="7199" marT="7199" marB="7199" anchor="ctr"/>
                </a:tc>
              </a:tr>
            </a:tbl>
          </a:graphicData>
        </a:graphic>
      </p:graphicFrame>
      <p:sp>
        <p:nvSpPr>
          <p:cNvPr id="2" name="Slide Number Placeholder 1"/>
          <p:cNvSpPr>
            <a:spLocks noGrp="1"/>
          </p:cNvSpPr>
          <p:nvPr>
            <p:ph type="sldNum" sz="quarter" idx="11"/>
          </p:nvPr>
        </p:nvSpPr>
        <p:spPr/>
        <p:txBody>
          <a:bodyPr/>
          <a:lstStyle/>
          <a:p>
            <a:fld id="{2AA957AF-53C0-420B-9C2D-77DB1416566C}" type="slidenum">
              <a:rPr kumimoji="0" lang="en-US" smtClean="0"/>
              <a:pPr/>
              <a:t>22</a:t>
            </a:fld>
            <a:endParaRPr kumimoji="0" lang="en-US"/>
          </a:p>
        </p:txBody>
      </p:sp>
      <p:sp>
        <p:nvSpPr>
          <p:cNvPr id="6" name="Rectangle 5"/>
          <p:cNvSpPr/>
          <p:nvPr/>
        </p:nvSpPr>
        <p:spPr>
          <a:xfrm>
            <a:off x="-31664" y="5646961"/>
            <a:ext cx="9220200" cy="1204630"/>
          </a:xfrm>
          <a:prstGeom prst="rect">
            <a:avLst/>
          </a:prstGeom>
        </p:spPr>
        <p:style>
          <a:lnRef idx="1">
            <a:schemeClr val="accent1"/>
          </a:lnRef>
          <a:fillRef idx="2">
            <a:schemeClr val="accent1"/>
          </a:fillRef>
          <a:effectRef idx="1">
            <a:schemeClr val="accent1"/>
          </a:effectRef>
          <a:fontRef idx="minor">
            <a:schemeClr val="dk1"/>
          </a:fontRef>
        </p:style>
        <p:txBody>
          <a:bodyPr/>
          <a:lstStyle/>
          <a:p>
            <a:r>
              <a:rPr lang="en-US" sz="1600" dirty="0"/>
              <a:t>When an instance method can be safely declared as static you should declare it as static. Since it doesn't use any instance data and method of its type and base-types, you should consider if such a method could be moved to a static utility class or if it is strongly related enough to its current declaring type to stay in it.</a:t>
            </a:r>
          </a:p>
        </p:txBody>
      </p:sp>
    </p:spTree>
    <p:extLst>
      <p:ext uri="{BB962C8B-B14F-4D97-AF65-F5344CB8AC3E}">
        <p14:creationId xmlns:p14="http://schemas.microsoft.com/office/powerpoint/2010/main" val="3674004731"/>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8"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5000" fill="hold"/>
                                        <p:tgtEl>
                                          <p:spTgt spid="8"/>
                                        </p:tgtEl>
                                        <p:attrNameLst>
                                          <p:attrName>ppt_x</p:attrName>
                                        </p:attrNameLst>
                                      </p:cBhvr>
                                      <p:tavLst>
                                        <p:tav tm="0">
                                          <p:val>
                                            <p:strVal val="#ppt_x"/>
                                          </p:val>
                                        </p:tav>
                                        <p:tav tm="100000">
                                          <p:val>
                                            <p:strVal val="#ppt_x"/>
                                          </p:val>
                                        </p:tav>
                                      </p:tavLst>
                                    </p:anim>
                                    <p:anim calcmode="lin" valueType="num">
                                      <p:cBhvr>
                                        <p:cTn id="13" dur="15000" fill="hold"/>
                                        <p:tgtEl>
                                          <p:spTgt spid="8"/>
                                        </p:tgtEl>
                                        <p:attrNameLst>
                                          <p:attrName>ppt_y</p:attrName>
                                        </p:attrNameLst>
                                      </p:cBhvr>
                                      <p:tavLst>
                                        <p:tav tm="0">
                                          <p:val>
                                            <p:strVal val="#ppt_y+1"/>
                                          </p:val>
                                        </p:tav>
                                        <p:tav tm="100000">
                                          <p:val>
                                            <p:strVal val="#ppt_y-1"/>
                                          </p:val>
                                        </p:tav>
                                      </p:tavLst>
                                    </p:anim>
                                  </p:childTnLst>
                                </p:cTn>
                              </p:par>
                              <p:par>
                                <p:cTn id="14" presetID="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23</a:t>
            </a:fld>
            <a:endParaRPr kumimoji="0" lang="en-US"/>
          </a:p>
        </p:txBody>
      </p:sp>
      <p:sp>
        <p:nvSpPr>
          <p:cNvPr id="7" name="Title 1"/>
          <p:cNvSpPr>
            <a:spLocks noGrp="1"/>
          </p:cNvSpPr>
          <p:nvPr>
            <p:ph type="title"/>
          </p:nvPr>
        </p:nvSpPr>
        <p:spPr>
          <a:xfrm>
            <a:off x="133125" y="-248020"/>
            <a:ext cx="8782275" cy="1143000"/>
          </a:xfrm>
        </p:spPr>
        <p:txBody>
          <a:bodyPr>
            <a:noAutofit/>
          </a:bodyPr>
          <a:lstStyle/>
          <a:p>
            <a:r>
              <a:rPr lang="en-US" sz="2400" dirty="0"/>
              <a:t>Constructor should not call </a:t>
            </a:r>
            <a:r>
              <a:rPr lang="en-US" sz="2400" dirty="0" smtClean="0"/>
              <a:t>virtual methods (5) -</a:t>
            </a:r>
            <a:endParaRPr lang="en-US" sz="2400" dirty="0"/>
          </a:p>
        </p:txBody>
      </p:sp>
      <p:sp>
        <p:nvSpPr>
          <p:cNvPr id="5" name="Rectangle 4"/>
          <p:cNvSpPr/>
          <p:nvPr/>
        </p:nvSpPr>
        <p:spPr>
          <a:xfrm>
            <a:off x="0" y="641693"/>
            <a:ext cx="9144000" cy="1200329"/>
          </a:xfrm>
          <a:prstGeom prst="rect">
            <a:avLst/>
          </a:prstGeom>
        </p:spPr>
        <p:txBody>
          <a:bodyPr wrap="square">
            <a:spAutoFit/>
          </a:bodyPr>
          <a:lstStyle/>
          <a:p>
            <a:r>
              <a:rPr lang="en-US" dirty="0" smtClean="0"/>
              <a:t>Returns</a:t>
            </a:r>
            <a:r>
              <a:rPr lang="en-US" dirty="0"/>
              <a:t> constructor of a non-sealed type calling virtual </a:t>
            </a:r>
            <a:r>
              <a:rPr lang="en-US" dirty="0" smtClean="0"/>
              <a:t>methods.</a:t>
            </a:r>
            <a:endParaRPr lang="en-US" dirty="0"/>
          </a:p>
          <a:p>
            <a:r>
              <a:rPr lang="en-US" dirty="0" smtClean="0"/>
              <a:t>In</a:t>
            </a:r>
            <a:r>
              <a:rPr lang="en-US" dirty="0"/>
              <a:t> such a situation, </a:t>
            </a:r>
            <a:r>
              <a:rPr lang="en-US" b="1" dirty="0"/>
              <a:t>if a derived class overrides</a:t>
            </a:r>
            <a:r>
              <a:rPr lang="en-US" dirty="0"/>
              <a:t> the </a:t>
            </a:r>
            <a:r>
              <a:rPr lang="en-US" dirty="0" smtClean="0"/>
              <a:t>method, then</a:t>
            </a:r>
            <a:r>
              <a:rPr lang="en-US" dirty="0"/>
              <a:t> the override method </a:t>
            </a:r>
            <a:r>
              <a:rPr lang="en-US" dirty="0" smtClean="0"/>
              <a:t>will be</a:t>
            </a:r>
            <a:r>
              <a:rPr lang="en-US" dirty="0"/>
              <a:t> called before the derived </a:t>
            </a:r>
            <a:r>
              <a:rPr lang="en-US" b="1" dirty="0" err="1" smtClean="0"/>
              <a:t>constructor</a:t>
            </a:r>
            <a:r>
              <a:rPr lang="en-US" dirty="0" err="1" smtClean="0"/>
              <a:t>.This</a:t>
            </a:r>
            <a:r>
              <a:rPr lang="en-US" dirty="0"/>
              <a:t> makes the class fragile to derive from.</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80438631"/>
              </p:ext>
            </p:extLst>
          </p:nvPr>
        </p:nvGraphicFramePr>
        <p:xfrm>
          <a:off x="0" y="1596787"/>
          <a:ext cx="9144000" cy="4536464"/>
        </p:xfrm>
        <a:graphic>
          <a:graphicData uri="http://schemas.openxmlformats.org/drawingml/2006/table">
            <a:tbl>
              <a:tblPr firstRow="1" firstCol="1" bandRow="1">
                <a:tableStyleId>{0660B408-B3CF-4A94-85FC-2B1E0A45F4A2}</a:tableStyleId>
              </a:tblPr>
              <a:tblGrid>
                <a:gridCol w="3029803"/>
                <a:gridCol w="1269242"/>
                <a:gridCol w="873456"/>
                <a:gridCol w="3971499"/>
              </a:tblGrid>
              <a:tr h="306654">
                <a:tc>
                  <a:txBody>
                    <a:bodyPr/>
                    <a:lstStyle/>
                    <a:p>
                      <a:pPr marL="0" marR="0">
                        <a:lnSpc>
                          <a:spcPct val="115000"/>
                        </a:lnSpc>
                        <a:spcBef>
                          <a:spcPts val="0"/>
                        </a:spcBef>
                        <a:spcAft>
                          <a:spcPts val="0"/>
                        </a:spcAft>
                      </a:pPr>
                      <a:r>
                        <a:rPr lang="en-US" sz="1200" dirty="0">
                          <a:effectLst/>
                        </a:rPr>
                        <a:t>Method</a:t>
                      </a:r>
                      <a:endParaRPr lang="en-US" sz="1200" dirty="0">
                        <a:effectLst/>
                        <a:latin typeface="Calibri"/>
                        <a:ea typeface="Calibri"/>
                        <a:cs typeface="Times New Roman"/>
                      </a:endParaRPr>
                    </a:p>
                  </a:txBody>
                  <a:tcPr marL="27607" marR="27607" marT="27607" marB="27607" anchor="ctr"/>
                </a:tc>
                <a:tc>
                  <a:txBody>
                    <a:bodyPr/>
                    <a:lstStyle/>
                    <a:p>
                      <a:pPr marL="0" marR="0">
                        <a:lnSpc>
                          <a:spcPct val="115000"/>
                        </a:lnSpc>
                        <a:spcBef>
                          <a:spcPts val="0"/>
                        </a:spcBef>
                        <a:spcAft>
                          <a:spcPts val="0"/>
                        </a:spcAft>
                      </a:pPr>
                      <a:r>
                        <a:rPr lang="en-US" sz="1200">
                          <a:effectLst/>
                        </a:rPr>
                        <a:t>Virtual Method Called</a:t>
                      </a:r>
                      <a:endParaRPr lang="en-US" sz="1200">
                        <a:effectLst/>
                        <a:latin typeface="Calibri"/>
                        <a:ea typeface="Calibri"/>
                        <a:cs typeface="Times New Roman"/>
                      </a:endParaRPr>
                    </a:p>
                  </a:txBody>
                  <a:tcPr marL="27607" marR="27607" marT="27607" marB="27607" anchor="ctr"/>
                </a:tc>
                <a:tc>
                  <a:txBody>
                    <a:bodyPr/>
                    <a:lstStyle/>
                    <a:p>
                      <a:pPr marL="0" marR="0">
                        <a:lnSpc>
                          <a:spcPct val="115000"/>
                        </a:lnSpc>
                        <a:spcBef>
                          <a:spcPts val="0"/>
                        </a:spcBef>
                        <a:spcAft>
                          <a:spcPts val="0"/>
                        </a:spcAft>
                      </a:pPr>
                      <a:r>
                        <a:rPr lang="en-US" sz="1200" dirty="0">
                          <a:effectLst/>
                        </a:rPr>
                        <a:t>Derived Types</a:t>
                      </a:r>
                      <a:endParaRPr lang="en-US" sz="1200" dirty="0">
                        <a:effectLst/>
                        <a:latin typeface="Calibri"/>
                        <a:ea typeface="Calibri"/>
                        <a:cs typeface="Times New Roman"/>
                      </a:endParaRPr>
                    </a:p>
                  </a:txBody>
                  <a:tcPr marL="27607" marR="27607" marT="27607" marB="27607" anchor="ctr"/>
                </a:tc>
                <a:tc>
                  <a:txBody>
                    <a:bodyPr/>
                    <a:lstStyle/>
                    <a:p>
                      <a:pPr marL="0" marR="0">
                        <a:lnSpc>
                          <a:spcPct val="115000"/>
                        </a:lnSpc>
                        <a:spcBef>
                          <a:spcPts val="0"/>
                        </a:spcBef>
                        <a:spcAft>
                          <a:spcPts val="0"/>
                        </a:spcAft>
                      </a:pPr>
                      <a:r>
                        <a:rPr lang="en-US" sz="1200" dirty="0">
                          <a:effectLst/>
                        </a:rPr>
                        <a:t>Full Name</a:t>
                      </a:r>
                      <a:endParaRPr lang="en-US" sz="1200" dirty="0">
                        <a:effectLst/>
                        <a:latin typeface="Calibri"/>
                        <a:ea typeface="Calibri"/>
                        <a:cs typeface="Times New Roman"/>
                      </a:endParaRPr>
                    </a:p>
                  </a:txBody>
                  <a:tcPr marL="27607" marR="27607" marT="27607" marB="27607" anchor="ctr"/>
                </a:tc>
              </a:tr>
              <a:tr h="765527">
                <a:tc>
                  <a:txBody>
                    <a:bodyPr/>
                    <a:lstStyle/>
                    <a:p>
                      <a:pPr marL="0" marR="0">
                        <a:lnSpc>
                          <a:spcPct val="115000"/>
                        </a:lnSpc>
                        <a:spcBef>
                          <a:spcPts val="0"/>
                        </a:spcBef>
                        <a:spcAft>
                          <a:spcPts val="0"/>
                        </a:spcAft>
                      </a:pPr>
                      <a:r>
                        <a:rPr lang="en-US" sz="1200">
                          <a:effectLst/>
                        </a:rPr>
                        <a:t>.ctor(List&lt;T&gt;)</a:t>
                      </a:r>
                      <a:endParaRPr lang="en-US" sz="1200">
                        <a:effectLst/>
                        <a:latin typeface="Calibri"/>
                        <a:ea typeface="Calibri"/>
                        <a:cs typeface="Times New Roman"/>
                      </a:endParaRPr>
                    </a:p>
                  </a:txBody>
                  <a:tcPr marL="27607" marR="27607" marT="27607" marB="27607" anchor="ctr"/>
                </a:tc>
                <a:tc>
                  <a:txBody>
                    <a:bodyPr/>
                    <a:lstStyle/>
                    <a:p>
                      <a:pPr marL="0" marR="0">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27607" marR="27607" marT="27607" marB="27607" anchor="ctr"/>
                </a:tc>
                <a:tc>
                  <a:txBody>
                    <a:bodyPr/>
                    <a:lstStyle/>
                    <a:p>
                      <a:pPr marL="0" marR="0">
                        <a:lnSpc>
                          <a:spcPct val="115000"/>
                        </a:lnSpc>
                        <a:spcBef>
                          <a:spcPts val="0"/>
                        </a:spcBef>
                        <a:spcAft>
                          <a:spcPts val="0"/>
                        </a:spcAft>
                      </a:pPr>
                      <a:r>
                        <a:rPr lang="en-US" sz="1200">
                          <a:effectLst/>
                        </a:rPr>
                        <a:t>0 type</a:t>
                      </a:r>
                      <a:endParaRPr lang="en-US" sz="1200">
                        <a:effectLst/>
                        <a:latin typeface="Calibri"/>
                        <a:ea typeface="Calibri"/>
                        <a:cs typeface="Times New Roman"/>
                      </a:endParaRPr>
                    </a:p>
                  </a:txBody>
                  <a:tcPr marL="27607" marR="27607" marT="27607" marB="27607" anchor="ctr"/>
                </a:tc>
                <a:tc>
                  <a:txBody>
                    <a:bodyPr/>
                    <a:lstStyle/>
                    <a:p>
                      <a:pPr marL="0" marR="0">
                        <a:lnSpc>
                          <a:spcPct val="115000"/>
                        </a:lnSpc>
                        <a:spcBef>
                          <a:spcPts val="0"/>
                        </a:spcBef>
                        <a:spcAft>
                          <a:spcPts val="0"/>
                        </a:spcAft>
                      </a:pPr>
                      <a:r>
                        <a:rPr lang="en-US" sz="1200" dirty="0" err="1">
                          <a:effectLst/>
                        </a:rPr>
                        <a:t>GreenField.Gadgets.Helpers.RangeObservableCollection</a:t>
                      </a:r>
                      <a:r>
                        <a:rPr lang="en-US" sz="1200" dirty="0">
                          <a:effectLst/>
                        </a:rPr>
                        <a:t>&lt;T&gt;..</a:t>
                      </a:r>
                      <a:r>
                        <a:rPr lang="en-US" sz="1200" dirty="0" err="1">
                          <a:effectLst/>
                        </a:rPr>
                        <a:t>ctor</a:t>
                      </a:r>
                      <a:r>
                        <a:rPr lang="en-US" sz="1200" dirty="0">
                          <a:effectLst/>
                        </a:rPr>
                        <a:t>(List&lt;T&gt;)</a:t>
                      </a:r>
                      <a:endParaRPr lang="en-US" sz="1200" dirty="0">
                        <a:effectLst/>
                        <a:latin typeface="Calibri"/>
                        <a:ea typeface="Calibri"/>
                        <a:cs typeface="Times New Roman"/>
                      </a:endParaRPr>
                    </a:p>
                  </a:txBody>
                  <a:tcPr marL="27607" marR="27607" marT="27607" marB="27607" anchor="ctr"/>
                </a:tc>
              </a:tr>
              <a:tr h="532534">
                <a:tc>
                  <a:txBody>
                    <a:bodyPr/>
                    <a:lstStyle/>
                    <a:p>
                      <a:pPr marL="0" marR="0">
                        <a:lnSpc>
                          <a:spcPct val="115000"/>
                        </a:lnSpc>
                        <a:spcBef>
                          <a:spcPts val="0"/>
                        </a:spcBef>
                        <a:spcAft>
                          <a:spcPts val="0"/>
                        </a:spcAft>
                      </a:pPr>
                      <a:r>
                        <a:rPr lang="en-US" sz="1200">
                          <a:effectLst/>
                        </a:rPr>
                        <a:t>.ctor()</a:t>
                      </a:r>
                      <a:endParaRPr lang="en-US" sz="1200">
                        <a:effectLst/>
                        <a:latin typeface="Calibri"/>
                        <a:ea typeface="Calibri"/>
                        <a:cs typeface="Times New Roman"/>
                      </a:endParaRPr>
                    </a:p>
                  </a:txBody>
                  <a:tcPr marL="27607" marR="27607" marT="27607" marB="27607" anchor="ctr"/>
                </a:tc>
                <a:tc>
                  <a:txBody>
                    <a:bodyPr/>
                    <a:lstStyle/>
                    <a:p>
                      <a:pPr marL="0" marR="0">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27607" marR="27607" marT="27607" marB="27607" anchor="ctr"/>
                </a:tc>
                <a:tc>
                  <a:txBody>
                    <a:bodyPr/>
                    <a:lstStyle/>
                    <a:p>
                      <a:pPr marL="0" marR="0">
                        <a:lnSpc>
                          <a:spcPct val="115000"/>
                        </a:lnSpc>
                        <a:spcBef>
                          <a:spcPts val="0"/>
                        </a:spcBef>
                        <a:spcAft>
                          <a:spcPts val="0"/>
                        </a:spcAft>
                      </a:pPr>
                      <a:r>
                        <a:rPr lang="en-US" sz="1200">
                          <a:effectLst/>
                        </a:rPr>
                        <a:t>3 types</a:t>
                      </a:r>
                      <a:endParaRPr lang="en-US" sz="1200">
                        <a:effectLst/>
                        <a:latin typeface="Calibri"/>
                        <a:ea typeface="Calibri"/>
                        <a:cs typeface="Times New Roman"/>
                      </a:endParaRPr>
                    </a:p>
                  </a:txBody>
                  <a:tcPr marL="27607" marR="27607" marT="27607" marB="27607" anchor="ctr"/>
                </a:tc>
                <a:tc>
                  <a:txBody>
                    <a:bodyPr/>
                    <a:lstStyle/>
                    <a:p>
                      <a:pPr marL="0" marR="0">
                        <a:lnSpc>
                          <a:spcPct val="115000"/>
                        </a:lnSpc>
                        <a:spcBef>
                          <a:spcPts val="0"/>
                        </a:spcBef>
                        <a:spcAft>
                          <a:spcPts val="0"/>
                        </a:spcAft>
                      </a:pPr>
                      <a:r>
                        <a:rPr lang="en-US" sz="1200" dirty="0" err="1">
                          <a:effectLst/>
                        </a:rPr>
                        <a:t>GreenField.Targeting.Controls.EditorViewModelBase</a:t>
                      </a:r>
                      <a:r>
                        <a:rPr lang="en-US" sz="1200" dirty="0">
                          <a:effectLst/>
                        </a:rPr>
                        <a:t>&lt;</a:t>
                      </a:r>
                      <a:r>
                        <a:rPr lang="en-US" sz="1200" dirty="0" err="1">
                          <a:effectLst/>
                        </a:rPr>
                        <a:t>TInput</a:t>
                      </a:r>
                      <a:r>
                        <a:rPr lang="en-US" sz="1200" dirty="0">
                          <a:effectLst/>
                        </a:rPr>
                        <a:t>&gt;..</a:t>
                      </a:r>
                      <a:r>
                        <a:rPr lang="en-US" sz="1200" dirty="0" err="1">
                          <a:effectLst/>
                        </a:rPr>
                        <a:t>ctor</a:t>
                      </a:r>
                      <a:r>
                        <a:rPr lang="en-US" sz="1200" dirty="0">
                          <a:effectLst/>
                        </a:rPr>
                        <a:t>()</a:t>
                      </a:r>
                      <a:endParaRPr lang="en-US" sz="1200" dirty="0">
                        <a:effectLst/>
                        <a:latin typeface="Calibri"/>
                        <a:ea typeface="Calibri"/>
                        <a:cs typeface="Times New Roman"/>
                      </a:endParaRPr>
                    </a:p>
                  </a:txBody>
                  <a:tcPr marL="27607" marR="27607" marT="27607" marB="27607" anchor="ctr"/>
                </a:tc>
              </a:tr>
              <a:tr h="998519">
                <a:tc>
                  <a:txBody>
                    <a:bodyPr/>
                    <a:lstStyle/>
                    <a:p>
                      <a:pPr marL="0" marR="0">
                        <a:lnSpc>
                          <a:spcPct val="115000"/>
                        </a:lnSpc>
                        <a:spcBef>
                          <a:spcPts val="0"/>
                        </a:spcBef>
                        <a:spcAft>
                          <a:spcPts val="0"/>
                        </a:spcAft>
                      </a:pPr>
                      <a:r>
                        <a:rPr lang="en-US" sz="1200">
                          <a:effectLst/>
                        </a:rPr>
                        <a:t>.ctor(ViewModelEMSummaryMarketData)</a:t>
                      </a:r>
                      <a:endParaRPr lang="en-US" sz="1200">
                        <a:effectLst/>
                        <a:latin typeface="Calibri"/>
                        <a:ea typeface="Calibri"/>
                        <a:cs typeface="Times New Roman"/>
                      </a:endParaRPr>
                    </a:p>
                  </a:txBody>
                  <a:tcPr marL="27607" marR="27607" marT="27607" marB="27607" anchor="ctr"/>
                </a:tc>
                <a:tc>
                  <a:txBody>
                    <a:bodyPr/>
                    <a:lstStyle/>
                    <a:p>
                      <a:pPr marL="0" marR="0">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27607" marR="27607" marT="27607" marB="27607" anchor="ctr"/>
                </a:tc>
                <a:tc>
                  <a:txBody>
                    <a:bodyPr/>
                    <a:lstStyle/>
                    <a:p>
                      <a:pPr marL="0" marR="0">
                        <a:lnSpc>
                          <a:spcPct val="115000"/>
                        </a:lnSpc>
                        <a:spcBef>
                          <a:spcPts val="0"/>
                        </a:spcBef>
                        <a:spcAft>
                          <a:spcPts val="0"/>
                        </a:spcAft>
                      </a:pPr>
                      <a:r>
                        <a:rPr lang="en-US" sz="1200">
                          <a:effectLst/>
                        </a:rPr>
                        <a:t>0 type</a:t>
                      </a:r>
                      <a:endParaRPr lang="en-US" sz="1200">
                        <a:effectLst/>
                        <a:latin typeface="Calibri"/>
                        <a:ea typeface="Calibri"/>
                        <a:cs typeface="Times New Roman"/>
                      </a:endParaRPr>
                    </a:p>
                  </a:txBody>
                  <a:tcPr marL="27607" marR="27607" marT="27607" marB="27607" anchor="ctr"/>
                </a:tc>
                <a:tc>
                  <a:txBody>
                    <a:bodyPr/>
                    <a:lstStyle/>
                    <a:p>
                      <a:pPr marL="0" marR="0">
                        <a:lnSpc>
                          <a:spcPct val="115000"/>
                        </a:lnSpc>
                        <a:spcBef>
                          <a:spcPts val="0"/>
                        </a:spcBef>
                        <a:spcAft>
                          <a:spcPts val="0"/>
                        </a:spcAft>
                      </a:pPr>
                      <a:r>
                        <a:rPr lang="en-US" sz="1200" dirty="0">
                          <a:effectLst/>
                        </a:rPr>
                        <a:t>GreenField.Gadgets.Views.</a:t>
                      </a:r>
                      <a:r>
                        <a:rPr lang="en-US" sz="1200" dirty="0" err="1">
                          <a:effectLst/>
                        </a:rPr>
                        <a:t>ViewEMSummaryMarketData</a:t>
                      </a:r>
                      <a:r>
                        <a:rPr lang="en-US" sz="1200" dirty="0">
                          <a:effectLst/>
                        </a:rPr>
                        <a:t>..</a:t>
                      </a:r>
                      <a:r>
                        <a:rPr lang="en-US" sz="1200" dirty="0" err="1">
                          <a:effectLst/>
                        </a:rPr>
                        <a:t>ctor</a:t>
                      </a:r>
                      <a:r>
                        <a:rPr lang="en-US" sz="1200" dirty="0">
                          <a:effectLst/>
                        </a:rPr>
                        <a:t> (</a:t>
                      </a:r>
                      <a:r>
                        <a:rPr lang="en-US" sz="1200" dirty="0" err="1">
                          <a:effectLst/>
                        </a:rPr>
                        <a:t>ViewModelEMSummaryMarketData</a:t>
                      </a:r>
                      <a:r>
                        <a:rPr lang="en-US" sz="1200" dirty="0">
                          <a:effectLst/>
                        </a:rPr>
                        <a:t>)</a:t>
                      </a:r>
                      <a:endParaRPr lang="en-US" sz="1200" dirty="0">
                        <a:effectLst/>
                        <a:latin typeface="Calibri"/>
                        <a:ea typeface="Calibri"/>
                        <a:cs typeface="Times New Roman"/>
                      </a:endParaRPr>
                    </a:p>
                  </a:txBody>
                  <a:tcPr marL="27607" marR="27607" marT="27607" marB="27607" anchor="ctr"/>
                </a:tc>
              </a:tr>
              <a:tr h="998519">
                <a:tc>
                  <a:txBody>
                    <a:bodyPr/>
                    <a:lstStyle/>
                    <a:p>
                      <a:pPr marL="0" marR="0">
                        <a:lnSpc>
                          <a:spcPct val="115000"/>
                        </a:lnSpc>
                        <a:spcBef>
                          <a:spcPts val="0"/>
                        </a:spcBef>
                        <a:spcAft>
                          <a:spcPts val="0"/>
                        </a:spcAft>
                      </a:pPr>
                      <a:r>
                        <a:rPr lang="en-US" sz="1200" dirty="0">
                          <a:effectLst/>
                        </a:rPr>
                        <a:t>.</a:t>
                      </a:r>
                      <a:r>
                        <a:rPr lang="en-US" sz="1200" dirty="0" err="1">
                          <a:effectLst/>
                        </a:rPr>
                        <a:t>ctor</a:t>
                      </a:r>
                      <a:r>
                        <a:rPr lang="en-US" sz="1200" dirty="0">
                          <a:effectLst/>
                        </a:rPr>
                        <a:t>(</a:t>
                      </a:r>
                      <a:r>
                        <a:rPr lang="en-US" sz="1200" dirty="0" err="1">
                          <a:effectLst/>
                        </a:rPr>
                        <a:t>ViewModelConsensusEstimatesDetails</a:t>
                      </a:r>
                      <a:r>
                        <a:rPr lang="en-US" sz="1200" dirty="0">
                          <a:effectLst/>
                        </a:rPr>
                        <a:t>)</a:t>
                      </a:r>
                      <a:endParaRPr lang="en-US" sz="1200" dirty="0">
                        <a:effectLst/>
                        <a:latin typeface="Calibri"/>
                        <a:ea typeface="Calibri"/>
                        <a:cs typeface="Times New Roman"/>
                      </a:endParaRPr>
                    </a:p>
                  </a:txBody>
                  <a:tcPr marL="27607" marR="27607" marT="27607" marB="27607" anchor="ctr"/>
                </a:tc>
                <a:tc>
                  <a:txBody>
                    <a:bodyPr/>
                    <a:lstStyle/>
                    <a:p>
                      <a:pPr marL="0" marR="0">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27607" marR="27607" marT="27607" marB="27607" anchor="ctr"/>
                </a:tc>
                <a:tc>
                  <a:txBody>
                    <a:bodyPr/>
                    <a:lstStyle/>
                    <a:p>
                      <a:pPr marL="0" marR="0">
                        <a:lnSpc>
                          <a:spcPct val="115000"/>
                        </a:lnSpc>
                        <a:spcBef>
                          <a:spcPts val="0"/>
                        </a:spcBef>
                        <a:spcAft>
                          <a:spcPts val="0"/>
                        </a:spcAft>
                      </a:pPr>
                      <a:r>
                        <a:rPr lang="en-US" sz="1200">
                          <a:effectLst/>
                        </a:rPr>
                        <a:t>0 type</a:t>
                      </a:r>
                      <a:endParaRPr lang="en-US" sz="1200">
                        <a:effectLst/>
                        <a:latin typeface="Calibri"/>
                        <a:ea typeface="Calibri"/>
                        <a:cs typeface="Times New Roman"/>
                      </a:endParaRPr>
                    </a:p>
                  </a:txBody>
                  <a:tcPr marL="27607" marR="27607" marT="27607" marB="27607" anchor="ctr"/>
                </a:tc>
                <a:tc>
                  <a:txBody>
                    <a:bodyPr/>
                    <a:lstStyle/>
                    <a:p>
                      <a:pPr marL="0" marR="0">
                        <a:lnSpc>
                          <a:spcPct val="115000"/>
                        </a:lnSpc>
                        <a:spcBef>
                          <a:spcPts val="0"/>
                        </a:spcBef>
                        <a:spcAft>
                          <a:spcPts val="0"/>
                        </a:spcAft>
                      </a:pPr>
                      <a:r>
                        <a:rPr lang="en-US" sz="1200" dirty="0">
                          <a:effectLst/>
                        </a:rPr>
                        <a:t>GreenField.Gadgets.Views.</a:t>
                      </a:r>
                      <a:r>
                        <a:rPr lang="en-US" sz="1200" dirty="0" err="1">
                          <a:effectLst/>
                        </a:rPr>
                        <a:t>ViewConsensusEstimatesDetails</a:t>
                      </a:r>
                      <a:r>
                        <a:rPr lang="en-US" sz="1200" dirty="0">
                          <a:effectLst/>
                        </a:rPr>
                        <a:t>..</a:t>
                      </a:r>
                      <a:r>
                        <a:rPr lang="en-US" sz="1200" dirty="0" err="1">
                          <a:effectLst/>
                        </a:rPr>
                        <a:t>ctor</a:t>
                      </a:r>
                      <a:r>
                        <a:rPr lang="en-US" sz="1200" dirty="0">
                          <a:effectLst/>
                        </a:rPr>
                        <a:t> (</a:t>
                      </a:r>
                      <a:r>
                        <a:rPr lang="en-US" sz="1200" dirty="0" err="1">
                          <a:effectLst/>
                        </a:rPr>
                        <a:t>ViewModelConsensusEstimatesDetails</a:t>
                      </a:r>
                      <a:r>
                        <a:rPr lang="en-US" sz="1200" dirty="0">
                          <a:effectLst/>
                        </a:rPr>
                        <a:t>)</a:t>
                      </a:r>
                      <a:endParaRPr lang="en-US" sz="1200" dirty="0">
                        <a:effectLst/>
                        <a:latin typeface="Calibri"/>
                        <a:ea typeface="Calibri"/>
                        <a:cs typeface="Times New Roman"/>
                      </a:endParaRPr>
                    </a:p>
                  </a:txBody>
                  <a:tcPr marL="27607" marR="27607" marT="27607" marB="27607" anchor="ctr"/>
                </a:tc>
              </a:tr>
              <a:tr h="765527">
                <a:tc>
                  <a:txBody>
                    <a:bodyPr/>
                    <a:lstStyle/>
                    <a:p>
                      <a:pPr marL="0" marR="0">
                        <a:lnSpc>
                          <a:spcPct val="115000"/>
                        </a:lnSpc>
                        <a:spcBef>
                          <a:spcPts val="0"/>
                        </a:spcBef>
                        <a:spcAft>
                          <a:spcPts val="0"/>
                        </a:spcAft>
                      </a:pPr>
                      <a:r>
                        <a:rPr lang="en-US" sz="1200">
                          <a:effectLst/>
                        </a:rPr>
                        <a:t>.ctor()</a:t>
                      </a:r>
                      <a:endParaRPr lang="en-US" sz="1200">
                        <a:effectLst/>
                        <a:latin typeface="Calibri"/>
                        <a:ea typeface="Calibri"/>
                        <a:cs typeface="Times New Roman"/>
                      </a:endParaRPr>
                    </a:p>
                  </a:txBody>
                  <a:tcPr marL="27607" marR="27607" marT="27607" marB="27607" anchor="ctr"/>
                </a:tc>
                <a:tc>
                  <a:txBody>
                    <a:bodyPr/>
                    <a:lstStyle/>
                    <a:p>
                      <a:pPr marL="0" marR="0">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27607" marR="27607" marT="27607" marB="27607" anchor="ctr"/>
                </a:tc>
                <a:tc>
                  <a:txBody>
                    <a:bodyPr/>
                    <a:lstStyle/>
                    <a:p>
                      <a:pPr marL="0" marR="0">
                        <a:lnSpc>
                          <a:spcPct val="115000"/>
                        </a:lnSpc>
                        <a:spcBef>
                          <a:spcPts val="0"/>
                        </a:spcBef>
                        <a:spcAft>
                          <a:spcPts val="0"/>
                        </a:spcAft>
                      </a:pPr>
                      <a:r>
                        <a:rPr lang="en-US" sz="1200">
                          <a:effectLst/>
                        </a:rPr>
                        <a:t>0 type</a:t>
                      </a:r>
                      <a:endParaRPr lang="en-US" sz="1200">
                        <a:effectLst/>
                        <a:latin typeface="Calibri"/>
                        <a:ea typeface="Calibri"/>
                        <a:cs typeface="Times New Roman"/>
                      </a:endParaRPr>
                    </a:p>
                  </a:txBody>
                  <a:tcPr marL="27607" marR="27607" marT="27607" marB="27607" anchor="ctr"/>
                </a:tc>
                <a:tc>
                  <a:txBody>
                    <a:bodyPr/>
                    <a:lstStyle/>
                    <a:p>
                      <a:pPr marL="0" marR="0">
                        <a:lnSpc>
                          <a:spcPct val="115000"/>
                        </a:lnSpc>
                        <a:spcBef>
                          <a:spcPts val="0"/>
                        </a:spcBef>
                        <a:spcAft>
                          <a:spcPts val="0"/>
                        </a:spcAft>
                      </a:pPr>
                      <a:r>
                        <a:rPr lang="en-US" sz="1200" dirty="0" err="1">
                          <a:effectLst/>
                        </a:rPr>
                        <a:t>Aims.Data.Server.ServiceHostFactoryBase</a:t>
                      </a:r>
                      <a:r>
                        <a:rPr lang="en-US" sz="1200" dirty="0">
                          <a:effectLst/>
                        </a:rPr>
                        <a:t>&lt;</a:t>
                      </a:r>
                      <a:r>
                        <a:rPr lang="en-US" sz="1200" dirty="0" err="1">
                          <a:effectLst/>
                        </a:rPr>
                        <a:t>TService,TSettings</a:t>
                      </a:r>
                      <a:r>
                        <a:rPr lang="en-US" sz="1200" dirty="0">
                          <a:effectLst/>
                        </a:rPr>
                        <a:t>&gt;..</a:t>
                      </a:r>
                      <a:r>
                        <a:rPr lang="en-US" sz="1200" dirty="0" err="1">
                          <a:effectLst/>
                        </a:rPr>
                        <a:t>ctor</a:t>
                      </a:r>
                      <a:r>
                        <a:rPr lang="en-US" sz="1200" dirty="0">
                          <a:effectLst/>
                        </a:rPr>
                        <a:t>()</a:t>
                      </a:r>
                      <a:endParaRPr lang="en-US" sz="1200" dirty="0">
                        <a:effectLst/>
                        <a:latin typeface="Calibri"/>
                        <a:ea typeface="Calibri"/>
                        <a:cs typeface="Times New Roman"/>
                      </a:endParaRPr>
                    </a:p>
                  </a:txBody>
                  <a:tcPr marL="27607" marR="27607" marT="27607" marB="27607" anchor="ctr"/>
                </a:tc>
              </a:tr>
            </a:tbl>
          </a:graphicData>
        </a:graphic>
      </p:graphicFrame>
      <p:sp>
        <p:nvSpPr>
          <p:cNvPr id="6" name="Rectangle 5"/>
          <p:cNvSpPr/>
          <p:nvPr/>
        </p:nvSpPr>
        <p:spPr>
          <a:xfrm>
            <a:off x="-31664" y="6032309"/>
            <a:ext cx="9220200" cy="819281"/>
          </a:xfrm>
          <a:prstGeom prst="rect">
            <a:avLst/>
          </a:prstGeom>
        </p:spPr>
        <p:style>
          <a:lnRef idx="1">
            <a:schemeClr val="accent1"/>
          </a:lnRef>
          <a:fillRef idx="2">
            <a:schemeClr val="accent1"/>
          </a:fillRef>
          <a:effectRef idx="1">
            <a:schemeClr val="accent1"/>
          </a:effectRef>
          <a:fontRef idx="minor">
            <a:schemeClr val="dk1"/>
          </a:fontRef>
        </p:style>
        <p:txBody>
          <a:bodyPr/>
          <a:lstStyle/>
          <a:p>
            <a:r>
              <a:rPr lang="en-US" sz="1600" dirty="0" smtClean="0"/>
              <a:t>Violations </a:t>
            </a:r>
            <a:r>
              <a:rPr lang="en-US" sz="1600" dirty="0"/>
              <a:t>reported can be solved by re-designing object </a:t>
            </a:r>
            <a:r>
              <a:rPr lang="en-US" sz="1600" dirty="0" smtClean="0"/>
              <a:t>initialization or </a:t>
            </a:r>
            <a:r>
              <a:rPr lang="en-US" sz="1600" dirty="0"/>
              <a:t>by marking the parent class </a:t>
            </a:r>
            <a:r>
              <a:rPr lang="en-US" sz="1600" dirty="0" smtClean="0"/>
              <a:t>sealed</a:t>
            </a:r>
            <a:r>
              <a:rPr lang="en-US" sz="1600" dirty="0"/>
              <a:t>, if possible.</a:t>
            </a:r>
          </a:p>
        </p:txBody>
      </p:sp>
    </p:spTree>
    <p:extLst>
      <p:ext uri="{BB962C8B-B14F-4D97-AF65-F5344CB8AC3E}">
        <p14:creationId xmlns:p14="http://schemas.microsoft.com/office/powerpoint/2010/main" val="2879599990"/>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8"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5000" fill="hold"/>
                                        <p:tgtEl>
                                          <p:spTgt spid="4"/>
                                        </p:tgtEl>
                                        <p:attrNameLst>
                                          <p:attrName>ppt_x</p:attrName>
                                        </p:attrNameLst>
                                      </p:cBhvr>
                                      <p:tavLst>
                                        <p:tav tm="0">
                                          <p:val>
                                            <p:strVal val="#ppt_x"/>
                                          </p:val>
                                        </p:tav>
                                        <p:tav tm="100000">
                                          <p:val>
                                            <p:strVal val="#ppt_x"/>
                                          </p:val>
                                        </p:tav>
                                      </p:tavLst>
                                    </p:anim>
                                    <p:anim calcmode="lin" valueType="num">
                                      <p:cBhvr>
                                        <p:cTn id="13" dur="15000" fill="hold"/>
                                        <p:tgtEl>
                                          <p:spTgt spid="4"/>
                                        </p:tgtEl>
                                        <p:attrNameLst>
                                          <p:attrName>ppt_y</p:attrName>
                                        </p:attrNameLst>
                                      </p:cBhvr>
                                      <p:tavLst>
                                        <p:tav tm="0">
                                          <p:val>
                                            <p:strVal val="#ppt_y+1"/>
                                          </p:val>
                                        </p:tav>
                                        <p:tav tm="100000">
                                          <p:val>
                                            <p:strVal val="#ppt_y-1"/>
                                          </p:val>
                                        </p:tav>
                                      </p:tavLst>
                                    </p:anim>
                                  </p:childTnLst>
                                </p:cTn>
                              </p:par>
                              <p:par>
                                <p:cTn id="14" presetID="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24</a:t>
            </a:fld>
            <a:endParaRPr kumimoji="0" lang="en-US"/>
          </a:p>
        </p:txBody>
      </p:sp>
      <p:sp>
        <p:nvSpPr>
          <p:cNvPr id="7" name="Title 1"/>
          <p:cNvSpPr>
            <a:spLocks noGrp="1"/>
          </p:cNvSpPr>
          <p:nvPr>
            <p:ph type="title"/>
          </p:nvPr>
        </p:nvSpPr>
        <p:spPr>
          <a:xfrm>
            <a:off x="133125" y="-248020"/>
            <a:ext cx="8782275" cy="1143000"/>
          </a:xfrm>
        </p:spPr>
        <p:txBody>
          <a:bodyPr>
            <a:noAutofit/>
          </a:bodyPr>
          <a:lstStyle/>
          <a:p>
            <a:r>
              <a:rPr lang="en-US" sz="2400" dirty="0"/>
              <a:t>Don't assign static fields from instance </a:t>
            </a:r>
            <a:r>
              <a:rPr lang="en-US" sz="2400" dirty="0" smtClean="0"/>
              <a:t>methods (4)</a:t>
            </a:r>
            <a:endParaRPr lang="en-US" sz="2400" dirty="0"/>
          </a:p>
        </p:txBody>
      </p:sp>
      <p:sp>
        <p:nvSpPr>
          <p:cNvPr id="5" name="Rectangle 4"/>
          <p:cNvSpPr/>
          <p:nvPr/>
        </p:nvSpPr>
        <p:spPr>
          <a:xfrm>
            <a:off x="0" y="641693"/>
            <a:ext cx="9144000" cy="646331"/>
          </a:xfrm>
          <a:prstGeom prst="rect">
            <a:avLst/>
          </a:prstGeom>
        </p:spPr>
        <p:txBody>
          <a:bodyPr wrap="square">
            <a:spAutoFit/>
          </a:bodyPr>
          <a:lstStyle/>
          <a:p>
            <a:r>
              <a:rPr lang="en-US" dirty="0" smtClean="0"/>
              <a:t>Assigning </a:t>
            </a:r>
            <a:r>
              <a:rPr lang="en-US" dirty="0"/>
              <a:t>static fields from instance methods leads </a:t>
            </a:r>
            <a:r>
              <a:rPr lang="en-US" dirty="0" smtClean="0"/>
              <a:t>to poorly </a:t>
            </a:r>
            <a:r>
              <a:rPr lang="en-US" dirty="0"/>
              <a:t>maintainable and non thread-safe </a:t>
            </a:r>
            <a:r>
              <a:rPr lang="en-US" dirty="0" smtClean="0"/>
              <a:t>code. It </a:t>
            </a:r>
            <a:r>
              <a:rPr lang="en-US" dirty="0"/>
              <a:t>is advised to assign static fields inline or from class constructor.</a:t>
            </a:r>
          </a:p>
        </p:txBody>
      </p:sp>
      <p:graphicFrame>
        <p:nvGraphicFramePr>
          <p:cNvPr id="3" name="Table 2"/>
          <p:cNvGraphicFramePr>
            <a:graphicFrameLocks noGrp="1"/>
          </p:cNvGraphicFramePr>
          <p:nvPr>
            <p:extLst>
              <p:ext uri="{D42A27DB-BD31-4B8C-83A1-F6EECF244321}">
                <p14:modId xmlns:p14="http://schemas.microsoft.com/office/powerpoint/2010/main" val="4268411796"/>
              </p:ext>
            </p:extLst>
          </p:nvPr>
        </p:nvGraphicFramePr>
        <p:xfrm>
          <a:off x="0" y="1583139"/>
          <a:ext cx="9144000" cy="4527719"/>
        </p:xfrm>
        <a:graphic>
          <a:graphicData uri="http://schemas.openxmlformats.org/drawingml/2006/table">
            <a:tbl>
              <a:tblPr firstRow="1" firstCol="1" bandRow="1">
                <a:tableStyleId>{5C22544A-7EE6-4342-B048-85BDC9FD1C3A}</a:tableStyleId>
              </a:tblPr>
              <a:tblGrid>
                <a:gridCol w="3048000"/>
                <a:gridCol w="3048000"/>
                <a:gridCol w="3048000"/>
              </a:tblGrid>
              <a:tr h="833405">
                <a:tc>
                  <a:txBody>
                    <a:bodyPr/>
                    <a:lstStyle/>
                    <a:p>
                      <a:pPr marL="0" marR="0" algn="ctr">
                        <a:lnSpc>
                          <a:spcPct val="115000"/>
                        </a:lnSpc>
                        <a:spcBef>
                          <a:spcPts val="0"/>
                        </a:spcBef>
                        <a:spcAft>
                          <a:spcPts val="0"/>
                        </a:spcAft>
                      </a:pPr>
                      <a:r>
                        <a:rPr lang="en-US" sz="1600" dirty="0" smtClean="0">
                          <a:effectLst/>
                          <a:latin typeface="+mn-lt"/>
                          <a:ea typeface="Calibri"/>
                          <a:cs typeface="Times New Roman"/>
                        </a:rPr>
                        <a:t>Fields</a:t>
                      </a:r>
                      <a:endParaRPr lang="en-US" sz="1600" dirty="0">
                        <a:effectLst/>
                        <a:latin typeface="+mn-lt"/>
                        <a:ea typeface="Calibri"/>
                        <a:cs typeface="Times New Roman"/>
                      </a:endParaRPr>
                    </a:p>
                  </a:txBody>
                  <a:tcPr marL="38100" marR="38100" marT="38100" marB="38100" anchor="ctr"/>
                </a:tc>
                <a:tc>
                  <a:txBody>
                    <a:bodyPr/>
                    <a:lstStyle/>
                    <a:p>
                      <a:pPr marL="0" marR="0" algn="ctr">
                        <a:lnSpc>
                          <a:spcPct val="115000"/>
                        </a:lnSpc>
                        <a:spcBef>
                          <a:spcPts val="0"/>
                        </a:spcBef>
                        <a:spcAft>
                          <a:spcPts val="0"/>
                        </a:spcAft>
                      </a:pPr>
                      <a:r>
                        <a:rPr lang="en-US" sz="1600" dirty="0" smtClean="0">
                          <a:effectLst/>
                          <a:latin typeface="+mn-lt"/>
                          <a:ea typeface="Calibri"/>
                          <a:cs typeface="Times New Roman"/>
                        </a:rPr>
                        <a:t>Assigned By</a:t>
                      </a:r>
                      <a:endParaRPr lang="en-US" sz="1600" dirty="0">
                        <a:effectLst/>
                        <a:latin typeface="+mn-lt"/>
                        <a:ea typeface="Calibri"/>
                        <a:cs typeface="Times New Roman"/>
                      </a:endParaRPr>
                    </a:p>
                  </a:txBody>
                  <a:tcPr marL="38100" marR="38100" marT="38100" marB="38100" anchor="ctr"/>
                </a:tc>
                <a:tc>
                  <a:txBody>
                    <a:bodyPr/>
                    <a:lstStyle/>
                    <a:p>
                      <a:pPr marL="0" marR="0" algn="ctr">
                        <a:lnSpc>
                          <a:spcPct val="115000"/>
                        </a:lnSpc>
                        <a:spcBef>
                          <a:spcPts val="0"/>
                        </a:spcBef>
                        <a:spcAft>
                          <a:spcPts val="0"/>
                        </a:spcAft>
                      </a:pPr>
                      <a:r>
                        <a:rPr lang="en-US" sz="1600" dirty="0" smtClean="0">
                          <a:effectLst/>
                          <a:latin typeface="+mn-lt"/>
                          <a:ea typeface="Calibri"/>
                          <a:cs typeface="Times New Roman"/>
                        </a:rPr>
                        <a:t>Full</a:t>
                      </a:r>
                      <a:r>
                        <a:rPr lang="en-US" sz="1600" baseline="0" dirty="0" smtClean="0">
                          <a:effectLst/>
                          <a:latin typeface="+mn-lt"/>
                          <a:ea typeface="Calibri"/>
                          <a:cs typeface="Times New Roman"/>
                        </a:rPr>
                        <a:t> Name</a:t>
                      </a:r>
                      <a:endParaRPr lang="en-US" sz="1600" dirty="0">
                        <a:effectLst/>
                        <a:latin typeface="+mn-lt"/>
                        <a:ea typeface="Calibri"/>
                        <a:cs typeface="Times New Roman"/>
                      </a:endParaRPr>
                    </a:p>
                  </a:txBody>
                  <a:tcPr marL="38100" marR="38100" marT="38100" marB="38100" anchor="ctr"/>
                </a:tc>
              </a:tr>
              <a:tr h="833405">
                <a:tc>
                  <a:txBody>
                    <a:bodyPr/>
                    <a:lstStyle/>
                    <a:p>
                      <a:pPr marL="0" marR="0">
                        <a:lnSpc>
                          <a:spcPct val="115000"/>
                        </a:lnSpc>
                        <a:spcBef>
                          <a:spcPts val="0"/>
                        </a:spcBef>
                        <a:spcAft>
                          <a:spcPts val="0"/>
                        </a:spcAft>
                      </a:pPr>
                      <a:r>
                        <a:rPr lang="en-US" sz="1600" dirty="0" err="1">
                          <a:effectLst/>
                          <a:latin typeface="+mn-lt"/>
                        </a:rPr>
                        <a:t>refreshFlag</a:t>
                      </a:r>
                      <a:endParaRPr lang="en-US" sz="1600" dirty="0">
                        <a:effectLst/>
                        <a:latin typeface="+mn-lt"/>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600">
                          <a:effectLst/>
                          <a:latin typeface="+mn-lt"/>
                        </a:rPr>
                        <a:t>3 methods</a:t>
                      </a:r>
                      <a:endParaRPr lang="en-US" sz="1600">
                        <a:effectLst/>
                        <a:latin typeface="+mn-lt"/>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600" dirty="0" err="1">
                          <a:effectLst/>
                          <a:latin typeface="+mn-lt"/>
                        </a:rPr>
                        <a:t>GreenField.Common.RefreshScreen.refreshFlag</a:t>
                      </a:r>
                      <a:endParaRPr lang="en-US" sz="1600" dirty="0">
                        <a:effectLst/>
                        <a:latin typeface="+mn-lt"/>
                        <a:ea typeface="Calibri"/>
                        <a:cs typeface="Times New Roman"/>
                      </a:endParaRPr>
                    </a:p>
                  </a:txBody>
                  <a:tcPr marL="38100" marR="38100" marT="38100" marB="38100" anchor="ctr"/>
                </a:tc>
              </a:tr>
              <a:tr h="1194099">
                <a:tc>
                  <a:txBody>
                    <a:bodyPr/>
                    <a:lstStyle/>
                    <a:p>
                      <a:pPr marL="0" marR="0">
                        <a:lnSpc>
                          <a:spcPct val="115000"/>
                        </a:lnSpc>
                        <a:spcBef>
                          <a:spcPts val="0"/>
                        </a:spcBef>
                        <a:spcAft>
                          <a:spcPts val="0"/>
                        </a:spcAft>
                      </a:pPr>
                      <a:r>
                        <a:rPr lang="en-US" sz="1600">
                          <a:effectLst/>
                          <a:latin typeface="+mn-lt"/>
                        </a:rPr>
                        <a:t>ExportElementOptions</a:t>
                      </a:r>
                      <a:endParaRPr lang="en-US" sz="1600">
                        <a:effectLst/>
                        <a:latin typeface="+mn-lt"/>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600" dirty="0">
                          <a:effectLst/>
                          <a:latin typeface="+mn-lt"/>
                        </a:rPr>
                        <a:t>1 method</a:t>
                      </a:r>
                      <a:endParaRPr lang="en-US" sz="1600" dirty="0">
                        <a:effectLst/>
                        <a:latin typeface="+mn-lt"/>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600" dirty="0" err="1">
                          <a:effectLst/>
                          <a:latin typeface="+mn-lt"/>
                        </a:rPr>
                        <a:t>GreenField.Gadgets.Helpers.RadGridView_ElementExport</a:t>
                      </a:r>
                      <a:r>
                        <a:rPr lang="en-US" sz="1600" dirty="0">
                          <a:effectLst/>
                          <a:latin typeface="+mn-lt"/>
                        </a:rPr>
                        <a:t> .</a:t>
                      </a:r>
                      <a:r>
                        <a:rPr lang="en-US" sz="1600" dirty="0" err="1">
                          <a:effectLst/>
                          <a:latin typeface="+mn-lt"/>
                        </a:rPr>
                        <a:t>ExportElementOptions</a:t>
                      </a:r>
                      <a:endParaRPr lang="en-US" sz="1600" dirty="0">
                        <a:effectLst/>
                        <a:latin typeface="+mn-lt"/>
                        <a:ea typeface="Calibri"/>
                        <a:cs typeface="Times New Roman"/>
                      </a:endParaRPr>
                    </a:p>
                  </a:txBody>
                  <a:tcPr marL="38100" marR="38100" marT="38100" marB="38100" anchor="ctr"/>
                </a:tc>
              </a:tr>
              <a:tr h="833405">
                <a:tc>
                  <a:txBody>
                    <a:bodyPr/>
                    <a:lstStyle/>
                    <a:p>
                      <a:pPr marL="0" marR="0">
                        <a:lnSpc>
                          <a:spcPct val="115000"/>
                        </a:lnSpc>
                        <a:spcBef>
                          <a:spcPts val="0"/>
                        </a:spcBef>
                        <a:spcAft>
                          <a:spcPts val="0"/>
                        </a:spcAft>
                      </a:pPr>
                      <a:r>
                        <a:rPr lang="en-US" sz="1600">
                          <a:effectLst/>
                          <a:latin typeface="+mn-lt"/>
                        </a:rPr>
                        <a:t>Value</a:t>
                      </a:r>
                      <a:endParaRPr lang="en-US" sz="1600">
                        <a:effectLst/>
                        <a:latin typeface="+mn-lt"/>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600">
                          <a:effectLst/>
                          <a:latin typeface="+mn-lt"/>
                        </a:rPr>
                        <a:t>1 method</a:t>
                      </a:r>
                      <a:endParaRPr lang="en-US" sz="1600">
                        <a:effectLst/>
                        <a:latin typeface="+mn-lt"/>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600">
                          <a:effectLst/>
                          <a:latin typeface="+mn-lt"/>
                        </a:rPr>
                        <a:t>GreenField.Gadgets.Helpers.DragDropPosition.Value</a:t>
                      </a:r>
                      <a:endParaRPr lang="en-US" sz="1600">
                        <a:effectLst/>
                        <a:latin typeface="+mn-lt"/>
                        <a:ea typeface="Calibri"/>
                        <a:cs typeface="Times New Roman"/>
                      </a:endParaRPr>
                    </a:p>
                  </a:txBody>
                  <a:tcPr marL="38100" marR="38100" marT="38100" marB="38100" anchor="ctr"/>
                </a:tc>
              </a:tr>
              <a:tr h="833405">
                <a:tc>
                  <a:txBody>
                    <a:bodyPr/>
                    <a:lstStyle/>
                    <a:p>
                      <a:pPr marL="0" marR="0">
                        <a:lnSpc>
                          <a:spcPct val="115000"/>
                        </a:lnSpc>
                        <a:spcBef>
                          <a:spcPts val="0"/>
                        </a:spcBef>
                        <a:spcAft>
                          <a:spcPts val="0"/>
                        </a:spcAft>
                      </a:pPr>
                      <a:r>
                        <a:rPr lang="en-US" sz="1600">
                          <a:effectLst/>
                          <a:latin typeface="+mn-lt"/>
                        </a:rPr>
                        <a:t>m_Cookies</a:t>
                      </a:r>
                      <a:endParaRPr lang="en-US" sz="1600">
                        <a:effectLst/>
                        <a:latin typeface="+mn-lt"/>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600">
                          <a:effectLst/>
                          <a:latin typeface="+mn-lt"/>
                        </a:rPr>
                        <a:t>1 method</a:t>
                      </a:r>
                      <a:endParaRPr lang="en-US" sz="1600">
                        <a:effectLst/>
                        <a:latin typeface="+mn-lt"/>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600" dirty="0" err="1">
                          <a:effectLst/>
                          <a:latin typeface="+mn-lt"/>
                        </a:rPr>
                        <a:t>GreenField.App.ServiceClientFactory.m_Cookies</a:t>
                      </a:r>
                      <a:endParaRPr lang="en-US" sz="1600" dirty="0">
                        <a:effectLst/>
                        <a:latin typeface="+mn-lt"/>
                        <a:ea typeface="Calibri"/>
                        <a:cs typeface="Times New Roman"/>
                      </a:endParaRPr>
                    </a:p>
                  </a:txBody>
                  <a:tcPr marL="38100" marR="38100" marT="38100" marB="38100" anchor="ctr"/>
                </a:tc>
              </a:tr>
            </a:tbl>
          </a:graphicData>
        </a:graphic>
      </p:graphicFrame>
      <p:sp>
        <p:nvSpPr>
          <p:cNvPr id="8" name="Rectangle 1"/>
          <p:cNvSpPr>
            <a:spLocks noChangeArrowheads="1"/>
          </p:cNvSpPr>
          <p:nvPr/>
        </p:nvSpPr>
        <p:spPr bwMode="auto">
          <a:xfrm>
            <a:off x="1085850" y="27638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36466585"/>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25</a:t>
            </a:fld>
            <a:endParaRPr kumimoji="0" lang="en-US"/>
          </a:p>
        </p:txBody>
      </p:sp>
      <p:sp>
        <p:nvSpPr>
          <p:cNvPr id="7" name="Title 1"/>
          <p:cNvSpPr>
            <a:spLocks noGrp="1"/>
          </p:cNvSpPr>
          <p:nvPr>
            <p:ph type="title"/>
          </p:nvPr>
        </p:nvSpPr>
        <p:spPr>
          <a:xfrm>
            <a:off x="133125" y="-248020"/>
            <a:ext cx="8782275" cy="1143000"/>
          </a:xfrm>
        </p:spPr>
        <p:txBody>
          <a:bodyPr>
            <a:noAutofit/>
          </a:bodyPr>
          <a:lstStyle/>
          <a:p>
            <a:r>
              <a:rPr lang="en-US" sz="2400" dirty="0"/>
              <a:t>Avoid empty interfaces </a:t>
            </a:r>
            <a:r>
              <a:rPr lang="en-US" sz="2400" dirty="0" smtClean="0"/>
              <a:t>(3) -</a:t>
            </a:r>
            <a:endParaRPr lang="en-US" sz="2400" dirty="0"/>
          </a:p>
        </p:txBody>
      </p:sp>
      <p:graphicFrame>
        <p:nvGraphicFramePr>
          <p:cNvPr id="3" name="Table 2"/>
          <p:cNvGraphicFramePr>
            <a:graphicFrameLocks noGrp="1"/>
          </p:cNvGraphicFramePr>
          <p:nvPr>
            <p:extLst>
              <p:ext uri="{D42A27DB-BD31-4B8C-83A1-F6EECF244321}">
                <p14:modId xmlns:p14="http://schemas.microsoft.com/office/powerpoint/2010/main" val="3635531945"/>
              </p:ext>
            </p:extLst>
          </p:nvPr>
        </p:nvGraphicFramePr>
        <p:xfrm>
          <a:off x="0" y="1583139"/>
          <a:ext cx="9144000" cy="3236304"/>
        </p:xfrm>
        <a:graphic>
          <a:graphicData uri="http://schemas.openxmlformats.org/drawingml/2006/table">
            <a:tbl>
              <a:tblPr firstRow="1" firstCol="1" bandRow="1">
                <a:tableStyleId>{5C22544A-7EE6-4342-B048-85BDC9FD1C3A}</a:tableStyleId>
              </a:tblPr>
              <a:tblGrid>
                <a:gridCol w="3398293"/>
                <a:gridCol w="2697707"/>
                <a:gridCol w="3048000"/>
              </a:tblGrid>
              <a:tr h="586855">
                <a:tc>
                  <a:txBody>
                    <a:bodyPr/>
                    <a:lstStyle/>
                    <a:p>
                      <a:pPr marL="0" marR="0" algn="ctr">
                        <a:lnSpc>
                          <a:spcPct val="115000"/>
                        </a:lnSpc>
                        <a:spcBef>
                          <a:spcPts val="0"/>
                        </a:spcBef>
                        <a:spcAft>
                          <a:spcPts val="0"/>
                        </a:spcAft>
                      </a:pPr>
                      <a:r>
                        <a:rPr lang="en-US" sz="1600" dirty="0" smtClean="0">
                          <a:effectLst/>
                          <a:latin typeface="+mn-lt"/>
                          <a:ea typeface="Calibri"/>
                          <a:cs typeface="Times New Roman"/>
                        </a:rPr>
                        <a:t>Types</a:t>
                      </a:r>
                      <a:endParaRPr lang="en-US" sz="1600" dirty="0">
                        <a:effectLst/>
                        <a:latin typeface="+mn-lt"/>
                        <a:ea typeface="Calibri"/>
                        <a:cs typeface="Times New Roman"/>
                      </a:endParaRPr>
                    </a:p>
                  </a:txBody>
                  <a:tcPr marL="38100" marR="38100" marT="38100" marB="38100" anchor="ctr"/>
                </a:tc>
                <a:tc>
                  <a:txBody>
                    <a:bodyPr/>
                    <a:lstStyle/>
                    <a:p>
                      <a:pPr marL="0" marR="0" algn="ctr">
                        <a:lnSpc>
                          <a:spcPct val="115000"/>
                        </a:lnSpc>
                        <a:spcBef>
                          <a:spcPts val="0"/>
                        </a:spcBef>
                        <a:spcAft>
                          <a:spcPts val="0"/>
                        </a:spcAft>
                      </a:pPr>
                      <a:r>
                        <a:rPr lang="en-US" sz="1600" dirty="0" smtClean="0">
                          <a:effectLst/>
                          <a:latin typeface="+mn-lt"/>
                          <a:ea typeface="Calibri"/>
                          <a:cs typeface="Times New Roman"/>
                        </a:rPr>
                        <a:t>Types that implements</a:t>
                      </a:r>
                      <a:r>
                        <a:rPr lang="en-US" sz="1600" baseline="0" dirty="0" smtClean="0">
                          <a:effectLst/>
                          <a:latin typeface="+mn-lt"/>
                          <a:ea typeface="Calibri"/>
                          <a:cs typeface="Times New Roman"/>
                        </a:rPr>
                        <a:t> me</a:t>
                      </a:r>
                      <a:endParaRPr lang="en-US" sz="1600" dirty="0">
                        <a:effectLst/>
                        <a:latin typeface="+mn-lt"/>
                        <a:ea typeface="Calibri"/>
                        <a:cs typeface="Times New Roman"/>
                      </a:endParaRPr>
                    </a:p>
                  </a:txBody>
                  <a:tcPr marL="38100" marR="38100" marT="38100" marB="38100" anchor="ctr"/>
                </a:tc>
                <a:tc>
                  <a:txBody>
                    <a:bodyPr/>
                    <a:lstStyle/>
                    <a:p>
                      <a:pPr marL="0" marR="0" algn="ctr">
                        <a:lnSpc>
                          <a:spcPct val="115000"/>
                        </a:lnSpc>
                        <a:spcBef>
                          <a:spcPts val="0"/>
                        </a:spcBef>
                        <a:spcAft>
                          <a:spcPts val="0"/>
                        </a:spcAft>
                      </a:pPr>
                      <a:r>
                        <a:rPr lang="en-US" sz="1600" dirty="0" smtClean="0">
                          <a:effectLst/>
                          <a:latin typeface="+mn-lt"/>
                          <a:ea typeface="Calibri"/>
                          <a:cs typeface="Times New Roman"/>
                        </a:rPr>
                        <a:t>Full</a:t>
                      </a:r>
                      <a:r>
                        <a:rPr lang="en-US" sz="1600" baseline="0" dirty="0" smtClean="0">
                          <a:effectLst/>
                          <a:latin typeface="+mn-lt"/>
                          <a:ea typeface="Calibri"/>
                          <a:cs typeface="Times New Roman"/>
                        </a:rPr>
                        <a:t> Name</a:t>
                      </a:r>
                      <a:endParaRPr lang="en-US" sz="1600" dirty="0">
                        <a:effectLst/>
                        <a:latin typeface="+mn-lt"/>
                        <a:ea typeface="Calibri"/>
                        <a:cs typeface="Times New Roman"/>
                      </a:endParaRPr>
                    </a:p>
                  </a:txBody>
                  <a:tcPr marL="38100" marR="38100" marT="38100" marB="38100" anchor="ctr"/>
                </a:tc>
              </a:tr>
              <a:tr h="982639">
                <a:tc>
                  <a:txBody>
                    <a:bodyPr/>
                    <a:lstStyle/>
                    <a:p>
                      <a:r>
                        <a:rPr lang="en-US" smtClean="0"/>
                        <a:t>IDataManagerFactory</a:t>
                      </a:r>
                      <a:endParaRPr lang="en-US" dirty="0"/>
                    </a:p>
                  </a:txBody>
                  <a:tcPr marL="38100" marR="38100" marT="38100" marB="38100" anchor="ctr"/>
                </a:tc>
                <a:tc>
                  <a:txBody>
                    <a:bodyPr/>
                    <a:lstStyle/>
                    <a:p>
                      <a:r>
                        <a:rPr lang="en-US" dirty="0"/>
                        <a:t>0 type</a:t>
                      </a:r>
                    </a:p>
                  </a:txBody>
                  <a:tcPr marL="38100" marR="38100" marT="38100" marB="38100" anchor="ctr"/>
                </a:tc>
                <a:tc>
                  <a:txBody>
                    <a:bodyPr/>
                    <a:lstStyle/>
                    <a:p>
                      <a:r>
                        <a:rPr lang="en-US"/>
                        <a:t>Aims.Core.Persisting.IDataManagerFactory</a:t>
                      </a:r>
                    </a:p>
                  </a:txBody>
                  <a:tcPr marL="38100" marR="38100" marT="38100" marB="38100" anchor="ctr"/>
                </a:tc>
              </a:tr>
              <a:tr h="833405">
                <a:tc>
                  <a:txBody>
                    <a:bodyPr/>
                    <a:lstStyle/>
                    <a:p>
                      <a:r>
                        <a:rPr lang="en-US"/>
                        <a:t>IModelDifference</a:t>
                      </a:r>
                    </a:p>
                  </a:txBody>
                  <a:tcPr marL="38100" marR="38100" marT="38100" marB="38100" anchor="ctr"/>
                </a:tc>
                <a:tc>
                  <a:txBody>
                    <a:bodyPr/>
                    <a:lstStyle/>
                    <a:p>
                      <a:r>
                        <a:rPr lang="en-US" dirty="0"/>
                        <a:t>0 type</a:t>
                      </a:r>
                    </a:p>
                  </a:txBody>
                  <a:tcPr marL="38100" marR="38100" marT="38100" marB="38100" anchor="ctr"/>
                </a:tc>
                <a:tc>
                  <a:txBody>
                    <a:bodyPr/>
                    <a:lstStyle/>
                    <a:p>
                      <a:r>
                        <a:rPr lang="en-US"/>
                        <a:t>TopDown.Core.ManagingBpt.IModelDifference</a:t>
                      </a:r>
                    </a:p>
                  </a:txBody>
                  <a:tcPr marL="38100" marR="38100" marT="38100" marB="38100" anchor="ctr"/>
                </a:tc>
              </a:tr>
              <a:tr h="833405">
                <a:tc>
                  <a:txBody>
                    <a:bodyPr/>
                    <a:lstStyle/>
                    <a:p>
                      <a:r>
                        <a:rPr lang="en-US"/>
                        <a:t>IModelDifferenceResolver</a:t>
                      </a:r>
                    </a:p>
                  </a:txBody>
                  <a:tcPr marL="38100" marR="38100" marT="38100" marB="38100" anchor="ctr"/>
                </a:tc>
                <a:tc>
                  <a:txBody>
                    <a:bodyPr/>
                    <a:lstStyle/>
                    <a:p>
                      <a:r>
                        <a:rPr lang="en-US"/>
                        <a:t>0 type</a:t>
                      </a:r>
                    </a:p>
                  </a:txBody>
                  <a:tcPr marL="38100" marR="38100" marT="38100" marB="38100" anchor="ctr"/>
                </a:tc>
                <a:tc>
                  <a:txBody>
                    <a:bodyPr/>
                    <a:lstStyle/>
                    <a:p>
                      <a:r>
                        <a:rPr lang="en-US" dirty="0" err="1"/>
                        <a:t>TopDown.Core.ManagingBpt.IModelDifferenceResolver</a:t>
                      </a:r>
                      <a:endParaRPr lang="en-US" dirty="0"/>
                    </a:p>
                  </a:txBody>
                  <a:tcPr marL="38100" marR="38100" marT="38100" marB="38100" anchor="ctr"/>
                </a:tc>
              </a:tr>
            </a:tbl>
          </a:graphicData>
        </a:graphic>
      </p:graphicFrame>
      <p:sp>
        <p:nvSpPr>
          <p:cNvPr id="8" name="Rectangle 1"/>
          <p:cNvSpPr>
            <a:spLocks noChangeArrowheads="1"/>
          </p:cNvSpPr>
          <p:nvPr/>
        </p:nvSpPr>
        <p:spPr bwMode="auto">
          <a:xfrm>
            <a:off x="1085850" y="27638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8"/>
          <p:cNvSpPr/>
          <p:nvPr/>
        </p:nvSpPr>
        <p:spPr>
          <a:xfrm>
            <a:off x="-31664" y="4954137"/>
            <a:ext cx="9220200" cy="1897453"/>
          </a:xfrm>
          <a:prstGeom prst="rect">
            <a:avLst/>
          </a:prstGeom>
        </p:spPr>
        <p:style>
          <a:lnRef idx="1">
            <a:schemeClr val="accent1"/>
          </a:lnRef>
          <a:fillRef idx="2">
            <a:schemeClr val="accent1"/>
          </a:fillRef>
          <a:effectRef idx="1">
            <a:schemeClr val="accent1"/>
          </a:effectRef>
          <a:fontRef idx="minor">
            <a:schemeClr val="dk1"/>
          </a:fontRef>
        </p:style>
        <p:txBody>
          <a:bodyPr/>
          <a:lstStyle/>
          <a:p>
            <a:r>
              <a:rPr lang="en-US" sz="1300" dirty="0" smtClean="0"/>
              <a:t>Interfaces</a:t>
            </a:r>
            <a:r>
              <a:rPr lang="en-US" sz="1300" dirty="0"/>
              <a:t> define members that provide a behavior </a:t>
            </a:r>
            <a:r>
              <a:rPr lang="en-US" sz="1300" dirty="0" smtClean="0"/>
              <a:t>or</a:t>
            </a:r>
            <a:r>
              <a:rPr lang="en-US" sz="1300" dirty="0"/>
              <a:t> usage contract. The functionality described </a:t>
            </a:r>
            <a:r>
              <a:rPr lang="en-US" sz="1300" dirty="0" smtClean="0"/>
              <a:t>by the</a:t>
            </a:r>
            <a:r>
              <a:rPr lang="en-US" sz="1300" dirty="0"/>
              <a:t> interface can be adopted by any type, </a:t>
            </a:r>
            <a:r>
              <a:rPr lang="en-US" sz="1300" dirty="0" smtClean="0"/>
              <a:t>regardless</a:t>
            </a:r>
            <a:r>
              <a:rPr lang="en-US" sz="1300" dirty="0"/>
              <a:t> of where the type appears in the </a:t>
            </a:r>
            <a:r>
              <a:rPr lang="en-US" sz="1300" dirty="0" smtClean="0"/>
              <a:t>inheritance</a:t>
            </a:r>
            <a:r>
              <a:rPr lang="en-US" sz="1300" dirty="0"/>
              <a:t> hierarchy. A type implements an </a:t>
            </a:r>
            <a:r>
              <a:rPr lang="en-US" sz="1300" dirty="0" smtClean="0"/>
              <a:t>interface</a:t>
            </a:r>
            <a:r>
              <a:rPr lang="en-US" sz="1300" dirty="0"/>
              <a:t> by providing implementations for the </a:t>
            </a:r>
            <a:r>
              <a:rPr lang="en-US" sz="1300" dirty="0" smtClean="0"/>
              <a:t>interface's</a:t>
            </a:r>
            <a:r>
              <a:rPr lang="en-US" sz="1300" dirty="0"/>
              <a:t> members. </a:t>
            </a:r>
            <a:endParaRPr lang="en-US" sz="1300" dirty="0" smtClean="0"/>
          </a:p>
          <a:p>
            <a:r>
              <a:rPr lang="en-US" sz="1300" b="1" dirty="0" smtClean="0"/>
              <a:t>An empty interface</a:t>
            </a:r>
            <a:r>
              <a:rPr lang="en-US" sz="1300" dirty="0" smtClean="0"/>
              <a:t> does not define any members, and does not define a contract that can be implemented.</a:t>
            </a:r>
            <a:br>
              <a:rPr lang="en-US" sz="1300" dirty="0" smtClean="0"/>
            </a:br>
            <a:r>
              <a:rPr lang="en-US" sz="1300" dirty="0" smtClean="0"/>
              <a:t>If our design includes empty interfaces that types are expected to implement, we are probably using an interface as a marker, or a way of identifying a group of types. If this identification will occur at runtime, the correct way to accomplish this is to use a custom attribute. Use the presence or absence of the attribute, or the attribute's properties, to identify the </a:t>
            </a:r>
            <a:br>
              <a:rPr lang="en-US" sz="1300" dirty="0" smtClean="0"/>
            </a:br>
            <a:r>
              <a:rPr lang="en-US" sz="1300" dirty="0" smtClean="0"/>
              <a:t>target types. If the identification must occurs at compile time, then using an empty interface is acceptable.</a:t>
            </a:r>
            <a:endParaRPr lang="en-US" sz="1300" dirty="0"/>
          </a:p>
        </p:txBody>
      </p:sp>
    </p:spTree>
    <p:extLst>
      <p:ext uri="{BB962C8B-B14F-4D97-AF65-F5344CB8AC3E}">
        <p14:creationId xmlns:p14="http://schemas.microsoft.com/office/powerpoint/2010/main" val="7113147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3849" y="2869103"/>
            <a:ext cx="7024744" cy="1143000"/>
          </a:xfrm>
        </p:spPr>
        <p:txBody>
          <a:bodyPr>
            <a:normAutofit/>
          </a:bodyPr>
          <a:lstStyle/>
          <a:p>
            <a:pPr algn="ct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Architecture</a:t>
            </a:r>
          </a:p>
        </p:txBody>
      </p:sp>
      <p:sp>
        <p:nvSpPr>
          <p:cNvPr id="3" name="Slide Number Placeholder 2"/>
          <p:cNvSpPr>
            <a:spLocks noGrp="1"/>
          </p:cNvSpPr>
          <p:nvPr>
            <p:ph type="sldNum" sz="quarter" idx="12"/>
          </p:nvPr>
        </p:nvSpPr>
        <p:spPr/>
        <p:txBody>
          <a:bodyPr/>
          <a:lstStyle/>
          <a:p>
            <a:fld id="{33D6E5A2-EC83-451F-A719-9AC1370DD5CF}" type="slidenum">
              <a:rPr lang="en-US" smtClean="0"/>
              <a:pPr/>
              <a:t>26</a:t>
            </a:fld>
            <a:endParaRPr lang="en-US"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24587" y="-6333063"/>
            <a:ext cx="7765662" cy="16476125"/>
          </a:xfrm>
          <a:prstGeom prst="rect">
            <a:avLst/>
          </a:prstGeom>
        </p:spPr>
      </p:pic>
    </p:spTree>
    <p:extLst>
      <p:ext uri="{BB962C8B-B14F-4D97-AF65-F5344CB8AC3E}">
        <p14:creationId xmlns:p14="http://schemas.microsoft.com/office/powerpoint/2010/main" val="42902564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grpId="0" nodeType="with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 presetID="16" presetClass="entr" presetSubtype="2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1000"/>
                                        <p:tgtEl>
                                          <p:spTgt spid="6"/>
                                        </p:tgtEl>
                                      </p:cBhvr>
                                    </p:animEffect>
                                  </p:childTnLst>
                                </p:cTn>
                              </p:par>
                              <p:par>
                                <p:cTn id="15" presetID="36" presetClass="emph" presetSubtype="0" fill="hold" grpId="1" nodeType="withEffect">
                                  <p:stCondLst>
                                    <p:cond delay="500"/>
                                  </p:stCondLst>
                                  <p:iterate type="lt">
                                    <p:tmPct val="10000"/>
                                  </p:iterate>
                                  <p:childTnLst>
                                    <p:animScale>
                                      <p:cBhvr>
                                        <p:cTn id="16" dur="250" autoRev="1" fill="hold">
                                          <p:stCondLst>
                                            <p:cond delay="0"/>
                                          </p:stCondLst>
                                        </p:cTn>
                                        <p:tgtEl>
                                          <p:spTgt spid="2"/>
                                        </p:tgtEl>
                                      </p:cBhvr>
                                      <p:to x="80000" y="100000"/>
                                    </p:animScale>
                                    <p:anim by="(#ppt_w*0.10)" calcmode="lin" valueType="num">
                                      <p:cBhvr>
                                        <p:cTn id="17" dur="250" autoRev="1" fill="hold">
                                          <p:stCondLst>
                                            <p:cond delay="0"/>
                                          </p:stCondLst>
                                        </p:cTn>
                                        <p:tgtEl>
                                          <p:spTgt spid="2"/>
                                        </p:tgtEl>
                                        <p:attrNameLst>
                                          <p:attrName>ppt_x</p:attrName>
                                        </p:attrNameLst>
                                      </p:cBhvr>
                                    </p:anim>
                                    <p:anim by="(-#ppt_w*0.10)" calcmode="lin" valueType="num">
                                      <p:cBhvr>
                                        <p:cTn id="18" dur="250" autoRev="1" fill="hold">
                                          <p:stCondLst>
                                            <p:cond delay="0"/>
                                          </p:stCondLst>
                                        </p:cTn>
                                        <p:tgtEl>
                                          <p:spTgt spid="2"/>
                                        </p:tgtEl>
                                        <p:attrNameLst>
                                          <p:attrName>ppt_y</p:attrName>
                                        </p:attrNameLst>
                                      </p:cBhvr>
                                    </p:anim>
                                    <p:animRot by="-480000">
                                      <p:cBhvr>
                                        <p:cTn id="19" dur="250" autoRev="1" fill="hold">
                                          <p:stCondLst>
                                            <p:cond delay="0"/>
                                          </p:stCondLst>
                                        </p:cTn>
                                        <p:tgtEl>
                                          <p:spTgt spid="2"/>
                                        </p:tgtEl>
                                        <p:attrNameLst>
                                          <p:attrName>r</p:attrName>
                                        </p:attrNameLst>
                                      </p:cBhvr>
                                    </p:animRot>
                                  </p:childTnLst>
                                </p:cTn>
                              </p:par>
                            </p:childTnLst>
                          </p:cTn>
                        </p:par>
                        <p:par>
                          <p:cTn id="20" fill="hold">
                            <p:stCondLst>
                              <p:cond delay="1550"/>
                            </p:stCondLst>
                            <p:childTnLst>
                              <p:par>
                                <p:cTn id="21" presetID="34" presetClass="emph" presetSubtype="0" fill="hold" grpId="2" nodeType="afterEffect">
                                  <p:stCondLst>
                                    <p:cond delay="2000"/>
                                  </p:stCondLst>
                                  <p:iterate type="lt">
                                    <p:tmPct val="10000"/>
                                  </p:iterate>
                                  <p:childTnLst>
                                    <p:animMotion origin="layout" path="M 0.0 0.0 L 0.0 -0.07213" pathEditMode="relative" ptsTypes="">
                                      <p:cBhvr>
                                        <p:cTn id="22" dur="250" accel="50000" decel="50000" autoRev="1" fill="hold">
                                          <p:stCondLst>
                                            <p:cond delay="0"/>
                                          </p:stCondLst>
                                        </p:cTn>
                                        <p:tgtEl>
                                          <p:spTgt spid="2"/>
                                        </p:tgtEl>
                                        <p:attrNameLst>
                                          <p:attrName>ppt_x</p:attrName>
                                          <p:attrName>ppt_y</p:attrName>
                                        </p:attrNameLst>
                                      </p:cBhvr>
                                    </p:animMotion>
                                    <p:animRot by="1500000">
                                      <p:cBhvr>
                                        <p:cTn id="23" dur="125" fill="hold">
                                          <p:stCondLst>
                                            <p:cond delay="0"/>
                                          </p:stCondLst>
                                        </p:cTn>
                                        <p:tgtEl>
                                          <p:spTgt spid="2"/>
                                        </p:tgtEl>
                                        <p:attrNameLst>
                                          <p:attrName>r</p:attrName>
                                        </p:attrNameLst>
                                      </p:cBhvr>
                                    </p:animRot>
                                    <p:animRot by="-1500000">
                                      <p:cBhvr>
                                        <p:cTn id="24" dur="125" fill="hold">
                                          <p:stCondLst>
                                            <p:cond delay="125"/>
                                          </p:stCondLst>
                                        </p:cTn>
                                        <p:tgtEl>
                                          <p:spTgt spid="2"/>
                                        </p:tgtEl>
                                        <p:attrNameLst>
                                          <p:attrName>r</p:attrName>
                                        </p:attrNameLst>
                                      </p:cBhvr>
                                    </p:animRot>
                                    <p:animRot by="-1500000">
                                      <p:cBhvr>
                                        <p:cTn id="25" dur="125" fill="hold">
                                          <p:stCondLst>
                                            <p:cond delay="250"/>
                                          </p:stCondLst>
                                        </p:cTn>
                                        <p:tgtEl>
                                          <p:spTgt spid="2"/>
                                        </p:tgtEl>
                                        <p:attrNameLst>
                                          <p:attrName>r</p:attrName>
                                        </p:attrNameLst>
                                      </p:cBhvr>
                                    </p:animRot>
                                    <p:animRot by="1500000">
                                      <p:cBhvr>
                                        <p:cTn id="26" dur="125" fill="hold">
                                          <p:stCondLst>
                                            <p:cond delay="375"/>
                                          </p:stCondLst>
                                        </p:cTn>
                                        <p:tgtEl>
                                          <p:spTgt spid="2"/>
                                        </p:tgtEl>
                                        <p:attrNameLst>
                                          <p:attrName>r</p:attrName>
                                        </p:attrNameLst>
                                      </p:cBhvr>
                                    </p:animRot>
                                  </p:childTnLst>
                                </p:cTn>
                              </p:par>
                            </p:childTnLst>
                          </p:cTn>
                        </p:par>
                        <p:par>
                          <p:cTn id="27" fill="hold">
                            <p:stCondLst>
                              <p:cond delay="4600"/>
                            </p:stCondLst>
                            <p:childTnLst>
                              <p:par>
                                <p:cTn id="28" presetID="32" presetClass="emph" presetSubtype="0" fill="hold" grpId="3" nodeType="afterEffect">
                                  <p:stCondLst>
                                    <p:cond delay="2000"/>
                                  </p:stCondLst>
                                  <p:iterate type="lt">
                                    <p:tmPct val="0"/>
                                  </p:iterate>
                                  <p:childTnLst>
                                    <p:animRot by="120000">
                                      <p:cBhvr>
                                        <p:cTn id="29" dur="1" fill="hold">
                                          <p:stCondLst>
                                            <p:cond delay="0"/>
                                          </p:stCondLst>
                                        </p:cTn>
                                        <p:tgtEl>
                                          <p:spTgt spid="2"/>
                                        </p:tgtEl>
                                        <p:attrNameLst>
                                          <p:attrName>r</p:attrName>
                                        </p:attrNameLst>
                                      </p:cBhvr>
                                    </p:animRot>
                                    <p:animRot by="-240000">
                                      <p:cBhvr>
                                        <p:cTn id="30" dur="2" fill="hold">
                                          <p:stCondLst>
                                            <p:cond delay="96"/>
                                          </p:stCondLst>
                                        </p:cTn>
                                        <p:tgtEl>
                                          <p:spTgt spid="2"/>
                                        </p:tgtEl>
                                        <p:attrNameLst>
                                          <p:attrName>r</p:attrName>
                                        </p:attrNameLst>
                                      </p:cBhvr>
                                    </p:animRot>
                                    <p:animRot by="240000">
                                      <p:cBhvr>
                                        <p:cTn id="31" dur="2" fill="hold">
                                          <p:stCondLst>
                                            <p:cond delay="193"/>
                                          </p:stCondLst>
                                        </p:cTn>
                                        <p:tgtEl>
                                          <p:spTgt spid="2"/>
                                        </p:tgtEl>
                                        <p:attrNameLst>
                                          <p:attrName>r</p:attrName>
                                        </p:attrNameLst>
                                      </p:cBhvr>
                                    </p:animRot>
                                    <p:animRot by="-240000">
                                      <p:cBhvr>
                                        <p:cTn id="32" dur="2" fill="hold">
                                          <p:stCondLst>
                                            <p:cond delay="289"/>
                                          </p:stCondLst>
                                        </p:cTn>
                                        <p:tgtEl>
                                          <p:spTgt spid="2"/>
                                        </p:tgtEl>
                                        <p:attrNameLst>
                                          <p:attrName>r</p:attrName>
                                        </p:attrNameLst>
                                      </p:cBhvr>
                                    </p:animRot>
                                    <p:animRot by="120000">
                                      <p:cBhvr>
                                        <p:cTn id="33" dur="2" fill="hold">
                                          <p:stCondLst>
                                            <p:cond delay="499"/>
                                          </p:stCondLst>
                                        </p:cTn>
                                        <p:tgtEl>
                                          <p:spTgt spid="2"/>
                                        </p:tgtEl>
                                        <p:attrNameLst>
                                          <p:attrName>r</p:attrName>
                                        </p:attrNameLst>
                                      </p:cBhvr>
                                    </p:animRot>
                                  </p:childTnLst>
                                </p:cTn>
                              </p:par>
                            </p:childTnLst>
                          </p:cTn>
                        </p:par>
                        <p:par>
                          <p:cTn id="34" fill="hold">
                            <p:stCondLst>
                              <p:cond delay="7101"/>
                            </p:stCondLst>
                            <p:childTnLst>
                              <p:par>
                                <p:cTn id="35" presetID="26" presetClass="emph" presetSubtype="0" fill="hold" grpId="4" nodeType="afterEffect">
                                  <p:stCondLst>
                                    <p:cond delay="2000"/>
                                  </p:stCondLst>
                                  <p:iterate type="lt">
                                    <p:tmPct val="0"/>
                                  </p:iterate>
                                  <p:childTnLst>
                                    <p:animEffect transition="out" filter="fade">
                                      <p:cBhvr>
                                        <p:cTn id="36" dur="500" tmFilter="0, 0; .2, .5; .8, .5; 1, 0"/>
                                        <p:tgtEl>
                                          <p:spTgt spid="2"/>
                                        </p:tgtEl>
                                      </p:cBhvr>
                                    </p:animEffect>
                                    <p:animScale>
                                      <p:cBhvr>
                                        <p:cTn id="37" dur="250" autoRev="1" fill="hold"/>
                                        <p:tgtEl>
                                          <p:spTgt spid="2"/>
                                        </p:tgtEl>
                                      </p:cBhvr>
                                      <p:by x="105000" y="105000"/>
                                    </p:animScale>
                                  </p:childTnLst>
                                </p:cTn>
                              </p:par>
                            </p:childTnLst>
                          </p:cTn>
                        </p:par>
                        <p:par>
                          <p:cTn id="38" fill="hold">
                            <p:stCondLst>
                              <p:cond delay="9601"/>
                            </p:stCondLst>
                            <p:childTnLst>
                              <p:par>
                                <p:cTn id="39" presetID="15" presetClass="emph" presetSubtype="0" grpId="6" nodeType="afterEffect">
                                  <p:stCondLst>
                                    <p:cond delay="2000"/>
                                  </p:stCondLst>
                                  <p:iterate type="lt">
                                    <p:tmAbs val="25"/>
                                  </p:iterate>
                                  <p:childTnLst>
                                    <p:set>
                                      <p:cBhvr override="childStyle">
                                        <p:cTn id="40" dur="500"/>
                                        <p:tgtEl>
                                          <p:spTgt spid="2"/>
                                        </p:tgtEl>
                                        <p:attrNameLst>
                                          <p:attrName>style.fontWeight</p:attrName>
                                        </p:attrNameLst>
                                      </p:cBhvr>
                                      <p:to>
                                        <p:strVal val="bold"/>
                                      </p:to>
                                    </p:set>
                                  </p:childTnLst>
                                </p:cTn>
                              </p:par>
                            </p:childTnLst>
                          </p:cTn>
                        </p:par>
                        <p:par>
                          <p:cTn id="41" fill="hold">
                            <p:stCondLst>
                              <p:cond delay="12376"/>
                            </p:stCondLst>
                            <p:childTnLst>
                              <p:par>
                                <p:cTn id="42" presetID="8" presetClass="emph" presetSubtype="0" fill="hold" grpId="7" nodeType="afterEffect">
                                  <p:stCondLst>
                                    <p:cond delay="2000"/>
                                  </p:stCondLst>
                                  <p:iterate type="lt">
                                    <p:tmPct val="0"/>
                                  </p:iterate>
                                  <p:childTnLst>
                                    <p:animRot by="21600000">
                                      <p:cBhvr>
                                        <p:cTn id="43" dur="500" fill="hold"/>
                                        <p:tgtEl>
                                          <p:spTgt spid="2"/>
                                        </p:tgtEl>
                                        <p:attrNameLst>
                                          <p:attrName>r</p:attrName>
                                        </p:attrNameLst>
                                      </p:cBhvr>
                                    </p:animRot>
                                  </p:childTnLst>
                                </p:cTn>
                              </p:par>
                            </p:childTnLst>
                          </p:cTn>
                        </p:par>
                        <p:par>
                          <p:cTn id="44" fill="hold">
                            <p:stCondLst>
                              <p:cond delay="14876"/>
                            </p:stCondLst>
                            <p:childTnLst>
                              <p:par>
                                <p:cTn id="45" presetID="3" presetClass="emph" presetSubtype="2" fill="hold" grpId="5" nodeType="afterEffect">
                                  <p:stCondLst>
                                    <p:cond delay="2000"/>
                                  </p:stCondLst>
                                  <p:iterate type="lt">
                                    <p:tmPct val="0"/>
                                  </p:iterate>
                                  <p:childTnLst>
                                    <p:animClr clrSpc="rgb" dir="cw">
                                      <p:cBhvr override="childStyle">
                                        <p:cTn id="46" dur="500" fill="hold"/>
                                        <p:tgtEl>
                                          <p:spTgt spid="2"/>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P spid="2" grpId="6"/>
      <p:bldP spid="2" grpId="7"/>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3849" y="2869103"/>
            <a:ext cx="7024744" cy="1143000"/>
          </a:xfrm>
        </p:spPr>
        <p:txBody>
          <a:bodyPr>
            <a:normAutofit/>
          </a:bodyPr>
          <a:lstStyle/>
          <a:p>
            <a:pPr algn="ct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Visibility</a:t>
            </a:r>
          </a:p>
        </p:txBody>
      </p:sp>
      <p:sp>
        <p:nvSpPr>
          <p:cNvPr id="3" name="Slide Number Placeholder 2"/>
          <p:cNvSpPr>
            <a:spLocks noGrp="1"/>
          </p:cNvSpPr>
          <p:nvPr>
            <p:ph type="sldNum" sz="quarter" idx="12"/>
          </p:nvPr>
        </p:nvSpPr>
        <p:spPr/>
        <p:txBody>
          <a:bodyPr/>
          <a:lstStyle/>
          <a:p>
            <a:fld id="{33D6E5A2-EC83-451F-A719-9AC1370DD5CF}" type="slidenum">
              <a:rPr lang="en-US" smtClean="0"/>
              <a:pPr/>
              <a:t>27</a:t>
            </a:fld>
            <a:endParaRPr lang="en-US"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24587" y="-6333063"/>
            <a:ext cx="7765662" cy="16476125"/>
          </a:xfrm>
          <a:prstGeom prst="rect">
            <a:avLst/>
          </a:prstGeom>
        </p:spPr>
      </p:pic>
    </p:spTree>
    <p:extLst>
      <p:ext uri="{BB962C8B-B14F-4D97-AF65-F5344CB8AC3E}">
        <p14:creationId xmlns:p14="http://schemas.microsoft.com/office/powerpoint/2010/main" val="32630167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grpId="0" nodeType="with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 presetID="16" presetClass="entr" presetSubtype="2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1000"/>
                                        <p:tgtEl>
                                          <p:spTgt spid="6"/>
                                        </p:tgtEl>
                                      </p:cBhvr>
                                    </p:animEffect>
                                  </p:childTnLst>
                                </p:cTn>
                              </p:par>
                              <p:par>
                                <p:cTn id="15" presetID="36" presetClass="emph" presetSubtype="0" fill="hold" grpId="1" nodeType="withEffect">
                                  <p:stCondLst>
                                    <p:cond delay="500"/>
                                  </p:stCondLst>
                                  <p:iterate type="lt">
                                    <p:tmPct val="10000"/>
                                  </p:iterate>
                                  <p:childTnLst>
                                    <p:animScale>
                                      <p:cBhvr>
                                        <p:cTn id="16" dur="250" autoRev="1" fill="hold">
                                          <p:stCondLst>
                                            <p:cond delay="0"/>
                                          </p:stCondLst>
                                        </p:cTn>
                                        <p:tgtEl>
                                          <p:spTgt spid="2"/>
                                        </p:tgtEl>
                                      </p:cBhvr>
                                      <p:to x="80000" y="100000"/>
                                    </p:animScale>
                                    <p:anim by="(#ppt_w*0.10)" calcmode="lin" valueType="num">
                                      <p:cBhvr>
                                        <p:cTn id="17" dur="250" autoRev="1" fill="hold">
                                          <p:stCondLst>
                                            <p:cond delay="0"/>
                                          </p:stCondLst>
                                        </p:cTn>
                                        <p:tgtEl>
                                          <p:spTgt spid="2"/>
                                        </p:tgtEl>
                                        <p:attrNameLst>
                                          <p:attrName>ppt_x</p:attrName>
                                        </p:attrNameLst>
                                      </p:cBhvr>
                                    </p:anim>
                                    <p:anim by="(-#ppt_w*0.10)" calcmode="lin" valueType="num">
                                      <p:cBhvr>
                                        <p:cTn id="18" dur="250" autoRev="1" fill="hold">
                                          <p:stCondLst>
                                            <p:cond delay="0"/>
                                          </p:stCondLst>
                                        </p:cTn>
                                        <p:tgtEl>
                                          <p:spTgt spid="2"/>
                                        </p:tgtEl>
                                        <p:attrNameLst>
                                          <p:attrName>ppt_y</p:attrName>
                                        </p:attrNameLst>
                                      </p:cBhvr>
                                    </p:anim>
                                    <p:animRot by="-480000">
                                      <p:cBhvr>
                                        <p:cTn id="19" dur="250" autoRev="1" fill="hold">
                                          <p:stCondLst>
                                            <p:cond delay="0"/>
                                          </p:stCondLst>
                                        </p:cTn>
                                        <p:tgtEl>
                                          <p:spTgt spid="2"/>
                                        </p:tgtEl>
                                        <p:attrNameLst>
                                          <p:attrName>r</p:attrName>
                                        </p:attrNameLst>
                                      </p:cBhvr>
                                    </p:animRot>
                                  </p:childTnLst>
                                </p:cTn>
                              </p:par>
                            </p:childTnLst>
                          </p:cTn>
                        </p:par>
                        <p:par>
                          <p:cTn id="20" fill="hold">
                            <p:stCondLst>
                              <p:cond delay="1450"/>
                            </p:stCondLst>
                            <p:childTnLst>
                              <p:par>
                                <p:cTn id="21" presetID="34" presetClass="emph" presetSubtype="0" fill="hold" grpId="2" nodeType="afterEffect">
                                  <p:stCondLst>
                                    <p:cond delay="2000"/>
                                  </p:stCondLst>
                                  <p:iterate type="lt">
                                    <p:tmPct val="10000"/>
                                  </p:iterate>
                                  <p:childTnLst>
                                    <p:animMotion origin="layout" path="M 0.0 0.0 L 0.0 -0.07213" pathEditMode="relative" ptsTypes="">
                                      <p:cBhvr>
                                        <p:cTn id="22" dur="250" accel="50000" decel="50000" autoRev="1" fill="hold">
                                          <p:stCondLst>
                                            <p:cond delay="0"/>
                                          </p:stCondLst>
                                        </p:cTn>
                                        <p:tgtEl>
                                          <p:spTgt spid="2"/>
                                        </p:tgtEl>
                                        <p:attrNameLst>
                                          <p:attrName>ppt_x</p:attrName>
                                          <p:attrName>ppt_y</p:attrName>
                                        </p:attrNameLst>
                                      </p:cBhvr>
                                    </p:animMotion>
                                    <p:animRot by="1500000">
                                      <p:cBhvr>
                                        <p:cTn id="23" dur="125" fill="hold">
                                          <p:stCondLst>
                                            <p:cond delay="0"/>
                                          </p:stCondLst>
                                        </p:cTn>
                                        <p:tgtEl>
                                          <p:spTgt spid="2"/>
                                        </p:tgtEl>
                                        <p:attrNameLst>
                                          <p:attrName>r</p:attrName>
                                        </p:attrNameLst>
                                      </p:cBhvr>
                                    </p:animRot>
                                    <p:animRot by="-1500000">
                                      <p:cBhvr>
                                        <p:cTn id="24" dur="125" fill="hold">
                                          <p:stCondLst>
                                            <p:cond delay="125"/>
                                          </p:stCondLst>
                                        </p:cTn>
                                        <p:tgtEl>
                                          <p:spTgt spid="2"/>
                                        </p:tgtEl>
                                        <p:attrNameLst>
                                          <p:attrName>r</p:attrName>
                                        </p:attrNameLst>
                                      </p:cBhvr>
                                    </p:animRot>
                                    <p:animRot by="-1500000">
                                      <p:cBhvr>
                                        <p:cTn id="25" dur="125" fill="hold">
                                          <p:stCondLst>
                                            <p:cond delay="250"/>
                                          </p:stCondLst>
                                        </p:cTn>
                                        <p:tgtEl>
                                          <p:spTgt spid="2"/>
                                        </p:tgtEl>
                                        <p:attrNameLst>
                                          <p:attrName>r</p:attrName>
                                        </p:attrNameLst>
                                      </p:cBhvr>
                                    </p:animRot>
                                    <p:animRot by="1500000">
                                      <p:cBhvr>
                                        <p:cTn id="26" dur="125" fill="hold">
                                          <p:stCondLst>
                                            <p:cond delay="375"/>
                                          </p:stCondLst>
                                        </p:cTn>
                                        <p:tgtEl>
                                          <p:spTgt spid="2"/>
                                        </p:tgtEl>
                                        <p:attrNameLst>
                                          <p:attrName>r</p:attrName>
                                        </p:attrNameLst>
                                      </p:cBhvr>
                                    </p:animRot>
                                  </p:childTnLst>
                                </p:cTn>
                              </p:par>
                            </p:childTnLst>
                          </p:cTn>
                        </p:par>
                        <p:par>
                          <p:cTn id="27" fill="hold">
                            <p:stCondLst>
                              <p:cond delay="4400"/>
                            </p:stCondLst>
                            <p:childTnLst>
                              <p:par>
                                <p:cTn id="28" presetID="32" presetClass="emph" presetSubtype="0" fill="hold" grpId="3" nodeType="afterEffect">
                                  <p:stCondLst>
                                    <p:cond delay="2000"/>
                                  </p:stCondLst>
                                  <p:iterate type="lt">
                                    <p:tmPct val="0"/>
                                  </p:iterate>
                                  <p:childTnLst>
                                    <p:animRot by="120000">
                                      <p:cBhvr>
                                        <p:cTn id="29" dur="1" fill="hold">
                                          <p:stCondLst>
                                            <p:cond delay="0"/>
                                          </p:stCondLst>
                                        </p:cTn>
                                        <p:tgtEl>
                                          <p:spTgt spid="2"/>
                                        </p:tgtEl>
                                        <p:attrNameLst>
                                          <p:attrName>r</p:attrName>
                                        </p:attrNameLst>
                                      </p:cBhvr>
                                    </p:animRot>
                                    <p:animRot by="-240000">
                                      <p:cBhvr>
                                        <p:cTn id="30" dur="2" fill="hold">
                                          <p:stCondLst>
                                            <p:cond delay="96"/>
                                          </p:stCondLst>
                                        </p:cTn>
                                        <p:tgtEl>
                                          <p:spTgt spid="2"/>
                                        </p:tgtEl>
                                        <p:attrNameLst>
                                          <p:attrName>r</p:attrName>
                                        </p:attrNameLst>
                                      </p:cBhvr>
                                    </p:animRot>
                                    <p:animRot by="240000">
                                      <p:cBhvr>
                                        <p:cTn id="31" dur="2" fill="hold">
                                          <p:stCondLst>
                                            <p:cond delay="193"/>
                                          </p:stCondLst>
                                        </p:cTn>
                                        <p:tgtEl>
                                          <p:spTgt spid="2"/>
                                        </p:tgtEl>
                                        <p:attrNameLst>
                                          <p:attrName>r</p:attrName>
                                        </p:attrNameLst>
                                      </p:cBhvr>
                                    </p:animRot>
                                    <p:animRot by="-240000">
                                      <p:cBhvr>
                                        <p:cTn id="32" dur="2" fill="hold">
                                          <p:stCondLst>
                                            <p:cond delay="289"/>
                                          </p:stCondLst>
                                        </p:cTn>
                                        <p:tgtEl>
                                          <p:spTgt spid="2"/>
                                        </p:tgtEl>
                                        <p:attrNameLst>
                                          <p:attrName>r</p:attrName>
                                        </p:attrNameLst>
                                      </p:cBhvr>
                                    </p:animRot>
                                    <p:animRot by="120000">
                                      <p:cBhvr>
                                        <p:cTn id="33" dur="2" fill="hold">
                                          <p:stCondLst>
                                            <p:cond delay="499"/>
                                          </p:stCondLst>
                                        </p:cTn>
                                        <p:tgtEl>
                                          <p:spTgt spid="2"/>
                                        </p:tgtEl>
                                        <p:attrNameLst>
                                          <p:attrName>r</p:attrName>
                                        </p:attrNameLst>
                                      </p:cBhvr>
                                    </p:animRot>
                                  </p:childTnLst>
                                </p:cTn>
                              </p:par>
                            </p:childTnLst>
                          </p:cTn>
                        </p:par>
                        <p:par>
                          <p:cTn id="34" fill="hold">
                            <p:stCondLst>
                              <p:cond delay="6901"/>
                            </p:stCondLst>
                            <p:childTnLst>
                              <p:par>
                                <p:cTn id="35" presetID="26" presetClass="emph" presetSubtype="0" fill="hold" grpId="4" nodeType="afterEffect">
                                  <p:stCondLst>
                                    <p:cond delay="2000"/>
                                  </p:stCondLst>
                                  <p:iterate type="lt">
                                    <p:tmPct val="0"/>
                                  </p:iterate>
                                  <p:childTnLst>
                                    <p:animEffect transition="out" filter="fade">
                                      <p:cBhvr>
                                        <p:cTn id="36" dur="500" tmFilter="0, 0; .2, .5; .8, .5; 1, 0"/>
                                        <p:tgtEl>
                                          <p:spTgt spid="2"/>
                                        </p:tgtEl>
                                      </p:cBhvr>
                                    </p:animEffect>
                                    <p:animScale>
                                      <p:cBhvr>
                                        <p:cTn id="37" dur="250" autoRev="1" fill="hold"/>
                                        <p:tgtEl>
                                          <p:spTgt spid="2"/>
                                        </p:tgtEl>
                                      </p:cBhvr>
                                      <p:by x="105000" y="105000"/>
                                    </p:animScale>
                                  </p:childTnLst>
                                </p:cTn>
                              </p:par>
                            </p:childTnLst>
                          </p:cTn>
                        </p:par>
                        <p:par>
                          <p:cTn id="38" fill="hold">
                            <p:stCondLst>
                              <p:cond delay="9401"/>
                            </p:stCondLst>
                            <p:childTnLst>
                              <p:par>
                                <p:cTn id="39" presetID="15" presetClass="emph" presetSubtype="0" grpId="6" nodeType="afterEffect">
                                  <p:stCondLst>
                                    <p:cond delay="2000"/>
                                  </p:stCondLst>
                                  <p:iterate type="lt">
                                    <p:tmAbs val="25"/>
                                  </p:iterate>
                                  <p:childTnLst>
                                    <p:set>
                                      <p:cBhvr override="childStyle">
                                        <p:cTn id="40" dur="500"/>
                                        <p:tgtEl>
                                          <p:spTgt spid="2"/>
                                        </p:tgtEl>
                                        <p:attrNameLst>
                                          <p:attrName>style.fontWeight</p:attrName>
                                        </p:attrNameLst>
                                      </p:cBhvr>
                                      <p:to>
                                        <p:strVal val="bold"/>
                                      </p:to>
                                    </p:set>
                                  </p:childTnLst>
                                </p:cTn>
                              </p:par>
                            </p:childTnLst>
                          </p:cTn>
                        </p:par>
                        <p:par>
                          <p:cTn id="41" fill="hold">
                            <p:stCondLst>
                              <p:cond delay="12126"/>
                            </p:stCondLst>
                            <p:childTnLst>
                              <p:par>
                                <p:cTn id="42" presetID="8" presetClass="emph" presetSubtype="0" fill="hold" grpId="7" nodeType="afterEffect">
                                  <p:stCondLst>
                                    <p:cond delay="2000"/>
                                  </p:stCondLst>
                                  <p:iterate type="lt">
                                    <p:tmPct val="0"/>
                                  </p:iterate>
                                  <p:childTnLst>
                                    <p:animRot by="21600000">
                                      <p:cBhvr>
                                        <p:cTn id="43" dur="500" fill="hold"/>
                                        <p:tgtEl>
                                          <p:spTgt spid="2"/>
                                        </p:tgtEl>
                                        <p:attrNameLst>
                                          <p:attrName>r</p:attrName>
                                        </p:attrNameLst>
                                      </p:cBhvr>
                                    </p:animRot>
                                  </p:childTnLst>
                                </p:cTn>
                              </p:par>
                            </p:childTnLst>
                          </p:cTn>
                        </p:par>
                        <p:par>
                          <p:cTn id="44" fill="hold">
                            <p:stCondLst>
                              <p:cond delay="14626"/>
                            </p:stCondLst>
                            <p:childTnLst>
                              <p:par>
                                <p:cTn id="45" presetID="3" presetClass="emph" presetSubtype="2" fill="hold" grpId="5" nodeType="afterEffect">
                                  <p:stCondLst>
                                    <p:cond delay="2000"/>
                                  </p:stCondLst>
                                  <p:iterate type="lt">
                                    <p:tmPct val="0"/>
                                  </p:iterate>
                                  <p:childTnLst>
                                    <p:animClr clrSpc="rgb" dir="cw">
                                      <p:cBhvr override="childStyle">
                                        <p:cTn id="46" dur="500" fill="hold"/>
                                        <p:tgtEl>
                                          <p:spTgt spid="2"/>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P spid="2" grpId="6"/>
      <p:bldP spid="2" grpId="7"/>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3849" y="2869103"/>
            <a:ext cx="7024744" cy="1143000"/>
          </a:xfrm>
        </p:spPr>
        <p:txBody>
          <a:bodyPr>
            <a:normAutofit fontScale="90000"/>
          </a:bodyPr>
          <a:lstStyle/>
          <a:p>
            <a:pPr algn="ct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Purity - Immutability - Side-Effects</a:t>
            </a:r>
          </a:p>
        </p:txBody>
      </p:sp>
      <p:sp>
        <p:nvSpPr>
          <p:cNvPr id="3" name="Slide Number Placeholder 2"/>
          <p:cNvSpPr>
            <a:spLocks noGrp="1"/>
          </p:cNvSpPr>
          <p:nvPr>
            <p:ph type="sldNum" sz="quarter" idx="12"/>
          </p:nvPr>
        </p:nvSpPr>
        <p:spPr/>
        <p:txBody>
          <a:bodyPr/>
          <a:lstStyle/>
          <a:p>
            <a:fld id="{33D6E5A2-EC83-451F-A719-9AC1370DD5CF}" type="slidenum">
              <a:rPr lang="en-US" smtClean="0"/>
              <a:pPr/>
              <a:t>28</a:t>
            </a:fld>
            <a:endParaRPr lang="en-US"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24587" y="-6333063"/>
            <a:ext cx="7765662" cy="16476125"/>
          </a:xfrm>
          <a:prstGeom prst="rect">
            <a:avLst/>
          </a:prstGeom>
        </p:spPr>
      </p:pic>
    </p:spTree>
    <p:extLst>
      <p:ext uri="{BB962C8B-B14F-4D97-AF65-F5344CB8AC3E}">
        <p14:creationId xmlns:p14="http://schemas.microsoft.com/office/powerpoint/2010/main" val="23506578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grpId="0" nodeType="with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 presetID="16" presetClass="entr" presetSubtype="2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1000"/>
                                        <p:tgtEl>
                                          <p:spTgt spid="6"/>
                                        </p:tgtEl>
                                      </p:cBhvr>
                                    </p:animEffect>
                                  </p:childTnLst>
                                </p:cTn>
                              </p:par>
                              <p:par>
                                <p:cTn id="15" presetID="36" presetClass="emph" presetSubtype="0" fill="hold" grpId="1" nodeType="withEffect">
                                  <p:stCondLst>
                                    <p:cond delay="500"/>
                                  </p:stCondLst>
                                  <p:iterate type="lt">
                                    <p:tmPct val="10000"/>
                                  </p:iterate>
                                  <p:childTnLst>
                                    <p:animScale>
                                      <p:cBhvr>
                                        <p:cTn id="16" dur="250" autoRev="1" fill="hold">
                                          <p:stCondLst>
                                            <p:cond delay="0"/>
                                          </p:stCondLst>
                                        </p:cTn>
                                        <p:tgtEl>
                                          <p:spTgt spid="2"/>
                                        </p:tgtEl>
                                      </p:cBhvr>
                                      <p:to x="80000" y="100000"/>
                                    </p:animScale>
                                    <p:anim by="(#ppt_w*0.10)" calcmode="lin" valueType="num">
                                      <p:cBhvr>
                                        <p:cTn id="17" dur="250" autoRev="1" fill="hold">
                                          <p:stCondLst>
                                            <p:cond delay="0"/>
                                          </p:stCondLst>
                                        </p:cTn>
                                        <p:tgtEl>
                                          <p:spTgt spid="2"/>
                                        </p:tgtEl>
                                        <p:attrNameLst>
                                          <p:attrName>ppt_x</p:attrName>
                                        </p:attrNameLst>
                                      </p:cBhvr>
                                    </p:anim>
                                    <p:anim by="(-#ppt_w*0.10)" calcmode="lin" valueType="num">
                                      <p:cBhvr>
                                        <p:cTn id="18" dur="250" autoRev="1" fill="hold">
                                          <p:stCondLst>
                                            <p:cond delay="0"/>
                                          </p:stCondLst>
                                        </p:cTn>
                                        <p:tgtEl>
                                          <p:spTgt spid="2"/>
                                        </p:tgtEl>
                                        <p:attrNameLst>
                                          <p:attrName>ppt_y</p:attrName>
                                        </p:attrNameLst>
                                      </p:cBhvr>
                                    </p:anim>
                                    <p:animRot by="-480000">
                                      <p:cBhvr>
                                        <p:cTn id="19" dur="250" autoRev="1" fill="hold">
                                          <p:stCondLst>
                                            <p:cond delay="0"/>
                                          </p:stCondLst>
                                        </p:cTn>
                                        <p:tgtEl>
                                          <p:spTgt spid="2"/>
                                        </p:tgtEl>
                                        <p:attrNameLst>
                                          <p:attrName>r</p:attrName>
                                        </p:attrNameLst>
                                      </p:cBhvr>
                                    </p:animRot>
                                  </p:childTnLst>
                                </p:cTn>
                              </p:par>
                            </p:childTnLst>
                          </p:cTn>
                        </p:par>
                        <p:par>
                          <p:cTn id="20" fill="hold">
                            <p:stCondLst>
                              <p:cond delay="2550"/>
                            </p:stCondLst>
                            <p:childTnLst>
                              <p:par>
                                <p:cTn id="21" presetID="34" presetClass="emph" presetSubtype="0" fill="hold" grpId="2" nodeType="afterEffect">
                                  <p:stCondLst>
                                    <p:cond delay="2000"/>
                                  </p:stCondLst>
                                  <p:iterate type="lt">
                                    <p:tmPct val="10000"/>
                                  </p:iterate>
                                  <p:childTnLst>
                                    <p:animMotion origin="layout" path="M 0.0 0.0 L 0.0 -0.07213" pathEditMode="relative" ptsTypes="">
                                      <p:cBhvr>
                                        <p:cTn id="22" dur="250" accel="50000" decel="50000" autoRev="1" fill="hold">
                                          <p:stCondLst>
                                            <p:cond delay="0"/>
                                          </p:stCondLst>
                                        </p:cTn>
                                        <p:tgtEl>
                                          <p:spTgt spid="2"/>
                                        </p:tgtEl>
                                        <p:attrNameLst>
                                          <p:attrName>ppt_x</p:attrName>
                                          <p:attrName>ppt_y</p:attrName>
                                        </p:attrNameLst>
                                      </p:cBhvr>
                                    </p:animMotion>
                                    <p:animRot by="1500000">
                                      <p:cBhvr>
                                        <p:cTn id="23" dur="125" fill="hold">
                                          <p:stCondLst>
                                            <p:cond delay="0"/>
                                          </p:stCondLst>
                                        </p:cTn>
                                        <p:tgtEl>
                                          <p:spTgt spid="2"/>
                                        </p:tgtEl>
                                        <p:attrNameLst>
                                          <p:attrName>r</p:attrName>
                                        </p:attrNameLst>
                                      </p:cBhvr>
                                    </p:animRot>
                                    <p:animRot by="-1500000">
                                      <p:cBhvr>
                                        <p:cTn id="24" dur="125" fill="hold">
                                          <p:stCondLst>
                                            <p:cond delay="125"/>
                                          </p:stCondLst>
                                        </p:cTn>
                                        <p:tgtEl>
                                          <p:spTgt spid="2"/>
                                        </p:tgtEl>
                                        <p:attrNameLst>
                                          <p:attrName>r</p:attrName>
                                        </p:attrNameLst>
                                      </p:cBhvr>
                                    </p:animRot>
                                    <p:animRot by="-1500000">
                                      <p:cBhvr>
                                        <p:cTn id="25" dur="125" fill="hold">
                                          <p:stCondLst>
                                            <p:cond delay="250"/>
                                          </p:stCondLst>
                                        </p:cTn>
                                        <p:tgtEl>
                                          <p:spTgt spid="2"/>
                                        </p:tgtEl>
                                        <p:attrNameLst>
                                          <p:attrName>r</p:attrName>
                                        </p:attrNameLst>
                                      </p:cBhvr>
                                    </p:animRot>
                                    <p:animRot by="1500000">
                                      <p:cBhvr>
                                        <p:cTn id="26" dur="125" fill="hold">
                                          <p:stCondLst>
                                            <p:cond delay="375"/>
                                          </p:stCondLst>
                                        </p:cTn>
                                        <p:tgtEl>
                                          <p:spTgt spid="2"/>
                                        </p:tgtEl>
                                        <p:attrNameLst>
                                          <p:attrName>r</p:attrName>
                                        </p:attrNameLst>
                                      </p:cBhvr>
                                    </p:animRot>
                                  </p:childTnLst>
                                </p:cTn>
                              </p:par>
                            </p:childTnLst>
                          </p:cTn>
                        </p:par>
                        <p:par>
                          <p:cTn id="27" fill="hold">
                            <p:stCondLst>
                              <p:cond delay="6600"/>
                            </p:stCondLst>
                            <p:childTnLst>
                              <p:par>
                                <p:cTn id="28" presetID="32" presetClass="emph" presetSubtype="0" fill="hold" grpId="3" nodeType="afterEffect">
                                  <p:stCondLst>
                                    <p:cond delay="2000"/>
                                  </p:stCondLst>
                                  <p:iterate type="lt">
                                    <p:tmPct val="0"/>
                                  </p:iterate>
                                  <p:childTnLst>
                                    <p:animRot by="120000">
                                      <p:cBhvr>
                                        <p:cTn id="29" dur="1" fill="hold">
                                          <p:stCondLst>
                                            <p:cond delay="0"/>
                                          </p:stCondLst>
                                        </p:cTn>
                                        <p:tgtEl>
                                          <p:spTgt spid="2"/>
                                        </p:tgtEl>
                                        <p:attrNameLst>
                                          <p:attrName>r</p:attrName>
                                        </p:attrNameLst>
                                      </p:cBhvr>
                                    </p:animRot>
                                    <p:animRot by="-240000">
                                      <p:cBhvr>
                                        <p:cTn id="30" dur="2" fill="hold">
                                          <p:stCondLst>
                                            <p:cond delay="96"/>
                                          </p:stCondLst>
                                        </p:cTn>
                                        <p:tgtEl>
                                          <p:spTgt spid="2"/>
                                        </p:tgtEl>
                                        <p:attrNameLst>
                                          <p:attrName>r</p:attrName>
                                        </p:attrNameLst>
                                      </p:cBhvr>
                                    </p:animRot>
                                    <p:animRot by="240000">
                                      <p:cBhvr>
                                        <p:cTn id="31" dur="2" fill="hold">
                                          <p:stCondLst>
                                            <p:cond delay="193"/>
                                          </p:stCondLst>
                                        </p:cTn>
                                        <p:tgtEl>
                                          <p:spTgt spid="2"/>
                                        </p:tgtEl>
                                        <p:attrNameLst>
                                          <p:attrName>r</p:attrName>
                                        </p:attrNameLst>
                                      </p:cBhvr>
                                    </p:animRot>
                                    <p:animRot by="-240000">
                                      <p:cBhvr>
                                        <p:cTn id="32" dur="2" fill="hold">
                                          <p:stCondLst>
                                            <p:cond delay="289"/>
                                          </p:stCondLst>
                                        </p:cTn>
                                        <p:tgtEl>
                                          <p:spTgt spid="2"/>
                                        </p:tgtEl>
                                        <p:attrNameLst>
                                          <p:attrName>r</p:attrName>
                                        </p:attrNameLst>
                                      </p:cBhvr>
                                    </p:animRot>
                                    <p:animRot by="120000">
                                      <p:cBhvr>
                                        <p:cTn id="33" dur="2" fill="hold">
                                          <p:stCondLst>
                                            <p:cond delay="499"/>
                                          </p:stCondLst>
                                        </p:cTn>
                                        <p:tgtEl>
                                          <p:spTgt spid="2"/>
                                        </p:tgtEl>
                                        <p:attrNameLst>
                                          <p:attrName>r</p:attrName>
                                        </p:attrNameLst>
                                      </p:cBhvr>
                                    </p:animRot>
                                  </p:childTnLst>
                                </p:cTn>
                              </p:par>
                            </p:childTnLst>
                          </p:cTn>
                        </p:par>
                        <p:par>
                          <p:cTn id="34" fill="hold">
                            <p:stCondLst>
                              <p:cond delay="9101"/>
                            </p:stCondLst>
                            <p:childTnLst>
                              <p:par>
                                <p:cTn id="35" presetID="26" presetClass="emph" presetSubtype="0" fill="hold" grpId="4" nodeType="afterEffect">
                                  <p:stCondLst>
                                    <p:cond delay="2000"/>
                                  </p:stCondLst>
                                  <p:iterate type="lt">
                                    <p:tmPct val="0"/>
                                  </p:iterate>
                                  <p:childTnLst>
                                    <p:animEffect transition="out" filter="fade">
                                      <p:cBhvr>
                                        <p:cTn id="36" dur="500" tmFilter="0, 0; .2, .5; .8, .5; 1, 0"/>
                                        <p:tgtEl>
                                          <p:spTgt spid="2"/>
                                        </p:tgtEl>
                                      </p:cBhvr>
                                    </p:animEffect>
                                    <p:animScale>
                                      <p:cBhvr>
                                        <p:cTn id="37" dur="250" autoRev="1" fill="hold"/>
                                        <p:tgtEl>
                                          <p:spTgt spid="2"/>
                                        </p:tgtEl>
                                      </p:cBhvr>
                                      <p:by x="105000" y="105000"/>
                                    </p:animScale>
                                  </p:childTnLst>
                                </p:cTn>
                              </p:par>
                            </p:childTnLst>
                          </p:cTn>
                        </p:par>
                        <p:par>
                          <p:cTn id="38" fill="hold">
                            <p:stCondLst>
                              <p:cond delay="11601"/>
                            </p:stCondLst>
                            <p:childTnLst>
                              <p:par>
                                <p:cTn id="39" presetID="15" presetClass="emph" presetSubtype="0" grpId="6" nodeType="afterEffect">
                                  <p:stCondLst>
                                    <p:cond delay="2000"/>
                                  </p:stCondLst>
                                  <p:iterate type="lt">
                                    <p:tmAbs val="25"/>
                                  </p:iterate>
                                  <p:childTnLst>
                                    <p:set>
                                      <p:cBhvr override="childStyle">
                                        <p:cTn id="40" dur="500"/>
                                        <p:tgtEl>
                                          <p:spTgt spid="2"/>
                                        </p:tgtEl>
                                        <p:attrNameLst>
                                          <p:attrName>style.fontWeight</p:attrName>
                                        </p:attrNameLst>
                                      </p:cBhvr>
                                      <p:to>
                                        <p:strVal val="bold"/>
                                      </p:to>
                                    </p:set>
                                  </p:childTnLst>
                                </p:cTn>
                              </p:par>
                            </p:childTnLst>
                          </p:cTn>
                        </p:par>
                        <p:par>
                          <p:cTn id="41" fill="hold">
                            <p:stCondLst>
                              <p:cond delay="14876"/>
                            </p:stCondLst>
                            <p:childTnLst>
                              <p:par>
                                <p:cTn id="42" presetID="8" presetClass="emph" presetSubtype="0" fill="hold" grpId="7" nodeType="afterEffect">
                                  <p:stCondLst>
                                    <p:cond delay="2000"/>
                                  </p:stCondLst>
                                  <p:iterate type="lt">
                                    <p:tmPct val="0"/>
                                  </p:iterate>
                                  <p:childTnLst>
                                    <p:animRot by="21600000">
                                      <p:cBhvr>
                                        <p:cTn id="43" dur="500" fill="hold"/>
                                        <p:tgtEl>
                                          <p:spTgt spid="2"/>
                                        </p:tgtEl>
                                        <p:attrNameLst>
                                          <p:attrName>r</p:attrName>
                                        </p:attrNameLst>
                                      </p:cBhvr>
                                    </p:animRot>
                                  </p:childTnLst>
                                </p:cTn>
                              </p:par>
                            </p:childTnLst>
                          </p:cTn>
                        </p:par>
                        <p:par>
                          <p:cTn id="44" fill="hold">
                            <p:stCondLst>
                              <p:cond delay="17376"/>
                            </p:stCondLst>
                            <p:childTnLst>
                              <p:par>
                                <p:cTn id="45" presetID="3" presetClass="emph" presetSubtype="2" fill="hold" grpId="5" nodeType="afterEffect">
                                  <p:stCondLst>
                                    <p:cond delay="2000"/>
                                  </p:stCondLst>
                                  <p:iterate type="lt">
                                    <p:tmPct val="0"/>
                                  </p:iterate>
                                  <p:childTnLst>
                                    <p:animClr clrSpc="rgb" dir="cw">
                                      <p:cBhvr override="childStyle">
                                        <p:cTn id="46" dur="500" fill="hold"/>
                                        <p:tgtEl>
                                          <p:spTgt spid="2"/>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P spid="2" grpId="6"/>
      <p:bldP spid="2" grpId="7"/>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3849" y="2869103"/>
            <a:ext cx="7024744" cy="1143000"/>
          </a:xfrm>
        </p:spPr>
        <p:txBody>
          <a:bodyPr>
            <a:normAutofit/>
          </a:bodyPr>
          <a:lstStyle/>
          <a:p>
            <a:pPr algn="ct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Dead Code</a:t>
            </a:r>
          </a:p>
        </p:txBody>
      </p:sp>
      <p:sp>
        <p:nvSpPr>
          <p:cNvPr id="3" name="Slide Number Placeholder 2"/>
          <p:cNvSpPr>
            <a:spLocks noGrp="1"/>
          </p:cNvSpPr>
          <p:nvPr>
            <p:ph type="sldNum" sz="quarter" idx="12"/>
          </p:nvPr>
        </p:nvSpPr>
        <p:spPr/>
        <p:txBody>
          <a:bodyPr/>
          <a:lstStyle/>
          <a:p>
            <a:fld id="{33D6E5A2-EC83-451F-A719-9AC1370DD5CF}" type="slidenum">
              <a:rPr lang="en-US" smtClean="0"/>
              <a:pPr/>
              <a:t>29</a:t>
            </a:fld>
            <a:endParaRPr lang="en-US"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24587" y="-6333063"/>
            <a:ext cx="7765662" cy="16476125"/>
          </a:xfrm>
          <a:prstGeom prst="rect">
            <a:avLst/>
          </a:prstGeom>
        </p:spPr>
      </p:pic>
    </p:spTree>
    <p:extLst>
      <p:ext uri="{BB962C8B-B14F-4D97-AF65-F5344CB8AC3E}">
        <p14:creationId xmlns:p14="http://schemas.microsoft.com/office/powerpoint/2010/main" val="42409340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grpId="0" nodeType="with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 presetID="16" presetClass="entr" presetSubtype="2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1000"/>
                                        <p:tgtEl>
                                          <p:spTgt spid="6"/>
                                        </p:tgtEl>
                                      </p:cBhvr>
                                    </p:animEffect>
                                  </p:childTnLst>
                                </p:cTn>
                              </p:par>
                              <p:par>
                                <p:cTn id="15" presetID="36" presetClass="emph" presetSubtype="0" fill="hold" grpId="1" nodeType="withEffect">
                                  <p:stCondLst>
                                    <p:cond delay="500"/>
                                  </p:stCondLst>
                                  <p:iterate type="lt">
                                    <p:tmPct val="10000"/>
                                  </p:iterate>
                                  <p:childTnLst>
                                    <p:animScale>
                                      <p:cBhvr>
                                        <p:cTn id="16" dur="250" autoRev="1" fill="hold">
                                          <p:stCondLst>
                                            <p:cond delay="0"/>
                                          </p:stCondLst>
                                        </p:cTn>
                                        <p:tgtEl>
                                          <p:spTgt spid="2"/>
                                        </p:tgtEl>
                                      </p:cBhvr>
                                      <p:to x="80000" y="100000"/>
                                    </p:animScale>
                                    <p:anim by="(#ppt_w*0.10)" calcmode="lin" valueType="num">
                                      <p:cBhvr>
                                        <p:cTn id="17" dur="250" autoRev="1" fill="hold">
                                          <p:stCondLst>
                                            <p:cond delay="0"/>
                                          </p:stCondLst>
                                        </p:cTn>
                                        <p:tgtEl>
                                          <p:spTgt spid="2"/>
                                        </p:tgtEl>
                                        <p:attrNameLst>
                                          <p:attrName>ppt_x</p:attrName>
                                        </p:attrNameLst>
                                      </p:cBhvr>
                                    </p:anim>
                                    <p:anim by="(-#ppt_w*0.10)" calcmode="lin" valueType="num">
                                      <p:cBhvr>
                                        <p:cTn id="18" dur="250" autoRev="1" fill="hold">
                                          <p:stCondLst>
                                            <p:cond delay="0"/>
                                          </p:stCondLst>
                                        </p:cTn>
                                        <p:tgtEl>
                                          <p:spTgt spid="2"/>
                                        </p:tgtEl>
                                        <p:attrNameLst>
                                          <p:attrName>ppt_y</p:attrName>
                                        </p:attrNameLst>
                                      </p:cBhvr>
                                    </p:anim>
                                    <p:animRot by="-480000">
                                      <p:cBhvr>
                                        <p:cTn id="19" dur="250" autoRev="1" fill="hold">
                                          <p:stCondLst>
                                            <p:cond delay="0"/>
                                          </p:stCondLst>
                                        </p:cTn>
                                        <p:tgtEl>
                                          <p:spTgt spid="2"/>
                                        </p:tgtEl>
                                        <p:attrNameLst>
                                          <p:attrName>r</p:attrName>
                                        </p:attrNameLst>
                                      </p:cBhvr>
                                    </p:animRot>
                                  </p:childTnLst>
                                </p:cTn>
                              </p:par>
                            </p:childTnLst>
                          </p:cTn>
                        </p:par>
                        <p:par>
                          <p:cTn id="20" fill="hold">
                            <p:stCondLst>
                              <p:cond delay="1350"/>
                            </p:stCondLst>
                            <p:childTnLst>
                              <p:par>
                                <p:cTn id="21" presetID="34" presetClass="emph" presetSubtype="0" fill="hold" grpId="2" nodeType="afterEffect">
                                  <p:stCondLst>
                                    <p:cond delay="2000"/>
                                  </p:stCondLst>
                                  <p:iterate type="lt">
                                    <p:tmPct val="10000"/>
                                  </p:iterate>
                                  <p:childTnLst>
                                    <p:animMotion origin="layout" path="M 0.0 0.0 L 0.0 -0.07213" pathEditMode="relative" ptsTypes="">
                                      <p:cBhvr>
                                        <p:cTn id="22" dur="250" accel="50000" decel="50000" autoRev="1" fill="hold">
                                          <p:stCondLst>
                                            <p:cond delay="0"/>
                                          </p:stCondLst>
                                        </p:cTn>
                                        <p:tgtEl>
                                          <p:spTgt spid="2"/>
                                        </p:tgtEl>
                                        <p:attrNameLst>
                                          <p:attrName>ppt_x</p:attrName>
                                          <p:attrName>ppt_y</p:attrName>
                                        </p:attrNameLst>
                                      </p:cBhvr>
                                    </p:animMotion>
                                    <p:animRot by="1500000">
                                      <p:cBhvr>
                                        <p:cTn id="23" dur="125" fill="hold">
                                          <p:stCondLst>
                                            <p:cond delay="0"/>
                                          </p:stCondLst>
                                        </p:cTn>
                                        <p:tgtEl>
                                          <p:spTgt spid="2"/>
                                        </p:tgtEl>
                                        <p:attrNameLst>
                                          <p:attrName>r</p:attrName>
                                        </p:attrNameLst>
                                      </p:cBhvr>
                                    </p:animRot>
                                    <p:animRot by="-1500000">
                                      <p:cBhvr>
                                        <p:cTn id="24" dur="125" fill="hold">
                                          <p:stCondLst>
                                            <p:cond delay="125"/>
                                          </p:stCondLst>
                                        </p:cTn>
                                        <p:tgtEl>
                                          <p:spTgt spid="2"/>
                                        </p:tgtEl>
                                        <p:attrNameLst>
                                          <p:attrName>r</p:attrName>
                                        </p:attrNameLst>
                                      </p:cBhvr>
                                    </p:animRot>
                                    <p:animRot by="-1500000">
                                      <p:cBhvr>
                                        <p:cTn id="25" dur="125" fill="hold">
                                          <p:stCondLst>
                                            <p:cond delay="250"/>
                                          </p:stCondLst>
                                        </p:cTn>
                                        <p:tgtEl>
                                          <p:spTgt spid="2"/>
                                        </p:tgtEl>
                                        <p:attrNameLst>
                                          <p:attrName>r</p:attrName>
                                        </p:attrNameLst>
                                      </p:cBhvr>
                                    </p:animRot>
                                    <p:animRot by="1500000">
                                      <p:cBhvr>
                                        <p:cTn id="26" dur="125" fill="hold">
                                          <p:stCondLst>
                                            <p:cond delay="375"/>
                                          </p:stCondLst>
                                        </p:cTn>
                                        <p:tgtEl>
                                          <p:spTgt spid="2"/>
                                        </p:tgtEl>
                                        <p:attrNameLst>
                                          <p:attrName>r</p:attrName>
                                        </p:attrNameLst>
                                      </p:cBhvr>
                                    </p:animRot>
                                  </p:childTnLst>
                                </p:cTn>
                              </p:par>
                            </p:childTnLst>
                          </p:cTn>
                        </p:par>
                        <p:par>
                          <p:cTn id="27" fill="hold">
                            <p:stCondLst>
                              <p:cond delay="4200"/>
                            </p:stCondLst>
                            <p:childTnLst>
                              <p:par>
                                <p:cTn id="28" presetID="32" presetClass="emph" presetSubtype="0" fill="hold" grpId="3" nodeType="afterEffect">
                                  <p:stCondLst>
                                    <p:cond delay="2000"/>
                                  </p:stCondLst>
                                  <p:iterate type="lt">
                                    <p:tmPct val="0"/>
                                  </p:iterate>
                                  <p:childTnLst>
                                    <p:animRot by="120000">
                                      <p:cBhvr>
                                        <p:cTn id="29" dur="1" fill="hold">
                                          <p:stCondLst>
                                            <p:cond delay="0"/>
                                          </p:stCondLst>
                                        </p:cTn>
                                        <p:tgtEl>
                                          <p:spTgt spid="2"/>
                                        </p:tgtEl>
                                        <p:attrNameLst>
                                          <p:attrName>r</p:attrName>
                                        </p:attrNameLst>
                                      </p:cBhvr>
                                    </p:animRot>
                                    <p:animRot by="-240000">
                                      <p:cBhvr>
                                        <p:cTn id="30" dur="2" fill="hold">
                                          <p:stCondLst>
                                            <p:cond delay="96"/>
                                          </p:stCondLst>
                                        </p:cTn>
                                        <p:tgtEl>
                                          <p:spTgt spid="2"/>
                                        </p:tgtEl>
                                        <p:attrNameLst>
                                          <p:attrName>r</p:attrName>
                                        </p:attrNameLst>
                                      </p:cBhvr>
                                    </p:animRot>
                                    <p:animRot by="240000">
                                      <p:cBhvr>
                                        <p:cTn id="31" dur="2" fill="hold">
                                          <p:stCondLst>
                                            <p:cond delay="193"/>
                                          </p:stCondLst>
                                        </p:cTn>
                                        <p:tgtEl>
                                          <p:spTgt spid="2"/>
                                        </p:tgtEl>
                                        <p:attrNameLst>
                                          <p:attrName>r</p:attrName>
                                        </p:attrNameLst>
                                      </p:cBhvr>
                                    </p:animRot>
                                    <p:animRot by="-240000">
                                      <p:cBhvr>
                                        <p:cTn id="32" dur="2" fill="hold">
                                          <p:stCondLst>
                                            <p:cond delay="289"/>
                                          </p:stCondLst>
                                        </p:cTn>
                                        <p:tgtEl>
                                          <p:spTgt spid="2"/>
                                        </p:tgtEl>
                                        <p:attrNameLst>
                                          <p:attrName>r</p:attrName>
                                        </p:attrNameLst>
                                      </p:cBhvr>
                                    </p:animRot>
                                    <p:animRot by="120000">
                                      <p:cBhvr>
                                        <p:cTn id="33" dur="2" fill="hold">
                                          <p:stCondLst>
                                            <p:cond delay="499"/>
                                          </p:stCondLst>
                                        </p:cTn>
                                        <p:tgtEl>
                                          <p:spTgt spid="2"/>
                                        </p:tgtEl>
                                        <p:attrNameLst>
                                          <p:attrName>r</p:attrName>
                                        </p:attrNameLst>
                                      </p:cBhvr>
                                    </p:animRot>
                                  </p:childTnLst>
                                </p:cTn>
                              </p:par>
                            </p:childTnLst>
                          </p:cTn>
                        </p:par>
                        <p:par>
                          <p:cTn id="34" fill="hold">
                            <p:stCondLst>
                              <p:cond delay="6701"/>
                            </p:stCondLst>
                            <p:childTnLst>
                              <p:par>
                                <p:cTn id="35" presetID="26" presetClass="emph" presetSubtype="0" fill="hold" grpId="4" nodeType="afterEffect">
                                  <p:stCondLst>
                                    <p:cond delay="2000"/>
                                  </p:stCondLst>
                                  <p:iterate type="lt">
                                    <p:tmPct val="0"/>
                                  </p:iterate>
                                  <p:childTnLst>
                                    <p:animEffect transition="out" filter="fade">
                                      <p:cBhvr>
                                        <p:cTn id="36" dur="500" tmFilter="0, 0; .2, .5; .8, .5; 1, 0"/>
                                        <p:tgtEl>
                                          <p:spTgt spid="2"/>
                                        </p:tgtEl>
                                      </p:cBhvr>
                                    </p:animEffect>
                                    <p:animScale>
                                      <p:cBhvr>
                                        <p:cTn id="37" dur="250" autoRev="1" fill="hold"/>
                                        <p:tgtEl>
                                          <p:spTgt spid="2"/>
                                        </p:tgtEl>
                                      </p:cBhvr>
                                      <p:by x="105000" y="105000"/>
                                    </p:animScale>
                                  </p:childTnLst>
                                </p:cTn>
                              </p:par>
                            </p:childTnLst>
                          </p:cTn>
                        </p:par>
                        <p:par>
                          <p:cTn id="38" fill="hold">
                            <p:stCondLst>
                              <p:cond delay="9201"/>
                            </p:stCondLst>
                            <p:childTnLst>
                              <p:par>
                                <p:cTn id="39" presetID="15" presetClass="emph" presetSubtype="0" grpId="6" nodeType="afterEffect">
                                  <p:stCondLst>
                                    <p:cond delay="2000"/>
                                  </p:stCondLst>
                                  <p:iterate type="lt">
                                    <p:tmAbs val="25"/>
                                  </p:iterate>
                                  <p:childTnLst>
                                    <p:set>
                                      <p:cBhvr override="childStyle">
                                        <p:cTn id="40" dur="500"/>
                                        <p:tgtEl>
                                          <p:spTgt spid="2"/>
                                        </p:tgtEl>
                                        <p:attrNameLst>
                                          <p:attrName>style.fontWeight</p:attrName>
                                        </p:attrNameLst>
                                      </p:cBhvr>
                                      <p:to>
                                        <p:strVal val="bold"/>
                                      </p:to>
                                    </p:set>
                                  </p:childTnLst>
                                </p:cTn>
                              </p:par>
                            </p:childTnLst>
                          </p:cTn>
                        </p:par>
                        <p:par>
                          <p:cTn id="41" fill="hold">
                            <p:stCondLst>
                              <p:cond delay="11876"/>
                            </p:stCondLst>
                            <p:childTnLst>
                              <p:par>
                                <p:cTn id="42" presetID="8" presetClass="emph" presetSubtype="0" fill="hold" grpId="7" nodeType="afterEffect">
                                  <p:stCondLst>
                                    <p:cond delay="2000"/>
                                  </p:stCondLst>
                                  <p:iterate type="lt">
                                    <p:tmPct val="0"/>
                                  </p:iterate>
                                  <p:childTnLst>
                                    <p:animRot by="21600000">
                                      <p:cBhvr>
                                        <p:cTn id="43" dur="500" fill="hold"/>
                                        <p:tgtEl>
                                          <p:spTgt spid="2"/>
                                        </p:tgtEl>
                                        <p:attrNameLst>
                                          <p:attrName>r</p:attrName>
                                        </p:attrNameLst>
                                      </p:cBhvr>
                                    </p:animRot>
                                  </p:childTnLst>
                                </p:cTn>
                              </p:par>
                            </p:childTnLst>
                          </p:cTn>
                        </p:par>
                        <p:par>
                          <p:cTn id="44" fill="hold">
                            <p:stCondLst>
                              <p:cond delay="14376"/>
                            </p:stCondLst>
                            <p:childTnLst>
                              <p:par>
                                <p:cTn id="45" presetID="3" presetClass="emph" presetSubtype="2" fill="hold" grpId="5" nodeType="afterEffect">
                                  <p:stCondLst>
                                    <p:cond delay="2000"/>
                                  </p:stCondLst>
                                  <p:iterate type="lt">
                                    <p:tmPct val="0"/>
                                  </p:iterate>
                                  <p:childTnLst>
                                    <p:animClr clrSpc="rgb" dir="cw">
                                      <p:cBhvr override="childStyle">
                                        <p:cTn id="46" dur="500" fill="hold"/>
                                        <p:tgtEl>
                                          <p:spTgt spid="2"/>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P spid="2" grpId="6"/>
      <p:bldP spid="2" grpId="7"/>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3</a:t>
            </a:fld>
            <a:endParaRPr kumimoji="0" lang="en-US"/>
          </a:p>
        </p:txBody>
      </p:sp>
      <p:sp>
        <p:nvSpPr>
          <p:cNvPr id="3" name="Rectangle 2"/>
          <p:cNvSpPr/>
          <p:nvPr/>
        </p:nvSpPr>
        <p:spPr>
          <a:xfrm>
            <a:off x="300344" y="1536140"/>
            <a:ext cx="4375122" cy="3785652"/>
          </a:xfrm>
          <a:prstGeom prst="rect">
            <a:avLst/>
          </a:prstGeom>
        </p:spPr>
        <p:txBody>
          <a:bodyPr wrap="square">
            <a:spAutoFit/>
          </a:bodyPr>
          <a:lstStyle/>
          <a:p>
            <a:pPr marL="342900" indent="-342900">
              <a:buFont typeface="+mj-lt"/>
              <a:buAutoNum type="arabicPeriod"/>
            </a:pPr>
            <a:r>
              <a:rPr lang="en-US" sz="2000" dirty="0" err="1" smtClean="0"/>
              <a:t>GreenField.DataContracts</a:t>
            </a:r>
            <a:endParaRPr lang="en-US" sz="2000" dirty="0"/>
          </a:p>
          <a:p>
            <a:pPr marL="342900" indent="-342900">
              <a:buFont typeface="+mj-lt"/>
              <a:buAutoNum type="arabicPeriod"/>
            </a:pPr>
            <a:r>
              <a:rPr lang="en-US" sz="2000" dirty="0" err="1"/>
              <a:t>GreenField.SessionManager</a:t>
            </a:r>
            <a:endParaRPr lang="en-US" sz="2000" dirty="0"/>
          </a:p>
          <a:p>
            <a:pPr marL="342900" indent="-342900">
              <a:buFont typeface="+mj-lt"/>
              <a:buAutoNum type="arabicPeriod"/>
            </a:pPr>
            <a:r>
              <a:rPr lang="en-US" sz="2000" dirty="0" err="1"/>
              <a:t>GreenField.Common</a:t>
            </a:r>
            <a:endParaRPr lang="en-US" sz="2000" dirty="0"/>
          </a:p>
          <a:p>
            <a:pPr marL="342900" indent="-342900">
              <a:buFont typeface="+mj-lt"/>
              <a:buAutoNum type="arabicPeriod"/>
            </a:pPr>
            <a:r>
              <a:rPr lang="en-US" sz="2000" dirty="0" err="1"/>
              <a:t>GreenField.LoginModule</a:t>
            </a:r>
            <a:endParaRPr lang="en-US" sz="2000" dirty="0"/>
          </a:p>
          <a:p>
            <a:pPr marL="342900" indent="-342900">
              <a:buFont typeface="+mj-lt"/>
              <a:buAutoNum type="arabicPeriod"/>
            </a:pPr>
            <a:r>
              <a:rPr lang="en-US" sz="2000" dirty="0" err="1"/>
              <a:t>Aims.Data.Client</a:t>
            </a:r>
            <a:endParaRPr lang="en-US" sz="2000" dirty="0"/>
          </a:p>
          <a:p>
            <a:pPr marL="342900" indent="-342900">
              <a:buFont typeface="+mj-lt"/>
              <a:buAutoNum type="arabicPeriod"/>
            </a:pPr>
            <a:r>
              <a:rPr lang="en-US" sz="2000" dirty="0" err="1"/>
              <a:t>TopDown.FacingServer</a:t>
            </a:r>
            <a:endParaRPr lang="en-US" sz="2000" dirty="0"/>
          </a:p>
          <a:p>
            <a:pPr marL="342900" indent="-342900">
              <a:buFont typeface="+mj-lt"/>
              <a:buAutoNum type="arabicPeriod"/>
            </a:pPr>
            <a:r>
              <a:rPr lang="en-US" sz="2000" dirty="0" err="1"/>
              <a:t>Aims.Controls</a:t>
            </a:r>
            <a:endParaRPr lang="en-US" sz="2000" dirty="0"/>
          </a:p>
          <a:p>
            <a:pPr marL="342900" indent="-342900">
              <a:buFont typeface="+mj-lt"/>
              <a:buAutoNum type="arabicPeriod"/>
            </a:pPr>
            <a:r>
              <a:rPr lang="en-US" sz="2000" dirty="0" err="1"/>
              <a:t>GreenField.Targeting.Controls</a:t>
            </a:r>
            <a:endParaRPr lang="en-US" sz="2000" dirty="0"/>
          </a:p>
          <a:p>
            <a:pPr marL="342900" indent="-342900">
              <a:buFont typeface="+mj-lt"/>
              <a:buAutoNum type="arabicPeriod"/>
            </a:pPr>
            <a:r>
              <a:rPr lang="en-US" sz="2000" dirty="0" err="1"/>
              <a:t>GreenField.AdministrationModule</a:t>
            </a:r>
            <a:endParaRPr lang="en-US" sz="2000" dirty="0"/>
          </a:p>
          <a:p>
            <a:pPr marL="342900" indent="-342900">
              <a:buFont typeface="+mj-lt"/>
              <a:buAutoNum type="arabicPeriod"/>
            </a:pPr>
            <a:r>
              <a:rPr lang="en-US" sz="2000" dirty="0" err="1"/>
              <a:t>GreenField.Gadgets</a:t>
            </a:r>
            <a:endParaRPr lang="en-US" sz="2000" dirty="0"/>
          </a:p>
          <a:p>
            <a:pPr marL="342900" indent="-342900">
              <a:buFont typeface="+mj-lt"/>
              <a:buAutoNum type="arabicPeriod"/>
            </a:pPr>
            <a:r>
              <a:rPr lang="en-US" sz="2000" dirty="0" err="1"/>
              <a:t>GreenField.DashBoardModule</a:t>
            </a:r>
            <a:endParaRPr lang="en-US" sz="2000" dirty="0"/>
          </a:p>
          <a:p>
            <a:pPr marL="342900" indent="-342900">
              <a:buFont typeface="+mj-lt"/>
              <a:buAutoNum type="arabicPeriod"/>
            </a:pPr>
            <a:r>
              <a:rPr lang="en-US" sz="2000" dirty="0" err="1" smtClean="0"/>
              <a:t>GreenField.App</a:t>
            </a:r>
            <a:endParaRPr lang="en-US" sz="2000" dirty="0">
              <a:effectLst/>
            </a:endParaRPr>
          </a:p>
        </p:txBody>
      </p:sp>
      <p:sp>
        <p:nvSpPr>
          <p:cNvPr id="7" name="Title 1"/>
          <p:cNvSpPr>
            <a:spLocks noGrp="1"/>
          </p:cNvSpPr>
          <p:nvPr>
            <p:ph type="title"/>
          </p:nvPr>
        </p:nvSpPr>
        <p:spPr>
          <a:xfrm>
            <a:off x="232612" y="30444"/>
            <a:ext cx="7467600" cy="1143000"/>
          </a:xfrm>
        </p:spPr>
        <p:txBody>
          <a:bodyPr>
            <a:normAutofit/>
          </a:bodyPr>
          <a:lstStyle/>
          <a:p>
            <a:r>
              <a:rPr lang="en-US" b="1" dirty="0"/>
              <a:t>Assemblies </a:t>
            </a:r>
            <a:r>
              <a:rPr lang="en-US" b="1" dirty="0" smtClean="0"/>
              <a:t>Build Order</a:t>
            </a:r>
            <a:endParaRPr lang="en-US" b="1" dirty="0"/>
          </a:p>
        </p:txBody>
      </p:sp>
      <p:sp>
        <p:nvSpPr>
          <p:cNvPr id="8" name="Rectangle 7"/>
          <p:cNvSpPr/>
          <p:nvPr/>
        </p:nvSpPr>
        <p:spPr>
          <a:xfrm>
            <a:off x="4675466" y="1493005"/>
            <a:ext cx="4572000" cy="3785652"/>
          </a:xfrm>
          <a:prstGeom prst="rect">
            <a:avLst/>
          </a:prstGeom>
        </p:spPr>
        <p:txBody>
          <a:bodyPr>
            <a:spAutoFit/>
          </a:bodyPr>
          <a:lstStyle/>
          <a:p>
            <a:pPr marL="457200" indent="-457200">
              <a:buFont typeface="+mj-lt"/>
              <a:buAutoNum type="arabicPeriod" startAt="13"/>
            </a:pPr>
            <a:r>
              <a:rPr lang="en-US" sz="2000" dirty="0" err="1"/>
              <a:t>GreenField.Login.App</a:t>
            </a:r>
            <a:endParaRPr lang="en-US" sz="2000" dirty="0"/>
          </a:p>
          <a:p>
            <a:pPr marL="457200" indent="-457200">
              <a:buFont typeface="+mj-lt"/>
              <a:buAutoNum type="arabicPeriod" startAt="13"/>
            </a:pPr>
            <a:r>
              <a:rPr lang="en-US" sz="2000" dirty="0" err="1"/>
              <a:t>GreenField.DAL</a:t>
            </a:r>
            <a:endParaRPr lang="en-US" sz="2000" dirty="0"/>
          </a:p>
          <a:p>
            <a:pPr marL="457200" indent="-457200">
              <a:buFont typeface="+mj-lt"/>
              <a:buAutoNum type="arabicPeriod" startAt="13"/>
            </a:pPr>
            <a:r>
              <a:rPr lang="en-US" sz="2000" dirty="0" err="1"/>
              <a:t>GreenField.Logging</a:t>
            </a:r>
            <a:endParaRPr lang="en-US" sz="2000" dirty="0"/>
          </a:p>
          <a:p>
            <a:pPr marL="457200" indent="-457200">
              <a:buFont typeface="+mj-lt"/>
              <a:buAutoNum type="arabicPeriod" startAt="13"/>
            </a:pPr>
            <a:r>
              <a:rPr lang="en-US" sz="2000" dirty="0" err="1"/>
              <a:t>GreenField.ServiceCaller.UnitTest</a:t>
            </a:r>
            <a:endParaRPr lang="en-US" sz="2000" dirty="0"/>
          </a:p>
          <a:p>
            <a:pPr marL="457200" indent="-457200">
              <a:buFont typeface="+mj-lt"/>
              <a:buAutoNum type="arabicPeriod" startAt="13"/>
            </a:pPr>
            <a:r>
              <a:rPr lang="en-US" sz="2000" dirty="0" err="1"/>
              <a:t>GreenField.DataContracts.Web</a:t>
            </a:r>
            <a:endParaRPr lang="en-US" sz="2000" dirty="0"/>
          </a:p>
          <a:p>
            <a:pPr marL="457200" indent="-457200">
              <a:buFont typeface="+mj-lt"/>
              <a:buAutoNum type="arabicPeriod" startAt="13"/>
            </a:pPr>
            <a:r>
              <a:rPr lang="en-US" sz="2000" dirty="0" err="1"/>
              <a:t>Aims.Expressions</a:t>
            </a:r>
            <a:endParaRPr lang="en-US" sz="2000" dirty="0"/>
          </a:p>
          <a:p>
            <a:pPr marL="457200" indent="-457200">
              <a:buFont typeface="+mj-lt"/>
              <a:buAutoNum type="arabicPeriod" startAt="13"/>
            </a:pPr>
            <a:r>
              <a:rPr lang="en-US" sz="2000" dirty="0" err="1"/>
              <a:t>Aims.Core</a:t>
            </a:r>
            <a:endParaRPr lang="en-US" sz="2000" dirty="0"/>
          </a:p>
          <a:p>
            <a:pPr marL="457200" indent="-457200">
              <a:buFont typeface="+mj-lt"/>
              <a:buAutoNum type="arabicPeriod" startAt="13"/>
            </a:pPr>
            <a:r>
              <a:rPr lang="en-US" sz="2000" dirty="0" err="1"/>
              <a:t>Aims.Data.Server</a:t>
            </a:r>
            <a:endParaRPr lang="en-US" sz="2000" dirty="0"/>
          </a:p>
          <a:p>
            <a:pPr marL="457200" indent="-457200">
              <a:buFont typeface="+mj-lt"/>
              <a:buAutoNum type="arabicPeriod" startAt="13"/>
            </a:pPr>
            <a:r>
              <a:rPr lang="en-US" sz="2000" dirty="0" err="1"/>
              <a:t>TopDown.Core</a:t>
            </a:r>
            <a:endParaRPr lang="en-US" sz="2000" dirty="0"/>
          </a:p>
          <a:p>
            <a:pPr marL="457200" indent="-457200">
              <a:buFont typeface="+mj-lt"/>
              <a:buAutoNum type="arabicPeriod" startAt="13"/>
            </a:pPr>
            <a:r>
              <a:rPr lang="en-US" sz="2000" dirty="0" err="1"/>
              <a:t>GreenField.Targeting.Server</a:t>
            </a:r>
            <a:endParaRPr lang="en-US" sz="2000" dirty="0"/>
          </a:p>
          <a:p>
            <a:pPr marL="457200" indent="-457200">
              <a:buFont typeface="+mj-lt"/>
              <a:buAutoNum type="arabicPeriod" startAt="13"/>
            </a:pPr>
            <a:r>
              <a:rPr lang="en-US" sz="2000" dirty="0" err="1"/>
              <a:t>GreenField.Labs</a:t>
            </a:r>
            <a:endParaRPr lang="en-US" sz="2000" dirty="0"/>
          </a:p>
          <a:p>
            <a:pPr marL="457200" indent="-457200">
              <a:buFont typeface="+mj-lt"/>
              <a:buAutoNum type="arabicPeriod" startAt="13"/>
            </a:pPr>
            <a:r>
              <a:rPr lang="en-US" sz="2000" dirty="0" err="1"/>
              <a:t>GreenField.Web</a:t>
            </a:r>
            <a:endParaRPr lang="en-US" sz="2000" dirty="0"/>
          </a:p>
        </p:txBody>
      </p:sp>
    </p:spTree>
    <p:extLst>
      <p:ext uri="{BB962C8B-B14F-4D97-AF65-F5344CB8AC3E}">
        <p14:creationId xmlns:p14="http://schemas.microsoft.com/office/powerpoint/2010/main" val="21374136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8">
                                            <p:txEl>
                                              <p:pRg st="0" end="0"/>
                                            </p:txEl>
                                          </p:spTgt>
                                        </p:tgtEl>
                                        <p:attrNameLst>
                                          <p:attrName>style.visibility</p:attrName>
                                        </p:attrNameLst>
                                      </p:cBhvr>
                                      <p:to>
                                        <p:strVal val="visible"/>
                                      </p:to>
                                    </p:set>
                                    <p:animEffect transition="in" filter="fade">
                                      <p:cBhvr>
                                        <p:cTn id="55" dur="500"/>
                                        <p:tgtEl>
                                          <p:spTgt spid="8">
                                            <p:txEl>
                                              <p:pRg st="0" end="0"/>
                                            </p:txEl>
                                          </p:spTgt>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8">
                                            <p:txEl>
                                              <p:pRg st="1" end="1"/>
                                            </p:txEl>
                                          </p:spTgt>
                                        </p:tgtEl>
                                        <p:attrNameLst>
                                          <p:attrName>style.visibility</p:attrName>
                                        </p:attrNameLst>
                                      </p:cBhvr>
                                      <p:to>
                                        <p:strVal val="visible"/>
                                      </p:to>
                                    </p:set>
                                    <p:animEffect transition="in" filter="fade">
                                      <p:cBhvr>
                                        <p:cTn id="59" dur="500"/>
                                        <p:tgtEl>
                                          <p:spTgt spid="8">
                                            <p:txEl>
                                              <p:pRg st="1" end="1"/>
                                            </p:txEl>
                                          </p:spTgt>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8">
                                            <p:txEl>
                                              <p:pRg st="2" end="2"/>
                                            </p:txEl>
                                          </p:spTgt>
                                        </p:tgtEl>
                                        <p:attrNameLst>
                                          <p:attrName>style.visibility</p:attrName>
                                        </p:attrNameLst>
                                      </p:cBhvr>
                                      <p:to>
                                        <p:strVal val="visible"/>
                                      </p:to>
                                    </p:set>
                                    <p:animEffect transition="in" filter="fade">
                                      <p:cBhvr>
                                        <p:cTn id="63" dur="500"/>
                                        <p:tgtEl>
                                          <p:spTgt spid="8">
                                            <p:txEl>
                                              <p:pRg st="2" end="2"/>
                                            </p:txEl>
                                          </p:spTgt>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8">
                                            <p:txEl>
                                              <p:pRg st="4" end="4"/>
                                            </p:txEl>
                                          </p:spTgt>
                                        </p:tgtEl>
                                        <p:attrNameLst>
                                          <p:attrName>style.visibility</p:attrName>
                                        </p:attrNameLst>
                                      </p:cBhvr>
                                      <p:to>
                                        <p:strVal val="visible"/>
                                      </p:to>
                                    </p:set>
                                    <p:animEffect transition="in" filter="fade">
                                      <p:cBhvr>
                                        <p:cTn id="71" dur="500"/>
                                        <p:tgtEl>
                                          <p:spTgt spid="8">
                                            <p:txEl>
                                              <p:pRg st="4" end="4"/>
                                            </p:txEl>
                                          </p:spTgt>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8">
                                            <p:txEl>
                                              <p:pRg st="5" end="5"/>
                                            </p:txEl>
                                          </p:spTgt>
                                        </p:tgtEl>
                                        <p:attrNameLst>
                                          <p:attrName>style.visibility</p:attrName>
                                        </p:attrNameLst>
                                      </p:cBhvr>
                                      <p:to>
                                        <p:strVal val="visible"/>
                                      </p:to>
                                    </p:set>
                                    <p:animEffect transition="in" filter="fade">
                                      <p:cBhvr>
                                        <p:cTn id="75" dur="500"/>
                                        <p:tgtEl>
                                          <p:spTgt spid="8">
                                            <p:txEl>
                                              <p:pRg st="5" end="5"/>
                                            </p:txEl>
                                          </p:spTgt>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8">
                                            <p:txEl>
                                              <p:pRg st="6" end="6"/>
                                            </p:txEl>
                                          </p:spTgt>
                                        </p:tgtEl>
                                        <p:attrNameLst>
                                          <p:attrName>style.visibility</p:attrName>
                                        </p:attrNameLst>
                                      </p:cBhvr>
                                      <p:to>
                                        <p:strVal val="visible"/>
                                      </p:to>
                                    </p:set>
                                    <p:animEffect transition="in" filter="fade">
                                      <p:cBhvr>
                                        <p:cTn id="79" dur="500"/>
                                        <p:tgtEl>
                                          <p:spTgt spid="8">
                                            <p:txEl>
                                              <p:pRg st="6" end="6"/>
                                            </p:txEl>
                                          </p:spTgt>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8">
                                            <p:txEl>
                                              <p:pRg st="7" end="7"/>
                                            </p:txEl>
                                          </p:spTgt>
                                        </p:tgtEl>
                                        <p:attrNameLst>
                                          <p:attrName>style.visibility</p:attrName>
                                        </p:attrNameLst>
                                      </p:cBhvr>
                                      <p:to>
                                        <p:strVal val="visible"/>
                                      </p:to>
                                    </p:set>
                                    <p:animEffect transition="in" filter="fade">
                                      <p:cBhvr>
                                        <p:cTn id="83" dur="500"/>
                                        <p:tgtEl>
                                          <p:spTgt spid="8">
                                            <p:txEl>
                                              <p:pRg st="7" end="7"/>
                                            </p:txEl>
                                          </p:spTgt>
                                        </p:tgtEl>
                                      </p:cBhvr>
                                    </p:animEffect>
                                  </p:childTnLst>
                                </p:cTn>
                              </p:par>
                            </p:childTnLst>
                          </p:cTn>
                        </p:par>
                        <p:par>
                          <p:cTn id="84" fill="hold">
                            <p:stCondLst>
                              <p:cond delay="10000"/>
                            </p:stCondLst>
                            <p:childTnLst>
                              <p:par>
                                <p:cTn id="85" presetID="10" presetClass="entr" presetSubtype="0" fill="hold" nodeType="afterEffect">
                                  <p:stCondLst>
                                    <p:cond delay="0"/>
                                  </p:stCondLst>
                                  <p:childTnLst>
                                    <p:set>
                                      <p:cBhvr>
                                        <p:cTn id="86" dur="1" fill="hold">
                                          <p:stCondLst>
                                            <p:cond delay="0"/>
                                          </p:stCondLst>
                                        </p:cTn>
                                        <p:tgtEl>
                                          <p:spTgt spid="8">
                                            <p:txEl>
                                              <p:pRg st="8" end="8"/>
                                            </p:txEl>
                                          </p:spTgt>
                                        </p:tgtEl>
                                        <p:attrNameLst>
                                          <p:attrName>style.visibility</p:attrName>
                                        </p:attrNameLst>
                                      </p:cBhvr>
                                      <p:to>
                                        <p:strVal val="visible"/>
                                      </p:to>
                                    </p:set>
                                    <p:animEffect transition="in" filter="fade">
                                      <p:cBhvr>
                                        <p:cTn id="87" dur="500"/>
                                        <p:tgtEl>
                                          <p:spTgt spid="8">
                                            <p:txEl>
                                              <p:pRg st="8" end="8"/>
                                            </p:txEl>
                                          </p:spTgt>
                                        </p:tgtEl>
                                      </p:cBhvr>
                                    </p:animEffect>
                                  </p:childTnLst>
                                </p:cTn>
                              </p:par>
                            </p:childTnLst>
                          </p:cTn>
                        </p:par>
                        <p:par>
                          <p:cTn id="88" fill="hold">
                            <p:stCondLst>
                              <p:cond delay="10500"/>
                            </p:stCondLst>
                            <p:childTnLst>
                              <p:par>
                                <p:cTn id="89" presetID="10" presetClass="entr" presetSubtype="0" fill="hold" nodeType="afterEffect">
                                  <p:stCondLst>
                                    <p:cond delay="0"/>
                                  </p:stCondLst>
                                  <p:childTnLst>
                                    <p:set>
                                      <p:cBhvr>
                                        <p:cTn id="90" dur="1" fill="hold">
                                          <p:stCondLst>
                                            <p:cond delay="0"/>
                                          </p:stCondLst>
                                        </p:cTn>
                                        <p:tgtEl>
                                          <p:spTgt spid="8">
                                            <p:txEl>
                                              <p:pRg st="9" end="9"/>
                                            </p:txEl>
                                          </p:spTgt>
                                        </p:tgtEl>
                                        <p:attrNameLst>
                                          <p:attrName>style.visibility</p:attrName>
                                        </p:attrNameLst>
                                      </p:cBhvr>
                                      <p:to>
                                        <p:strVal val="visible"/>
                                      </p:to>
                                    </p:set>
                                    <p:animEffect transition="in" filter="fade">
                                      <p:cBhvr>
                                        <p:cTn id="91" dur="500"/>
                                        <p:tgtEl>
                                          <p:spTgt spid="8">
                                            <p:txEl>
                                              <p:pRg st="9" end="9"/>
                                            </p:txEl>
                                          </p:spTgt>
                                        </p:tgtEl>
                                      </p:cBhvr>
                                    </p:animEffect>
                                  </p:childTnLst>
                                </p:cTn>
                              </p:par>
                            </p:childTnLst>
                          </p:cTn>
                        </p:par>
                        <p:par>
                          <p:cTn id="92" fill="hold">
                            <p:stCondLst>
                              <p:cond delay="11000"/>
                            </p:stCondLst>
                            <p:childTnLst>
                              <p:par>
                                <p:cTn id="93" presetID="10" presetClass="entr" presetSubtype="0" fill="hold" nodeType="afterEffect">
                                  <p:stCondLst>
                                    <p:cond delay="0"/>
                                  </p:stCondLst>
                                  <p:childTnLst>
                                    <p:set>
                                      <p:cBhvr>
                                        <p:cTn id="94" dur="1" fill="hold">
                                          <p:stCondLst>
                                            <p:cond delay="0"/>
                                          </p:stCondLst>
                                        </p:cTn>
                                        <p:tgtEl>
                                          <p:spTgt spid="8">
                                            <p:txEl>
                                              <p:pRg st="10" end="10"/>
                                            </p:txEl>
                                          </p:spTgt>
                                        </p:tgtEl>
                                        <p:attrNameLst>
                                          <p:attrName>style.visibility</p:attrName>
                                        </p:attrNameLst>
                                      </p:cBhvr>
                                      <p:to>
                                        <p:strVal val="visible"/>
                                      </p:to>
                                    </p:set>
                                    <p:animEffect transition="in" filter="fade">
                                      <p:cBhvr>
                                        <p:cTn id="95" dur="500"/>
                                        <p:tgtEl>
                                          <p:spTgt spid="8">
                                            <p:txEl>
                                              <p:pRg st="10" end="10"/>
                                            </p:txEl>
                                          </p:spTgt>
                                        </p:tgtEl>
                                      </p:cBhvr>
                                    </p:animEffect>
                                  </p:childTnLst>
                                </p:cTn>
                              </p:par>
                            </p:childTnLst>
                          </p:cTn>
                        </p:par>
                        <p:par>
                          <p:cTn id="96" fill="hold">
                            <p:stCondLst>
                              <p:cond delay="11500"/>
                            </p:stCondLst>
                            <p:childTnLst>
                              <p:par>
                                <p:cTn id="97" presetID="10" presetClass="entr" presetSubtype="0" fill="hold" nodeType="afterEffect">
                                  <p:stCondLst>
                                    <p:cond delay="0"/>
                                  </p:stCondLst>
                                  <p:childTnLst>
                                    <p:set>
                                      <p:cBhvr>
                                        <p:cTn id="98" dur="1" fill="hold">
                                          <p:stCondLst>
                                            <p:cond delay="0"/>
                                          </p:stCondLst>
                                        </p:cTn>
                                        <p:tgtEl>
                                          <p:spTgt spid="8">
                                            <p:txEl>
                                              <p:pRg st="11" end="11"/>
                                            </p:txEl>
                                          </p:spTgt>
                                        </p:tgtEl>
                                        <p:attrNameLst>
                                          <p:attrName>style.visibility</p:attrName>
                                        </p:attrNameLst>
                                      </p:cBhvr>
                                      <p:to>
                                        <p:strVal val="visible"/>
                                      </p:to>
                                    </p:set>
                                    <p:animEffect transition="in" filter="fade">
                                      <p:cBhvr>
                                        <p:cTn id="99"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30</a:t>
            </a:fld>
            <a:endParaRPr kumimoji="0" lang="en-US"/>
          </a:p>
        </p:txBody>
      </p:sp>
      <p:sp>
        <p:nvSpPr>
          <p:cNvPr id="7" name="Title 1"/>
          <p:cNvSpPr>
            <a:spLocks noGrp="1"/>
          </p:cNvSpPr>
          <p:nvPr>
            <p:ph type="title"/>
          </p:nvPr>
        </p:nvSpPr>
        <p:spPr>
          <a:xfrm>
            <a:off x="133125" y="-261780"/>
            <a:ext cx="9010875" cy="1143000"/>
          </a:xfrm>
        </p:spPr>
        <p:txBody>
          <a:bodyPr>
            <a:noAutofit/>
          </a:bodyPr>
          <a:lstStyle/>
          <a:p>
            <a:r>
              <a:rPr lang="en-GB" sz="2000" dirty="0" smtClean="0"/>
              <a:t>Potentially </a:t>
            </a:r>
            <a:r>
              <a:rPr lang="en-GB" sz="2000" dirty="0"/>
              <a:t>dead </a:t>
            </a:r>
            <a:r>
              <a:rPr lang="en-GB" sz="2000" dirty="0" smtClean="0"/>
              <a:t>Types </a:t>
            </a:r>
            <a:r>
              <a:rPr lang="en-US" sz="2000" dirty="0" smtClean="0"/>
              <a:t>(2): *</a:t>
            </a:r>
            <a:endParaRPr lang="en-US" sz="2000" dirty="0"/>
          </a:p>
        </p:txBody>
      </p:sp>
      <p:sp>
        <p:nvSpPr>
          <p:cNvPr id="3" name="Rectangle 2"/>
          <p:cNvSpPr/>
          <p:nvPr/>
        </p:nvSpPr>
        <p:spPr>
          <a:xfrm>
            <a:off x="133124" y="734110"/>
            <a:ext cx="8782275" cy="1200329"/>
          </a:xfrm>
          <a:prstGeom prst="rect">
            <a:avLst/>
          </a:prstGeom>
        </p:spPr>
        <p:txBody>
          <a:bodyPr wrap="square">
            <a:spAutoFit/>
          </a:bodyPr>
          <a:lstStyle/>
          <a:p>
            <a:pPr marL="285750" indent="-285750">
              <a:buFont typeface="Arial" pitchFamily="34" charset="0"/>
              <a:buChar char="•"/>
            </a:pPr>
            <a:r>
              <a:rPr lang="en-US" dirty="0" smtClean="0"/>
              <a:t>Exclude the public</a:t>
            </a:r>
            <a:r>
              <a:rPr lang="en-US" dirty="0"/>
              <a:t> types might be used by client applications of your assemblies</a:t>
            </a:r>
            <a:r>
              <a:rPr lang="en-US" dirty="0" smtClean="0"/>
              <a:t>.</a:t>
            </a:r>
          </a:p>
          <a:p>
            <a:pPr marL="285750" indent="-285750">
              <a:buFont typeface="Arial" pitchFamily="34" charset="0"/>
              <a:buChar char="•"/>
            </a:pPr>
            <a:r>
              <a:rPr lang="en-US" dirty="0" smtClean="0"/>
              <a:t>Exclude</a:t>
            </a:r>
            <a:r>
              <a:rPr lang="en-US" dirty="0"/>
              <a:t> static types that define only </a:t>
            </a:r>
            <a:r>
              <a:rPr lang="en-US" dirty="0" err="1"/>
              <a:t>const</a:t>
            </a:r>
            <a:r>
              <a:rPr lang="en-US" dirty="0"/>
              <a:t> </a:t>
            </a:r>
            <a:r>
              <a:rPr lang="en-US" dirty="0" smtClean="0"/>
              <a:t>fields</a:t>
            </a:r>
            <a:r>
              <a:rPr lang="en-US" dirty="0"/>
              <a:t> </a:t>
            </a:r>
            <a:r>
              <a:rPr lang="en-US" dirty="0" smtClean="0"/>
              <a:t>because</a:t>
            </a:r>
            <a:r>
              <a:rPr lang="en-US" dirty="0"/>
              <a:t> they cannot be seen as used in IL </a:t>
            </a:r>
            <a:r>
              <a:rPr lang="en-US" dirty="0" smtClean="0"/>
              <a:t>code. </a:t>
            </a:r>
            <a:r>
              <a:rPr lang="en-US" b="1" dirty="0" smtClean="0"/>
              <a:t>some</a:t>
            </a:r>
          </a:p>
          <a:p>
            <a:pPr marL="285750" indent="-285750">
              <a:buFont typeface="Arial" pitchFamily="34" charset="0"/>
              <a:buChar char="•"/>
            </a:pPr>
            <a:r>
              <a:rPr lang="en-US" dirty="0" smtClean="0"/>
              <a:t>Dead</a:t>
            </a:r>
            <a:r>
              <a:rPr lang="en-US" dirty="0"/>
              <a:t> types = types used only by unused types (recursive)</a:t>
            </a:r>
          </a:p>
        </p:txBody>
      </p:sp>
      <p:graphicFrame>
        <p:nvGraphicFramePr>
          <p:cNvPr id="5" name="Table 4"/>
          <p:cNvGraphicFramePr>
            <a:graphicFrameLocks noGrp="1"/>
          </p:cNvGraphicFramePr>
          <p:nvPr>
            <p:extLst>
              <p:ext uri="{D42A27DB-BD31-4B8C-83A1-F6EECF244321}">
                <p14:modId xmlns:p14="http://schemas.microsoft.com/office/powerpoint/2010/main" val="2243761035"/>
              </p:ext>
            </p:extLst>
          </p:nvPr>
        </p:nvGraphicFramePr>
        <p:xfrm>
          <a:off x="0" y="2638426"/>
          <a:ext cx="9144000" cy="1782459"/>
        </p:xfrm>
        <a:graphic>
          <a:graphicData uri="http://schemas.openxmlformats.org/drawingml/2006/table">
            <a:tbl>
              <a:tblPr firstRow="1" firstCol="1" bandRow="1">
                <a:tableStyleId>{5C22544A-7EE6-4342-B048-85BDC9FD1C3A}</a:tableStyleId>
              </a:tblPr>
              <a:tblGrid>
                <a:gridCol w="1733177"/>
                <a:gridCol w="1386541"/>
                <a:gridCol w="645459"/>
                <a:gridCol w="5378823"/>
              </a:tblGrid>
              <a:tr h="594153">
                <a:tc>
                  <a:txBody>
                    <a:bodyPr/>
                    <a:lstStyle/>
                    <a:p>
                      <a:pPr marL="0" marR="0" algn="ctr">
                        <a:spcBef>
                          <a:spcPts val="0"/>
                        </a:spcBef>
                        <a:spcAft>
                          <a:spcPts val="0"/>
                        </a:spcAft>
                      </a:pPr>
                      <a:r>
                        <a:rPr lang="en-US" sz="1200" dirty="0">
                          <a:effectLst/>
                          <a:latin typeface="+mn-lt"/>
                        </a:rPr>
                        <a:t>types</a:t>
                      </a:r>
                      <a:endParaRPr lang="en-US" sz="1200" dirty="0">
                        <a:effectLst/>
                        <a:latin typeface="+mn-lt"/>
                        <a:ea typeface="SimSun"/>
                        <a:cs typeface="Times New Roman"/>
                      </a:endParaRPr>
                    </a:p>
                  </a:txBody>
                  <a:tcPr marL="37106" marR="37106" marT="37106" marB="37106" anchor="ctr"/>
                </a:tc>
                <a:tc>
                  <a:txBody>
                    <a:bodyPr/>
                    <a:lstStyle/>
                    <a:p>
                      <a:pPr marL="0" marR="0" algn="ctr">
                        <a:spcBef>
                          <a:spcPts val="0"/>
                        </a:spcBef>
                        <a:spcAft>
                          <a:spcPts val="0"/>
                        </a:spcAft>
                      </a:pPr>
                      <a:r>
                        <a:rPr lang="en-US" sz="1200">
                          <a:effectLst/>
                          <a:latin typeface="+mn-lt"/>
                        </a:rPr>
                        <a:t>TypesUsingMe</a:t>
                      </a:r>
                      <a:endParaRPr lang="en-US" sz="1200">
                        <a:effectLst/>
                        <a:latin typeface="+mn-lt"/>
                        <a:ea typeface="SimSun"/>
                        <a:cs typeface="Times New Roman"/>
                      </a:endParaRPr>
                    </a:p>
                  </a:txBody>
                  <a:tcPr marL="37106" marR="37106" marT="37106" marB="37106" anchor="ctr"/>
                </a:tc>
                <a:tc>
                  <a:txBody>
                    <a:bodyPr/>
                    <a:lstStyle/>
                    <a:p>
                      <a:pPr marL="0" marR="0" algn="ctr">
                        <a:spcBef>
                          <a:spcPts val="0"/>
                        </a:spcBef>
                        <a:spcAft>
                          <a:spcPts val="0"/>
                        </a:spcAft>
                      </a:pPr>
                      <a:r>
                        <a:rPr lang="en-US" sz="1200">
                          <a:effectLst/>
                          <a:latin typeface="+mn-lt"/>
                        </a:rPr>
                        <a:t>depth</a:t>
                      </a:r>
                      <a:endParaRPr lang="en-US" sz="1200">
                        <a:effectLst/>
                        <a:latin typeface="+mn-lt"/>
                        <a:ea typeface="SimSun"/>
                        <a:cs typeface="Times New Roman"/>
                      </a:endParaRPr>
                    </a:p>
                  </a:txBody>
                  <a:tcPr marL="37106" marR="37106" marT="37106" marB="37106" anchor="ctr"/>
                </a:tc>
                <a:tc>
                  <a:txBody>
                    <a:bodyPr/>
                    <a:lstStyle/>
                    <a:p>
                      <a:pPr marL="0" marR="0" algn="ctr">
                        <a:spcBef>
                          <a:spcPts val="0"/>
                        </a:spcBef>
                        <a:spcAft>
                          <a:spcPts val="0"/>
                        </a:spcAft>
                      </a:pPr>
                      <a:r>
                        <a:rPr lang="en-US" sz="1200">
                          <a:effectLst/>
                          <a:latin typeface="+mn-lt"/>
                        </a:rPr>
                        <a:t>Full Name</a:t>
                      </a:r>
                      <a:endParaRPr lang="en-US" sz="1200">
                        <a:effectLst/>
                        <a:latin typeface="+mn-lt"/>
                        <a:ea typeface="SimSun"/>
                        <a:cs typeface="Times New Roman"/>
                      </a:endParaRPr>
                    </a:p>
                  </a:txBody>
                  <a:tcPr marL="37106" marR="37106" marT="37106" marB="37106" anchor="ctr"/>
                </a:tc>
              </a:tr>
              <a:tr h="594153">
                <a:tc>
                  <a:txBody>
                    <a:bodyPr/>
                    <a:lstStyle/>
                    <a:p>
                      <a:pPr marL="0" marR="0">
                        <a:spcBef>
                          <a:spcPts val="0"/>
                        </a:spcBef>
                        <a:spcAft>
                          <a:spcPts val="0"/>
                        </a:spcAft>
                      </a:pPr>
                      <a:r>
                        <a:rPr lang="en-US" sz="1200" dirty="0" err="1">
                          <a:effectLst/>
                          <a:latin typeface="+mn-lt"/>
                        </a:rPr>
                        <a:t>ObservableCollection</a:t>
                      </a:r>
                      <a:endParaRPr lang="en-US" sz="1200" dirty="0">
                        <a:effectLst/>
                        <a:latin typeface="+mn-lt"/>
                        <a:ea typeface="SimSun"/>
                        <a:cs typeface="Times New Roman"/>
                      </a:endParaRPr>
                    </a:p>
                  </a:txBody>
                  <a:tcPr marL="37106" marR="37106" marT="37106" marB="37106" anchor="ctr"/>
                </a:tc>
                <a:tc>
                  <a:txBody>
                    <a:bodyPr/>
                    <a:lstStyle/>
                    <a:p>
                      <a:pPr marL="0" marR="0">
                        <a:spcBef>
                          <a:spcPts val="0"/>
                        </a:spcBef>
                        <a:spcAft>
                          <a:spcPts val="0"/>
                        </a:spcAft>
                      </a:pPr>
                      <a:r>
                        <a:rPr lang="en-US" sz="1200" dirty="0">
                          <a:effectLst/>
                          <a:latin typeface="+mn-lt"/>
                        </a:rPr>
                        <a:t>0 type</a:t>
                      </a:r>
                      <a:endParaRPr lang="en-US" sz="1200" dirty="0">
                        <a:effectLst/>
                        <a:latin typeface="+mn-lt"/>
                        <a:ea typeface="SimSun"/>
                        <a:cs typeface="Times New Roman"/>
                      </a:endParaRPr>
                    </a:p>
                  </a:txBody>
                  <a:tcPr marL="37106" marR="37106" marT="37106" marB="37106" anchor="ctr"/>
                </a:tc>
                <a:tc>
                  <a:txBody>
                    <a:bodyPr/>
                    <a:lstStyle/>
                    <a:p>
                      <a:pPr marL="0" marR="0">
                        <a:spcBef>
                          <a:spcPts val="0"/>
                        </a:spcBef>
                        <a:spcAft>
                          <a:spcPts val="0"/>
                        </a:spcAft>
                      </a:pPr>
                      <a:r>
                        <a:rPr lang="en-US" sz="1200">
                          <a:effectLst/>
                          <a:latin typeface="+mn-lt"/>
                        </a:rPr>
                        <a:t>0</a:t>
                      </a:r>
                      <a:endParaRPr lang="en-US" sz="1200">
                        <a:effectLst/>
                        <a:latin typeface="+mn-lt"/>
                        <a:ea typeface="SimSun"/>
                        <a:cs typeface="Times New Roman"/>
                      </a:endParaRPr>
                    </a:p>
                  </a:txBody>
                  <a:tcPr marL="37106" marR="37106" marT="37106" marB="37106" anchor="ctr"/>
                </a:tc>
                <a:tc>
                  <a:txBody>
                    <a:bodyPr/>
                    <a:lstStyle/>
                    <a:p>
                      <a:pPr marL="0" marR="0">
                        <a:spcBef>
                          <a:spcPts val="0"/>
                        </a:spcBef>
                        <a:spcAft>
                          <a:spcPts val="0"/>
                        </a:spcAft>
                      </a:pPr>
                      <a:r>
                        <a:rPr lang="en-US" sz="1200" dirty="0">
                          <a:effectLst/>
                          <a:latin typeface="+mn-lt"/>
                        </a:rPr>
                        <a:t>GreenField.Targeting.Controls.BasketTargets.ObservableCollection</a:t>
                      </a:r>
                      <a:endParaRPr lang="en-US" sz="1200" dirty="0">
                        <a:effectLst/>
                        <a:latin typeface="+mn-lt"/>
                        <a:ea typeface="SimSun"/>
                        <a:cs typeface="Times New Roman"/>
                      </a:endParaRPr>
                    </a:p>
                  </a:txBody>
                  <a:tcPr marL="37106" marR="37106" marT="37106" marB="37106" anchor="ctr"/>
                </a:tc>
              </a:tr>
              <a:tr h="594153">
                <a:tc>
                  <a:txBody>
                    <a:bodyPr/>
                    <a:lstStyle/>
                    <a:p>
                      <a:pPr marL="0" marR="0">
                        <a:spcBef>
                          <a:spcPts val="0"/>
                        </a:spcBef>
                        <a:spcAft>
                          <a:spcPts val="0"/>
                        </a:spcAft>
                      </a:pPr>
                      <a:r>
                        <a:rPr lang="en-US" sz="1200">
                          <a:effectLst/>
                          <a:latin typeface="+mn-lt"/>
                        </a:rPr>
                        <a:t>IDataManagerFactory</a:t>
                      </a:r>
                      <a:endParaRPr lang="en-US" sz="1200">
                        <a:effectLst/>
                        <a:latin typeface="+mn-lt"/>
                        <a:ea typeface="SimSun"/>
                        <a:cs typeface="Times New Roman"/>
                      </a:endParaRPr>
                    </a:p>
                  </a:txBody>
                  <a:tcPr marL="37106" marR="37106" marT="37106" marB="37106" anchor="ctr"/>
                </a:tc>
                <a:tc>
                  <a:txBody>
                    <a:bodyPr/>
                    <a:lstStyle/>
                    <a:p>
                      <a:pPr marL="0" marR="0">
                        <a:spcBef>
                          <a:spcPts val="0"/>
                        </a:spcBef>
                        <a:spcAft>
                          <a:spcPts val="0"/>
                        </a:spcAft>
                      </a:pPr>
                      <a:r>
                        <a:rPr lang="en-US" sz="1200">
                          <a:effectLst/>
                          <a:latin typeface="+mn-lt"/>
                        </a:rPr>
                        <a:t>0 type</a:t>
                      </a:r>
                      <a:endParaRPr lang="en-US" sz="1200">
                        <a:effectLst/>
                        <a:latin typeface="+mn-lt"/>
                        <a:ea typeface="SimSun"/>
                        <a:cs typeface="Times New Roman"/>
                      </a:endParaRPr>
                    </a:p>
                  </a:txBody>
                  <a:tcPr marL="37106" marR="37106" marT="37106" marB="37106" anchor="ctr"/>
                </a:tc>
                <a:tc>
                  <a:txBody>
                    <a:bodyPr/>
                    <a:lstStyle/>
                    <a:p>
                      <a:pPr marL="0" marR="0">
                        <a:spcBef>
                          <a:spcPts val="0"/>
                        </a:spcBef>
                        <a:spcAft>
                          <a:spcPts val="0"/>
                        </a:spcAft>
                      </a:pPr>
                      <a:r>
                        <a:rPr lang="en-US" sz="1200">
                          <a:effectLst/>
                          <a:latin typeface="+mn-lt"/>
                        </a:rPr>
                        <a:t>0</a:t>
                      </a:r>
                      <a:endParaRPr lang="en-US" sz="1200">
                        <a:effectLst/>
                        <a:latin typeface="+mn-lt"/>
                        <a:ea typeface="SimSun"/>
                        <a:cs typeface="Times New Roman"/>
                      </a:endParaRPr>
                    </a:p>
                  </a:txBody>
                  <a:tcPr marL="37106" marR="37106" marT="37106" marB="37106" anchor="ctr"/>
                </a:tc>
                <a:tc>
                  <a:txBody>
                    <a:bodyPr/>
                    <a:lstStyle/>
                    <a:p>
                      <a:pPr marL="0" marR="0">
                        <a:spcBef>
                          <a:spcPts val="0"/>
                        </a:spcBef>
                        <a:spcAft>
                          <a:spcPts val="0"/>
                        </a:spcAft>
                      </a:pPr>
                      <a:r>
                        <a:rPr lang="en-US" sz="1200" dirty="0" err="1">
                          <a:effectLst/>
                          <a:latin typeface="+mn-lt"/>
                        </a:rPr>
                        <a:t>Aims.Core.Persisting.IDataManagerFactory</a:t>
                      </a:r>
                      <a:endParaRPr lang="en-US" sz="1200" dirty="0">
                        <a:effectLst/>
                        <a:latin typeface="+mn-lt"/>
                        <a:ea typeface="SimSun"/>
                        <a:cs typeface="Times New Roman"/>
                      </a:endParaRPr>
                    </a:p>
                  </a:txBody>
                  <a:tcPr marL="37106" marR="37106" marT="37106" marB="37106" anchor="ctr"/>
                </a:tc>
              </a:tr>
            </a:tbl>
          </a:graphicData>
        </a:graphic>
      </p:graphicFrame>
    </p:spTree>
    <p:extLst>
      <p:ext uri="{BB962C8B-B14F-4D97-AF65-F5344CB8AC3E}">
        <p14:creationId xmlns:p14="http://schemas.microsoft.com/office/powerpoint/2010/main" val="26368021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31</a:t>
            </a:fld>
            <a:endParaRPr kumimoji="0" lang="en-US"/>
          </a:p>
        </p:txBody>
      </p:sp>
      <p:sp>
        <p:nvSpPr>
          <p:cNvPr id="7" name="Title 1"/>
          <p:cNvSpPr>
            <a:spLocks noGrp="1"/>
          </p:cNvSpPr>
          <p:nvPr>
            <p:ph type="title"/>
          </p:nvPr>
        </p:nvSpPr>
        <p:spPr>
          <a:xfrm>
            <a:off x="133125" y="-261780"/>
            <a:ext cx="9010875" cy="1143000"/>
          </a:xfrm>
        </p:spPr>
        <p:txBody>
          <a:bodyPr>
            <a:noAutofit/>
          </a:bodyPr>
          <a:lstStyle/>
          <a:p>
            <a:r>
              <a:rPr lang="en-GB" sz="2000" dirty="0"/>
              <a:t>Potentially dead </a:t>
            </a:r>
            <a:r>
              <a:rPr lang="en-GB" sz="2000" dirty="0" smtClean="0"/>
              <a:t>Methods </a:t>
            </a:r>
            <a:r>
              <a:rPr lang="en-US" sz="2000" dirty="0" smtClean="0"/>
              <a:t>(488): #</a:t>
            </a:r>
            <a:endParaRPr lang="en-US" sz="2000" dirty="0"/>
          </a:p>
        </p:txBody>
      </p:sp>
      <p:graphicFrame>
        <p:nvGraphicFramePr>
          <p:cNvPr id="8" name="Table 7"/>
          <p:cNvGraphicFramePr>
            <a:graphicFrameLocks noGrp="1"/>
          </p:cNvGraphicFramePr>
          <p:nvPr>
            <p:extLst>
              <p:ext uri="{D42A27DB-BD31-4B8C-83A1-F6EECF244321}">
                <p14:modId xmlns:p14="http://schemas.microsoft.com/office/powerpoint/2010/main" val="4255550969"/>
              </p:ext>
            </p:extLst>
          </p:nvPr>
        </p:nvGraphicFramePr>
        <p:xfrm>
          <a:off x="-1" y="600079"/>
          <a:ext cx="9144001" cy="11487816"/>
        </p:xfrm>
        <a:graphic>
          <a:graphicData uri="http://schemas.openxmlformats.org/drawingml/2006/table">
            <a:tbl>
              <a:tblPr firstRow="1" firstCol="1" bandRow="1">
                <a:tableStyleId>{5C22544A-7EE6-4342-B048-85BDC9FD1C3A}</a:tableStyleId>
              </a:tblPr>
              <a:tblGrid>
                <a:gridCol w="3400426"/>
                <a:gridCol w="876300"/>
                <a:gridCol w="504825"/>
                <a:gridCol w="4362450"/>
              </a:tblGrid>
              <a:tr h="140573">
                <a:tc>
                  <a:txBody>
                    <a:bodyPr/>
                    <a:lstStyle/>
                    <a:p>
                      <a:pPr marL="0" marR="0" algn="ctr">
                        <a:spcBef>
                          <a:spcPts val="0"/>
                        </a:spcBef>
                        <a:spcAft>
                          <a:spcPts val="0"/>
                        </a:spcAft>
                      </a:pPr>
                      <a:r>
                        <a:rPr lang="en-US" sz="1200" dirty="0" smtClean="0">
                          <a:effectLst/>
                          <a:latin typeface="+mn-lt"/>
                        </a:rPr>
                        <a:t>Method</a:t>
                      </a:r>
                      <a:endParaRPr lang="en-US" sz="1200" dirty="0">
                        <a:effectLst/>
                        <a:latin typeface="+mn-lt"/>
                        <a:ea typeface="SimSun"/>
                        <a:cs typeface="Times New Roman"/>
                      </a:endParaRPr>
                    </a:p>
                  </a:txBody>
                  <a:tcPr marL="16938" marR="16938" marT="16938" marB="1693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rPr>
                        <a:t>Methods Calling Me</a:t>
                      </a:r>
                      <a:endParaRPr lang="en-US" sz="1200" dirty="0" smtClean="0">
                        <a:effectLst/>
                        <a:latin typeface="+mn-lt"/>
                        <a:ea typeface="SimSun"/>
                        <a:cs typeface="Times New Roman"/>
                      </a:endParaRPr>
                    </a:p>
                    <a:p>
                      <a:pPr marL="0" marR="0" algn="ctr">
                        <a:spcBef>
                          <a:spcPts val="0"/>
                        </a:spcBef>
                        <a:spcAft>
                          <a:spcPts val="0"/>
                        </a:spcAft>
                      </a:pPr>
                      <a:endParaRPr lang="en-US" sz="1200" dirty="0">
                        <a:effectLst/>
                        <a:latin typeface="+mn-lt"/>
                        <a:ea typeface="SimSun"/>
                        <a:cs typeface="Times New Roman"/>
                      </a:endParaRPr>
                    </a:p>
                  </a:txBody>
                  <a:tcPr marL="16938" marR="16938" marT="16938" marB="16938" anchor="ctr"/>
                </a:tc>
                <a:tc>
                  <a:txBody>
                    <a:bodyPr/>
                    <a:lstStyle/>
                    <a:p>
                      <a:pPr marL="0" marR="0" algn="ctr">
                        <a:spcBef>
                          <a:spcPts val="0"/>
                        </a:spcBef>
                        <a:spcAft>
                          <a:spcPts val="0"/>
                        </a:spcAft>
                      </a:pPr>
                      <a:r>
                        <a:rPr lang="en-US" sz="1200" dirty="0" smtClean="0">
                          <a:effectLst/>
                          <a:latin typeface="+mn-lt"/>
                        </a:rPr>
                        <a:t>Depth</a:t>
                      </a:r>
                      <a:endParaRPr lang="en-US" sz="1200" dirty="0">
                        <a:effectLst/>
                        <a:latin typeface="+mn-lt"/>
                        <a:ea typeface="SimSun"/>
                        <a:cs typeface="Times New Roman"/>
                      </a:endParaRPr>
                    </a:p>
                  </a:txBody>
                  <a:tcPr marL="16938" marR="16938" marT="16938" marB="16938" anchor="ctr"/>
                </a:tc>
                <a:tc>
                  <a:txBody>
                    <a:bodyPr/>
                    <a:lstStyle/>
                    <a:p>
                      <a:pPr marL="0" marR="0" algn="ctr">
                        <a:spcBef>
                          <a:spcPts val="0"/>
                        </a:spcBef>
                        <a:spcAft>
                          <a:spcPts val="0"/>
                        </a:spcAft>
                      </a:pPr>
                      <a:r>
                        <a:rPr lang="en-US" sz="1200" dirty="0" smtClean="0">
                          <a:effectLst/>
                          <a:latin typeface="+mn-lt"/>
                        </a:rPr>
                        <a:t>Full Name</a:t>
                      </a:r>
                      <a:endParaRPr lang="en-US" sz="1200" dirty="0">
                        <a:effectLst/>
                        <a:latin typeface="+mn-lt"/>
                        <a:ea typeface="SimSun"/>
                        <a:cs typeface="Times New Roman"/>
                      </a:endParaRPr>
                    </a:p>
                  </a:txBody>
                  <a:tcPr marL="16938" marR="16938" marT="16938" marB="16938" anchor="ctr"/>
                </a:tc>
              </a:tr>
              <a:tr h="140573">
                <a:tc>
                  <a:txBody>
                    <a:bodyPr/>
                    <a:lstStyle/>
                    <a:p>
                      <a:pPr marL="0" marR="0">
                        <a:spcBef>
                          <a:spcPts val="0"/>
                        </a:spcBef>
                        <a:spcAft>
                          <a:spcPts val="0"/>
                        </a:spcAft>
                      </a:pPr>
                      <a:r>
                        <a:rPr lang="en-US" sz="1200" dirty="0" err="1">
                          <a:effectLst/>
                          <a:latin typeface="+mn-lt"/>
                        </a:rPr>
                        <a:t>OKButton_Click</a:t>
                      </a:r>
                      <a:r>
                        <a:rPr lang="en-US" sz="1200" dirty="0">
                          <a:effectLst/>
                          <a:latin typeface="+mn-lt"/>
                        </a:rPr>
                        <a:t>(</a:t>
                      </a:r>
                      <a:r>
                        <a:rPr lang="en-US" sz="1200" dirty="0" err="1">
                          <a:effectLst/>
                          <a:latin typeface="+mn-lt"/>
                        </a:rPr>
                        <a:t>Object,RoutedEventArgs</a:t>
                      </a:r>
                      <a:r>
                        <a:rPr lang="en-US" sz="1200" dirty="0">
                          <a:effectLst/>
                          <a:latin typeface="+mn-lt"/>
                        </a:rPr>
                        <a:t>)</a:t>
                      </a:r>
                      <a:endParaRPr lang="en-US" sz="1200" dirty="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dirty="0">
                          <a:effectLst/>
                          <a:latin typeface="+mn-lt"/>
                        </a:rPr>
                        <a:t>0 method</a:t>
                      </a:r>
                      <a:endParaRPr lang="en-US" sz="1200" dirty="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dirty="0" err="1">
                          <a:effectLst/>
                          <a:latin typeface="+mn-lt"/>
                        </a:rPr>
                        <a:t>GreenField.Targeting.Controls.CommentsWindow.OKButton_Click</a:t>
                      </a:r>
                      <a:r>
                        <a:rPr lang="en-US" sz="1200" dirty="0">
                          <a:effectLst/>
                          <a:latin typeface="+mn-lt"/>
                        </a:rPr>
                        <a:t>(Object ,</a:t>
                      </a:r>
                      <a:r>
                        <a:rPr lang="en-US" sz="1200" dirty="0" err="1">
                          <a:effectLst/>
                          <a:latin typeface="+mn-lt"/>
                        </a:rPr>
                        <a:t>RoutedEventArgs</a:t>
                      </a:r>
                      <a:r>
                        <a:rPr lang="en-US" sz="1200" dirty="0">
                          <a:effectLst/>
                          <a:latin typeface="+mn-lt"/>
                        </a:rPr>
                        <a:t>)</a:t>
                      </a:r>
                      <a:endParaRPr lang="en-US" sz="1200" dirty="0">
                        <a:effectLst/>
                        <a:latin typeface="+mn-lt"/>
                        <a:ea typeface="SimSun"/>
                        <a:cs typeface="Times New Roman"/>
                      </a:endParaRPr>
                    </a:p>
                  </a:txBody>
                  <a:tcPr marL="16938" marR="16938" marT="16938" marB="16938" anchor="ctr"/>
                </a:tc>
              </a:tr>
              <a:tr h="140573">
                <a:tc>
                  <a:txBody>
                    <a:bodyPr/>
                    <a:lstStyle/>
                    <a:p>
                      <a:pPr marL="0" marR="0">
                        <a:spcBef>
                          <a:spcPts val="0"/>
                        </a:spcBef>
                        <a:spcAft>
                          <a:spcPts val="0"/>
                        </a:spcAft>
                      </a:pPr>
                      <a:r>
                        <a:rPr lang="en-US" sz="1200">
                          <a:effectLst/>
                          <a:latin typeface="+mn-lt"/>
                        </a:rPr>
                        <a:t>CancelButton_Click(Object,RoutedEventArgs)</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 method</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GreenField.Targeting.Controls.CommentsWindow.CancelButton_Click(Object ,RoutedEventArgs)</a:t>
                      </a:r>
                      <a:endParaRPr lang="en-US" sz="1200">
                        <a:effectLst/>
                        <a:latin typeface="+mn-lt"/>
                        <a:ea typeface="SimSun"/>
                        <a:cs typeface="Times New Roman"/>
                      </a:endParaRPr>
                    </a:p>
                  </a:txBody>
                  <a:tcPr marL="16938" marR="16938" marT="16938" marB="16938" anchor="ctr"/>
                </a:tc>
              </a:tr>
              <a:tr h="140573">
                <a:tc>
                  <a:txBody>
                    <a:bodyPr/>
                    <a:lstStyle/>
                    <a:p>
                      <a:pPr marL="0" marR="0">
                        <a:spcBef>
                          <a:spcPts val="0"/>
                        </a:spcBef>
                        <a:spcAft>
                          <a:spcPts val="0"/>
                        </a:spcAft>
                      </a:pPr>
                      <a:r>
                        <a:rPr lang="en-US" sz="1200">
                          <a:effectLst/>
                          <a:latin typeface="+mn-lt"/>
                        </a:rPr>
                        <a:t>OKButton_Click(Object,RoutedEventArgs)</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 method</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GreenField.Targeting.Controls.ValidatedResultWindow.OKButton_Click (Object,RoutedEventArgs)</a:t>
                      </a:r>
                      <a:endParaRPr lang="en-US" sz="1200">
                        <a:effectLst/>
                        <a:latin typeface="+mn-lt"/>
                        <a:ea typeface="SimSun"/>
                        <a:cs typeface="Times New Roman"/>
                      </a:endParaRPr>
                    </a:p>
                  </a:txBody>
                  <a:tcPr marL="16938" marR="16938" marT="16938" marB="16938" anchor="ctr"/>
                </a:tc>
              </a:tr>
              <a:tr h="239800">
                <a:tc>
                  <a:txBody>
                    <a:bodyPr/>
                    <a:lstStyle/>
                    <a:p>
                      <a:pPr marL="0" marR="0">
                        <a:spcBef>
                          <a:spcPts val="0"/>
                        </a:spcBef>
                        <a:spcAft>
                          <a:spcPts val="0"/>
                        </a:spcAft>
                      </a:pPr>
                      <a:r>
                        <a:rPr lang="en-US" sz="1200">
                          <a:effectLst/>
                          <a:latin typeface="+mn-lt"/>
                        </a:rPr>
                        <a:t>CancelButton_Click(Object,RoutedEventArgs)</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 method</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dirty="0">
                          <a:effectLst/>
                          <a:latin typeface="+mn-lt"/>
                        </a:rPr>
                        <a:t>GreenField.Targeting.Controls.ValidatedResultWindow.CancelButton_Click (</a:t>
                      </a:r>
                      <a:r>
                        <a:rPr lang="en-US" sz="1200" dirty="0" err="1">
                          <a:effectLst/>
                          <a:latin typeface="+mn-lt"/>
                        </a:rPr>
                        <a:t>Object,RoutedEventArgs</a:t>
                      </a:r>
                      <a:r>
                        <a:rPr lang="en-US" sz="1200" dirty="0">
                          <a:effectLst/>
                          <a:latin typeface="+mn-lt"/>
                        </a:rPr>
                        <a:t>)</a:t>
                      </a:r>
                      <a:endParaRPr lang="en-US" sz="1200" dirty="0">
                        <a:effectLst/>
                        <a:latin typeface="+mn-lt"/>
                        <a:ea typeface="SimSun"/>
                        <a:cs typeface="Times New Roman"/>
                      </a:endParaRPr>
                    </a:p>
                  </a:txBody>
                  <a:tcPr marL="16938" marR="16938" marT="16938" marB="16938" anchor="ctr"/>
                </a:tc>
              </a:tr>
              <a:tr h="239800">
                <a:tc>
                  <a:txBody>
                    <a:bodyPr/>
                    <a:lstStyle/>
                    <a:p>
                      <a:pPr marL="0" marR="0">
                        <a:spcBef>
                          <a:spcPts val="0"/>
                        </a:spcBef>
                        <a:spcAft>
                          <a:spcPts val="0"/>
                        </a:spcAft>
                      </a:pPr>
                      <a:r>
                        <a:rPr lang="en-US" sz="1200">
                          <a:effectLst/>
                          <a:latin typeface="+mn-lt"/>
                        </a:rPr>
                        <a:t>WhenResetToBase(Object,RoutedEventArgs)</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 method</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GreenField.Targeting.Controls.BasketTargets.EditorView.WhenResetToBase (Object,RoutedEventArgs)</a:t>
                      </a:r>
                      <a:endParaRPr lang="en-US" sz="1200">
                        <a:effectLst/>
                        <a:latin typeface="+mn-lt"/>
                        <a:ea typeface="SimSun"/>
                        <a:cs typeface="Times New Roman"/>
                      </a:endParaRPr>
                    </a:p>
                  </a:txBody>
                  <a:tcPr marL="16938" marR="16938" marT="16938" marB="16938" anchor="ctr"/>
                </a:tc>
              </a:tr>
              <a:tr h="239800">
                <a:tc>
                  <a:txBody>
                    <a:bodyPr/>
                    <a:lstStyle/>
                    <a:p>
                      <a:pPr marL="0" marR="0">
                        <a:spcBef>
                          <a:spcPts val="0"/>
                        </a:spcBef>
                        <a:spcAft>
                          <a:spcPts val="0"/>
                        </a:spcAft>
                      </a:pPr>
                      <a:r>
                        <a:rPr lang="en-US" sz="1200">
                          <a:effectLst/>
                          <a:latin typeface="+mn-lt"/>
                        </a:rPr>
                        <a:t>WhenSecurityResetToBase(Object,RoutedEventArgs)</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 method</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GreenField.Targeting.Controls.BasketTargets.EditorView .WhenSecurityResetToBase(Object,RoutedEventArgs)</a:t>
                      </a:r>
                      <a:endParaRPr lang="en-US" sz="1200">
                        <a:effectLst/>
                        <a:latin typeface="+mn-lt"/>
                        <a:ea typeface="SimSun"/>
                        <a:cs typeface="Times New Roman"/>
                      </a:endParaRPr>
                    </a:p>
                  </a:txBody>
                  <a:tcPr marL="16938" marR="16938" marT="16938" marB="16938" anchor="ctr"/>
                </a:tc>
              </a:tr>
              <a:tr h="239800">
                <a:tc>
                  <a:txBody>
                    <a:bodyPr/>
                    <a:lstStyle/>
                    <a:p>
                      <a:pPr marL="0" marR="0">
                        <a:spcBef>
                          <a:spcPts val="0"/>
                        </a:spcBef>
                        <a:spcAft>
                          <a:spcPts val="0"/>
                        </a:spcAft>
                      </a:pPr>
                      <a:r>
                        <a:rPr lang="en-US" sz="1200">
                          <a:effectLst/>
                          <a:latin typeface="+mn-lt"/>
                        </a:rPr>
                        <a:t>WhenSecurityRestoreToUnedited(Object,RoutedEventArgs)</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 method</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GreenField.Targeting.Controls.BasketTargets.EditorView .WhenSecurityRestoreToUnedited(Object,RoutedEventArgs)</a:t>
                      </a:r>
                      <a:endParaRPr lang="en-US" sz="1200">
                        <a:effectLst/>
                        <a:latin typeface="+mn-lt"/>
                        <a:ea typeface="SimSun"/>
                        <a:cs typeface="Times New Roman"/>
                      </a:endParaRPr>
                    </a:p>
                  </a:txBody>
                  <a:tcPr marL="16938" marR="16938" marT="16938" marB="16938" anchor="ctr"/>
                </a:tc>
              </a:tr>
              <a:tr h="239800">
                <a:tc>
                  <a:txBody>
                    <a:bodyPr/>
                    <a:lstStyle/>
                    <a:p>
                      <a:pPr marL="0" marR="0">
                        <a:spcBef>
                          <a:spcPts val="0"/>
                        </a:spcBef>
                        <a:spcAft>
                          <a:spcPts val="0"/>
                        </a:spcAft>
                      </a:pPr>
                      <a:r>
                        <a:rPr lang="en-US" sz="1200">
                          <a:effectLst/>
                          <a:latin typeface="+mn-lt"/>
                        </a:rPr>
                        <a:t>WhenRestoreToUnedited(Object,RoutedEventArgs)</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 method</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GreenField.Targeting.Controls.BasketTargets.EditorView .WhenRestoreToUnedited(Object,RoutedEventArgs)</a:t>
                      </a:r>
                      <a:endParaRPr lang="en-US" sz="1200">
                        <a:effectLst/>
                        <a:latin typeface="+mn-lt"/>
                        <a:ea typeface="SimSun"/>
                        <a:cs typeface="Times New Roman"/>
                      </a:endParaRPr>
                    </a:p>
                  </a:txBody>
                  <a:tcPr marL="16938" marR="16938" marT="16938" marB="16938" anchor="ctr"/>
                </a:tc>
              </a:tr>
              <a:tr h="140573">
                <a:tc>
                  <a:txBody>
                    <a:bodyPr/>
                    <a:lstStyle/>
                    <a:p>
                      <a:pPr marL="0" marR="0">
                        <a:spcBef>
                          <a:spcPts val="0"/>
                        </a:spcBef>
                        <a:spcAft>
                          <a:spcPts val="0"/>
                        </a:spcAft>
                      </a:pPr>
                      <a:r>
                        <a:rPr lang="en-US" sz="1200">
                          <a:effectLst/>
                          <a:latin typeface="+mn-lt"/>
                        </a:rPr>
                        <a:t>.ctor()</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 method</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GreenField.Targeting.Controls.BasketTargets.ObservableCollection..ctor ()</a:t>
                      </a:r>
                      <a:endParaRPr lang="en-US" sz="1200">
                        <a:effectLst/>
                        <a:latin typeface="+mn-lt"/>
                        <a:ea typeface="SimSun"/>
                        <a:cs typeface="Times New Roman"/>
                      </a:endParaRPr>
                    </a:p>
                  </a:txBody>
                  <a:tcPr marL="16938" marR="16938" marT="16938" marB="16938" anchor="ctr"/>
                </a:tc>
              </a:tr>
              <a:tr h="239800">
                <a:tc>
                  <a:txBody>
                    <a:bodyPr/>
                    <a:lstStyle/>
                    <a:p>
                      <a:pPr marL="0" marR="0">
                        <a:spcBef>
                          <a:spcPts val="0"/>
                        </a:spcBef>
                        <a:spcAft>
                          <a:spcPts val="0"/>
                        </a:spcAft>
                      </a:pPr>
                      <a:r>
                        <a:rPr lang="en-US" sz="1200">
                          <a:effectLst/>
                          <a:latin typeface="+mn-lt"/>
                        </a:rPr>
                        <a:t>OKButton_Click(Object,RoutedEventArgs)</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 method</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GreenField.AdministrationModule.Views.ChildCreateNewRole .OKButton_Click(Object,RoutedEventArgs)</a:t>
                      </a:r>
                      <a:endParaRPr lang="en-US" sz="1200">
                        <a:effectLst/>
                        <a:latin typeface="+mn-lt"/>
                        <a:ea typeface="SimSun"/>
                        <a:cs typeface="Times New Roman"/>
                      </a:endParaRPr>
                    </a:p>
                  </a:txBody>
                  <a:tcPr marL="16938" marR="16938" marT="16938" marB="16938" anchor="ctr"/>
                </a:tc>
              </a:tr>
              <a:tr h="239800">
                <a:tc>
                  <a:txBody>
                    <a:bodyPr/>
                    <a:lstStyle/>
                    <a:p>
                      <a:pPr marL="0" marR="0">
                        <a:spcBef>
                          <a:spcPts val="0"/>
                        </a:spcBef>
                        <a:spcAft>
                          <a:spcPts val="0"/>
                        </a:spcAft>
                      </a:pPr>
                      <a:r>
                        <a:rPr lang="en-US" sz="1200">
                          <a:effectLst/>
                          <a:latin typeface="+mn-lt"/>
                        </a:rPr>
                        <a:t>CancelButton_Click(Object,RoutedEventArgs)</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 method</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GreenField.AdministrationModule.Views.ChildCreateNewRole .CancelButton_Click(Object,RoutedEventArgs)</a:t>
                      </a:r>
                      <a:endParaRPr lang="en-US" sz="1200">
                        <a:effectLst/>
                        <a:latin typeface="+mn-lt"/>
                        <a:ea typeface="SimSun"/>
                        <a:cs typeface="Times New Roman"/>
                      </a:endParaRPr>
                    </a:p>
                  </a:txBody>
                  <a:tcPr marL="16938" marR="16938" marT="16938" marB="16938" anchor="ctr"/>
                </a:tc>
              </a:tr>
              <a:tr h="239800">
                <a:tc>
                  <a:txBody>
                    <a:bodyPr/>
                    <a:lstStyle/>
                    <a:p>
                      <a:pPr marL="0" marR="0">
                        <a:spcBef>
                          <a:spcPts val="0"/>
                        </a:spcBef>
                        <a:spcAft>
                          <a:spcPts val="0"/>
                        </a:spcAft>
                      </a:pPr>
                      <a:r>
                        <a:rPr lang="en-US" sz="1200">
                          <a:effectLst/>
                          <a:latin typeface="+mn-lt"/>
                        </a:rPr>
                        <a:t>txtEnterValue_TextChanged(Object,TextChangedEventArgs)</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 method</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GreenField.AdministrationModule.Views.ChildCreateNewRole .txtEnterValue_TextChanged(Object,TextChangedEventArgs)</a:t>
                      </a:r>
                      <a:endParaRPr lang="en-US" sz="1200">
                        <a:effectLst/>
                        <a:latin typeface="+mn-lt"/>
                        <a:ea typeface="SimSun"/>
                        <a:cs typeface="Times New Roman"/>
                      </a:endParaRPr>
                    </a:p>
                  </a:txBody>
                  <a:tcPr marL="16938" marR="16938" marT="16938" marB="16938" anchor="ctr"/>
                </a:tc>
              </a:tr>
              <a:tr h="239800">
                <a:tc>
                  <a:txBody>
                    <a:bodyPr/>
                    <a:lstStyle/>
                    <a:p>
                      <a:pPr marL="0" marR="0">
                        <a:spcBef>
                          <a:spcPts val="0"/>
                        </a:spcBef>
                        <a:spcAft>
                          <a:spcPts val="0"/>
                        </a:spcAft>
                      </a:pPr>
                      <a:r>
                        <a:rPr lang="en-US" sz="1200">
                          <a:effectLst/>
                          <a:latin typeface="+mn-lt"/>
                        </a:rPr>
                        <a:t>ChildWindow_KeyDown(Object,KeyEventArgs)</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 method</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GreenField.AdministrationModule.Views.ChildCreateNewRole .ChildWindow_KeyDown(Object,KeyEventArgs)</a:t>
                      </a:r>
                      <a:endParaRPr lang="en-US" sz="1200">
                        <a:effectLst/>
                        <a:latin typeface="+mn-lt"/>
                        <a:ea typeface="SimSun"/>
                        <a:cs typeface="Times New Roman"/>
                      </a:endParaRPr>
                    </a:p>
                  </a:txBody>
                  <a:tcPr marL="16938" marR="16938" marT="16938" marB="16938" anchor="ctr"/>
                </a:tc>
              </a:tr>
              <a:tr h="239800">
                <a:tc>
                  <a:txBody>
                    <a:bodyPr/>
                    <a:lstStyle/>
                    <a:p>
                      <a:pPr marL="0" marR="0">
                        <a:spcBef>
                          <a:spcPts val="0"/>
                        </a:spcBef>
                        <a:spcAft>
                          <a:spcPts val="0"/>
                        </a:spcAft>
                      </a:pPr>
                      <a:r>
                        <a:rPr lang="en-US" sz="1200">
                          <a:effectLst/>
                          <a:latin typeface="+mn-lt"/>
                        </a:rPr>
                        <a:t>cbExportOptions_SelectionChanged(Object,SelectionChangedEventArgs)</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 method</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dirty="0" err="1">
                          <a:effectLst/>
                          <a:latin typeface="+mn-lt"/>
                        </a:rPr>
                        <a:t>GreenField.Gadgets.Helpers.ChildExportOptions</a:t>
                      </a:r>
                      <a:r>
                        <a:rPr lang="en-US" sz="1200" dirty="0">
                          <a:effectLst/>
                          <a:latin typeface="+mn-lt"/>
                        </a:rPr>
                        <a:t> .</a:t>
                      </a:r>
                      <a:r>
                        <a:rPr lang="en-US" sz="1200" dirty="0" err="1">
                          <a:effectLst/>
                          <a:latin typeface="+mn-lt"/>
                        </a:rPr>
                        <a:t>cbExportOptions_SelectionChanged</a:t>
                      </a:r>
                      <a:r>
                        <a:rPr lang="en-US" sz="1200" dirty="0">
                          <a:effectLst/>
                          <a:latin typeface="+mn-lt"/>
                        </a:rPr>
                        <a:t>(</a:t>
                      </a:r>
                      <a:r>
                        <a:rPr lang="en-US" sz="1200" dirty="0" err="1">
                          <a:effectLst/>
                          <a:latin typeface="+mn-lt"/>
                        </a:rPr>
                        <a:t>Object,SelectionChangedEventArgs</a:t>
                      </a:r>
                      <a:r>
                        <a:rPr lang="en-US" sz="1200" dirty="0">
                          <a:effectLst/>
                          <a:latin typeface="+mn-lt"/>
                        </a:rPr>
                        <a:t>)</a:t>
                      </a:r>
                      <a:endParaRPr lang="en-US" sz="1200" dirty="0">
                        <a:effectLst/>
                        <a:latin typeface="+mn-lt"/>
                        <a:ea typeface="SimSun"/>
                        <a:cs typeface="Times New Roman"/>
                      </a:endParaRPr>
                    </a:p>
                  </a:txBody>
                  <a:tcPr marL="16938" marR="16938" marT="16938" marB="16938" anchor="ctr"/>
                </a:tc>
              </a:tr>
              <a:tr h="140573">
                <a:tc>
                  <a:txBody>
                    <a:bodyPr/>
                    <a:lstStyle/>
                    <a:p>
                      <a:pPr marL="0" marR="0">
                        <a:spcBef>
                          <a:spcPts val="0"/>
                        </a:spcBef>
                        <a:spcAft>
                          <a:spcPts val="0"/>
                        </a:spcAft>
                      </a:pPr>
                      <a:r>
                        <a:rPr lang="en-US" sz="1200">
                          <a:effectLst/>
                          <a:latin typeface="+mn-lt"/>
                        </a:rPr>
                        <a:t>OKButton_Click(Object,RoutedEventArgs)</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 method</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GreenField.Gadgets.Helpers.ChildExportOptions.OKButton_Click(Object ,RoutedEventArgs)</a:t>
                      </a:r>
                      <a:endParaRPr lang="en-US" sz="1200">
                        <a:effectLst/>
                        <a:latin typeface="+mn-lt"/>
                        <a:ea typeface="SimSun"/>
                        <a:cs typeface="Times New Roman"/>
                      </a:endParaRPr>
                    </a:p>
                  </a:txBody>
                  <a:tcPr marL="16938" marR="16938" marT="16938" marB="16938" anchor="ctr"/>
                </a:tc>
              </a:tr>
              <a:tr h="140573">
                <a:tc>
                  <a:txBody>
                    <a:bodyPr/>
                    <a:lstStyle/>
                    <a:p>
                      <a:pPr marL="0" marR="0">
                        <a:spcBef>
                          <a:spcPts val="0"/>
                        </a:spcBef>
                        <a:spcAft>
                          <a:spcPts val="0"/>
                        </a:spcAft>
                      </a:pPr>
                      <a:r>
                        <a:rPr lang="en-US" sz="1200">
                          <a:effectLst/>
                          <a:latin typeface="+mn-lt"/>
                        </a:rPr>
                        <a:t>CancelButton_Click(Object,RoutedEventArgs)</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 method</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GreenField.Gadgets.Helpers.ChildExportOptions.CancelButton_Click (Object,RoutedEventArgs)</a:t>
                      </a:r>
                      <a:endParaRPr lang="en-US" sz="1200">
                        <a:effectLst/>
                        <a:latin typeface="+mn-lt"/>
                        <a:ea typeface="SimSun"/>
                        <a:cs typeface="Times New Roman"/>
                      </a:endParaRPr>
                    </a:p>
                  </a:txBody>
                  <a:tcPr marL="16938" marR="16938" marT="16938" marB="16938" anchor="ctr"/>
                </a:tc>
              </a:tr>
              <a:tr h="140573">
                <a:tc>
                  <a:txBody>
                    <a:bodyPr/>
                    <a:lstStyle/>
                    <a:p>
                      <a:pPr marL="0" marR="0">
                        <a:spcBef>
                          <a:spcPts val="0"/>
                        </a:spcBef>
                        <a:spcAft>
                          <a:spcPts val="0"/>
                        </a:spcAft>
                      </a:pPr>
                      <a:r>
                        <a:rPr lang="en-US" sz="1200">
                          <a:effectLst/>
                          <a:latin typeface="+mn-lt"/>
                        </a:rPr>
                        <a:t>InitializeExportElementOptions()</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1 method</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1</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GreenField.Gadgets.Helpers.ChildExportOptions .InitializeExportElementOptions()</a:t>
                      </a:r>
                      <a:endParaRPr lang="en-US" sz="1200">
                        <a:effectLst/>
                        <a:latin typeface="+mn-lt"/>
                        <a:ea typeface="SimSun"/>
                        <a:cs typeface="Times New Roman"/>
                      </a:endParaRPr>
                    </a:p>
                  </a:txBody>
                  <a:tcPr marL="16938" marR="16938" marT="16938" marB="16938" anchor="ctr"/>
                </a:tc>
              </a:tr>
              <a:tr h="140573">
                <a:tc>
                  <a:txBody>
                    <a:bodyPr/>
                    <a:lstStyle/>
                    <a:p>
                      <a:pPr marL="0" marR="0">
                        <a:spcBef>
                          <a:spcPts val="0"/>
                        </a:spcBef>
                        <a:spcAft>
                          <a:spcPts val="0"/>
                        </a:spcAft>
                      </a:pPr>
                      <a:r>
                        <a:rPr lang="en-US" sz="1200">
                          <a:effectLst/>
                          <a:latin typeface="+mn-lt"/>
                        </a:rPr>
                        <a:t>InitializeExportElementTypeInfo()</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1 method</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2</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GreenField.Gadgets.Helpers.ChildExportOptions .InitializeExportElementTypeInfo()</a:t>
                      </a:r>
                      <a:endParaRPr lang="en-US" sz="1200">
                        <a:effectLst/>
                        <a:latin typeface="+mn-lt"/>
                        <a:ea typeface="SimSun"/>
                        <a:cs typeface="Times New Roman"/>
                      </a:endParaRPr>
                    </a:p>
                  </a:txBody>
                  <a:tcPr marL="16938" marR="16938" marT="16938" marB="16938" anchor="ctr"/>
                </a:tc>
              </a:tr>
              <a:tr h="140573">
                <a:tc>
                  <a:txBody>
                    <a:bodyPr/>
                    <a:lstStyle/>
                    <a:p>
                      <a:pPr marL="0" marR="0">
                        <a:spcBef>
                          <a:spcPts val="0"/>
                        </a:spcBef>
                        <a:spcAft>
                          <a:spcPts val="0"/>
                        </a:spcAft>
                      </a:pPr>
                      <a:r>
                        <a:rPr lang="en-US" sz="1200">
                          <a:effectLst/>
                          <a:latin typeface="+mn-lt"/>
                        </a:rPr>
                        <a:t>InitializeExportElementOptionsInfo()</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1 method</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2</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GreenField.Gadgets.Helpers.ChildExportOptions .InitializeExportElementOptionsInfo()</a:t>
                      </a:r>
                      <a:endParaRPr lang="en-US" sz="1200">
                        <a:effectLst/>
                        <a:latin typeface="+mn-lt"/>
                        <a:ea typeface="SimSun"/>
                        <a:cs typeface="Times New Roman"/>
                      </a:endParaRPr>
                    </a:p>
                  </a:txBody>
                  <a:tcPr marL="16938" marR="16938" marT="16938" marB="16938" anchor="ctr"/>
                </a:tc>
              </a:tr>
              <a:tr h="239800">
                <a:tc>
                  <a:txBody>
                    <a:bodyPr/>
                    <a:lstStyle/>
                    <a:p>
                      <a:pPr marL="0" marR="0">
                        <a:spcBef>
                          <a:spcPts val="0"/>
                        </a:spcBef>
                        <a:spcAft>
                          <a:spcPts val="0"/>
                        </a:spcAft>
                      </a:pPr>
                      <a:r>
                        <a:rPr lang="en-US" sz="1200">
                          <a:effectLst/>
                          <a:latin typeface="+mn-lt"/>
                        </a:rPr>
                        <a:t>cbExportElementType_SelectionChanged(Object,SelectionChangedEventArgs)</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 method</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GreenField.Gadgets.Helpers.ChildExportOptions .cbExportElementType_SelectionChanged(Object,SelectionChangedEventArgs )</a:t>
                      </a:r>
                      <a:endParaRPr lang="en-US" sz="1200">
                        <a:effectLst/>
                        <a:latin typeface="+mn-lt"/>
                        <a:ea typeface="SimSun"/>
                        <a:cs typeface="Times New Roman"/>
                      </a:endParaRPr>
                    </a:p>
                  </a:txBody>
                  <a:tcPr marL="16938" marR="16938" marT="16938" marB="16938" anchor="ctr"/>
                </a:tc>
              </a:tr>
              <a:tr h="239800">
                <a:tc>
                  <a:txBody>
                    <a:bodyPr/>
                    <a:lstStyle/>
                    <a:p>
                      <a:pPr marL="0" marR="0">
                        <a:spcBef>
                          <a:spcPts val="0"/>
                        </a:spcBef>
                        <a:spcAft>
                          <a:spcPts val="0"/>
                        </a:spcAft>
                      </a:pPr>
                      <a:r>
                        <a:rPr lang="en-US" sz="1200">
                          <a:effectLst/>
                          <a:latin typeface="+mn-lt"/>
                        </a:rPr>
                        <a:t>rcpBackground_SelectedColorChanged(Object,EventArgs)</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 method</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GreenField.Gadgets.Helpers.ChildExportOptions .rcpBackground_SelectedColorChanged(Object,EventArgs)</a:t>
                      </a:r>
                      <a:endParaRPr lang="en-US" sz="1200">
                        <a:effectLst/>
                        <a:latin typeface="+mn-lt"/>
                        <a:ea typeface="SimSun"/>
                        <a:cs typeface="Times New Roman"/>
                      </a:endParaRPr>
                    </a:p>
                  </a:txBody>
                  <a:tcPr marL="16938" marR="16938" marT="16938" marB="16938" anchor="ctr"/>
                </a:tc>
              </a:tr>
              <a:tr h="239800">
                <a:tc>
                  <a:txBody>
                    <a:bodyPr/>
                    <a:lstStyle/>
                    <a:p>
                      <a:pPr marL="0" marR="0">
                        <a:spcBef>
                          <a:spcPts val="0"/>
                        </a:spcBef>
                        <a:spcAft>
                          <a:spcPts val="0"/>
                        </a:spcAft>
                      </a:pPr>
                      <a:r>
                        <a:rPr lang="en-US" sz="1200">
                          <a:effectLst/>
                          <a:latin typeface="+mn-lt"/>
                        </a:rPr>
                        <a:t>rcpForeground_SelectedColorChanged(Object,EventArgs)</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 method</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GreenField.Gadgets.Helpers.ChildExportOptions .rcpForeground_SelectedColorChanged(Object,EventArgs)</a:t>
                      </a:r>
                      <a:endParaRPr lang="en-US" sz="1200">
                        <a:effectLst/>
                        <a:latin typeface="+mn-lt"/>
                        <a:ea typeface="SimSun"/>
                        <a:cs typeface="Times New Roman"/>
                      </a:endParaRPr>
                    </a:p>
                  </a:txBody>
                  <a:tcPr marL="16938" marR="16938" marT="16938" marB="16938" anchor="ctr"/>
                </a:tc>
              </a:tr>
              <a:tr h="239800">
                <a:tc>
                  <a:txBody>
                    <a:bodyPr/>
                    <a:lstStyle/>
                    <a:p>
                      <a:pPr marL="0" marR="0">
                        <a:spcBef>
                          <a:spcPts val="0"/>
                        </a:spcBef>
                        <a:spcAft>
                          <a:spcPts val="0"/>
                        </a:spcAft>
                      </a:pPr>
                      <a:r>
                        <a:rPr lang="en-US" sz="1200">
                          <a:effectLst/>
                          <a:latin typeface="+mn-lt"/>
                        </a:rPr>
                        <a:t>rnudFontSize_ValueChanged(Object,RadRangeBaseValueChangedEventArgs)</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 method</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GreenField.Gadgets.Helpers.ChildExportOptions .rnudFontSize_ValueChanged(Object,RadRangeBaseValueChangedEventArgs)</a:t>
                      </a:r>
                      <a:endParaRPr lang="en-US" sz="1200">
                        <a:effectLst/>
                        <a:latin typeface="+mn-lt"/>
                        <a:ea typeface="SimSun"/>
                        <a:cs typeface="Times New Roman"/>
                      </a:endParaRPr>
                    </a:p>
                  </a:txBody>
                  <a:tcPr marL="16938" marR="16938" marT="16938" marB="16938" anchor="ctr"/>
                </a:tc>
              </a:tr>
              <a:tr h="239800">
                <a:tc>
                  <a:txBody>
                    <a:bodyPr/>
                    <a:lstStyle/>
                    <a:p>
                      <a:pPr marL="0" marR="0">
                        <a:spcBef>
                          <a:spcPts val="0"/>
                        </a:spcBef>
                        <a:spcAft>
                          <a:spcPts val="0"/>
                        </a:spcAft>
                      </a:pPr>
                      <a:r>
                        <a:rPr lang="en-US" sz="1200">
                          <a:effectLst/>
                          <a:latin typeface="+mn-lt"/>
                        </a:rPr>
                        <a:t>cbFontFamily_SelectionChanged(Object,SelectionChangedEventArgs)</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 method</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GreenField.Gadgets.Helpers.ChildExportOptions .cbFontFamily_SelectionChanged(Object,SelectionChangedEventArgs)</a:t>
                      </a:r>
                      <a:endParaRPr lang="en-US" sz="1200">
                        <a:effectLst/>
                        <a:latin typeface="+mn-lt"/>
                        <a:ea typeface="SimSun"/>
                        <a:cs typeface="Times New Roman"/>
                      </a:endParaRPr>
                    </a:p>
                  </a:txBody>
                  <a:tcPr marL="16938" marR="16938" marT="16938" marB="16938" anchor="ctr"/>
                </a:tc>
              </a:tr>
              <a:tr h="239800">
                <a:tc>
                  <a:txBody>
                    <a:bodyPr/>
                    <a:lstStyle/>
                    <a:p>
                      <a:pPr marL="0" marR="0">
                        <a:spcBef>
                          <a:spcPts val="0"/>
                        </a:spcBef>
                        <a:spcAft>
                          <a:spcPts val="0"/>
                        </a:spcAft>
                      </a:pPr>
                      <a:r>
                        <a:rPr lang="en-US" sz="1200">
                          <a:effectLst/>
                          <a:latin typeface="+mn-lt"/>
                        </a:rPr>
                        <a:t>cbFontWeight_SelectionChanged(Object,SelectionChangedEventArgs)</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 method</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a:effectLst/>
                          <a:latin typeface="+mn-lt"/>
                        </a:rPr>
                        <a:t>0</a:t>
                      </a:r>
                      <a:endParaRPr lang="en-US" sz="1200">
                        <a:effectLst/>
                        <a:latin typeface="+mn-lt"/>
                        <a:ea typeface="SimSun"/>
                        <a:cs typeface="Times New Roman"/>
                      </a:endParaRPr>
                    </a:p>
                  </a:txBody>
                  <a:tcPr marL="16938" marR="16938" marT="16938" marB="16938" anchor="ctr"/>
                </a:tc>
                <a:tc>
                  <a:txBody>
                    <a:bodyPr/>
                    <a:lstStyle/>
                    <a:p>
                      <a:pPr marL="0" marR="0">
                        <a:spcBef>
                          <a:spcPts val="0"/>
                        </a:spcBef>
                        <a:spcAft>
                          <a:spcPts val="0"/>
                        </a:spcAft>
                      </a:pPr>
                      <a:r>
                        <a:rPr lang="en-US" sz="1200" dirty="0" err="1">
                          <a:effectLst/>
                          <a:latin typeface="+mn-lt"/>
                        </a:rPr>
                        <a:t>GreenField.Gadgets.Helpers.ChildExportOptions</a:t>
                      </a:r>
                      <a:r>
                        <a:rPr lang="en-US" sz="1200" dirty="0">
                          <a:effectLst/>
                          <a:latin typeface="+mn-lt"/>
                        </a:rPr>
                        <a:t> .</a:t>
                      </a:r>
                      <a:r>
                        <a:rPr lang="en-US" sz="1200" dirty="0" err="1">
                          <a:effectLst/>
                          <a:latin typeface="+mn-lt"/>
                        </a:rPr>
                        <a:t>cbFontWeight_SelectionChanged</a:t>
                      </a:r>
                      <a:r>
                        <a:rPr lang="en-US" sz="1200" dirty="0">
                          <a:effectLst/>
                          <a:latin typeface="+mn-lt"/>
                        </a:rPr>
                        <a:t>(</a:t>
                      </a:r>
                      <a:r>
                        <a:rPr lang="en-US" sz="1200" dirty="0" err="1">
                          <a:effectLst/>
                          <a:latin typeface="+mn-lt"/>
                        </a:rPr>
                        <a:t>Object,SelectionChangedEventArgs</a:t>
                      </a:r>
                      <a:r>
                        <a:rPr lang="en-US" sz="1200" dirty="0">
                          <a:effectLst/>
                          <a:latin typeface="+mn-lt"/>
                        </a:rPr>
                        <a:t>)</a:t>
                      </a:r>
                      <a:endParaRPr lang="en-US" sz="1200" dirty="0">
                        <a:effectLst/>
                        <a:latin typeface="+mn-lt"/>
                        <a:ea typeface="SimSun"/>
                        <a:cs typeface="Times New Roman"/>
                      </a:endParaRPr>
                    </a:p>
                  </a:txBody>
                  <a:tcPr marL="16938" marR="16938" marT="16938" marB="16938" anchor="ctr"/>
                </a:tc>
              </a:tr>
            </a:tbl>
          </a:graphicData>
        </a:graphic>
      </p:graphicFrame>
    </p:spTree>
    <p:extLst>
      <p:ext uri="{BB962C8B-B14F-4D97-AF65-F5344CB8AC3E}">
        <p14:creationId xmlns:p14="http://schemas.microsoft.com/office/powerpoint/2010/main" val="13254010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4" presetClass="path" presetSubtype="0" accel="50000" decel="50000" fill="hold" nodeType="clickEffect">
                                  <p:stCondLst>
                                    <p:cond delay="0"/>
                                  </p:stCondLst>
                                  <p:childTnLst>
                                    <p:animMotion origin="layout" path="M 0 0 L 0 -0.25 E" pathEditMode="relative" ptsTypes="">
                                      <p:cBhvr>
                                        <p:cTn id="11"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32</a:t>
            </a:fld>
            <a:endParaRPr kumimoji="0" lang="en-US"/>
          </a:p>
        </p:txBody>
      </p:sp>
      <p:sp>
        <p:nvSpPr>
          <p:cNvPr id="7" name="Title 1"/>
          <p:cNvSpPr>
            <a:spLocks noGrp="1"/>
          </p:cNvSpPr>
          <p:nvPr>
            <p:ph type="title"/>
          </p:nvPr>
        </p:nvSpPr>
        <p:spPr>
          <a:xfrm>
            <a:off x="133125" y="-261780"/>
            <a:ext cx="9010875" cy="1143000"/>
          </a:xfrm>
        </p:spPr>
        <p:txBody>
          <a:bodyPr>
            <a:noAutofit/>
          </a:bodyPr>
          <a:lstStyle/>
          <a:p>
            <a:r>
              <a:rPr lang="en-GB" sz="2000" dirty="0"/>
              <a:t>Potentially dead </a:t>
            </a:r>
            <a:r>
              <a:rPr lang="en-GB" sz="2000" dirty="0" smtClean="0"/>
              <a:t>Fields </a:t>
            </a:r>
            <a:r>
              <a:rPr lang="en-US" sz="2000" dirty="0" smtClean="0"/>
              <a:t>(24): #</a:t>
            </a:r>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2069908724"/>
              </p:ext>
            </p:extLst>
          </p:nvPr>
        </p:nvGraphicFramePr>
        <p:xfrm>
          <a:off x="0" y="594855"/>
          <a:ext cx="9144000" cy="7300690"/>
        </p:xfrm>
        <a:graphic>
          <a:graphicData uri="http://schemas.openxmlformats.org/drawingml/2006/table">
            <a:tbl>
              <a:tblPr firstRow="1" firstCol="1" bandRow="1">
                <a:tableStyleId>{5C22544A-7EE6-4342-B048-85BDC9FD1C3A}</a:tableStyleId>
              </a:tblPr>
              <a:tblGrid>
                <a:gridCol w="2552700"/>
                <a:gridCol w="6591300"/>
              </a:tblGrid>
              <a:tr h="172128">
                <a:tc>
                  <a:txBody>
                    <a:bodyPr/>
                    <a:lstStyle/>
                    <a:p>
                      <a:pPr marL="0" marR="0" algn="ctr">
                        <a:spcBef>
                          <a:spcPts val="0"/>
                        </a:spcBef>
                        <a:spcAft>
                          <a:spcPts val="0"/>
                        </a:spcAft>
                      </a:pPr>
                      <a:r>
                        <a:rPr lang="en-US" sz="1200" dirty="0" smtClean="0">
                          <a:effectLst/>
                        </a:rPr>
                        <a:t>Fields</a:t>
                      </a:r>
                      <a:endParaRPr lang="en-US" sz="1200" dirty="0">
                        <a:effectLst/>
                        <a:latin typeface="Times New Roman"/>
                        <a:ea typeface="SimSun"/>
                        <a:cs typeface="Times New Roman"/>
                      </a:endParaRPr>
                    </a:p>
                  </a:txBody>
                  <a:tcPr marL="25313" marR="25313" marT="25313" marB="25313" anchor="ctr"/>
                </a:tc>
                <a:tc>
                  <a:txBody>
                    <a:bodyPr/>
                    <a:lstStyle/>
                    <a:p>
                      <a:pPr marL="0" marR="0" algn="ctr">
                        <a:spcBef>
                          <a:spcPts val="0"/>
                        </a:spcBef>
                        <a:spcAft>
                          <a:spcPts val="0"/>
                        </a:spcAft>
                      </a:pPr>
                      <a:r>
                        <a:rPr lang="en-US" sz="1200" dirty="0">
                          <a:effectLst/>
                        </a:rPr>
                        <a:t>Full Name</a:t>
                      </a:r>
                      <a:endParaRPr lang="en-US" sz="1200" dirty="0">
                        <a:effectLst/>
                        <a:latin typeface="Times New Roman"/>
                        <a:ea typeface="SimSun"/>
                        <a:cs typeface="Times New Roman"/>
                      </a:endParaRPr>
                    </a:p>
                  </a:txBody>
                  <a:tcPr marL="25313" marR="25313" marT="25313" marB="25313" anchor="ctr"/>
                </a:tc>
              </a:tr>
              <a:tr h="172128">
                <a:tc>
                  <a:txBody>
                    <a:bodyPr/>
                    <a:lstStyle/>
                    <a:p>
                      <a:pPr marL="0" marR="0">
                        <a:spcBef>
                          <a:spcPts val="0"/>
                        </a:spcBef>
                        <a:spcAft>
                          <a:spcPts val="0"/>
                        </a:spcAft>
                      </a:pPr>
                      <a:r>
                        <a:rPr lang="en-US" sz="1200" dirty="0" err="1">
                          <a:effectLst/>
                        </a:rPr>
                        <a:t>yearlySummaryCalculatedData</a:t>
                      </a:r>
                      <a:endParaRPr lang="en-US" sz="1200" dirty="0">
                        <a:effectLst/>
                        <a:latin typeface="Times New Roman"/>
                        <a:ea typeface="SimSun"/>
                        <a:cs typeface="Times New Roman"/>
                      </a:endParaRPr>
                    </a:p>
                  </a:txBody>
                  <a:tcPr marL="25313" marR="25313" marT="25313" marB="25313" anchor="ctr"/>
                </a:tc>
                <a:tc>
                  <a:txBody>
                    <a:bodyPr/>
                    <a:lstStyle/>
                    <a:p>
                      <a:pPr marL="0" marR="0">
                        <a:spcBef>
                          <a:spcPts val="0"/>
                        </a:spcBef>
                        <a:spcAft>
                          <a:spcPts val="0"/>
                        </a:spcAft>
                      </a:pPr>
                      <a:r>
                        <a:rPr lang="en-US" sz="1200">
                          <a:effectLst/>
                        </a:rPr>
                        <a:t>GreenField.Gadgets.ViewModels.ViewModelDCF.yearlySummaryCalculatedData</a:t>
                      </a:r>
                      <a:endParaRPr lang="en-US" sz="1200">
                        <a:effectLst/>
                        <a:latin typeface="Times New Roman"/>
                        <a:ea typeface="SimSun"/>
                        <a:cs typeface="Times New Roman"/>
                      </a:endParaRPr>
                    </a:p>
                  </a:txBody>
                  <a:tcPr marL="25313" marR="25313" marT="25313" marB="25313" anchor="ctr"/>
                </a:tc>
              </a:tr>
              <a:tr h="172128">
                <a:tc>
                  <a:txBody>
                    <a:bodyPr/>
                    <a:lstStyle/>
                    <a:p>
                      <a:pPr marL="0" marR="0">
                        <a:spcBef>
                          <a:spcPts val="0"/>
                        </a:spcBef>
                        <a:spcAft>
                          <a:spcPts val="0"/>
                        </a:spcAft>
                      </a:pPr>
                      <a:r>
                        <a:rPr lang="en-US" sz="1200">
                          <a:effectLst/>
                        </a:rPr>
                        <a:t>eventAggregator</a:t>
                      </a:r>
                      <a:endParaRPr lang="en-US" sz="1200">
                        <a:effectLst/>
                        <a:latin typeface="Times New Roman"/>
                        <a:ea typeface="SimSun"/>
                        <a:cs typeface="Times New Roman"/>
                      </a:endParaRPr>
                    </a:p>
                  </a:txBody>
                  <a:tcPr marL="25313" marR="25313" marT="25313" marB="25313" anchor="ctr"/>
                </a:tc>
                <a:tc>
                  <a:txBody>
                    <a:bodyPr/>
                    <a:lstStyle/>
                    <a:p>
                      <a:pPr marL="0" marR="0">
                        <a:spcBef>
                          <a:spcPts val="0"/>
                        </a:spcBef>
                        <a:spcAft>
                          <a:spcPts val="0"/>
                        </a:spcAft>
                      </a:pPr>
                      <a:r>
                        <a:rPr lang="en-US" sz="1200">
                          <a:effectLst/>
                        </a:rPr>
                        <a:t>GreenField.Gadgets.ViewModels.ChildViewModelDocumentsEditDelete .eventAggregator</a:t>
                      </a:r>
                      <a:endParaRPr lang="en-US" sz="1200">
                        <a:effectLst/>
                        <a:latin typeface="Times New Roman"/>
                        <a:ea typeface="SimSun"/>
                        <a:cs typeface="Times New Roman"/>
                      </a:endParaRPr>
                    </a:p>
                  </a:txBody>
                  <a:tcPr marL="25313" marR="25313" marT="25313" marB="25313" anchor="ctr"/>
                </a:tc>
              </a:tr>
              <a:tr h="172128">
                <a:tc>
                  <a:txBody>
                    <a:bodyPr/>
                    <a:lstStyle/>
                    <a:p>
                      <a:pPr marL="0" marR="0">
                        <a:spcBef>
                          <a:spcPts val="0"/>
                        </a:spcBef>
                        <a:spcAft>
                          <a:spcPts val="0"/>
                        </a:spcAft>
                      </a:pPr>
                      <a:r>
                        <a:rPr lang="en-US" sz="1200">
                          <a:effectLst/>
                        </a:rPr>
                        <a:t>region</a:t>
                      </a:r>
                      <a:endParaRPr lang="en-US" sz="1200">
                        <a:effectLst/>
                        <a:latin typeface="Times New Roman"/>
                        <a:ea typeface="SimSun"/>
                        <a:cs typeface="Times New Roman"/>
                      </a:endParaRPr>
                    </a:p>
                  </a:txBody>
                  <a:tcPr marL="25313" marR="25313" marT="25313" marB="25313" anchor="ctr"/>
                </a:tc>
                <a:tc>
                  <a:txBody>
                    <a:bodyPr/>
                    <a:lstStyle/>
                    <a:p>
                      <a:pPr marL="0" marR="0">
                        <a:spcBef>
                          <a:spcPts val="0"/>
                        </a:spcBef>
                        <a:spcAft>
                          <a:spcPts val="0"/>
                        </a:spcAft>
                      </a:pPr>
                      <a:r>
                        <a:rPr lang="en-US" sz="1200">
                          <a:effectLst/>
                        </a:rPr>
                        <a:t>GreenField.Gadgets.ViewModels.ViewModelHeatMap.region</a:t>
                      </a:r>
                      <a:endParaRPr lang="en-US" sz="1200">
                        <a:effectLst/>
                        <a:latin typeface="Times New Roman"/>
                        <a:ea typeface="SimSun"/>
                        <a:cs typeface="Times New Roman"/>
                      </a:endParaRPr>
                    </a:p>
                  </a:txBody>
                  <a:tcPr marL="25313" marR="25313" marT="25313" marB="25313" anchor="ctr"/>
                </a:tc>
              </a:tr>
              <a:tr h="172128">
                <a:tc>
                  <a:txBody>
                    <a:bodyPr/>
                    <a:lstStyle/>
                    <a:p>
                      <a:pPr marL="0" marR="0">
                        <a:spcBef>
                          <a:spcPts val="0"/>
                        </a:spcBef>
                        <a:spcAft>
                          <a:spcPts val="0"/>
                        </a:spcAft>
                      </a:pPr>
                      <a:r>
                        <a:rPr lang="en-US" sz="1200">
                          <a:effectLst/>
                        </a:rPr>
                        <a:t>entitySelectionData</a:t>
                      </a:r>
                      <a:endParaRPr lang="en-US" sz="1200">
                        <a:effectLst/>
                        <a:latin typeface="Times New Roman"/>
                        <a:ea typeface="SimSun"/>
                        <a:cs typeface="Times New Roman"/>
                      </a:endParaRPr>
                    </a:p>
                  </a:txBody>
                  <a:tcPr marL="25313" marR="25313" marT="25313" marB="25313" anchor="ctr"/>
                </a:tc>
                <a:tc>
                  <a:txBody>
                    <a:bodyPr/>
                    <a:lstStyle/>
                    <a:p>
                      <a:pPr marL="0" marR="0">
                        <a:spcBef>
                          <a:spcPts val="0"/>
                        </a:spcBef>
                        <a:spcAft>
                          <a:spcPts val="0"/>
                        </a:spcAft>
                      </a:pPr>
                      <a:r>
                        <a:rPr lang="en-US" sz="1200">
                          <a:effectLst/>
                        </a:rPr>
                        <a:t>GreenField.Gadgets.Views.ViewValuations.entitySelectionData</a:t>
                      </a:r>
                      <a:endParaRPr lang="en-US" sz="1200">
                        <a:effectLst/>
                        <a:latin typeface="Times New Roman"/>
                        <a:ea typeface="SimSun"/>
                        <a:cs typeface="Times New Roman"/>
                      </a:endParaRPr>
                    </a:p>
                  </a:txBody>
                  <a:tcPr marL="25313" marR="25313" marT="25313" marB="25313" anchor="ctr"/>
                </a:tc>
              </a:tr>
              <a:tr h="172128">
                <a:tc>
                  <a:txBody>
                    <a:bodyPr/>
                    <a:lstStyle/>
                    <a:p>
                      <a:pPr marL="0" marR="0">
                        <a:spcBef>
                          <a:spcPts val="0"/>
                        </a:spcBef>
                        <a:spcAft>
                          <a:spcPts val="0"/>
                        </a:spcAft>
                      </a:pPr>
                      <a:r>
                        <a:rPr lang="en-US" sz="1200">
                          <a:effectLst/>
                        </a:rPr>
                        <a:t>offsetY</a:t>
                      </a:r>
                      <a:endParaRPr lang="en-US" sz="1200">
                        <a:effectLst/>
                        <a:latin typeface="Times New Roman"/>
                        <a:ea typeface="SimSun"/>
                        <a:cs typeface="Times New Roman"/>
                      </a:endParaRPr>
                    </a:p>
                  </a:txBody>
                  <a:tcPr marL="25313" marR="25313" marT="25313" marB="25313" anchor="ctr"/>
                </a:tc>
                <a:tc>
                  <a:txBody>
                    <a:bodyPr/>
                    <a:lstStyle/>
                    <a:p>
                      <a:pPr marL="0" marR="0">
                        <a:spcBef>
                          <a:spcPts val="0"/>
                        </a:spcBef>
                        <a:spcAft>
                          <a:spcPts val="0"/>
                        </a:spcAft>
                      </a:pPr>
                      <a:r>
                        <a:rPr lang="en-US" sz="1200">
                          <a:effectLst/>
                        </a:rPr>
                        <a:t>GreenField.Gadgets.Views.ViewPortfolioDetails.offsetY</a:t>
                      </a:r>
                      <a:endParaRPr lang="en-US" sz="1200">
                        <a:effectLst/>
                        <a:latin typeface="Times New Roman"/>
                        <a:ea typeface="SimSun"/>
                        <a:cs typeface="Times New Roman"/>
                      </a:endParaRPr>
                    </a:p>
                  </a:txBody>
                  <a:tcPr marL="25313" marR="25313" marT="25313" marB="25313" anchor="ctr"/>
                </a:tc>
              </a:tr>
              <a:tr h="172128">
                <a:tc>
                  <a:txBody>
                    <a:bodyPr/>
                    <a:lstStyle/>
                    <a:p>
                      <a:pPr marL="0" marR="0">
                        <a:spcBef>
                          <a:spcPts val="0"/>
                        </a:spcBef>
                        <a:spcAft>
                          <a:spcPts val="0"/>
                        </a:spcAft>
                      </a:pPr>
                      <a:r>
                        <a:rPr lang="en-US" sz="1200">
                          <a:effectLst/>
                        </a:rPr>
                        <a:t>totalHeight</a:t>
                      </a:r>
                      <a:endParaRPr lang="en-US" sz="1200">
                        <a:effectLst/>
                        <a:latin typeface="Times New Roman"/>
                        <a:ea typeface="SimSun"/>
                        <a:cs typeface="Times New Roman"/>
                      </a:endParaRPr>
                    </a:p>
                  </a:txBody>
                  <a:tcPr marL="25313" marR="25313" marT="25313" marB="25313" anchor="ctr"/>
                </a:tc>
                <a:tc>
                  <a:txBody>
                    <a:bodyPr/>
                    <a:lstStyle/>
                    <a:p>
                      <a:pPr marL="0" marR="0">
                        <a:spcBef>
                          <a:spcPts val="0"/>
                        </a:spcBef>
                        <a:spcAft>
                          <a:spcPts val="0"/>
                        </a:spcAft>
                      </a:pPr>
                      <a:r>
                        <a:rPr lang="en-US" sz="1200">
                          <a:effectLst/>
                        </a:rPr>
                        <a:t>GreenField.Gadgets.Views.ViewPortfolioDetails.totalHeight</a:t>
                      </a:r>
                      <a:endParaRPr lang="en-US" sz="1200">
                        <a:effectLst/>
                        <a:latin typeface="Times New Roman"/>
                        <a:ea typeface="SimSun"/>
                        <a:cs typeface="Times New Roman"/>
                      </a:endParaRPr>
                    </a:p>
                  </a:txBody>
                  <a:tcPr marL="25313" marR="25313" marT="25313" marB="25313" anchor="ctr"/>
                </a:tc>
              </a:tr>
              <a:tr h="172128">
                <a:tc>
                  <a:txBody>
                    <a:bodyPr/>
                    <a:lstStyle/>
                    <a:p>
                      <a:pPr marL="0" marR="0">
                        <a:spcBef>
                          <a:spcPts val="0"/>
                        </a:spcBef>
                        <a:spcAft>
                          <a:spcPts val="0"/>
                        </a:spcAft>
                      </a:pPr>
                      <a:r>
                        <a:rPr lang="en-US" sz="1200">
                          <a:effectLst/>
                        </a:rPr>
                        <a:t>canvas</a:t>
                      </a:r>
                      <a:endParaRPr lang="en-US" sz="1200">
                        <a:effectLst/>
                        <a:latin typeface="Times New Roman"/>
                        <a:ea typeface="SimSun"/>
                        <a:cs typeface="Times New Roman"/>
                      </a:endParaRPr>
                    </a:p>
                  </a:txBody>
                  <a:tcPr marL="25313" marR="25313" marT="25313" marB="25313" anchor="ctr"/>
                </a:tc>
                <a:tc>
                  <a:txBody>
                    <a:bodyPr/>
                    <a:lstStyle/>
                    <a:p>
                      <a:pPr marL="0" marR="0">
                        <a:spcBef>
                          <a:spcPts val="0"/>
                        </a:spcBef>
                        <a:spcAft>
                          <a:spcPts val="0"/>
                        </a:spcAft>
                      </a:pPr>
                      <a:r>
                        <a:rPr lang="en-US" sz="1200">
                          <a:effectLst/>
                        </a:rPr>
                        <a:t>GreenField.Gadgets.Views.ViewPortfolioDetails.canvas</a:t>
                      </a:r>
                      <a:endParaRPr lang="en-US" sz="1200">
                        <a:effectLst/>
                        <a:latin typeface="Times New Roman"/>
                        <a:ea typeface="SimSun"/>
                        <a:cs typeface="Times New Roman"/>
                      </a:endParaRPr>
                    </a:p>
                  </a:txBody>
                  <a:tcPr marL="25313" marR="25313" marT="25313" marB="25313" anchor="ctr"/>
                </a:tc>
              </a:tr>
              <a:tr h="172128">
                <a:tc>
                  <a:txBody>
                    <a:bodyPr/>
                    <a:lstStyle/>
                    <a:p>
                      <a:pPr marL="0" marR="0">
                        <a:spcBef>
                          <a:spcPts val="0"/>
                        </a:spcBef>
                        <a:spcAft>
                          <a:spcPts val="0"/>
                        </a:spcAft>
                      </a:pPr>
                      <a:r>
                        <a:rPr lang="en-US" sz="1200">
                          <a:effectLst/>
                        </a:rPr>
                        <a:t>grid</a:t>
                      </a:r>
                      <a:endParaRPr lang="en-US" sz="1200">
                        <a:effectLst/>
                        <a:latin typeface="Times New Roman"/>
                        <a:ea typeface="SimSun"/>
                        <a:cs typeface="Times New Roman"/>
                      </a:endParaRPr>
                    </a:p>
                  </a:txBody>
                  <a:tcPr marL="25313" marR="25313" marT="25313" marB="25313" anchor="ctr"/>
                </a:tc>
                <a:tc>
                  <a:txBody>
                    <a:bodyPr/>
                    <a:lstStyle/>
                    <a:p>
                      <a:pPr marL="0" marR="0">
                        <a:spcBef>
                          <a:spcPts val="0"/>
                        </a:spcBef>
                        <a:spcAft>
                          <a:spcPts val="0"/>
                        </a:spcAft>
                      </a:pPr>
                      <a:r>
                        <a:rPr lang="en-US" sz="1200">
                          <a:effectLst/>
                        </a:rPr>
                        <a:t>GreenField.Gadgets.Views.ViewPortfolioDetails.grid</a:t>
                      </a:r>
                      <a:endParaRPr lang="en-US" sz="1200">
                        <a:effectLst/>
                        <a:latin typeface="Times New Roman"/>
                        <a:ea typeface="SimSun"/>
                        <a:cs typeface="Times New Roman"/>
                      </a:endParaRPr>
                    </a:p>
                  </a:txBody>
                  <a:tcPr marL="25313" marR="25313" marT="25313" marB="25313" anchor="ctr"/>
                </a:tc>
              </a:tr>
              <a:tr h="172128">
                <a:tc>
                  <a:txBody>
                    <a:bodyPr/>
                    <a:lstStyle/>
                    <a:p>
                      <a:pPr marL="0" marR="0">
                        <a:spcBef>
                          <a:spcPts val="0"/>
                        </a:spcBef>
                        <a:spcAft>
                          <a:spcPts val="0"/>
                        </a:spcAft>
                      </a:pPr>
                      <a:r>
                        <a:rPr lang="en-US" sz="1200">
                          <a:effectLst/>
                        </a:rPr>
                        <a:t>canvas</a:t>
                      </a:r>
                      <a:endParaRPr lang="en-US" sz="1200">
                        <a:effectLst/>
                        <a:latin typeface="Times New Roman"/>
                        <a:ea typeface="SimSun"/>
                        <a:cs typeface="Times New Roman"/>
                      </a:endParaRPr>
                    </a:p>
                  </a:txBody>
                  <a:tcPr marL="25313" marR="25313" marT="25313" marB="25313" anchor="ctr"/>
                </a:tc>
                <a:tc>
                  <a:txBody>
                    <a:bodyPr/>
                    <a:lstStyle/>
                    <a:p>
                      <a:pPr marL="0" marR="0">
                        <a:spcBef>
                          <a:spcPts val="0"/>
                        </a:spcBef>
                        <a:spcAft>
                          <a:spcPts val="0"/>
                        </a:spcAft>
                      </a:pPr>
                      <a:r>
                        <a:rPr lang="en-US" sz="1200" dirty="0" err="1">
                          <a:effectLst/>
                        </a:rPr>
                        <a:t>GreenField.Gadgets.Views.ViewRelativePerformance.canvas</a:t>
                      </a:r>
                      <a:endParaRPr lang="en-US" sz="1200" dirty="0">
                        <a:effectLst/>
                        <a:latin typeface="Times New Roman"/>
                        <a:ea typeface="SimSun"/>
                        <a:cs typeface="Times New Roman"/>
                      </a:endParaRPr>
                    </a:p>
                  </a:txBody>
                  <a:tcPr marL="25313" marR="25313" marT="25313" marB="25313" anchor="ctr"/>
                </a:tc>
              </a:tr>
              <a:tr h="172128">
                <a:tc>
                  <a:txBody>
                    <a:bodyPr/>
                    <a:lstStyle/>
                    <a:p>
                      <a:pPr marL="0" marR="0">
                        <a:spcBef>
                          <a:spcPts val="0"/>
                        </a:spcBef>
                        <a:spcAft>
                          <a:spcPts val="0"/>
                        </a:spcAft>
                      </a:pPr>
                      <a:r>
                        <a:rPr lang="en-US" sz="1200">
                          <a:effectLst/>
                        </a:rPr>
                        <a:t>totalHeight</a:t>
                      </a:r>
                      <a:endParaRPr lang="en-US" sz="1200">
                        <a:effectLst/>
                        <a:latin typeface="Times New Roman"/>
                        <a:ea typeface="SimSun"/>
                        <a:cs typeface="Times New Roman"/>
                      </a:endParaRPr>
                    </a:p>
                  </a:txBody>
                  <a:tcPr marL="25313" marR="25313" marT="25313" marB="25313" anchor="ctr"/>
                </a:tc>
                <a:tc>
                  <a:txBody>
                    <a:bodyPr/>
                    <a:lstStyle/>
                    <a:p>
                      <a:pPr marL="0" marR="0">
                        <a:spcBef>
                          <a:spcPts val="0"/>
                        </a:spcBef>
                        <a:spcAft>
                          <a:spcPts val="0"/>
                        </a:spcAft>
                      </a:pPr>
                      <a:r>
                        <a:rPr lang="en-US" sz="1200" dirty="0" err="1">
                          <a:effectLst/>
                        </a:rPr>
                        <a:t>GreenField.Gadgets.Views.ViewRelativePerformance.totalHeight</a:t>
                      </a:r>
                      <a:endParaRPr lang="en-US" sz="1200" dirty="0">
                        <a:effectLst/>
                        <a:latin typeface="Times New Roman"/>
                        <a:ea typeface="SimSun"/>
                        <a:cs typeface="Times New Roman"/>
                      </a:endParaRPr>
                    </a:p>
                  </a:txBody>
                  <a:tcPr marL="25313" marR="25313" marT="25313" marB="25313" anchor="ctr"/>
                </a:tc>
              </a:tr>
              <a:tr h="172128">
                <a:tc>
                  <a:txBody>
                    <a:bodyPr/>
                    <a:lstStyle/>
                    <a:p>
                      <a:pPr marL="0" marR="0">
                        <a:spcBef>
                          <a:spcPts val="0"/>
                        </a:spcBef>
                        <a:spcAft>
                          <a:spcPts val="0"/>
                        </a:spcAft>
                      </a:pPr>
                      <a:r>
                        <a:rPr lang="en-US" sz="1200">
                          <a:effectLst/>
                        </a:rPr>
                        <a:t>grid</a:t>
                      </a:r>
                      <a:endParaRPr lang="en-US" sz="1200">
                        <a:effectLst/>
                        <a:latin typeface="Times New Roman"/>
                        <a:ea typeface="SimSun"/>
                        <a:cs typeface="Times New Roman"/>
                      </a:endParaRPr>
                    </a:p>
                  </a:txBody>
                  <a:tcPr marL="25313" marR="25313" marT="25313" marB="25313" anchor="ctr"/>
                </a:tc>
                <a:tc>
                  <a:txBody>
                    <a:bodyPr/>
                    <a:lstStyle/>
                    <a:p>
                      <a:pPr marL="0" marR="0">
                        <a:spcBef>
                          <a:spcPts val="0"/>
                        </a:spcBef>
                        <a:spcAft>
                          <a:spcPts val="0"/>
                        </a:spcAft>
                      </a:pPr>
                      <a:r>
                        <a:rPr lang="en-US" sz="1200">
                          <a:effectLst/>
                        </a:rPr>
                        <a:t>GreenField.Gadgets.Views.ViewRelativePerformance.grid</a:t>
                      </a:r>
                      <a:endParaRPr lang="en-US" sz="1200">
                        <a:effectLst/>
                        <a:latin typeface="Times New Roman"/>
                        <a:ea typeface="SimSun"/>
                        <a:cs typeface="Times New Roman"/>
                      </a:endParaRPr>
                    </a:p>
                  </a:txBody>
                  <a:tcPr marL="25313" marR="25313" marT="25313" marB="25313" anchor="ctr"/>
                </a:tc>
              </a:tr>
              <a:tr h="172128">
                <a:tc>
                  <a:txBody>
                    <a:bodyPr/>
                    <a:lstStyle/>
                    <a:p>
                      <a:pPr marL="0" marR="0">
                        <a:spcBef>
                          <a:spcPts val="0"/>
                        </a:spcBef>
                        <a:spcAft>
                          <a:spcPts val="0"/>
                        </a:spcAft>
                      </a:pPr>
                      <a:r>
                        <a:rPr lang="en-US" sz="1200">
                          <a:effectLst/>
                        </a:rPr>
                        <a:t>offsetY</a:t>
                      </a:r>
                      <a:endParaRPr lang="en-US" sz="1200">
                        <a:effectLst/>
                        <a:latin typeface="Times New Roman"/>
                        <a:ea typeface="SimSun"/>
                        <a:cs typeface="Times New Roman"/>
                      </a:endParaRPr>
                    </a:p>
                  </a:txBody>
                  <a:tcPr marL="25313" marR="25313" marT="25313" marB="25313" anchor="ctr"/>
                </a:tc>
                <a:tc>
                  <a:txBody>
                    <a:bodyPr/>
                    <a:lstStyle/>
                    <a:p>
                      <a:pPr marL="0" marR="0">
                        <a:spcBef>
                          <a:spcPts val="0"/>
                        </a:spcBef>
                        <a:spcAft>
                          <a:spcPts val="0"/>
                        </a:spcAft>
                      </a:pPr>
                      <a:r>
                        <a:rPr lang="en-US" sz="1200">
                          <a:effectLst/>
                        </a:rPr>
                        <a:t>GreenField.Gadgets.Views.ViewRelativePerformance.offsetY</a:t>
                      </a:r>
                      <a:endParaRPr lang="en-US" sz="1200">
                        <a:effectLst/>
                        <a:latin typeface="Times New Roman"/>
                        <a:ea typeface="SimSun"/>
                        <a:cs typeface="Times New Roman"/>
                      </a:endParaRPr>
                    </a:p>
                  </a:txBody>
                  <a:tcPr marL="25313" marR="25313" marT="25313" marB="25313" anchor="ctr"/>
                </a:tc>
              </a:tr>
              <a:tr h="172128">
                <a:tc>
                  <a:txBody>
                    <a:bodyPr/>
                    <a:lstStyle/>
                    <a:p>
                      <a:pPr marL="0" marR="0">
                        <a:spcBef>
                          <a:spcPts val="0"/>
                        </a:spcBef>
                        <a:spcAft>
                          <a:spcPts val="0"/>
                        </a:spcAft>
                      </a:pPr>
                      <a:r>
                        <a:rPr lang="en-US" sz="1200">
                          <a:effectLst/>
                        </a:rPr>
                        <a:t>offsetY</a:t>
                      </a:r>
                      <a:endParaRPr lang="en-US" sz="1200">
                        <a:effectLst/>
                        <a:latin typeface="Times New Roman"/>
                        <a:ea typeface="SimSun"/>
                        <a:cs typeface="Times New Roman"/>
                      </a:endParaRPr>
                    </a:p>
                  </a:txBody>
                  <a:tcPr marL="25313" marR="25313" marT="25313" marB="25313" anchor="ctr"/>
                </a:tc>
                <a:tc>
                  <a:txBody>
                    <a:bodyPr/>
                    <a:lstStyle/>
                    <a:p>
                      <a:pPr marL="0" marR="0">
                        <a:spcBef>
                          <a:spcPts val="0"/>
                        </a:spcBef>
                        <a:spcAft>
                          <a:spcPts val="0"/>
                        </a:spcAft>
                      </a:pPr>
                      <a:r>
                        <a:rPr lang="en-US" sz="1200" dirty="0" err="1">
                          <a:effectLst/>
                        </a:rPr>
                        <a:t>GreenField.Gadgets.Views.ViewRelativePerformanceUI.offsetY</a:t>
                      </a:r>
                      <a:endParaRPr lang="en-US" sz="1200" dirty="0">
                        <a:effectLst/>
                        <a:latin typeface="Times New Roman"/>
                        <a:ea typeface="SimSun"/>
                        <a:cs typeface="Times New Roman"/>
                      </a:endParaRPr>
                    </a:p>
                  </a:txBody>
                  <a:tcPr marL="25313" marR="25313" marT="25313" marB="25313" anchor="ctr"/>
                </a:tc>
              </a:tr>
              <a:tr h="172128">
                <a:tc>
                  <a:txBody>
                    <a:bodyPr/>
                    <a:lstStyle/>
                    <a:p>
                      <a:pPr marL="0" marR="0">
                        <a:spcBef>
                          <a:spcPts val="0"/>
                        </a:spcBef>
                        <a:spcAft>
                          <a:spcPts val="0"/>
                        </a:spcAft>
                      </a:pPr>
                      <a:r>
                        <a:rPr lang="en-US" sz="1200">
                          <a:effectLst/>
                        </a:rPr>
                        <a:t>totalHeight</a:t>
                      </a:r>
                      <a:endParaRPr lang="en-US" sz="1200">
                        <a:effectLst/>
                        <a:latin typeface="Times New Roman"/>
                        <a:ea typeface="SimSun"/>
                        <a:cs typeface="Times New Roman"/>
                      </a:endParaRPr>
                    </a:p>
                  </a:txBody>
                  <a:tcPr marL="25313" marR="25313" marT="25313" marB="25313" anchor="ctr"/>
                </a:tc>
                <a:tc>
                  <a:txBody>
                    <a:bodyPr/>
                    <a:lstStyle/>
                    <a:p>
                      <a:pPr marL="0" marR="0">
                        <a:spcBef>
                          <a:spcPts val="0"/>
                        </a:spcBef>
                        <a:spcAft>
                          <a:spcPts val="0"/>
                        </a:spcAft>
                      </a:pPr>
                      <a:r>
                        <a:rPr lang="en-US" sz="1200" dirty="0" err="1">
                          <a:effectLst/>
                        </a:rPr>
                        <a:t>GreenField.Gadgets.Views.ViewRelativePerformanceUI.totalHeight</a:t>
                      </a:r>
                      <a:endParaRPr lang="en-US" sz="1200" dirty="0">
                        <a:effectLst/>
                        <a:latin typeface="Times New Roman"/>
                        <a:ea typeface="SimSun"/>
                        <a:cs typeface="Times New Roman"/>
                      </a:endParaRPr>
                    </a:p>
                  </a:txBody>
                  <a:tcPr marL="25313" marR="25313" marT="25313" marB="25313" anchor="ctr"/>
                </a:tc>
              </a:tr>
              <a:tr h="172128">
                <a:tc>
                  <a:txBody>
                    <a:bodyPr/>
                    <a:lstStyle/>
                    <a:p>
                      <a:pPr marL="0" marR="0">
                        <a:spcBef>
                          <a:spcPts val="0"/>
                        </a:spcBef>
                        <a:spcAft>
                          <a:spcPts val="0"/>
                        </a:spcAft>
                      </a:pPr>
                      <a:r>
                        <a:rPr lang="en-US" sz="1200">
                          <a:effectLst/>
                        </a:rPr>
                        <a:t>canvas</a:t>
                      </a:r>
                      <a:endParaRPr lang="en-US" sz="1200">
                        <a:effectLst/>
                        <a:latin typeface="Times New Roman"/>
                        <a:ea typeface="SimSun"/>
                        <a:cs typeface="Times New Roman"/>
                      </a:endParaRPr>
                    </a:p>
                  </a:txBody>
                  <a:tcPr marL="25313" marR="25313" marT="25313" marB="25313" anchor="ctr"/>
                </a:tc>
                <a:tc>
                  <a:txBody>
                    <a:bodyPr/>
                    <a:lstStyle/>
                    <a:p>
                      <a:pPr marL="0" marR="0">
                        <a:spcBef>
                          <a:spcPts val="0"/>
                        </a:spcBef>
                        <a:spcAft>
                          <a:spcPts val="0"/>
                        </a:spcAft>
                      </a:pPr>
                      <a:r>
                        <a:rPr lang="en-US" sz="1200">
                          <a:effectLst/>
                        </a:rPr>
                        <a:t>GreenField.Gadgets.Views.ViewRelativePerformanceUI.canvas</a:t>
                      </a:r>
                      <a:endParaRPr lang="en-US" sz="1200">
                        <a:effectLst/>
                        <a:latin typeface="Times New Roman"/>
                        <a:ea typeface="SimSun"/>
                        <a:cs typeface="Times New Roman"/>
                      </a:endParaRPr>
                    </a:p>
                  </a:txBody>
                  <a:tcPr marL="25313" marR="25313" marT="25313" marB="25313" anchor="ctr"/>
                </a:tc>
              </a:tr>
              <a:tr h="172128">
                <a:tc>
                  <a:txBody>
                    <a:bodyPr/>
                    <a:lstStyle/>
                    <a:p>
                      <a:pPr marL="0" marR="0">
                        <a:spcBef>
                          <a:spcPts val="0"/>
                        </a:spcBef>
                        <a:spcAft>
                          <a:spcPts val="0"/>
                        </a:spcAft>
                      </a:pPr>
                      <a:r>
                        <a:rPr lang="en-US" sz="1200">
                          <a:effectLst/>
                        </a:rPr>
                        <a:t>grid</a:t>
                      </a:r>
                      <a:endParaRPr lang="en-US" sz="1200">
                        <a:effectLst/>
                        <a:latin typeface="Times New Roman"/>
                        <a:ea typeface="SimSun"/>
                        <a:cs typeface="Times New Roman"/>
                      </a:endParaRPr>
                    </a:p>
                  </a:txBody>
                  <a:tcPr marL="25313" marR="25313" marT="25313" marB="25313" anchor="ctr"/>
                </a:tc>
                <a:tc>
                  <a:txBody>
                    <a:bodyPr/>
                    <a:lstStyle/>
                    <a:p>
                      <a:pPr marL="0" marR="0">
                        <a:spcBef>
                          <a:spcPts val="0"/>
                        </a:spcBef>
                        <a:spcAft>
                          <a:spcPts val="0"/>
                        </a:spcAft>
                      </a:pPr>
                      <a:r>
                        <a:rPr lang="en-US" sz="1200">
                          <a:effectLst/>
                        </a:rPr>
                        <a:t>GreenField.Gadgets.Views.ViewRelativePerformanceUI.grid</a:t>
                      </a:r>
                      <a:endParaRPr lang="en-US" sz="1200">
                        <a:effectLst/>
                        <a:latin typeface="Times New Roman"/>
                        <a:ea typeface="SimSun"/>
                        <a:cs typeface="Times New Roman"/>
                      </a:endParaRPr>
                    </a:p>
                  </a:txBody>
                  <a:tcPr marL="25313" marR="25313" marT="25313" marB="25313" anchor="ctr"/>
                </a:tc>
              </a:tr>
              <a:tr h="172128">
                <a:tc>
                  <a:txBody>
                    <a:bodyPr/>
                    <a:lstStyle/>
                    <a:p>
                      <a:pPr marL="0" marR="0">
                        <a:spcBef>
                          <a:spcPts val="0"/>
                        </a:spcBef>
                        <a:spcAft>
                          <a:spcPts val="0"/>
                        </a:spcAft>
                      </a:pPr>
                      <a:r>
                        <a:rPr lang="en-US" sz="1200">
                          <a:effectLst/>
                        </a:rPr>
                        <a:t>view</a:t>
                      </a:r>
                      <a:endParaRPr lang="en-US" sz="1200">
                        <a:effectLst/>
                        <a:latin typeface="Times New Roman"/>
                        <a:ea typeface="SimSun"/>
                        <a:cs typeface="Times New Roman"/>
                      </a:endParaRPr>
                    </a:p>
                  </a:txBody>
                  <a:tcPr marL="25313" marR="25313" marT="25313" marB="25313" anchor="ctr"/>
                </a:tc>
                <a:tc>
                  <a:txBody>
                    <a:bodyPr/>
                    <a:lstStyle/>
                    <a:p>
                      <a:pPr marL="0" marR="0">
                        <a:spcBef>
                          <a:spcPts val="0"/>
                        </a:spcBef>
                        <a:spcAft>
                          <a:spcPts val="0"/>
                        </a:spcAft>
                      </a:pPr>
                      <a:r>
                        <a:rPr lang="en-US" sz="1200">
                          <a:effectLst/>
                        </a:rPr>
                        <a:t>GreenField.DashboardModule.Views .ViewDashboardAdminInvestmentCommitteeChangeDate.view</a:t>
                      </a:r>
                      <a:endParaRPr lang="en-US" sz="1200">
                        <a:effectLst/>
                        <a:latin typeface="Times New Roman"/>
                        <a:ea typeface="SimSun"/>
                        <a:cs typeface="Times New Roman"/>
                      </a:endParaRPr>
                    </a:p>
                  </a:txBody>
                  <a:tcPr marL="25313" marR="25313" marT="25313" marB="25313" anchor="ctr"/>
                </a:tc>
              </a:tr>
              <a:tr h="172128">
                <a:tc>
                  <a:txBody>
                    <a:bodyPr/>
                    <a:lstStyle/>
                    <a:p>
                      <a:pPr marL="0" marR="0">
                        <a:spcBef>
                          <a:spcPts val="0"/>
                        </a:spcBef>
                        <a:spcAft>
                          <a:spcPts val="0"/>
                        </a:spcAft>
                      </a:pPr>
                      <a:r>
                        <a:rPr lang="en-US" sz="1200">
                          <a:effectLst/>
                        </a:rPr>
                        <a:t>viewModel</a:t>
                      </a:r>
                      <a:endParaRPr lang="en-US" sz="1200">
                        <a:effectLst/>
                        <a:latin typeface="Times New Roman"/>
                        <a:ea typeface="SimSun"/>
                        <a:cs typeface="Times New Roman"/>
                      </a:endParaRPr>
                    </a:p>
                  </a:txBody>
                  <a:tcPr marL="25313" marR="25313" marT="25313" marB="25313" anchor="ctr"/>
                </a:tc>
                <a:tc>
                  <a:txBody>
                    <a:bodyPr/>
                    <a:lstStyle/>
                    <a:p>
                      <a:pPr marL="0" marR="0">
                        <a:spcBef>
                          <a:spcPts val="0"/>
                        </a:spcBef>
                        <a:spcAft>
                          <a:spcPts val="0"/>
                        </a:spcAft>
                      </a:pPr>
                      <a:r>
                        <a:rPr lang="en-US" sz="1200">
                          <a:effectLst/>
                        </a:rPr>
                        <a:t>GreenField.DashboardModule.Views .ViewDashboardAdminInvestmentCommitteeChangeDate.viewModel</a:t>
                      </a:r>
                      <a:endParaRPr lang="en-US" sz="1200">
                        <a:effectLst/>
                        <a:latin typeface="Times New Roman"/>
                        <a:ea typeface="SimSun"/>
                        <a:cs typeface="Times New Roman"/>
                      </a:endParaRPr>
                    </a:p>
                  </a:txBody>
                  <a:tcPr marL="25313" marR="25313" marT="25313" marB="25313" anchor="ctr"/>
                </a:tc>
              </a:tr>
              <a:tr h="172128">
                <a:tc>
                  <a:txBody>
                    <a:bodyPr/>
                    <a:lstStyle/>
                    <a:p>
                      <a:pPr marL="0" marR="0">
                        <a:spcBef>
                          <a:spcPts val="0"/>
                        </a:spcBef>
                        <a:spcAft>
                          <a:spcPts val="0"/>
                        </a:spcAft>
                      </a:pPr>
                      <a:r>
                        <a:rPr lang="en-US" sz="1200">
                          <a:effectLst/>
                        </a:rPr>
                        <a:t>viewModelNew</a:t>
                      </a:r>
                      <a:endParaRPr lang="en-US" sz="1200">
                        <a:effectLst/>
                        <a:latin typeface="Times New Roman"/>
                        <a:ea typeface="SimSun"/>
                        <a:cs typeface="Times New Roman"/>
                      </a:endParaRPr>
                    </a:p>
                  </a:txBody>
                  <a:tcPr marL="25313" marR="25313" marT="25313" marB="25313" anchor="ctr"/>
                </a:tc>
                <a:tc>
                  <a:txBody>
                    <a:bodyPr/>
                    <a:lstStyle/>
                    <a:p>
                      <a:pPr marL="0" marR="0">
                        <a:spcBef>
                          <a:spcPts val="0"/>
                        </a:spcBef>
                        <a:spcAft>
                          <a:spcPts val="0"/>
                        </a:spcAft>
                      </a:pPr>
                      <a:r>
                        <a:rPr lang="en-US" sz="1200">
                          <a:effectLst/>
                        </a:rPr>
                        <a:t>GreenField.DashboardModule.Views .ViewDashboardAdminInvestmentCommitteeChangeDate.viewModelNew</a:t>
                      </a:r>
                      <a:endParaRPr lang="en-US" sz="1200">
                        <a:effectLst/>
                        <a:latin typeface="Times New Roman"/>
                        <a:ea typeface="SimSun"/>
                        <a:cs typeface="Times New Roman"/>
                      </a:endParaRPr>
                    </a:p>
                  </a:txBody>
                  <a:tcPr marL="25313" marR="25313" marT="25313" marB="25313" anchor="ctr"/>
                </a:tc>
              </a:tr>
              <a:tr h="172128">
                <a:tc>
                  <a:txBody>
                    <a:bodyPr/>
                    <a:lstStyle/>
                    <a:p>
                      <a:pPr marL="0" marR="0">
                        <a:spcBef>
                          <a:spcPts val="0"/>
                        </a:spcBef>
                        <a:spcAft>
                          <a:spcPts val="0"/>
                        </a:spcAft>
                      </a:pPr>
                      <a:r>
                        <a:rPr lang="en-US" sz="1200">
                          <a:effectLst/>
                        </a:rPr>
                        <a:t>viewNew</a:t>
                      </a:r>
                      <a:endParaRPr lang="en-US" sz="1200">
                        <a:effectLst/>
                        <a:latin typeface="Times New Roman"/>
                        <a:ea typeface="SimSun"/>
                        <a:cs typeface="Times New Roman"/>
                      </a:endParaRPr>
                    </a:p>
                  </a:txBody>
                  <a:tcPr marL="25313" marR="25313" marT="25313" marB="25313" anchor="ctr"/>
                </a:tc>
                <a:tc>
                  <a:txBody>
                    <a:bodyPr/>
                    <a:lstStyle/>
                    <a:p>
                      <a:pPr marL="0" marR="0">
                        <a:spcBef>
                          <a:spcPts val="0"/>
                        </a:spcBef>
                        <a:spcAft>
                          <a:spcPts val="0"/>
                        </a:spcAft>
                      </a:pPr>
                      <a:r>
                        <a:rPr lang="en-US" sz="1200">
                          <a:effectLst/>
                        </a:rPr>
                        <a:t>GreenField.DashboardModule.Views .ViewDashboardAdminInvestmentCommitteeChangeDate.viewNew</a:t>
                      </a:r>
                      <a:endParaRPr lang="en-US" sz="1200">
                        <a:effectLst/>
                        <a:latin typeface="Times New Roman"/>
                        <a:ea typeface="SimSun"/>
                        <a:cs typeface="Times New Roman"/>
                      </a:endParaRPr>
                    </a:p>
                  </a:txBody>
                  <a:tcPr marL="25313" marR="25313" marT="25313" marB="25313" anchor="ctr"/>
                </a:tc>
              </a:tr>
              <a:tr h="172128">
                <a:tc>
                  <a:txBody>
                    <a:bodyPr/>
                    <a:lstStyle/>
                    <a:p>
                      <a:pPr marL="0" marR="0">
                        <a:spcBef>
                          <a:spcPts val="0"/>
                        </a:spcBef>
                        <a:spcAft>
                          <a:spcPts val="0"/>
                        </a:spcAft>
                      </a:pPr>
                      <a:r>
                        <a:rPr lang="en-US" sz="1200">
                          <a:effectLst/>
                        </a:rPr>
                        <a:t>_view</a:t>
                      </a:r>
                      <a:endParaRPr lang="en-US" sz="1200">
                        <a:effectLst/>
                        <a:latin typeface="Times New Roman"/>
                        <a:ea typeface="SimSun"/>
                        <a:cs typeface="Times New Roman"/>
                      </a:endParaRPr>
                    </a:p>
                  </a:txBody>
                  <a:tcPr marL="25313" marR="25313" marT="25313" marB="25313" anchor="ctr"/>
                </a:tc>
                <a:tc>
                  <a:txBody>
                    <a:bodyPr/>
                    <a:lstStyle/>
                    <a:p>
                      <a:pPr marL="0" marR="0">
                        <a:spcBef>
                          <a:spcPts val="0"/>
                        </a:spcBef>
                        <a:spcAft>
                          <a:spcPts val="0"/>
                        </a:spcAft>
                      </a:pPr>
                      <a:r>
                        <a:rPr lang="en-US" sz="1200">
                          <a:effectLst/>
                        </a:rPr>
                        <a:t>GreenField.DashboardModule.Views .ViewDashboardInvestmentCommitteeCreataEditPresentations._view</a:t>
                      </a:r>
                      <a:endParaRPr lang="en-US" sz="1200">
                        <a:effectLst/>
                        <a:latin typeface="Times New Roman"/>
                        <a:ea typeface="SimSun"/>
                        <a:cs typeface="Times New Roman"/>
                      </a:endParaRPr>
                    </a:p>
                  </a:txBody>
                  <a:tcPr marL="25313" marR="25313" marT="25313" marB="25313" anchor="ctr"/>
                </a:tc>
              </a:tr>
              <a:tr h="172128">
                <a:tc>
                  <a:txBody>
                    <a:bodyPr/>
                    <a:lstStyle/>
                    <a:p>
                      <a:pPr marL="0" marR="0">
                        <a:spcBef>
                          <a:spcPts val="0"/>
                        </a:spcBef>
                        <a:spcAft>
                          <a:spcPts val="0"/>
                        </a:spcAft>
                      </a:pPr>
                      <a:r>
                        <a:rPr lang="en-US" sz="1200">
                          <a:effectLst/>
                        </a:rPr>
                        <a:t>_viewModel</a:t>
                      </a:r>
                      <a:endParaRPr lang="en-US" sz="1200">
                        <a:effectLst/>
                        <a:latin typeface="Times New Roman"/>
                        <a:ea typeface="SimSun"/>
                        <a:cs typeface="Times New Roman"/>
                      </a:endParaRPr>
                    </a:p>
                  </a:txBody>
                  <a:tcPr marL="25313" marR="25313" marT="25313" marB="25313" anchor="ctr"/>
                </a:tc>
                <a:tc>
                  <a:txBody>
                    <a:bodyPr/>
                    <a:lstStyle/>
                    <a:p>
                      <a:pPr marL="0" marR="0">
                        <a:spcBef>
                          <a:spcPts val="0"/>
                        </a:spcBef>
                        <a:spcAft>
                          <a:spcPts val="0"/>
                        </a:spcAft>
                      </a:pPr>
                      <a:r>
                        <a:rPr lang="en-US" sz="1200">
                          <a:effectLst/>
                        </a:rPr>
                        <a:t>GreenField.DashboardModule.Views .ViewDashboardInvestmentCommitteeCreataEditPresentations._viewModel</a:t>
                      </a:r>
                      <a:endParaRPr lang="en-US" sz="1200">
                        <a:effectLst/>
                        <a:latin typeface="Times New Roman"/>
                        <a:ea typeface="SimSun"/>
                        <a:cs typeface="Times New Roman"/>
                      </a:endParaRPr>
                    </a:p>
                  </a:txBody>
                  <a:tcPr marL="25313" marR="25313" marT="25313" marB="25313" anchor="ctr"/>
                </a:tc>
              </a:tr>
              <a:tr h="172128">
                <a:tc>
                  <a:txBody>
                    <a:bodyPr/>
                    <a:lstStyle/>
                    <a:p>
                      <a:pPr marL="0" marR="0">
                        <a:spcBef>
                          <a:spcPts val="0"/>
                        </a:spcBef>
                        <a:spcAft>
                          <a:spcPts val="0"/>
                        </a:spcAft>
                      </a:pPr>
                      <a:r>
                        <a:rPr lang="en-US" sz="1200">
                          <a:effectLst/>
                        </a:rPr>
                        <a:t>_viewModelNew</a:t>
                      </a:r>
                      <a:endParaRPr lang="en-US" sz="1200">
                        <a:effectLst/>
                        <a:latin typeface="Times New Roman"/>
                        <a:ea typeface="SimSun"/>
                        <a:cs typeface="Times New Roman"/>
                      </a:endParaRPr>
                    </a:p>
                  </a:txBody>
                  <a:tcPr marL="25313" marR="25313" marT="25313" marB="25313" anchor="ctr"/>
                </a:tc>
                <a:tc>
                  <a:txBody>
                    <a:bodyPr/>
                    <a:lstStyle/>
                    <a:p>
                      <a:pPr marL="0" marR="0">
                        <a:spcBef>
                          <a:spcPts val="0"/>
                        </a:spcBef>
                        <a:spcAft>
                          <a:spcPts val="0"/>
                        </a:spcAft>
                      </a:pPr>
                      <a:r>
                        <a:rPr lang="en-US" sz="1200">
                          <a:effectLst/>
                        </a:rPr>
                        <a:t>GreenField.DashboardModule.Views .ViewDashboardInvestmentCommitteeCreataEditPresentations._viewModelNew</a:t>
                      </a:r>
                      <a:endParaRPr lang="en-US" sz="1200">
                        <a:effectLst/>
                        <a:latin typeface="Times New Roman"/>
                        <a:ea typeface="SimSun"/>
                        <a:cs typeface="Times New Roman"/>
                      </a:endParaRPr>
                    </a:p>
                  </a:txBody>
                  <a:tcPr marL="25313" marR="25313" marT="25313" marB="25313" anchor="ctr"/>
                </a:tc>
              </a:tr>
              <a:tr h="172128">
                <a:tc>
                  <a:txBody>
                    <a:bodyPr/>
                    <a:lstStyle/>
                    <a:p>
                      <a:pPr marL="0" marR="0">
                        <a:spcBef>
                          <a:spcPts val="0"/>
                        </a:spcBef>
                        <a:spcAft>
                          <a:spcPts val="0"/>
                        </a:spcAft>
                      </a:pPr>
                      <a:r>
                        <a:rPr lang="en-US" sz="1200">
                          <a:effectLst/>
                        </a:rPr>
                        <a:t>_viewNew</a:t>
                      </a:r>
                      <a:endParaRPr lang="en-US" sz="1200">
                        <a:effectLst/>
                        <a:latin typeface="Times New Roman"/>
                        <a:ea typeface="SimSun"/>
                        <a:cs typeface="Times New Roman"/>
                      </a:endParaRPr>
                    </a:p>
                  </a:txBody>
                  <a:tcPr marL="25313" marR="25313" marT="25313" marB="25313" anchor="ctr"/>
                </a:tc>
                <a:tc>
                  <a:txBody>
                    <a:bodyPr/>
                    <a:lstStyle/>
                    <a:p>
                      <a:pPr marL="0" marR="0">
                        <a:spcBef>
                          <a:spcPts val="0"/>
                        </a:spcBef>
                        <a:spcAft>
                          <a:spcPts val="0"/>
                        </a:spcAft>
                      </a:pPr>
                      <a:r>
                        <a:rPr lang="en-US" sz="1200" dirty="0" err="1">
                          <a:effectLst/>
                        </a:rPr>
                        <a:t>GreenField.DashboardModule.Views</a:t>
                      </a:r>
                      <a:r>
                        <a:rPr lang="en-US" sz="1200" dirty="0">
                          <a:effectLst/>
                        </a:rPr>
                        <a:t> .ViewDashboardInvestmentCommitteeCreataEditPresentations._viewNew</a:t>
                      </a:r>
                      <a:endParaRPr lang="en-US" sz="1200" dirty="0">
                        <a:effectLst/>
                        <a:latin typeface="Times New Roman"/>
                        <a:ea typeface="SimSun"/>
                        <a:cs typeface="Times New Roman"/>
                      </a:endParaRPr>
                    </a:p>
                  </a:txBody>
                  <a:tcPr marL="25313" marR="25313" marT="25313" marB="25313" anchor="ctr"/>
                </a:tc>
              </a:tr>
            </a:tbl>
          </a:graphicData>
        </a:graphic>
      </p:graphicFrame>
    </p:spTree>
    <p:extLst>
      <p:ext uri="{BB962C8B-B14F-4D97-AF65-F5344CB8AC3E}">
        <p14:creationId xmlns:p14="http://schemas.microsoft.com/office/powerpoint/2010/main" val="6672349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4" presetClass="path" presetSubtype="0" accel="50000" decel="50000" fill="hold" nodeType="clickEffect">
                                  <p:stCondLst>
                                    <p:cond delay="0"/>
                                  </p:stCondLst>
                                  <p:childTnLst>
                                    <p:animMotion origin="layout" path="M 0 0 L 0 -0.25 E" pathEditMode="relative" ptsTypes="">
                                      <p:cBhvr>
                                        <p:cTn id="11"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3849" y="2869103"/>
            <a:ext cx="7024744" cy="1143000"/>
          </a:xfrm>
        </p:spPr>
        <p:txBody>
          <a:bodyPr>
            <a:normAutofit/>
          </a:bodyPr>
          <a:lstStyle/>
          <a:p>
            <a:pPr algn="ct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Naming Conventions</a:t>
            </a:r>
          </a:p>
        </p:txBody>
      </p:sp>
      <p:sp>
        <p:nvSpPr>
          <p:cNvPr id="3" name="Slide Number Placeholder 2"/>
          <p:cNvSpPr>
            <a:spLocks noGrp="1"/>
          </p:cNvSpPr>
          <p:nvPr>
            <p:ph type="sldNum" sz="quarter" idx="12"/>
          </p:nvPr>
        </p:nvSpPr>
        <p:spPr/>
        <p:txBody>
          <a:bodyPr/>
          <a:lstStyle/>
          <a:p>
            <a:fld id="{33D6E5A2-EC83-451F-A719-9AC1370DD5CF}" type="slidenum">
              <a:rPr lang="en-US" smtClean="0"/>
              <a:pPr/>
              <a:t>33</a:t>
            </a:fld>
            <a:endParaRPr lang="en-US"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24587" y="-6333063"/>
            <a:ext cx="7765662" cy="16476125"/>
          </a:xfrm>
          <a:prstGeom prst="rect">
            <a:avLst/>
          </a:prstGeom>
        </p:spPr>
      </p:pic>
    </p:spTree>
    <p:extLst>
      <p:ext uri="{BB962C8B-B14F-4D97-AF65-F5344CB8AC3E}">
        <p14:creationId xmlns:p14="http://schemas.microsoft.com/office/powerpoint/2010/main" val="27061517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grpId="0" nodeType="with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 presetID="16" presetClass="entr" presetSubtype="2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1000"/>
                                        <p:tgtEl>
                                          <p:spTgt spid="6"/>
                                        </p:tgtEl>
                                      </p:cBhvr>
                                    </p:animEffect>
                                  </p:childTnLst>
                                </p:cTn>
                              </p:par>
                              <p:par>
                                <p:cTn id="15" presetID="36" presetClass="emph" presetSubtype="0" fill="hold" grpId="1" nodeType="withEffect">
                                  <p:stCondLst>
                                    <p:cond delay="500"/>
                                  </p:stCondLst>
                                  <p:iterate type="lt">
                                    <p:tmPct val="10000"/>
                                  </p:iterate>
                                  <p:childTnLst>
                                    <p:animScale>
                                      <p:cBhvr>
                                        <p:cTn id="16" dur="250" autoRev="1" fill="hold">
                                          <p:stCondLst>
                                            <p:cond delay="0"/>
                                          </p:stCondLst>
                                        </p:cTn>
                                        <p:tgtEl>
                                          <p:spTgt spid="2"/>
                                        </p:tgtEl>
                                      </p:cBhvr>
                                      <p:to x="80000" y="100000"/>
                                    </p:animScale>
                                    <p:anim by="(#ppt_w*0.10)" calcmode="lin" valueType="num">
                                      <p:cBhvr>
                                        <p:cTn id="17" dur="250" autoRev="1" fill="hold">
                                          <p:stCondLst>
                                            <p:cond delay="0"/>
                                          </p:stCondLst>
                                        </p:cTn>
                                        <p:tgtEl>
                                          <p:spTgt spid="2"/>
                                        </p:tgtEl>
                                        <p:attrNameLst>
                                          <p:attrName>ppt_x</p:attrName>
                                        </p:attrNameLst>
                                      </p:cBhvr>
                                    </p:anim>
                                    <p:anim by="(-#ppt_w*0.10)" calcmode="lin" valueType="num">
                                      <p:cBhvr>
                                        <p:cTn id="18" dur="250" autoRev="1" fill="hold">
                                          <p:stCondLst>
                                            <p:cond delay="0"/>
                                          </p:stCondLst>
                                        </p:cTn>
                                        <p:tgtEl>
                                          <p:spTgt spid="2"/>
                                        </p:tgtEl>
                                        <p:attrNameLst>
                                          <p:attrName>ppt_y</p:attrName>
                                        </p:attrNameLst>
                                      </p:cBhvr>
                                    </p:anim>
                                    <p:animRot by="-480000">
                                      <p:cBhvr>
                                        <p:cTn id="19" dur="250" autoRev="1" fill="hold">
                                          <p:stCondLst>
                                            <p:cond delay="0"/>
                                          </p:stCondLst>
                                        </p:cTn>
                                        <p:tgtEl>
                                          <p:spTgt spid="2"/>
                                        </p:tgtEl>
                                        <p:attrNameLst>
                                          <p:attrName>r</p:attrName>
                                        </p:attrNameLst>
                                      </p:cBhvr>
                                    </p:animRot>
                                  </p:childTnLst>
                                </p:cTn>
                              </p:par>
                            </p:childTnLst>
                          </p:cTn>
                        </p:par>
                        <p:par>
                          <p:cTn id="20" fill="hold">
                            <p:stCondLst>
                              <p:cond delay="1800"/>
                            </p:stCondLst>
                            <p:childTnLst>
                              <p:par>
                                <p:cTn id="21" presetID="34" presetClass="emph" presetSubtype="0" fill="hold" grpId="2" nodeType="afterEffect">
                                  <p:stCondLst>
                                    <p:cond delay="2000"/>
                                  </p:stCondLst>
                                  <p:iterate type="lt">
                                    <p:tmPct val="10000"/>
                                  </p:iterate>
                                  <p:childTnLst>
                                    <p:animMotion origin="layout" path="M 0.0 0.0 L 0.0 -0.07213" pathEditMode="relative" ptsTypes="">
                                      <p:cBhvr>
                                        <p:cTn id="22" dur="250" accel="50000" decel="50000" autoRev="1" fill="hold">
                                          <p:stCondLst>
                                            <p:cond delay="0"/>
                                          </p:stCondLst>
                                        </p:cTn>
                                        <p:tgtEl>
                                          <p:spTgt spid="2"/>
                                        </p:tgtEl>
                                        <p:attrNameLst>
                                          <p:attrName>ppt_x</p:attrName>
                                          <p:attrName>ppt_y</p:attrName>
                                        </p:attrNameLst>
                                      </p:cBhvr>
                                    </p:animMotion>
                                    <p:animRot by="1500000">
                                      <p:cBhvr>
                                        <p:cTn id="23" dur="125" fill="hold">
                                          <p:stCondLst>
                                            <p:cond delay="0"/>
                                          </p:stCondLst>
                                        </p:cTn>
                                        <p:tgtEl>
                                          <p:spTgt spid="2"/>
                                        </p:tgtEl>
                                        <p:attrNameLst>
                                          <p:attrName>r</p:attrName>
                                        </p:attrNameLst>
                                      </p:cBhvr>
                                    </p:animRot>
                                    <p:animRot by="-1500000">
                                      <p:cBhvr>
                                        <p:cTn id="24" dur="125" fill="hold">
                                          <p:stCondLst>
                                            <p:cond delay="125"/>
                                          </p:stCondLst>
                                        </p:cTn>
                                        <p:tgtEl>
                                          <p:spTgt spid="2"/>
                                        </p:tgtEl>
                                        <p:attrNameLst>
                                          <p:attrName>r</p:attrName>
                                        </p:attrNameLst>
                                      </p:cBhvr>
                                    </p:animRot>
                                    <p:animRot by="-1500000">
                                      <p:cBhvr>
                                        <p:cTn id="25" dur="125" fill="hold">
                                          <p:stCondLst>
                                            <p:cond delay="250"/>
                                          </p:stCondLst>
                                        </p:cTn>
                                        <p:tgtEl>
                                          <p:spTgt spid="2"/>
                                        </p:tgtEl>
                                        <p:attrNameLst>
                                          <p:attrName>r</p:attrName>
                                        </p:attrNameLst>
                                      </p:cBhvr>
                                    </p:animRot>
                                    <p:animRot by="1500000">
                                      <p:cBhvr>
                                        <p:cTn id="26" dur="125" fill="hold">
                                          <p:stCondLst>
                                            <p:cond delay="375"/>
                                          </p:stCondLst>
                                        </p:cTn>
                                        <p:tgtEl>
                                          <p:spTgt spid="2"/>
                                        </p:tgtEl>
                                        <p:attrNameLst>
                                          <p:attrName>r</p:attrName>
                                        </p:attrNameLst>
                                      </p:cBhvr>
                                    </p:animRot>
                                  </p:childTnLst>
                                </p:cTn>
                              </p:par>
                            </p:childTnLst>
                          </p:cTn>
                        </p:par>
                        <p:par>
                          <p:cTn id="27" fill="hold">
                            <p:stCondLst>
                              <p:cond delay="5100"/>
                            </p:stCondLst>
                            <p:childTnLst>
                              <p:par>
                                <p:cTn id="28" presetID="32" presetClass="emph" presetSubtype="0" fill="hold" grpId="3" nodeType="afterEffect">
                                  <p:stCondLst>
                                    <p:cond delay="2000"/>
                                  </p:stCondLst>
                                  <p:iterate type="lt">
                                    <p:tmPct val="0"/>
                                  </p:iterate>
                                  <p:childTnLst>
                                    <p:animRot by="120000">
                                      <p:cBhvr>
                                        <p:cTn id="29" dur="1" fill="hold">
                                          <p:stCondLst>
                                            <p:cond delay="0"/>
                                          </p:stCondLst>
                                        </p:cTn>
                                        <p:tgtEl>
                                          <p:spTgt spid="2"/>
                                        </p:tgtEl>
                                        <p:attrNameLst>
                                          <p:attrName>r</p:attrName>
                                        </p:attrNameLst>
                                      </p:cBhvr>
                                    </p:animRot>
                                    <p:animRot by="-240000">
                                      <p:cBhvr>
                                        <p:cTn id="30" dur="2" fill="hold">
                                          <p:stCondLst>
                                            <p:cond delay="96"/>
                                          </p:stCondLst>
                                        </p:cTn>
                                        <p:tgtEl>
                                          <p:spTgt spid="2"/>
                                        </p:tgtEl>
                                        <p:attrNameLst>
                                          <p:attrName>r</p:attrName>
                                        </p:attrNameLst>
                                      </p:cBhvr>
                                    </p:animRot>
                                    <p:animRot by="240000">
                                      <p:cBhvr>
                                        <p:cTn id="31" dur="2" fill="hold">
                                          <p:stCondLst>
                                            <p:cond delay="193"/>
                                          </p:stCondLst>
                                        </p:cTn>
                                        <p:tgtEl>
                                          <p:spTgt spid="2"/>
                                        </p:tgtEl>
                                        <p:attrNameLst>
                                          <p:attrName>r</p:attrName>
                                        </p:attrNameLst>
                                      </p:cBhvr>
                                    </p:animRot>
                                    <p:animRot by="-240000">
                                      <p:cBhvr>
                                        <p:cTn id="32" dur="2" fill="hold">
                                          <p:stCondLst>
                                            <p:cond delay="289"/>
                                          </p:stCondLst>
                                        </p:cTn>
                                        <p:tgtEl>
                                          <p:spTgt spid="2"/>
                                        </p:tgtEl>
                                        <p:attrNameLst>
                                          <p:attrName>r</p:attrName>
                                        </p:attrNameLst>
                                      </p:cBhvr>
                                    </p:animRot>
                                    <p:animRot by="120000">
                                      <p:cBhvr>
                                        <p:cTn id="33" dur="2" fill="hold">
                                          <p:stCondLst>
                                            <p:cond delay="499"/>
                                          </p:stCondLst>
                                        </p:cTn>
                                        <p:tgtEl>
                                          <p:spTgt spid="2"/>
                                        </p:tgtEl>
                                        <p:attrNameLst>
                                          <p:attrName>r</p:attrName>
                                        </p:attrNameLst>
                                      </p:cBhvr>
                                    </p:animRot>
                                  </p:childTnLst>
                                </p:cTn>
                              </p:par>
                            </p:childTnLst>
                          </p:cTn>
                        </p:par>
                        <p:par>
                          <p:cTn id="34" fill="hold">
                            <p:stCondLst>
                              <p:cond delay="7601"/>
                            </p:stCondLst>
                            <p:childTnLst>
                              <p:par>
                                <p:cTn id="35" presetID="26" presetClass="emph" presetSubtype="0" fill="hold" grpId="4" nodeType="afterEffect">
                                  <p:stCondLst>
                                    <p:cond delay="2000"/>
                                  </p:stCondLst>
                                  <p:iterate type="lt">
                                    <p:tmPct val="0"/>
                                  </p:iterate>
                                  <p:childTnLst>
                                    <p:animEffect transition="out" filter="fade">
                                      <p:cBhvr>
                                        <p:cTn id="36" dur="500" tmFilter="0, 0; .2, .5; .8, .5; 1, 0"/>
                                        <p:tgtEl>
                                          <p:spTgt spid="2"/>
                                        </p:tgtEl>
                                      </p:cBhvr>
                                    </p:animEffect>
                                    <p:animScale>
                                      <p:cBhvr>
                                        <p:cTn id="37" dur="250" autoRev="1" fill="hold"/>
                                        <p:tgtEl>
                                          <p:spTgt spid="2"/>
                                        </p:tgtEl>
                                      </p:cBhvr>
                                      <p:by x="105000" y="105000"/>
                                    </p:animScale>
                                  </p:childTnLst>
                                </p:cTn>
                              </p:par>
                            </p:childTnLst>
                          </p:cTn>
                        </p:par>
                        <p:par>
                          <p:cTn id="38" fill="hold">
                            <p:stCondLst>
                              <p:cond delay="10101"/>
                            </p:stCondLst>
                            <p:childTnLst>
                              <p:par>
                                <p:cTn id="39" presetID="15" presetClass="emph" presetSubtype="0" grpId="6" nodeType="afterEffect">
                                  <p:stCondLst>
                                    <p:cond delay="2000"/>
                                  </p:stCondLst>
                                  <p:iterate type="lt">
                                    <p:tmAbs val="25"/>
                                  </p:iterate>
                                  <p:childTnLst>
                                    <p:set>
                                      <p:cBhvr override="childStyle">
                                        <p:cTn id="40" dur="500"/>
                                        <p:tgtEl>
                                          <p:spTgt spid="2"/>
                                        </p:tgtEl>
                                        <p:attrNameLst>
                                          <p:attrName>style.fontWeight</p:attrName>
                                        </p:attrNameLst>
                                      </p:cBhvr>
                                      <p:to>
                                        <p:strVal val="bold"/>
                                      </p:to>
                                    </p:set>
                                  </p:childTnLst>
                                </p:cTn>
                              </p:par>
                            </p:childTnLst>
                          </p:cTn>
                        </p:par>
                        <p:par>
                          <p:cTn id="41" fill="hold">
                            <p:stCondLst>
                              <p:cond delay="13001"/>
                            </p:stCondLst>
                            <p:childTnLst>
                              <p:par>
                                <p:cTn id="42" presetID="8" presetClass="emph" presetSubtype="0" fill="hold" grpId="7" nodeType="afterEffect">
                                  <p:stCondLst>
                                    <p:cond delay="2000"/>
                                  </p:stCondLst>
                                  <p:iterate type="lt">
                                    <p:tmPct val="0"/>
                                  </p:iterate>
                                  <p:childTnLst>
                                    <p:animRot by="21600000">
                                      <p:cBhvr>
                                        <p:cTn id="43" dur="500" fill="hold"/>
                                        <p:tgtEl>
                                          <p:spTgt spid="2"/>
                                        </p:tgtEl>
                                        <p:attrNameLst>
                                          <p:attrName>r</p:attrName>
                                        </p:attrNameLst>
                                      </p:cBhvr>
                                    </p:animRot>
                                  </p:childTnLst>
                                </p:cTn>
                              </p:par>
                            </p:childTnLst>
                          </p:cTn>
                        </p:par>
                        <p:par>
                          <p:cTn id="44" fill="hold">
                            <p:stCondLst>
                              <p:cond delay="15501"/>
                            </p:stCondLst>
                            <p:childTnLst>
                              <p:par>
                                <p:cTn id="45" presetID="3" presetClass="emph" presetSubtype="2" fill="hold" grpId="5" nodeType="afterEffect">
                                  <p:stCondLst>
                                    <p:cond delay="2000"/>
                                  </p:stCondLst>
                                  <p:iterate type="lt">
                                    <p:tmPct val="0"/>
                                  </p:iterate>
                                  <p:childTnLst>
                                    <p:animClr clrSpc="rgb" dir="cw">
                                      <p:cBhvr override="childStyle">
                                        <p:cTn id="46" dur="500" fill="hold"/>
                                        <p:tgtEl>
                                          <p:spTgt spid="2"/>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P spid="2" grpId="6"/>
      <p:bldP spid="2" grpId="7"/>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34</a:t>
            </a:fld>
            <a:endParaRPr kumimoji="0" lang="en-US"/>
          </a:p>
        </p:txBody>
      </p:sp>
      <p:sp>
        <p:nvSpPr>
          <p:cNvPr id="6" name="Content Placeholder 3"/>
          <p:cNvSpPr txBox="1">
            <a:spLocks/>
          </p:cNvSpPr>
          <p:nvPr/>
        </p:nvSpPr>
        <p:spPr>
          <a:xfrm>
            <a:off x="457200" y="1592346"/>
            <a:ext cx="8229600" cy="4641767"/>
          </a:xfrm>
          <a:prstGeom prst="rect">
            <a:avLst/>
          </a:prstGeom>
        </p:spPr>
        <p:txBody>
          <a:bodyPr>
            <a:normAutofit fontScale="85000" lnSpcReduction="20000"/>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GB" dirty="0" smtClean="0"/>
              <a:t>Instance </a:t>
            </a:r>
            <a:r>
              <a:rPr lang="en-GB" dirty="0"/>
              <a:t>fields should be prefixed with a 'm_'</a:t>
            </a:r>
          </a:p>
          <a:p>
            <a:r>
              <a:rPr lang="en-GB" dirty="0" smtClean="0"/>
              <a:t>Static </a:t>
            </a:r>
            <a:r>
              <a:rPr lang="en-GB" dirty="0"/>
              <a:t>fields should be prefixed with a 's_'</a:t>
            </a:r>
          </a:p>
          <a:p>
            <a:r>
              <a:rPr lang="en-GB" dirty="0" smtClean="0"/>
              <a:t>Abstract </a:t>
            </a:r>
            <a:r>
              <a:rPr lang="en-GB" dirty="0"/>
              <a:t>base class should be suffixed with 'Base'</a:t>
            </a:r>
          </a:p>
          <a:p>
            <a:r>
              <a:rPr lang="en-GB" dirty="0" smtClean="0"/>
              <a:t>Types </a:t>
            </a:r>
            <a:r>
              <a:rPr lang="en-GB" dirty="0"/>
              <a:t>name should begin with an Upper character</a:t>
            </a:r>
          </a:p>
          <a:p>
            <a:r>
              <a:rPr lang="en-GB" dirty="0" smtClean="0"/>
              <a:t>Methods </a:t>
            </a:r>
            <a:r>
              <a:rPr lang="en-GB" dirty="0"/>
              <a:t>name should begin with an Upper character</a:t>
            </a:r>
          </a:p>
          <a:p>
            <a:r>
              <a:rPr lang="en-GB" dirty="0" smtClean="0"/>
              <a:t>Avoid types, methods, fields </a:t>
            </a:r>
            <a:r>
              <a:rPr lang="en-GB" dirty="0"/>
              <a:t>with name too long</a:t>
            </a:r>
          </a:p>
          <a:p>
            <a:r>
              <a:rPr lang="en-GB" dirty="0" smtClean="0"/>
              <a:t>Avoid </a:t>
            </a:r>
            <a:r>
              <a:rPr lang="en-GB" dirty="0"/>
              <a:t>having different types with same name</a:t>
            </a:r>
          </a:p>
          <a:p>
            <a:r>
              <a:rPr lang="en-GB" dirty="0" smtClean="0"/>
              <a:t>Avoid </a:t>
            </a:r>
            <a:r>
              <a:rPr lang="en-GB" dirty="0"/>
              <a:t>naming types and namespaces with the same identifier</a:t>
            </a:r>
          </a:p>
          <a:p>
            <a:r>
              <a:rPr lang="en-GB" dirty="0" smtClean="0"/>
              <a:t>Methods </a:t>
            </a:r>
            <a:r>
              <a:rPr lang="en-GB" dirty="0"/>
              <a:t>prefixed with 'Try' should return a </a:t>
            </a:r>
            <a:r>
              <a:rPr lang="en-GB" dirty="0" err="1"/>
              <a:t>boolean</a:t>
            </a:r>
            <a:endParaRPr lang="en-GB" dirty="0"/>
          </a:p>
          <a:p>
            <a:endParaRPr lang="en-US" dirty="0" smtClean="0"/>
          </a:p>
        </p:txBody>
      </p:sp>
      <p:sp>
        <p:nvSpPr>
          <p:cNvPr id="5" name="Title 4"/>
          <p:cNvSpPr>
            <a:spLocks noGrp="1"/>
          </p:cNvSpPr>
          <p:nvPr>
            <p:ph type="title"/>
          </p:nvPr>
        </p:nvSpPr>
        <p:spPr/>
        <p:txBody>
          <a:bodyPr/>
          <a:lstStyle/>
          <a:p>
            <a:r>
              <a:rPr lang="en-US" dirty="0"/>
              <a:t>Naming Conventions</a:t>
            </a:r>
          </a:p>
        </p:txBody>
      </p:sp>
    </p:spTree>
    <p:extLst>
      <p:ext uri="{BB962C8B-B14F-4D97-AF65-F5344CB8AC3E}">
        <p14:creationId xmlns:p14="http://schemas.microsoft.com/office/powerpoint/2010/main" val="35823744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1" dur="500"/>
                                        <p:tgtEl>
                                          <p:spTgt spid="6">
                                            <p:txEl>
                                              <p:pRg st="1" end="1"/>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5" dur="500"/>
                                        <p:tgtEl>
                                          <p:spTgt spid="6">
                                            <p:txEl>
                                              <p:pRg st="2" end="2"/>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randombar(horizontal)">
                                      <p:cBhvr>
                                        <p:cTn id="19" dur="500"/>
                                        <p:tgtEl>
                                          <p:spTgt spid="6">
                                            <p:txEl>
                                              <p:pRg st="3" end="3"/>
                                            </p:tx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randombar(horizontal)">
                                      <p:cBhvr>
                                        <p:cTn id="23" dur="500"/>
                                        <p:tgtEl>
                                          <p:spTgt spid="6">
                                            <p:txEl>
                                              <p:pRg st="4" end="4"/>
                                            </p:txEl>
                                          </p:spTgt>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randombar(horizontal)">
                                      <p:cBhvr>
                                        <p:cTn id="27" dur="500"/>
                                        <p:tgtEl>
                                          <p:spTgt spid="6">
                                            <p:txEl>
                                              <p:pRg st="5" end="5"/>
                                            </p:txEl>
                                          </p:spTgt>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randombar(horizontal)">
                                      <p:cBhvr>
                                        <p:cTn id="31" dur="500"/>
                                        <p:tgtEl>
                                          <p:spTgt spid="6">
                                            <p:txEl>
                                              <p:pRg st="6" end="6"/>
                                            </p:txEl>
                                          </p:spTgt>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randombar(horizontal)">
                                      <p:cBhvr>
                                        <p:cTn id="35" dur="500"/>
                                        <p:tgtEl>
                                          <p:spTgt spid="6">
                                            <p:txEl>
                                              <p:pRg st="7" end="7"/>
                                            </p:txEl>
                                          </p:spTgt>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randombar(horizontal)">
                                      <p:cBhvr>
                                        <p:cTn id="3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3849" y="2869103"/>
            <a:ext cx="7024744" cy="1143000"/>
          </a:xfrm>
        </p:spPr>
        <p:txBody>
          <a:bodyPr>
            <a:normAutofit fontScale="90000"/>
          </a:bodyPr>
          <a:lstStyle/>
          <a:p>
            <a:pPr algn="ct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Source Files Organization</a:t>
            </a:r>
          </a:p>
        </p:txBody>
      </p:sp>
      <p:sp>
        <p:nvSpPr>
          <p:cNvPr id="3" name="Slide Number Placeholder 2"/>
          <p:cNvSpPr>
            <a:spLocks noGrp="1"/>
          </p:cNvSpPr>
          <p:nvPr>
            <p:ph type="sldNum" sz="quarter" idx="12"/>
          </p:nvPr>
        </p:nvSpPr>
        <p:spPr/>
        <p:txBody>
          <a:bodyPr/>
          <a:lstStyle/>
          <a:p>
            <a:fld id="{33D6E5A2-EC83-451F-A719-9AC1370DD5CF}" type="slidenum">
              <a:rPr lang="en-US" smtClean="0"/>
              <a:pPr/>
              <a:t>35</a:t>
            </a:fld>
            <a:endParaRPr lang="en-US"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24587" y="-6333063"/>
            <a:ext cx="7765662" cy="16476125"/>
          </a:xfrm>
          <a:prstGeom prst="rect">
            <a:avLst/>
          </a:prstGeom>
        </p:spPr>
      </p:pic>
    </p:spTree>
    <p:extLst>
      <p:ext uri="{BB962C8B-B14F-4D97-AF65-F5344CB8AC3E}">
        <p14:creationId xmlns:p14="http://schemas.microsoft.com/office/powerpoint/2010/main" val="13289543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grpId="0" nodeType="with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 presetID="16" presetClass="entr" presetSubtype="2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1000"/>
                                        <p:tgtEl>
                                          <p:spTgt spid="6"/>
                                        </p:tgtEl>
                                      </p:cBhvr>
                                    </p:animEffect>
                                  </p:childTnLst>
                                </p:cTn>
                              </p:par>
                              <p:par>
                                <p:cTn id="15" presetID="36" presetClass="emph" presetSubtype="0" fill="hold" grpId="1" nodeType="withEffect">
                                  <p:stCondLst>
                                    <p:cond delay="500"/>
                                  </p:stCondLst>
                                  <p:iterate type="lt">
                                    <p:tmPct val="10000"/>
                                  </p:iterate>
                                  <p:childTnLst>
                                    <p:animScale>
                                      <p:cBhvr>
                                        <p:cTn id="16" dur="250" autoRev="1" fill="hold">
                                          <p:stCondLst>
                                            <p:cond delay="0"/>
                                          </p:stCondLst>
                                        </p:cTn>
                                        <p:tgtEl>
                                          <p:spTgt spid="2"/>
                                        </p:tgtEl>
                                      </p:cBhvr>
                                      <p:to x="80000" y="100000"/>
                                    </p:animScale>
                                    <p:anim by="(#ppt_w*0.10)" calcmode="lin" valueType="num">
                                      <p:cBhvr>
                                        <p:cTn id="17" dur="250" autoRev="1" fill="hold">
                                          <p:stCondLst>
                                            <p:cond delay="0"/>
                                          </p:stCondLst>
                                        </p:cTn>
                                        <p:tgtEl>
                                          <p:spTgt spid="2"/>
                                        </p:tgtEl>
                                        <p:attrNameLst>
                                          <p:attrName>ppt_x</p:attrName>
                                        </p:attrNameLst>
                                      </p:cBhvr>
                                    </p:anim>
                                    <p:anim by="(-#ppt_w*0.10)" calcmode="lin" valueType="num">
                                      <p:cBhvr>
                                        <p:cTn id="18" dur="250" autoRev="1" fill="hold">
                                          <p:stCondLst>
                                            <p:cond delay="0"/>
                                          </p:stCondLst>
                                        </p:cTn>
                                        <p:tgtEl>
                                          <p:spTgt spid="2"/>
                                        </p:tgtEl>
                                        <p:attrNameLst>
                                          <p:attrName>ppt_y</p:attrName>
                                        </p:attrNameLst>
                                      </p:cBhvr>
                                    </p:anim>
                                    <p:animRot by="-480000">
                                      <p:cBhvr>
                                        <p:cTn id="19" dur="250" autoRev="1" fill="hold">
                                          <p:stCondLst>
                                            <p:cond delay="0"/>
                                          </p:stCondLst>
                                        </p:cTn>
                                        <p:tgtEl>
                                          <p:spTgt spid="2"/>
                                        </p:tgtEl>
                                        <p:attrNameLst>
                                          <p:attrName>r</p:attrName>
                                        </p:attrNameLst>
                                      </p:cBhvr>
                                    </p:animRot>
                                  </p:childTnLst>
                                </p:cTn>
                              </p:par>
                            </p:childTnLst>
                          </p:cTn>
                        </p:par>
                        <p:par>
                          <p:cTn id="20" fill="hold">
                            <p:stCondLst>
                              <p:cond delay="2100"/>
                            </p:stCondLst>
                            <p:childTnLst>
                              <p:par>
                                <p:cTn id="21" presetID="34" presetClass="emph" presetSubtype="0" fill="hold" grpId="2" nodeType="afterEffect">
                                  <p:stCondLst>
                                    <p:cond delay="2000"/>
                                  </p:stCondLst>
                                  <p:iterate type="lt">
                                    <p:tmPct val="10000"/>
                                  </p:iterate>
                                  <p:childTnLst>
                                    <p:animMotion origin="layout" path="M 0.0 0.0 L 0.0 -0.07213" pathEditMode="relative" ptsTypes="">
                                      <p:cBhvr>
                                        <p:cTn id="22" dur="250" accel="50000" decel="50000" autoRev="1" fill="hold">
                                          <p:stCondLst>
                                            <p:cond delay="0"/>
                                          </p:stCondLst>
                                        </p:cTn>
                                        <p:tgtEl>
                                          <p:spTgt spid="2"/>
                                        </p:tgtEl>
                                        <p:attrNameLst>
                                          <p:attrName>ppt_x</p:attrName>
                                          <p:attrName>ppt_y</p:attrName>
                                        </p:attrNameLst>
                                      </p:cBhvr>
                                    </p:animMotion>
                                    <p:animRot by="1500000">
                                      <p:cBhvr>
                                        <p:cTn id="23" dur="125" fill="hold">
                                          <p:stCondLst>
                                            <p:cond delay="0"/>
                                          </p:stCondLst>
                                        </p:cTn>
                                        <p:tgtEl>
                                          <p:spTgt spid="2"/>
                                        </p:tgtEl>
                                        <p:attrNameLst>
                                          <p:attrName>r</p:attrName>
                                        </p:attrNameLst>
                                      </p:cBhvr>
                                    </p:animRot>
                                    <p:animRot by="-1500000">
                                      <p:cBhvr>
                                        <p:cTn id="24" dur="125" fill="hold">
                                          <p:stCondLst>
                                            <p:cond delay="125"/>
                                          </p:stCondLst>
                                        </p:cTn>
                                        <p:tgtEl>
                                          <p:spTgt spid="2"/>
                                        </p:tgtEl>
                                        <p:attrNameLst>
                                          <p:attrName>r</p:attrName>
                                        </p:attrNameLst>
                                      </p:cBhvr>
                                    </p:animRot>
                                    <p:animRot by="-1500000">
                                      <p:cBhvr>
                                        <p:cTn id="25" dur="125" fill="hold">
                                          <p:stCondLst>
                                            <p:cond delay="250"/>
                                          </p:stCondLst>
                                        </p:cTn>
                                        <p:tgtEl>
                                          <p:spTgt spid="2"/>
                                        </p:tgtEl>
                                        <p:attrNameLst>
                                          <p:attrName>r</p:attrName>
                                        </p:attrNameLst>
                                      </p:cBhvr>
                                    </p:animRot>
                                    <p:animRot by="1500000">
                                      <p:cBhvr>
                                        <p:cTn id="26" dur="125" fill="hold">
                                          <p:stCondLst>
                                            <p:cond delay="375"/>
                                          </p:stCondLst>
                                        </p:cTn>
                                        <p:tgtEl>
                                          <p:spTgt spid="2"/>
                                        </p:tgtEl>
                                        <p:attrNameLst>
                                          <p:attrName>r</p:attrName>
                                        </p:attrNameLst>
                                      </p:cBhvr>
                                    </p:animRot>
                                  </p:childTnLst>
                                </p:cTn>
                              </p:par>
                            </p:childTnLst>
                          </p:cTn>
                        </p:par>
                        <p:par>
                          <p:cTn id="27" fill="hold">
                            <p:stCondLst>
                              <p:cond delay="5700"/>
                            </p:stCondLst>
                            <p:childTnLst>
                              <p:par>
                                <p:cTn id="28" presetID="32" presetClass="emph" presetSubtype="0" fill="hold" grpId="3" nodeType="afterEffect">
                                  <p:stCondLst>
                                    <p:cond delay="2000"/>
                                  </p:stCondLst>
                                  <p:iterate type="lt">
                                    <p:tmPct val="0"/>
                                  </p:iterate>
                                  <p:childTnLst>
                                    <p:animRot by="120000">
                                      <p:cBhvr>
                                        <p:cTn id="29" dur="1" fill="hold">
                                          <p:stCondLst>
                                            <p:cond delay="0"/>
                                          </p:stCondLst>
                                        </p:cTn>
                                        <p:tgtEl>
                                          <p:spTgt spid="2"/>
                                        </p:tgtEl>
                                        <p:attrNameLst>
                                          <p:attrName>r</p:attrName>
                                        </p:attrNameLst>
                                      </p:cBhvr>
                                    </p:animRot>
                                    <p:animRot by="-240000">
                                      <p:cBhvr>
                                        <p:cTn id="30" dur="2" fill="hold">
                                          <p:stCondLst>
                                            <p:cond delay="96"/>
                                          </p:stCondLst>
                                        </p:cTn>
                                        <p:tgtEl>
                                          <p:spTgt spid="2"/>
                                        </p:tgtEl>
                                        <p:attrNameLst>
                                          <p:attrName>r</p:attrName>
                                        </p:attrNameLst>
                                      </p:cBhvr>
                                    </p:animRot>
                                    <p:animRot by="240000">
                                      <p:cBhvr>
                                        <p:cTn id="31" dur="2" fill="hold">
                                          <p:stCondLst>
                                            <p:cond delay="193"/>
                                          </p:stCondLst>
                                        </p:cTn>
                                        <p:tgtEl>
                                          <p:spTgt spid="2"/>
                                        </p:tgtEl>
                                        <p:attrNameLst>
                                          <p:attrName>r</p:attrName>
                                        </p:attrNameLst>
                                      </p:cBhvr>
                                    </p:animRot>
                                    <p:animRot by="-240000">
                                      <p:cBhvr>
                                        <p:cTn id="32" dur="2" fill="hold">
                                          <p:stCondLst>
                                            <p:cond delay="289"/>
                                          </p:stCondLst>
                                        </p:cTn>
                                        <p:tgtEl>
                                          <p:spTgt spid="2"/>
                                        </p:tgtEl>
                                        <p:attrNameLst>
                                          <p:attrName>r</p:attrName>
                                        </p:attrNameLst>
                                      </p:cBhvr>
                                    </p:animRot>
                                    <p:animRot by="120000">
                                      <p:cBhvr>
                                        <p:cTn id="33" dur="2" fill="hold">
                                          <p:stCondLst>
                                            <p:cond delay="499"/>
                                          </p:stCondLst>
                                        </p:cTn>
                                        <p:tgtEl>
                                          <p:spTgt spid="2"/>
                                        </p:tgtEl>
                                        <p:attrNameLst>
                                          <p:attrName>r</p:attrName>
                                        </p:attrNameLst>
                                      </p:cBhvr>
                                    </p:animRot>
                                  </p:childTnLst>
                                </p:cTn>
                              </p:par>
                            </p:childTnLst>
                          </p:cTn>
                        </p:par>
                        <p:par>
                          <p:cTn id="34" fill="hold">
                            <p:stCondLst>
                              <p:cond delay="8201"/>
                            </p:stCondLst>
                            <p:childTnLst>
                              <p:par>
                                <p:cTn id="35" presetID="26" presetClass="emph" presetSubtype="0" fill="hold" grpId="4" nodeType="afterEffect">
                                  <p:stCondLst>
                                    <p:cond delay="2000"/>
                                  </p:stCondLst>
                                  <p:iterate type="lt">
                                    <p:tmPct val="0"/>
                                  </p:iterate>
                                  <p:childTnLst>
                                    <p:animEffect transition="out" filter="fade">
                                      <p:cBhvr>
                                        <p:cTn id="36" dur="500" tmFilter="0, 0; .2, .5; .8, .5; 1, 0"/>
                                        <p:tgtEl>
                                          <p:spTgt spid="2"/>
                                        </p:tgtEl>
                                      </p:cBhvr>
                                    </p:animEffect>
                                    <p:animScale>
                                      <p:cBhvr>
                                        <p:cTn id="37" dur="250" autoRev="1" fill="hold"/>
                                        <p:tgtEl>
                                          <p:spTgt spid="2"/>
                                        </p:tgtEl>
                                      </p:cBhvr>
                                      <p:by x="105000" y="105000"/>
                                    </p:animScale>
                                  </p:childTnLst>
                                </p:cTn>
                              </p:par>
                            </p:childTnLst>
                          </p:cTn>
                        </p:par>
                        <p:par>
                          <p:cTn id="38" fill="hold">
                            <p:stCondLst>
                              <p:cond delay="10701"/>
                            </p:stCondLst>
                            <p:childTnLst>
                              <p:par>
                                <p:cTn id="39" presetID="15" presetClass="emph" presetSubtype="0" grpId="6" nodeType="afterEffect">
                                  <p:stCondLst>
                                    <p:cond delay="2000"/>
                                  </p:stCondLst>
                                  <p:iterate type="lt">
                                    <p:tmAbs val="25"/>
                                  </p:iterate>
                                  <p:childTnLst>
                                    <p:set>
                                      <p:cBhvr override="childStyle">
                                        <p:cTn id="40" dur="500"/>
                                        <p:tgtEl>
                                          <p:spTgt spid="2"/>
                                        </p:tgtEl>
                                        <p:attrNameLst>
                                          <p:attrName>style.fontWeight</p:attrName>
                                        </p:attrNameLst>
                                      </p:cBhvr>
                                      <p:to>
                                        <p:strVal val="bold"/>
                                      </p:to>
                                    </p:set>
                                  </p:childTnLst>
                                </p:cTn>
                              </p:par>
                            </p:childTnLst>
                          </p:cTn>
                        </p:par>
                        <p:par>
                          <p:cTn id="41" fill="hold">
                            <p:stCondLst>
                              <p:cond delay="13751"/>
                            </p:stCondLst>
                            <p:childTnLst>
                              <p:par>
                                <p:cTn id="42" presetID="8" presetClass="emph" presetSubtype="0" fill="hold" grpId="7" nodeType="afterEffect">
                                  <p:stCondLst>
                                    <p:cond delay="2000"/>
                                  </p:stCondLst>
                                  <p:iterate type="lt">
                                    <p:tmPct val="0"/>
                                  </p:iterate>
                                  <p:childTnLst>
                                    <p:animRot by="21600000">
                                      <p:cBhvr>
                                        <p:cTn id="43" dur="500" fill="hold"/>
                                        <p:tgtEl>
                                          <p:spTgt spid="2"/>
                                        </p:tgtEl>
                                        <p:attrNameLst>
                                          <p:attrName>r</p:attrName>
                                        </p:attrNameLst>
                                      </p:cBhvr>
                                    </p:animRot>
                                  </p:childTnLst>
                                </p:cTn>
                              </p:par>
                            </p:childTnLst>
                          </p:cTn>
                        </p:par>
                        <p:par>
                          <p:cTn id="44" fill="hold">
                            <p:stCondLst>
                              <p:cond delay="16251"/>
                            </p:stCondLst>
                            <p:childTnLst>
                              <p:par>
                                <p:cTn id="45" presetID="3" presetClass="emph" presetSubtype="2" fill="hold" grpId="5" nodeType="afterEffect">
                                  <p:stCondLst>
                                    <p:cond delay="2000"/>
                                  </p:stCondLst>
                                  <p:iterate type="lt">
                                    <p:tmPct val="0"/>
                                  </p:iterate>
                                  <p:childTnLst>
                                    <p:animClr clrSpc="rgb" dir="cw">
                                      <p:cBhvr override="childStyle">
                                        <p:cTn id="46" dur="500" fill="hold"/>
                                        <p:tgtEl>
                                          <p:spTgt spid="2"/>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P spid="2" grpId="6"/>
      <p:bldP spid="2" grpId="7"/>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36</a:t>
            </a:fld>
            <a:endParaRPr kumimoji="0" lang="en-US"/>
          </a:p>
        </p:txBody>
      </p:sp>
      <p:sp>
        <p:nvSpPr>
          <p:cNvPr id="7" name="Title 1"/>
          <p:cNvSpPr>
            <a:spLocks noGrp="1"/>
          </p:cNvSpPr>
          <p:nvPr>
            <p:ph type="title"/>
          </p:nvPr>
        </p:nvSpPr>
        <p:spPr>
          <a:xfrm>
            <a:off x="133125" y="-261780"/>
            <a:ext cx="9010875" cy="1143000"/>
          </a:xfrm>
        </p:spPr>
        <p:txBody>
          <a:bodyPr>
            <a:noAutofit/>
          </a:bodyPr>
          <a:lstStyle/>
          <a:p>
            <a:r>
              <a:rPr lang="en-GB" sz="2000" dirty="0" smtClean="0"/>
              <a:t>Avoid </a:t>
            </a:r>
            <a:r>
              <a:rPr lang="en-GB" sz="2000" dirty="0"/>
              <a:t>duplicating a type definition across </a:t>
            </a:r>
            <a:r>
              <a:rPr lang="en-GB" sz="2000" dirty="0" smtClean="0"/>
              <a:t>assemblies </a:t>
            </a:r>
            <a:r>
              <a:rPr lang="en-US" sz="2000" dirty="0" smtClean="0"/>
              <a:t>(82)</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4089971948"/>
              </p:ext>
            </p:extLst>
          </p:nvPr>
        </p:nvGraphicFramePr>
        <p:xfrm>
          <a:off x="-1" y="571509"/>
          <a:ext cx="9144000" cy="11743212"/>
        </p:xfrm>
        <a:graphic>
          <a:graphicData uri="http://schemas.openxmlformats.org/drawingml/2006/table">
            <a:tbl>
              <a:tblPr firstRow="1" firstCol="1" bandRow="1">
                <a:tableStyleId>{5C22544A-7EE6-4342-B048-85BDC9FD1C3A}</a:tableStyleId>
              </a:tblPr>
              <a:tblGrid>
                <a:gridCol w="3100039"/>
                <a:gridCol w="925551"/>
                <a:gridCol w="5118410"/>
              </a:tblGrid>
              <a:tr h="451662">
                <a:tc>
                  <a:txBody>
                    <a:bodyPr/>
                    <a:lstStyle/>
                    <a:p>
                      <a:pPr marL="0" marR="0" algn="ctr">
                        <a:spcBef>
                          <a:spcPts val="0"/>
                        </a:spcBef>
                        <a:spcAft>
                          <a:spcPts val="0"/>
                        </a:spcAft>
                      </a:pPr>
                      <a:r>
                        <a:rPr lang="en-US" sz="1200" dirty="0" smtClean="0">
                          <a:effectLst/>
                          <a:latin typeface="+mn-lt"/>
                        </a:rPr>
                        <a:t>Types</a:t>
                      </a:r>
                      <a:endParaRPr lang="en-US" sz="1200" dirty="0">
                        <a:effectLst/>
                        <a:latin typeface="+mn-lt"/>
                        <a:ea typeface="SimSun"/>
                        <a:cs typeface="Times New Roman"/>
                      </a:endParaRPr>
                    </a:p>
                  </a:txBody>
                  <a:tcPr marL="24386" marR="24386" marT="24386" marB="24386" anchor="ctr"/>
                </a:tc>
                <a:tc>
                  <a:txBody>
                    <a:bodyPr/>
                    <a:lstStyle/>
                    <a:p>
                      <a:pPr marL="0" marR="0" algn="ctr">
                        <a:spcBef>
                          <a:spcPts val="0"/>
                        </a:spcBef>
                        <a:spcAft>
                          <a:spcPts val="0"/>
                        </a:spcAft>
                      </a:pPr>
                      <a:r>
                        <a:rPr lang="en-US" sz="1200" dirty="0" smtClean="0">
                          <a:effectLst/>
                          <a:latin typeface="+mn-lt"/>
                        </a:rPr>
                        <a:t>Types </a:t>
                      </a:r>
                      <a:r>
                        <a:rPr lang="en-US" sz="1200" dirty="0" err="1" smtClean="0">
                          <a:effectLst/>
                          <a:latin typeface="+mn-lt"/>
                        </a:rPr>
                        <a:t>Defs</a:t>
                      </a:r>
                      <a:endParaRPr lang="en-US" sz="1200" dirty="0">
                        <a:effectLst/>
                        <a:latin typeface="+mn-lt"/>
                        <a:ea typeface="SimSun"/>
                        <a:cs typeface="Times New Roman"/>
                      </a:endParaRPr>
                    </a:p>
                  </a:txBody>
                  <a:tcPr marL="24386" marR="24386" marT="24386" marB="24386" anchor="ctr"/>
                </a:tc>
                <a:tc>
                  <a:txBody>
                    <a:bodyPr/>
                    <a:lstStyle/>
                    <a:p>
                      <a:pPr marL="0" marR="0" algn="ctr">
                        <a:spcBef>
                          <a:spcPts val="0"/>
                        </a:spcBef>
                        <a:spcAft>
                          <a:spcPts val="0"/>
                        </a:spcAft>
                      </a:pPr>
                      <a:r>
                        <a:rPr lang="en-US" sz="1200" dirty="0">
                          <a:effectLst/>
                          <a:latin typeface="+mn-lt"/>
                        </a:rPr>
                        <a:t>Full Name</a:t>
                      </a:r>
                      <a:endParaRPr lang="en-US" sz="1200" dirty="0">
                        <a:effectLst/>
                        <a:latin typeface="+mn-lt"/>
                        <a:ea typeface="SimSun"/>
                        <a:cs typeface="Times New Roman"/>
                      </a:endParaRPr>
                    </a:p>
                  </a:txBody>
                  <a:tcPr marL="24386" marR="24386" marT="24386" marB="24386" anchor="ctr"/>
                </a:tc>
              </a:tr>
              <a:tr h="451662">
                <a:tc>
                  <a:txBody>
                    <a:bodyPr/>
                    <a:lstStyle/>
                    <a:p>
                      <a:pPr marL="0" marR="0">
                        <a:spcBef>
                          <a:spcPts val="0"/>
                        </a:spcBef>
                        <a:spcAft>
                          <a:spcPts val="0"/>
                        </a:spcAft>
                      </a:pPr>
                      <a:r>
                        <a:rPr lang="en-US" sz="1200" dirty="0" err="1">
                          <a:effectLst/>
                          <a:latin typeface="+mn-lt"/>
                        </a:rPr>
                        <a:t>PerformanceGraphData</a:t>
                      </a:r>
                      <a:endParaRPr lang="en-US" sz="1200" dirty="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2 types</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GreenField.DataContracts.PerformanceGraphData</a:t>
                      </a:r>
                      <a:endParaRPr lang="en-US" sz="1200">
                        <a:effectLst/>
                        <a:latin typeface="+mn-lt"/>
                        <a:ea typeface="SimSun"/>
                        <a:cs typeface="Times New Roman"/>
                      </a:endParaRPr>
                    </a:p>
                  </a:txBody>
                  <a:tcPr marL="24386" marR="24386" marT="24386" marB="24386" anchor="ctr"/>
                </a:tc>
              </a:tr>
              <a:tr h="451662">
                <a:tc>
                  <a:txBody>
                    <a:bodyPr/>
                    <a:lstStyle/>
                    <a:p>
                      <a:pPr marL="0" marR="0">
                        <a:spcBef>
                          <a:spcPts val="0"/>
                        </a:spcBef>
                        <a:spcAft>
                          <a:spcPts val="0"/>
                        </a:spcAft>
                      </a:pPr>
                      <a:r>
                        <a:rPr lang="en-US" sz="1200" dirty="0" err="1">
                          <a:effectLst/>
                          <a:latin typeface="+mn-lt"/>
                        </a:rPr>
                        <a:t>FinancialStatementDataSource</a:t>
                      </a:r>
                      <a:endParaRPr lang="en-US" sz="1200" dirty="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2 types</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GreenField.DataContracts.FinancialStatementDataSource</a:t>
                      </a:r>
                      <a:endParaRPr lang="en-US" sz="1200">
                        <a:effectLst/>
                        <a:latin typeface="+mn-lt"/>
                        <a:ea typeface="SimSun"/>
                        <a:cs typeface="Times New Roman"/>
                      </a:endParaRPr>
                    </a:p>
                  </a:txBody>
                  <a:tcPr marL="24386" marR="24386" marT="24386" marB="24386" anchor="ctr"/>
                </a:tc>
              </a:tr>
              <a:tr h="451662">
                <a:tc>
                  <a:txBody>
                    <a:bodyPr/>
                    <a:lstStyle/>
                    <a:p>
                      <a:pPr marL="0" marR="0">
                        <a:spcBef>
                          <a:spcPts val="0"/>
                        </a:spcBef>
                        <a:spcAft>
                          <a:spcPts val="0"/>
                        </a:spcAft>
                      </a:pPr>
                      <a:r>
                        <a:rPr lang="en-US" sz="1200">
                          <a:effectLst/>
                          <a:latin typeface="+mn-lt"/>
                        </a:rPr>
                        <a:t>FinancialStatementPeriodType</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2 types</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GreenField.DataContracts.FinancialStatementPeriodType</a:t>
                      </a:r>
                      <a:endParaRPr lang="en-US" sz="1200">
                        <a:effectLst/>
                        <a:latin typeface="+mn-lt"/>
                        <a:ea typeface="SimSun"/>
                        <a:cs typeface="Times New Roman"/>
                      </a:endParaRPr>
                    </a:p>
                  </a:txBody>
                  <a:tcPr marL="24386" marR="24386" marT="24386" marB="24386" anchor="ctr"/>
                </a:tc>
              </a:tr>
              <a:tr h="451662">
                <a:tc>
                  <a:txBody>
                    <a:bodyPr/>
                    <a:lstStyle/>
                    <a:p>
                      <a:pPr marL="0" marR="0">
                        <a:spcBef>
                          <a:spcPts val="0"/>
                        </a:spcBef>
                        <a:spcAft>
                          <a:spcPts val="0"/>
                        </a:spcAft>
                      </a:pPr>
                      <a:r>
                        <a:rPr lang="en-US" sz="1200">
                          <a:effectLst/>
                          <a:latin typeface="+mn-lt"/>
                        </a:rPr>
                        <a:t>FinancialStatementFiscalType</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2 types</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GreenField.DataContracts.FinancialStatementFiscalType</a:t>
                      </a:r>
                      <a:endParaRPr lang="en-US" sz="1200">
                        <a:effectLst/>
                        <a:latin typeface="+mn-lt"/>
                        <a:ea typeface="SimSun"/>
                        <a:cs typeface="Times New Roman"/>
                      </a:endParaRPr>
                    </a:p>
                  </a:txBody>
                  <a:tcPr marL="24386" marR="24386" marT="24386" marB="24386" anchor="ctr"/>
                </a:tc>
              </a:tr>
              <a:tr h="451662">
                <a:tc>
                  <a:txBody>
                    <a:bodyPr/>
                    <a:lstStyle/>
                    <a:p>
                      <a:pPr marL="0" marR="0">
                        <a:spcBef>
                          <a:spcPts val="0"/>
                        </a:spcBef>
                        <a:spcAft>
                          <a:spcPts val="0"/>
                        </a:spcAft>
                      </a:pPr>
                      <a:r>
                        <a:rPr lang="en-US" sz="1200" dirty="0" err="1">
                          <a:effectLst/>
                          <a:latin typeface="+mn-lt"/>
                        </a:rPr>
                        <a:t>FinancialStatementType</a:t>
                      </a:r>
                      <a:endParaRPr lang="en-US" sz="1200" dirty="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2 types</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GreenField.DataContracts.FinancialStatementType</a:t>
                      </a:r>
                      <a:endParaRPr lang="en-US" sz="1200">
                        <a:effectLst/>
                        <a:latin typeface="+mn-lt"/>
                        <a:ea typeface="SimSun"/>
                        <a:cs typeface="Times New Roman"/>
                      </a:endParaRPr>
                    </a:p>
                  </a:txBody>
                  <a:tcPr marL="24386" marR="24386" marT="24386" marB="24386" anchor="ctr"/>
                </a:tc>
              </a:tr>
              <a:tr h="451662">
                <a:tc>
                  <a:txBody>
                    <a:bodyPr/>
                    <a:lstStyle/>
                    <a:p>
                      <a:pPr marL="0" marR="0">
                        <a:spcBef>
                          <a:spcPts val="0"/>
                        </a:spcBef>
                        <a:spcAft>
                          <a:spcPts val="0"/>
                        </a:spcAft>
                      </a:pPr>
                      <a:r>
                        <a:rPr lang="en-US" sz="1200">
                          <a:effectLst/>
                          <a:latin typeface="+mn-lt"/>
                        </a:rPr>
                        <a:t>ConsensusEstimatesValuations</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2 types</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GreenField.DataContracts.ConsensusEstimatesValuations</a:t>
                      </a:r>
                      <a:endParaRPr lang="en-US" sz="1200">
                        <a:effectLst/>
                        <a:latin typeface="+mn-lt"/>
                        <a:ea typeface="SimSun"/>
                        <a:cs typeface="Times New Roman"/>
                      </a:endParaRPr>
                    </a:p>
                  </a:txBody>
                  <a:tcPr marL="24386" marR="24386" marT="24386" marB="24386" anchor="ctr"/>
                </a:tc>
              </a:tr>
              <a:tr h="451662">
                <a:tc>
                  <a:txBody>
                    <a:bodyPr/>
                    <a:lstStyle/>
                    <a:p>
                      <a:pPr marL="0" marR="0">
                        <a:spcBef>
                          <a:spcPts val="0"/>
                        </a:spcBef>
                        <a:spcAft>
                          <a:spcPts val="0"/>
                        </a:spcAft>
                      </a:pPr>
                      <a:r>
                        <a:rPr lang="en-US" sz="1200">
                          <a:effectLst/>
                          <a:latin typeface="+mn-lt"/>
                        </a:rPr>
                        <a:t>TopBenchmarkSecuritiesData</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2 types</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dirty="0" err="1">
                          <a:effectLst/>
                          <a:latin typeface="+mn-lt"/>
                        </a:rPr>
                        <a:t>GreenField.DataContracts.TopBenchmarkSecuritiesData</a:t>
                      </a:r>
                      <a:endParaRPr lang="en-US" sz="1200" dirty="0">
                        <a:effectLst/>
                        <a:latin typeface="+mn-lt"/>
                        <a:ea typeface="SimSun"/>
                        <a:cs typeface="Times New Roman"/>
                      </a:endParaRPr>
                    </a:p>
                  </a:txBody>
                  <a:tcPr marL="24386" marR="24386" marT="24386" marB="24386" anchor="ctr"/>
                </a:tc>
              </a:tr>
              <a:tr h="451662">
                <a:tc>
                  <a:txBody>
                    <a:bodyPr/>
                    <a:lstStyle/>
                    <a:p>
                      <a:pPr marL="0" marR="0">
                        <a:spcBef>
                          <a:spcPts val="0"/>
                        </a:spcBef>
                        <a:spcAft>
                          <a:spcPts val="0"/>
                        </a:spcAft>
                      </a:pPr>
                      <a:r>
                        <a:rPr lang="en-US" sz="1200">
                          <a:effectLst/>
                          <a:latin typeface="+mn-lt"/>
                        </a:rPr>
                        <a:t>SectorBreakdownData</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2 types</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GreenField.DataContracts.SectorBreakdownData</a:t>
                      </a:r>
                      <a:endParaRPr lang="en-US" sz="1200">
                        <a:effectLst/>
                        <a:latin typeface="+mn-lt"/>
                        <a:ea typeface="SimSun"/>
                        <a:cs typeface="Times New Roman"/>
                      </a:endParaRPr>
                    </a:p>
                  </a:txBody>
                  <a:tcPr marL="24386" marR="24386" marT="24386" marB="24386" anchor="ctr"/>
                </a:tc>
              </a:tr>
              <a:tr h="451662">
                <a:tc>
                  <a:txBody>
                    <a:bodyPr/>
                    <a:lstStyle/>
                    <a:p>
                      <a:pPr marL="0" marR="0">
                        <a:spcBef>
                          <a:spcPts val="0"/>
                        </a:spcBef>
                        <a:spcAft>
                          <a:spcPts val="0"/>
                        </a:spcAft>
                      </a:pPr>
                      <a:r>
                        <a:rPr lang="en-US" sz="1200">
                          <a:effectLst/>
                          <a:latin typeface="+mn-lt"/>
                        </a:rPr>
                        <a:t>SecurityInformation</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2 types</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GreenField.DataContracts.SecurityInformation</a:t>
                      </a:r>
                      <a:endParaRPr lang="en-US" sz="1200">
                        <a:effectLst/>
                        <a:latin typeface="+mn-lt"/>
                        <a:ea typeface="SimSun"/>
                        <a:cs typeface="Times New Roman"/>
                      </a:endParaRPr>
                    </a:p>
                  </a:txBody>
                  <a:tcPr marL="24386" marR="24386" marT="24386" marB="24386" anchor="ctr"/>
                </a:tc>
              </a:tr>
              <a:tr h="451662">
                <a:tc>
                  <a:txBody>
                    <a:bodyPr/>
                    <a:lstStyle/>
                    <a:p>
                      <a:pPr marL="0" marR="0">
                        <a:spcBef>
                          <a:spcPts val="0"/>
                        </a:spcBef>
                        <a:spcAft>
                          <a:spcPts val="0"/>
                        </a:spcAft>
                      </a:pPr>
                      <a:r>
                        <a:rPr lang="en-US" sz="1200">
                          <a:effectLst/>
                          <a:latin typeface="+mn-lt"/>
                        </a:rPr>
                        <a:t>UnrealizedGainLossData</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2 types</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GreenField.DataContracts.UnrealizedGainLossData</a:t>
                      </a:r>
                      <a:endParaRPr lang="en-US" sz="1200">
                        <a:effectLst/>
                        <a:latin typeface="+mn-lt"/>
                        <a:ea typeface="SimSun"/>
                        <a:cs typeface="Times New Roman"/>
                      </a:endParaRPr>
                    </a:p>
                  </a:txBody>
                  <a:tcPr marL="24386" marR="24386" marT="24386" marB="24386" anchor="ctr"/>
                </a:tc>
              </a:tr>
              <a:tr h="451662">
                <a:tc>
                  <a:txBody>
                    <a:bodyPr/>
                    <a:lstStyle/>
                    <a:p>
                      <a:pPr marL="0" marR="0">
                        <a:spcBef>
                          <a:spcPts val="0"/>
                        </a:spcBef>
                        <a:spcAft>
                          <a:spcPts val="0"/>
                        </a:spcAft>
                      </a:pPr>
                      <a:r>
                        <a:rPr lang="en-US" sz="1200">
                          <a:effectLst/>
                          <a:latin typeface="+mn-lt"/>
                        </a:rPr>
                        <a:t>DCFAnalysisSummaryData</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2 types</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GreenField.DataContracts.DCFAnalysisSummaryData</a:t>
                      </a:r>
                      <a:endParaRPr lang="en-US" sz="1200">
                        <a:effectLst/>
                        <a:latin typeface="+mn-lt"/>
                        <a:ea typeface="SimSun"/>
                        <a:cs typeface="Times New Roman"/>
                      </a:endParaRPr>
                    </a:p>
                  </a:txBody>
                  <a:tcPr marL="24386" marR="24386" marT="24386" marB="24386" anchor="ctr"/>
                </a:tc>
              </a:tr>
              <a:tr h="451662">
                <a:tc>
                  <a:txBody>
                    <a:bodyPr/>
                    <a:lstStyle/>
                    <a:p>
                      <a:pPr marL="0" marR="0">
                        <a:spcBef>
                          <a:spcPts val="0"/>
                        </a:spcBef>
                        <a:spcAft>
                          <a:spcPts val="0"/>
                        </a:spcAft>
                      </a:pPr>
                      <a:r>
                        <a:rPr lang="en-US" sz="1200">
                          <a:effectLst/>
                          <a:latin typeface="+mn-lt"/>
                        </a:rPr>
                        <a:t>RelativePerformanceData</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2 types</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GreenField.DataContracts.RelativePerformanceData</a:t>
                      </a:r>
                      <a:endParaRPr lang="en-US" sz="1200">
                        <a:effectLst/>
                        <a:latin typeface="+mn-lt"/>
                        <a:ea typeface="SimSun"/>
                        <a:cs typeface="Times New Roman"/>
                      </a:endParaRPr>
                    </a:p>
                  </a:txBody>
                  <a:tcPr marL="24386" marR="24386" marT="24386" marB="24386" anchor="ctr"/>
                </a:tc>
              </a:tr>
              <a:tr h="451662">
                <a:tc>
                  <a:txBody>
                    <a:bodyPr/>
                    <a:lstStyle/>
                    <a:p>
                      <a:pPr marL="0" marR="0">
                        <a:spcBef>
                          <a:spcPts val="0"/>
                        </a:spcBef>
                        <a:spcAft>
                          <a:spcPts val="0"/>
                        </a:spcAft>
                      </a:pPr>
                      <a:r>
                        <a:rPr lang="en-US" sz="1200">
                          <a:effectLst/>
                          <a:latin typeface="+mn-lt"/>
                        </a:rPr>
                        <a:t>RelativePerformanceCountrySpecificData</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2 types</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GreenField.DataContracts.RelativePerformanceCountrySpecificData</a:t>
                      </a:r>
                      <a:endParaRPr lang="en-US" sz="1200">
                        <a:effectLst/>
                        <a:latin typeface="+mn-lt"/>
                        <a:ea typeface="SimSun"/>
                        <a:cs typeface="Times New Roman"/>
                      </a:endParaRPr>
                    </a:p>
                  </a:txBody>
                  <a:tcPr marL="24386" marR="24386" marT="24386" marB="24386" anchor="ctr"/>
                </a:tc>
              </a:tr>
              <a:tr h="451662">
                <a:tc>
                  <a:txBody>
                    <a:bodyPr/>
                    <a:lstStyle/>
                    <a:p>
                      <a:pPr marL="0" marR="0">
                        <a:spcBef>
                          <a:spcPts val="0"/>
                        </a:spcBef>
                        <a:spcAft>
                          <a:spcPts val="0"/>
                        </a:spcAft>
                      </a:pPr>
                      <a:r>
                        <a:rPr lang="en-US" sz="1200">
                          <a:effectLst/>
                          <a:latin typeface="+mn-lt"/>
                        </a:rPr>
                        <a:t>RelativePerformanceSectorData</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2 types</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GreenField.DataContracts.RelativePerformanceSectorData</a:t>
                      </a:r>
                      <a:endParaRPr lang="en-US" sz="1200">
                        <a:effectLst/>
                        <a:latin typeface="+mn-lt"/>
                        <a:ea typeface="SimSun"/>
                        <a:cs typeface="Times New Roman"/>
                      </a:endParaRPr>
                    </a:p>
                  </a:txBody>
                  <a:tcPr marL="24386" marR="24386" marT="24386" marB="24386" anchor="ctr"/>
                </a:tc>
              </a:tr>
              <a:tr h="451662">
                <a:tc>
                  <a:txBody>
                    <a:bodyPr/>
                    <a:lstStyle/>
                    <a:p>
                      <a:pPr marL="0" marR="0">
                        <a:spcBef>
                          <a:spcPts val="0"/>
                        </a:spcBef>
                        <a:spcAft>
                          <a:spcPts val="0"/>
                        </a:spcAft>
                      </a:pPr>
                      <a:r>
                        <a:rPr lang="en-US" sz="1200">
                          <a:effectLst/>
                          <a:latin typeface="+mn-lt"/>
                        </a:rPr>
                        <a:t>PricingReferenceData</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2 types</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GreenField.DataContracts.PricingReferenceData</a:t>
                      </a:r>
                      <a:endParaRPr lang="en-US" sz="1200">
                        <a:effectLst/>
                        <a:latin typeface="+mn-lt"/>
                        <a:ea typeface="SimSun"/>
                        <a:cs typeface="Times New Roman"/>
                      </a:endParaRPr>
                    </a:p>
                  </a:txBody>
                  <a:tcPr marL="24386" marR="24386" marT="24386" marB="24386" anchor="ctr"/>
                </a:tc>
              </a:tr>
              <a:tr h="451662">
                <a:tc>
                  <a:txBody>
                    <a:bodyPr/>
                    <a:lstStyle/>
                    <a:p>
                      <a:pPr marL="0" marR="0">
                        <a:spcBef>
                          <a:spcPts val="0"/>
                        </a:spcBef>
                        <a:spcAft>
                          <a:spcPts val="0"/>
                        </a:spcAft>
                      </a:pPr>
                      <a:r>
                        <a:rPr lang="en-US" sz="1200">
                          <a:effectLst/>
                          <a:latin typeface="+mn-lt"/>
                        </a:rPr>
                        <a:t>MembershipUserInfo</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2 types</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GreenField.DataContracts.MembershipUserInfo</a:t>
                      </a:r>
                      <a:endParaRPr lang="en-US" sz="1200">
                        <a:effectLst/>
                        <a:latin typeface="+mn-lt"/>
                        <a:ea typeface="SimSun"/>
                        <a:cs typeface="Times New Roman"/>
                      </a:endParaRPr>
                    </a:p>
                  </a:txBody>
                  <a:tcPr marL="24386" marR="24386" marT="24386" marB="24386" anchor="ctr"/>
                </a:tc>
              </a:tr>
              <a:tr h="451662">
                <a:tc>
                  <a:txBody>
                    <a:bodyPr/>
                    <a:lstStyle/>
                    <a:p>
                      <a:pPr marL="0" marR="0">
                        <a:spcBef>
                          <a:spcPts val="0"/>
                        </a:spcBef>
                        <a:spcAft>
                          <a:spcPts val="0"/>
                        </a:spcAft>
                      </a:pPr>
                      <a:r>
                        <a:rPr lang="en-US" sz="1200">
                          <a:effectLst/>
                          <a:latin typeface="+mn-lt"/>
                        </a:rPr>
                        <a:t>FreeCashFlowsData</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2 types</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GreenField.DataContracts.FreeCashFlowsData</a:t>
                      </a:r>
                      <a:endParaRPr lang="en-US" sz="1200">
                        <a:effectLst/>
                        <a:latin typeface="+mn-lt"/>
                        <a:ea typeface="SimSun"/>
                        <a:cs typeface="Times New Roman"/>
                      </a:endParaRPr>
                    </a:p>
                  </a:txBody>
                  <a:tcPr marL="24386" marR="24386" marT="24386" marB="24386" anchor="ctr"/>
                </a:tc>
              </a:tr>
              <a:tr h="451662">
                <a:tc>
                  <a:txBody>
                    <a:bodyPr/>
                    <a:lstStyle/>
                    <a:p>
                      <a:pPr marL="0" marR="0">
                        <a:spcBef>
                          <a:spcPts val="0"/>
                        </a:spcBef>
                        <a:spcAft>
                          <a:spcPts val="0"/>
                        </a:spcAft>
                      </a:pPr>
                      <a:r>
                        <a:rPr lang="en-US" sz="1200">
                          <a:effectLst/>
                          <a:latin typeface="+mn-lt"/>
                        </a:rPr>
                        <a:t>ConsensusEstimateDetail</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2 types</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GreenField.DataContracts.ConsensusEstimateDetail</a:t>
                      </a:r>
                      <a:endParaRPr lang="en-US" sz="1200">
                        <a:effectLst/>
                        <a:latin typeface="+mn-lt"/>
                        <a:ea typeface="SimSun"/>
                        <a:cs typeface="Times New Roman"/>
                      </a:endParaRPr>
                    </a:p>
                  </a:txBody>
                  <a:tcPr marL="24386" marR="24386" marT="24386" marB="24386" anchor="ctr"/>
                </a:tc>
              </a:tr>
              <a:tr h="451662">
                <a:tc>
                  <a:txBody>
                    <a:bodyPr/>
                    <a:lstStyle/>
                    <a:p>
                      <a:pPr marL="0" marR="0">
                        <a:spcBef>
                          <a:spcPts val="0"/>
                        </a:spcBef>
                        <a:spcAft>
                          <a:spcPts val="0"/>
                        </a:spcAft>
                      </a:pPr>
                      <a:r>
                        <a:rPr lang="en-US" sz="1200">
                          <a:effectLst/>
                          <a:latin typeface="+mn-lt"/>
                        </a:rPr>
                        <a:t>BenchmarkSelectionData</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2 types</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GreenField.DataContracts.BenchmarkSelectionData</a:t>
                      </a:r>
                      <a:endParaRPr lang="en-US" sz="1200">
                        <a:effectLst/>
                        <a:latin typeface="+mn-lt"/>
                        <a:ea typeface="SimSun"/>
                        <a:cs typeface="Times New Roman"/>
                      </a:endParaRPr>
                    </a:p>
                  </a:txBody>
                  <a:tcPr marL="24386" marR="24386" marT="24386" marB="24386" anchor="ctr"/>
                </a:tc>
              </a:tr>
              <a:tr h="451662">
                <a:tc>
                  <a:txBody>
                    <a:bodyPr/>
                    <a:lstStyle/>
                    <a:p>
                      <a:pPr marL="0" marR="0">
                        <a:spcBef>
                          <a:spcPts val="0"/>
                        </a:spcBef>
                        <a:spcAft>
                          <a:spcPts val="0"/>
                        </a:spcAft>
                      </a:pPr>
                      <a:r>
                        <a:rPr lang="en-US" sz="1200">
                          <a:effectLst/>
                          <a:latin typeface="+mn-lt"/>
                        </a:rPr>
                        <a:t>BenchmarkFilterSelectionData</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2 types</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GreenField.DataContracts.BenchmarkFilterSelectionData</a:t>
                      </a:r>
                      <a:endParaRPr lang="en-US" sz="1200">
                        <a:effectLst/>
                        <a:latin typeface="+mn-lt"/>
                        <a:ea typeface="SimSun"/>
                        <a:cs typeface="Times New Roman"/>
                      </a:endParaRPr>
                    </a:p>
                  </a:txBody>
                  <a:tcPr marL="24386" marR="24386" marT="24386" marB="24386" anchor="ctr"/>
                </a:tc>
              </a:tr>
              <a:tr h="451662">
                <a:tc>
                  <a:txBody>
                    <a:bodyPr/>
                    <a:lstStyle/>
                    <a:p>
                      <a:pPr marL="0" marR="0">
                        <a:spcBef>
                          <a:spcPts val="0"/>
                        </a:spcBef>
                        <a:spcAft>
                          <a:spcPts val="0"/>
                        </a:spcAft>
                      </a:pPr>
                      <a:r>
                        <a:rPr lang="en-US" sz="1200">
                          <a:effectLst/>
                          <a:latin typeface="+mn-lt"/>
                        </a:rPr>
                        <a:t>RiskIndexExposuresData</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2 types</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GreenField.DataContracts.RiskIndexExposuresData</a:t>
                      </a:r>
                      <a:endParaRPr lang="en-US" sz="1200">
                        <a:effectLst/>
                        <a:latin typeface="+mn-lt"/>
                        <a:ea typeface="SimSun"/>
                        <a:cs typeface="Times New Roman"/>
                      </a:endParaRPr>
                    </a:p>
                  </a:txBody>
                  <a:tcPr marL="24386" marR="24386" marT="24386" marB="24386" anchor="ctr"/>
                </a:tc>
              </a:tr>
              <a:tr h="451662">
                <a:tc>
                  <a:txBody>
                    <a:bodyPr/>
                    <a:lstStyle/>
                    <a:p>
                      <a:pPr marL="0" marR="0">
                        <a:spcBef>
                          <a:spcPts val="0"/>
                        </a:spcBef>
                        <a:spcAft>
                          <a:spcPts val="0"/>
                        </a:spcAft>
                      </a:pPr>
                      <a:r>
                        <a:rPr lang="en-US" sz="1200">
                          <a:effectLst/>
                          <a:latin typeface="+mn-lt"/>
                        </a:rPr>
                        <a:t>PortfolioDetailsData</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2 types</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GreenField.DataContracts.PortfolioDetailsData</a:t>
                      </a:r>
                      <a:endParaRPr lang="en-US" sz="1200">
                        <a:effectLst/>
                        <a:latin typeface="+mn-lt"/>
                        <a:ea typeface="SimSun"/>
                        <a:cs typeface="Times New Roman"/>
                      </a:endParaRPr>
                    </a:p>
                  </a:txBody>
                  <a:tcPr marL="24386" marR="24386" marT="24386" marB="24386" anchor="ctr"/>
                </a:tc>
              </a:tr>
              <a:tr h="451662">
                <a:tc>
                  <a:txBody>
                    <a:bodyPr/>
                    <a:lstStyle/>
                    <a:p>
                      <a:pPr marL="0" marR="0">
                        <a:spcBef>
                          <a:spcPts val="0"/>
                        </a:spcBef>
                        <a:spcAft>
                          <a:spcPts val="0"/>
                        </a:spcAft>
                      </a:pPr>
                      <a:r>
                        <a:rPr lang="en-US" sz="1200">
                          <a:effectLst/>
                          <a:latin typeface="+mn-lt"/>
                        </a:rPr>
                        <a:t>CompositeFundData</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2 types</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GreenField.DataContracts.CompositeFundData</a:t>
                      </a:r>
                      <a:endParaRPr lang="en-US" sz="1200">
                        <a:effectLst/>
                        <a:latin typeface="+mn-lt"/>
                        <a:ea typeface="SimSun"/>
                        <a:cs typeface="Times New Roman"/>
                      </a:endParaRPr>
                    </a:p>
                  </a:txBody>
                  <a:tcPr marL="24386" marR="24386" marT="24386" marB="24386" anchor="ctr"/>
                </a:tc>
              </a:tr>
              <a:tr h="451662">
                <a:tc>
                  <a:txBody>
                    <a:bodyPr/>
                    <a:lstStyle/>
                    <a:p>
                      <a:pPr marL="0" marR="0">
                        <a:spcBef>
                          <a:spcPts val="0"/>
                        </a:spcBef>
                        <a:spcAft>
                          <a:spcPts val="0"/>
                        </a:spcAft>
                      </a:pPr>
                      <a:r>
                        <a:rPr lang="en-US" sz="1200">
                          <a:effectLst/>
                          <a:latin typeface="+mn-lt"/>
                        </a:rPr>
                        <a:t>AssetAllocationData</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2 types</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GreenField.DataContracts.AssetAllocationData</a:t>
                      </a:r>
                      <a:endParaRPr lang="en-US" sz="1200">
                        <a:effectLst/>
                        <a:latin typeface="+mn-lt"/>
                        <a:ea typeface="SimSun"/>
                        <a:cs typeface="Times New Roman"/>
                      </a:endParaRPr>
                    </a:p>
                  </a:txBody>
                  <a:tcPr marL="24386" marR="24386" marT="24386" marB="24386" anchor="ctr"/>
                </a:tc>
              </a:tr>
              <a:tr h="451662">
                <a:tc>
                  <a:txBody>
                    <a:bodyPr/>
                    <a:lstStyle/>
                    <a:p>
                      <a:pPr marL="0" marR="0">
                        <a:spcBef>
                          <a:spcPts val="0"/>
                        </a:spcBef>
                        <a:spcAft>
                          <a:spcPts val="0"/>
                        </a:spcAft>
                      </a:pPr>
                      <a:r>
                        <a:rPr lang="en-US" sz="1200">
                          <a:effectLst/>
                          <a:latin typeface="+mn-lt"/>
                        </a:rPr>
                        <a:t>PerformanceGridData</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a:effectLst/>
                          <a:latin typeface="+mn-lt"/>
                        </a:rPr>
                        <a:t>2 types</a:t>
                      </a:r>
                      <a:endParaRPr lang="en-US" sz="12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200" dirty="0" err="1">
                          <a:effectLst/>
                          <a:latin typeface="+mn-lt"/>
                        </a:rPr>
                        <a:t>GreenField.DataContracts.PerformanceGridData</a:t>
                      </a:r>
                      <a:endParaRPr lang="en-US" sz="1200" dirty="0">
                        <a:effectLst/>
                        <a:latin typeface="+mn-lt"/>
                        <a:ea typeface="SimSun"/>
                        <a:cs typeface="Times New Roman"/>
                      </a:endParaRPr>
                    </a:p>
                  </a:txBody>
                  <a:tcPr marL="24386" marR="24386" marT="24386" marB="24386" anchor="ctr"/>
                </a:tc>
              </a:tr>
            </a:tbl>
          </a:graphicData>
        </a:graphic>
      </p:graphicFrame>
    </p:spTree>
    <p:extLst>
      <p:ext uri="{BB962C8B-B14F-4D97-AF65-F5344CB8AC3E}">
        <p14:creationId xmlns:p14="http://schemas.microsoft.com/office/powerpoint/2010/main" val="27056854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4" presetClass="path" presetSubtype="0" accel="50000" decel="50000" fill="hold" nodeType="clickEffect">
                                  <p:stCondLst>
                                    <p:cond delay="0"/>
                                  </p:stCondLst>
                                  <p:childTnLst>
                                    <p:animMotion origin="layout" path="M 0 0 L 0 -0.25 E" pathEditMode="relative" ptsTypes="">
                                      <p:cBhvr>
                                        <p:cTn id="11"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37</a:t>
            </a:fld>
            <a:endParaRPr kumimoji="0" lang="en-US"/>
          </a:p>
        </p:txBody>
      </p:sp>
      <p:sp>
        <p:nvSpPr>
          <p:cNvPr id="7" name="Title 1"/>
          <p:cNvSpPr>
            <a:spLocks noGrp="1"/>
          </p:cNvSpPr>
          <p:nvPr>
            <p:ph type="title"/>
          </p:nvPr>
        </p:nvSpPr>
        <p:spPr>
          <a:xfrm>
            <a:off x="133125" y="-261780"/>
            <a:ext cx="9010875" cy="1143000"/>
          </a:xfrm>
        </p:spPr>
        <p:txBody>
          <a:bodyPr>
            <a:noAutofit/>
          </a:bodyPr>
          <a:lstStyle/>
          <a:p>
            <a:r>
              <a:rPr lang="en-GB" sz="2000" dirty="0"/>
              <a:t>Avoid defining multiple types in a source </a:t>
            </a:r>
            <a:r>
              <a:rPr lang="en-GB" sz="2000" dirty="0" smtClean="0"/>
              <a:t>file </a:t>
            </a:r>
            <a:r>
              <a:rPr lang="en-US" sz="2000" dirty="0" smtClean="0"/>
              <a:t>(55)</a:t>
            </a:r>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729808074"/>
              </p:ext>
            </p:extLst>
          </p:nvPr>
        </p:nvGraphicFramePr>
        <p:xfrm>
          <a:off x="0" y="609597"/>
          <a:ext cx="9144001" cy="13734590"/>
        </p:xfrm>
        <a:graphic>
          <a:graphicData uri="http://schemas.openxmlformats.org/drawingml/2006/table">
            <a:tbl>
              <a:tblPr firstRow="1" firstCol="1" bandRow="1">
                <a:tableStyleId>{5C22544A-7EE6-4342-B048-85BDC9FD1C3A}</a:tableStyleId>
              </a:tblPr>
              <a:tblGrid>
                <a:gridCol w="1701912"/>
                <a:gridCol w="746013"/>
                <a:gridCol w="3714750"/>
                <a:gridCol w="2981326"/>
              </a:tblGrid>
              <a:tr h="41225">
                <a:tc>
                  <a:txBody>
                    <a:bodyPr/>
                    <a:lstStyle/>
                    <a:p>
                      <a:r>
                        <a:rPr lang="en-US" sz="1200" dirty="0" smtClean="0">
                          <a:effectLst/>
                        </a:rPr>
                        <a:t>Types</a:t>
                      </a:r>
                      <a:endParaRPr lang="en-US" sz="1200" dirty="0">
                        <a:effectLst/>
                        <a:latin typeface="Calibri"/>
                        <a:cs typeface="Times New Roman"/>
                      </a:endParaRPr>
                    </a:p>
                  </a:txBody>
                  <a:tcPr marL="7687" marR="7687" marT="0" marB="0" anchor="ctr"/>
                </a:tc>
                <a:tc>
                  <a:txBody>
                    <a:bodyPr/>
                    <a:lstStyle/>
                    <a:p>
                      <a:r>
                        <a:rPr lang="en-US" sz="1200" dirty="0" smtClean="0">
                          <a:effectLst/>
                        </a:rPr>
                        <a:t>Types</a:t>
                      </a:r>
                      <a:endParaRPr lang="en-US" sz="1200" dirty="0">
                        <a:effectLst/>
                        <a:latin typeface="Calibri"/>
                        <a:cs typeface="Times New Roman"/>
                      </a:endParaRPr>
                    </a:p>
                  </a:txBody>
                  <a:tcPr marL="7687" marR="7687" marT="0" marB="0" anchor="ctr"/>
                </a:tc>
                <a:tc>
                  <a:txBody>
                    <a:bodyPr/>
                    <a:lstStyle/>
                    <a:p>
                      <a:r>
                        <a:rPr lang="en-US" sz="1200" dirty="0" smtClean="0">
                          <a:effectLst/>
                        </a:rPr>
                        <a:t>File Path String</a:t>
                      </a:r>
                      <a:endParaRPr lang="en-US" sz="1200" dirty="0">
                        <a:effectLst/>
                        <a:latin typeface="Calibri"/>
                        <a:cs typeface="Times New Roman"/>
                      </a:endParaRPr>
                    </a:p>
                  </a:txBody>
                  <a:tcPr marL="7687" marR="7687" marT="0" marB="0" anchor="ctr"/>
                </a:tc>
                <a:tc>
                  <a:txBody>
                    <a:bodyPr/>
                    <a:lstStyle/>
                    <a:p>
                      <a:r>
                        <a:rPr lang="en-US" sz="1200" dirty="0" smtClean="0">
                          <a:effectLst/>
                        </a:rPr>
                        <a:t>Full Name</a:t>
                      </a:r>
                      <a:endParaRPr lang="en-US" sz="1200" dirty="0">
                        <a:effectLst/>
                        <a:latin typeface="Calibri"/>
                        <a:cs typeface="Times New Roman"/>
                      </a:endParaRPr>
                    </a:p>
                  </a:txBody>
                  <a:tcPr marL="7687" marR="7687" marT="0" marB="0" anchor="ctr"/>
                </a:tc>
              </a:tr>
              <a:tr h="198626">
                <a:tc>
                  <a:txBody>
                    <a:bodyPr/>
                    <a:lstStyle/>
                    <a:p>
                      <a:pPr marL="0" marR="0">
                        <a:spcBef>
                          <a:spcPts val="0"/>
                        </a:spcBef>
                        <a:spcAft>
                          <a:spcPts val="0"/>
                        </a:spcAft>
                      </a:pPr>
                      <a:r>
                        <a:rPr lang="en-US" sz="1200" dirty="0" err="1">
                          <a:effectLst/>
                        </a:rPr>
                        <a:t>EnumUtils</a:t>
                      </a:r>
                      <a:endParaRPr lang="en-US" sz="1200" dirty="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2 types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c:\Project\Ashmore\GreenfieldRepository\SourceCode\GreenField\GreenField.Common\EnumUtils.cs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GreenField.Common.EnumUtils</a:t>
                      </a:r>
                      <a:endParaRPr lang="en-US" sz="1200">
                        <a:effectLst/>
                        <a:latin typeface="Times New Roman"/>
                        <a:ea typeface="SimSun"/>
                        <a:cs typeface="Times New Roman"/>
                      </a:endParaRPr>
                    </a:p>
                  </a:txBody>
                  <a:tcPr marL="7687" marR="7687" marT="7687" marB="7687" anchor="ctr"/>
                </a:tc>
              </a:tr>
              <a:tr h="243599">
                <a:tc>
                  <a:txBody>
                    <a:bodyPr/>
                    <a:lstStyle/>
                    <a:p>
                      <a:pPr marL="0" marR="0">
                        <a:spcBef>
                          <a:spcPts val="0"/>
                        </a:spcBef>
                        <a:spcAft>
                          <a:spcPts val="0"/>
                        </a:spcAft>
                      </a:pPr>
                      <a:r>
                        <a:rPr lang="en-US" sz="1200">
                          <a:effectLst/>
                        </a:rPr>
                        <a:t>MembershipCreateStatus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34 types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c:\Project\Ashmore\GreenfieldRepository\SourceCode\GreenField\GreenField.Common\Helper\Common.cs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GreenField.Common.MembershipCreateStatus</a:t>
                      </a:r>
                      <a:endParaRPr lang="en-US" sz="1200">
                        <a:effectLst/>
                        <a:latin typeface="Times New Roman"/>
                        <a:ea typeface="SimSun"/>
                        <a:cs typeface="Times New Roman"/>
                      </a:endParaRPr>
                    </a:p>
                  </a:txBody>
                  <a:tcPr marL="7687" marR="7687" marT="7687" marB="7687" anchor="ctr"/>
                </a:tc>
              </a:tr>
              <a:tr h="243599">
                <a:tc>
                  <a:txBody>
                    <a:bodyPr/>
                    <a:lstStyle/>
                    <a:p>
                      <a:pPr marL="0" marR="0">
                        <a:spcBef>
                          <a:spcPts val="0"/>
                        </a:spcBef>
                        <a:spcAft>
                          <a:spcPts val="0"/>
                        </a:spcAft>
                      </a:pPr>
                      <a:r>
                        <a:rPr lang="en-US" sz="1200">
                          <a:effectLst/>
                        </a:rPr>
                        <a:t>RelativePerformanceGridCountrySectorClickEvent</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33 types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dirty="0">
                          <a:effectLst/>
                        </a:rPr>
                        <a:t>c:\Project\Ashmore\GreenfieldRepository\SourceCode\GreenField\GreenField.Common\ContainerEvents.cs</a:t>
                      </a:r>
                      <a:endParaRPr lang="en-US" sz="1200" dirty="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GreenField.Common.RelativePerformanceGridCountrySectorClickEvent</a:t>
                      </a:r>
                      <a:endParaRPr lang="en-US" sz="1200">
                        <a:effectLst/>
                        <a:latin typeface="Times New Roman"/>
                        <a:ea typeface="SimSun"/>
                        <a:cs typeface="Times New Roman"/>
                      </a:endParaRPr>
                    </a:p>
                  </a:txBody>
                  <a:tcPr marL="7687" marR="7687" marT="7687" marB="7687" anchor="ctr"/>
                </a:tc>
              </a:tr>
              <a:tr h="198626">
                <a:tc>
                  <a:txBody>
                    <a:bodyPr/>
                    <a:lstStyle/>
                    <a:p>
                      <a:pPr marL="0" marR="0">
                        <a:spcBef>
                          <a:spcPts val="0"/>
                        </a:spcBef>
                        <a:spcAft>
                          <a:spcPts val="0"/>
                        </a:spcAft>
                      </a:pPr>
                      <a:r>
                        <a:rPr lang="en-US" sz="1200">
                          <a:effectLst/>
                        </a:rPr>
                        <a:t>ICommunicationStateModelResolver</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2 types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dirty="0">
                          <a:effectLst/>
                        </a:rPr>
                        <a:t>c:\Project\Ashmore\GreenfieldRepository\SourceCode\GreenField\Targeting\GreenField.Targeting.Controls\CommunicationStateModel, </a:t>
                      </a:r>
                      <a:r>
                        <a:rPr lang="en-US" sz="1200" dirty="0" err="1">
                          <a:effectLst/>
                        </a:rPr>
                        <a:t>I.cs</a:t>
                      </a:r>
                      <a:endParaRPr lang="en-US" sz="1200" dirty="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GreenField.Targeting.Controls.ICommunicationStateModelResolver</a:t>
                      </a:r>
                      <a:endParaRPr lang="en-US" sz="1200">
                        <a:effectLst/>
                        <a:latin typeface="Times New Roman"/>
                        <a:ea typeface="SimSun"/>
                        <a:cs typeface="Times New Roman"/>
                      </a:endParaRPr>
                    </a:p>
                  </a:txBody>
                  <a:tcPr marL="7687" marR="7687" marT="7687" marB="7687" anchor="ctr"/>
                </a:tc>
              </a:tr>
              <a:tr h="198626">
                <a:tc>
                  <a:txBody>
                    <a:bodyPr/>
                    <a:lstStyle/>
                    <a:p>
                      <a:pPr marL="0" marR="0">
                        <a:spcBef>
                          <a:spcPts val="0"/>
                        </a:spcBef>
                        <a:spcAft>
                          <a:spcPts val="0"/>
                        </a:spcAft>
                      </a:pPr>
                      <a:r>
                        <a:rPr lang="en-US" sz="1200">
                          <a:effectLst/>
                        </a:rPr>
                        <a:t>CommentContext</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2 types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c:\Project\Ashmore\GreenfieldRepository\SourceCode\GreenField\Targeting\GreenField.Targeting.Controls\Behavior, Comment.cs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GreenField.Targeting.Controls.CommentContext</a:t>
                      </a:r>
                      <a:endParaRPr lang="en-US" sz="1200">
                        <a:effectLst/>
                        <a:latin typeface="Times New Roman"/>
                        <a:ea typeface="SimSun"/>
                        <a:cs typeface="Times New Roman"/>
                      </a:endParaRPr>
                    </a:p>
                  </a:txBody>
                  <a:tcPr marL="7687" marR="7687" marT="7687" marB="7687" anchor="ctr"/>
                </a:tc>
              </a:tr>
              <a:tr h="198626">
                <a:tc>
                  <a:txBody>
                    <a:bodyPr/>
                    <a:lstStyle/>
                    <a:p>
                      <a:pPr marL="0" marR="0">
                        <a:spcBef>
                          <a:spcPts val="0"/>
                        </a:spcBef>
                        <a:spcAft>
                          <a:spcPts val="0"/>
                        </a:spcAft>
                      </a:pPr>
                      <a:r>
                        <a:rPr lang="en-US" sz="1200">
                          <a:effectLst/>
                        </a:rPr>
                        <a:t>EditorViewModel</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2 types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dirty="0">
                          <a:effectLst/>
                        </a:rPr>
                        <a:t>c:\Project\Ashmore\GreenfieldRepository\SourceCode\GreenField\Targeting\GreenField.Targeting.Controls\BasketTargets\EditorViewModel.cs</a:t>
                      </a:r>
                      <a:endParaRPr lang="en-US" sz="1200" dirty="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GreenField.Targeting.Controls.BasketTargets.EditorViewModel</a:t>
                      </a:r>
                      <a:endParaRPr lang="en-US" sz="1200">
                        <a:effectLst/>
                        <a:latin typeface="Times New Roman"/>
                        <a:ea typeface="SimSun"/>
                        <a:cs typeface="Times New Roman"/>
                      </a:endParaRPr>
                    </a:p>
                  </a:txBody>
                  <a:tcPr marL="7687" marR="7687" marT="7687" marB="7687" anchor="ctr"/>
                </a:tc>
              </a:tr>
              <a:tr h="198626">
                <a:tc>
                  <a:txBody>
                    <a:bodyPr/>
                    <a:lstStyle/>
                    <a:p>
                      <a:pPr marL="0" marR="0">
                        <a:spcBef>
                          <a:spcPts val="0"/>
                        </a:spcBef>
                        <a:spcAft>
                          <a:spcPts val="0"/>
                        </a:spcAft>
                      </a:pPr>
                      <a:r>
                        <a:rPr lang="en-US" sz="1200">
                          <a:effectLst/>
                        </a:rPr>
                        <a:t>EditorViewModel</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2 types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c:\Project\Ashmore\GreenfieldRepository\SourceCode\GreenField\Targeting\GreenField.Targeting.Controls\BottomUp\EditorViewModel.cs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GreenField.Targeting.Controls.BottomUp.EditorViewModel</a:t>
                      </a:r>
                      <a:endParaRPr lang="en-US" sz="1200">
                        <a:effectLst/>
                        <a:latin typeface="Times New Roman"/>
                        <a:ea typeface="SimSun"/>
                        <a:cs typeface="Times New Roman"/>
                      </a:endParaRPr>
                    </a:p>
                  </a:txBody>
                  <a:tcPr marL="7687" marR="7687" marT="7687" marB="7687" anchor="ctr"/>
                </a:tc>
              </a:tr>
              <a:tr h="198626">
                <a:tc>
                  <a:txBody>
                    <a:bodyPr/>
                    <a:lstStyle/>
                    <a:p>
                      <a:pPr marL="0" marR="0">
                        <a:spcBef>
                          <a:spcPts val="0"/>
                        </a:spcBef>
                        <a:spcAft>
                          <a:spcPts val="0"/>
                        </a:spcAft>
                      </a:pPr>
                      <a:r>
                        <a:rPr lang="en-US" sz="1200">
                          <a:effectLst/>
                        </a:rPr>
                        <a:t>EditorViewModel</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2 types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c:\Project\Ashmore\GreenfieldRepository\SourceCode\GreenField\Targeting\GreenField.Targeting.Controls\BroadGlobalActive\EditorViewModel.cs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GreenField.Targeting.Controls.BroadGlobalActive.EditorViewModel</a:t>
                      </a:r>
                      <a:endParaRPr lang="en-US" sz="1200">
                        <a:effectLst/>
                        <a:latin typeface="Times New Roman"/>
                        <a:ea typeface="SimSun"/>
                        <a:cs typeface="Times New Roman"/>
                      </a:endParaRPr>
                    </a:p>
                  </a:txBody>
                  <a:tcPr marL="7687" marR="7687" marT="7687" marB="7687" anchor="ctr"/>
                </a:tc>
              </a:tr>
              <a:tr h="198626">
                <a:tc>
                  <a:txBody>
                    <a:bodyPr/>
                    <a:lstStyle/>
                    <a:p>
                      <a:pPr marL="0" marR="0">
                        <a:spcBef>
                          <a:spcPts val="0"/>
                        </a:spcBef>
                        <a:spcAft>
                          <a:spcPts val="0"/>
                        </a:spcAft>
                      </a:pPr>
                      <a:r>
                        <a:rPr lang="en-US" sz="1200">
                          <a:effectLst/>
                        </a:rPr>
                        <a:t>PeriodColumnDisplayData</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4 types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c:\Project\Ashmore\GreenfieldRepository\SourceCode\GreenField\GreenField.Gadgets\Models\FinancialStatementDisplayData.cs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GreenField.Gadgets.Models.PeriodColumnDisplayData</a:t>
                      </a:r>
                      <a:endParaRPr lang="en-US" sz="1200">
                        <a:effectLst/>
                        <a:latin typeface="Times New Roman"/>
                        <a:ea typeface="SimSun"/>
                        <a:cs typeface="Times New Roman"/>
                      </a:endParaRPr>
                    </a:p>
                  </a:txBody>
                  <a:tcPr marL="7687" marR="7687" marT="7687" marB="7687" anchor="ctr"/>
                </a:tc>
              </a:tr>
              <a:tr h="198626">
                <a:tc>
                  <a:txBody>
                    <a:bodyPr/>
                    <a:lstStyle/>
                    <a:p>
                      <a:pPr marL="0" marR="0">
                        <a:spcBef>
                          <a:spcPts val="0"/>
                        </a:spcBef>
                        <a:spcAft>
                          <a:spcPts val="0"/>
                        </a:spcAft>
                      </a:pPr>
                      <a:r>
                        <a:rPr lang="en-US" sz="1200">
                          <a:effectLst/>
                        </a:rPr>
                        <a:t>CSTNavigationInfo</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2 types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c:\Project\Ashmore\GreenfieldRepository\SourceCode\GreenField\GreenField.Gadgets\Models\CSTNavigationInfo.cs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GreenField.Gadgets.Models.CSTNavigationInfo</a:t>
                      </a:r>
                      <a:endParaRPr lang="en-US" sz="1200">
                        <a:effectLst/>
                        <a:latin typeface="Times New Roman"/>
                        <a:ea typeface="SimSun"/>
                        <a:cs typeface="Times New Roman"/>
                      </a:endParaRPr>
                    </a:p>
                  </a:txBody>
                  <a:tcPr marL="7687" marR="7687" marT="7687" marB="7687" anchor="ctr"/>
                </a:tc>
              </a:tr>
              <a:tr h="198626">
                <a:tc>
                  <a:txBody>
                    <a:bodyPr/>
                    <a:lstStyle/>
                    <a:p>
                      <a:pPr marL="0" marR="0">
                        <a:spcBef>
                          <a:spcPts val="0"/>
                        </a:spcBef>
                        <a:spcAft>
                          <a:spcPts val="0"/>
                        </a:spcAft>
                      </a:pPr>
                      <a:r>
                        <a:rPr lang="en-US" sz="1200">
                          <a:effectLst/>
                        </a:rPr>
                        <a:t>ICNavigationInfo</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2 types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c:\Project\Ashmore\GreenfieldRepository\SourceCode\GreenField\GreenField.Gadgets\Helpers\ICNavigationInfo.cs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GreenField.Gadgets.Models.ICNavigationInfo</a:t>
                      </a:r>
                      <a:endParaRPr lang="en-US" sz="1200">
                        <a:effectLst/>
                        <a:latin typeface="Times New Roman"/>
                        <a:ea typeface="SimSun"/>
                        <a:cs typeface="Times New Roman"/>
                      </a:endParaRPr>
                    </a:p>
                  </a:txBody>
                  <a:tcPr marL="7687" marR="7687" marT="7687" marB="7687" anchor="ctr"/>
                </a:tc>
              </a:tr>
              <a:tr h="198626">
                <a:tc>
                  <a:txBody>
                    <a:bodyPr/>
                    <a:lstStyle/>
                    <a:p>
                      <a:pPr marL="0" marR="0">
                        <a:spcBef>
                          <a:spcPts val="0"/>
                        </a:spcBef>
                        <a:spcAft>
                          <a:spcPts val="0"/>
                        </a:spcAft>
                      </a:pPr>
                      <a:r>
                        <a:rPr lang="en-US" sz="1200">
                          <a:effectLst/>
                        </a:rPr>
                        <a:t>AggregateFunctionEMDataSummary</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3 types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c:\Project\Ashmore\GreenfieldRepository\SourceCode\GreenField\GreenField.Gadgets\Helpers\AggregateFunctionEMDataSummary.cs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GreenField.Gadgets.Helpers.AggregateFunctionEMDataSummary</a:t>
                      </a:r>
                      <a:endParaRPr lang="en-US" sz="1200">
                        <a:effectLst/>
                        <a:latin typeface="Times New Roman"/>
                        <a:ea typeface="SimSun"/>
                        <a:cs typeface="Times New Roman"/>
                      </a:endParaRPr>
                    </a:p>
                  </a:txBody>
                  <a:tcPr marL="7687" marR="7687" marT="7687" marB="7687" anchor="ctr"/>
                </a:tc>
              </a:tr>
              <a:tr h="198626">
                <a:tc>
                  <a:txBody>
                    <a:bodyPr/>
                    <a:lstStyle/>
                    <a:p>
                      <a:pPr marL="0" marR="0">
                        <a:spcBef>
                          <a:spcPts val="0"/>
                        </a:spcBef>
                        <a:spcAft>
                          <a:spcPts val="0"/>
                        </a:spcAft>
                      </a:pPr>
                      <a:r>
                        <a:rPr lang="en-US" sz="1200">
                          <a:effectLst/>
                        </a:rPr>
                        <a:t>ConsensusValuationAmount</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2 types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c:\Project\Ashmore\GreenfieldRepository\SourceCode\GreenField\GreenField.Gadgets\Helpers\ConsensusValuationAmount.cs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GreenField.Gadgets.Helpers.ConsensusValuationAmount</a:t>
                      </a:r>
                      <a:endParaRPr lang="en-US" sz="1200">
                        <a:effectLst/>
                        <a:latin typeface="Times New Roman"/>
                        <a:ea typeface="SimSun"/>
                        <a:cs typeface="Times New Roman"/>
                      </a:endParaRPr>
                    </a:p>
                  </a:txBody>
                  <a:tcPr marL="7687" marR="7687" marT="7687" marB="7687" anchor="ctr"/>
                </a:tc>
              </a:tr>
              <a:tr h="243599">
                <a:tc>
                  <a:txBody>
                    <a:bodyPr/>
                    <a:lstStyle/>
                    <a:p>
                      <a:pPr marL="0" marR="0">
                        <a:spcBef>
                          <a:spcPts val="0"/>
                        </a:spcBef>
                        <a:spcAft>
                          <a:spcPts val="0"/>
                        </a:spcAft>
                      </a:pPr>
                      <a:r>
                        <a:rPr lang="en-US" sz="1200">
                          <a:effectLst/>
                        </a:rPr>
                        <a:t>RadExportFilterOption</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10 types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c:\Project\Ashmore\GreenfieldRepository\SourceCode\GreenField\GreenField.Gadgets\Helpers\Export\ExportOptions.cs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GreenField.Gadgets.Helpers.RadExportFilterOption</a:t>
                      </a:r>
                      <a:endParaRPr lang="en-US" sz="1200">
                        <a:effectLst/>
                        <a:latin typeface="Times New Roman"/>
                        <a:ea typeface="SimSun"/>
                        <a:cs typeface="Times New Roman"/>
                      </a:endParaRPr>
                    </a:p>
                  </a:txBody>
                  <a:tcPr marL="7687" marR="7687" marT="7687" marB="7687" anchor="ctr"/>
                </a:tc>
              </a:tr>
              <a:tr h="198626">
                <a:tc>
                  <a:txBody>
                    <a:bodyPr/>
                    <a:lstStyle/>
                    <a:p>
                      <a:pPr marL="0" marR="0">
                        <a:spcBef>
                          <a:spcPts val="0"/>
                        </a:spcBef>
                        <a:spcAft>
                          <a:spcPts val="0"/>
                        </a:spcAft>
                      </a:pPr>
                      <a:r>
                        <a:rPr lang="en-US" sz="1200">
                          <a:effectLst/>
                        </a:rPr>
                        <a:t>RowReorderBehavior</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2 types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c:\Project\Ashmore\GreenfieldRepository\SourceCode\GreenField\GreenField.Gadgets\Helpers\Export\Grid Row Reordering Behavior\RowReorderBehavior.cs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GreenField.Gadgets.Helpers.RowReorderBehavior</a:t>
                      </a:r>
                      <a:endParaRPr lang="en-US" sz="1200">
                        <a:effectLst/>
                        <a:latin typeface="Times New Roman"/>
                        <a:ea typeface="SimSun"/>
                        <a:cs typeface="Times New Roman"/>
                      </a:endParaRPr>
                    </a:p>
                  </a:txBody>
                  <a:tcPr marL="7687" marR="7687" marT="7687" marB="7687" anchor="ctr"/>
                </a:tc>
              </a:tr>
              <a:tr h="198626">
                <a:tc>
                  <a:txBody>
                    <a:bodyPr/>
                    <a:lstStyle/>
                    <a:p>
                      <a:pPr marL="0" marR="0">
                        <a:spcBef>
                          <a:spcPts val="0"/>
                        </a:spcBef>
                        <a:spcAft>
                          <a:spcPts val="0"/>
                        </a:spcAft>
                      </a:pPr>
                      <a:r>
                        <a:rPr lang="en-US" sz="1200">
                          <a:effectLst/>
                        </a:rPr>
                        <a:t>HarmonicMeanCalculation</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2 types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c:\Project\Ashmore\GreenfieldRepository\SourceCode\GreenField\GreenField.Gadgets\Helpers\HarmonicMeanCalculation.cs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GreenField.Gadgets.Helpers.HarmonicMeanCalculation</a:t>
                      </a:r>
                      <a:endParaRPr lang="en-US" sz="1200">
                        <a:effectLst/>
                        <a:latin typeface="Times New Roman"/>
                        <a:ea typeface="SimSun"/>
                        <a:cs typeface="Times New Roman"/>
                      </a:endParaRPr>
                    </a:p>
                  </a:txBody>
                  <a:tcPr marL="7687" marR="7687" marT="7687" marB="7687" anchor="ctr"/>
                </a:tc>
              </a:tr>
              <a:tr h="198626">
                <a:tc>
                  <a:txBody>
                    <a:bodyPr/>
                    <a:lstStyle/>
                    <a:p>
                      <a:pPr marL="0" marR="0">
                        <a:spcBef>
                          <a:spcPts val="0"/>
                        </a:spcBef>
                        <a:spcAft>
                          <a:spcPts val="0"/>
                        </a:spcAft>
                      </a:pPr>
                      <a:r>
                        <a:rPr lang="en-US" sz="1200">
                          <a:effectLst/>
                        </a:rPr>
                        <a:t>PercentageValueConverter</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4 types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c:\Project\Ashmore\GreenfieldRepository\SourceCode\GreenField\GreenField.Gadgets\Helpers\Converters\PercentageValueConverter.cs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GreenField.Gadgets.Helpers.PercentageValueConverter</a:t>
                      </a:r>
                      <a:endParaRPr lang="en-US" sz="1200">
                        <a:effectLst/>
                        <a:latin typeface="Times New Roman"/>
                        <a:ea typeface="SimSun"/>
                        <a:cs typeface="Times New Roman"/>
                      </a:endParaRPr>
                    </a:p>
                  </a:txBody>
                  <a:tcPr marL="7687" marR="7687" marT="7687" marB="7687" anchor="ctr"/>
                </a:tc>
              </a:tr>
              <a:tr h="198626">
                <a:tc>
                  <a:txBody>
                    <a:bodyPr/>
                    <a:lstStyle/>
                    <a:p>
                      <a:pPr marL="0" marR="0">
                        <a:spcBef>
                          <a:spcPts val="0"/>
                        </a:spcBef>
                        <a:spcAft>
                          <a:spcPts val="0"/>
                        </a:spcAft>
                      </a:pPr>
                      <a:r>
                        <a:rPr lang="en-US" sz="1200">
                          <a:effectLst/>
                        </a:rPr>
                        <a:t>PeriodColumns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4 types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c:\Project\Ashmore\GreenfieldRepository\SourceCode\GreenField\GreenField.Gadgets\Helpers\PeriodColumns.cs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GreenField.Gadgets.Helpers.PeriodColumns</a:t>
                      </a:r>
                      <a:endParaRPr lang="en-US" sz="1200">
                        <a:effectLst/>
                        <a:latin typeface="Times New Roman"/>
                        <a:ea typeface="SimSun"/>
                        <a:cs typeface="Times New Roman"/>
                      </a:endParaRPr>
                    </a:p>
                  </a:txBody>
                  <a:tcPr marL="7687" marR="7687" marT="7687" marB="7687" anchor="ctr"/>
                </a:tc>
              </a:tr>
              <a:tr h="198626">
                <a:tc>
                  <a:txBody>
                    <a:bodyPr/>
                    <a:lstStyle/>
                    <a:p>
                      <a:pPr marL="0" marR="0">
                        <a:spcBef>
                          <a:spcPts val="0"/>
                        </a:spcBef>
                        <a:spcAft>
                          <a:spcPts val="0"/>
                        </a:spcAft>
                      </a:pPr>
                      <a:r>
                        <a:rPr lang="en-US" sz="1200">
                          <a:effectLst/>
                        </a:rPr>
                        <a:t>UpdationData</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4 types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c:\Project\Ashmore\GreenfieldRepository\SourceCode\GreenField\GreenField.Gadgets\Views\Company\Documents\Documents\ViewDocuments.xaml.cs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GreenField.Gadgets.Views.UpdationData</a:t>
                      </a:r>
                      <a:endParaRPr lang="en-US" sz="1200">
                        <a:effectLst/>
                        <a:latin typeface="Times New Roman"/>
                        <a:ea typeface="SimSun"/>
                        <a:cs typeface="Times New Roman"/>
                      </a:endParaRPr>
                    </a:p>
                  </a:txBody>
                  <a:tcPr marL="7687" marR="7687" marT="7687" marB="7687" anchor="ctr"/>
                </a:tc>
              </a:tr>
              <a:tr h="198626">
                <a:tc>
                  <a:txBody>
                    <a:bodyPr/>
                    <a:lstStyle/>
                    <a:p>
                      <a:pPr marL="0" marR="0">
                        <a:spcBef>
                          <a:spcPts val="0"/>
                        </a:spcBef>
                        <a:spcAft>
                          <a:spcPts val="0"/>
                        </a:spcAft>
                      </a:pPr>
                      <a:r>
                        <a:rPr lang="en-US" sz="1200">
                          <a:effectLst/>
                        </a:rPr>
                        <a:t>GadgetListing</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2 types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c:\Project\Ashmore\GreenfieldRepository\SourceCode\GreenField\GreenField.App\Helpers\GadgetListing.cs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GreenField.App.Helpers.GadgetListing</a:t>
                      </a:r>
                      <a:endParaRPr lang="en-US" sz="1200">
                        <a:effectLst/>
                        <a:latin typeface="Times New Roman"/>
                        <a:ea typeface="SimSun"/>
                        <a:cs typeface="Times New Roman"/>
                      </a:endParaRPr>
                    </a:p>
                  </a:txBody>
                  <a:tcPr marL="7687" marR="7687" marT="7687" marB="7687" anchor="ctr"/>
                </a:tc>
              </a:tr>
              <a:tr h="198626">
                <a:tc>
                  <a:txBody>
                    <a:bodyPr/>
                    <a:lstStyle/>
                    <a:p>
                      <a:pPr marL="0" marR="0">
                        <a:spcBef>
                          <a:spcPts val="0"/>
                        </a:spcBef>
                        <a:spcAft>
                          <a:spcPts val="0"/>
                        </a:spcAft>
                      </a:pPr>
                      <a:r>
                        <a:rPr lang="en-US" sz="1200">
                          <a:effectLst/>
                        </a:rPr>
                        <a:t>ToolBoxSelecter</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3 types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c:\Project\Ashmore\GreenfieldRepository\SourceCode\GreenField\GreenField.App\Helpers\ToolBoxSelecter.cs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GreenField.App.Helpers.ToolBoxSelecter</a:t>
                      </a:r>
                      <a:endParaRPr lang="en-US" sz="1200">
                        <a:effectLst/>
                        <a:latin typeface="Times New Roman"/>
                        <a:ea typeface="SimSun"/>
                        <a:cs typeface="Times New Roman"/>
                      </a:endParaRPr>
                    </a:p>
                  </a:txBody>
                  <a:tcPr marL="7687" marR="7687" marT="7687" marB="7687" anchor="ctr"/>
                </a:tc>
              </a:tr>
              <a:tr h="243599">
                <a:tc>
                  <a:txBody>
                    <a:bodyPr/>
                    <a:lstStyle/>
                    <a:p>
                      <a:pPr marL="0" marR="0">
                        <a:spcBef>
                          <a:spcPts val="0"/>
                        </a:spcBef>
                        <a:spcAft>
                          <a:spcPts val="0"/>
                        </a:spcAft>
                      </a:pPr>
                      <a:r>
                        <a:rPr lang="en-US" sz="1200">
                          <a:effectLst/>
                        </a:rPr>
                        <a:t>CustomScreeningToolEntities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14 types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c:\Project\Ashmore\GreenfieldRepository\SourceCode\GreenField\GreenField.DAL\CustomScreeningToolDataModel.Designer.cs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GreenField.DAL.CustomScreeningToolEntities</a:t>
                      </a:r>
                      <a:endParaRPr lang="en-US" sz="1200">
                        <a:effectLst/>
                        <a:latin typeface="Times New Roman"/>
                        <a:ea typeface="SimSun"/>
                        <a:cs typeface="Times New Roman"/>
                      </a:endParaRPr>
                    </a:p>
                  </a:txBody>
                  <a:tcPr marL="7687" marR="7687" marT="7687" marB="7687" anchor="ctr"/>
                </a:tc>
              </a:tr>
              <a:tr h="243599">
                <a:tc>
                  <a:txBody>
                    <a:bodyPr/>
                    <a:lstStyle/>
                    <a:p>
                      <a:pPr marL="0" marR="0">
                        <a:spcBef>
                          <a:spcPts val="0"/>
                        </a:spcBef>
                        <a:spcAft>
                          <a:spcPts val="0"/>
                        </a:spcAft>
                      </a:pPr>
                      <a:r>
                        <a:rPr lang="en-US" sz="1200">
                          <a:effectLst/>
                        </a:rPr>
                        <a:t>ExternalResearchEntities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53 types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c:\Project\Ashmore\GreenfieldRepository\SourceCode\GreenField\GreenField.DAL\ExternalResearchDataModel.Designer.cs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GreenField.DAL.ExternalResearchEntities</a:t>
                      </a:r>
                      <a:endParaRPr lang="en-US" sz="1200">
                        <a:effectLst/>
                        <a:latin typeface="Times New Roman"/>
                        <a:ea typeface="SimSun"/>
                        <a:cs typeface="Times New Roman"/>
                      </a:endParaRPr>
                    </a:p>
                  </a:txBody>
                  <a:tcPr marL="7687" marR="7687" marT="7687" marB="7687" anchor="ctr"/>
                </a:tc>
              </a:tr>
              <a:tr h="243599">
                <a:tc>
                  <a:txBody>
                    <a:bodyPr/>
                    <a:lstStyle/>
                    <a:p>
                      <a:pPr marL="0" marR="0">
                        <a:spcBef>
                          <a:spcPts val="0"/>
                        </a:spcBef>
                        <a:spcAft>
                          <a:spcPts val="0"/>
                        </a:spcAft>
                      </a:pPr>
                      <a:r>
                        <a:rPr lang="en-US" sz="1200">
                          <a:effectLst/>
                        </a:rPr>
                        <a:t>ICPresentationEntities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19 types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c:\Project\Ashmore\GreenfieldRepository\SourceCode\GreenField\GreenField.DAL\ICPresentationDataModel1.Designer.cs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GreenField.DAL.ICPresentationEntities</a:t>
                      </a:r>
                      <a:endParaRPr lang="en-US" sz="1200">
                        <a:effectLst/>
                        <a:latin typeface="Times New Roman"/>
                        <a:ea typeface="SimSun"/>
                        <a:cs typeface="Times New Roman"/>
                      </a:endParaRPr>
                    </a:p>
                  </a:txBody>
                  <a:tcPr marL="7687" marR="7687" marT="7687" marB="7687" anchor="ctr"/>
                </a:tc>
              </a:tr>
              <a:tr h="243599">
                <a:tc>
                  <a:txBody>
                    <a:bodyPr/>
                    <a:lstStyle/>
                    <a:p>
                      <a:pPr marL="0" marR="0">
                        <a:spcBef>
                          <a:spcPts val="0"/>
                        </a:spcBef>
                        <a:spcAft>
                          <a:spcPts val="0"/>
                        </a:spcAft>
                      </a:pPr>
                      <a:r>
                        <a:rPr lang="en-US" sz="1200">
                          <a:effectLst/>
                        </a:rPr>
                        <a:t>ResearchEntities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16 types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a:effectLst/>
                        </a:rPr>
                        <a:t>c:\Project\Ashmore\GreenfieldRepository\SourceCode\GreenField\GreenField.DAL\ResearchDataModel.Designer.cs</a:t>
                      </a:r>
                      <a:endParaRPr lang="en-US" sz="1200">
                        <a:effectLst/>
                        <a:latin typeface="Times New Roman"/>
                        <a:ea typeface="SimSun"/>
                        <a:cs typeface="Times New Roman"/>
                      </a:endParaRPr>
                    </a:p>
                  </a:txBody>
                  <a:tcPr marL="7687" marR="7687" marT="7687" marB="7687" anchor="ctr"/>
                </a:tc>
                <a:tc>
                  <a:txBody>
                    <a:bodyPr/>
                    <a:lstStyle/>
                    <a:p>
                      <a:pPr marL="0" marR="0">
                        <a:spcBef>
                          <a:spcPts val="0"/>
                        </a:spcBef>
                        <a:spcAft>
                          <a:spcPts val="0"/>
                        </a:spcAft>
                      </a:pPr>
                      <a:r>
                        <a:rPr lang="en-US" sz="1200" dirty="0" err="1">
                          <a:effectLst/>
                        </a:rPr>
                        <a:t>GreenField.DAL.ResearchEntities</a:t>
                      </a:r>
                      <a:endParaRPr lang="en-US" sz="1200" dirty="0">
                        <a:effectLst/>
                        <a:latin typeface="Times New Roman"/>
                        <a:ea typeface="SimSun"/>
                        <a:cs typeface="Times New Roman"/>
                      </a:endParaRPr>
                    </a:p>
                  </a:txBody>
                  <a:tcPr marL="7687" marR="7687" marT="7687" marB="7687" anchor="ctr"/>
                </a:tc>
              </a:tr>
            </a:tbl>
          </a:graphicData>
        </a:graphic>
      </p:graphicFrame>
    </p:spTree>
    <p:extLst>
      <p:ext uri="{BB962C8B-B14F-4D97-AF65-F5344CB8AC3E}">
        <p14:creationId xmlns:p14="http://schemas.microsoft.com/office/powerpoint/2010/main" val="13311330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4" presetClass="path" presetSubtype="0" accel="50000" decel="50000" fill="hold" nodeType="clickEffect">
                                  <p:stCondLst>
                                    <p:cond delay="0"/>
                                  </p:stCondLst>
                                  <p:childTnLst>
                                    <p:animMotion origin="layout" path="M 0 0 L 0 -0.25 E" pathEditMode="relative" ptsTypes="">
                                      <p:cBhvr>
                                        <p:cTn id="11"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38</a:t>
            </a:fld>
            <a:endParaRPr kumimoji="0" lang="en-US"/>
          </a:p>
        </p:txBody>
      </p:sp>
      <p:sp>
        <p:nvSpPr>
          <p:cNvPr id="7" name="Title 1"/>
          <p:cNvSpPr>
            <a:spLocks noGrp="1"/>
          </p:cNvSpPr>
          <p:nvPr>
            <p:ph type="title"/>
          </p:nvPr>
        </p:nvSpPr>
        <p:spPr>
          <a:xfrm>
            <a:off x="133125" y="-261780"/>
            <a:ext cx="9010875" cy="1143000"/>
          </a:xfrm>
        </p:spPr>
        <p:txBody>
          <a:bodyPr>
            <a:noAutofit/>
          </a:bodyPr>
          <a:lstStyle/>
          <a:p>
            <a:r>
              <a:rPr lang="en-GB" sz="2000" dirty="0"/>
              <a:t>Namespace name should correspond to file </a:t>
            </a:r>
            <a:r>
              <a:rPr lang="en-GB" sz="2000" dirty="0" smtClean="0"/>
              <a:t>location </a:t>
            </a:r>
            <a:r>
              <a:rPr lang="en-US" sz="2000" dirty="0" smtClean="0"/>
              <a:t>(277)</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913596272"/>
              </p:ext>
            </p:extLst>
          </p:nvPr>
        </p:nvGraphicFramePr>
        <p:xfrm>
          <a:off x="0" y="638176"/>
          <a:ext cx="9144000" cy="18710200"/>
        </p:xfrm>
        <a:graphic>
          <a:graphicData uri="http://schemas.openxmlformats.org/drawingml/2006/table">
            <a:tbl>
              <a:tblPr firstRow="1" firstCol="1" bandRow="1">
                <a:tableStyleId>{5C22544A-7EE6-4342-B048-85BDC9FD1C3A}</a:tableStyleId>
              </a:tblPr>
              <a:tblGrid>
                <a:gridCol w="1111195"/>
                <a:gridCol w="799647"/>
                <a:gridCol w="3556866"/>
                <a:gridCol w="3676292"/>
              </a:tblGrid>
              <a:tr h="42942">
                <a:tc>
                  <a:txBody>
                    <a:bodyPr/>
                    <a:lstStyle/>
                    <a:p>
                      <a:pPr algn="ctr"/>
                      <a:r>
                        <a:rPr lang="en-US" sz="1200" dirty="0" smtClean="0">
                          <a:effectLst/>
                          <a:latin typeface="+mn-lt"/>
                        </a:rPr>
                        <a:t>Types</a:t>
                      </a:r>
                      <a:endParaRPr lang="en-US" sz="1200" dirty="0">
                        <a:effectLst/>
                        <a:latin typeface="+mn-lt"/>
                        <a:cs typeface="Times New Roman"/>
                      </a:endParaRPr>
                    </a:p>
                  </a:txBody>
                  <a:tcPr marL="8444" marR="8444" marT="0" marB="0" anchor="ctr"/>
                </a:tc>
                <a:tc>
                  <a:txBody>
                    <a:bodyPr/>
                    <a:lstStyle/>
                    <a:p>
                      <a:pPr algn="ctr"/>
                      <a:r>
                        <a:rPr lang="en-US" sz="1200" dirty="0" err="1" smtClean="0">
                          <a:effectLst/>
                          <a:latin typeface="+mn-lt"/>
                        </a:rPr>
                        <a:t>Dir</a:t>
                      </a:r>
                      <a:r>
                        <a:rPr lang="en-US" sz="1200" dirty="0" smtClean="0">
                          <a:effectLst/>
                          <a:latin typeface="+mn-lt"/>
                        </a:rPr>
                        <a:t> Corresponding</a:t>
                      </a:r>
                      <a:endParaRPr lang="en-US" sz="1200" dirty="0">
                        <a:effectLst/>
                        <a:latin typeface="+mn-lt"/>
                        <a:cs typeface="Times New Roman"/>
                      </a:endParaRPr>
                    </a:p>
                  </a:txBody>
                  <a:tcPr marL="8444" marR="8444" marT="0" marB="0" anchor="ctr"/>
                </a:tc>
                <a:tc>
                  <a:txBody>
                    <a:bodyPr/>
                    <a:lstStyle/>
                    <a:p>
                      <a:pPr algn="ctr"/>
                      <a:r>
                        <a:rPr lang="en-US" sz="1200" dirty="0" smtClean="0">
                          <a:effectLst/>
                          <a:latin typeface="+mn-lt"/>
                        </a:rPr>
                        <a:t>Source File Path</a:t>
                      </a:r>
                      <a:endParaRPr lang="en-US" sz="1200" dirty="0">
                        <a:effectLst/>
                        <a:latin typeface="+mn-lt"/>
                        <a:cs typeface="Times New Roman"/>
                      </a:endParaRPr>
                    </a:p>
                  </a:txBody>
                  <a:tcPr marL="8444" marR="8444" marT="0" marB="0" anchor="ctr"/>
                </a:tc>
                <a:tc>
                  <a:txBody>
                    <a:bodyPr/>
                    <a:lstStyle/>
                    <a:p>
                      <a:pPr algn="ctr"/>
                      <a:r>
                        <a:rPr lang="en-US" sz="1200" dirty="0" smtClean="0">
                          <a:effectLst/>
                          <a:latin typeface="+mn-lt"/>
                        </a:rPr>
                        <a:t>Full Name</a:t>
                      </a:r>
                      <a:endParaRPr lang="en-US" sz="1200" dirty="0">
                        <a:effectLst/>
                        <a:latin typeface="+mn-lt"/>
                        <a:cs typeface="Times New Roman"/>
                      </a:endParaRPr>
                    </a:p>
                  </a:txBody>
                  <a:tcPr marL="8444" marR="8444" marT="0" marB="0" anchor="ctr"/>
                </a:tc>
              </a:tr>
              <a:tr h="160057">
                <a:tc>
                  <a:txBody>
                    <a:bodyPr/>
                    <a:lstStyle/>
                    <a:p>
                      <a:pPr marL="0" marR="0">
                        <a:spcBef>
                          <a:spcPts val="0"/>
                        </a:spcBef>
                        <a:spcAft>
                          <a:spcPts val="0"/>
                        </a:spcAft>
                      </a:pPr>
                      <a:r>
                        <a:rPr lang="en-US" sz="1200">
                          <a:effectLst/>
                          <a:latin typeface="+mn-lt"/>
                        </a:rPr>
                        <a:t>RangeObservableCollection&lt;T&gt;</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 Gadgets Helpers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c:\Project\Ashmore\GreenfieldRepository\SourceCode\GreenField\GreenField.Common\Helper\RangeObservableCollection.cs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GreenField.Gadgets.Helpers.RangeObservableCollection&lt;T&gt;</a:t>
                      </a:r>
                      <a:endParaRPr lang="en-US" sz="1200">
                        <a:effectLst/>
                        <a:latin typeface="+mn-lt"/>
                        <a:ea typeface="SimSun"/>
                        <a:cs typeface="Times New Roman"/>
                      </a:endParaRPr>
                    </a:p>
                  </a:txBody>
                  <a:tcPr marL="8444" marR="8444" marT="8444" marB="8444" anchor="ctr"/>
                </a:tc>
              </a:tr>
              <a:tr h="160057">
                <a:tc>
                  <a:txBody>
                    <a:bodyPr/>
                    <a:lstStyle/>
                    <a:p>
                      <a:pPr marL="0" marR="0">
                        <a:spcBef>
                          <a:spcPts val="0"/>
                        </a:spcBef>
                        <a:spcAft>
                          <a:spcPts val="0"/>
                        </a:spcAft>
                      </a:pPr>
                      <a:r>
                        <a:rPr lang="en-US" sz="1200">
                          <a:effectLst/>
                          <a:latin typeface="+mn-lt"/>
                        </a:rPr>
                        <a:t>ErrorMessage</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 LoginModule Controls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c:\Project\Ashmore\GreenfieldRepository\SourceCode\GreenField\GreenField.LoginModule\obj\Debug\Controls\ErrorMessage.g.cs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GreenField.LoginModule.Controls.ErrorMessage</a:t>
                      </a:r>
                      <a:endParaRPr lang="en-US" sz="1200">
                        <a:effectLst/>
                        <a:latin typeface="+mn-lt"/>
                        <a:ea typeface="SimSun"/>
                        <a:cs typeface="Times New Roman"/>
                      </a:endParaRPr>
                    </a:p>
                  </a:txBody>
                  <a:tcPr marL="8444" marR="8444" marT="8444" marB="8444" anchor="ctr"/>
                </a:tc>
              </a:tr>
              <a:tr h="253749">
                <a:tc>
                  <a:txBody>
                    <a:bodyPr/>
                    <a:lstStyle/>
                    <a:p>
                      <a:pPr marL="0" marR="0">
                        <a:spcBef>
                          <a:spcPts val="0"/>
                        </a:spcBef>
                        <a:spcAft>
                          <a:spcPts val="0"/>
                        </a:spcAft>
                      </a:pPr>
                      <a:r>
                        <a:rPr lang="en-US" sz="1200">
                          <a:effectLst/>
                          <a:latin typeface="+mn-lt"/>
                        </a:rPr>
                        <a:t>EnterKeyDown</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 LoginModule SupportClasses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c:\Project\Ashmore\GreenfieldRepository\SourceCode\GreenField\GreenField.LoginModule\Support Classes\EnterKeyDown.cs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GreenField.LoginModule.SupportClasses.EnterKeyDown</a:t>
                      </a:r>
                      <a:endParaRPr lang="en-US" sz="1200">
                        <a:effectLst/>
                        <a:latin typeface="+mn-lt"/>
                        <a:ea typeface="SimSun"/>
                        <a:cs typeface="Times New Roman"/>
                      </a:endParaRPr>
                    </a:p>
                  </a:txBody>
                  <a:tcPr marL="8444" marR="8444" marT="8444" marB="8444" anchor="ctr"/>
                </a:tc>
              </a:tr>
              <a:tr h="160057">
                <a:tc>
                  <a:txBody>
                    <a:bodyPr/>
                    <a:lstStyle/>
                    <a:p>
                      <a:pPr marL="0" marR="0">
                        <a:spcBef>
                          <a:spcPts val="0"/>
                        </a:spcBef>
                        <a:spcAft>
                          <a:spcPts val="0"/>
                        </a:spcAft>
                      </a:pPr>
                      <a:r>
                        <a:rPr lang="en-US" sz="1200">
                          <a:effectLst/>
                          <a:latin typeface="+mn-lt"/>
                        </a:rPr>
                        <a:t>ViewLoginForm</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 LoginModule Views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c:\Project\Ashmore\GreenfieldRepository\SourceCode\GreenField\GreenField.LoginModule\obj\Debug\Views\ViewLoginForm.g.cs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GreenField.LoginModule.Views.ViewLoginForm</a:t>
                      </a:r>
                      <a:endParaRPr lang="en-US" sz="1200">
                        <a:effectLst/>
                        <a:latin typeface="+mn-lt"/>
                        <a:ea typeface="SimSun"/>
                        <a:cs typeface="Times New Roman"/>
                      </a:endParaRPr>
                    </a:p>
                  </a:txBody>
                  <a:tcPr marL="8444" marR="8444" marT="8444" marB="8444" anchor="ctr"/>
                </a:tc>
              </a:tr>
              <a:tr h="160057">
                <a:tc>
                  <a:txBody>
                    <a:bodyPr/>
                    <a:lstStyle/>
                    <a:p>
                      <a:pPr marL="0" marR="0">
                        <a:spcBef>
                          <a:spcPts val="0"/>
                        </a:spcBef>
                        <a:spcAft>
                          <a:spcPts val="0"/>
                        </a:spcAft>
                      </a:pPr>
                      <a:r>
                        <a:rPr lang="en-US" sz="1200">
                          <a:effectLst/>
                          <a:latin typeface="+mn-lt"/>
                        </a:rPr>
                        <a:t>ViewNotifications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dirty="0" err="1">
                          <a:effectLst/>
                          <a:latin typeface="+mn-lt"/>
                        </a:rPr>
                        <a:t>GreenField</a:t>
                      </a:r>
                      <a:r>
                        <a:rPr lang="en-US" sz="1200" dirty="0">
                          <a:effectLst/>
                          <a:latin typeface="+mn-lt"/>
                        </a:rPr>
                        <a:t> </a:t>
                      </a:r>
                      <a:r>
                        <a:rPr lang="en-US" sz="1200" dirty="0" err="1">
                          <a:effectLst/>
                          <a:latin typeface="+mn-lt"/>
                        </a:rPr>
                        <a:t>LoginModule</a:t>
                      </a:r>
                      <a:r>
                        <a:rPr lang="en-US" sz="1200" dirty="0">
                          <a:effectLst/>
                          <a:latin typeface="+mn-lt"/>
                        </a:rPr>
                        <a:t> Views</a:t>
                      </a:r>
                      <a:endParaRPr lang="en-US" sz="1200" dirty="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dirty="0">
                          <a:effectLst/>
                          <a:latin typeface="+mn-lt"/>
                        </a:rPr>
                        <a:t>c:\Project\Ashmore\GreenfieldRepository\SourceCode\GreenField\GreenField.LoginModule\obj\Debug\Views\ViewNotifications.g.cs</a:t>
                      </a:r>
                      <a:endParaRPr lang="en-US" sz="1200" dirty="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GreenField.LoginModule.Views.ViewNotifications</a:t>
                      </a:r>
                      <a:endParaRPr lang="en-US" sz="1200">
                        <a:effectLst/>
                        <a:latin typeface="+mn-lt"/>
                        <a:ea typeface="SimSun"/>
                        <a:cs typeface="Times New Roman"/>
                      </a:endParaRPr>
                    </a:p>
                  </a:txBody>
                  <a:tcPr marL="8444" marR="8444" marT="8444" marB="8444" anchor="ctr"/>
                </a:tc>
              </a:tr>
              <a:tr h="160057">
                <a:tc>
                  <a:txBody>
                    <a:bodyPr/>
                    <a:lstStyle/>
                    <a:p>
                      <a:pPr marL="0" marR="0">
                        <a:spcBef>
                          <a:spcPts val="0"/>
                        </a:spcBef>
                        <a:spcAft>
                          <a:spcPts val="0"/>
                        </a:spcAft>
                      </a:pPr>
                      <a:r>
                        <a:rPr lang="en-US" sz="1200">
                          <a:effectLst/>
                          <a:latin typeface="+mn-lt"/>
                        </a:rPr>
                        <a:t>ViewPasswordChangeForm</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 LoginModule Views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c:\Project\Ashmore\GreenfieldRepository\SourceCode\GreenField\GreenField.LoginModule\obj\Debug\Views\ViewPasswordChangeForm.g.cs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GreenField.LoginModule.Views.ViewPasswordChangeForm</a:t>
                      </a:r>
                      <a:endParaRPr lang="en-US" sz="1200">
                        <a:effectLst/>
                        <a:latin typeface="+mn-lt"/>
                        <a:ea typeface="SimSun"/>
                        <a:cs typeface="Times New Roman"/>
                      </a:endParaRPr>
                    </a:p>
                  </a:txBody>
                  <a:tcPr marL="8444" marR="8444" marT="8444" marB="8444" anchor="ctr"/>
                </a:tc>
              </a:tr>
              <a:tr h="160057">
                <a:tc>
                  <a:txBody>
                    <a:bodyPr/>
                    <a:lstStyle/>
                    <a:p>
                      <a:pPr marL="0" marR="0">
                        <a:spcBef>
                          <a:spcPts val="0"/>
                        </a:spcBef>
                        <a:spcAft>
                          <a:spcPts val="0"/>
                        </a:spcAft>
                      </a:pPr>
                      <a:r>
                        <a:rPr lang="en-US" sz="1200">
                          <a:effectLst/>
                          <a:latin typeface="+mn-lt"/>
                        </a:rPr>
                        <a:t>ViewPasswordResetForm</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 LoginModule Views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c:\Project\Ashmore\GreenfieldRepository\SourceCode\GreenField\GreenField.LoginModule\obj\Debug\Views\ViewPasswordResetForm.g.cs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GreenField.LoginModule.Views.ViewPasswordResetForm</a:t>
                      </a:r>
                      <a:endParaRPr lang="en-US" sz="1200">
                        <a:effectLst/>
                        <a:latin typeface="+mn-lt"/>
                        <a:ea typeface="SimSun"/>
                        <a:cs typeface="Times New Roman"/>
                      </a:endParaRPr>
                    </a:p>
                  </a:txBody>
                  <a:tcPr marL="8444" marR="8444" marT="8444" marB="8444" anchor="ctr"/>
                </a:tc>
              </a:tr>
              <a:tr h="160057">
                <a:tc>
                  <a:txBody>
                    <a:bodyPr/>
                    <a:lstStyle/>
                    <a:p>
                      <a:pPr marL="0" marR="0">
                        <a:spcBef>
                          <a:spcPts val="0"/>
                        </a:spcBef>
                        <a:spcAft>
                          <a:spcPts val="0"/>
                        </a:spcAft>
                      </a:pPr>
                      <a:r>
                        <a:rPr lang="en-US" sz="1200">
                          <a:effectLst/>
                          <a:latin typeface="+mn-lt"/>
                        </a:rPr>
                        <a:t>ViewRegisterForm</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 LoginModule Views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c:\Project\Ashmore\GreenfieldRepository\SourceCode\GreenField\GreenField.LoginModule\obj\Debug\Views\ViewRegisterForm.g.cs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GreenField.LoginModule.Views.ViewRegisterForm</a:t>
                      </a:r>
                      <a:endParaRPr lang="en-US" sz="1200">
                        <a:effectLst/>
                        <a:latin typeface="+mn-lt"/>
                        <a:ea typeface="SimSun"/>
                        <a:cs typeface="Times New Roman"/>
                      </a:endParaRPr>
                    </a:p>
                  </a:txBody>
                  <a:tcPr marL="8444" marR="8444" marT="8444" marB="8444" anchor="ctr"/>
                </a:tc>
              </a:tr>
              <a:tr h="253749">
                <a:tc>
                  <a:txBody>
                    <a:bodyPr/>
                    <a:lstStyle/>
                    <a:p>
                      <a:pPr marL="0" marR="0">
                        <a:spcBef>
                          <a:spcPts val="0"/>
                        </a:spcBef>
                        <a:spcAft>
                          <a:spcPts val="0"/>
                        </a:spcAft>
                      </a:pPr>
                      <a:r>
                        <a:rPr lang="en-US" sz="1200">
                          <a:effectLst/>
                          <a:latin typeface="+mn-lt"/>
                        </a:rPr>
                        <a:t>EditorView</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 Targeting Controls BasketTargets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c:\Project\Ashmore\GreenfieldRepository\SourceCode\GreenField\Targeting\GreenField.Targeting.Controls\obj\Debug\BasketTargets\EditorView.g.cs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GreenField.Targeting.Controls.BasketTargets.EditorView</a:t>
                      </a:r>
                      <a:endParaRPr lang="en-US" sz="1200">
                        <a:effectLst/>
                        <a:latin typeface="+mn-lt"/>
                        <a:ea typeface="SimSun"/>
                        <a:cs typeface="Times New Roman"/>
                      </a:endParaRPr>
                    </a:p>
                  </a:txBody>
                  <a:tcPr marL="8444" marR="8444" marT="8444" marB="8444" anchor="ctr"/>
                </a:tc>
              </a:tr>
              <a:tr h="253749">
                <a:tc>
                  <a:txBody>
                    <a:bodyPr/>
                    <a:lstStyle/>
                    <a:p>
                      <a:pPr marL="0" marR="0">
                        <a:spcBef>
                          <a:spcPts val="0"/>
                        </a:spcBef>
                        <a:spcAft>
                          <a:spcPts val="0"/>
                        </a:spcAft>
                      </a:pPr>
                      <a:r>
                        <a:rPr lang="en-US" sz="1200">
                          <a:effectLst/>
                          <a:latin typeface="+mn-lt"/>
                        </a:rPr>
                        <a:t>PickerView</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 Targeting Controls BasketTargets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c:\Project\Ashmore\GreenfieldRepository\SourceCode\GreenField\Targeting\GreenField.Targeting.Controls\obj\Debug\BasketTargets\PickerView.g.cs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GreenField.Targeting.Controls.BasketTargets.PickerView</a:t>
                      </a:r>
                      <a:endParaRPr lang="en-US" sz="1200">
                        <a:effectLst/>
                        <a:latin typeface="+mn-lt"/>
                        <a:ea typeface="SimSun"/>
                        <a:cs typeface="Times New Roman"/>
                      </a:endParaRPr>
                    </a:p>
                  </a:txBody>
                  <a:tcPr marL="8444" marR="8444" marT="8444" marB="8444" anchor="ctr"/>
                </a:tc>
              </a:tr>
              <a:tr h="253749">
                <a:tc>
                  <a:txBody>
                    <a:bodyPr/>
                    <a:lstStyle/>
                    <a:p>
                      <a:pPr marL="0" marR="0">
                        <a:spcBef>
                          <a:spcPts val="0"/>
                        </a:spcBef>
                        <a:spcAft>
                          <a:spcPts val="0"/>
                        </a:spcAft>
                      </a:pPr>
                      <a:r>
                        <a:rPr lang="en-US" sz="1200">
                          <a:effectLst/>
                          <a:latin typeface="+mn-lt"/>
                        </a:rPr>
                        <a:t>RootView</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 Targeting Controls BasketTargets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c:\Project\Ashmore\GreenfieldRepository\SourceCode\GreenField\Targeting\GreenField.Targeting.Controls\obj\Debug\BasketTargets\RootView.g.cs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GreenField.Targeting.Controls.BasketTargets.RootView</a:t>
                      </a:r>
                      <a:endParaRPr lang="en-US" sz="1200">
                        <a:effectLst/>
                        <a:latin typeface="+mn-lt"/>
                        <a:ea typeface="SimSun"/>
                        <a:cs typeface="Times New Roman"/>
                      </a:endParaRPr>
                    </a:p>
                  </a:txBody>
                  <a:tcPr marL="8444" marR="8444" marT="8444" marB="8444" anchor="ctr"/>
                </a:tc>
              </a:tr>
              <a:tr h="206903">
                <a:tc>
                  <a:txBody>
                    <a:bodyPr/>
                    <a:lstStyle/>
                    <a:p>
                      <a:pPr marL="0" marR="0">
                        <a:spcBef>
                          <a:spcPts val="0"/>
                        </a:spcBef>
                        <a:spcAft>
                          <a:spcPts val="0"/>
                        </a:spcAft>
                      </a:pPr>
                      <a:r>
                        <a:rPr lang="en-US" sz="1200">
                          <a:effectLst/>
                          <a:latin typeface="+mn-lt"/>
                        </a:rPr>
                        <a:t>EditorView</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 Targeting Controls BottomUp</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c:\Project\Ashmore\GreenfieldRepository\SourceCode\GreenField\Targeting\GreenField.Targeting.Controls\obj\Debug\BottomUp\EditorView.g.cs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GreenField.Targeting.Controls.BottomUp.EditorView</a:t>
                      </a:r>
                      <a:endParaRPr lang="en-US" sz="1200">
                        <a:effectLst/>
                        <a:latin typeface="+mn-lt"/>
                        <a:ea typeface="SimSun"/>
                        <a:cs typeface="Times New Roman"/>
                      </a:endParaRPr>
                    </a:p>
                  </a:txBody>
                  <a:tcPr marL="8444" marR="8444" marT="8444" marB="8444" anchor="ctr"/>
                </a:tc>
              </a:tr>
              <a:tr h="206903">
                <a:tc>
                  <a:txBody>
                    <a:bodyPr/>
                    <a:lstStyle/>
                    <a:p>
                      <a:pPr marL="0" marR="0">
                        <a:spcBef>
                          <a:spcPts val="0"/>
                        </a:spcBef>
                        <a:spcAft>
                          <a:spcPts val="0"/>
                        </a:spcAft>
                      </a:pPr>
                      <a:r>
                        <a:rPr lang="en-US" sz="1200">
                          <a:effectLst/>
                          <a:latin typeface="+mn-lt"/>
                        </a:rPr>
                        <a:t>PortfolioPickerView</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 Targeting Controls BottomUp</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c:\Project\Ashmore\GreenfieldRepository\SourceCode\GreenField\Targeting\GreenField.Targeting.Controls\obj\Debug\BottomUp\PortfolioPickerView.g.cs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GreenField.Targeting.Controls.BottomUp.PortfolioPickerView</a:t>
                      </a:r>
                      <a:endParaRPr lang="en-US" sz="1200">
                        <a:effectLst/>
                        <a:latin typeface="+mn-lt"/>
                        <a:ea typeface="SimSun"/>
                        <a:cs typeface="Times New Roman"/>
                      </a:endParaRPr>
                    </a:p>
                  </a:txBody>
                  <a:tcPr marL="8444" marR="8444" marT="8444" marB="8444" anchor="ctr"/>
                </a:tc>
              </a:tr>
              <a:tr h="206903">
                <a:tc>
                  <a:txBody>
                    <a:bodyPr/>
                    <a:lstStyle/>
                    <a:p>
                      <a:pPr marL="0" marR="0">
                        <a:spcBef>
                          <a:spcPts val="0"/>
                        </a:spcBef>
                        <a:spcAft>
                          <a:spcPts val="0"/>
                        </a:spcAft>
                      </a:pPr>
                      <a:r>
                        <a:rPr lang="en-US" sz="1200">
                          <a:effectLst/>
                          <a:latin typeface="+mn-lt"/>
                        </a:rPr>
                        <a:t>RootView</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 Targeting Controls BottomUp</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c:\Project\Ashmore\GreenfieldRepository\SourceCode\GreenField\Targeting\GreenField.Targeting.Controls\obj\Debug\BottomUp\RootView.g.cs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GreenField.Targeting.Controls.BottomUp.RootView</a:t>
                      </a:r>
                      <a:endParaRPr lang="en-US" sz="1200">
                        <a:effectLst/>
                        <a:latin typeface="+mn-lt"/>
                        <a:ea typeface="SimSun"/>
                        <a:cs typeface="Times New Roman"/>
                      </a:endParaRPr>
                    </a:p>
                  </a:txBody>
                  <a:tcPr marL="8444" marR="8444" marT="8444" marB="8444" anchor="ctr"/>
                </a:tc>
              </a:tr>
              <a:tr h="253749">
                <a:tc>
                  <a:txBody>
                    <a:bodyPr/>
                    <a:lstStyle/>
                    <a:p>
                      <a:pPr marL="0" marR="0">
                        <a:spcBef>
                          <a:spcPts val="0"/>
                        </a:spcBef>
                        <a:spcAft>
                          <a:spcPts val="0"/>
                        </a:spcAft>
                      </a:pPr>
                      <a:r>
                        <a:rPr lang="en-US" sz="1200">
                          <a:effectLst/>
                          <a:latin typeface="+mn-lt"/>
                        </a:rPr>
                        <a:t>EditorView</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 Targeting Controls BroadGlobalActive</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c:\Project\Ashmore\GreenfieldRepository\SourceCode\GreenField\Targeting\GreenField.Targeting.Controls\obj\Debug\BroadGlobalActive\EditorView.g.cs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GreenField.Targeting.Controls.BroadGlobalActive.EditorView</a:t>
                      </a:r>
                      <a:endParaRPr lang="en-US" sz="1200">
                        <a:effectLst/>
                        <a:latin typeface="+mn-lt"/>
                        <a:ea typeface="SimSun"/>
                        <a:cs typeface="Times New Roman"/>
                      </a:endParaRPr>
                    </a:p>
                  </a:txBody>
                  <a:tcPr marL="8444" marR="8444" marT="8444" marB="8444" anchor="ctr"/>
                </a:tc>
              </a:tr>
              <a:tr h="253749">
                <a:tc>
                  <a:txBody>
                    <a:bodyPr/>
                    <a:lstStyle/>
                    <a:p>
                      <a:pPr marL="0" marR="0">
                        <a:spcBef>
                          <a:spcPts val="0"/>
                        </a:spcBef>
                        <a:spcAft>
                          <a:spcPts val="0"/>
                        </a:spcAft>
                      </a:pPr>
                      <a:r>
                        <a:rPr lang="en-US" sz="1200">
                          <a:effectLst/>
                          <a:latin typeface="+mn-lt"/>
                        </a:rPr>
                        <a:t>RootView</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 Targeting Controls BroadGlobalActive</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c:\Project\Ashmore\GreenfieldRepository\SourceCode\GreenField\Targeting\GreenField.Targeting.Controls\obj\Debug\BroadGlobalActive\RootView.g.cs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GreenField.Targeting.Controls.BroadGlobalActive.RootView</a:t>
                      </a:r>
                      <a:endParaRPr lang="en-US" sz="1200">
                        <a:effectLst/>
                        <a:latin typeface="+mn-lt"/>
                        <a:ea typeface="SimSun"/>
                        <a:cs typeface="Times New Roman"/>
                      </a:endParaRPr>
                    </a:p>
                  </a:txBody>
                  <a:tcPr marL="8444" marR="8444" marT="8444" marB="8444" anchor="ctr"/>
                </a:tc>
              </a:tr>
              <a:tr h="253749">
                <a:tc>
                  <a:txBody>
                    <a:bodyPr/>
                    <a:lstStyle/>
                    <a:p>
                      <a:pPr marL="0" marR="0">
                        <a:spcBef>
                          <a:spcPts val="0"/>
                        </a:spcBef>
                        <a:spcAft>
                          <a:spcPts val="0"/>
                        </a:spcAft>
                      </a:pPr>
                      <a:r>
                        <a:rPr lang="en-US" sz="1200">
                          <a:effectLst/>
                          <a:latin typeface="+mn-lt"/>
                        </a:rPr>
                        <a:t>PickerView</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 Targeting Controls BroadGlobalActive</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c:\Project\Ashmore\GreenfieldRepository\SourceCode\GreenField\Targeting\GreenField.Targeting.Controls\obj\Debug\BroadGlobalActive\PickerView.g.cs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GreenField.Targeting.Controls.BroadGlobalActive.PickerView</a:t>
                      </a:r>
                      <a:endParaRPr lang="en-US" sz="1200">
                        <a:effectLst/>
                        <a:latin typeface="+mn-lt"/>
                        <a:ea typeface="SimSun"/>
                        <a:cs typeface="Times New Roman"/>
                      </a:endParaRPr>
                    </a:p>
                  </a:txBody>
                  <a:tcPr marL="8444" marR="8444" marT="8444" marB="8444" anchor="ctr"/>
                </a:tc>
              </a:tr>
              <a:tr h="206903">
                <a:tc>
                  <a:txBody>
                    <a:bodyPr/>
                    <a:lstStyle/>
                    <a:p>
                      <a:pPr marL="0" marR="0">
                        <a:spcBef>
                          <a:spcPts val="0"/>
                        </a:spcBef>
                        <a:spcAft>
                          <a:spcPts val="0"/>
                        </a:spcAft>
                      </a:pPr>
                      <a:r>
                        <a:rPr lang="en-US" sz="1200">
                          <a:effectLst/>
                          <a:latin typeface="+mn-lt"/>
                        </a:rPr>
                        <a:t>ErrorMessage</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 AdministrationModule Controls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c:\Project\Ashmore\GreenfieldRepository\SourceCode\GreenField\GreenField.AdministrationModule\obj\Debug\Controls\ErrorMessage.g.cs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GreenField.AdministrationModule.Controls.ErrorMessage</a:t>
                      </a:r>
                      <a:endParaRPr lang="en-US" sz="1200">
                        <a:effectLst/>
                        <a:latin typeface="+mn-lt"/>
                        <a:ea typeface="SimSun"/>
                        <a:cs typeface="Times New Roman"/>
                      </a:endParaRPr>
                    </a:p>
                  </a:txBody>
                  <a:tcPr marL="8444" marR="8444" marT="8444" marB="8444" anchor="ctr"/>
                </a:tc>
              </a:tr>
              <a:tr h="206903">
                <a:tc>
                  <a:txBody>
                    <a:bodyPr/>
                    <a:lstStyle/>
                    <a:p>
                      <a:pPr marL="0" marR="0">
                        <a:spcBef>
                          <a:spcPts val="0"/>
                        </a:spcBef>
                        <a:spcAft>
                          <a:spcPts val="0"/>
                        </a:spcAft>
                      </a:pPr>
                      <a:r>
                        <a:rPr lang="en-US" sz="1200">
                          <a:effectLst/>
                          <a:latin typeface="+mn-lt"/>
                        </a:rPr>
                        <a:t>ChildCreateNewRole</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 AdministrationModule Views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c:\Project\Ashmore\GreenfieldRepository\SourceCode\GreenField\GreenField.AdministrationModule\obj\Debug\Views\ChildCreateNewRole.g.cs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GreenField.AdministrationModule.Views.ChildCreateNewRole</a:t>
                      </a:r>
                      <a:endParaRPr lang="en-US" sz="1200">
                        <a:effectLst/>
                        <a:latin typeface="+mn-lt"/>
                        <a:ea typeface="SimSun"/>
                        <a:cs typeface="Times New Roman"/>
                      </a:endParaRPr>
                    </a:p>
                  </a:txBody>
                  <a:tcPr marL="8444" marR="8444" marT="8444" marB="8444" anchor="ctr"/>
                </a:tc>
              </a:tr>
              <a:tr h="206903">
                <a:tc>
                  <a:txBody>
                    <a:bodyPr/>
                    <a:lstStyle/>
                    <a:p>
                      <a:pPr marL="0" marR="0">
                        <a:spcBef>
                          <a:spcPts val="0"/>
                        </a:spcBef>
                        <a:spcAft>
                          <a:spcPts val="0"/>
                        </a:spcAft>
                      </a:pPr>
                      <a:r>
                        <a:rPr lang="en-US" sz="1200">
                          <a:effectLst/>
                          <a:latin typeface="+mn-lt"/>
                        </a:rPr>
                        <a:t>Home</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 AdministrationModule Views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c:\Project\Ashmore\GreenfieldRepository\SourceCode\GreenField\GreenField.AdministrationModule\obj\Debug\Views\Home.g.cs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GreenField.AdministrationModule.Views.Home</a:t>
                      </a:r>
                      <a:endParaRPr lang="en-US" sz="1200">
                        <a:effectLst/>
                        <a:latin typeface="+mn-lt"/>
                        <a:ea typeface="SimSun"/>
                        <a:cs typeface="Times New Roman"/>
                      </a:endParaRPr>
                    </a:p>
                  </a:txBody>
                  <a:tcPr marL="8444" marR="8444" marT="8444" marB="8444" anchor="ctr"/>
                </a:tc>
              </a:tr>
              <a:tr h="206903">
                <a:tc>
                  <a:txBody>
                    <a:bodyPr/>
                    <a:lstStyle/>
                    <a:p>
                      <a:pPr marL="0" marR="0">
                        <a:spcBef>
                          <a:spcPts val="0"/>
                        </a:spcBef>
                        <a:spcAft>
                          <a:spcPts val="0"/>
                        </a:spcAft>
                      </a:pPr>
                      <a:r>
                        <a:rPr lang="en-US" sz="1200">
                          <a:effectLst/>
                          <a:latin typeface="+mn-lt"/>
                        </a:rPr>
                        <a:t>ViewManageRoles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 AdministrationModule Views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c:\Project\Ashmore\GreenfieldRepository\SourceCode\GreenField\GreenField.AdministrationModule\obj\Debug\Views\ViewManageRoles.g.cs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GreenField.AdministrationModule.Views.ViewManageRoles</a:t>
                      </a:r>
                      <a:endParaRPr lang="en-US" sz="1200">
                        <a:effectLst/>
                        <a:latin typeface="+mn-lt"/>
                        <a:ea typeface="SimSun"/>
                        <a:cs typeface="Times New Roman"/>
                      </a:endParaRPr>
                    </a:p>
                  </a:txBody>
                  <a:tcPr marL="8444" marR="8444" marT="8444" marB="8444" anchor="ctr"/>
                </a:tc>
              </a:tr>
              <a:tr h="206903">
                <a:tc>
                  <a:txBody>
                    <a:bodyPr/>
                    <a:lstStyle/>
                    <a:p>
                      <a:pPr marL="0" marR="0">
                        <a:spcBef>
                          <a:spcPts val="0"/>
                        </a:spcBef>
                        <a:spcAft>
                          <a:spcPts val="0"/>
                        </a:spcAft>
                      </a:pPr>
                      <a:r>
                        <a:rPr lang="en-US" sz="1200">
                          <a:effectLst/>
                          <a:latin typeface="+mn-lt"/>
                        </a:rPr>
                        <a:t>ViewManageUsers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 AdministrationModule Views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c:\Project\Ashmore\GreenfieldRepository\SourceCode\GreenField\GreenField.AdministrationModule\obj\Debug\Views\ViewManageUsers.g.cs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GreenField.AdministrationModule.Views.ViewManageUsers</a:t>
                      </a:r>
                      <a:endParaRPr lang="en-US" sz="1200">
                        <a:effectLst/>
                        <a:latin typeface="+mn-lt"/>
                        <a:ea typeface="SimSun"/>
                        <a:cs typeface="Times New Roman"/>
                      </a:endParaRPr>
                    </a:p>
                  </a:txBody>
                  <a:tcPr marL="8444" marR="8444" marT="8444" marB="8444" anchor="ctr"/>
                </a:tc>
              </a:tr>
              <a:tr h="160057">
                <a:tc>
                  <a:txBody>
                    <a:bodyPr/>
                    <a:lstStyle/>
                    <a:p>
                      <a:pPr marL="0" marR="0">
                        <a:spcBef>
                          <a:spcPts val="0"/>
                        </a:spcBef>
                        <a:spcAft>
                          <a:spcPts val="0"/>
                        </a:spcAft>
                      </a:pPr>
                      <a:r>
                        <a:rPr lang="en-US" sz="1200">
                          <a:effectLst/>
                          <a:latin typeface="+mn-lt"/>
                        </a:rPr>
                        <a:t>ICNavigationInfo</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 Gadgets Models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c:\Project\Ashmore\GreenfieldRepository\SourceCode\GreenField\GreenField.Gadgets\Helpers\ICNavigationInfo.cs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GreenField.Gadgets.Models.ICNavigationInfo</a:t>
                      </a:r>
                      <a:endParaRPr lang="en-US" sz="1200">
                        <a:effectLst/>
                        <a:latin typeface="+mn-lt"/>
                        <a:ea typeface="SimSun"/>
                        <a:cs typeface="Times New Roman"/>
                      </a:endParaRPr>
                    </a:p>
                  </a:txBody>
                  <a:tcPr marL="8444" marR="8444" marT="8444" marB="8444" anchor="ctr"/>
                </a:tc>
              </a:tr>
              <a:tr h="160057">
                <a:tc>
                  <a:txBody>
                    <a:bodyPr/>
                    <a:lstStyle/>
                    <a:p>
                      <a:pPr marL="0" marR="0">
                        <a:spcBef>
                          <a:spcPts val="0"/>
                        </a:spcBef>
                        <a:spcAft>
                          <a:spcPts val="0"/>
                        </a:spcAft>
                      </a:pPr>
                      <a:r>
                        <a:rPr lang="en-US" sz="1200">
                          <a:effectLst/>
                          <a:latin typeface="+mn-lt"/>
                        </a:rPr>
                        <a:t>ICNavigation</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 Gadgets Models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c:\Project\Ashmore\GreenfieldRepository\SourceCode\GreenField\GreenField.Gadgets\Helpers\ICNavigationInfo.cs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GreenField.Gadgets.Models.ICNavigation</a:t>
                      </a:r>
                      <a:endParaRPr lang="en-US" sz="1200">
                        <a:effectLst/>
                        <a:latin typeface="+mn-lt"/>
                        <a:ea typeface="SimSun"/>
                        <a:cs typeface="Times New Roman"/>
                      </a:endParaRPr>
                    </a:p>
                  </a:txBody>
                  <a:tcPr marL="8444" marR="8444" marT="8444" marB="8444" anchor="ctr"/>
                </a:tc>
              </a:tr>
              <a:tr h="160057">
                <a:tc>
                  <a:txBody>
                    <a:bodyPr/>
                    <a:lstStyle/>
                    <a:p>
                      <a:pPr marL="0" marR="0">
                        <a:spcBef>
                          <a:spcPts val="0"/>
                        </a:spcBef>
                        <a:spcAft>
                          <a:spcPts val="0"/>
                        </a:spcAft>
                      </a:pPr>
                      <a:r>
                        <a:rPr lang="en-US" sz="1200">
                          <a:effectLst/>
                          <a:latin typeface="+mn-lt"/>
                        </a:rPr>
                        <a:t>ChildExportOptions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GreenField Gadgets Helpers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a:effectLst/>
                          <a:latin typeface="+mn-lt"/>
                        </a:rPr>
                        <a:t>c:\Project\Ashmore\GreenfieldRepository\SourceCode\GreenField\GreenField.Gadgets\obj\Debug\Helpers\ChildExportOptions.g.cs</a:t>
                      </a:r>
                      <a:endParaRPr lang="en-US" sz="1200">
                        <a:effectLst/>
                        <a:latin typeface="+mn-lt"/>
                        <a:ea typeface="SimSun"/>
                        <a:cs typeface="Times New Roman"/>
                      </a:endParaRPr>
                    </a:p>
                  </a:txBody>
                  <a:tcPr marL="8444" marR="8444" marT="8444" marB="8444" anchor="ctr"/>
                </a:tc>
                <a:tc>
                  <a:txBody>
                    <a:bodyPr/>
                    <a:lstStyle/>
                    <a:p>
                      <a:pPr marL="0" marR="0">
                        <a:spcBef>
                          <a:spcPts val="0"/>
                        </a:spcBef>
                        <a:spcAft>
                          <a:spcPts val="0"/>
                        </a:spcAft>
                      </a:pPr>
                      <a:r>
                        <a:rPr lang="en-US" sz="1200" dirty="0" err="1">
                          <a:effectLst/>
                          <a:latin typeface="+mn-lt"/>
                        </a:rPr>
                        <a:t>GreenField.Gadgets.Helpers.ChildExportOptions</a:t>
                      </a:r>
                      <a:endParaRPr lang="en-US" sz="1200" dirty="0">
                        <a:effectLst/>
                        <a:latin typeface="+mn-lt"/>
                        <a:ea typeface="SimSun"/>
                        <a:cs typeface="Times New Roman"/>
                      </a:endParaRPr>
                    </a:p>
                  </a:txBody>
                  <a:tcPr marL="8444" marR="8444" marT="8444" marB="8444" anchor="ctr"/>
                </a:tc>
              </a:tr>
            </a:tbl>
          </a:graphicData>
        </a:graphic>
      </p:graphicFrame>
    </p:spTree>
    <p:extLst>
      <p:ext uri="{BB962C8B-B14F-4D97-AF65-F5344CB8AC3E}">
        <p14:creationId xmlns:p14="http://schemas.microsoft.com/office/powerpoint/2010/main" val="915073046"/>
      </p:ext>
    </p:extLst>
  </p:cSld>
  <p:clrMapOvr>
    <a:masterClrMapping/>
  </p:clrMapOvr>
  <p:transition spd="slow">
    <p:cov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39</a:t>
            </a:fld>
            <a:endParaRPr kumimoji="0" lang="en-US"/>
          </a:p>
        </p:txBody>
      </p:sp>
      <p:sp>
        <p:nvSpPr>
          <p:cNvPr id="7" name="Title 1"/>
          <p:cNvSpPr>
            <a:spLocks noGrp="1"/>
          </p:cNvSpPr>
          <p:nvPr>
            <p:ph type="title"/>
          </p:nvPr>
        </p:nvSpPr>
        <p:spPr>
          <a:xfrm>
            <a:off x="133125" y="-261780"/>
            <a:ext cx="9010875" cy="1143000"/>
          </a:xfrm>
        </p:spPr>
        <p:txBody>
          <a:bodyPr>
            <a:noAutofit/>
          </a:bodyPr>
          <a:lstStyle/>
          <a:p>
            <a:r>
              <a:rPr lang="en-GB" sz="2000" dirty="0"/>
              <a:t>Types with source files stored in the same directory, should be declared in the same </a:t>
            </a:r>
            <a:r>
              <a:rPr lang="en-GB" sz="2000" dirty="0" smtClean="0"/>
              <a:t>namespace </a:t>
            </a:r>
            <a:r>
              <a:rPr lang="en-US" sz="2000" dirty="0" smtClean="0"/>
              <a:t>(10)</a:t>
            </a:r>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792546904"/>
              </p:ext>
            </p:extLst>
          </p:nvPr>
        </p:nvGraphicFramePr>
        <p:xfrm>
          <a:off x="-2" y="984726"/>
          <a:ext cx="9144002" cy="3611880"/>
        </p:xfrm>
        <a:graphic>
          <a:graphicData uri="http://schemas.openxmlformats.org/drawingml/2006/table">
            <a:tbl>
              <a:tblPr firstRow="1" firstCol="1" bandRow="1">
                <a:tableStyleId>{5C22544A-7EE6-4342-B048-85BDC9FD1C3A}</a:tableStyleId>
              </a:tblPr>
              <a:tblGrid>
                <a:gridCol w="3305061"/>
                <a:gridCol w="2533880"/>
                <a:gridCol w="3305061"/>
              </a:tblGrid>
              <a:tr h="0">
                <a:tc>
                  <a:txBody>
                    <a:bodyPr/>
                    <a:lstStyle/>
                    <a:p>
                      <a:pPr marL="0" marR="0" algn="ctr">
                        <a:spcBef>
                          <a:spcPts val="0"/>
                        </a:spcBef>
                        <a:spcAft>
                          <a:spcPts val="0"/>
                        </a:spcAft>
                      </a:pPr>
                      <a:r>
                        <a:rPr lang="en-US" sz="1400" dirty="0" smtClean="0">
                          <a:effectLst/>
                        </a:rPr>
                        <a:t>Namespaces</a:t>
                      </a:r>
                      <a:endParaRPr lang="en-US" sz="1400" dirty="0">
                        <a:effectLst/>
                        <a:latin typeface="Times New Roman"/>
                        <a:ea typeface="SimSun"/>
                        <a:cs typeface="Times New Roman"/>
                      </a:endParaRPr>
                    </a:p>
                  </a:txBody>
                  <a:tcPr marL="38100" marR="38100" marT="38100" marB="38100" anchor="ctr"/>
                </a:tc>
                <a:tc>
                  <a:txBody>
                    <a:bodyPr/>
                    <a:lstStyle/>
                    <a:p>
                      <a:pPr marL="0" marR="0" algn="ctr">
                        <a:spcBef>
                          <a:spcPts val="0"/>
                        </a:spcBef>
                        <a:spcAft>
                          <a:spcPts val="0"/>
                        </a:spcAft>
                      </a:pPr>
                      <a:r>
                        <a:rPr lang="en-US" sz="1400" dirty="0" smtClean="0">
                          <a:effectLst/>
                        </a:rPr>
                        <a:t>Types Out Of Main Namespace</a:t>
                      </a:r>
                      <a:endParaRPr lang="en-US" sz="1400" dirty="0">
                        <a:effectLst/>
                        <a:latin typeface="Times New Roman"/>
                        <a:ea typeface="SimSun"/>
                        <a:cs typeface="Times New Roman"/>
                      </a:endParaRPr>
                    </a:p>
                  </a:txBody>
                  <a:tcPr marL="38100" marR="38100" marT="38100" marB="38100" anchor="ctr"/>
                </a:tc>
                <a:tc>
                  <a:txBody>
                    <a:bodyPr/>
                    <a:lstStyle/>
                    <a:p>
                      <a:pPr marL="0" marR="0" algn="ctr">
                        <a:spcBef>
                          <a:spcPts val="0"/>
                        </a:spcBef>
                        <a:spcAft>
                          <a:spcPts val="0"/>
                        </a:spcAft>
                      </a:pPr>
                      <a:r>
                        <a:rPr lang="en-US" sz="1400">
                          <a:effectLst/>
                        </a:rPr>
                        <a:t>Full Name</a:t>
                      </a:r>
                      <a:endParaRPr lang="en-US" sz="1400">
                        <a:effectLst/>
                        <a:latin typeface="Times New Roman"/>
                        <a:ea typeface="SimSun"/>
                        <a:cs typeface="Times New Roman"/>
                      </a:endParaRPr>
                    </a:p>
                  </a:txBody>
                  <a:tcPr marL="38100" marR="38100" marT="38100" marB="38100" anchor="ctr"/>
                </a:tc>
              </a:tr>
              <a:tr h="0">
                <a:tc>
                  <a:txBody>
                    <a:bodyPr/>
                    <a:lstStyle/>
                    <a:p>
                      <a:pPr marL="0" marR="0">
                        <a:spcBef>
                          <a:spcPts val="0"/>
                        </a:spcBef>
                        <a:spcAft>
                          <a:spcPts val="0"/>
                        </a:spcAft>
                      </a:pPr>
                      <a:r>
                        <a:rPr lang="en-US" sz="1400" dirty="0" err="1">
                          <a:effectLst/>
                        </a:rPr>
                        <a:t>GreenField.Common</a:t>
                      </a:r>
                      <a:endParaRPr lang="en-US" sz="1400" dirty="0">
                        <a:effectLst/>
                        <a:latin typeface="Times New Roman"/>
                        <a:ea typeface="SimSun"/>
                        <a:cs typeface="Times New Roman"/>
                      </a:endParaRPr>
                    </a:p>
                  </a:txBody>
                  <a:tcPr marL="38100" marR="38100" marT="38100" marB="38100" anchor="ctr"/>
                </a:tc>
                <a:tc>
                  <a:txBody>
                    <a:bodyPr/>
                    <a:lstStyle/>
                    <a:p>
                      <a:pPr marL="0" marR="0" algn="ctr">
                        <a:spcBef>
                          <a:spcPts val="0"/>
                        </a:spcBef>
                        <a:spcAft>
                          <a:spcPts val="0"/>
                        </a:spcAft>
                      </a:pPr>
                      <a:r>
                        <a:rPr lang="en-US" sz="1400" dirty="0">
                          <a:effectLst/>
                        </a:rPr>
                        <a:t>2 types</a:t>
                      </a:r>
                      <a:endParaRPr lang="en-US" sz="1400" dirty="0">
                        <a:effectLst/>
                        <a:latin typeface="Times New Roman"/>
                        <a:ea typeface="SimSun"/>
                        <a:cs typeface="Times New Roman"/>
                      </a:endParaRPr>
                    </a:p>
                  </a:txBody>
                  <a:tcPr marL="38100" marR="38100" marT="38100" marB="38100" anchor="ctr"/>
                </a:tc>
                <a:tc>
                  <a:txBody>
                    <a:bodyPr/>
                    <a:lstStyle/>
                    <a:p>
                      <a:pPr marL="0" marR="0">
                        <a:spcBef>
                          <a:spcPts val="0"/>
                        </a:spcBef>
                        <a:spcAft>
                          <a:spcPts val="0"/>
                        </a:spcAft>
                      </a:pPr>
                      <a:r>
                        <a:rPr lang="en-US" sz="1400">
                          <a:effectLst/>
                        </a:rPr>
                        <a:t>GreenField.Common</a:t>
                      </a:r>
                      <a:endParaRPr lang="en-US" sz="1400">
                        <a:effectLst/>
                        <a:latin typeface="Times New Roman"/>
                        <a:ea typeface="SimSun"/>
                        <a:cs typeface="Times New Roman"/>
                      </a:endParaRPr>
                    </a:p>
                  </a:txBody>
                  <a:tcPr marL="38100" marR="38100" marT="38100" marB="38100" anchor="ctr"/>
                </a:tc>
              </a:tr>
              <a:tr h="0">
                <a:tc>
                  <a:txBody>
                    <a:bodyPr/>
                    <a:lstStyle/>
                    <a:p>
                      <a:pPr marL="0" marR="0">
                        <a:spcBef>
                          <a:spcPts val="0"/>
                        </a:spcBef>
                        <a:spcAft>
                          <a:spcPts val="0"/>
                        </a:spcAft>
                      </a:pPr>
                      <a:r>
                        <a:rPr lang="en-US" sz="1400">
                          <a:effectLst/>
                        </a:rPr>
                        <a:t>GreenField.Gadgets.Models</a:t>
                      </a:r>
                      <a:endParaRPr lang="en-US" sz="1400">
                        <a:effectLst/>
                        <a:latin typeface="Times New Roman"/>
                        <a:ea typeface="SimSun"/>
                        <a:cs typeface="Times New Roman"/>
                      </a:endParaRPr>
                    </a:p>
                  </a:txBody>
                  <a:tcPr marL="38100" marR="38100" marT="38100" marB="38100" anchor="ctr"/>
                </a:tc>
                <a:tc>
                  <a:txBody>
                    <a:bodyPr/>
                    <a:lstStyle/>
                    <a:p>
                      <a:pPr marL="0" marR="0" algn="ctr">
                        <a:spcBef>
                          <a:spcPts val="0"/>
                        </a:spcBef>
                        <a:spcAft>
                          <a:spcPts val="0"/>
                        </a:spcAft>
                      </a:pPr>
                      <a:r>
                        <a:rPr lang="en-US" sz="1400" dirty="0">
                          <a:effectLst/>
                        </a:rPr>
                        <a:t>2 types</a:t>
                      </a:r>
                      <a:endParaRPr lang="en-US" sz="1400" dirty="0">
                        <a:effectLst/>
                        <a:latin typeface="Times New Roman"/>
                        <a:ea typeface="SimSun"/>
                        <a:cs typeface="Times New Roman"/>
                      </a:endParaRPr>
                    </a:p>
                  </a:txBody>
                  <a:tcPr marL="38100" marR="38100" marT="38100" marB="38100" anchor="ctr"/>
                </a:tc>
                <a:tc>
                  <a:txBody>
                    <a:bodyPr/>
                    <a:lstStyle/>
                    <a:p>
                      <a:pPr marL="0" marR="0">
                        <a:spcBef>
                          <a:spcPts val="0"/>
                        </a:spcBef>
                        <a:spcAft>
                          <a:spcPts val="0"/>
                        </a:spcAft>
                      </a:pPr>
                      <a:r>
                        <a:rPr lang="en-US" sz="1400">
                          <a:effectLst/>
                        </a:rPr>
                        <a:t>GreenField.Gadgets.Models</a:t>
                      </a:r>
                      <a:endParaRPr lang="en-US" sz="1400">
                        <a:effectLst/>
                        <a:latin typeface="Times New Roman"/>
                        <a:ea typeface="SimSun"/>
                        <a:cs typeface="Times New Roman"/>
                      </a:endParaRPr>
                    </a:p>
                  </a:txBody>
                  <a:tcPr marL="38100" marR="38100" marT="38100" marB="38100" anchor="ctr"/>
                </a:tc>
              </a:tr>
              <a:tr h="0">
                <a:tc>
                  <a:txBody>
                    <a:bodyPr/>
                    <a:lstStyle/>
                    <a:p>
                      <a:pPr marL="0" marR="0">
                        <a:spcBef>
                          <a:spcPts val="0"/>
                        </a:spcBef>
                        <a:spcAft>
                          <a:spcPts val="0"/>
                        </a:spcAft>
                      </a:pPr>
                      <a:r>
                        <a:rPr lang="en-US" sz="1400">
                          <a:effectLst/>
                        </a:rPr>
                        <a:t>GreenField.Gadgets.Helpers</a:t>
                      </a:r>
                      <a:endParaRPr lang="en-US" sz="1400">
                        <a:effectLst/>
                        <a:latin typeface="Times New Roman"/>
                        <a:ea typeface="SimSun"/>
                        <a:cs typeface="Times New Roman"/>
                      </a:endParaRPr>
                    </a:p>
                  </a:txBody>
                  <a:tcPr marL="38100" marR="38100" marT="38100" marB="38100" anchor="ctr"/>
                </a:tc>
                <a:tc>
                  <a:txBody>
                    <a:bodyPr/>
                    <a:lstStyle/>
                    <a:p>
                      <a:pPr marL="0" marR="0" algn="ctr">
                        <a:spcBef>
                          <a:spcPts val="0"/>
                        </a:spcBef>
                        <a:spcAft>
                          <a:spcPts val="0"/>
                        </a:spcAft>
                      </a:pPr>
                      <a:r>
                        <a:rPr lang="en-US" sz="1400" dirty="0">
                          <a:effectLst/>
                        </a:rPr>
                        <a:t>4 types</a:t>
                      </a:r>
                      <a:endParaRPr lang="en-US" sz="1400" dirty="0">
                        <a:effectLst/>
                        <a:latin typeface="Times New Roman"/>
                        <a:ea typeface="SimSun"/>
                        <a:cs typeface="Times New Roman"/>
                      </a:endParaRPr>
                    </a:p>
                  </a:txBody>
                  <a:tcPr marL="38100" marR="38100" marT="38100" marB="38100" anchor="ctr"/>
                </a:tc>
                <a:tc>
                  <a:txBody>
                    <a:bodyPr/>
                    <a:lstStyle/>
                    <a:p>
                      <a:pPr marL="0" marR="0">
                        <a:spcBef>
                          <a:spcPts val="0"/>
                        </a:spcBef>
                        <a:spcAft>
                          <a:spcPts val="0"/>
                        </a:spcAft>
                      </a:pPr>
                      <a:r>
                        <a:rPr lang="en-US" sz="1400">
                          <a:effectLst/>
                        </a:rPr>
                        <a:t>GreenField.Gadgets.Helpers</a:t>
                      </a:r>
                      <a:endParaRPr lang="en-US" sz="1400">
                        <a:effectLst/>
                        <a:latin typeface="Times New Roman"/>
                        <a:ea typeface="SimSun"/>
                        <a:cs typeface="Times New Roman"/>
                      </a:endParaRPr>
                    </a:p>
                  </a:txBody>
                  <a:tcPr marL="38100" marR="38100" marT="38100" marB="38100" anchor="ctr"/>
                </a:tc>
              </a:tr>
              <a:tr h="0">
                <a:tc>
                  <a:txBody>
                    <a:bodyPr/>
                    <a:lstStyle/>
                    <a:p>
                      <a:pPr marL="0" marR="0">
                        <a:spcBef>
                          <a:spcPts val="0"/>
                        </a:spcBef>
                        <a:spcAft>
                          <a:spcPts val="0"/>
                        </a:spcAft>
                      </a:pPr>
                      <a:r>
                        <a:rPr lang="en-US" sz="1400">
                          <a:effectLst/>
                        </a:rPr>
                        <a:t>GreenField.Gadgets.Helpers</a:t>
                      </a:r>
                      <a:endParaRPr lang="en-US" sz="1400">
                        <a:effectLst/>
                        <a:latin typeface="Times New Roman"/>
                        <a:ea typeface="SimSun"/>
                        <a:cs typeface="Times New Roman"/>
                      </a:endParaRPr>
                    </a:p>
                  </a:txBody>
                  <a:tcPr marL="38100" marR="38100" marT="38100" marB="38100" anchor="ctr"/>
                </a:tc>
                <a:tc>
                  <a:txBody>
                    <a:bodyPr/>
                    <a:lstStyle/>
                    <a:p>
                      <a:pPr marL="0" marR="0" algn="ctr">
                        <a:spcBef>
                          <a:spcPts val="0"/>
                        </a:spcBef>
                        <a:spcAft>
                          <a:spcPts val="0"/>
                        </a:spcAft>
                      </a:pPr>
                      <a:r>
                        <a:rPr lang="en-US" sz="1400" dirty="0">
                          <a:effectLst/>
                        </a:rPr>
                        <a:t>1 type</a:t>
                      </a:r>
                      <a:endParaRPr lang="en-US" sz="1400" dirty="0">
                        <a:effectLst/>
                        <a:latin typeface="Times New Roman"/>
                        <a:ea typeface="SimSun"/>
                        <a:cs typeface="Times New Roman"/>
                      </a:endParaRPr>
                    </a:p>
                  </a:txBody>
                  <a:tcPr marL="38100" marR="38100" marT="38100" marB="38100" anchor="ctr"/>
                </a:tc>
                <a:tc>
                  <a:txBody>
                    <a:bodyPr/>
                    <a:lstStyle/>
                    <a:p>
                      <a:pPr marL="0" marR="0">
                        <a:spcBef>
                          <a:spcPts val="0"/>
                        </a:spcBef>
                        <a:spcAft>
                          <a:spcPts val="0"/>
                        </a:spcAft>
                      </a:pPr>
                      <a:r>
                        <a:rPr lang="en-US" sz="1400">
                          <a:effectLst/>
                        </a:rPr>
                        <a:t>GreenField.Gadgets.Helpers</a:t>
                      </a:r>
                      <a:endParaRPr lang="en-US" sz="1400">
                        <a:effectLst/>
                        <a:latin typeface="Times New Roman"/>
                        <a:ea typeface="SimSun"/>
                        <a:cs typeface="Times New Roman"/>
                      </a:endParaRPr>
                    </a:p>
                  </a:txBody>
                  <a:tcPr marL="38100" marR="38100" marT="38100" marB="38100" anchor="ctr"/>
                </a:tc>
              </a:tr>
              <a:tr h="0">
                <a:tc>
                  <a:txBody>
                    <a:bodyPr/>
                    <a:lstStyle/>
                    <a:p>
                      <a:pPr marL="0" marR="0">
                        <a:spcBef>
                          <a:spcPts val="0"/>
                        </a:spcBef>
                        <a:spcAft>
                          <a:spcPts val="0"/>
                        </a:spcAft>
                      </a:pPr>
                      <a:r>
                        <a:rPr lang="en-US" sz="1400">
                          <a:effectLst/>
                        </a:rPr>
                        <a:t>GreenField.DashboardModule.Helpers</a:t>
                      </a:r>
                      <a:endParaRPr lang="en-US" sz="1400">
                        <a:effectLst/>
                        <a:latin typeface="Times New Roman"/>
                        <a:ea typeface="SimSun"/>
                        <a:cs typeface="Times New Roman"/>
                      </a:endParaRPr>
                    </a:p>
                  </a:txBody>
                  <a:tcPr marL="38100" marR="38100" marT="38100" marB="38100" anchor="ctr"/>
                </a:tc>
                <a:tc>
                  <a:txBody>
                    <a:bodyPr/>
                    <a:lstStyle/>
                    <a:p>
                      <a:pPr marL="0" marR="0" algn="ctr">
                        <a:spcBef>
                          <a:spcPts val="0"/>
                        </a:spcBef>
                        <a:spcAft>
                          <a:spcPts val="0"/>
                        </a:spcAft>
                      </a:pPr>
                      <a:r>
                        <a:rPr lang="en-US" sz="1400" dirty="0">
                          <a:effectLst/>
                        </a:rPr>
                        <a:t>1 type</a:t>
                      </a:r>
                      <a:endParaRPr lang="en-US" sz="1400" dirty="0">
                        <a:effectLst/>
                        <a:latin typeface="Times New Roman"/>
                        <a:ea typeface="SimSun"/>
                        <a:cs typeface="Times New Roman"/>
                      </a:endParaRPr>
                    </a:p>
                  </a:txBody>
                  <a:tcPr marL="38100" marR="38100" marT="38100" marB="38100" anchor="ctr"/>
                </a:tc>
                <a:tc>
                  <a:txBody>
                    <a:bodyPr/>
                    <a:lstStyle/>
                    <a:p>
                      <a:pPr marL="0" marR="0">
                        <a:spcBef>
                          <a:spcPts val="0"/>
                        </a:spcBef>
                        <a:spcAft>
                          <a:spcPts val="0"/>
                        </a:spcAft>
                      </a:pPr>
                      <a:r>
                        <a:rPr lang="en-US" sz="1400">
                          <a:effectLst/>
                        </a:rPr>
                        <a:t>GreenField.DashboardModule.Helpers</a:t>
                      </a:r>
                      <a:endParaRPr lang="en-US" sz="1400">
                        <a:effectLst/>
                        <a:latin typeface="Times New Roman"/>
                        <a:ea typeface="SimSun"/>
                        <a:cs typeface="Times New Roman"/>
                      </a:endParaRPr>
                    </a:p>
                  </a:txBody>
                  <a:tcPr marL="38100" marR="38100" marT="38100" marB="38100" anchor="ctr"/>
                </a:tc>
              </a:tr>
              <a:tr h="0">
                <a:tc>
                  <a:txBody>
                    <a:bodyPr/>
                    <a:lstStyle/>
                    <a:p>
                      <a:pPr marL="0" marR="0">
                        <a:spcBef>
                          <a:spcPts val="0"/>
                        </a:spcBef>
                        <a:spcAft>
                          <a:spcPts val="0"/>
                        </a:spcAft>
                      </a:pPr>
                      <a:r>
                        <a:rPr lang="en-US" sz="1400">
                          <a:effectLst/>
                        </a:rPr>
                        <a:t>TopDown.Core</a:t>
                      </a:r>
                      <a:endParaRPr lang="en-US" sz="1400">
                        <a:effectLst/>
                        <a:latin typeface="Times New Roman"/>
                        <a:ea typeface="SimSun"/>
                        <a:cs typeface="Times New Roman"/>
                      </a:endParaRPr>
                    </a:p>
                  </a:txBody>
                  <a:tcPr marL="38100" marR="38100" marT="38100" marB="38100" anchor="ctr"/>
                </a:tc>
                <a:tc>
                  <a:txBody>
                    <a:bodyPr/>
                    <a:lstStyle/>
                    <a:p>
                      <a:pPr marL="0" marR="0" algn="ctr">
                        <a:spcBef>
                          <a:spcPts val="0"/>
                        </a:spcBef>
                        <a:spcAft>
                          <a:spcPts val="0"/>
                        </a:spcAft>
                      </a:pPr>
                      <a:r>
                        <a:rPr lang="en-US" sz="1400" dirty="0">
                          <a:effectLst/>
                        </a:rPr>
                        <a:t>5 types</a:t>
                      </a:r>
                      <a:endParaRPr lang="en-US" sz="1400" dirty="0">
                        <a:effectLst/>
                        <a:latin typeface="Times New Roman"/>
                        <a:ea typeface="SimSun"/>
                        <a:cs typeface="Times New Roman"/>
                      </a:endParaRPr>
                    </a:p>
                  </a:txBody>
                  <a:tcPr marL="38100" marR="38100" marT="38100" marB="38100" anchor="ctr"/>
                </a:tc>
                <a:tc>
                  <a:txBody>
                    <a:bodyPr/>
                    <a:lstStyle/>
                    <a:p>
                      <a:pPr marL="0" marR="0">
                        <a:spcBef>
                          <a:spcPts val="0"/>
                        </a:spcBef>
                        <a:spcAft>
                          <a:spcPts val="0"/>
                        </a:spcAft>
                      </a:pPr>
                      <a:r>
                        <a:rPr lang="en-US" sz="1400">
                          <a:effectLst/>
                        </a:rPr>
                        <a:t>TopDown.Core</a:t>
                      </a:r>
                      <a:endParaRPr lang="en-US" sz="1400">
                        <a:effectLst/>
                        <a:latin typeface="Times New Roman"/>
                        <a:ea typeface="SimSun"/>
                        <a:cs typeface="Times New Roman"/>
                      </a:endParaRPr>
                    </a:p>
                  </a:txBody>
                  <a:tcPr marL="38100" marR="38100" marT="38100" marB="38100" anchor="ctr"/>
                </a:tc>
              </a:tr>
              <a:tr h="0">
                <a:tc>
                  <a:txBody>
                    <a:bodyPr/>
                    <a:lstStyle/>
                    <a:p>
                      <a:pPr marL="0" marR="0">
                        <a:spcBef>
                          <a:spcPts val="0"/>
                        </a:spcBef>
                        <a:spcAft>
                          <a:spcPts val="0"/>
                        </a:spcAft>
                      </a:pPr>
                      <a:r>
                        <a:rPr lang="en-US" sz="1400">
                          <a:effectLst/>
                        </a:rPr>
                        <a:t>TopDown.Core.ManagingBpt</a:t>
                      </a:r>
                      <a:endParaRPr lang="en-US" sz="1400">
                        <a:effectLst/>
                        <a:latin typeface="Times New Roman"/>
                        <a:ea typeface="SimSun"/>
                        <a:cs typeface="Times New Roman"/>
                      </a:endParaRPr>
                    </a:p>
                  </a:txBody>
                  <a:tcPr marL="38100" marR="38100" marT="38100" marB="38100" anchor="ctr"/>
                </a:tc>
                <a:tc>
                  <a:txBody>
                    <a:bodyPr/>
                    <a:lstStyle/>
                    <a:p>
                      <a:pPr marL="0" marR="0" algn="ctr">
                        <a:spcBef>
                          <a:spcPts val="0"/>
                        </a:spcBef>
                        <a:spcAft>
                          <a:spcPts val="0"/>
                        </a:spcAft>
                      </a:pPr>
                      <a:r>
                        <a:rPr lang="en-US" sz="1400" dirty="0">
                          <a:effectLst/>
                        </a:rPr>
                        <a:t>5 types</a:t>
                      </a:r>
                      <a:endParaRPr lang="en-US" sz="1400" dirty="0">
                        <a:effectLst/>
                        <a:latin typeface="Times New Roman"/>
                        <a:ea typeface="SimSun"/>
                        <a:cs typeface="Times New Roman"/>
                      </a:endParaRPr>
                    </a:p>
                  </a:txBody>
                  <a:tcPr marL="38100" marR="38100" marT="38100" marB="38100" anchor="ctr"/>
                </a:tc>
                <a:tc>
                  <a:txBody>
                    <a:bodyPr/>
                    <a:lstStyle/>
                    <a:p>
                      <a:pPr marL="0" marR="0">
                        <a:spcBef>
                          <a:spcPts val="0"/>
                        </a:spcBef>
                        <a:spcAft>
                          <a:spcPts val="0"/>
                        </a:spcAft>
                      </a:pPr>
                      <a:r>
                        <a:rPr lang="en-US" sz="1400">
                          <a:effectLst/>
                        </a:rPr>
                        <a:t>TopDown.Core.ManagingBpt</a:t>
                      </a:r>
                      <a:endParaRPr lang="en-US" sz="1400">
                        <a:effectLst/>
                        <a:latin typeface="Times New Roman"/>
                        <a:ea typeface="SimSun"/>
                        <a:cs typeface="Times New Roman"/>
                      </a:endParaRPr>
                    </a:p>
                  </a:txBody>
                  <a:tcPr marL="38100" marR="38100" marT="38100" marB="38100" anchor="ctr"/>
                </a:tc>
              </a:tr>
              <a:tr h="0">
                <a:tc>
                  <a:txBody>
                    <a:bodyPr/>
                    <a:lstStyle/>
                    <a:p>
                      <a:pPr marL="0" marR="0">
                        <a:spcBef>
                          <a:spcPts val="0"/>
                        </a:spcBef>
                        <a:spcAft>
                          <a:spcPts val="0"/>
                        </a:spcAft>
                      </a:pPr>
                      <a:r>
                        <a:rPr lang="en-US" sz="1400">
                          <a:effectLst/>
                        </a:rPr>
                        <a:t>TopDown.Core.ManagingBpt.Computing</a:t>
                      </a:r>
                      <a:endParaRPr lang="en-US" sz="1400">
                        <a:effectLst/>
                        <a:latin typeface="Times New Roman"/>
                        <a:ea typeface="SimSun"/>
                        <a:cs typeface="Times New Roman"/>
                      </a:endParaRPr>
                    </a:p>
                  </a:txBody>
                  <a:tcPr marL="38100" marR="38100" marT="38100" marB="38100" anchor="ctr"/>
                </a:tc>
                <a:tc>
                  <a:txBody>
                    <a:bodyPr/>
                    <a:lstStyle/>
                    <a:p>
                      <a:pPr marL="0" marR="0" algn="ctr">
                        <a:spcBef>
                          <a:spcPts val="0"/>
                        </a:spcBef>
                        <a:spcAft>
                          <a:spcPts val="0"/>
                        </a:spcAft>
                      </a:pPr>
                      <a:r>
                        <a:rPr lang="en-US" sz="1400" dirty="0">
                          <a:effectLst/>
                        </a:rPr>
                        <a:t>2 types</a:t>
                      </a:r>
                      <a:endParaRPr lang="en-US" sz="1400" dirty="0">
                        <a:effectLst/>
                        <a:latin typeface="Times New Roman"/>
                        <a:ea typeface="SimSun"/>
                        <a:cs typeface="Times New Roman"/>
                      </a:endParaRPr>
                    </a:p>
                  </a:txBody>
                  <a:tcPr marL="38100" marR="38100" marT="38100" marB="38100" anchor="ctr"/>
                </a:tc>
                <a:tc>
                  <a:txBody>
                    <a:bodyPr/>
                    <a:lstStyle/>
                    <a:p>
                      <a:pPr marL="0" marR="0">
                        <a:spcBef>
                          <a:spcPts val="0"/>
                        </a:spcBef>
                        <a:spcAft>
                          <a:spcPts val="0"/>
                        </a:spcAft>
                      </a:pPr>
                      <a:r>
                        <a:rPr lang="en-US" sz="1400">
                          <a:effectLst/>
                        </a:rPr>
                        <a:t>TopDown.Core.ManagingBpt.Computing</a:t>
                      </a:r>
                      <a:endParaRPr lang="en-US" sz="1400">
                        <a:effectLst/>
                        <a:latin typeface="Times New Roman"/>
                        <a:ea typeface="SimSun"/>
                        <a:cs typeface="Times New Roman"/>
                      </a:endParaRPr>
                    </a:p>
                  </a:txBody>
                  <a:tcPr marL="38100" marR="38100" marT="38100" marB="38100" anchor="ctr"/>
                </a:tc>
              </a:tr>
              <a:tr h="0">
                <a:tc>
                  <a:txBody>
                    <a:bodyPr/>
                    <a:lstStyle/>
                    <a:p>
                      <a:pPr marL="0" marR="0">
                        <a:spcBef>
                          <a:spcPts val="0"/>
                        </a:spcBef>
                        <a:spcAft>
                          <a:spcPts val="0"/>
                        </a:spcAft>
                      </a:pPr>
                      <a:r>
                        <a:rPr lang="en-US" sz="1400">
                          <a:effectLst/>
                        </a:rPr>
                        <a:t>GreenField.Web.Helpers</a:t>
                      </a:r>
                      <a:endParaRPr lang="en-US" sz="1400">
                        <a:effectLst/>
                        <a:latin typeface="Times New Roman"/>
                        <a:ea typeface="SimSun"/>
                        <a:cs typeface="Times New Roman"/>
                      </a:endParaRPr>
                    </a:p>
                  </a:txBody>
                  <a:tcPr marL="38100" marR="38100" marT="38100" marB="38100" anchor="ctr"/>
                </a:tc>
                <a:tc>
                  <a:txBody>
                    <a:bodyPr/>
                    <a:lstStyle/>
                    <a:p>
                      <a:pPr marL="0" marR="0" algn="ctr">
                        <a:spcBef>
                          <a:spcPts val="0"/>
                        </a:spcBef>
                        <a:spcAft>
                          <a:spcPts val="0"/>
                        </a:spcAft>
                      </a:pPr>
                      <a:r>
                        <a:rPr lang="en-US" sz="1400" dirty="0">
                          <a:effectLst/>
                        </a:rPr>
                        <a:t>3 types</a:t>
                      </a:r>
                      <a:endParaRPr lang="en-US" sz="1400" dirty="0">
                        <a:effectLst/>
                        <a:latin typeface="Times New Roman"/>
                        <a:ea typeface="SimSun"/>
                        <a:cs typeface="Times New Roman"/>
                      </a:endParaRPr>
                    </a:p>
                  </a:txBody>
                  <a:tcPr marL="38100" marR="38100" marT="38100" marB="38100" anchor="ctr"/>
                </a:tc>
                <a:tc>
                  <a:txBody>
                    <a:bodyPr/>
                    <a:lstStyle/>
                    <a:p>
                      <a:pPr marL="0" marR="0">
                        <a:spcBef>
                          <a:spcPts val="0"/>
                        </a:spcBef>
                        <a:spcAft>
                          <a:spcPts val="0"/>
                        </a:spcAft>
                      </a:pPr>
                      <a:r>
                        <a:rPr lang="en-US" sz="1400">
                          <a:effectLst/>
                        </a:rPr>
                        <a:t>GreenField.Web.Helpers</a:t>
                      </a:r>
                      <a:endParaRPr lang="en-US" sz="1400">
                        <a:effectLst/>
                        <a:latin typeface="Times New Roman"/>
                        <a:ea typeface="SimSun"/>
                        <a:cs typeface="Times New Roman"/>
                      </a:endParaRPr>
                    </a:p>
                  </a:txBody>
                  <a:tcPr marL="38100" marR="38100" marT="38100" marB="38100" anchor="ctr"/>
                </a:tc>
              </a:tr>
              <a:tr h="0">
                <a:tc>
                  <a:txBody>
                    <a:bodyPr/>
                    <a:lstStyle/>
                    <a:p>
                      <a:pPr marL="0" marR="0">
                        <a:spcBef>
                          <a:spcPts val="0"/>
                        </a:spcBef>
                        <a:spcAft>
                          <a:spcPts val="0"/>
                        </a:spcAft>
                      </a:pPr>
                      <a:r>
                        <a:rPr lang="en-US" sz="1400">
                          <a:effectLst/>
                        </a:rPr>
                        <a:t>GreenField.Web.ExcelModel</a:t>
                      </a:r>
                      <a:endParaRPr lang="en-US" sz="1400">
                        <a:effectLst/>
                        <a:latin typeface="Times New Roman"/>
                        <a:ea typeface="SimSun"/>
                        <a:cs typeface="Times New Roman"/>
                      </a:endParaRPr>
                    </a:p>
                  </a:txBody>
                  <a:tcPr marL="38100" marR="38100" marT="38100" marB="38100" anchor="ctr"/>
                </a:tc>
                <a:tc>
                  <a:txBody>
                    <a:bodyPr/>
                    <a:lstStyle/>
                    <a:p>
                      <a:pPr marL="0" marR="0" algn="ctr">
                        <a:spcBef>
                          <a:spcPts val="0"/>
                        </a:spcBef>
                        <a:spcAft>
                          <a:spcPts val="0"/>
                        </a:spcAft>
                      </a:pPr>
                      <a:r>
                        <a:rPr lang="en-US" sz="1400" dirty="0">
                          <a:effectLst/>
                        </a:rPr>
                        <a:t>1 type</a:t>
                      </a:r>
                      <a:endParaRPr lang="en-US" sz="1400" dirty="0">
                        <a:effectLst/>
                        <a:latin typeface="Times New Roman"/>
                        <a:ea typeface="SimSun"/>
                        <a:cs typeface="Times New Roman"/>
                      </a:endParaRPr>
                    </a:p>
                  </a:txBody>
                  <a:tcPr marL="38100" marR="38100" marT="38100" marB="38100" anchor="ctr"/>
                </a:tc>
                <a:tc>
                  <a:txBody>
                    <a:bodyPr/>
                    <a:lstStyle/>
                    <a:p>
                      <a:pPr marL="0" marR="0">
                        <a:spcBef>
                          <a:spcPts val="0"/>
                        </a:spcBef>
                        <a:spcAft>
                          <a:spcPts val="0"/>
                        </a:spcAft>
                      </a:pPr>
                      <a:r>
                        <a:rPr lang="en-US" sz="1400" dirty="0" err="1">
                          <a:effectLst/>
                        </a:rPr>
                        <a:t>GreenField.Web.ExcelModel</a:t>
                      </a:r>
                      <a:endParaRPr lang="en-US" sz="1400" dirty="0">
                        <a:effectLst/>
                        <a:latin typeface="Times New Roman"/>
                        <a:ea typeface="SimSun"/>
                        <a:cs typeface="Times New Roman"/>
                      </a:endParaRPr>
                    </a:p>
                  </a:txBody>
                  <a:tcPr marL="38100" marR="38100" marT="38100" marB="38100" anchor="ctr"/>
                </a:tc>
              </a:tr>
            </a:tbl>
          </a:graphicData>
        </a:graphic>
      </p:graphicFrame>
    </p:spTree>
    <p:extLst>
      <p:ext uri="{BB962C8B-B14F-4D97-AF65-F5344CB8AC3E}">
        <p14:creationId xmlns:p14="http://schemas.microsoft.com/office/powerpoint/2010/main" val="3417665217"/>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4</a:t>
            </a:fld>
            <a:endParaRPr kumimoji="0" lang="en-US"/>
          </a:p>
        </p:txBody>
      </p:sp>
      <p:sp>
        <p:nvSpPr>
          <p:cNvPr id="7" name="Title 1"/>
          <p:cNvSpPr>
            <a:spLocks noGrp="1"/>
          </p:cNvSpPr>
          <p:nvPr>
            <p:ph type="title"/>
          </p:nvPr>
        </p:nvSpPr>
        <p:spPr>
          <a:xfrm>
            <a:off x="232612" y="30444"/>
            <a:ext cx="7467600" cy="1143000"/>
          </a:xfrm>
        </p:spPr>
        <p:txBody>
          <a:bodyPr>
            <a:normAutofit/>
          </a:bodyPr>
          <a:lstStyle/>
          <a:p>
            <a:r>
              <a:rPr lang="en-US" b="1" dirty="0" smtClean="0"/>
              <a:t>Green Field Assemblies</a:t>
            </a:r>
            <a:endParaRPr lang="en-US" b="1" dirty="0"/>
          </a:p>
        </p:txBody>
      </p:sp>
      <p:sp>
        <p:nvSpPr>
          <p:cNvPr id="9" name="TextBox 8"/>
          <p:cNvSpPr txBox="1"/>
          <p:nvPr/>
        </p:nvSpPr>
        <p:spPr>
          <a:xfrm>
            <a:off x="1122946" y="2558539"/>
            <a:ext cx="930443" cy="369332"/>
          </a:xfrm>
          <a:prstGeom prst="rect">
            <a:avLst/>
          </a:prstGeom>
          <a:noFill/>
        </p:spPr>
        <p:txBody>
          <a:bodyPr wrap="square" rtlCol="0">
            <a:spAutoFit/>
          </a:bodyPr>
          <a:lstStyle/>
          <a:p>
            <a:r>
              <a:rPr lang="en-US" dirty="0" smtClean="0"/>
              <a:t>All</a:t>
            </a:r>
            <a:endParaRPr lang="en-US" dirty="0"/>
          </a:p>
        </p:txBody>
      </p:sp>
      <p:graphicFrame>
        <p:nvGraphicFramePr>
          <p:cNvPr id="3" name="Object 2">
            <a:hlinkClick r:id="" action="ppaction://ole?verb=0"/>
          </p:cNvPr>
          <p:cNvGraphicFramePr>
            <a:graphicFrameLocks noChangeAspect="1"/>
          </p:cNvGraphicFramePr>
          <p:nvPr>
            <p:extLst>
              <p:ext uri="{D42A27DB-BD31-4B8C-83A1-F6EECF244321}">
                <p14:modId xmlns:p14="http://schemas.microsoft.com/office/powerpoint/2010/main" val="2013410577"/>
              </p:ext>
            </p:extLst>
          </p:nvPr>
        </p:nvGraphicFramePr>
        <p:xfrm>
          <a:off x="639680" y="1300413"/>
          <a:ext cx="1638300" cy="1265959"/>
        </p:xfrm>
        <a:graphic>
          <a:graphicData uri="http://schemas.openxmlformats.org/presentationml/2006/ole">
            <mc:AlternateContent xmlns:mc="http://schemas.openxmlformats.org/markup-compatibility/2006">
              <mc:Choice xmlns:v="urn:schemas-microsoft-com:vml" Requires="v">
                <p:oleObj spid="_x0000_s7988" name="Acrobat Document" r:id="rId4" imgW="7543768" imgH="5829216" progId="Acrobat.Document.11">
                  <p:embed/>
                </p:oleObj>
              </mc:Choice>
              <mc:Fallback>
                <p:oleObj name="Acrobat Document" r:id="rId4" imgW="7543768" imgH="5829216" progId="Acrobat.Document.11">
                  <p:embed/>
                  <p:pic>
                    <p:nvPicPr>
                      <p:cNvPr id="0" name=""/>
                      <p:cNvPicPr/>
                      <p:nvPr/>
                    </p:nvPicPr>
                    <p:blipFill>
                      <a:blip r:embed="rId5"/>
                      <a:stretch>
                        <a:fillRect/>
                      </a:stretch>
                    </p:blipFill>
                    <p:spPr>
                      <a:xfrm>
                        <a:off x="639680" y="1300413"/>
                        <a:ext cx="1638300" cy="1265959"/>
                      </a:xfrm>
                      <a:prstGeom prst="rect">
                        <a:avLst/>
                      </a:prstGeom>
                    </p:spPr>
                  </p:pic>
                </p:oleObj>
              </mc:Fallback>
            </mc:AlternateContent>
          </a:graphicData>
        </a:graphic>
      </p:graphicFrame>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1404774084"/>
              </p:ext>
            </p:extLst>
          </p:nvPr>
        </p:nvGraphicFramePr>
        <p:xfrm>
          <a:off x="592767" y="3501526"/>
          <a:ext cx="1685213" cy="1302210"/>
        </p:xfrm>
        <a:graphic>
          <a:graphicData uri="http://schemas.openxmlformats.org/presentationml/2006/ole">
            <mc:AlternateContent xmlns:mc="http://schemas.openxmlformats.org/markup-compatibility/2006">
              <mc:Choice xmlns:v="urn:schemas-microsoft-com:vml" Requires="v">
                <p:oleObj spid="_x0000_s7989" name="Acrobat Document" r:id="rId6" imgW="7543768" imgH="5829216" progId="Acrobat.Document.11">
                  <p:embed/>
                </p:oleObj>
              </mc:Choice>
              <mc:Fallback>
                <p:oleObj name="Acrobat Document" r:id="rId6" imgW="7543768" imgH="5829216" progId="Acrobat.Document.11">
                  <p:embed/>
                  <p:pic>
                    <p:nvPicPr>
                      <p:cNvPr id="0" name=""/>
                      <p:cNvPicPr/>
                      <p:nvPr/>
                    </p:nvPicPr>
                    <p:blipFill>
                      <a:blip r:embed="rId7"/>
                      <a:stretch>
                        <a:fillRect/>
                      </a:stretch>
                    </p:blipFill>
                    <p:spPr>
                      <a:xfrm>
                        <a:off x="592767" y="3501526"/>
                        <a:ext cx="1685213" cy="1302210"/>
                      </a:xfrm>
                      <a:prstGeom prst="rect">
                        <a:avLst/>
                      </a:prstGeom>
                    </p:spPr>
                  </p:pic>
                </p:oleObj>
              </mc:Fallback>
            </mc:AlternateContent>
          </a:graphicData>
        </a:graphic>
      </p:graphicFrame>
      <p:sp>
        <p:nvSpPr>
          <p:cNvPr id="8" name="TextBox 7"/>
          <p:cNvSpPr txBox="1"/>
          <p:nvPr/>
        </p:nvSpPr>
        <p:spPr>
          <a:xfrm>
            <a:off x="955568" y="4953111"/>
            <a:ext cx="1265197" cy="646331"/>
          </a:xfrm>
          <a:prstGeom prst="rect">
            <a:avLst/>
          </a:prstGeom>
          <a:noFill/>
        </p:spPr>
        <p:txBody>
          <a:bodyPr wrap="square" rtlCol="0">
            <a:spAutoFit/>
          </a:bodyPr>
          <a:lstStyle/>
          <a:p>
            <a:r>
              <a:rPr lang="en-US" dirty="0" smtClean="0"/>
              <a:t>1 of 2</a:t>
            </a:r>
          </a:p>
          <a:p>
            <a:endParaRPr lang="en-US" dirty="0"/>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987627575"/>
              </p:ext>
            </p:extLst>
          </p:nvPr>
        </p:nvGraphicFramePr>
        <p:xfrm>
          <a:off x="3233333" y="3501526"/>
          <a:ext cx="1741622" cy="1345799"/>
        </p:xfrm>
        <a:graphic>
          <a:graphicData uri="http://schemas.openxmlformats.org/presentationml/2006/ole">
            <mc:AlternateContent xmlns:mc="http://schemas.openxmlformats.org/markup-compatibility/2006">
              <mc:Choice xmlns:v="urn:schemas-microsoft-com:vml" Requires="v">
                <p:oleObj spid="_x0000_s7990" name="Acrobat Document" r:id="rId8" imgW="7543768" imgH="5829216" progId="Acrobat.Document.11">
                  <p:embed/>
                </p:oleObj>
              </mc:Choice>
              <mc:Fallback>
                <p:oleObj name="Acrobat Document" r:id="rId8" imgW="7543768" imgH="5829216" progId="Acrobat.Document.11">
                  <p:embed/>
                  <p:pic>
                    <p:nvPicPr>
                      <p:cNvPr id="0" name=""/>
                      <p:cNvPicPr/>
                      <p:nvPr/>
                    </p:nvPicPr>
                    <p:blipFill>
                      <a:blip r:embed="rId9"/>
                      <a:stretch>
                        <a:fillRect/>
                      </a:stretch>
                    </p:blipFill>
                    <p:spPr>
                      <a:xfrm>
                        <a:off x="3233333" y="3501526"/>
                        <a:ext cx="1741622" cy="1345799"/>
                      </a:xfrm>
                      <a:prstGeom prst="rect">
                        <a:avLst/>
                      </a:prstGeom>
                    </p:spPr>
                  </p:pic>
                </p:oleObj>
              </mc:Fallback>
            </mc:AlternateContent>
          </a:graphicData>
        </a:graphic>
      </p:graphicFrame>
      <p:sp>
        <p:nvSpPr>
          <p:cNvPr id="10" name="TextBox 9"/>
          <p:cNvSpPr txBox="1"/>
          <p:nvPr/>
        </p:nvSpPr>
        <p:spPr>
          <a:xfrm>
            <a:off x="3171341" y="4879640"/>
            <a:ext cx="1906023" cy="923330"/>
          </a:xfrm>
          <a:prstGeom prst="rect">
            <a:avLst/>
          </a:prstGeom>
          <a:noFill/>
        </p:spPr>
        <p:txBody>
          <a:bodyPr wrap="square" rtlCol="0">
            <a:spAutoFit/>
          </a:bodyPr>
          <a:lstStyle/>
          <a:p>
            <a:pPr algn="ctr"/>
            <a:r>
              <a:rPr lang="en-US" dirty="0" smtClean="0"/>
              <a:t>1 of 2 Green Field expanded</a:t>
            </a:r>
          </a:p>
          <a:p>
            <a:endParaRPr lang="en-US" dirty="0"/>
          </a:p>
        </p:txBody>
      </p:sp>
      <p:graphicFrame>
        <p:nvGraphicFramePr>
          <p:cNvPr id="6" name="Object 5">
            <a:hlinkClick r:id="" action="ppaction://ole?verb=0"/>
          </p:cNvPr>
          <p:cNvGraphicFramePr>
            <a:graphicFrameLocks noChangeAspect="1"/>
          </p:cNvGraphicFramePr>
          <p:nvPr>
            <p:extLst>
              <p:ext uri="{D42A27DB-BD31-4B8C-83A1-F6EECF244321}">
                <p14:modId xmlns:p14="http://schemas.microsoft.com/office/powerpoint/2010/main" val="2177102621"/>
              </p:ext>
            </p:extLst>
          </p:nvPr>
        </p:nvGraphicFramePr>
        <p:xfrm>
          <a:off x="6209009" y="3501526"/>
          <a:ext cx="1788116" cy="1381726"/>
        </p:xfrm>
        <a:graphic>
          <a:graphicData uri="http://schemas.openxmlformats.org/presentationml/2006/ole">
            <mc:AlternateContent xmlns:mc="http://schemas.openxmlformats.org/markup-compatibility/2006">
              <mc:Choice xmlns:v="urn:schemas-microsoft-com:vml" Requires="v">
                <p:oleObj spid="_x0000_s7991" name="Acrobat Document" r:id="rId10" imgW="7543768" imgH="5829216" progId="Acrobat.Document.11">
                  <p:embed/>
                </p:oleObj>
              </mc:Choice>
              <mc:Fallback>
                <p:oleObj name="Acrobat Document" r:id="rId10" imgW="7543768" imgH="5829216" progId="Acrobat.Document.11">
                  <p:embed/>
                  <p:pic>
                    <p:nvPicPr>
                      <p:cNvPr id="0" name=""/>
                      <p:cNvPicPr/>
                      <p:nvPr/>
                    </p:nvPicPr>
                    <p:blipFill>
                      <a:blip r:embed="rId11"/>
                      <a:stretch>
                        <a:fillRect/>
                      </a:stretch>
                    </p:blipFill>
                    <p:spPr>
                      <a:xfrm>
                        <a:off x="6209009" y="3501526"/>
                        <a:ext cx="1788116" cy="1381726"/>
                      </a:xfrm>
                      <a:prstGeom prst="rect">
                        <a:avLst/>
                      </a:prstGeom>
                    </p:spPr>
                  </p:pic>
                </p:oleObj>
              </mc:Fallback>
            </mc:AlternateContent>
          </a:graphicData>
        </a:graphic>
      </p:graphicFrame>
      <p:sp>
        <p:nvSpPr>
          <p:cNvPr id="11" name="TextBox 10"/>
          <p:cNvSpPr txBox="1"/>
          <p:nvPr/>
        </p:nvSpPr>
        <p:spPr>
          <a:xfrm>
            <a:off x="6209009" y="4953111"/>
            <a:ext cx="1906023" cy="646331"/>
          </a:xfrm>
          <a:prstGeom prst="rect">
            <a:avLst/>
          </a:prstGeom>
          <a:noFill/>
        </p:spPr>
        <p:txBody>
          <a:bodyPr wrap="square" rtlCol="0">
            <a:spAutoFit/>
          </a:bodyPr>
          <a:lstStyle/>
          <a:p>
            <a:pPr algn="ctr"/>
            <a:r>
              <a:rPr lang="en-US" dirty="0" smtClean="0"/>
              <a:t>1 of 2 expanded</a:t>
            </a:r>
          </a:p>
          <a:p>
            <a:endParaRPr lang="en-US" dirty="0"/>
          </a:p>
        </p:txBody>
      </p:sp>
    </p:spTree>
    <p:extLst>
      <p:ext uri="{BB962C8B-B14F-4D97-AF65-F5344CB8AC3E}">
        <p14:creationId xmlns:p14="http://schemas.microsoft.com/office/powerpoint/2010/main" val="33618632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40</a:t>
            </a:fld>
            <a:endParaRPr kumimoji="0" lang="en-US"/>
          </a:p>
        </p:txBody>
      </p:sp>
      <p:sp>
        <p:nvSpPr>
          <p:cNvPr id="7" name="Title 1"/>
          <p:cNvSpPr>
            <a:spLocks noGrp="1"/>
          </p:cNvSpPr>
          <p:nvPr>
            <p:ph type="title"/>
          </p:nvPr>
        </p:nvSpPr>
        <p:spPr>
          <a:xfrm>
            <a:off x="133125" y="-261780"/>
            <a:ext cx="9010875" cy="1143000"/>
          </a:xfrm>
        </p:spPr>
        <p:txBody>
          <a:bodyPr>
            <a:noAutofit/>
          </a:bodyPr>
          <a:lstStyle/>
          <a:p>
            <a:r>
              <a:rPr lang="en-US" sz="2000" b="1" dirty="0"/>
              <a:t>Types declared in the same namespace, should have their source files stored in the same </a:t>
            </a:r>
            <a:r>
              <a:rPr lang="en-US" sz="2000" b="1" dirty="0" smtClean="0"/>
              <a:t>directory </a:t>
            </a:r>
            <a:r>
              <a:rPr lang="en-US" sz="2000" dirty="0" smtClean="0"/>
              <a:t>(19)</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625534987"/>
              </p:ext>
            </p:extLst>
          </p:nvPr>
        </p:nvGraphicFramePr>
        <p:xfrm>
          <a:off x="-1" y="769398"/>
          <a:ext cx="9144001" cy="9844264"/>
        </p:xfrm>
        <a:graphic>
          <a:graphicData uri="http://schemas.openxmlformats.org/drawingml/2006/table">
            <a:tbl>
              <a:tblPr firstRow="1" firstCol="1" bandRow="1">
                <a:tableStyleId>{5C22544A-7EE6-4342-B048-85BDC9FD1C3A}</a:tableStyleId>
              </a:tblPr>
              <a:tblGrid>
                <a:gridCol w="2011073"/>
                <a:gridCol w="1154392"/>
                <a:gridCol w="3396344"/>
                <a:gridCol w="2582192"/>
              </a:tblGrid>
              <a:tr h="219167">
                <a:tc>
                  <a:txBody>
                    <a:bodyPr/>
                    <a:lstStyle/>
                    <a:p>
                      <a:r>
                        <a:rPr lang="en-US" sz="1200" dirty="0" smtClean="0">
                          <a:effectLst/>
                        </a:rPr>
                        <a:t>Namespaces</a:t>
                      </a:r>
                      <a:endParaRPr lang="en-US" sz="1200" dirty="0">
                        <a:effectLst/>
                        <a:latin typeface="Calibri"/>
                        <a:cs typeface="Times New Roman"/>
                      </a:endParaRPr>
                    </a:p>
                  </a:txBody>
                  <a:tcPr marL="18428" marR="18428" marT="0" marB="0" anchor="ctr"/>
                </a:tc>
                <a:tc>
                  <a:txBody>
                    <a:bodyPr/>
                    <a:lstStyle/>
                    <a:p>
                      <a:r>
                        <a:rPr lang="en-US" sz="1200" dirty="0" err="1" smtClean="0">
                          <a:effectLst/>
                        </a:rPr>
                        <a:t>typesDeclaredOutOfMainDir</a:t>
                      </a:r>
                      <a:endParaRPr lang="en-US" sz="1200" dirty="0">
                        <a:effectLst/>
                        <a:latin typeface="Calibri"/>
                        <a:cs typeface="Times New Roman"/>
                      </a:endParaRPr>
                    </a:p>
                  </a:txBody>
                  <a:tcPr marL="18428" marR="18428" marT="0" marB="0" anchor="ctr"/>
                </a:tc>
                <a:tc>
                  <a:txBody>
                    <a:bodyPr/>
                    <a:lstStyle/>
                    <a:p>
                      <a:r>
                        <a:rPr lang="en-US" sz="1200" dirty="0" err="1" smtClean="0">
                          <a:effectLst/>
                        </a:rPr>
                        <a:t>mainDir</a:t>
                      </a:r>
                      <a:endParaRPr lang="en-US" sz="1200" dirty="0">
                        <a:effectLst/>
                        <a:latin typeface="Calibri"/>
                        <a:cs typeface="Times New Roman"/>
                      </a:endParaRPr>
                    </a:p>
                  </a:txBody>
                  <a:tcPr marL="18428" marR="18428" marT="0" marB="0" anchor="ctr"/>
                </a:tc>
                <a:tc>
                  <a:txBody>
                    <a:bodyPr/>
                    <a:lstStyle/>
                    <a:p>
                      <a:r>
                        <a:rPr lang="en-US" sz="1200" dirty="0" smtClean="0">
                          <a:effectLst/>
                        </a:rPr>
                        <a:t>Full Name</a:t>
                      </a:r>
                      <a:endParaRPr lang="en-US" sz="1200" dirty="0">
                        <a:effectLst/>
                        <a:latin typeface="Calibri"/>
                        <a:cs typeface="Times New Roman"/>
                      </a:endParaRPr>
                    </a:p>
                  </a:txBody>
                  <a:tcPr marL="18428" marR="18428" marT="0" marB="0" anchor="ctr"/>
                </a:tc>
              </a:tr>
              <a:tr h="241252">
                <a:tc>
                  <a:txBody>
                    <a:bodyPr/>
                    <a:lstStyle/>
                    <a:p>
                      <a:pPr marL="0" marR="0">
                        <a:spcBef>
                          <a:spcPts val="0"/>
                        </a:spcBef>
                        <a:spcAft>
                          <a:spcPts val="0"/>
                        </a:spcAft>
                      </a:pPr>
                      <a:r>
                        <a:rPr lang="en-US" sz="1200" dirty="0" err="1">
                          <a:effectLst/>
                        </a:rPr>
                        <a:t>GreenField.Common</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dirty="0">
                          <a:effectLst/>
                        </a:rPr>
                        <a:t>34 types</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c:\Project\Ashmore\GreenfieldRepository\SourceCode\GreenField\GreenField.Common</a:t>
                      </a:r>
                      <a:endParaRPr lang="en-US" sz="120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GreenField.Common</a:t>
                      </a:r>
                      <a:endParaRPr lang="en-US" sz="1200">
                        <a:effectLst/>
                        <a:latin typeface="Times New Roman"/>
                        <a:ea typeface="SimSun"/>
                        <a:cs typeface="Times New Roman"/>
                      </a:endParaRPr>
                    </a:p>
                  </a:txBody>
                  <a:tcPr marL="18428" marR="18428" marT="18428" marB="18428" anchor="ctr"/>
                </a:tc>
              </a:tr>
              <a:tr h="350835">
                <a:tc>
                  <a:txBody>
                    <a:bodyPr/>
                    <a:lstStyle/>
                    <a:p>
                      <a:pPr marL="0" marR="0">
                        <a:spcBef>
                          <a:spcPts val="0"/>
                        </a:spcBef>
                        <a:spcAft>
                          <a:spcPts val="0"/>
                        </a:spcAft>
                      </a:pPr>
                      <a:r>
                        <a:rPr lang="en-US" sz="1200" dirty="0" err="1">
                          <a:effectLst/>
                        </a:rPr>
                        <a:t>GreenField.LoginModule.Controls</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dirty="0">
                          <a:effectLst/>
                        </a:rPr>
                        <a:t>1 type</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c:\Project\Ashmore\GreenfieldRepository\SourceCode\GreenField\GreenField.LoginModule\Controls</a:t>
                      </a:r>
                      <a:endParaRPr lang="en-US" sz="120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GreenField.LoginModule.Controls</a:t>
                      </a:r>
                      <a:endParaRPr lang="en-US" sz="1200">
                        <a:effectLst/>
                        <a:latin typeface="Times New Roman"/>
                        <a:ea typeface="SimSun"/>
                        <a:cs typeface="Times New Roman"/>
                      </a:endParaRPr>
                    </a:p>
                  </a:txBody>
                  <a:tcPr marL="18428" marR="18428" marT="18428" marB="18428" anchor="ctr"/>
                </a:tc>
              </a:tr>
              <a:tr h="241252">
                <a:tc>
                  <a:txBody>
                    <a:bodyPr/>
                    <a:lstStyle/>
                    <a:p>
                      <a:pPr marL="0" marR="0">
                        <a:spcBef>
                          <a:spcPts val="0"/>
                        </a:spcBef>
                        <a:spcAft>
                          <a:spcPts val="0"/>
                        </a:spcAft>
                      </a:pPr>
                      <a:r>
                        <a:rPr lang="en-US" sz="1200" dirty="0" err="1">
                          <a:effectLst/>
                        </a:rPr>
                        <a:t>Aims.Controls</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dirty="0">
                          <a:effectLst/>
                        </a:rPr>
                        <a:t>1 type</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c:\Project\Ashmore\GreenfieldRepository\SourceCode\GreenField\Targeting\Aims.Controls</a:t>
                      </a:r>
                      <a:endParaRPr lang="en-US" sz="120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Aims.Controls</a:t>
                      </a:r>
                      <a:endParaRPr lang="en-US" sz="1200">
                        <a:effectLst/>
                        <a:latin typeface="Times New Roman"/>
                        <a:ea typeface="SimSun"/>
                        <a:cs typeface="Times New Roman"/>
                      </a:endParaRPr>
                    </a:p>
                  </a:txBody>
                  <a:tcPr marL="18428" marR="18428" marT="18428" marB="18428" anchor="ctr"/>
                </a:tc>
              </a:tr>
              <a:tr h="350835">
                <a:tc>
                  <a:txBody>
                    <a:bodyPr/>
                    <a:lstStyle/>
                    <a:p>
                      <a:pPr marL="0" marR="0">
                        <a:spcBef>
                          <a:spcPts val="0"/>
                        </a:spcBef>
                        <a:spcAft>
                          <a:spcPts val="0"/>
                        </a:spcAft>
                      </a:pPr>
                      <a:r>
                        <a:rPr lang="en-US" sz="1200" dirty="0" err="1">
                          <a:effectLst/>
                        </a:rPr>
                        <a:t>GreenField.Targeting.Controls</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dirty="0">
                          <a:effectLst/>
                        </a:rPr>
                        <a:t>2 types</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c:\Project\Ashmore\GreenfieldRepository\SourceCode\GreenField\Targeting\GreenField.Targeting.Controls</a:t>
                      </a:r>
                      <a:endParaRPr lang="en-US" sz="120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GreenField.Targeting.Controls</a:t>
                      </a:r>
                      <a:endParaRPr lang="en-US" sz="1200">
                        <a:effectLst/>
                        <a:latin typeface="Times New Roman"/>
                        <a:ea typeface="SimSun"/>
                        <a:cs typeface="Times New Roman"/>
                      </a:endParaRPr>
                    </a:p>
                  </a:txBody>
                  <a:tcPr marL="18428" marR="18428" marT="18428" marB="18428" anchor="ctr"/>
                </a:tc>
              </a:tr>
              <a:tr h="350835">
                <a:tc>
                  <a:txBody>
                    <a:bodyPr/>
                    <a:lstStyle/>
                    <a:p>
                      <a:pPr marL="0" marR="0">
                        <a:spcBef>
                          <a:spcPts val="0"/>
                        </a:spcBef>
                        <a:spcAft>
                          <a:spcPts val="0"/>
                        </a:spcAft>
                      </a:pPr>
                      <a:r>
                        <a:rPr lang="en-US" sz="1200" dirty="0" err="1">
                          <a:effectLst/>
                        </a:rPr>
                        <a:t>GreenField.Targeting.Controls.BasketTargets</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dirty="0">
                          <a:effectLst/>
                        </a:rPr>
                        <a:t>2 types</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c:\Project\Ashmore\GreenfieldRepository\SourceCode\GreenField\Targeting\GreenField.Targeting.Controls\BasketTargets</a:t>
                      </a:r>
                      <a:endParaRPr lang="en-US" sz="120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GreenField.Targeting.Controls.BasketTargets</a:t>
                      </a:r>
                      <a:endParaRPr lang="en-US" sz="1200">
                        <a:effectLst/>
                        <a:latin typeface="Times New Roman"/>
                        <a:ea typeface="SimSun"/>
                        <a:cs typeface="Times New Roman"/>
                      </a:endParaRPr>
                    </a:p>
                  </a:txBody>
                  <a:tcPr marL="18428" marR="18428" marT="18428" marB="18428" anchor="ctr"/>
                </a:tc>
              </a:tr>
              <a:tr h="350835">
                <a:tc>
                  <a:txBody>
                    <a:bodyPr/>
                    <a:lstStyle/>
                    <a:p>
                      <a:pPr marL="0" marR="0">
                        <a:spcBef>
                          <a:spcPts val="0"/>
                        </a:spcBef>
                        <a:spcAft>
                          <a:spcPts val="0"/>
                        </a:spcAft>
                      </a:pPr>
                      <a:r>
                        <a:rPr lang="en-US" sz="1200" dirty="0" err="1">
                          <a:effectLst/>
                        </a:rPr>
                        <a:t>GreenField.Targeting.Controls.BottomUp</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dirty="0">
                          <a:effectLst/>
                        </a:rPr>
                        <a:t>3 types</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c:\Project\Ashmore\GreenfieldRepository\SourceCode\GreenField\Targeting\GreenField.Targeting.Controls\BottomUp</a:t>
                      </a:r>
                      <a:endParaRPr lang="en-US" sz="120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GreenField.Targeting.Controls.BottomUp</a:t>
                      </a:r>
                      <a:endParaRPr lang="en-US" sz="1200">
                        <a:effectLst/>
                        <a:latin typeface="Times New Roman"/>
                        <a:ea typeface="SimSun"/>
                        <a:cs typeface="Times New Roman"/>
                      </a:endParaRPr>
                    </a:p>
                  </a:txBody>
                  <a:tcPr marL="18428" marR="18428" marT="18428" marB="18428" anchor="ctr"/>
                </a:tc>
              </a:tr>
              <a:tr h="350835">
                <a:tc>
                  <a:txBody>
                    <a:bodyPr/>
                    <a:lstStyle/>
                    <a:p>
                      <a:pPr marL="0" marR="0">
                        <a:spcBef>
                          <a:spcPts val="0"/>
                        </a:spcBef>
                        <a:spcAft>
                          <a:spcPts val="0"/>
                        </a:spcAft>
                      </a:pPr>
                      <a:r>
                        <a:rPr lang="en-US" sz="1200" dirty="0" err="1">
                          <a:effectLst/>
                        </a:rPr>
                        <a:t>GreenField.Targeting.Controls.BroadGlobalActive</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dirty="0">
                          <a:effectLst/>
                        </a:rPr>
                        <a:t>3 types</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c:\Project\Ashmore\GreenfieldRepository\SourceCode\GreenField\Targeting\GreenField.Targeting.Controls\BroadGlobalActive</a:t>
                      </a:r>
                      <a:endParaRPr lang="en-US" sz="120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GreenField.Targeting.Controls.BroadGlobalActive</a:t>
                      </a:r>
                      <a:endParaRPr lang="en-US" sz="1200">
                        <a:effectLst/>
                        <a:latin typeface="Times New Roman"/>
                        <a:ea typeface="SimSun"/>
                        <a:cs typeface="Times New Roman"/>
                      </a:endParaRPr>
                    </a:p>
                  </a:txBody>
                  <a:tcPr marL="18428" marR="18428" marT="18428" marB="18428" anchor="ctr"/>
                </a:tc>
              </a:tr>
              <a:tr h="350835">
                <a:tc>
                  <a:txBody>
                    <a:bodyPr/>
                    <a:lstStyle/>
                    <a:p>
                      <a:pPr marL="0" marR="0">
                        <a:spcBef>
                          <a:spcPts val="0"/>
                        </a:spcBef>
                        <a:spcAft>
                          <a:spcPts val="0"/>
                        </a:spcAft>
                      </a:pPr>
                      <a:r>
                        <a:rPr lang="en-US" sz="1200" dirty="0" err="1">
                          <a:effectLst/>
                        </a:rPr>
                        <a:t>GreenField.AdministrationModule.Controls</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dirty="0">
                          <a:effectLst/>
                        </a:rPr>
                        <a:t>1 type</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c:\Project\Ashmore\GreenfieldRepository\SourceCode\GreenField\GreenField.AdministrationModule\Controls</a:t>
                      </a:r>
                      <a:endParaRPr lang="en-US" sz="120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GreenField.AdministrationModule.Controls</a:t>
                      </a:r>
                      <a:endParaRPr lang="en-US" sz="1200">
                        <a:effectLst/>
                        <a:latin typeface="Times New Roman"/>
                        <a:ea typeface="SimSun"/>
                        <a:cs typeface="Times New Roman"/>
                      </a:endParaRPr>
                    </a:p>
                  </a:txBody>
                  <a:tcPr marL="18428" marR="18428" marT="18428" marB="18428" anchor="ctr"/>
                </a:tc>
              </a:tr>
              <a:tr h="350835">
                <a:tc>
                  <a:txBody>
                    <a:bodyPr/>
                    <a:lstStyle/>
                    <a:p>
                      <a:pPr marL="0" marR="0">
                        <a:spcBef>
                          <a:spcPts val="0"/>
                        </a:spcBef>
                        <a:spcAft>
                          <a:spcPts val="0"/>
                        </a:spcAft>
                      </a:pPr>
                      <a:r>
                        <a:rPr lang="en-US" sz="1200" dirty="0" err="1">
                          <a:effectLst/>
                        </a:rPr>
                        <a:t>GreenField.AdministrationModule.Views</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dirty="0">
                          <a:effectLst/>
                        </a:rPr>
                        <a:t>1 type</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c:\Project\Ashmore\GreenfieldRepository\SourceCode\GreenField\GreenField.AdministrationModule\Views</a:t>
                      </a:r>
                      <a:endParaRPr lang="en-US" sz="120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GreenField.AdministrationModule.Views</a:t>
                      </a:r>
                      <a:endParaRPr lang="en-US" sz="1200">
                        <a:effectLst/>
                        <a:latin typeface="Times New Roman"/>
                        <a:ea typeface="SimSun"/>
                        <a:cs typeface="Times New Roman"/>
                      </a:endParaRPr>
                    </a:p>
                  </a:txBody>
                  <a:tcPr marL="18428" marR="18428" marT="18428" marB="18428" anchor="ctr"/>
                </a:tc>
              </a:tr>
              <a:tr h="241252">
                <a:tc>
                  <a:txBody>
                    <a:bodyPr/>
                    <a:lstStyle/>
                    <a:p>
                      <a:pPr marL="0" marR="0">
                        <a:spcBef>
                          <a:spcPts val="0"/>
                        </a:spcBef>
                        <a:spcAft>
                          <a:spcPts val="0"/>
                        </a:spcAft>
                      </a:pPr>
                      <a:r>
                        <a:rPr lang="en-US" sz="1200" dirty="0" err="1">
                          <a:effectLst/>
                        </a:rPr>
                        <a:t>GreenField.Gadgets.Models</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dirty="0">
                          <a:effectLst/>
                        </a:rPr>
                        <a:t>2 types</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c:\Project\Ashmore\GreenfieldRepository\SourceCode\GreenField\GreenField.Gadgets\Models</a:t>
                      </a:r>
                      <a:endParaRPr lang="en-US" sz="120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GreenField.Gadgets.Models</a:t>
                      </a:r>
                      <a:endParaRPr lang="en-US" sz="1200">
                        <a:effectLst/>
                        <a:latin typeface="Times New Roman"/>
                        <a:ea typeface="SimSun"/>
                        <a:cs typeface="Times New Roman"/>
                      </a:endParaRPr>
                    </a:p>
                  </a:txBody>
                  <a:tcPr marL="18428" marR="18428" marT="18428" marB="18428" anchor="ctr"/>
                </a:tc>
              </a:tr>
              <a:tr h="350835">
                <a:tc>
                  <a:txBody>
                    <a:bodyPr/>
                    <a:lstStyle/>
                    <a:p>
                      <a:pPr marL="0" marR="0">
                        <a:spcBef>
                          <a:spcPts val="0"/>
                        </a:spcBef>
                        <a:spcAft>
                          <a:spcPts val="0"/>
                        </a:spcAft>
                      </a:pPr>
                      <a:r>
                        <a:rPr lang="en-US" sz="1200" dirty="0" err="1">
                          <a:effectLst/>
                        </a:rPr>
                        <a:t>GreenField.Gadgets.ViewModels</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dirty="0">
                          <a:effectLst/>
                        </a:rPr>
                        <a:t>68 types</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c:\Project\Ashmore\GreenfieldRepository\SourceCode\GreenField\GreenField.Gadgets\ViewModels\Screening\Stock</a:t>
                      </a:r>
                      <a:endParaRPr lang="en-US" sz="120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GreenField.Gadgets.ViewModels</a:t>
                      </a:r>
                      <a:endParaRPr lang="en-US" sz="1200">
                        <a:effectLst/>
                        <a:latin typeface="Times New Roman"/>
                        <a:ea typeface="SimSun"/>
                        <a:cs typeface="Times New Roman"/>
                      </a:endParaRPr>
                    </a:p>
                  </a:txBody>
                  <a:tcPr marL="18428" marR="18428" marT="18428" marB="18428" anchor="ctr"/>
                </a:tc>
              </a:tr>
              <a:tr h="241252">
                <a:tc>
                  <a:txBody>
                    <a:bodyPr/>
                    <a:lstStyle/>
                    <a:p>
                      <a:pPr marL="0" marR="0">
                        <a:spcBef>
                          <a:spcPts val="0"/>
                        </a:spcBef>
                        <a:spcAft>
                          <a:spcPts val="0"/>
                        </a:spcAft>
                      </a:pPr>
                      <a:r>
                        <a:rPr lang="en-US" sz="1200" dirty="0" err="1">
                          <a:effectLst/>
                        </a:rPr>
                        <a:t>GreenField.Gadgets.Helpers</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dirty="0">
                          <a:effectLst/>
                        </a:rPr>
                        <a:t>35 types</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c:\Project\Ashmore\GreenfieldRepository\SourceCode\GreenField\GreenField.Gadgets\Helpers</a:t>
                      </a:r>
                      <a:endParaRPr lang="en-US" sz="120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GreenField.Gadgets.Helpers</a:t>
                      </a:r>
                      <a:endParaRPr lang="en-US" sz="1200">
                        <a:effectLst/>
                        <a:latin typeface="Times New Roman"/>
                        <a:ea typeface="SimSun"/>
                        <a:cs typeface="Times New Roman"/>
                      </a:endParaRPr>
                    </a:p>
                  </a:txBody>
                  <a:tcPr marL="18428" marR="18428" marT="18428" marB="18428" anchor="ctr"/>
                </a:tc>
              </a:tr>
              <a:tr h="350835">
                <a:tc>
                  <a:txBody>
                    <a:bodyPr/>
                    <a:lstStyle/>
                    <a:p>
                      <a:pPr marL="0" marR="0">
                        <a:spcBef>
                          <a:spcPts val="0"/>
                        </a:spcBef>
                        <a:spcAft>
                          <a:spcPts val="0"/>
                        </a:spcAft>
                      </a:pPr>
                      <a:r>
                        <a:rPr lang="en-US" sz="1200" dirty="0" err="1">
                          <a:effectLst/>
                        </a:rPr>
                        <a:t>GreenField.Gadgets.Views</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dirty="0">
                          <a:effectLst/>
                        </a:rPr>
                        <a:t>34 types</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c:\Project\Ashmore\GreenfieldRepository\SourceCode\GreenField\GreenField.Gadgets\Views\Screening\Stock</a:t>
                      </a:r>
                      <a:endParaRPr lang="en-US" sz="120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GreenField.Gadgets.Views</a:t>
                      </a:r>
                      <a:endParaRPr lang="en-US" sz="1200">
                        <a:effectLst/>
                        <a:latin typeface="Times New Roman"/>
                        <a:ea typeface="SimSun"/>
                        <a:cs typeface="Times New Roman"/>
                      </a:endParaRPr>
                    </a:p>
                  </a:txBody>
                  <a:tcPr marL="18428" marR="18428" marT="18428" marB="18428" anchor="ctr"/>
                </a:tc>
              </a:tr>
              <a:tr h="241252">
                <a:tc>
                  <a:txBody>
                    <a:bodyPr/>
                    <a:lstStyle/>
                    <a:p>
                      <a:pPr marL="0" marR="0">
                        <a:spcBef>
                          <a:spcPts val="0"/>
                        </a:spcBef>
                        <a:spcAft>
                          <a:spcPts val="0"/>
                        </a:spcAft>
                      </a:pPr>
                      <a:r>
                        <a:rPr lang="en-US" sz="1200" dirty="0" err="1">
                          <a:effectLst/>
                        </a:rPr>
                        <a:t>GreenField.App.Helpers</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dirty="0">
                          <a:effectLst/>
                        </a:rPr>
                        <a:t>2 types</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c:\Project\Ashmore\GreenfieldRepository\SourceCode\GreenField\GreenField.App\Helpers</a:t>
                      </a:r>
                      <a:endParaRPr lang="en-US" sz="120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GreenField.App.Helpers</a:t>
                      </a:r>
                      <a:endParaRPr lang="en-US" sz="1200">
                        <a:effectLst/>
                        <a:latin typeface="Times New Roman"/>
                        <a:ea typeface="SimSun"/>
                        <a:cs typeface="Times New Roman"/>
                      </a:endParaRPr>
                    </a:p>
                  </a:txBody>
                  <a:tcPr marL="18428" marR="18428" marT="18428" marB="18428" anchor="ctr"/>
                </a:tc>
              </a:tr>
              <a:tr h="241252">
                <a:tc>
                  <a:txBody>
                    <a:bodyPr/>
                    <a:lstStyle/>
                    <a:p>
                      <a:pPr marL="0" marR="0">
                        <a:spcBef>
                          <a:spcPts val="0"/>
                        </a:spcBef>
                        <a:spcAft>
                          <a:spcPts val="0"/>
                        </a:spcAft>
                      </a:pPr>
                      <a:r>
                        <a:rPr lang="en-US" sz="1200" dirty="0" err="1">
                          <a:effectLst/>
                        </a:rPr>
                        <a:t>GreenField.Login.App</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dirty="0">
                          <a:effectLst/>
                        </a:rPr>
                        <a:t>1 type</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c:\Project\Ashmore\GreenfieldRepository\SourceCode\GreenField\GreenField.Login.App</a:t>
                      </a:r>
                      <a:endParaRPr lang="en-US" sz="120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GreenField.Login.App</a:t>
                      </a:r>
                      <a:endParaRPr lang="en-US" sz="1200">
                        <a:effectLst/>
                        <a:latin typeface="Times New Roman"/>
                        <a:ea typeface="SimSun"/>
                        <a:cs typeface="Times New Roman"/>
                      </a:endParaRPr>
                    </a:p>
                  </a:txBody>
                  <a:tcPr marL="18428" marR="18428" marT="18428" marB="18428" anchor="ctr"/>
                </a:tc>
              </a:tr>
              <a:tr h="241252">
                <a:tc>
                  <a:txBody>
                    <a:bodyPr/>
                    <a:lstStyle/>
                    <a:p>
                      <a:pPr marL="0" marR="0">
                        <a:spcBef>
                          <a:spcPts val="0"/>
                        </a:spcBef>
                        <a:spcAft>
                          <a:spcPts val="0"/>
                        </a:spcAft>
                      </a:pPr>
                      <a:r>
                        <a:rPr lang="en-US" sz="1200" dirty="0" err="1">
                          <a:effectLst/>
                        </a:rPr>
                        <a:t>Aims.Core</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dirty="0">
                          <a:effectLst/>
                        </a:rPr>
                        <a:t>21 types</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c:\Project\Ashmore\GreenfieldRepository\SourceCode\GreenField\Aims.Core</a:t>
                      </a:r>
                      <a:endParaRPr lang="en-US" sz="120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Aims.Core</a:t>
                      </a:r>
                      <a:endParaRPr lang="en-US" sz="1200">
                        <a:effectLst/>
                        <a:latin typeface="Times New Roman"/>
                        <a:ea typeface="SimSun"/>
                        <a:cs typeface="Times New Roman"/>
                      </a:endParaRPr>
                    </a:p>
                  </a:txBody>
                  <a:tcPr marL="18428" marR="18428" marT="18428" marB="18428" anchor="ctr"/>
                </a:tc>
              </a:tr>
              <a:tr h="241252">
                <a:tc>
                  <a:txBody>
                    <a:bodyPr/>
                    <a:lstStyle/>
                    <a:p>
                      <a:pPr marL="0" marR="0">
                        <a:spcBef>
                          <a:spcPts val="0"/>
                        </a:spcBef>
                        <a:spcAft>
                          <a:spcPts val="0"/>
                        </a:spcAft>
                      </a:pPr>
                      <a:r>
                        <a:rPr lang="en-US" sz="1200" dirty="0" err="1">
                          <a:effectLst/>
                        </a:rPr>
                        <a:t>TopDown.Core</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dirty="0">
                          <a:effectLst/>
                        </a:rPr>
                        <a:t>27 types</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c:\Project\Ashmore\GreenfieldRepository\SourceCode\GreenField\Targeting\TopDown.Core</a:t>
                      </a:r>
                      <a:endParaRPr lang="en-US" sz="120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TopDown.Core</a:t>
                      </a:r>
                      <a:endParaRPr lang="en-US" sz="1200">
                        <a:effectLst/>
                        <a:latin typeface="Times New Roman"/>
                        <a:ea typeface="SimSun"/>
                        <a:cs typeface="Times New Roman"/>
                      </a:endParaRPr>
                    </a:p>
                  </a:txBody>
                  <a:tcPr marL="18428" marR="18428" marT="18428" marB="18428" anchor="ctr"/>
                </a:tc>
              </a:tr>
              <a:tr h="350835">
                <a:tc>
                  <a:txBody>
                    <a:bodyPr/>
                    <a:lstStyle/>
                    <a:p>
                      <a:pPr marL="0" marR="0">
                        <a:spcBef>
                          <a:spcPts val="0"/>
                        </a:spcBef>
                        <a:spcAft>
                          <a:spcPts val="0"/>
                        </a:spcAft>
                      </a:pPr>
                      <a:r>
                        <a:rPr lang="en-US" sz="1200" dirty="0" err="1">
                          <a:effectLst/>
                        </a:rPr>
                        <a:t>TopDown.Core.ManagingBpt</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dirty="0">
                          <a:effectLst/>
                        </a:rPr>
                        <a:t>2 types</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c:\Project\Ashmore\GreenfieldRepository\SourceCode\GreenField\Targeting\TopDown.Core\ManagingBpt</a:t>
                      </a:r>
                      <a:endParaRPr lang="en-US" sz="120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TopDown.Core.ManagingBpt</a:t>
                      </a:r>
                      <a:endParaRPr lang="en-US" sz="1200">
                        <a:effectLst/>
                        <a:latin typeface="Times New Roman"/>
                        <a:ea typeface="SimSun"/>
                        <a:cs typeface="Times New Roman"/>
                      </a:endParaRPr>
                    </a:p>
                  </a:txBody>
                  <a:tcPr marL="18428" marR="18428" marT="18428" marB="18428" anchor="ctr"/>
                </a:tc>
              </a:tr>
              <a:tr h="241252">
                <a:tc>
                  <a:txBody>
                    <a:bodyPr/>
                    <a:lstStyle/>
                    <a:p>
                      <a:pPr marL="0" marR="0">
                        <a:spcBef>
                          <a:spcPts val="0"/>
                        </a:spcBef>
                        <a:spcAft>
                          <a:spcPts val="0"/>
                        </a:spcAft>
                      </a:pPr>
                      <a:r>
                        <a:rPr lang="en-US" sz="1200" dirty="0" err="1">
                          <a:effectLst/>
                        </a:rPr>
                        <a:t>GreenField.Web.Helpers</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dirty="0">
                          <a:effectLst/>
                        </a:rPr>
                        <a:t>10 types</a:t>
                      </a:r>
                      <a:endParaRPr lang="en-US" sz="1200" dirty="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a:effectLst/>
                        </a:rPr>
                        <a:t>c:\Project\Ashmore\GreenfieldRepository\SourceCode\GreenField\GreenField.Web\Helpers</a:t>
                      </a:r>
                      <a:endParaRPr lang="en-US" sz="1200">
                        <a:effectLst/>
                        <a:latin typeface="Times New Roman"/>
                        <a:ea typeface="SimSun"/>
                        <a:cs typeface="Times New Roman"/>
                      </a:endParaRPr>
                    </a:p>
                  </a:txBody>
                  <a:tcPr marL="18428" marR="18428" marT="18428" marB="18428" anchor="ctr"/>
                </a:tc>
                <a:tc>
                  <a:txBody>
                    <a:bodyPr/>
                    <a:lstStyle/>
                    <a:p>
                      <a:pPr marL="0" marR="0">
                        <a:spcBef>
                          <a:spcPts val="0"/>
                        </a:spcBef>
                        <a:spcAft>
                          <a:spcPts val="0"/>
                        </a:spcAft>
                      </a:pPr>
                      <a:r>
                        <a:rPr lang="en-US" sz="1200" dirty="0" err="1">
                          <a:effectLst/>
                        </a:rPr>
                        <a:t>GreenField.Web.Helpers</a:t>
                      </a:r>
                      <a:endParaRPr lang="en-US" sz="1200" dirty="0">
                        <a:effectLst/>
                        <a:latin typeface="Times New Roman"/>
                        <a:ea typeface="SimSun"/>
                        <a:cs typeface="Times New Roman"/>
                      </a:endParaRPr>
                    </a:p>
                  </a:txBody>
                  <a:tcPr marL="18428" marR="18428" marT="18428" marB="18428" anchor="ctr"/>
                </a:tc>
              </a:tr>
            </a:tbl>
          </a:graphicData>
        </a:graphic>
      </p:graphicFrame>
    </p:spTree>
    <p:extLst>
      <p:ext uri="{BB962C8B-B14F-4D97-AF65-F5344CB8AC3E}">
        <p14:creationId xmlns:p14="http://schemas.microsoft.com/office/powerpoint/2010/main" val="174566854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4" presetClass="path" presetSubtype="0" accel="50000" decel="50000" fill="hold" nodeType="clickEffect">
                                  <p:stCondLst>
                                    <p:cond delay="0"/>
                                  </p:stCondLst>
                                  <p:childTnLst>
                                    <p:animMotion origin="layout" path="M 0 0 L 0 -0.25 E" pathEditMode="relative" ptsTypes="">
                                      <p:cBhvr>
                                        <p:cTn id="11"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3849" y="2869103"/>
            <a:ext cx="7024744" cy="1143000"/>
          </a:xfrm>
        </p:spPr>
        <p:txBody>
          <a:bodyPr>
            <a:normAutofit fontScale="90000"/>
          </a:bodyPr>
          <a:lstStyle/>
          <a:p>
            <a:pPr algn="ct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Code initial observations</a:t>
            </a:r>
          </a:p>
        </p:txBody>
      </p:sp>
      <p:sp>
        <p:nvSpPr>
          <p:cNvPr id="3" name="Slide Number Placeholder 2"/>
          <p:cNvSpPr>
            <a:spLocks noGrp="1"/>
          </p:cNvSpPr>
          <p:nvPr>
            <p:ph type="sldNum" sz="quarter" idx="12"/>
          </p:nvPr>
        </p:nvSpPr>
        <p:spPr/>
        <p:txBody>
          <a:bodyPr/>
          <a:lstStyle/>
          <a:p>
            <a:fld id="{33D6E5A2-EC83-451F-A719-9AC1370DD5CF}" type="slidenum">
              <a:rPr lang="en-US" smtClean="0"/>
              <a:pPr/>
              <a:t>41</a:t>
            </a:fld>
            <a:endParaRPr lang="en-US"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24587" y="-6333063"/>
            <a:ext cx="7765662" cy="16476125"/>
          </a:xfrm>
          <a:prstGeom prst="rect">
            <a:avLst/>
          </a:prstGeom>
        </p:spPr>
      </p:pic>
    </p:spTree>
    <p:extLst>
      <p:ext uri="{BB962C8B-B14F-4D97-AF65-F5344CB8AC3E}">
        <p14:creationId xmlns:p14="http://schemas.microsoft.com/office/powerpoint/2010/main" val="17809751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grpId="0" nodeType="with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 presetID="16" presetClass="entr" presetSubtype="2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1000"/>
                                        <p:tgtEl>
                                          <p:spTgt spid="6"/>
                                        </p:tgtEl>
                                      </p:cBhvr>
                                    </p:animEffect>
                                  </p:childTnLst>
                                </p:cTn>
                              </p:par>
                              <p:par>
                                <p:cTn id="15" presetID="36" presetClass="emph" presetSubtype="0" fill="hold" grpId="1" nodeType="withEffect">
                                  <p:stCondLst>
                                    <p:cond delay="500"/>
                                  </p:stCondLst>
                                  <p:iterate type="lt">
                                    <p:tmPct val="10000"/>
                                  </p:iterate>
                                  <p:childTnLst>
                                    <p:animScale>
                                      <p:cBhvr>
                                        <p:cTn id="16" dur="250" autoRev="1" fill="hold">
                                          <p:stCondLst>
                                            <p:cond delay="0"/>
                                          </p:stCondLst>
                                        </p:cTn>
                                        <p:tgtEl>
                                          <p:spTgt spid="2"/>
                                        </p:tgtEl>
                                      </p:cBhvr>
                                      <p:to x="80000" y="100000"/>
                                    </p:animScale>
                                    <p:anim by="(#ppt_w*0.10)" calcmode="lin" valueType="num">
                                      <p:cBhvr>
                                        <p:cTn id="17" dur="250" autoRev="1" fill="hold">
                                          <p:stCondLst>
                                            <p:cond delay="0"/>
                                          </p:stCondLst>
                                        </p:cTn>
                                        <p:tgtEl>
                                          <p:spTgt spid="2"/>
                                        </p:tgtEl>
                                        <p:attrNameLst>
                                          <p:attrName>ppt_x</p:attrName>
                                        </p:attrNameLst>
                                      </p:cBhvr>
                                    </p:anim>
                                    <p:anim by="(-#ppt_w*0.10)" calcmode="lin" valueType="num">
                                      <p:cBhvr>
                                        <p:cTn id="18" dur="250" autoRev="1" fill="hold">
                                          <p:stCondLst>
                                            <p:cond delay="0"/>
                                          </p:stCondLst>
                                        </p:cTn>
                                        <p:tgtEl>
                                          <p:spTgt spid="2"/>
                                        </p:tgtEl>
                                        <p:attrNameLst>
                                          <p:attrName>ppt_y</p:attrName>
                                        </p:attrNameLst>
                                      </p:cBhvr>
                                    </p:anim>
                                    <p:animRot by="-480000">
                                      <p:cBhvr>
                                        <p:cTn id="19" dur="250" autoRev="1" fill="hold">
                                          <p:stCondLst>
                                            <p:cond delay="0"/>
                                          </p:stCondLst>
                                        </p:cTn>
                                        <p:tgtEl>
                                          <p:spTgt spid="2"/>
                                        </p:tgtEl>
                                        <p:attrNameLst>
                                          <p:attrName>r</p:attrName>
                                        </p:attrNameLst>
                                      </p:cBhvr>
                                    </p:animRot>
                                  </p:childTnLst>
                                </p:cTn>
                              </p:par>
                            </p:childTnLst>
                          </p:cTn>
                        </p:par>
                        <p:par>
                          <p:cTn id="20" fill="hold">
                            <p:stCondLst>
                              <p:cond delay="2100"/>
                            </p:stCondLst>
                            <p:childTnLst>
                              <p:par>
                                <p:cTn id="21" presetID="34" presetClass="emph" presetSubtype="0" fill="hold" grpId="2" nodeType="afterEffect">
                                  <p:stCondLst>
                                    <p:cond delay="2000"/>
                                  </p:stCondLst>
                                  <p:iterate type="lt">
                                    <p:tmPct val="10000"/>
                                  </p:iterate>
                                  <p:childTnLst>
                                    <p:animMotion origin="layout" path="M 0.0 0.0 L 0.0 -0.07213" pathEditMode="relative" ptsTypes="">
                                      <p:cBhvr>
                                        <p:cTn id="22" dur="250" accel="50000" decel="50000" autoRev="1" fill="hold">
                                          <p:stCondLst>
                                            <p:cond delay="0"/>
                                          </p:stCondLst>
                                        </p:cTn>
                                        <p:tgtEl>
                                          <p:spTgt spid="2"/>
                                        </p:tgtEl>
                                        <p:attrNameLst>
                                          <p:attrName>ppt_x</p:attrName>
                                          <p:attrName>ppt_y</p:attrName>
                                        </p:attrNameLst>
                                      </p:cBhvr>
                                    </p:animMotion>
                                    <p:animRot by="1500000">
                                      <p:cBhvr>
                                        <p:cTn id="23" dur="125" fill="hold">
                                          <p:stCondLst>
                                            <p:cond delay="0"/>
                                          </p:stCondLst>
                                        </p:cTn>
                                        <p:tgtEl>
                                          <p:spTgt spid="2"/>
                                        </p:tgtEl>
                                        <p:attrNameLst>
                                          <p:attrName>r</p:attrName>
                                        </p:attrNameLst>
                                      </p:cBhvr>
                                    </p:animRot>
                                    <p:animRot by="-1500000">
                                      <p:cBhvr>
                                        <p:cTn id="24" dur="125" fill="hold">
                                          <p:stCondLst>
                                            <p:cond delay="125"/>
                                          </p:stCondLst>
                                        </p:cTn>
                                        <p:tgtEl>
                                          <p:spTgt spid="2"/>
                                        </p:tgtEl>
                                        <p:attrNameLst>
                                          <p:attrName>r</p:attrName>
                                        </p:attrNameLst>
                                      </p:cBhvr>
                                    </p:animRot>
                                    <p:animRot by="-1500000">
                                      <p:cBhvr>
                                        <p:cTn id="25" dur="125" fill="hold">
                                          <p:stCondLst>
                                            <p:cond delay="250"/>
                                          </p:stCondLst>
                                        </p:cTn>
                                        <p:tgtEl>
                                          <p:spTgt spid="2"/>
                                        </p:tgtEl>
                                        <p:attrNameLst>
                                          <p:attrName>r</p:attrName>
                                        </p:attrNameLst>
                                      </p:cBhvr>
                                    </p:animRot>
                                    <p:animRot by="1500000">
                                      <p:cBhvr>
                                        <p:cTn id="26" dur="125" fill="hold">
                                          <p:stCondLst>
                                            <p:cond delay="375"/>
                                          </p:stCondLst>
                                        </p:cTn>
                                        <p:tgtEl>
                                          <p:spTgt spid="2"/>
                                        </p:tgtEl>
                                        <p:attrNameLst>
                                          <p:attrName>r</p:attrName>
                                        </p:attrNameLst>
                                      </p:cBhvr>
                                    </p:animRot>
                                  </p:childTnLst>
                                </p:cTn>
                              </p:par>
                            </p:childTnLst>
                          </p:cTn>
                        </p:par>
                        <p:par>
                          <p:cTn id="27" fill="hold">
                            <p:stCondLst>
                              <p:cond delay="5700"/>
                            </p:stCondLst>
                            <p:childTnLst>
                              <p:par>
                                <p:cTn id="28" presetID="32" presetClass="emph" presetSubtype="0" fill="hold" grpId="3" nodeType="afterEffect">
                                  <p:stCondLst>
                                    <p:cond delay="2000"/>
                                  </p:stCondLst>
                                  <p:iterate type="lt">
                                    <p:tmPct val="0"/>
                                  </p:iterate>
                                  <p:childTnLst>
                                    <p:animRot by="120000">
                                      <p:cBhvr>
                                        <p:cTn id="29" dur="1" fill="hold">
                                          <p:stCondLst>
                                            <p:cond delay="0"/>
                                          </p:stCondLst>
                                        </p:cTn>
                                        <p:tgtEl>
                                          <p:spTgt spid="2"/>
                                        </p:tgtEl>
                                        <p:attrNameLst>
                                          <p:attrName>r</p:attrName>
                                        </p:attrNameLst>
                                      </p:cBhvr>
                                    </p:animRot>
                                    <p:animRot by="-240000">
                                      <p:cBhvr>
                                        <p:cTn id="30" dur="2" fill="hold">
                                          <p:stCondLst>
                                            <p:cond delay="96"/>
                                          </p:stCondLst>
                                        </p:cTn>
                                        <p:tgtEl>
                                          <p:spTgt spid="2"/>
                                        </p:tgtEl>
                                        <p:attrNameLst>
                                          <p:attrName>r</p:attrName>
                                        </p:attrNameLst>
                                      </p:cBhvr>
                                    </p:animRot>
                                    <p:animRot by="240000">
                                      <p:cBhvr>
                                        <p:cTn id="31" dur="2" fill="hold">
                                          <p:stCondLst>
                                            <p:cond delay="193"/>
                                          </p:stCondLst>
                                        </p:cTn>
                                        <p:tgtEl>
                                          <p:spTgt spid="2"/>
                                        </p:tgtEl>
                                        <p:attrNameLst>
                                          <p:attrName>r</p:attrName>
                                        </p:attrNameLst>
                                      </p:cBhvr>
                                    </p:animRot>
                                    <p:animRot by="-240000">
                                      <p:cBhvr>
                                        <p:cTn id="32" dur="2" fill="hold">
                                          <p:stCondLst>
                                            <p:cond delay="289"/>
                                          </p:stCondLst>
                                        </p:cTn>
                                        <p:tgtEl>
                                          <p:spTgt spid="2"/>
                                        </p:tgtEl>
                                        <p:attrNameLst>
                                          <p:attrName>r</p:attrName>
                                        </p:attrNameLst>
                                      </p:cBhvr>
                                    </p:animRot>
                                    <p:animRot by="120000">
                                      <p:cBhvr>
                                        <p:cTn id="33" dur="2" fill="hold">
                                          <p:stCondLst>
                                            <p:cond delay="499"/>
                                          </p:stCondLst>
                                        </p:cTn>
                                        <p:tgtEl>
                                          <p:spTgt spid="2"/>
                                        </p:tgtEl>
                                        <p:attrNameLst>
                                          <p:attrName>r</p:attrName>
                                        </p:attrNameLst>
                                      </p:cBhvr>
                                    </p:animRot>
                                  </p:childTnLst>
                                </p:cTn>
                              </p:par>
                            </p:childTnLst>
                          </p:cTn>
                        </p:par>
                        <p:par>
                          <p:cTn id="34" fill="hold">
                            <p:stCondLst>
                              <p:cond delay="8201"/>
                            </p:stCondLst>
                            <p:childTnLst>
                              <p:par>
                                <p:cTn id="35" presetID="26" presetClass="emph" presetSubtype="0" fill="hold" grpId="4" nodeType="afterEffect">
                                  <p:stCondLst>
                                    <p:cond delay="2000"/>
                                  </p:stCondLst>
                                  <p:iterate type="lt">
                                    <p:tmPct val="0"/>
                                  </p:iterate>
                                  <p:childTnLst>
                                    <p:animEffect transition="out" filter="fade">
                                      <p:cBhvr>
                                        <p:cTn id="36" dur="500" tmFilter="0, 0; .2, .5; .8, .5; 1, 0"/>
                                        <p:tgtEl>
                                          <p:spTgt spid="2"/>
                                        </p:tgtEl>
                                      </p:cBhvr>
                                    </p:animEffect>
                                    <p:animScale>
                                      <p:cBhvr>
                                        <p:cTn id="37" dur="250" autoRev="1" fill="hold"/>
                                        <p:tgtEl>
                                          <p:spTgt spid="2"/>
                                        </p:tgtEl>
                                      </p:cBhvr>
                                      <p:by x="105000" y="105000"/>
                                    </p:animScale>
                                  </p:childTnLst>
                                </p:cTn>
                              </p:par>
                            </p:childTnLst>
                          </p:cTn>
                        </p:par>
                        <p:par>
                          <p:cTn id="38" fill="hold">
                            <p:stCondLst>
                              <p:cond delay="10701"/>
                            </p:stCondLst>
                            <p:childTnLst>
                              <p:par>
                                <p:cTn id="39" presetID="15" presetClass="emph" presetSubtype="0" grpId="6" nodeType="afterEffect">
                                  <p:stCondLst>
                                    <p:cond delay="2000"/>
                                  </p:stCondLst>
                                  <p:iterate type="lt">
                                    <p:tmAbs val="25"/>
                                  </p:iterate>
                                  <p:childTnLst>
                                    <p:set>
                                      <p:cBhvr override="childStyle">
                                        <p:cTn id="40" dur="500"/>
                                        <p:tgtEl>
                                          <p:spTgt spid="2"/>
                                        </p:tgtEl>
                                        <p:attrNameLst>
                                          <p:attrName>style.fontWeight</p:attrName>
                                        </p:attrNameLst>
                                      </p:cBhvr>
                                      <p:to>
                                        <p:strVal val="bold"/>
                                      </p:to>
                                    </p:set>
                                  </p:childTnLst>
                                </p:cTn>
                              </p:par>
                            </p:childTnLst>
                          </p:cTn>
                        </p:par>
                        <p:par>
                          <p:cTn id="41" fill="hold">
                            <p:stCondLst>
                              <p:cond delay="13751"/>
                            </p:stCondLst>
                            <p:childTnLst>
                              <p:par>
                                <p:cTn id="42" presetID="8" presetClass="emph" presetSubtype="0" fill="hold" grpId="7" nodeType="afterEffect">
                                  <p:stCondLst>
                                    <p:cond delay="2000"/>
                                  </p:stCondLst>
                                  <p:iterate type="lt">
                                    <p:tmPct val="0"/>
                                  </p:iterate>
                                  <p:childTnLst>
                                    <p:animRot by="21600000">
                                      <p:cBhvr>
                                        <p:cTn id="43" dur="500" fill="hold"/>
                                        <p:tgtEl>
                                          <p:spTgt spid="2"/>
                                        </p:tgtEl>
                                        <p:attrNameLst>
                                          <p:attrName>r</p:attrName>
                                        </p:attrNameLst>
                                      </p:cBhvr>
                                    </p:animRot>
                                  </p:childTnLst>
                                </p:cTn>
                              </p:par>
                            </p:childTnLst>
                          </p:cTn>
                        </p:par>
                        <p:par>
                          <p:cTn id="44" fill="hold">
                            <p:stCondLst>
                              <p:cond delay="16251"/>
                            </p:stCondLst>
                            <p:childTnLst>
                              <p:par>
                                <p:cTn id="45" presetID="3" presetClass="emph" presetSubtype="2" fill="hold" grpId="5" nodeType="afterEffect">
                                  <p:stCondLst>
                                    <p:cond delay="2000"/>
                                  </p:stCondLst>
                                  <p:iterate type="lt">
                                    <p:tmPct val="0"/>
                                  </p:iterate>
                                  <p:childTnLst>
                                    <p:animClr clrSpc="rgb" dir="cw">
                                      <p:cBhvr override="childStyle">
                                        <p:cTn id="46" dur="500" fill="hold"/>
                                        <p:tgtEl>
                                          <p:spTgt spid="2"/>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P spid="2" grpId="6"/>
      <p:bldP spid="2" grpId="7"/>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42</a:t>
            </a:fld>
            <a:endParaRPr kumimoji="0" lang="en-US"/>
          </a:p>
        </p:txBody>
      </p:sp>
      <p:sp>
        <p:nvSpPr>
          <p:cNvPr id="7" name="Title 1"/>
          <p:cNvSpPr>
            <a:spLocks noGrp="1"/>
          </p:cNvSpPr>
          <p:nvPr>
            <p:ph type="title"/>
          </p:nvPr>
        </p:nvSpPr>
        <p:spPr>
          <a:xfrm>
            <a:off x="232612" y="-146018"/>
            <a:ext cx="7467600" cy="1143000"/>
          </a:xfrm>
        </p:spPr>
        <p:txBody>
          <a:bodyPr>
            <a:normAutofit fontScale="90000"/>
          </a:bodyPr>
          <a:lstStyle/>
          <a:p>
            <a:r>
              <a:rPr lang="en-US" b="1" dirty="0" smtClean="0"/>
              <a:t>Green Field Source Code Metrics</a:t>
            </a:r>
            <a:endParaRPr lang="en-US" b="1" dirty="0"/>
          </a:p>
        </p:txBody>
      </p:sp>
      <p:sp>
        <p:nvSpPr>
          <p:cNvPr id="10" name="Diamond 9"/>
          <p:cNvSpPr/>
          <p:nvPr/>
        </p:nvSpPr>
        <p:spPr>
          <a:xfrm>
            <a:off x="1564778" y="755319"/>
            <a:ext cx="5870073" cy="5870073"/>
          </a:xfrm>
          <a:prstGeom prst="diamond">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6" name="Freeform 15"/>
          <p:cNvSpPr/>
          <p:nvPr/>
        </p:nvSpPr>
        <p:spPr>
          <a:xfrm>
            <a:off x="2122434" y="1312975"/>
            <a:ext cx="2289328" cy="2289328"/>
          </a:xfrm>
          <a:custGeom>
            <a:avLst/>
            <a:gdLst>
              <a:gd name="connsiteX0" fmla="*/ 0 w 2289328"/>
              <a:gd name="connsiteY0" fmla="*/ 381562 h 2289328"/>
              <a:gd name="connsiteX1" fmla="*/ 381562 w 2289328"/>
              <a:gd name="connsiteY1" fmla="*/ 0 h 2289328"/>
              <a:gd name="connsiteX2" fmla="*/ 1907766 w 2289328"/>
              <a:gd name="connsiteY2" fmla="*/ 0 h 2289328"/>
              <a:gd name="connsiteX3" fmla="*/ 2289328 w 2289328"/>
              <a:gd name="connsiteY3" fmla="*/ 381562 h 2289328"/>
              <a:gd name="connsiteX4" fmla="*/ 2289328 w 2289328"/>
              <a:gd name="connsiteY4" fmla="*/ 1907766 h 2289328"/>
              <a:gd name="connsiteX5" fmla="*/ 1907766 w 2289328"/>
              <a:gd name="connsiteY5" fmla="*/ 2289328 h 2289328"/>
              <a:gd name="connsiteX6" fmla="*/ 381562 w 2289328"/>
              <a:gd name="connsiteY6" fmla="*/ 2289328 h 2289328"/>
              <a:gd name="connsiteX7" fmla="*/ 0 w 2289328"/>
              <a:gd name="connsiteY7" fmla="*/ 1907766 h 2289328"/>
              <a:gd name="connsiteX8" fmla="*/ 0 w 2289328"/>
              <a:gd name="connsiteY8" fmla="*/ 381562 h 2289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9328" h="2289328">
                <a:moveTo>
                  <a:pt x="0" y="381562"/>
                </a:moveTo>
                <a:cubicBezTo>
                  <a:pt x="0" y="170831"/>
                  <a:pt x="170831" y="0"/>
                  <a:pt x="381562" y="0"/>
                </a:cubicBezTo>
                <a:lnTo>
                  <a:pt x="1907766" y="0"/>
                </a:lnTo>
                <a:cubicBezTo>
                  <a:pt x="2118497" y="0"/>
                  <a:pt x="2289328" y="170831"/>
                  <a:pt x="2289328" y="381562"/>
                </a:cubicBezTo>
                <a:lnTo>
                  <a:pt x="2289328" y="1907766"/>
                </a:lnTo>
                <a:cubicBezTo>
                  <a:pt x="2289328" y="2118497"/>
                  <a:pt x="2118497" y="2289328"/>
                  <a:pt x="1907766" y="2289328"/>
                </a:cubicBezTo>
                <a:lnTo>
                  <a:pt x="381562" y="2289328"/>
                </a:lnTo>
                <a:cubicBezTo>
                  <a:pt x="170831" y="2289328"/>
                  <a:pt x="0" y="2118497"/>
                  <a:pt x="0" y="1907766"/>
                </a:cubicBezTo>
                <a:lnTo>
                  <a:pt x="0" y="3815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096" tIns="165096" rIns="165096" bIns="165096" numCol="1" spcCol="1270" anchor="ctr" anchorCtr="0">
            <a:noAutofit/>
          </a:bodyPr>
          <a:lstStyle/>
          <a:p>
            <a:pPr lvl="0" algn="l" defTabSz="622300">
              <a:lnSpc>
                <a:spcPct val="90000"/>
              </a:lnSpc>
              <a:spcBef>
                <a:spcPct val="0"/>
              </a:spcBef>
              <a:spcAft>
                <a:spcPct val="35000"/>
              </a:spcAft>
            </a:pPr>
            <a:r>
              <a:rPr lang="en-US" sz="1400" kern="1200" dirty="0" smtClean="0"/>
              <a:t># Lines of code: 62,665</a:t>
            </a:r>
          </a:p>
          <a:p>
            <a:pPr lvl="0" algn="l" defTabSz="622300">
              <a:lnSpc>
                <a:spcPct val="90000"/>
              </a:lnSpc>
              <a:spcBef>
                <a:spcPct val="0"/>
              </a:spcBef>
              <a:spcAft>
                <a:spcPct val="35000"/>
              </a:spcAft>
            </a:pPr>
            <a:r>
              <a:rPr lang="en-US" sz="1400" kern="1200" dirty="0" smtClean="0"/>
              <a:t># C# source files: 1,087</a:t>
            </a:r>
          </a:p>
          <a:p>
            <a:pPr lvl="0" algn="l" defTabSz="622300">
              <a:lnSpc>
                <a:spcPct val="90000"/>
              </a:lnSpc>
              <a:spcBef>
                <a:spcPct val="0"/>
              </a:spcBef>
              <a:spcAft>
                <a:spcPct val="35000"/>
              </a:spcAft>
            </a:pPr>
            <a:r>
              <a:rPr lang="en-US" sz="1400" kern="1200" dirty="0" smtClean="0"/>
              <a:t># Assemblies: 24</a:t>
            </a:r>
          </a:p>
          <a:p>
            <a:pPr lvl="0" algn="l" defTabSz="622300">
              <a:lnSpc>
                <a:spcPct val="90000"/>
              </a:lnSpc>
              <a:spcBef>
                <a:spcPct val="0"/>
              </a:spcBef>
              <a:spcAft>
                <a:spcPct val="35000"/>
              </a:spcAft>
            </a:pPr>
            <a:r>
              <a:rPr lang="en-US" sz="1400" kern="1200" dirty="0" smtClean="0"/>
              <a:t># Namespaces: 104</a:t>
            </a:r>
          </a:p>
          <a:p>
            <a:pPr lvl="0" algn="l" defTabSz="622300">
              <a:lnSpc>
                <a:spcPct val="90000"/>
              </a:lnSpc>
              <a:spcBef>
                <a:spcPct val="0"/>
              </a:spcBef>
              <a:spcAft>
                <a:spcPct val="35000"/>
              </a:spcAft>
            </a:pPr>
            <a:r>
              <a:rPr lang="en-US" sz="1400" kern="1200" dirty="0" smtClean="0"/>
              <a:t># Types: 2,306</a:t>
            </a:r>
          </a:p>
          <a:p>
            <a:pPr lvl="0" algn="l" defTabSz="622300">
              <a:lnSpc>
                <a:spcPct val="90000"/>
              </a:lnSpc>
              <a:spcBef>
                <a:spcPct val="0"/>
              </a:spcBef>
              <a:spcAft>
                <a:spcPct val="35000"/>
              </a:spcAft>
            </a:pPr>
            <a:r>
              <a:rPr lang="en-US" sz="1400" kern="1200" dirty="0" smtClean="0"/>
              <a:t># Methods: 27,201</a:t>
            </a:r>
          </a:p>
          <a:p>
            <a:pPr lvl="0" algn="l" defTabSz="622300">
              <a:lnSpc>
                <a:spcPct val="90000"/>
              </a:lnSpc>
              <a:spcBef>
                <a:spcPct val="0"/>
              </a:spcBef>
              <a:spcAft>
                <a:spcPct val="35000"/>
              </a:spcAft>
            </a:pPr>
            <a:r>
              <a:rPr lang="en-US" sz="1400" kern="1200" dirty="0" smtClean="0"/>
              <a:t># Fields: 14,827</a:t>
            </a:r>
            <a:endParaRPr lang="en-US" sz="1400" kern="1200" dirty="0"/>
          </a:p>
        </p:txBody>
      </p:sp>
      <p:sp>
        <p:nvSpPr>
          <p:cNvPr id="17" name="Freeform 16"/>
          <p:cNvSpPr/>
          <p:nvPr/>
        </p:nvSpPr>
        <p:spPr>
          <a:xfrm>
            <a:off x="4587865" y="1312975"/>
            <a:ext cx="2289328" cy="2289328"/>
          </a:xfrm>
          <a:custGeom>
            <a:avLst/>
            <a:gdLst>
              <a:gd name="connsiteX0" fmla="*/ 0 w 2289328"/>
              <a:gd name="connsiteY0" fmla="*/ 381562 h 2289328"/>
              <a:gd name="connsiteX1" fmla="*/ 381562 w 2289328"/>
              <a:gd name="connsiteY1" fmla="*/ 0 h 2289328"/>
              <a:gd name="connsiteX2" fmla="*/ 1907766 w 2289328"/>
              <a:gd name="connsiteY2" fmla="*/ 0 h 2289328"/>
              <a:gd name="connsiteX3" fmla="*/ 2289328 w 2289328"/>
              <a:gd name="connsiteY3" fmla="*/ 381562 h 2289328"/>
              <a:gd name="connsiteX4" fmla="*/ 2289328 w 2289328"/>
              <a:gd name="connsiteY4" fmla="*/ 1907766 h 2289328"/>
              <a:gd name="connsiteX5" fmla="*/ 1907766 w 2289328"/>
              <a:gd name="connsiteY5" fmla="*/ 2289328 h 2289328"/>
              <a:gd name="connsiteX6" fmla="*/ 381562 w 2289328"/>
              <a:gd name="connsiteY6" fmla="*/ 2289328 h 2289328"/>
              <a:gd name="connsiteX7" fmla="*/ 0 w 2289328"/>
              <a:gd name="connsiteY7" fmla="*/ 1907766 h 2289328"/>
              <a:gd name="connsiteX8" fmla="*/ 0 w 2289328"/>
              <a:gd name="connsiteY8" fmla="*/ 381562 h 2289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9328" h="2289328">
                <a:moveTo>
                  <a:pt x="0" y="381562"/>
                </a:moveTo>
                <a:cubicBezTo>
                  <a:pt x="0" y="170831"/>
                  <a:pt x="170831" y="0"/>
                  <a:pt x="381562" y="0"/>
                </a:cubicBezTo>
                <a:lnTo>
                  <a:pt x="1907766" y="0"/>
                </a:lnTo>
                <a:cubicBezTo>
                  <a:pt x="2118497" y="0"/>
                  <a:pt x="2289328" y="170831"/>
                  <a:pt x="2289328" y="381562"/>
                </a:cubicBezTo>
                <a:lnTo>
                  <a:pt x="2289328" y="1907766"/>
                </a:lnTo>
                <a:cubicBezTo>
                  <a:pt x="2289328" y="2118497"/>
                  <a:pt x="2118497" y="2289328"/>
                  <a:pt x="1907766" y="2289328"/>
                </a:cubicBezTo>
                <a:lnTo>
                  <a:pt x="381562" y="2289328"/>
                </a:lnTo>
                <a:cubicBezTo>
                  <a:pt x="170831" y="2289328"/>
                  <a:pt x="0" y="2118497"/>
                  <a:pt x="0" y="1907766"/>
                </a:cubicBezTo>
                <a:lnTo>
                  <a:pt x="0" y="3815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096" tIns="165096" rIns="165096" bIns="165096" numCol="1" spcCol="1270" anchor="ctr" anchorCtr="0">
            <a:noAutofit/>
          </a:bodyPr>
          <a:lstStyle/>
          <a:p>
            <a:pPr lvl="0" algn="l" defTabSz="622300">
              <a:lnSpc>
                <a:spcPct val="90000"/>
              </a:lnSpc>
              <a:spcBef>
                <a:spcPct val="0"/>
              </a:spcBef>
              <a:spcAft>
                <a:spcPct val="35000"/>
              </a:spcAft>
            </a:pPr>
            <a:r>
              <a:rPr lang="en-US" sz="1400" kern="1200" dirty="0" smtClean="0"/>
              <a:t># IL instruction: 570,761</a:t>
            </a:r>
          </a:p>
          <a:p>
            <a:pPr lvl="0" algn="l" defTabSz="622300">
              <a:lnSpc>
                <a:spcPct val="90000"/>
              </a:lnSpc>
              <a:spcBef>
                <a:spcPct val="0"/>
              </a:spcBef>
              <a:spcAft>
                <a:spcPct val="35000"/>
              </a:spcAft>
            </a:pPr>
            <a:r>
              <a:rPr lang="en-US" sz="1400" kern="1200" dirty="0" smtClean="0"/>
              <a:t># Lines of comment: 33,287</a:t>
            </a:r>
          </a:p>
          <a:p>
            <a:pPr lvl="0" algn="l" defTabSz="622300">
              <a:lnSpc>
                <a:spcPct val="90000"/>
              </a:lnSpc>
              <a:spcBef>
                <a:spcPct val="0"/>
              </a:spcBef>
              <a:spcAft>
                <a:spcPct val="35000"/>
              </a:spcAft>
            </a:pPr>
            <a:r>
              <a:rPr lang="en-US" sz="1400" kern="1200" dirty="0" smtClean="0"/>
              <a:t># C# Classes: 2,168</a:t>
            </a:r>
          </a:p>
          <a:p>
            <a:pPr lvl="0" algn="l" defTabSz="622300">
              <a:lnSpc>
                <a:spcPct val="90000"/>
              </a:lnSpc>
              <a:spcBef>
                <a:spcPct val="0"/>
              </a:spcBef>
              <a:spcAft>
                <a:spcPct val="35000"/>
              </a:spcAft>
            </a:pPr>
            <a:r>
              <a:rPr lang="en-US" sz="1400" kern="1200" dirty="0" smtClean="0"/>
              <a:t># Abstract classes: 12</a:t>
            </a:r>
          </a:p>
          <a:p>
            <a:pPr lvl="0" algn="l" defTabSz="622300">
              <a:lnSpc>
                <a:spcPct val="90000"/>
              </a:lnSpc>
              <a:spcBef>
                <a:spcPct val="0"/>
              </a:spcBef>
              <a:spcAft>
                <a:spcPct val="35000"/>
              </a:spcAft>
            </a:pPr>
            <a:r>
              <a:rPr lang="en-US" sz="1400" kern="1200" dirty="0" smtClean="0"/>
              <a:t># Interfaces: 93</a:t>
            </a:r>
            <a:endParaRPr lang="en-US" sz="1400" kern="1200" dirty="0"/>
          </a:p>
        </p:txBody>
      </p:sp>
      <p:sp>
        <p:nvSpPr>
          <p:cNvPr id="18" name="Freeform 17"/>
          <p:cNvSpPr/>
          <p:nvPr/>
        </p:nvSpPr>
        <p:spPr>
          <a:xfrm>
            <a:off x="2122434" y="3778406"/>
            <a:ext cx="2289328" cy="2289328"/>
          </a:xfrm>
          <a:custGeom>
            <a:avLst/>
            <a:gdLst>
              <a:gd name="connsiteX0" fmla="*/ 0 w 2289328"/>
              <a:gd name="connsiteY0" fmla="*/ 381562 h 2289328"/>
              <a:gd name="connsiteX1" fmla="*/ 381562 w 2289328"/>
              <a:gd name="connsiteY1" fmla="*/ 0 h 2289328"/>
              <a:gd name="connsiteX2" fmla="*/ 1907766 w 2289328"/>
              <a:gd name="connsiteY2" fmla="*/ 0 h 2289328"/>
              <a:gd name="connsiteX3" fmla="*/ 2289328 w 2289328"/>
              <a:gd name="connsiteY3" fmla="*/ 381562 h 2289328"/>
              <a:gd name="connsiteX4" fmla="*/ 2289328 w 2289328"/>
              <a:gd name="connsiteY4" fmla="*/ 1907766 h 2289328"/>
              <a:gd name="connsiteX5" fmla="*/ 1907766 w 2289328"/>
              <a:gd name="connsiteY5" fmla="*/ 2289328 h 2289328"/>
              <a:gd name="connsiteX6" fmla="*/ 381562 w 2289328"/>
              <a:gd name="connsiteY6" fmla="*/ 2289328 h 2289328"/>
              <a:gd name="connsiteX7" fmla="*/ 0 w 2289328"/>
              <a:gd name="connsiteY7" fmla="*/ 1907766 h 2289328"/>
              <a:gd name="connsiteX8" fmla="*/ 0 w 2289328"/>
              <a:gd name="connsiteY8" fmla="*/ 381562 h 2289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9328" h="2289328">
                <a:moveTo>
                  <a:pt x="0" y="381562"/>
                </a:moveTo>
                <a:cubicBezTo>
                  <a:pt x="0" y="170831"/>
                  <a:pt x="170831" y="0"/>
                  <a:pt x="381562" y="0"/>
                </a:cubicBezTo>
                <a:lnTo>
                  <a:pt x="1907766" y="0"/>
                </a:lnTo>
                <a:cubicBezTo>
                  <a:pt x="2118497" y="0"/>
                  <a:pt x="2289328" y="170831"/>
                  <a:pt x="2289328" y="381562"/>
                </a:cubicBezTo>
                <a:lnTo>
                  <a:pt x="2289328" y="1907766"/>
                </a:lnTo>
                <a:cubicBezTo>
                  <a:pt x="2289328" y="2118497"/>
                  <a:pt x="2118497" y="2289328"/>
                  <a:pt x="1907766" y="2289328"/>
                </a:cubicBezTo>
                <a:lnTo>
                  <a:pt x="381562" y="2289328"/>
                </a:lnTo>
                <a:cubicBezTo>
                  <a:pt x="170831" y="2289328"/>
                  <a:pt x="0" y="2118497"/>
                  <a:pt x="0" y="1907766"/>
                </a:cubicBezTo>
                <a:lnTo>
                  <a:pt x="0" y="3815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096" tIns="165096" rIns="165096" bIns="165096" numCol="1" spcCol="1270" anchor="ctr" anchorCtr="0">
            <a:noAutofit/>
          </a:bodyPr>
          <a:lstStyle/>
          <a:p>
            <a:pPr lvl="0" algn="l" defTabSz="622300">
              <a:lnSpc>
                <a:spcPct val="90000"/>
              </a:lnSpc>
              <a:spcBef>
                <a:spcPct val="0"/>
              </a:spcBef>
              <a:spcAft>
                <a:spcPct val="35000"/>
              </a:spcAft>
            </a:pPr>
            <a:r>
              <a:rPr lang="en-US" sz="1400" kern="1200" dirty="0" smtClean="0"/>
              <a:t># Delegate types: 50</a:t>
            </a:r>
          </a:p>
          <a:p>
            <a:pPr lvl="0" algn="l" defTabSz="622300">
              <a:lnSpc>
                <a:spcPct val="90000"/>
              </a:lnSpc>
              <a:spcBef>
                <a:spcPct val="0"/>
              </a:spcBef>
              <a:spcAft>
                <a:spcPct val="35000"/>
              </a:spcAft>
            </a:pPr>
            <a:r>
              <a:rPr lang="en-US" sz="1400" kern="1200" dirty="0" smtClean="0"/>
              <a:t># Enumeration types: 45</a:t>
            </a:r>
          </a:p>
          <a:p>
            <a:pPr lvl="0" algn="l" defTabSz="622300">
              <a:lnSpc>
                <a:spcPct val="90000"/>
              </a:lnSpc>
              <a:spcBef>
                <a:spcPct val="0"/>
              </a:spcBef>
              <a:spcAft>
                <a:spcPct val="35000"/>
              </a:spcAft>
            </a:pPr>
            <a:r>
              <a:rPr lang="en-US" sz="1400" kern="1200" dirty="0" smtClean="0"/>
              <a:t># Generic methods: 92</a:t>
            </a:r>
          </a:p>
          <a:p>
            <a:pPr lvl="0" algn="l" defTabSz="622300">
              <a:lnSpc>
                <a:spcPct val="90000"/>
              </a:lnSpc>
              <a:spcBef>
                <a:spcPct val="0"/>
              </a:spcBef>
              <a:spcAft>
                <a:spcPct val="35000"/>
              </a:spcAft>
            </a:pPr>
            <a:r>
              <a:rPr lang="en-US" sz="1400" kern="1200" dirty="0" smtClean="0"/>
              <a:t># Generic types: 66</a:t>
            </a:r>
            <a:endParaRPr lang="en-US" sz="1400" kern="1200" dirty="0"/>
          </a:p>
        </p:txBody>
      </p:sp>
      <p:sp>
        <p:nvSpPr>
          <p:cNvPr id="19" name="Freeform 18"/>
          <p:cNvSpPr/>
          <p:nvPr/>
        </p:nvSpPr>
        <p:spPr>
          <a:xfrm>
            <a:off x="4587865" y="3778406"/>
            <a:ext cx="2289328" cy="2289328"/>
          </a:xfrm>
          <a:custGeom>
            <a:avLst/>
            <a:gdLst>
              <a:gd name="connsiteX0" fmla="*/ 0 w 2289328"/>
              <a:gd name="connsiteY0" fmla="*/ 381562 h 2289328"/>
              <a:gd name="connsiteX1" fmla="*/ 381562 w 2289328"/>
              <a:gd name="connsiteY1" fmla="*/ 0 h 2289328"/>
              <a:gd name="connsiteX2" fmla="*/ 1907766 w 2289328"/>
              <a:gd name="connsiteY2" fmla="*/ 0 h 2289328"/>
              <a:gd name="connsiteX3" fmla="*/ 2289328 w 2289328"/>
              <a:gd name="connsiteY3" fmla="*/ 381562 h 2289328"/>
              <a:gd name="connsiteX4" fmla="*/ 2289328 w 2289328"/>
              <a:gd name="connsiteY4" fmla="*/ 1907766 h 2289328"/>
              <a:gd name="connsiteX5" fmla="*/ 1907766 w 2289328"/>
              <a:gd name="connsiteY5" fmla="*/ 2289328 h 2289328"/>
              <a:gd name="connsiteX6" fmla="*/ 381562 w 2289328"/>
              <a:gd name="connsiteY6" fmla="*/ 2289328 h 2289328"/>
              <a:gd name="connsiteX7" fmla="*/ 0 w 2289328"/>
              <a:gd name="connsiteY7" fmla="*/ 1907766 h 2289328"/>
              <a:gd name="connsiteX8" fmla="*/ 0 w 2289328"/>
              <a:gd name="connsiteY8" fmla="*/ 381562 h 2289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9328" h="2289328">
                <a:moveTo>
                  <a:pt x="0" y="381562"/>
                </a:moveTo>
                <a:cubicBezTo>
                  <a:pt x="0" y="170831"/>
                  <a:pt x="170831" y="0"/>
                  <a:pt x="381562" y="0"/>
                </a:cubicBezTo>
                <a:lnTo>
                  <a:pt x="1907766" y="0"/>
                </a:lnTo>
                <a:cubicBezTo>
                  <a:pt x="2118497" y="0"/>
                  <a:pt x="2289328" y="170831"/>
                  <a:pt x="2289328" y="381562"/>
                </a:cubicBezTo>
                <a:lnTo>
                  <a:pt x="2289328" y="1907766"/>
                </a:lnTo>
                <a:cubicBezTo>
                  <a:pt x="2289328" y="2118497"/>
                  <a:pt x="2118497" y="2289328"/>
                  <a:pt x="1907766" y="2289328"/>
                </a:cubicBezTo>
                <a:lnTo>
                  <a:pt x="381562" y="2289328"/>
                </a:lnTo>
                <a:cubicBezTo>
                  <a:pt x="170831" y="2289328"/>
                  <a:pt x="0" y="2118497"/>
                  <a:pt x="0" y="1907766"/>
                </a:cubicBezTo>
                <a:lnTo>
                  <a:pt x="0" y="3815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096" tIns="165096" rIns="165096" bIns="165096" numCol="1" spcCol="1270" anchor="ctr" anchorCtr="0">
            <a:noAutofit/>
          </a:bodyPr>
          <a:lstStyle/>
          <a:p>
            <a:pPr lvl="0" algn="l" defTabSz="622300">
              <a:lnSpc>
                <a:spcPct val="90000"/>
              </a:lnSpc>
              <a:spcBef>
                <a:spcPct val="0"/>
              </a:spcBef>
              <a:spcAft>
                <a:spcPct val="35000"/>
              </a:spcAft>
            </a:pPr>
            <a:r>
              <a:rPr lang="en-US" sz="1400" kern="1200" dirty="0" smtClean="0"/>
              <a:t>Third Party Usage</a:t>
            </a:r>
          </a:p>
          <a:p>
            <a:pPr lvl="0" algn="l" defTabSz="622300">
              <a:lnSpc>
                <a:spcPct val="90000"/>
              </a:lnSpc>
              <a:spcBef>
                <a:spcPct val="0"/>
              </a:spcBef>
              <a:spcAft>
                <a:spcPct val="35000"/>
              </a:spcAft>
            </a:pPr>
            <a:r>
              <a:rPr lang="en-US" sz="1400" kern="1200" dirty="0" smtClean="0"/>
              <a:t> # Assemblies used: 34</a:t>
            </a:r>
          </a:p>
          <a:p>
            <a:pPr lvl="0" algn="l" defTabSz="622300">
              <a:lnSpc>
                <a:spcPct val="90000"/>
              </a:lnSpc>
              <a:spcBef>
                <a:spcPct val="0"/>
              </a:spcBef>
              <a:spcAft>
                <a:spcPct val="35000"/>
              </a:spcAft>
            </a:pPr>
            <a:r>
              <a:rPr lang="en-US" sz="1400" kern="1200" dirty="0" smtClean="0"/>
              <a:t> # Namespaces used: 113</a:t>
            </a:r>
          </a:p>
          <a:p>
            <a:pPr lvl="0" algn="l" defTabSz="622300">
              <a:lnSpc>
                <a:spcPct val="90000"/>
              </a:lnSpc>
              <a:spcBef>
                <a:spcPct val="0"/>
              </a:spcBef>
              <a:spcAft>
                <a:spcPct val="35000"/>
              </a:spcAft>
            </a:pPr>
            <a:r>
              <a:rPr lang="en-US" sz="1400" kern="1200" dirty="0" smtClean="0"/>
              <a:t> # Types used: 778</a:t>
            </a:r>
          </a:p>
          <a:p>
            <a:pPr lvl="0" algn="l" defTabSz="622300">
              <a:lnSpc>
                <a:spcPct val="90000"/>
              </a:lnSpc>
              <a:spcBef>
                <a:spcPct val="0"/>
              </a:spcBef>
              <a:spcAft>
                <a:spcPct val="35000"/>
              </a:spcAft>
            </a:pPr>
            <a:r>
              <a:rPr lang="en-US" sz="1400" kern="1200" dirty="0" smtClean="0"/>
              <a:t> # Methods used: 1,627</a:t>
            </a:r>
          </a:p>
          <a:p>
            <a:pPr lvl="0" algn="l" defTabSz="622300">
              <a:lnSpc>
                <a:spcPct val="90000"/>
              </a:lnSpc>
              <a:spcBef>
                <a:spcPct val="0"/>
              </a:spcBef>
              <a:spcAft>
                <a:spcPct val="35000"/>
              </a:spcAft>
            </a:pPr>
            <a:r>
              <a:rPr lang="en-US" sz="1400" kern="1200" dirty="0" smtClean="0"/>
              <a:t> # Fields used: 76</a:t>
            </a:r>
            <a:endParaRPr lang="en-US" sz="1400" kern="1200" dirty="0"/>
          </a:p>
        </p:txBody>
      </p:sp>
      <p:sp>
        <p:nvSpPr>
          <p:cNvPr id="20" name="Rectangle 19"/>
          <p:cNvSpPr/>
          <p:nvPr/>
        </p:nvSpPr>
        <p:spPr>
          <a:xfrm>
            <a:off x="-12032" y="5985310"/>
            <a:ext cx="9220200" cy="868680"/>
          </a:xfrm>
          <a:prstGeom prst="rect">
            <a:avLst/>
          </a:prstGeom>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r>
              <a:rPr lang="en-US" sz="1400" dirty="0" smtClean="0"/>
              <a:t>Percentages: 			 </a:t>
            </a:r>
            <a:r>
              <a:rPr lang="en-US" sz="1400" dirty="0"/>
              <a:t>… of comment : 34%</a:t>
            </a:r>
          </a:p>
          <a:p>
            <a:pPr algn="ctr" fontAlgn="auto">
              <a:spcBef>
                <a:spcPts val="0"/>
              </a:spcBef>
              <a:spcAft>
                <a:spcPts val="0"/>
              </a:spcAft>
              <a:defRPr/>
            </a:pPr>
            <a:r>
              <a:rPr lang="en-US" sz="1400" dirty="0"/>
              <a:t> … of public types : 67.13%</a:t>
            </a:r>
          </a:p>
          <a:p>
            <a:pPr algn="ctr" fontAlgn="auto">
              <a:spcBef>
                <a:spcPts val="0"/>
              </a:spcBef>
              <a:spcAft>
                <a:spcPts val="0"/>
              </a:spcAft>
              <a:defRPr/>
            </a:pPr>
            <a:r>
              <a:rPr lang="en-US" sz="1400" dirty="0"/>
              <a:t> … of public methods : 83.11%</a:t>
            </a:r>
          </a:p>
          <a:p>
            <a:pPr algn="ctr" fontAlgn="auto">
              <a:spcBef>
                <a:spcPts val="0"/>
              </a:spcBef>
              <a:spcAft>
                <a:spcPts val="0"/>
              </a:spcAft>
              <a:defRPr/>
            </a:pPr>
            <a:r>
              <a:rPr lang="en-US" sz="1400" dirty="0"/>
              <a:t> … of classes with public field(s) : 4.08% </a:t>
            </a:r>
          </a:p>
        </p:txBody>
      </p:sp>
    </p:spTree>
    <p:extLst>
      <p:ext uri="{BB962C8B-B14F-4D97-AF65-F5344CB8AC3E}">
        <p14:creationId xmlns:p14="http://schemas.microsoft.com/office/powerpoint/2010/main" val="18275252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43</a:t>
            </a:fld>
            <a:endParaRPr kumimoji="0" lang="en-US"/>
          </a:p>
        </p:txBody>
      </p:sp>
      <p:sp>
        <p:nvSpPr>
          <p:cNvPr id="7" name="Title 1"/>
          <p:cNvSpPr>
            <a:spLocks noGrp="1"/>
          </p:cNvSpPr>
          <p:nvPr>
            <p:ph type="title"/>
          </p:nvPr>
        </p:nvSpPr>
        <p:spPr>
          <a:xfrm>
            <a:off x="130610" y="-125188"/>
            <a:ext cx="7467600" cy="1143000"/>
          </a:xfrm>
        </p:spPr>
        <p:txBody>
          <a:bodyPr>
            <a:normAutofit/>
          </a:bodyPr>
          <a:lstStyle/>
          <a:p>
            <a:r>
              <a:rPr lang="en-US" sz="4000" dirty="0"/>
              <a:t>Types too big </a:t>
            </a:r>
            <a:r>
              <a:rPr lang="en-US" sz="4000" dirty="0" smtClean="0"/>
              <a:t>(22) – critical</a:t>
            </a:r>
            <a:endParaRPr lang="en-US" sz="4000" dirty="0"/>
          </a:p>
        </p:txBody>
      </p:sp>
      <p:sp>
        <p:nvSpPr>
          <p:cNvPr id="10" name="Rectangle 9"/>
          <p:cNvSpPr/>
          <p:nvPr/>
        </p:nvSpPr>
        <p:spPr>
          <a:xfrm>
            <a:off x="6071912" y="192069"/>
            <a:ext cx="2843488" cy="646331"/>
          </a:xfrm>
          <a:prstGeom prst="rect">
            <a:avLst/>
          </a:prstGeom>
        </p:spPr>
        <p:txBody>
          <a:bodyPr wrap="square">
            <a:spAutoFit/>
          </a:bodyPr>
          <a:lstStyle/>
          <a:p>
            <a:r>
              <a:rPr lang="en-US" dirty="0" smtClean="0"/>
              <a:t>(Lines </a:t>
            </a:r>
            <a:r>
              <a:rPr lang="en-US" dirty="0"/>
              <a:t>of Code &gt; 500 </a:t>
            </a:r>
            <a:r>
              <a:rPr lang="en-US" dirty="0" smtClean="0"/>
              <a:t>or</a:t>
            </a:r>
            <a:br>
              <a:rPr lang="en-US" dirty="0" smtClean="0"/>
            </a:br>
            <a:r>
              <a:rPr lang="en-US" dirty="0" smtClean="0"/>
              <a:t>IL </a:t>
            </a:r>
            <a:r>
              <a:rPr lang="en-US" dirty="0"/>
              <a:t>Instructions &gt; 3000)</a:t>
            </a:r>
          </a:p>
        </p:txBody>
      </p:sp>
      <p:graphicFrame>
        <p:nvGraphicFramePr>
          <p:cNvPr id="11" name="Table 10"/>
          <p:cNvGraphicFramePr>
            <a:graphicFrameLocks noGrp="1"/>
          </p:cNvGraphicFramePr>
          <p:nvPr>
            <p:extLst>
              <p:ext uri="{D42A27DB-BD31-4B8C-83A1-F6EECF244321}">
                <p14:modId xmlns:p14="http://schemas.microsoft.com/office/powerpoint/2010/main" val="4182304114"/>
              </p:ext>
            </p:extLst>
          </p:nvPr>
        </p:nvGraphicFramePr>
        <p:xfrm>
          <a:off x="48126" y="961330"/>
          <a:ext cx="9063788" cy="5817780"/>
        </p:xfrm>
        <a:graphic>
          <a:graphicData uri="http://schemas.openxmlformats.org/drawingml/2006/table">
            <a:tbl>
              <a:tblPr firstRow="1" firstCol="1" bandRow="1">
                <a:tableStyleId>{0660B408-B3CF-4A94-85FC-2B1E0A45F4A2}</a:tableStyleId>
              </a:tblPr>
              <a:tblGrid>
                <a:gridCol w="5996071"/>
                <a:gridCol w="802570"/>
                <a:gridCol w="971313"/>
                <a:gridCol w="633827"/>
                <a:gridCol w="660007"/>
              </a:tblGrid>
              <a:tr h="365165">
                <a:tc>
                  <a:txBody>
                    <a:bodyPr/>
                    <a:lstStyle/>
                    <a:p>
                      <a:pPr marL="0" marR="0" algn="ctr">
                        <a:lnSpc>
                          <a:spcPct val="115000"/>
                        </a:lnSpc>
                        <a:spcBef>
                          <a:spcPts val="0"/>
                        </a:spcBef>
                        <a:spcAft>
                          <a:spcPts val="0"/>
                        </a:spcAft>
                      </a:pPr>
                      <a:r>
                        <a:rPr lang="en-US" sz="1100" dirty="0">
                          <a:effectLst/>
                        </a:rPr>
                        <a:t>Name</a:t>
                      </a:r>
                      <a:endParaRPr lang="en-US" sz="1050" dirty="0">
                        <a:effectLst/>
                        <a:latin typeface="Calibri"/>
                        <a:ea typeface="Calibri"/>
                        <a:cs typeface="Times New Roman"/>
                      </a:endParaRPr>
                    </a:p>
                  </a:txBody>
                  <a:tcPr marL="18921" marR="18921" marT="18921" marB="18921" anchor="ctr"/>
                </a:tc>
                <a:tc>
                  <a:txBody>
                    <a:bodyPr/>
                    <a:lstStyle/>
                    <a:p>
                      <a:pPr marL="0" marR="0" algn="ctr">
                        <a:lnSpc>
                          <a:spcPct val="115000"/>
                        </a:lnSpc>
                        <a:spcBef>
                          <a:spcPts val="0"/>
                        </a:spcBef>
                        <a:spcAft>
                          <a:spcPts val="0"/>
                        </a:spcAft>
                      </a:pPr>
                      <a:r>
                        <a:rPr lang="en-US" sz="1100">
                          <a:effectLst/>
                        </a:rPr>
                        <a:t># lines of </a:t>
                      </a:r>
                      <a:br>
                        <a:rPr lang="en-US" sz="1100">
                          <a:effectLst/>
                        </a:rPr>
                      </a:br>
                      <a:r>
                        <a:rPr lang="en-US" sz="1100">
                          <a:effectLst/>
                        </a:rPr>
                        <a:t>code</a:t>
                      </a:r>
                      <a:endParaRPr lang="en-US" sz="1050">
                        <a:effectLst/>
                        <a:latin typeface="Calibri"/>
                        <a:ea typeface="Calibri"/>
                        <a:cs typeface="Times New Roman"/>
                      </a:endParaRPr>
                    </a:p>
                  </a:txBody>
                  <a:tcPr marL="18921" marR="18921" marT="18921" marB="18921" anchor="ctr"/>
                </a:tc>
                <a:tc>
                  <a:txBody>
                    <a:bodyPr/>
                    <a:lstStyle/>
                    <a:p>
                      <a:pPr marL="0" marR="0" algn="ctr">
                        <a:lnSpc>
                          <a:spcPct val="115000"/>
                        </a:lnSpc>
                        <a:spcBef>
                          <a:spcPts val="0"/>
                        </a:spcBef>
                        <a:spcAft>
                          <a:spcPts val="0"/>
                        </a:spcAft>
                      </a:pPr>
                      <a:r>
                        <a:rPr lang="en-US" sz="1100">
                          <a:effectLst/>
                        </a:rPr>
                        <a:t># IL</a:t>
                      </a:r>
                      <a:br>
                        <a:rPr lang="en-US" sz="1100">
                          <a:effectLst/>
                        </a:rPr>
                      </a:br>
                      <a:r>
                        <a:rPr lang="en-US" sz="1100">
                          <a:effectLst/>
                        </a:rPr>
                        <a:t>Instructions</a:t>
                      </a:r>
                      <a:endParaRPr lang="en-US" sz="1050">
                        <a:effectLst/>
                        <a:latin typeface="Calibri"/>
                        <a:ea typeface="Calibri"/>
                        <a:cs typeface="Times New Roman"/>
                      </a:endParaRPr>
                    </a:p>
                  </a:txBody>
                  <a:tcPr marL="18921" marR="18921" marT="18921" marB="18921" anchor="ctr"/>
                </a:tc>
                <a:tc>
                  <a:txBody>
                    <a:bodyPr/>
                    <a:lstStyle/>
                    <a:p>
                      <a:pPr marL="0" marR="0" algn="ctr">
                        <a:lnSpc>
                          <a:spcPct val="115000"/>
                        </a:lnSpc>
                        <a:spcBef>
                          <a:spcPts val="0"/>
                        </a:spcBef>
                        <a:spcAft>
                          <a:spcPts val="0"/>
                        </a:spcAft>
                      </a:pPr>
                      <a:r>
                        <a:rPr lang="en-US" sz="1100" dirty="0" smtClean="0">
                          <a:effectLst/>
                        </a:rPr>
                        <a:t>Methods</a:t>
                      </a:r>
                      <a:endParaRPr lang="en-US" sz="1050" dirty="0">
                        <a:effectLst/>
                        <a:latin typeface="Calibri"/>
                        <a:ea typeface="Calibri"/>
                        <a:cs typeface="Times New Roman"/>
                      </a:endParaRPr>
                    </a:p>
                  </a:txBody>
                  <a:tcPr marL="18921" marR="18921" marT="18921" marB="18921" anchor="ctr"/>
                </a:tc>
                <a:tc>
                  <a:txBody>
                    <a:bodyPr/>
                    <a:lstStyle/>
                    <a:p>
                      <a:pPr marL="0" marR="0" algn="ctr">
                        <a:lnSpc>
                          <a:spcPct val="115000"/>
                        </a:lnSpc>
                        <a:spcBef>
                          <a:spcPts val="0"/>
                        </a:spcBef>
                        <a:spcAft>
                          <a:spcPts val="0"/>
                        </a:spcAft>
                      </a:pPr>
                      <a:r>
                        <a:rPr lang="en-US" sz="1100">
                          <a:effectLst/>
                        </a:rPr>
                        <a:t>Fields</a:t>
                      </a:r>
                      <a:endParaRPr lang="en-US" sz="1050">
                        <a:effectLst/>
                        <a:latin typeface="Calibri"/>
                        <a:ea typeface="Calibri"/>
                        <a:cs typeface="Times New Roman"/>
                      </a:endParaRPr>
                    </a:p>
                  </a:txBody>
                  <a:tcPr marL="18921" marR="18921" marT="18921" marB="18921" anchor="ctr"/>
                </a:tc>
              </a:tr>
              <a:tr h="256560">
                <a:tc>
                  <a:txBody>
                    <a:bodyPr/>
                    <a:lstStyle/>
                    <a:p>
                      <a:pPr marL="0" marR="0">
                        <a:lnSpc>
                          <a:spcPct val="115000"/>
                        </a:lnSpc>
                        <a:spcBef>
                          <a:spcPts val="0"/>
                        </a:spcBef>
                        <a:spcAft>
                          <a:spcPts val="0"/>
                        </a:spcAft>
                      </a:pPr>
                      <a:r>
                        <a:rPr lang="en-US" sz="1100" dirty="0" err="1">
                          <a:effectLst/>
                        </a:rPr>
                        <a:t>GreenField.Web.Services.BenchmarkHoldingsOperations</a:t>
                      </a:r>
                      <a:endParaRPr lang="en-US" sz="1050" dirty="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1,896</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27,561</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359</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326</a:t>
                      </a:r>
                      <a:endParaRPr lang="en-US" sz="1050">
                        <a:effectLst/>
                        <a:latin typeface="Calibri"/>
                        <a:ea typeface="Calibri"/>
                        <a:cs typeface="Times New Roman"/>
                      </a:endParaRPr>
                    </a:p>
                  </a:txBody>
                  <a:tcPr marL="18921" marR="18921" marT="18921" marB="18921" anchor="ctr"/>
                </a:tc>
              </a:tr>
              <a:tr h="251038">
                <a:tc>
                  <a:txBody>
                    <a:bodyPr/>
                    <a:lstStyle/>
                    <a:p>
                      <a:pPr marL="0" marR="0">
                        <a:lnSpc>
                          <a:spcPct val="115000"/>
                        </a:lnSpc>
                        <a:spcBef>
                          <a:spcPts val="0"/>
                        </a:spcBef>
                        <a:spcAft>
                          <a:spcPts val="0"/>
                        </a:spcAft>
                      </a:pPr>
                      <a:r>
                        <a:rPr lang="en-US" sz="1100" dirty="0" err="1">
                          <a:effectLst/>
                        </a:rPr>
                        <a:t>GreenField.Web.Services.ExternalResearchOperations</a:t>
                      </a:r>
                      <a:endParaRPr lang="en-US" sz="1050" dirty="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1,715</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18,469</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182</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153</a:t>
                      </a:r>
                      <a:endParaRPr lang="en-US" sz="1050">
                        <a:effectLst/>
                        <a:latin typeface="Calibri"/>
                        <a:ea typeface="Calibri"/>
                        <a:cs typeface="Times New Roman"/>
                      </a:endParaRPr>
                    </a:p>
                  </a:txBody>
                  <a:tcPr marL="18921" marR="18921" marT="18921" marB="18921" anchor="ctr"/>
                </a:tc>
              </a:tr>
              <a:tr h="147955">
                <a:tc>
                  <a:txBody>
                    <a:bodyPr/>
                    <a:lstStyle/>
                    <a:p>
                      <a:pPr marL="0" marR="0">
                        <a:lnSpc>
                          <a:spcPct val="115000"/>
                        </a:lnSpc>
                        <a:spcBef>
                          <a:spcPts val="0"/>
                        </a:spcBef>
                        <a:spcAft>
                          <a:spcPts val="0"/>
                        </a:spcAft>
                      </a:pPr>
                      <a:r>
                        <a:rPr lang="en-US" sz="1100" dirty="0" err="1">
                          <a:effectLst/>
                        </a:rPr>
                        <a:t>GreenField.App.ViewModel.ViewModelShell</a:t>
                      </a:r>
                      <a:endParaRPr lang="en-US" sz="1050" dirty="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1,445</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dirty="0">
                          <a:effectLst/>
                        </a:rPr>
                        <a:t>11,951</a:t>
                      </a:r>
                      <a:endParaRPr lang="en-US" sz="1050" dirty="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332</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dirty="0">
                          <a:effectLst/>
                        </a:rPr>
                        <a:t>95</a:t>
                      </a:r>
                      <a:endParaRPr lang="en-US" sz="1050" dirty="0">
                        <a:effectLst/>
                        <a:latin typeface="Calibri"/>
                        <a:ea typeface="Calibri"/>
                        <a:cs typeface="Times New Roman"/>
                      </a:endParaRPr>
                    </a:p>
                  </a:txBody>
                  <a:tcPr marL="18921" marR="18921" marT="18921" marB="18921" anchor="ctr"/>
                </a:tc>
              </a:tr>
              <a:tr h="147955">
                <a:tc>
                  <a:txBody>
                    <a:bodyPr/>
                    <a:lstStyle/>
                    <a:p>
                      <a:pPr marL="0" marR="0">
                        <a:lnSpc>
                          <a:spcPct val="115000"/>
                        </a:lnSpc>
                        <a:spcBef>
                          <a:spcPts val="0"/>
                        </a:spcBef>
                        <a:spcAft>
                          <a:spcPts val="0"/>
                        </a:spcAft>
                      </a:pPr>
                      <a:r>
                        <a:rPr lang="en-US" sz="1100" dirty="0" err="1">
                          <a:effectLst/>
                        </a:rPr>
                        <a:t>GreenField.Web.Helpers.ReadOpenXMLModel</a:t>
                      </a:r>
                      <a:endParaRPr lang="en-US" sz="1050" dirty="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1,204</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8,253</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178</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dirty="0">
                          <a:effectLst/>
                        </a:rPr>
                        <a:t>63</a:t>
                      </a:r>
                      <a:endParaRPr lang="en-US" sz="1050" dirty="0">
                        <a:effectLst/>
                        <a:latin typeface="Calibri"/>
                        <a:ea typeface="Calibri"/>
                        <a:cs typeface="Times New Roman"/>
                      </a:endParaRPr>
                    </a:p>
                  </a:txBody>
                  <a:tcPr marL="18921" marR="18921" marT="18921" marB="18921" anchor="ctr"/>
                </a:tc>
              </a:tr>
              <a:tr h="251038">
                <a:tc>
                  <a:txBody>
                    <a:bodyPr/>
                    <a:lstStyle/>
                    <a:p>
                      <a:pPr marL="0" marR="0">
                        <a:lnSpc>
                          <a:spcPct val="115000"/>
                        </a:lnSpc>
                        <a:spcBef>
                          <a:spcPts val="0"/>
                        </a:spcBef>
                        <a:spcAft>
                          <a:spcPts val="0"/>
                        </a:spcAft>
                      </a:pPr>
                      <a:r>
                        <a:rPr lang="en-US" sz="1100">
                          <a:effectLst/>
                        </a:rPr>
                        <a:t>GreenField.Web.Services.PerformanceOperations</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1,156</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15,949</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81</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47</a:t>
                      </a:r>
                      <a:endParaRPr lang="en-US" sz="1050">
                        <a:effectLst/>
                        <a:latin typeface="Calibri"/>
                        <a:ea typeface="Calibri"/>
                        <a:cs typeface="Times New Roman"/>
                      </a:endParaRPr>
                    </a:p>
                  </a:txBody>
                  <a:tcPr marL="18921" marR="18921" marT="18921" marB="18921" anchor="ctr"/>
                </a:tc>
              </a:tr>
              <a:tr h="256560">
                <a:tc>
                  <a:txBody>
                    <a:bodyPr/>
                    <a:lstStyle/>
                    <a:p>
                      <a:pPr marL="0" marR="0">
                        <a:lnSpc>
                          <a:spcPct val="115000"/>
                        </a:lnSpc>
                        <a:spcBef>
                          <a:spcPts val="0"/>
                        </a:spcBef>
                        <a:spcAft>
                          <a:spcPts val="0"/>
                        </a:spcAft>
                      </a:pPr>
                      <a:r>
                        <a:rPr lang="en-US" sz="1100" dirty="0">
                          <a:effectLst/>
                        </a:rPr>
                        <a:t>GreenField.Labs.DimensionEntitiesService.GF_PERF_DAILY_ATTRIBUTION</a:t>
                      </a:r>
                      <a:endParaRPr lang="en-US" sz="1050" dirty="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1,148</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6,179</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766</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382</a:t>
                      </a:r>
                      <a:endParaRPr lang="en-US" sz="1050">
                        <a:effectLst/>
                        <a:latin typeface="Calibri"/>
                        <a:ea typeface="Calibri"/>
                        <a:cs typeface="Times New Roman"/>
                      </a:endParaRPr>
                    </a:p>
                  </a:txBody>
                  <a:tcPr marL="18921" marR="18921" marT="18921" marB="18921" anchor="ctr"/>
                </a:tc>
              </a:tr>
              <a:tr h="256560">
                <a:tc>
                  <a:txBody>
                    <a:bodyPr/>
                    <a:lstStyle/>
                    <a:p>
                      <a:pPr marL="0" marR="0">
                        <a:lnSpc>
                          <a:spcPct val="115000"/>
                        </a:lnSpc>
                        <a:spcBef>
                          <a:spcPts val="0"/>
                        </a:spcBef>
                        <a:spcAft>
                          <a:spcPts val="0"/>
                        </a:spcAft>
                      </a:pPr>
                      <a:r>
                        <a:rPr lang="en-US" sz="1100" dirty="0" err="1">
                          <a:effectLst/>
                        </a:rPr>
                        <a:t>Greenfield.ServiceCaller.UnitTest.DbInteractivityTestClass</a:t>
                      </a:r>
                      <a:endParaRPr lang="en-US" sz="1050" dirty="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1,126</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6,159</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323</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0</a:t>
                      </a:r>
                      <a:endParaRPr lang="en-US" sz="1050">
                        <a:effectLst/>
                        <a:latin typeface="Calibri"/>
                        <a:ea typeface="Calibri"/>
                        <a:cs typeface="Times New Roman"/>
                      </a:endParaRPr>
                    </a:p>
                  </a:txBody>
                  <a:tcPr marL="18921" marR="18921" marT="18921" marB="18921" anchor="ctr"/>
                </a:tc>
              </a:tr>
              <a:tr h="147955">
                <a:tc>
                  <a:txBody>
                    <a:bodyPr/>
                    <a:lstStyle/>
                    <a:p>
                      <a:pPr marL="0" marR="0">
                        <a:lnSpc>
                          <a:spcPct val="115000"/>
                        </a:lnSpc>
                        <a:spcBef>
                          <a:spcPts val="0"/>
                        </a:spcBef>
                        <a:spcAft>
                          <a:spcPts val="0"/>
                        </a:spcAft>
                      </a:pPr>
                      <a:r>
                        <a:rPr lang="en-US" sz="1100" dirty="0" err="1">
                          <a:effectLst/>
                        </a:rPr>
                        <a:t>GreenField.Web.Services.MeetingOperations</a:t>
                      </a:r>
                      <a:endParaRPr lang="en-US" sz="1050" dirty="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1,113</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10,099</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82</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35</a:t>
                      </a:r>
                      <a:endParaRPr lang="en-US" sz="1050">
                        <a:effectLst/>
                        <a:latin typeface="Calibri"/>
                        <a:ea typeface="Calibri"/>
                        <a:cs typeface="Times New Roman"/>
                      </a:endParaRPr>
                    </a:p>
                  </a:txBody>
                  <a:tcPr marL="18921" marR="18921" marT="18921" marB="18921" anchor="ctr"/>
                </a:tc>
              </a:tr>
              <a:tr h="251038">
                <a:tc>
                  <a:txBody>
                    <a:bodyPr/>
                    <a:lstStyle/>
                    <a:p>
                      <a:pPr marL="0" marR="0">
                        <a:lnSpc>
                          <a:spcPct val="115000"/>
                        </a:lnSpc>
                        <a:spcBef>
                          <a:spcPts val="0"/>
                        </a:spcBef>
                        <a:spcAft>
                          <a:spcPts val="0"/>
                        </a:spcAft>
                      </a:pPr>
                      <a:r>
                        <a:rPr lang="en-US" sz="1100">
                          <a:effectLst/>
                        </a:rPr>
                        <a:t>GreenField.Gadgets.ViewModels.ViewModelDCF</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dirty="0">
                          <a:effectLst/>
                        </a:rPr>
                        <a:t>854</a:t>
                      </a:r>
                      <a:endParaRPr lang="en-US" sz="1050" dirty="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8,098</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193</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114</a:t>
                      </a:r>
                      <a:endParaRPr lang="en-US" sz="1050">
                        <a:effectLst/>
                        <a:latin typeface="Calibri"/>
                        <a:ea typeface="Calibri"/>
                        <a:cs typeface="Times New Roman"/>
                      </a:endParaRPr>
                    </a:p>
                  </a:txBody>
                  <a:tcPr marL="18921" marR="18921" marT="18921" marB="18921" anchor="ctr"/>
                </a:tc>
              </a:tr>
              <a:tr h="147955">
                <a:tc>
                  <a:txBody>
                    <a:bodyPr/>
                    <a:lstStyle/>
                    <a:p>
                      <a:pPr marL="0" marR="0">
                        <a:lnSpc>
                          <a:spcPct val="115000"/>
                        </a:lnSpc>
                        <a:spcBef>
                          <a:spcPts val="0"/>
                        </a:spcBef>
                        <a:spcAft>
                          <a:spcPts val="0"/>
                        </a:spcAft>
                      </a:pPr>
                      <a:r>
                        <a:rPr lang="en-US" sz="1100" dirty="0" err="1">
                          <a:effectLst/>
                        </a:rPr>
                        <a:t>GreenField.DAL.ExternalResearchEntities</a:t>
                      </a:r>
                      <a:endParaRPr lang="en-US" sz="1050" dirty="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803</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6,770</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108</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16</a:t>
                      </a:r>
                      <a:endParaRPr lang="en-US" sz="1050">
                        <a:effectLst/>
                        <a:latin typeface="Calibri"/>
                        <a:ea typeface="Calibri"/>
                        <a:cs typeface="Times New Roman"/>
                      </a:endParaRPr>
                    </a:p>
                  </a:txBody>
                  <a:tcPr marL="18921" marR="18921" marT="18921" marB="18921" anchor="ctr"/>
                </a:tc>
              </a:tr>
              <a:tr h="256560">
                <a:tc>
                  <a:txBody>
                    <a:bodyPr/>
                    <a:lstStyle/>
                    <a:p>
                      <a:pPr marL="0" marR="0">
                        <a:lnSpc>
                          <a:spcPct val="115000"/>
                        </a:lnSpc>
                        <a:spcBef>
                          <a:spcPts val="0"/>
                        </a:spcBef>
                        <a:spcAft>
                          <a:spcPts val="0"/>
                        </a:spcAft>
                      </a:pPr>
                      <a:r>
                        <a:rPr lang="en-US" sz="1100">
                          <a:effectLst/>
                        </a:rPr>
                        <a:t>GreenField.Web.DimensionEntitiesService.GF_PERF_DAILY_ATTRIBUTION</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765</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4,587</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763</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381</a:t>
                      </a:r>
                      <a:endParaRPr lang="en-US" sz="1050">
                        <a:effectLst/>
                        <a:latin typeface="Calibri"/>
                        <a:ea typeface="Calibri"/>
                        <a:cs typeface="Times New Roman"/>
                      </a:endParaRPr>
                    </a:p>
                  </a:txBody>
                  <a:tcPr marL="18921" marR="18921" marT="18921" marB="18921" anchor="ctr"/>
                </a:tc>
              </a:tr>
              <a:tr h="256560">
                <a:tc>
                  <a:txBody>
                    <a:bodyPr/>
                    <a:lstStyle/>
                    <a:p>
                      <a:pPr marL="0" marR="0">
                        <a:lnSpc>
                          <a:spcPct val="115000"/>
                        </a:lnSpc>
                        <a:spcBef>
                          <a:spcPts val="0"/>
                        </a:spcBef>
                        <a:spcAft>
                          <a:spcPts val="0"/>
                        </a:spcAft>
                      </a:pPr>
                      <a:r>
                        <a:rPr lang="en-US" sz="1100">
                          <a:effectLst/>
                        </a:rPr>
                        <a:t>GreenField.Gadgets.ViewModels.ViewModelCustomScreeningTool</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691</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5,460</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105</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47</a:t>
                      </a:r>
                      <a:endParaRPr lang="en-US" sz="1050">
                        <a:effectLst/>
                        <a:latin typeface="Calibri"/>
                        <a:ea typeface="Calibri"/>
                        <a:cs typeface="Times New Roman"/>
                      </a:endParaRPr>
                    </a:p>
                  </a:txBody>
                  <a:tcPr marL="18921" marR="18921" marT="18921" marB="18921" anchor="ctr"/>
                </a:tc>
              </a:tr>
              <a:tr h="256560">
                <a:tc>
                  <a:txBody>
                    <a:bodyPr/>
                    <a:lstStyle/>
                    <a:p>
                      <a:pPr marL="0" marR="0">
                        <a:lnSpc>
                          <a:spcPct val="115000"/>
                        </a:lnSpc>
                        <a:spcBef>
                          <a:spcPts val="0"/>
                        </a:spcBef>
                        <a:spcAft>
                          <a:spcPts val="0"/>
                        </a:spcAft>
                      </a:pPr>
                      <a:r>
                        <a:rPr lang="en-US" sz="1100">
                          <a:effectLst/>
                        </a:rPr>
                        <a:t>GreenField.Web.ExcelModel.GenerateOpenXMLExcelModel</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669</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6,002</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81</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53</a:t>
                      </a:r>
                      <a:endParaRPr lang="en-US" sz="1050">
                        <a:effectLst/>
                        <a:latin typeface="Calibri"/>
                        <a:ea typeface="Calibri"/>
                        <a:cs typeface="Times New Roman"/>
                      </a:endParaRPr>
                    </a:p>
                  </a:txBody>
                  <a:tcPr marL="18921" marR="18921" marT="18921" marB="18921" anchor="ctr"/>
                </a:tc>
              </a:tr>
              <a:tr h="147955">
                <a:tc>
                  <a:txBody>
                    <a:bodyPr/>
                    <a:lstStyle/>
                    <a:p>
                      <a:pPr marL="0" marR="0">
                        <a:lnSpc>
                          <a:spcPct val="115000"/>
                        </a:lnSpc>
                        <a:spcBef>
                          <a:spcPts val="0"/>
                        </a:spcBef>
                        <a:spcAft>
                          <a:spcPts val="0"/>
                        </a:spcAft>
                      </a:pPr>
                      <a:r>
                        <a:rPr lang="en-US" sz="1100">
                          <a:effectLst/>
                        </a:rPr>
                        <a:t>GreenField.DAL.ICPresentationEntities</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651</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5,527</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66</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9</a:t>
                      </a:r>
                      <a:endParaRPr lang="en-US" sz="1050">
                        <a:effectLst/>
                        <a:latin typeface="Calibri"/>
                        <a:ea typeface="Calibri"/>
                        <a:cs typeface="Times New Roman"/>
                      </a:endParaRPr>
                    </a:p>
                  </a:txBody>
                  <a:tcPr marL="18921" marR="18921" marT="18921" marB="18921" anchor="ctr"/>
                </a:tc>
              </a:tr>
              <a:tr h="147955">
                <a:tc>
                  <a:txBody>
                    <a:bodyPr/>
                    <a:lstStyle/>
                    <a:p>
                      <a:pPr marL="0" marR="0">
                        <a:lnSpc>
                          <a:spcPct val="115000"/>
                        </a:lnSpc>
                        <a:spcBef>
                          <a:spcPts val="0"/>
                        </a:spcBef>
                        <a:spcAft>
                          <a:spcPts val="0"/>
                        </a:spcAft>
                      </a:pPr>
                      <a:r>
                        <a:rPr lang="en-US" sz="1100">
                          <a:effectLst/>
                        </a:rPr>
                        <a:t>GreenField.Web.Helpers.PptRead</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603</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3,842</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9</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0</a:t>
                      </a:r>
                      <a:endParaRPr lang="en-US" sz="1050">
                        <a:effectLst/>
                        <a:latin typeface="Calibri"/>
                        <a:ea typeface="Calibri"/>
                        <a:cs typeface="Times New Roman"/>
                      </a:endParaRPr>
                    </a:p>
                  </a:txBody>
                  <a:tcPr marL="18921" marR="18921" marT="18921" marB="18921" anchor="ctr"/>
                </a:tc>
              </a:tr>
              <a:tr h="256560">
                <a:tc>
                  <a:txBody>
                    <a:bodyPr/>
                    <a:lstStyle/>
                    <a:p>
                      <a:pPr marL="0" marR="0">
                        <a:lnSpc>
                          <a:spcPct val="115000"/>
                        </a:lnSpc>
                        <a:spcBef>
                          <a:spcPts val="0"/>
                        </a:spcBef>
                        <a:spcAft>
                          <a:spcPts val="0"/>
                        </a:spcAft>
                      </a:pPr>
                      <a:r>
                        <a:rPr lang="en-US" sz="1100">
                          <a:effectLst/>
                        </a:rPr>
                        <a:t>GreenField.Gadgets.ViewModels.ViewModelMarketPerformanceSnapshot</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598</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4,857</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71</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31</a:t>
                      </a:r>
                      <a:endParaRPr lang="en-US" sz="1050">
                        <a:effectLst/>
                        <a:latin typeface="Calibri"/>
                        <a:ea typeface="Calibri"/>
                        <a:cs typeface="Times New Roman"/>
                      </a:endParaRPr>
                    </a:p>
                  </a:txBody>
                  <a:tcPr marL="18921" marR="18921" marT="18921" marB="18921" anchor="ctr"/>
                </a:tc>
              </a:tr>
              <a:tr h="256560">
                <a:tc>
                  <a:txBody>
                    <a:bodyPr/>
                    <a:lstStyle/>
                    <a:p>
                      <a:pPr marL="0" marR="0">
                        <a:lnSpc>
                          <a:spcPct val="115000"/>
                        </a:lnSpc>
                        <a:spcBef>
                          <a:spcPts val="0"/>
                        </a:spcBef>
                        <a:spcAft>
                          <a:spcPts val="0"/>
                        </a:spcAft>
                      </a:pPr>
                      <a:r>
                        <a:rPr lang="en-US" sz="1100">
                          <a:effectLst/>
                        </a:rPr>
                        <a:t>GreenField.Gadgets.ViewModels.ViewModelCSTDataFieldSelector</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533</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4,446</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96</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47</a:t>
                      </a:r>
                      <a:endParaRPr lang="en-US" sz="1050">
                        <a:effectLst/>
                        <a:latin typeface="Calibri"/>
                        <a:ea typeface="Calibri"/>
                        <a:cs typeface="Times New Roman"/>
                      </a:endParaRPr>
                    </a:p>
                  </a:txBody>
                  <a:tcPr marL="18921" marR="18921" marT="18921" marB="18921" anchor="ctr"/>
                </a:tc>
              </a:tr>
              <a:tr h="256560">
                <a:tc>
                  <a:txBody>
                    <a:bodyPr/>
                    <a:lstStyle/>
                    <a:p>
                      <a:pPr marL="0" marR="0">
                        <a:lnSpc>
                          <a:spcPct val="115000"/>
                        </a:lnSpc>
                        <a:spcBef>
                          <a:spcPts val="0"/>
                        </a:spcBef>
                        <a:spcAft>
                          <a:spcPts val="0"/>
                        </a:spcAft>
                      </a:pPr>
                      <a:r>
                        <a:rPr lang="en-US" sz="1100">
                          <a:effectLst/>
                        </a:rPr>
                        <a:t>GreenField.Web.Services.CustomScreeningToolOperations</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500</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6,436</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43</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dirty="0">
                          <a:effectLst/>
                        </a:rPr>
                        <a:t>26</a:t>
                      </a:r>
                      <a:endParaRPr lang="en-US" sz="1050" dirty="0">
                        <a:effectLst/>
                        <a:latin typeface="Calibri"/>
                        <a:ea typeface="Calibri"/>
                        <a:cs typeface="Times New Roman"/>
                      </a:endParaRPr>
                    </a:p>
                  </a:txBody>
                  <a:tcPr marL="18921" marR="18921" marT="18921" marB="18921" anchor="ctr"/>
                </a:tc>
              </a:tr>
              <a:tr h="147955">
                <a:tc>
                  <a:txBody>
                    <a:bodyPr/>
                    <a:lstStyle/>
                    <a:p>
                      <a:pPr marL="0" marR="0">
                        <a:lnSpc>
                          <a:spcPct val="115000"/>
                        </a:lnSpc>
                        <a:spcBef>
                          <a:spcPts val="0"/>
                        </a:spcBef>
                        <a:spcAft>
                          <a:spcPts val="0"/>
                        </a:spcAft>
                      </a:pPr>
                      <a:r>
                        <a:rPr lang="en-US" sz="1100">
                          <a:effectLst/>
                        </a:rPr>
                        <a:t>GreenField.Gadgets.Helpers.PeriodColumns</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486</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5,285</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39</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dirty="0">
                          <a:effectLst/>
                        </a:rPr>
                        <a:t>4</a:t>
                      </a:r>
                      <a:endParaRPr lang="en-US" sz="1050" dirty="0">
                        <a:effectLst/>
                        <a:latin typeface="Calibri"/>
                        <a:ea typeface="Calibri"/>
                        <a:cs typeface="Times New Roman"/>
                      </a:endParaRPr>
                    </a:p>
                  </a:txBody>
                  <a:tcPr marL="18921" marR="18921" marT="18921" marB="18921" anchor="ctr"/>
                </a:tc>
              </a:tr>
              <a:tr h="147955">
                <a:tc>
                  <a:txBody>
                    <a:bodyPr/>
                    <a:lstStyle/>
                    <a:p>
                      <a:pPr marL="0" marR="0">
                        <a:lnSpc>
                          <a:spcPct val="115000"/>
                        </a:lnSpc>
                        <a:spcBef>
                          <a:spcPts val="0"/>
                        </a:spcBef>
                        <a:spcAft>
                          <a:spcPts val="0"/>
                        </a:spcAft>
                      </a:pPr>
                      <a:r>
                        <a:rPr lang="en-US" sz="1100">
                          <a:effectLst/>
                        </a:rPr>
                        <a:t>TopDown.Core.Persisting.DataManager</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474</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7,543</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329</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dirty="0">
                          <a:effectLst/>
                        </a:rPr>
                        <a:t>235</a:t>
                      </a:r>
                      <a:endParaRPr lang="en-US" sz="1050" dirty="0">
                        <a:effectLst/>
                        <a:latin typeface="Calibri"/>
                        <a:ea typeface="Calibri"/>
                        <a:cs typeface="Times New Roman"/>
                      </a:endParaRPr>
                    </a:p>
                  </a:txBody>
                  <a:tcPr marL="18921" marR="18921" marT="18921" marB="18921" anchor="ctr"/>
                </a:tc>
              </a:tr>
              <a:tr h="147955">
                <a:tc>
                  <a:txBody>
                    <a:bodyPr/>
                    <a:lstStyle/>
                    <a:p>
                      <a:pPr marL="0" marR="0">
                        <a:lnSpc>
                          <a:spcPct val="115000"/>
                        </a:lnSpc>
                        <a:spcBef>
                          <a:spcPts val="0"/>
                        </a:spcBef>
                        <a:spcAft>
                          <a:spcPts val="0"/>
                        </a:spcAft>
                      </a:pPr>
                      <a:r>
                        <a:rPr lang="en-US" sz="1100">
                          <a:effectLst/>
                        </a:rPr>
                        <a:t>GreenField.DAL.ResearchEntities</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410</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3,462</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42</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7</a:t>
                      </a:r>
                      <a:endParaRPr lang="en-US" sz="1050">
                        <a:effectLst/>
                        <a:latin typeface="Calibri"/>
                        <a:ea typeface="Calibri"/>
                        <a:cs typeface="Times New Roman"/>
                      </a:endParaRPr>
                    </a:p>
                  </a:txBody>
                  <a:tcPr marL="18921" marR="18921" marT="18921" marB="18921" anchor="ctr"/>
                </a:tc>
              </a:tr>
              <a:tr h="256560">
                <a:tc>
                  <a:txBody>
                    <a:bodyPr/>
                    <a:lstStyle/>
                    <a:p>
                      <a:pPr marL="0" marR="0">
                        <a:lnSpc>
                          <a:spcPct val="115000"/>
                        </a:lnSpc>
                        <a:spcBef>
                          <a:spcPts val="0"/>
                        </a:spcBef>
                        <a:spcAft>
                          <a:spcPts val="0"/>
                        </a:spcAft>
                      </a:pPr>
                      <a:r>
                        <a:rPr lang="en-US" sz="1100">
                          <a:effectLst/>
                        </a:rPr>
                        <a:t>GreenField.Gadgets.ViewModels.ViewModelFreeCashFlows</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303</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4,804</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a:effectLst/>
                        </a:rPr>
                        <a:t>165</a:t>
                      </a:r>
                      <a:endParaRPr lang="en-US" sz="1050">
                        <a:effectLst/>
                        <a:latin typeface="Calibri"/>
                        <a:ea typeface="Calibri"/>
                        <a:cs typeface="Times New Roman"/>
                      </a:endParaRPr>
                    </a:p>
                  </a:txBody>
                  <a:tcPr marL="18921" marR="18921" marT="18921" marB="18921" anchor="ctr"/>
                </a:tc>
                <a:tc>
                  <a:txBody>
                    <a:bodyPr/>
                    <a:lstStyle/>
                    <a:p>
                      <a:pPr marL="0" marR="0">
                        <a:lnSpc>
                          <a:spcPct val="115000"/>
                        </a:lnSpc>
                        <a:spcBef>
                          <a:spcPts val="0"/>
                        </a:spcBef>
                        <a:spcAft>
                          <a:spcPts val="0"/>
                        </a:spcAft>
                      </a:pPr>
                      <a:r>
                        <a:rPr lang="en-US" sz="1100" dirty="0">
                          <a:effectLst/>
                        </a:rPr>
                        <a:t>157</a:t>
                      </a:r>
                      <a:endParaRPr lang="en-US" sz="1050" dirty="0">
                        <a:effectLst/>
                        <a:latin typeface="Calibri"/>
                        <a:ea typeface="Calibri"/>
                        <a:cs typeface="Times New Roman"/>
                      </a:endParaRPr>
                    </a:p>
                  </a:txBody>
                  <a:tcPr marL="18921" marR="18921" marT="18921" marB="18921" anchor="ctr"/>
                </a:tc>
              </a:tr>
            </a:tbl>
          </a:graphicData>
        </a:graphic>
      </p:graphicFrame>
      <p:sp>
        <p:nvSpPr>
          <p:cNvPr id="12" name="Rectangle 11"/>
          <p:cNvSpPr/>
          <p:nvPr/>
        </p:nvSpPr>
        <p:spPr>
          <a:xfrm>
            <a:off x="-32084" y="5646818"/>
            <a:ext cx="9220200" cy="1176296"/>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ctr" fontAlgn="auto">
              <a:spcBef>
                <a:spcPts val="0"/>
              </a:spcBef>
              <a:spcAft>
                <a:spcPts val="0"/>
              </a:spcAft>
              <a:defRPr/>
            </a:pPr>
            <a:r>
              <a:rPr lang="en-US" sz="3200" dirty="0" smtClean="0"/>
              <a:t>Types </a:t>
            </a:r>
            <a:r>
              <a:rPr lang="en-US" sz="3200" dirty="0"/>
              <a:t>where </a:t>
            </a:r>
            <a:r>
              <a:rPr lang="en-US" sz="3200" dirty="0" smtClean="0"/>
              <a:t>Lines of Code </a:t>
            </a:r>
            <a:r>
              <a:rPr lang="en-US" sz="3200" dirty="0"/>
              <a:t>&gt; 500 are </a:t>
            </a:r>
            <a:r>
              <a:rPr lang="en-US" sz="3200" dirty="0" smtClean="0"/>
              <a:t>complex and </a:t>
            </a:r>
            <a:r>
              <a:rPr lang="en-US" sz="3200" dirty="0"/>
              <a:t>should be split in a smaller group of types. </a:t>
            </a:r>
          </a:p>
        </p:txBody>
      </p:sp>
      <p:graphicFrame>
        <p:nvGraphicFramePr>
          <p:cNvPr id="18" name="Diagram 17"/>
          <p:cNvGraphicFramePr/>
          <p:nvPr>
            <p:extLst>
              <p:ext uri="{D42A27DB-BD31-4B8C-83A1-F6EECF244321}">
                <p14:modId xmlns:p14="http://schemas.microsoft.com/office/powerpoint/2010/main" val="3939058945"/>
              </p:ext>
            </p:extLst>
          </p:nvPr>
        </p:nvGraphicFramePr>
        <p:xfrm>
          <a:off x="1540017" y="1878141"/>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51807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12"/>
                                        </p:tgtEl>
                                        <p:attrNameLst>
                                          <p:attrName>ppt_x</p:attrName>
                                        </p:attrNameLst>
                                      </p:cBhvr>
                                      <p:tavLst>
                                        <p:tav tm="0">
                                          <p:val>
                                            <p:strVal val="ppt_x"/>
                                          </p:val>
                                        </p:tav>
                                        <p:tav tm="100000">
                                          <p:val>
                                            <p:strVal val="ppt_x"/>
                                          </p:val>
                                        </p:tav>
                                      </p:tavLst>
                                    </p:anim>
                                    <p:anim calcmode="lin" valueType="num">
                                      <p:cBhvr additive="base">
                                        <p:cTn id="13" dur="500"/>
                                        <p:tgtEl>
                                          <p:spTgt spid="12"/>
                                        </p:tgtEl>
                                        <p:attrNameLst>
                                          <p:attrName>ppt_y</p:attrName>
                                        </p:attrNameLst>
                                      </p:cBhvr>
                                      <p:tavLst>
                                        <p:tav tm="0">
                                          <p:val>
                                            <p:strVal val="ppt_y"/>
                                          </p:val>
                                        </p:tav>
                                        <p:tav tm="100000">
                                          <p:val>
                                            <p:strVal val="1+ppt_h/2"/>
                                          </p:val>
                                        </p:tav>
                                      </p:tavLst>
                                    </p:anim>
                                    <p:set>
                                      <p:cBhvr>
                                        <p:cTn id="14" dur="1" fill="hold">
                                          <p:stCondLst>
                                            <p:cond delay="499"/>
                                          </p:stCondLst>
                                        </p:cTn>
                                        <p:tgtEl>
                                          <p:spTgt spid="12"/>
                                        </p:tgtEl>
                                        <p:attrNameLst>
                                          <p:attrName>style.visibility</p:attrName>
                                        </p:attrNameLst>
                                      </p:cBhvr>
                                      <p:to>
                                        <p:strVal val="hidden"/>
                                      </p:to>
                                    </p:set>
                                  </p:childTnLst>
                                </p:cTn>
                              </p:par>
                            </p:childTnLst>
                          </p:cTn>
                        </p:par>
                        <p:par>
                          <p:cTn id="15" fill="hold">
                            <p:stCondLst>
                              <p:cond delay="500"/>
                            </p:stCondLst>
                            <p:childTnLst>
                              <p:par>
                                <p:cTn id="16" presetID="9" presetClass="emph" presetSubtype="0" nodeType="afterEffect">
                                  <p:stCondLst>
                                    <p:cond delay="0"/>
                                  </p:stCondLst>
                                  <p:childTnLst>
                                    <p:set>
                                      <p:cBhvr rctx="PPT">
                                        <p:cTn id="17" dur="indefinite"/>
                                        <p:tgtEl>
                                          <p:spTgt spid="11"/>
                                        </p:tgtEl>
                                        <p:attrNameLst>
                                          <p:attrName>style.opacity</p:attrName>
                                        </p:attrNameLst>
                                      </p:cBhvr>
                                      <p:to>
                                        <p:strVal val="0.25"/>
                                      </p:to>
                                    </p:set>
                                    <p:animEffect filter="image" prLst="opacity: 0.25">
                                      <p:cBhvr rctx="IE">
                                        <p:cTn id="18" dur="indefinite"/>
                                        <p:tgtEl>
                                          <p:spTgt spid="11"/>
                                        </p:tgtEl>
                                      </p:cBhvr>
                                    </p:animEffect>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Graphic spid="18" grpId="0">
        <p:bldAsOne/>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44</a:t>
            </a:fld>
            <a:endParaRPr kumimoji="0" lang="en-US"/>
          </a:p>
        </p:txBody>
      </p:sp>
      <p:sp>
        <p:nvSpPr>
          <p:cNvPr id="7" name="Title 1"/>
          <p:cNvSpPr>
            <a:spLocks noGrp="1"/>
          </p:cNvSpPr>
          <p:nvPr>
            <p:ph type="title"/>
          </p:nvPr>
        </p:nvSpPr>
        <p:spPr>
          <a:xfrm>
            <a:off x="280738" y="-97892"/>
            <a:ext cx="7467600" cy="1143000"/>
          </a:xfrm>
        </p:spPr>
        <p:txBody>
          <a:bodyPr>
            <a:normAutofit/>
          </a:bodyPr>
          <a:lstStyle/>
          <a:p>
            <a:r>
              <a:rPr lang="en-US" dirty="0"/>
              <a:t>Types too big </a:t>
            </a:r>
            <a:r>
              <a:rPr lang="en-US" dirty="0" smtClean="0"/>
              <a:t>– critical</a:t>
            </a:r>
            <a:endParaRPr lang="en-US" dirty="0"/>
          </a:p>
        </p:txBody>
      </p:sp>
      <p:sp>
        <p:nvSpPr>
          <p:cNvPr id="10" name="Rectangle 9"/>
          <p:cNvSpPr/>
          <p:nvPr/>
        </p:nvSpPr>
        <p:spPr>
          <a:xfrm>
            <a:off x="6071912" y="192069"/>
            <a:ext cx="2843488" cy="646331"/>
          </a:xfrm>
          <a:prstGeom prst="rect">
            <a:avLst/>
          </a:prstGeom>
        </p:spPr>
        <p:txBody>
          <a:bodyPr wrap="square">
            <a:spAutoFit/>
          </a:bodyPr>
          <a:lstStyle/>
          <a:p>
            <a:r>
              <a:rPr lang="en-US" dirty="0" smtClean="0"/>
              <a:t>(Lines </a:t>
            </a:r>
            <a:r>
              <a:rPr lang="en-US" dirty="0"/>
              <a:t>of Code &gt; 500 </a:t>
            </a:r>
            <a:r>
              <a:rPr lang="en-US" dirty="0" smtClean="0"/>
              <a:t>or</a:t>
            </a:r>
            <a:br>
              <a:rPr lang="en-US" dirty="0" smtClean="0"/>
            </a:br>
            <a:r>
              <a:rPr lang="en-US" dirty="0" smtClean="0"/>
              <a:t>IL </a:t>
            </a:r>
            <a:r>
              <a:rPr lang="en-US" dirty="0"/>
              <a:t>Instructions &gt; 3000)</a:t>
            </a:r>
          </a:p>
        </p:txBody>
      </p:sp>
      <p:graphicFrame>
        <p:nvGraphicFramePr>
          <p:cNvPr id="3" name="Table 2"/>
          <p:cNvGraphicFramePr>
            <a:graphicFrameLocks noGrp="1"/>
          </p:cNvGraphicFramePr>
          <p:nvPr>
            <p:extLst>
              <p:ext uri="{D42A27DB-BD31-4B8C-83A1-F6EECF244321}">
                <p14:modId xmlns:p14="http://schemas.microsoft.com/office/powerpoint/2010/main" val="1329572021"/>
              </p:ext>
            </p:extLst>
          </p:nvPr>
        </p:nvGraphicFramePr>
        <p:xfrm>
          <a:off x="1050881" y="1665028"/>
          <a:ext cx="6620199" cy="4585646"/>
        </p:xfrm>
        <a:graphic>
          <a:graphicData uri="http://schemas.openxmlformats.org/drawingml/2006/table">
            <a:tbl>
              <a:tblPr/>
              <a:tblGrid>
                <a:gridCol w="2206733"/>
                <a:gridCol w="2206733"/>
                <a:gridCol w="2206733"/>
              </a:tblGrid>
              <a:tr h="1019033">
                <a:tc>
                  <a:txBody>
                    <a:bodyPr/>
                    <a:lstStyle/>
                    <a:p>
                      <a:pPr algn="ctr"/>
                      <a:r>
                        <a:rPr lang="en-US" sz="2400" dirty="0"/>
                        <a:t>Stat</a:t>
                      </a:r>
                    </a:p>
                  </a:txBody>
                  <a:tcPr marL="0" marR="0" marT="0" marB="0" anchor="ctr"/>
                </a:tc>
                <a:tc>
                  <a:txBody>
                    <a:bodyPr/>
                    <a:lstStyle/>
                    <a:p>
                      <a:pPr algn="ctr"/>
                      <a:r>
                        <a:rPr lang="en-US" sz="2400"/>
                        <a:t>   # lines of code (LOC)</a:t>
                      </a:r>
                    </a:p>
                  </a:txBody>
                  <a:tcPr marL="0" marR="0" marT="0" marB="0" anchor="ctr"/>
                </a:tc>
                <a:tc>
                  <a:txBody>
                    <a:bodyPr/>
                    <a:lstStyle/>
                    <a:p>
                      <a:pPr algn="ctr"/>
                      <a:r>
                        <a:rPr lang="en-US" sz="2400"/>
                        <a:t>   # IL instructions</a:t>
                      </a:r>
                    </a:p>
                  </a:txBody>
                  <a:tcPr marL="0" marR="0" marT="0" marB="0" anchor="ctr"/>
                </a:tc>
              </a:tr>
              <a:tr h="509516">
                <a:tc>
                  <a:txBody>
                    <a:bodyPr/>
                    <a:lstStyle/>
                    <a:p>
                      <a:pPr algn="ctr"/>
                      <a:r>
                        <a:rPr lang="en-US" sz="2400" dirty="0"/>
                        <a:t>Sum:</a:t>
                      </a:r>
                    </a:p>
                  </a:txBody>
                  <a:tcPr marL="0" marR="0" marT="0" marB="0" anchor="ctr"/>
                </a:tc>
                <a:tc>
                  <a:txBody>
                    <a:bodyPr/>
                    <a:lstStyle/>
                    <a:p>
                      <a:pPr algn="ctr"/>
                      <a:r>
                        <a:rPr lang="en-US" sz="2400" dirty="0" smtClean="0"/>
                        <a:t>19,143</a:t>
                      </a:r>
                      <a:endParaRPr lang="en-US" sz="2400" dirty="0"/>
                    </a:p>
                  </a:txBody>
                  <a:tcPr marL="0" marR="0" marT="0" marB="0" anchor="ctr"/>
                </a:tc>
                <a:tc>
                  <a:txBody>
                    <a:bodyPr/>
                    <a:lstStyle/>
                    <a:p>
                      <a:pPr algn="ctr"/>
                      <a:r>
                        <a:rPr lang="en-US" sz="2400" dirty="0" smtClean="0"/>
                        <a:t>181,739</a:t>
                      </a:r>
                      <a:endParaRPr lang="en-US" sz="2400" dirty="0"/>
                    </a:p>
                  </a:txBody>
                  <a:tcPr marL="0" marR="0" marT="0" marB="0" anchor="ctr"/>
                </a:tc>
              </a:tr>
              <a:tr h="509516">
                <a:tc>
                  <a:txBody>
                    <a:bodyPr/>
                    <a:lstStyle/>
                    <a:p>
                      <a:pPr algn="ctr"/>
                      <a:r>
                        <a:rPr lang="en-US" sz="2400"/>
                        <a:t>Average:</a:t>
                      </a:r>
                    </a:p>
                  </a:txBody>
                  <a:tcPr marL="0" marR="0" marT="0" marB="0" anchor="ctr"/>
                </a:tc>
                <a:tc>
                  <a:txBody>
                    <a:bodyPr/>
                    <a:lstStyle/>
                    <a:p>
                      <a:pPr algn="ctr"/>
                      <a:r>
                        <a:rPr lang="en-US" sz="2400"/>
                        <a:t>870.14</a:t>
                      </a:r>
                    </a:p>
                  </a:txBody>
                  <a:tcPr marL="0" marR="0" marT="0" marB="0" anchor="ctr"/>
                </a:tc>
                <a:tc>
                  <a:txBody>
                    <a:bodyPr/>
                    <a:lstStyle/>
                    <a:p>
                      <a:pPr algn="ctr"/>
                      <a:r>
                        <a:rPr lang="en-US" sz="2400" dirty="0" smtClean="0"/>
                        <a:t>8,260</a:t>
                      </a:r>
                      <a:endParaRPr lang="en-US" sz="2400" dirty="0"/>
                    </a:p>
                  </a:txBody>
                  <a:tcPr marL="0" marR="0" marT="0" marB="0" anchor="ctr"/>
                </a:tc>
              </a:tr>
              <a:tr h="509516">
                <a:tc>
                  <a:txBody>
                    <a:bodyPr/>
                    <a:lstStyle/>
                    <a:p>
                      <a:pPr algn="ctr"/>
                      <a:r>
                        <a:rPr lang="en-US" sz="2400"/>
                        <a:t>Minimum:</a:t>
                      </a:r>
                    </a:p>
                  </a:txBody>
                  <a:tcPr marL="0" marR="0" marT="0" marB="0" anchor="ctr"/>
                </a:tc>
                <a:tc>
                  <a:txBody>
                    <a:bodyPr/>
                    <a:lstStyle/>
                    <a:p>
                      <a:pPr algn="ctr"/>
                      <a:r>
                        <a:rPr lang="en-US" sz="2400"/>
                        <a:t>303</a:t>
                      </a:r>
                    </a:p>
                  </a:txBody>
                  <a:tcPr marL="0" marR="0" marT="0" marB="0" anchor="ctr"/>
                </a:tc>
                <a:tc>
                  <a:txBody>
                    <a:bodyPr/>
                    <a:lstStyle/>
                    <a:p>
                      <a:pPr algn="ctr"/>
                      <a:r>
                        <a:rPr lang="en-US" sz="2400" dirty="0" smtClean="0"/>
                        <a:t>3,462</a:t>
                      </a:r>
                      <a:endParaRPr lang="en-US" sz="2400" dirty="0"/>
                    </a:p>
                  </a:txBody>
                  <a:tcPr marL="0" marR="0" marT="0" marB="0" anchor="ctr"/>
                </a:tc>
              </a:tr>
              <a:tr h="509516">
                <a:tc>
                  <a:txBody>
                    <a:bodyPr/>
                    <a:lstStyle/>
                    <a:p>
                      <a:pPr algn="ctr"/>
                      <a:r>
                        <a:rPr lang="en-US" sz="2400"/>
                        <a:t>Maximum:</a:t>
                      </a:r>
                    </a:p>
                  </a:txBody>
                  <a:tcPr marL="0" marR="0" marT="0" marB="0" anchor="ctr"/>
                </a:tc>
                <a:tc>
                  <a:txBody>
                    <a:bodyPr/>
                    <a:lstStyle/>
                    <a:p>
                      <a:pPr algn="ctr"/>
                      <a:r>
                        <a:rPr lang="en-US" sz="2400" dirty="0" smtClean="0"/>
                        <a:t>1,896</a:t>
                      </a:r>
                      <a:endParaRPr lang="en-US" sz="2400" dirty="0"/>
                    </a:p>
                  </a:txBody>
                  <a:tcPr marL="0" marR="0" marT="0" marB="0" anchor="ctr"/>
                </a:tc>
                <a:tc>
                  <a:txBody>
                    <a:bodyPr/>
                    <a:lstStyle/>
                    <a:p>
                      <a:pPr algn="ctr"/>
                      <a:r>
                        <a:rPr lang="en-US" sz="2400" dirty="0" smtClean="0"/>
                        <a:t>27,561</a:t>
                      </a:r>
                      <a:endParaRPr lang="en-US" sz="2400" dirty="0"/>
                    </a:p>
                  </a:txBody>
                  <a:tcPr marL="0" marR="0" marT="0" marB="0" anchor="ctr"/>
                </a:tc>
              </a:tr>
              <a:tr h="1019033">
                <a:tc>
                  <a:txBody>
                    <a:bodyPr/>
                    <a:lstStyle/>
                    <a:p>
                      <a:pPr algn="ctr"/>
                      <a:r>
                        <a:rPr lang="en-US" sz="2400"/>
                        <a:t>Standard deviation:</a:t>
                      </a:r>
                    </a:p>
                  </a:txBody>
                  <a:tcPr marL="0" marR="0" marT="0" marB="0" anchor="ctr"/>
                </a:tc>
                <a:tc>
                  <a:txBody>
                    <a:bodyPr/>
                    <a:lstStyle/>
                    <a:p>
                      <a:pPr algn="ctr"/>
                      <a:r>
                        <a:rPr lang="en-US" sz="2400"/>
                        <a:t>418.97</a:t>
                      </a:r>
                    </a:p>
                  </a:txBody>
                  <a:tcPr marL="0" marR="0" marT="0" marB="0" anchor="ctr"/>
                </a:tc>
                <a:tc>
                  <a:txBody>
                    <a:bodyPr/>
                    <a:lstStyle/>
                    <a:p>
                      <a:pPr algn="ctr"/>
                      <a:r>
                        <a:rPr lang="en-US" sz="2400" dirty="0" smtClean="0"/>
                        <a:t>5,604</a:t>
                      </a:r>
                      <a:endParaRPr lang="en-US" sz="2400" dirty="0"/>
                    </a:p>
                  </a:txBody>
                  <a:tcPr marL="0" marR="0" marT="0" marB="0" anchor="ctr"/>
                </a:tc>
              </a:tr>
              <a:tr h="509516">
                <a:tc>
                  <a:txBody>
                    <a:bodyPr/>
                    <a:lstStyle/>
                    <a:p>
                      <a:pPr algn="ctr"/>
                      <a:r>
                        <a:rPr lang="en-US" sz="2400"/>
                        <a:t>Variance:</a:t>
                      </a:r>
                    </a:p>
                  </a:txBody>
                  <a:tcPr marL="0" marR="0" marT="0" marB="0" anchor="ctr"/>
                </a:tc>
                <a:tc>
                  <a:txBody>
                    <a:bodyPr/>
                    <a:lstStyle/>
                    <a:p>
                      <a:pPr algn="ctr"/>
                      <a:r>
                        <a:rPr lang="en-US" sz="2400" dirty="0" smtClean="0"/>
                        <a:t>175,537</a:t>
                      </a:r>
                      <a:endParaRPr lang="en-US" sz="2400" dirty="0"/>
                    </a:p>
                  </a:txBody>
                  <a:tcPr marL="0" marR="0" marT="0" marB="0" anchor="ctr"/>
                </a:tc>
                <a:tc>
                  <a:txBody>
                    <a:bodyPr/>
                    <a:lstStyle/>
                    <a:p>
                      <a:pPr algn="ctr"/>
                      <a:r>
                        <a:rPr lang="en-US" sz="2400" dirty="0" smtClean="0"/>
                        <a:t>31,412,294</a:t>
                      </a:r>
                      <a:endParaRPr lang="en-US" sz="2400" dirty="0"/>
                    </a:p>
                  </a:txBody>
                  <a:tcPr marL="0" marR="0" marT="0" marB="0" anchor="ctr"/>
                </a:tc>
              </a:tr>
            </a:tbl>
          </a:graphicData>
        </a:graphic>
      </p:graphicFrame>
    </p:spTree>
    <p:extLst>
      <p:ext uri="{BB962C8B-B14F-4D97-AF65-F5344CB8AC3E}">
        <p14:creationId xmlns:p14="http://schemas.microsoft.com/office/powerpoint/2010/main" val="37387405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45</a:t>
            </a:fld>
            <a:endParaRPr kumimoji="0" lang="en-US"/>
          </a:p>
        </p:txBody>
      </p:sp>
      <p:sp>
        <p:nvSpPr>
          <p:cNvPr id="7" name="Title 1"/>
          <p:cNvSpPr>
            <a:spLocks noGrp="1"/>
          </p:cNvSpPr>
          <p:nvPr>
            <p:ph type="title"/>
          </p:nvPr>
        </p:nvSpPr>
        <p:spPr>
          <a:xfrm>
            <a:off x="160421" y="-97892"/>
            <a:ext cx="5911491" cy="1143000"/>
          </a:xfrm>
        </p:spPr>
        <p:txBody>
          <a:bodyPr>
            <a:noAutofit/>
          </a:bodyPr>
          <a:lstStyle/>
          <a:p>
            <a:r>
              <a:rPr lang="en-US" sz="2800" dirty="0"/>
              <a:t>Methods too complex (</a:t>
            </a:r>
            <a:r>
              <a:rPr lang="en-US" sz="2800" dirty="0" smtClean="0"/>
              <a:t>21) - critical</a:t>
            </a:r>
            <a:endParaRPr lang="en-US" sz="2800" dirty="0"/>
          </a:p>
        </p:txBody>
      </p:sp>
      <p:sp>
        <p:nvSpPr>
          <p:cNvPr id="10" name="Rectangle 9"/>
          <p:cNvSpPr/>
          <p:nvPr/>
        </p:nvSpPr>
        <p:spPr>
          <a:xfrm>
            <a:off x="6071912" y="192069"/>
            <a:ext cx="3116204" cy="646331"/>
          </a:xfrm>
          <a:prstGeom prst="rect">
            <a:avLst/>
          </a:prstGeom>
        </p:spPr>
        <p:txBody>
          <a:bodyPr wrap="square">
            <a:spAutoFit/>
          </a:bodyPr>
          <a:lstStyle/>
          <a:p>
            <a:r>
              <a:rPr lang="en-US" dirty="0"/>
              <a:t>(</a:t>
            </a:r>
            <a:r>
              <a:rPr lang="en-US" dirty="0" smtClean="0"/>
              <a:t>Nesting Depth </a:t>
            </a:r>
            <a:r>
              <a:rPr lang="en-US" dirty="0"/>
              <a:t>&gt; 5 </a:t>
            </a:r>
            <a:r>
              <a:rPr lang="en-US" dirty="0" smtClean="0"/>
              <a:t>and </a:t>
            </a:r>
            <a:r>
              <a:rPr lang="en-US" dirty="0" err="1" smtClean="0"/>
              <a:t>Cyclomatic</a:t>
            </a:r>
            <a:r>
              <a:rPr lang="en-US" dirty="0" smtClean="0"/>
              <a:t> Complexity </a:t>
            </a:r>
            <a:r>
              <a:rPr lang="en-US" dirty="0"/>
              <a:t>&gt; </a:t>
            </a:r>
            <a:r>
              <a:rPr lang="en-US" dirty="0" smtClean="0"/>
              <a:t>40)</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98069529"/>
              </p:ext>
            </p:extLst>
          </p:nvPr>
        </p:nvGraphicFramePr>
        <p:xfrm>
          <a:off x="0" y="1045104"/>
          <a:ext cx="9156077" cy="5812895"/>
        </p:xfrm>
        <a:graphic>
          <a:graphicData uri="http://schemas.openxmlformats.org/drawingml/2006/table">
            <a:tbl>
              <a:tblPr firstRow="1" firstCol="1" bandRow="1">
                <a:tableStyleId>{0660B408-B3CF-4A94-85FC-2B1E0A45F4A2}</a:tableStyleId>
              </a:tblPr>
              <a:tblGrid>
                <a:gridCol w="8284191"/>
                <a:gridCol w="504967"/>
                <a:gridCol w="366919"/>
              </a:tblGrid>
              <a:tr h="363711">
                <a:tc>
                  <a:txBody>
                    <a:bodyPr/>
                    <a:lstStyle/>
                    <a:p>
                      <a:pPr marL="0" marR="0" algn="ctr">
                        <a:lnSpc>
                          <a:spcPct val="115000"/>
                        </a:lnSpc>
                        <a:spcBef>
                          <a:spcPts val="0"/>
                        </a:spcBef>
                        <a:spcAft>
                          <a:spcPts val="0"/>
                        </a:spcAft>
                      </a:pPr>
                      <a:r>
                        <a:rPr lang="en-US" sz="1200" dirty="0" smtClean="0">
                          <a:effectLst/>
                        </a:rPr>
                        <a:t>Methods</a:t>
                      </a:r>
                      <a:endParaRPr lang="en-US" sz="1200" dirty="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dirty="0" smtClean="0">
                          <a:effectLst/>
                        </a:rPr>
                        <a:t>Depth</a:t>
                      </a:r>
                      <a:endParaRPr lang="en-US" sz="1200" dirty="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dirty="0" smtClean="0">
                          <a:effectLst/>
                        </a:rPr>
                        <a:t>CC</a:t>
                      </a:r>
                      <a:endParaRPr lang="en-US" sz="1200" dirty="0">
                        <a:effectLst/>
                        <a:latin typeface="Calibri"/>
                        <a:ea typeface="Calibri"/>
                        <a:cs typeface="Times New Roman"/>
                      </a:endParaRPr>
                    </a:p>
                  </a:txBody>
                  <a:tcPr marL="6633" marR="6633" marT="6633" marB="6633" anchor="ctr"/>
                </a:tc>
              </a:tr>
              <a:tr h="603415">
                <a:tc>
                  <a:txBody>
                    <a:bodyPr/>
                    <a:lstStyle/>
                    <a:p>
                      <a:pPr marL="0" marR="0">
                        <a:lnSpc>
                          <a:spcPct val="115000"/>
                        </a:lnSpc>
                        <a:spcBef>
                          <a:spcPts val="0"/>
                        </a:spcBef>
                        <a:spcAft>
                          <a:spcPts val="0"/>
                        </a:spcAft>
                      </a:pPr>
                      <a:r>
                        <a:rPr lang="en-US" sz="1200" dirty="0" err="1">
                          <a:effectLst/>
                        </a:rPr>
                        <a:t>GreenField.Web.Services.PerformanceOperations</a:t>
                      </a:r>
                      <a:r>
                        <a:rPr lang="en-US" sz="1200" dirty="0">
                          <a:effectLst/>
                        </a:rPr>
                        <a:t> .</a:t>
                      </a:r>
                      <a:r>
                        <a:rPr lang="en-US" sz="1200" dirty="0" err="1">
                          <a:effectLst/>
                        </a:rPr>
                        <a:t>RetrieveRelativePerformanceSectorActivePositionData</a:t>
                      </a:r>
                      <a:r>
                        <a:rPr lang="en-US" sz="1200" dirty="0">
                          <a:effectLst/>
                        </a:rPr>
                        <a:t> (</a:t>
                      </a:r>
                      <a:r>
                        <a:rPr lang="en-US" sz="1200" dirty="0" err="1">
                          <a:effectLst/>
                        </a:rPr>
                        <a:t>PortfolioSelectionData,DateTime,String,String,String</a:t>
                      </a:r>
                      <a:r>
                        <a:rPr lang="en-US" sz="1200" dirty="0">
                          <a:effectLst/>
                        </a:rPr>
                        <a:t>)</a:t>
                      </a:r>
                      <a:endParaRPr lang="en-US" sz="1200" dirty="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8</a:t>
                      </a:r>
                      <a:endParaRPr lang="en-US" sz="120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dirty="0">
                          <a:effectLst/>
                        </a:rPr>
                        <a:t>41</a:t>
                      </a:r>
                      <a:endParaRPr lang="en-US" sz="1200" dirty="0">
                        <a:effectLst/>
                        <a:latin typeface="Calibri"/>
                        <a:ea typeface="Calibri"/>
                        <a:cs typeface="Times New Roman"/>
                      </a:endParaRPr>
                    </a:p>
                  </a:txBody>
                  <a:tcPr marL="6633" marR="6633" marT="6633" marB="6633" anchor="ctr"/>
                </a:tc>
              </a:tr>
              <a:tr h="603415">
                <a:tc>
                  <a:txBody>
                    <a:bodyPr/>
                    <a:lstStyle/>
                    <a:p>
                      <a:pPr marL="0" marR="0">
                        <a:lnSpc>
                          <a:spcPct val="115000"/>
                        </a:lnSpc>
                        <a:spcBef>
                          <a:spcPts val="0"/>
                        </a:spcBef>
                        <a:spcAft>
                          <a:spcPts val="0"/>
                        </a:spcAft>
                      </a:pPr>
                      <a:r>
                        <a:rPr lang="en-US" sz="1200" dirty="0" err="1">
                          <a:effectLst/>
                        </a:rPr>
                        <a:t>GreenField.Web.Services.PerformanceOperations</a:t>
                      </a:r>
                      <a:r>
                        <a:rPr lang="en-US" sz="1200" dirty="0">
                          <a:effectLst/>
                        </a:rPr>
                        <a:t> .</a:t>
                      </a:r>
                      <a:r>
                        <a:rPr lang="en-US" sz="1200" dirty="0" err="1">
                          <a:effectLst/>
                        </a:rPr>
                        <a:t>RetrieveRelativePerformanceData</a:t>
                      </a:r>
                      <a:r>
                        <a:rPr lang="en-US" sz="1200" dirty="0">
                          <a:effectLst/>
                        </a:rPr>
                        <a:t>(</a:t>
                      </a:r>
                      <a:r>
                        <a:rPr lang="en-US" sz="1200" dirty="0" err="1">
                          <a:effectLst/>
                        </a:rPr>
                        <a:t>PortfolioSelectionData,DateTime</a:t>
                      </a:r>
                      <a:r>
                        <a:rPr lang="en-US" sz="1200" dirty="0">
                          <a:effectLst/>
                        </a:rPr>
                        <a:t> ,String)</a:t>
                      </a:r>
                      <a:endParaRPr lang="en-US" sz="1200" dirty="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dirty="0">
                          <a:effectLst/>
                        </a:rPr>
                        <a:t>8</a:t>
                      </a:r>
                      <a:endParaRPr lang="en-US" sz="1200" dirty="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44</a:t>
                      </a:r>
                      <a:endParaRPr lang="en-US" sz="1200">
                        <a:effectLst/>
                        <a:latin typeface="Calibri"/>
                        <a:ea typeface="Calibri"/>
                        <a:cs typeface="Times New Roman"/>
                      </a:endParaRPr>
                    </a:p>
                  </a:txBody>
                  <a:tcPr marL="6633" marR="6633" marT="6633" marB="6633" anchor="ctr"/>
                </a:tc>
              </a:tr>
              <a:tr h="603415">
                <a:tc>
                  <a:txBody>
                    <a:bodyPr/>
                    <a:lstStyle/>
                    <a:p>
                      <a:pPr marL="0" marR="0">
                        <a:lnSpc>
                          <a:spcPct val="115000"/>
                        </a:lnSpc>
                        <a:spcBef>
                          <a:spcPts val="0"/>
                        </a:spcBef>
                        <a:spcAft>
                          <a:spcPts val="0"/>
                        </a:spcAft>
                      </a:pPr>
                      <a:r>
                        <a:rPr lang="en-US" sz="1200" dirty="0" err="1">
                          <a:effectLst/>
                        </a:rPr>
                        <a:t>GreenField.Web.Services.ExternalResearchOperations</a:t>
                      </a:r>
                      <a:r>
                        <a:rPr lang="en-US" sz="1200" dirty="0">
                          <a:effectLst/>
                        </a:rPr>
                        <a:t> .</a:t>
                      </a:r>
                      <a:r>
                        <a:rPr lang="en-US" sz="1200" dirty="0" err="1">
                          <a:effectLst/>
                        </a:rPr>
                        <a:t>RetrieveConsensusEstimatesValuationData</a:t>
                      </a:r>
                      <a:r>
                        <a:rPr lang="en-US" sz="1200" dirty="0">
                          <a:effectLst/>
                        </a:rPr>
                        <a:t>(</a:t>
                      </a:r>
                      <a:r>
                        <a:rPr lang="en-US" sz="1200" dirty="0" err="1">
                          <a:effectLst/>
                        </a:rPr>
                        <a:t>String,String</a:t>
                      </a:r>
                      <a:r>
                        <a:rPr lang="en-US" sz="1200" dirty="0">
                          <a:effectLst/>
                        </a:rPr>
                        <a:t> ,</a:t>
                      </a:r>
                      <a:r>
                        <a:rPr lang="en-US" sz="1200" dirty="0" err="1">
                          <a:effectLst/>
                        </a:rPr>
                        <a:t>FinancialStatementPeriodType,String</a:t>
                      </a:r>
                      <a:r>
                        <a:rPr lang="en-US" sz="1200" dirty="0">
                          <a:effectLst/>
                        </a:rPr>
                        <a:t>)</a:t>
                      </a:r>
                      <a:endParaRPr lang="en-US" sz="1200" dirty="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9</a:t>
                      </a:r>
                      <a:endParaRPr lang="en-US" sz="120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45</a:t>
                      </a:r>
                      <a:endParaRPr lang="en-US" sz="1200">
                        <a:effectLst/>
                        <a:latin typeface="Calibri"/>
                        <a:ea typeface="Calibri"/>
                        <a:cs typeface="Times New Roman"/>
                      </a:endParaRPr>
                    </a:p>
                  </a:txBody>
                  <a:tcPr marL="6633" marR="6633" marT="6633" marB="6633" anchor="ctr"/>
                </a:tc>
              </a:tr>
              <a:tr h="310932">
                <a:tc>
                  <a:txBody>
                    <a:bodyPr/>
                    <a:lstStyle/>
                    <a:p>
                      <a:pPr marL="0" marR="0">
                        <a:lnSpc>
                          <a:spcPct val="115000"/>
                        </a:lnSpc>
                        <a:spcBef>
                          <a:spcPts val="0"/>
                        </a:spcBef>
                        <a:spcAft>
                          <a:spcPts val="0"/>
                        </a:spcAft>
                      </a:pPr>
                      <a:r>
                        <a:rPr lang="en-US" sz="1200" dirty="0" err="1">
                          <a:effectLst/>
                        </a:rPr>
                        <a:t>GreenField.Web.Services.ModelFXOperations.RetrieveCommodityData</a:t>
                      </a:r>
                      <a:r>
                        <a:rPr lang="en-US" sz="1200" dirty="0">
                          <a:effectLst/>
                        </a:rPr>
                        <a:t>(String )</a:t>
                      </a:r>
                      <a:endParaRPr lang="en-US" sz="1200" dirty="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dirty="0">
                          <a:effectLst/>
                        </a:rPr>
                        <a:t>7</a:t>
                      </a:r>
                      <a:endParaRPr lang="en-US" sz="1200" dirty="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46</a:t>
                      </a:r>
                      <a:endParaRPr lang="en-US" sz="1200">
                        <a:effectLst/>
                        <a:latin typeface="Calibri"/>
                        <a:ea typeface="Calibri"/>
                        <a:cs typeface="Times New Roman"/>
                      </a:endParaRPr>
                    </a:p>
                  </a:txBody>
                  <a:tcPr marL="6633" marR="6633" marT="6633" marB="6633" anchor="ctr"/>
                </a:tc>
              </a:tr>
              <a:tr h="603415">
                <a:tc>
                  <a:txBody>
                    <a:bodyPr/>
                    <a:lstStyle/>
                    <a:p>
                      <a:pPr marL="0" marR="0">
                        <a:lnSpc>
                          <a:spcPct val="115000"/>
                        </a:lnSpc>
                        <a:spcBef>
                          <a:spcPts val="0"/>
                        </a:spcBef>
                        <a:spcAft>
                          <a:spcPts val="0"/>
                        </a:spcAft>
                      </a:pPr>
                      <a:r>
                        <a:rPr lang="en-US" sz="1200" dirty="0" err="1">
                          <a:effectLst/>
                        </a:rPr>
                        <a:t>GreenField.Web.Services.BenchmarkHoldingsOperations</a:t>
                      </a:r>
                      <a:r>
                        <a:rPr lang="en-US" sz="1200" dirty="0">
                          <a:effectLst/>
                        </a:rPr>
                        <a:t> .</a:t>
                      </a:r>
                      <a:r>
                        <a:rPr lang="en-US" sz="1200" dirty="0" err="1">
                          <a:effectLst/>
                        </a:rPr>
                        <a:t>RetrieveTopHoldingsData</a:t>
                      </a:r>
                      <a:r>
                        <a:rPr lang="en-US" sz="1200" dirty="0">
                          <a:effectLst/>
                        </a:rPr>
                        <a:t>(</a:t>
                      </a:r>
                      <a:r>
                        <a:rPr lang="en-US" sz="1200" dirty="0" err="1">
                          <a:effectLst/>
                        </a:rPr>
                        <a:t>PortfolioSelectionData,DateTime,Boolean</a:t>
                      </a:r>
                      <a:r>
                        <a:rPr lang="en-US" sz="1200" dirty="0">
                          <a:effectLst/>
                        </a:rPr>
                        <a:t> ,Boolean)</a:t>
                      </a:r>
                      <a:endParaRPr lang="en-US" sz="1200" dirty="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8</a:t>
                      </a:r>
                      <a:endParaRPr lang="en-US" sz="120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47</a:t>
                      </a:r>
                      <a:endParaRPr lang="en-US" sz="1200">
                        <a:effectLst/>
                        <a:latin typeface="Calibri"/>
                        <a:ea typeface="Calibri"/>
                        <a:cs typeface="Times New Roman"/>
                      </a:endParaRPr>
                    </a:p>
                  </a:txBody>
                  <a:tcPr marL="6633" marR="6633" marT="6633" marB="6633" anchor="ctr"/>
                </a:tc>
              </a:tr>
              <a:tr h="603415">
                <a:tc>
                  <a:txBody>
                    <a:bodyPr/>
                    <a:lstStyle/>
                    <a:p>
                      <a:pPr marL="0" marR="0">
                        <a:lnSpc>
                          <a:spcPct val="115000"/>
                        </a:lnSpc>
                        <a:spcBef>
                          <a:spcPts val="0"/>
                        </a:spcBef>
                        <a:spcAft>
                          <a:spcPts val="0"/>
                        </a:spcAft>
                      </a:pPr>
                      <a:r>
                        <a:rPr lang="en-US" sz="1200">
                          <a:effectLst/>
                        </a:rPr>
                        <a:t>GreenField.Web.Services.PerformanceOperations .RetrievePortfolioMktCapData(PortfolioSelectionData,DateTime,String ,String,Boolean,Boolean)</a:t>
                      </a:r>
                      <a:endParaRPr lang="en-US" sz="120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8</a:t>
                      </a:r>
                      <a:endParaRPr lang="en-US" sz="120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48</a:t>
                      </a:r>
                      <a:endParaRPr lang="en-US" sz="1200">
                        <a:effectLst/>
                        <a:latin typeface="Calibri"/>
                        <a:ea typeface="Calibri"/>
                        <a:cs typeface="Times New Roman"/>
                      </a:endParaRPr>
                    </a:p>
                  </a:txBody>
                  <a:tcPr marL="6633" marR="6633" marT="6633" marB="6633" anchor="ctr"/>
                </a:tc>
              </a:tr>
              <a:tr h="603415">
                <a:tc>
                  <a:txBody>
                    <a:bodyPr/>
                    <a:lstStyle/>
                    <a:p>
                      <a:pPr marL="0" marR="0">
                        <a:lnSpc>
                          <a:spcPct val="115000"/>
                        </a:lnSpc>
                        <a:spcBef>
                          <a:spcPts val="0"/>
                        </a:spcBef>
                        <a:spcAft>
                          <a:spcPts val="0"/>
                        </a:spcAft>
                      </a:pPr>
                      <a:r>
                        <a:rPr lang="en-US" sz="1200" dirty="0" err="1">
                          <a:effectLst/>
                        </a:rPr>
                        <a:t>GreenField.Web.Services.BenchmarkHoldingsOperations</a:t>
                      </a:r>
                      <a:r>
                        <a:rPr lang="en-US" sz="1200" dirty="0">
                          <a:effectLst/>
                        </a:rPr>
                        <a:t> .</a:t>
                      </a:r>
                      <a:r>
                        <a:rPr lang="en-US" sz="1200" dirty="0" err="1">
                          <a:effectLst/>
                        </a:rPr>
                        <a:t>RetrieveSectorBreakdownData</a:t>
                      </a:r>
                      <a:r>
                        <a:rPr lang="en-US" sz="1200" dirty="0">
                          <a:effectLst/>
                        </a:rPr>
                        <a:t>(</a:t>
                      </a:r>
                      <a:r>
                        <a:rPr lang="en-US" sz="1200" dirty="0" err="1">
                          <a:effectLst/>
                        </a:rPr>
                        <a:t>PortfolioSelectionData,DateTime,Boolean</a:t>
                      </a:r>
                      <a:r>
                        <a:rPr lang="en-US" sz="1200" dirty="0">
                          <a:effectLst/>
                        </a:rPr>
                        <a:t> ,Boolean)</a:t>
                      </a:r>
                      <a:endParaRPr lang="en-US" sz="1200" dirty="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6</a:t>
                      </a:r>
                      <a:endParaRPr lang="en-US" sz="120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55</a:t>
                      </a:r>
                      <a:endParaRPr lang="en-US" sz="1200">
                        <a:effectLst/>
                        <a:latin typeface="Calibri"/>
                        <a:ea typeface="Calibri"/>
                        <a:cs typeface="Times New Roman"/>
                      </a:endParaRPr>
                    </a:p>
                  </a:txBody>
                  <a:tcPr marL="6633" marR="6633" marT="6633" marB="6633" anchor="ctr"/>
                </a:tc>
              </a:tr>
              <a:tr h="603415">
                <a:tc>
                  <a:txBody>
                    <a:bodyPr/>
                    <a:lstStyle/>
                    <a:p>
                      <a:pPr marL="0" marR="0">
                        <a:lnSpc>
                          <a:spcPct val="115000"/>
                        </a:lnSpc>
                        <a:spcBef>
                          <a:spcPts val="0"/>
                        </a:spcBef>
                        <a:spcAft>
                          <a:spcPts val="0"/>
                        </a:spcAft>
                      </a:pPr>
                      <a:r>
                        <a:rPr lang="en-US" sz="1200" dirty="0" err="1">
                          <a:effectLst/>
                        </a:rPr>
                        <a:t>GreenField.Web.Services.BenchmarkHoldingsOperations</a:t>
                      </a:r>
                      <a:r>
                        <a:rPr lang="en-US" sz="1200" dirty="0">
                          <a:effectLst/>
                        </a:rPr>
                        <a:t> .</a:t>
                      </a:r>
                      <a:r>
                        <a:rPr lang="en-US" sz="1200" dirty="0" err="1">
                          <a:effectLst/>
                        </a:rPr>
                        <a:t>RetrieveRegionBreakdownData</a:t>
                      </a:r>
                      <a:r>
                        <a:rPr lang="en-US" sz="1200" dirty="0">
                          <a:effectLst/>
                        </a:rPr>
                        <a:t>(</a:t>
                      </a:r>
                      <a:r>
                        <a:rPr lang="en-US" sz="1200" dirty="0" err="1">
                          <a:effectLst/>
                        </a:rPr>
                        <a:t>PortfolioSelectionData,DateTime,Boolean</a:t>
                      </a:r>
                      <a:r>
                        <a:rPr lang="en-US" sz="1200" dirty="0">
                          <a:effectLst/>
                        </a:rPr>
                        <a:t> ,Boolean)</a:t>
                      </a:r>
                      <a:endParaRPr lang="en-US" sz="1200" dirty="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6</a:t>
                      </a:r>
                      <a:endParaRPr lang="en-US" sz="120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55</a:t>
                      </a:r>
                      <a:endParaRPr lang="en-US" sz="1200">
                        <a:effectLst/>
                        <a:latin typeface="Calibri"/>
                        <a:ea typeface="Calibri"/>
                        <a:cs typeface="Times New Roman"/>
                      </a:endParaRPr>
                    </a:p>
                  </a:txBody>
                  <a:tcPr marL="6633" marR="6633" marT="6633" marB="6633" anchor="ctr"/>
                </a:tc>
              </a:tr>
              <a:tr h="310932">
                <a:tc>
                  <a:txBody>
                    <a:bodyPr/>
                    <a:lstStyle/>
                    <a:p>
                      <a:pPr marL="0" marR="0">
                        <a:lnSpc>
                          <a:spcPct val="115000"/>
                        </a:lnSpc>
                        <a:spcBef>
                          <a:spcPts val="0"/>
                        </a:spcBef>
                        <a:spcAft>
                          <a:spcPts val="0"/>
                        </a:spcAft>
                      </a:pPr>
                      <a:r>
                        <a:rPr lang="en-US" sz="1200" dirty="0">
                          <a:effectLst/>
                        </a:rPr>
                        <a:t>GreenField.Gadgets.ViewModels.ViewModelSlice1ChartExtension .</a:t>
                      </a:r>
                      <a:r>
                        <a:rPr lang="en-US" sz="1200" dirty="0" err="1">
                          <a:effectLst/>
                        </a:rPr>
                        <a:t>RetrieveChartAccordingDataPeriod</a:t>
                      </a:r>
                      <a:r>
                        <a:rPr lang="en-US" sz="1200" dirty="0">
                          <a:effectLst/>
                        </a:rPr>
                        <a:t>(String)</a:t>
                      </a:r>
                      <a:endParaRPr lang="en-US" sz="1200" dirty="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8</a:t>
                      </a:r>
                      <a:endParaRPr lang="en-US" sz="120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57</a:t>
                      </a:r>
                      <a:endParaRPr lang="en-US" sz="1200">
                        <a:effectLst/>
                        <a:latin typeface="Calibri"/>
                        <a:ea typeface="Calibri"/>
                        <a:cs typeface="Times New Roman"/>
                      </a:endParaRPr>
                    </a:p>
                  </a:txBody>
                  <a:tcPr marL="6633" marR="6633" marT="6633" marB="6633" anchor="ctr"/>
                </a:tc>
              </a:tr>
              <a:tr h="603415">
                <a:tc>
                  <a:txBody>
                    <a:bodyPr/>
                    <a:lstStyle/>
                    <a:p>
                      <a:pPr marL="0" marR="0">
                        <a:lnSpc>
                          <a:spcPct val="115000"/>
                        </a:lnSpc>
                        <a:spcBef>
                          <a:spcPts val="0"/>
                        </a:spcBef>
                        <a:spcAft>
                          <a:spcPts val="0"/>
                        </a:spcAft>
                      </a:pPr>
                      <a:r>
                        <a:rPr lang="en-US" sz="1200" dirty="0" err="1">
                          <a:effectLst/>
                        </a:rPr>
                        <a:t>GreenField.Web.Services.PerformanceOperations</a:t>
                      </a:r>
                      <a:r>
                        <a:rPr lang="en-US" sz="1200" dirty="0">
                          <a:effectLst/>
                        </a:rPr>
                        <a:t> .</a:t>
                      </a:r>
                      <a:r>
                        <a:rPr lang="en-US" sz="1200" dirty="0" err="1">
                          <a:effectLst/>
                        </a:rPr>
                        <a:t>RetrievePerformanceGraphData</a:t>
                      </a:r>
                      <a:r>
                        <a:rPr lang="en-US" sz="1200" dirty="0">
                          <a:effectLst/>
                        </a:rPr>
                        <a:t>(</a:t>
                      </a:r>
                      <a:r>
                        <a:rPr lang="en-US" sz="1200" dirty="0" err="1">
                          <a:effectLst/>
                        </a:rPr>
                        <a:t>PortfolioSelectionData,DateTime,String</a:t>
                      </a:r>
                      <a:r>
                        <a:rPr lang="en-US" sz="1200" dirty="0">
                          <a:effectLst/>
                        </a:rPr>
                        <a:t> ,String)</a:t>
                      </a:r>
                      <a:endParaRPr lang="en-US" sz="1200" dirty="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6</a:t>
                      </a:r>
                      <a:endParaRPr lang="en-US" sz="120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dirty="0">
                          <a:effectLst/>
                        </a:rPr>
                        <a:t>62</a:t>
                      </a:r>
                      <a:endParaRPr lang="en-US" sz="1200" dirty="0">
                        <a:effectLst/>
                        <a:latin typeface="Calibri"/>
                        <a:ea typeface="Calibri"/>
                        <a:cs typeface="Times New Roman"/>
                      </a:endParaRPr>
                    </a:p>
                  </a:txBody>
                  <a:tcPr marL="6633" marR="6633" marT="6633" marB="6633" anchor="ctr"/>
                </a:tc>
              </a:tr>
            </a:tbl>
          </a:graphicData>
        </a:graphic>
      </p:graphicFrame>
      <p:sp>
        <p:nvSpPr>
          <p:cNvPr id="8" name="Rectangle 7"/>
          <p:cNvSpPr/>
          <p:nvPr/>
        </p:nvSpPr>
        <p:spPr>
          <a:xfrm>
            <a:off x="-45732" y="5414801"/>
            <a:ext cx="9220200" cy="1409075"/>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ctr" fontAlgn="auto">
              <a:spcBef>
                <a:spcPts val="0"/>
              </a:spcBef>
              <a:spcAft>
                <a:spcPts val="0"/>
              </a:spcAft>
              <a:defRPr/>
            </a:pPr>
            <a:r>
              <a:rPr lang="en-US" sz="3200" dirty="0"/>
              <a:t>Methods with </a:t>
            </a:r>
            <a:r>
              <a:rPr lang="en-US" sz="3200" dirty="0" err="1" smtClean="0"/>
              <a:t>Cyclomatic</a:t>
            </a:r>
            <a:r>
              <a:rPr lang="en-US" sz="3200" dirty="0" smtClean="0"/>
              <a:t> Complexity </a:t>
            </a:r>
            <a:r>
              <a:rPr lang="en-US" sz="3200" dirty="0"/>
              <a:t>&gt; 40 </a:t>
            </a:r>
            <a:r>
              <a:rPr lang="en-US" sz="3200" dirty="0" smtClean="0"/>
              <a:t>and Nesting Depth  </a:t>
            </a:r>
            <a:r>
              <a:rPr lang="en-US" sz="3200" dirty="0"/>
              <a:t>&gt; </a:t>
            </a:r>
            <a:r>
              <a:rPr lang="en-US" sz="3200" dirty="0" smtClean="0"/>
              <a:t>4 are </a:t>
            </a:r>
            <a:r>
              <a:rPr lang="en-US" sz="3200" dirty="0"/>
              <a:t>really too complex </a:t>
            </a:r>
            <a:r>
              <a:rPr lang="en-US" sz="3200" dirty="0" smtClean="0"/>
              <a:t>and should </a:t>
            </a:r>
            <a:r>
              <a:rPr lang="en-US" sz="3200" dirty="0"/>
              <a:t>be split </a:t>
            </a:r>
            <a:r>
              <a:rPr lang="en-US" sz="3200" dirty="0" smtClean="0"/>
              <a:t>in </a:t>
            </a:r>
            <a:r>
              <a:rPr lang="en-US" sz="3200" dirty="0"/>
              <a:t>smaller methods, or even </a:t>
            </a:r>
            <a:r>
              <a:rPr lang="en-US" sz="3200" dirty="0" smtClean="0"/>
              <a:t>types.</a:t>
            </a:r>
            <a:endParaRPr lang="en-US" sz="3200" dirty="0"/>
          </a:p>
        </p:txBody>
      </p:sp>
    </p:spTree>
    <p:extLst>
      <p:ext uri="{BB962C8B-B14F-4D97-AF65-F5344CB8AC3E}">
        <p14:creationId xmlns:p14="http://schemas.microsoft.com/office/powerpoint/2010/main" val="24658622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46</a:t>
            </a:fld>
            <a:endParaRPr kumimoji="0" lang="en-US"/>
          </a:p>
        </p:txBody>
      </p:sp>
      <p:sp>
        <p:nvSpPr>
          <p:cNvPr id="7" name="Title 1"/>
          <p:cNvSpPr>
            <a:spLocks noGrp="1"/>
          </p:cNvSpPr>
          <p:nvPr>
            <p:ph type="title"/>
          </p:nvPr>
        </p:nvSpPr>
        <p:spPr>
          <a:xfrm>
            <a:off x="160421" y="-97892"/>
            <a:ext cx="5911491" cy="1143000"/>
          </a:xfrm>
        </p:spPr>
        <p:txBody>
          <a:bodyPr>
            <a:noAutofit/>
          </a:bodyPr>
          <a:lstStyle/>
          <a:p>
            <a:r>
              <a:rPr lang="en-US" sz="3600" dirty="0" smtClean="0"/>
              <a:t>… continued</a:t>
            </a:r>
            <a:endParaRPr lang="en-US" sz="3600" dirty="0"/>
          </a:p>
        </p:txBody>
      </p:sp>
      <p:graphicFrame>
        <p:nvGraphicFramePr>
          <p:cNvPr id="3" name="Table 2"/>
          <p:cNvGraphicFramePr>
            <a:graphicFrameLocks noGrp="1"/>
          </p:cNvGraphicFramePr>
          <p:nvPr>
            <p:extLst>
              <p:ext uri="{D42A27DB-BD31-4B8C-83A1-F6EECF244321}">
                <p14:modId xmlns:p14="http://schemas.microsoft.com/office/powerpoint/2010/main" val="519012240"/>
              </p:ext>
            </p:extLst>
          </p:nvPr>
        </p:nvGraphicFramePr>
        <p:xfrm>
          <a:off x="0" y="1045107"/>
          <a:ext cx="9156077" cy="5920966"/>
        </p:xfrm>
        <a:graphic>
          <a:graphicData uri="http://schemas.openxmlformats.org/drawingml/2006/table">
            <a:tbl>
              <a:tblPr firstRow="1" firstCol="1" bandRow="1">
                <a:tableStyleId>{0660B408-B3CF-4A94-85FC-2B1E0A45F4A2}</a:tableStyleId>
              </a:tblPr>
              <a:tblGrid>
                <a:gridCol w="8338782"/>
                <a:gridCol w="477672"/>
                <a:gridCol w="339623"/>
              </a:tblGrid>
              <a:tr h="298297">
                <a:tc>
                  <a:txBody>
                    <a:bodyPr/>
                    <a:lstStyle/>
                    <a:p>
                      <a:pPr marL="0" marR="0" algn="ctr">
                        <a:lnSpc>
                          <a:spcPct val="115000"/>
                        </a:lnSpc>
                        <a:spcBef>
                          <a:spcPts val="0"/>
                        </a:spcBef>
                        <a:spcAft>
                          <a:spcPts val="0"/>
                        </a:spcAft>
                      </a:pPr>
                      <a:r>
                        <a:rPr lang="en-US" sz="1200" dirty="0" smtClean="0">
                          <a:effectLst/>
                        </a:rPr>
                        <a:t>Methods</a:t>
                      </a:r>
                      <a:endParaRPr lang="en-US" sz="1200" dirty="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dirty="0" smtClean="0">
                          <a:effectLst/>
                        </a:rPr>
                        <a:t>Depth</a:t>
                      </a:r>
                      <a:endParaRPr lang="en-US" sz="1200" dirty="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dirty="0" smtClean="0">
                          <a:effectLst/>
                        </a:rPr>
                        <a:t>CC</a:t>
                      </a:r>
                      <a:endParaRPr lang="en-US" sz="1200" dirty="0">
                        <a:effectLst/>
                        <a:latin typeface="Calibri"/>
                        <a:ea typeface="Calibri"/>
                        <a:cs typeface="Times New Roman"/>
                      </a:endParaRPr>
                    </a:p>
                  </a:txBody>
                  <a:tcPr marL="6633" marR="6633" marT="6633" marB="6633" anchor="ctr"/>
                </a:tc>
              </a:tr>
              <a:tr h="255010">
                <a:tc>
                  <a:txBody>
                    <a:bodyPr/>
                    <a:lstStyle/>
                    <a:p>
                      <a:pPr marL="0" marR="0">
                        <a:lnSpc>
                          <a:spcPct val="115000"/>
                        </a:lnSpc>
                        <a:spcBef>
                          <a:spcPts val="0"/>
                        </a:spcBef>
                        <a:spcAft>
                          <a:spcPts val="0"/>
                        </a:spcAft>
                      </a:pPr>
                      <a:r>
                        <a:rPr lang="en-US" sz="1200" dirty="0">
                          <a:effectLst/>
                        </a:rPr>
                        <a:t>GreenField.Gadgets.ViewModels.ViewModelCustomScreeningTool.CreateXML (List&lt;</a:t>
                      </a:r>
                      <a:r>
                        <a:rPr lang="en-US" sz="1200" dirty="0" err="1">
                          <a:effectLst/>
                        </a:rPr>
                        <a:t>CustomScreeningSecurityData</a:t>
                      </a:r>
                      <a:r>
                        <a:rPr lang="en-US" sz="1200" dirty="0">
                          <a:effectLst/>
                        </a:rPr>
                        <a:t>&gt;)</a:t>
                      </a:r>
                      <a:endParaRPr lang="en-US" sz="1200" dirty="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6</a:t>
                      </a:r>
                      <a:endParaRPr lang="en-US" sz="120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77</a:t>
                      </a:r>
                      <a:endParaRPr lang="en-US" sz="1200">
                        <a:effectLst/>
                        <a:latin typeface="Calibri"/>
                        <a:ea typeface="Calibri"/>
                        <a:cs typeface="Times New Roman"/>
                      </a:endParaRPr>
                    </a:p>
                  </a:txBody>
                  <a:tcPr marL="6633" marR="6633" marT="6633" marB="6633" anchor="ctr"/>
                </a:tc>
              </a:tr>
              <a:tr h="494890">
                <a:tc>
                  <a:txBody>
                    <a:bodyPr/>
                    <a:lstStyle/>
                    <a:p>
                      <a:pPr marL="0" marR="0">
                        <a:lnSpc>
                          <a:spcPct val="115000"/>
                        </a:lnSpc>
                        <a:spcBef>
                          <a:spcPts val="0"/>
                        </a:spcBef>
                        <a:spcAft>
                          <a:spcPts val="0"/>
                        </a:spcAft>
                      </a:pPr>
                      <a:r>
                        <a:rPr lang="en-US" sz="1200" dirty="0" err="1">
                          <a:effectLst/>
                        </a:rPr>
                        <a:t>GreenField.Web.Services.SecurityReferenceOperations</a:t>
                      </a:r>
                      <a:r>
                        <a:rPr lang="en-US" sz="1200" dirty="0">
                          <a:effectLst/>
                        </a:rPr>
                        <a:t> .</a:t>
                      </a:r>
                      <a:r>
                        <a:rPr lang="en-US" sz="1200" dirty="0" err="1">
                          <a:effectLst/>
                        </a:rPr>
                        <a:t>RetrievePricingReferenceData</a:t>
                      </a:r>
                      <a:r>
                        <a:rPr lang="en-US" sz="1200" dirty="0">
                          <a:effectLst/>
                        </a:rPr>
                        <a:t>(</a:t>
                      </a:r>
                      <a:r>
                        <a:rPr lang="en-US" sz="1200" dirty="0" err="1">
                          <a:effectLst/>
                        </a:rPr>
                        <a:t>ObservableCollection</a:t>
                      </a:r>
                      <a:r>
                        <a:rPr lang="en-US" sz="1200" dirty="0">
                          <a:effectLst/>
                        </a:rPr>
                        <a:t>&lt;</a:t>
                      </a:r>
                      <a:r>
                        <a:rPr lang="en-US" sz="1200" dirty="0" err="1">
                          <a:effectLst/>
                        </a:rPr>
                        <a:t>EntitySelectionData</a:t>
                      </a:r>
                      <a:r>
                        <a:rPr lang="en-US" sz="1200" dirty="0">
                          <a:effectLst/>
                        </a:rPr>
                        <a:t> &gt;,</a:t>
                      </a:r>
                      <a:r>
                        <a:rPr lang="en-US" sz="1200" dirty="0" err="1">
                          <a:effectLst/>
                        </a:rPr>
                        <a:t>DateTime,DateTime,Boolean,String</a:t>
                      </a:r>
                      <a:r>
                        <a:rPr lang="en-US" sz="1200" dirty="0">
                          <a:effectLst/>
                        </a:rPr>
                        <a:t>)</a:t>
                      </a:r>
                      <a:endParaRPr lang="en-US" sz="1200" dirty="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8</a:t>
                      </a:r>
                      <a:endParaRPr lang="en-US" sz="120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92</a:t>
                      </a:r>
                      <a:endParaRPr lang="en-US" sz="1200">
                        <a:effectLst/>
                        <a:latin typeface="Calibri"/>
                        <a:ea typeface="Calibri"/>
                        <a:cs typeface="Times New Roman"/>
                      </a:endParaRPr>
                    </a:p>
                  </a:txBody>
                  <a:tcPr marL="6633" marR="6633" marT="6633" marB="6633" anchor="ctr"/>
                </a:tc>
              </a:tr>
              <a:tr h="494890">
                <a:tc>
                  <a:txBody>
                    <a:bodyPr/>
                    <a:lstStyle/>
                    <a:p>
                      <a:pPr marL="0" marR="0">
                        <a:lnSpc>
                          <a:spcPct val="115000"/>
                        </a:lnSpc>
                        <a:spcBef>
                          <a:spcPts val="0"/>
                        </a:spcBef>
                        <a:spcAft>
                          <a:spcPts val="0"/>
                        </a:spcAft>
                      </a:pPr>
                      <a:r>
                        <a:rPr lang="en-US" sz="1200" dirty="0">
                          <a:effectLst/>
                        </a:rPr>
                        <a:t>GreenField.Gadgets.ViewModels.ViewModelAttribution.set_SelectedPeriod (String)</a:t>
                      </a:r>
                      <a:endParaRPr lang="en-US" sz="1200" dirty="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7</a:t>
                      </a:r>
                      <a:endParaRPr lang="en-US" sz="120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102</a:t>
                      </a:r>
                      <a:endParaRPr lang="en-US" sz="1200">
                        <a:effectLst/>
                        <a:latin typeface="Calibri"/>
                        <a:ea typeface="Calibri"/>
                        <a:cs typeface="Times New Roman"/>
                      </a:endParaRPr>
                    </a:p>
                  </a:txBody>
                  <a:tcPr marL="6633" marR="6633" marT="6633" marB="6633" anchor="ctr"/>
                </a:tc>
              </a:tr>
              <a:tr h="494890">
                <a:tc>
                  <a:txBody>
                    <a:bodyPr/>
                    <a:lstStyle/>
                    <a:p>
                      <a:pPr marL="0" marR="0">
                        <a:lnSpc>
                          <a:spcPct val="115000"/>
                        </a:lnSpc>
                        <a:spcBef>
                          <a:spcPts val="0"/>
                        </a:spcBef>
                        <a:spcAft>
                          <a:spcPts val="0"/>
                        </a:spcAft>
                      </a:pPr>
                      <a:r>
                        <a:rPr lang="en-US" sz="1200">
                          <a:effectLst/>
                        </a:rPr>
                        <a:t>GreenField.Web.Services.ExternalResearchOperations .RetrievePRevenueData(EntitySelectionData,String)</a:t>
                      </a:r>
                      <a:endParaRPr lang="en-US" sz="120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9</a:t>
                      </a:r>
                      <a:endParaRPr lang="en-US" sz="120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111</a:t>
                      </a:r>
                      <a:endParaRPr lang="en-US" sz="1200">
                        <a:effectLst/>
                        <a:latin typeface="Calibri"/>
                        <a:ea typeface="Calibri"/>
                        <a:cs typeface="Times New Roman"/>
                      </a:endParaRPr>
                    </a:p>
                  </a:txBody>
                  <a:tcPr marL="6633" marR="6633" marT="6633" marB="6633" anchor="ctr"/>
                </a:tc>
              </a:tr>
              <a:tr h="494890">
                <a:tc>
                  <a:txBody>
                    <a:bodyPr/>
                    <a:lstStyle/>
                    <a:p>
                      <a:pPr marL="0" marR="0">
                        <a:lnSpc>
                          <a:spcPct val="115000"/>
                        </a:lnSpc>
                        <a:spcBef>
                          <a:spcPts val="0"/>
                        </a:spcBef>
                        <a:spcAft>
                          <a:spcPts val="0"/>
                        </a:spcAft>
                      </a:pPr>
                      <a:r>
                        <a:rPr lang="en-US" sz="1200" dirty="0" err="1">
                          <a:effectLst/>
                        </a:rPr>
                        <a:t>GreenField.Web.Services.BenchmarkHoldingsOperations</a:t>
                      </a:r>
                      <a:r>
                        <a:rPr lang="en-US" sz="1200" dirty="0">
                          <a:effectLst/>
                        </a:rPr>
                        <a:t> .</a:t>
                      </a:r>
                      <a:r>
                        <a:rPr lang="en-US" sz="1200" dirty="0" err="1">
                          <a:effectLst/>
                        </a:rPr>
                        <a:t>RetrieveRiskIndexExposuresData</a:t>
                      </a:r>
                      <a:r>
                        <a:rPr lang="en-US" sz="1200" dirty="0">
                          <a:effectLst/>
                        </a:rPr>
                        <a:t>(</a:t>
                      </a:r>
                      <a:r>
                        <a:rPr lang="en-US" sz="1200" dirty="0" err="1">
                          <a:effectLst/>
                        </a:rPr>
                        <a:t>PortfolioSelectionData,DateTime</a:t>
                      </a:r>
                      <a:r>
                        <a:rPr lang="en-US" sz="1200" dirty="0">
                          <a:effectLst/>
                        </a:rPr>
                        <a:t> ,</a:t>
                      </a:r>
                      <a:r>
                        <a:rPr lang="en-US" sz="1200" dirty="0" err="1">
                          <a:effectLst/>
                        </a:rPr>
                        <a:t>Boolean,Boolean,String,String</a:t>
                      </a:r>
                      <a:r>
                        <a:rPr lang="en-US" sz="1200" dirty="0">
                          <a:effectLst/>
                        </a:rPr>
                        <a:t>)</a:t>
                      </a:r>
                      <a:endParaRPr lang="en-US" sz="1200" dirty="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7</a:t>
                      </a:r>
                      <a:endParaRPr lang="en-US" sz="120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192</a:t>
                      </a:r>
                      <a:endParaRPr lang="en-US" sz="1200">
                        <a:effectLst/>
                        <a:latin typeface="Calibri"/>
                        <a:ea typeface="Calibri"/>
                        <a:cs typeface="Times New Roman"/>
                      </a:endParaRPr>
                    </a:p>
                  </a:txBody>
                  <a:tcPr marL="6633" marR="6633" marT="6633" marB="6633" anchor="ctr"/>
                </a:tc>
              </a:tr>
              <a:tr h="494890">
                <a:tc>
                  <a:txBody>
                    <a:bodyPr/>
                    <a:lstStyle/>
                    <a:p>
                      <a:pPr marL="0" marR="0">
                        <a:lnSpc>
                          <a:spcPct val="115000"/>
                        </a:lnSpc>
                        <a:spcBef>
                          <a:spcPts val="0"/>
                        </a:spcBef>
                        <a:spcAft>
                          <a:spcPts val="0"/>
                        </a:spcAft>
                      </a:pPr>
                      <a:r>
                        <a:rPr lang="en-US" sz="1200">
                          <a:effectLst/>
                        </a:rPr>
                        <a:t>GreenField.Web.Services.ExternalResearchOperations.RetrieveFinstatData (String,String,FinancialStatementDataSource ,FinancialStatementFiscalType,String,Int32)</a:t>
                      </a:r>
                      <a:endParaRPr lang="en-US" sz="120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8</a:t>
                      </a:r>
                      <a:endParaRPr lang="en-US" sz="120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198</a:t>
                      </a:r>
                      <a:endParaRPr lang="en-US" sz="1200">
                        <a:effectLst/>
                        <a:latin typeface="Calibri"/>
                        <a:ea typeface="Calibri"/>
                        <a:cs typeface="Times New Roman"/>
                      </a:endParaRPr>
                    </a:p>
                  </a:txBody>
                  <a:tcPr marL="6633" marR="6633" marT="6633" marB="6633" anchor="ctr"/>
                </a:tc>
              </a:tr>
              <a:tr h="494890">
                <a:tc>
                  <a:txBody>
                    <a:bodyPr/>
                    <a:lstStyle/>
                    <a:p>
                      <a:pPr marL="0" marR="0">
                        <a:lnSpc>
                          <a:spcPct val="115000"/>
                        </a:lnSpc>
                        <a:spcBef>
                          <a:spcPts val="0"/>
                        </a:spcBef>
                        <a:spcAft>
                          <a:spcPts val="0"/>
                        </a:spcAft>
                      </a:pPr>
                      <a:r>
                        <a:rPr lang="en-US" sz="1200">
                          <a:effectLst/>
                        </a:rPr>
                        <a:t>GreenField.Web.Services.ExternalResearchOperations .RetrieveEmergingMarketData(String)</a:t>
                      </a:r>
                      <a:endParaRPr lang="en-US" sz="120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7</a:t>
                      </a:r>
                      <a:endParaRPr lang="en-US" sz="120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198</a:t>
                      </a:r>
                      <a:endParaRPr lang="en-US" sz="1200">
                        <a:effectLst/>
                        <a:latin typeface="Calibri"/>
                        <a:ea typeface="Calibri"/>
                        <a:cs typeface="Times New Roman"/>
                      </a:endParaRPr>
                    </a:p>
                  </a:txBody>
                  <a:tcPr marL="6633" marR="6633" marT="6633" marB="6633" anchor="ctr"/>
                </a:tc>
              </a:tr>
              <a:tr h="734769">
                <a:tc>
                  <a:txBody>
                    <a:bodyPr/>
                    <a:lstStyle/>
                    <a:p>
                      <a:pPr marL="0" marR="0">
                        <a:lnSpc>
                          <a:spcPct val="115000"/>
                        </a:lnSpc>
                        <a:spcBef>
                          <a:spcPts val="0"/>
                        </a:spcBef>
                        <a:spcAft>
                          <a:spcPts val="0"/>
                        </a:spcAft>
                      </a:pPr>
                      <a:r>
                        <a:rPr lang="en-US" sz="1200">
                          <a:effectLst/>
                        </a:rPr>
                        <a:t>GreenField.Web.Services.CustomScreeningToolOperations .RetrieveSecurityData(PortfolioSelectionData,EntitySelectionData ,String,String,String,String,List&lt;CSTUserPreferenceInfo&gt;)</a:t>
                      </a:r>
                      <a:endParaRPr lang="en-US" sz="120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9</a:t>
                      </a:r>
                      <a:endParaRPr lang="en-US" sz="120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210</a:t>
                      </a:r>
                      <a:endParaRPr lang="en-US" sz="1200">
                        <a:effectLst/>
                        <a:latin typeface="Calibri"/>
                        <a:ea typeface="Calibri"/>
                        <a:cs typeface="Times New Roman"/>
                      </a:endParaRPr>
                    </a:p>
                  </a:txBody>
                  <a:tcPr marL="6633" marR="6633" marT="6633" marB="6633" anchor="ctr"/>
                </a:tc>
              </a:tr>
              <a:tr h="494890">
                <a:tc>
                  <a:txBody>
                    <a:bodyPr/>
                    <a:lstStyle/>
                    <a:p>
                      <a:pPr marL="0" marR="0">
                        <a:lnSpc>
                          <a:spcPct val="115000"/>
                        </a:lnSpc>
                        <a:spcBef>
                          <a:spcPts val="0"/>
                        </a:spcBef>
                        <a:spcAft>
                          <a:spcPts val="0"/>
                        </a:spcAft>
                      </a:pPr>
                      <a:r>
                        <a:rPr lang="en-US" sz="1200">
                          <a:effectLst/>
                        </a:rPr>
                        <a:t>GreenField.Web.Services.ExternalResearchOperations .RetrieveValuationGrowthData(PortfolioSelectionData,Nullable&lt;DateTime&gt; ,String,String,Boolean)</a:t>
                      </a:r>
                      <a:endParaRPr lang="en-US" sz="120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8</a:t>
                      </a:r>
                      <a:endParaRPr lang="en-US" sz="120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268</a:t>
                      </a:r>
                      <a:endParaRPr lang="en-US" sz="1200">
                        <a:effectLst/>
                        <a:latin typeface="Calibri"/>
                        <a:ea typeface="Calibri"/>
                        <a:cs typeface="Times New Roman"/>
                      </a:endParaRPr>
                    </a:p>
                  </a:txBody>
                  <a:tcPr marL="6633" marR="6633" marT="6633" marB="6633" anchor="ctr"/>
                </a:tc>
              </a:tr>
              <a:tr h="494890">
                <a:tc>
                  <a:txBody>
                    <a:bodyPr/>
                    <a:lstStyle/>
                    <a:p>
                      <a:pPr marL="0" marR="0">
                        <a:lnSpc>
                          <a:spcPct val="115000"/>
                        </a:lnSpc>
                        <a:spcBef>
                          <a:spcPts val="0"/>
                        </a:spcBef>
                        <a:spcAft>
                          <a:spcPts val="0"/>
                        </a:spcAft>
                      </a:pPr>
                      <a:r>
                        <a:rPr lang="en-US" sz="1200">
                          <a:effectLst/>
                        </a:rPr>
                        <a:t>GreenField.Web.Services.BenchmarkHoldingsOperations .RetrieveHoldingsPercentageData(PortfolioSelectionData,DateTime,String ,String,Boolean)</a:t>
                      </a:r>
                      <a:endParaRPr lang="en-US" sz="120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dirty="0">
                          <a:effectLst/>
                        </a:rPr>
                        <a:t>12</a:t>
                      </a:r>
                      <a:endParaRPr lang="en-US" sz="1200" dirty="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382</a:t>
                      </a:r>
                      <a:endParaRPr lang="en-US" sz="1200">
                        <a:effectLst/>
                        <a:latin typeface="Calibri"/>
                        <a:ea typeface="Calibri"/>
                        <a:cs typeface="Times New Roman"/>
                      </a:endParaRPr>
                    </a:p>
                  </a:txBody>
                  <a:tcPr marL="6633" marR="6633" marT="6633" marB="6633" anchor="ctr"/>
                </a:tc>
              </a:tr>
              <a:tr h="494890">
                <a:tc>
                  <a:txBody>
                    <a:bodyPr/>
                    <a:lstStyle/>
                    <a:p>
                      <a:pPr marL="0" marR="0">
                        <a:lnSpc>
                          <a:spcPct val="115000"/>
                        </a:lnSpc>
                        <a:spcBef>
                          <a:spcPts val="0"/>
                        </a:spcBef>
                        <a:spcAft>
                          <a:spcPts val="0"/>
                        </a:spcAft>
                      </a:pPr>
                      <a:r>
                        <a:rPr lang="en-US" sz="1200">
                          <a:effectLst/>
                        </a:rPr>
                        <a:t>GreenField.Web.Services.BenchmarkHoldingsOperations .RetrieveHoldingsPercentageDataForRegion(PortfolioSelectionData ,DateTime,String,String,Boolean)</a:t>
                      </a:r>
                      <a:endParaRPr lang="en-US" sz="120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a:effectLst/>
                        </a:rPr>
                        <a:t>13</a:t>
                      </a:r>
                      <a:endParaRPr lang="en-US" sz="1200">
                        <a:effectLst/>
                        <a:latin typeface="Calibri"/>
                        <a:ea typeface="Calibri"/>
                        <a:cs typeface="Times New Roman"/>
                      </a:endParaRPr>
                    </a:p>
                  </a:txBody>
                  <a:tcPr marL="6633" marR="6633" marT="6633" marB="6633" anchor="ctr"/>
                </a:tc>
                <a:tc>
                  <a:txBody>
                    <a:bodyPr/>
                    <a:lstStyle/>
                    <a:p>
                      <a:pPr marL="0" marR="0">
                        <a:lnSpc>
                          <a:spcPct val="115000"/>
                        </a:lnSpc>
                        <a:spcBef>
                          <a:spcPts val="0"/>
                        </a:spcBef>
                        <a:spcAft>
                          <a:spcPts val="0"/>
                        </a:spcAft>
                      </a:pPr>
                      <a:r>
                        <a:rPr lang="en-US" sz="1200" dirty="0">
                          <a:effectLst/>
                        </a:rPr>
                        <a:t>388</a:t>
                      </a:r>
                      <a:endParaRPr lang="en-US" sz="1200" dirty="0">
                        <a:effectLst/>
                        <a:latin typeface="Calibri"/>
                        <a:ea typeface="Calibri"/>
                        <a:cs typeface="Times New Roman"/>
                      </a:endParaRPr>
                    </a:p>
                  </a:txBody>
                  <a:tcPr marL="6633" marR="6633" marT="6633" marB="6633" anchor="ctr"/>
                </a:tc>
              </a:tr>
            </a:tbl>
          </a:graphicData>
        </a:graphic>
      </p:graphicFrame>
    </p:spTree>
    <p:extLst>
      <p:ext uri="{BB962C8B-B14F-4D97-AF65-F5344CB8AC3E}">
        <p14:creationId xmlns:p14="http://schemas.microsoft.com/office/powerpoint/2010/main" val="10828514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47</a:t>
            </a:fld>
            <a:endParaRPr kumimoji="0" lang="en-US"/>
          </a:p>
        </p:txBody>
      </p:sp>
      <p:sp>
        <p:nvSpPr>
          <p:cNvPr id="7" name="Title 1"/>
          <p:cNvSpPr>
            <a:spLocks noGrp="1"/>
          </p:cNvSpPr>
          <p:nvPr>
            <p:ph type="title"/>
          </p:nvPr>
        </p:nvSpPr>
        <p:spPr>
          <a:xfrm>
            <a:off x="133125" y="-234372"/>
            <a:ext cx="7003331" cy="1143000"/>
          </a:xfrm>
        </p:spPr>
        <p:txBody>
          <a:bodyPr>
            <a:noAutofit/>
          </a:bodyPr>
          <a:lstStyle/>
          <a:p>
            <a:r>
              <a:rPr lang="en-US" sz="2400" dirty="0"/>
              <a:t>Methods with too many </a:t>
            </a:r>
            <a:r>
              <a:rPr lang="en-US" sz="2400" dirty="0" smtClean="0"/>
              <a:t>parameters (29) </a:t>
            </a:r>
            <a:r>
              <a:rPr lang="en-US" sz="2400" dirty="0"/>
              <a:t>- </a:t>
            </a:r>
            <a:r>
              <a:rPr lang="en-US" sz="2400" dirty="0" smtClean="0"/>
              <a:t>critical</a:t>
            </a:r>
            <a:endParaRPr lang="en-US" sz="2400" dirty="0"/>
          </a:p>
        </p:txBody>
      </p:sp>
      <p:sp>
        <p:nvSpPr>
          <p:cNvPr id="10" name="Rectangle 9"/>
          <p:cNvSpPr/>
          <p:nvPr/>
        </p:nvSpPr>
        <p:spPr>
          <a:xfrm>
            <a:off x="7163752" y="205717"/>
            <a:ext cx="2730894" cy="369332"/>
          </a:xfrm>
          <a:prstGeom prst="rect">
            <a:avLst/>
          </a:prstGeom>
        </p:spPr>
        <p:txBody>
          <a:bodyPr wrap="square">
            <a:spAutoFit/>
          </a:bodyPr>
          <a:lstStyle/>
          <a:p>
            <a:r>
              <a:rPr lang="en-US" dirty="0" smtClean="0"/>
              <a:t>(</a:t>
            </a:r>
            <a:r>
              <a:rPr lang="en-US" dirty="0"/>
              <a:t>Parameters &gt; </a:t>
            </a:r>
            <a:r>
              <a:rPr lang="en-US" b="1" dirty="0" smtClean="0"/>
              <a:t>8</a:t>
            </a:r>
            <a:r>
              <a:rPr lang="en-US" dirty="0" smtClean="0"/>
              <a:t>)</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11282654"/>
              </p:ext>
            </p:extLst>
          </p:nvPr>
        </p:nvGraphicFramePr>
        <p:xfrm>
          <a:off x="40944" y="700526"/>
          <a:ext cx="9075761" cy="24063960"/>
        </p:xfrm>
        <a:graphic>
          <a:graphicData uri="http://schemas.openxmlformats.org/drawingml/2006/table">
            <a:tbl>
              <a:tblPr firstRow="1" bandRow="1">
                <a:tableStyleId>{0660B408-B3CF-4A94-85FC-2B1E0A45F4A2}</a:tableStyleId>
              </a:tblPr>
              <a:tblGrid>
                <a:gridCol w="8065827"/>
                <a:gridCol w="1009934"/>
              </a:tblGrid>
              <a:tr h="0">
                <a:tc>
                  <a:txBody>
                    <a:bodyPr/>
                    <a:lstStyle/>
                    <a:p>
                      <a:pPr marL="0" marR="0" algn="ctr">
                        <a:lnSpc>
                          <a:spcPct val="115000"/>
                        </a:lnSpc>
                        <a:spcBef>
                          <a:spcPts val="0"/>
                        </a:spcBef>
                        <a:spcAft>
                          <a:spcPts val="0"/>
                        </a:spcAft>
                      </a:pPr>
                      <a:r>
                        <a:rPr lang="en-US" sz="1200" dirty="0">
                          <a:effectLst/>
                        </a:rPr>
                        <a:t>Method </a:t>
                      </a:r>
                      <a:r>
                        <a:rPr lang="en-US" sz="1200" dirty="0" smtClean="0">
                          <a:effectLst/>
                        </a:rPr>
                        <a:t>Name</a:t>
                      </a:r>
                      <a:endParaRPr lang="en-US" sz="1100" dirty="0">
                        <a:effectLst/>
                        <a:latin typeface="Calibri"/>
                        <a:ea typeface="Calibri"/>
                        <a:cs typeface="Times New Roman"/>
                      </a:endParaRPr>
                    </a:p>
                  </a:txBody>
                  <a:tcPr marL="38100" marR="38100" marT="38100" marB="38100" anchor="ctr"/>
                </a:tc>
                <a:tc>
                  <a:txBody>
                    <a:bodyPr/>
                    <a:lstStyle/>
                    <a:p>
                      <a:pPr marL="0" marR="0" algn="ctr">
                        <a:lnSpc>
                          <a:spcPct val="115000"/>
                        </a:lnSpc>
                        <a:spcBef>
                          <a:spcPts val="0"/>
                        </a:spcBef>
                        <a:spcAft>
                          <a:spcPts val="0"/>
                        </a:spcAft>
                      </a:pPr>
                      <a:r>
                        <a:rPr lang="en-US" sz="1200" dirty="0">
                          <a:effectLst/>
                        </a:rPr>
                        <a:t># Parameters</a:t>
                      </a:r>
                      <a:endParaRPr lang="en-US" sz="1100" dirty="0">
                        <a:effectLst/>
                        <a:latin typeface="Calibri"/>
                        <a:ea typeface="Calibri"/>
                        <a:cs typeface="Times New Roman"/>
                      </a:endParaRPr>
                    </a:p>
                  </a:txBody>
                  <a:tcPr marL="38100" marR="38100" marT="38100" marB="38100" anchor="ctr"/>
                </a:tc>
              </a:tr>
              <a:tr h="162803">
                <a:tc>
                  <a:txBody>
                    <a:bodyPr/>
                    <a:lstStyle/>
                    <a:p>
                      <a:pPr marL="0" marR="0">
                        <a:lnSpc>
                          <a:spcPct val="115000"/>
                        </a:lnSpc>
                        <a:spcBef>
                          <a:spcPts val="0"/>
                        </a:spcBef>
                        <a:spcAft>
                          <a:spcPts val="0"/>
                        </a:spcAft>
                      </a:pPr>
                      <a:r>
                        <a:rPr lang="en-US" sz="1200" dirty="0">
                          <a:effectLst/>
                        </a:rPr>
                        <a:t>GreenField.App.Helpers.ToolBoxSelecter.UpdateToolBoxItemVisibility (Visibility,Visibility,Visibility,Visibility,Visibility,Visibility ,Visibility,Visibility,Visibility,Visibility,Visibility,Visibility ,Visibility,Visibility,Visibility,Visibility,Visibility,Visibility ,Boolean)</a:t>
                      </a:r>
                      <a:endParaRPr lang="en-US" sz="1100" dirty="0">
                        <a:effectLst/>
                        <a:latin typeface="Calibri"/>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200" dirty="0">
                          <a:effectLst/>
                        </a:rPr>
                        <a:t>19</a:t>
                      </a:r>
                      <a:endParaRPr lang="en-US" sz="1100" dirty="0">
                        <a:effectLst/>
                        <a:latin typeface="Calibri"/>
                        <a:ea typeface="Calibri"/>
                        <a:cs typeface="Times New Roman"/>
                      </a:endParaRPr>
                    </a:p>
                  </a:txBody>
                  <a:tcPr marL="38100" marR="38100" marT="38100" marB="38100" anchor="ctr"/>
                </a:tc>
              </a:tr>
              <a:tr h="162803">
                <a:tc>
                  <a:txBody>
                    <a:bodyPr/>
                    <a:lstStyle/>
                    <a:p>
                      <a:pPr marL="0" marR="0">
                        <a:lnSpc>
                          <a:spcPct val="115000"/>
                        </a:lnSpc>
                        <a:spcBef>
                          <a:spcPts val="0"/>
                        </a:spcBef>
                        <a:spcAft>
                          <a:spcPts val="0"/>
                        </a:spcAft>
                      </a:pPr>
                      <a:r>
                        <a:rPr lang="en-US" sz="1200" dirty="0" err="1">
                          <a:effectLst/>
                        </a:rPr>
                        <a:t>GreenField.DAL.CURRENT_CONSENSUS_ESTIMATES</a:t>
                      </a:r>
                      <a:r>
                        <a:rPr lang="en-US" sz="1200" dirty="0">
                          <a:effectLst/>
                        </a:rPr>
                        <a:t> .</a:t>
                      </a:r>
                      <a:r>
                        <a:rPr lang="en-US" sz="1200" dirty="0" err="1">
                          <a:effectLst/>
                        </a:rPr>
                        <a:t>CreateCURRENT_CONSENSUS_ESTIMATES</a:t>
                      </a:r>
                      <a:r>
                        <a:rPr lang="en-US" sz="1200" dirty="0">
                          <a:effectLst/>
                        </a:rPr>
                        <a:t>(</a:t>
                      </a:r>
                      <a:r>
                        <a:rPr lang="en-US" sz="1200" dirty="0" err="1">
                          <a:effectLst/>
                        </a:rPr>
                        <a:t>String,String,String,DateTime</a:t>
                      </a:r>
                      <a:r>
                        <a:rPr lang="en-US" sz="1200" dirty="0">
                          <a:effectLst/>
                        </a:rPr>
                        <a:t> ,String,Int32,DateTime,String,Int32,String,Decimal,Int32,Decimal ,</a:t>
                      </a:r>
                      <a:r>
                        <a:rPr lang="en-US" sz="1200" dirty="0" err="1">
                          <a:effectLst/>
                        </a:rPr>
                        <a:t>Decimal,String,Decimal,String</a:t>
                      </a:r>
                      <a:r>
                        <a:rPr lang="en-US" sz="1200" dirty="0">
                          <a:effectLst/>
                        </a:rPr>
                        <a:t>)</a:t>
                      </a:r>
                      <a:endParaRPr lang="en-US" sz="1100" dirty="0">
                        <a:effectLst/>
                        <a:latin typeface="Calibri"/>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200" dirty="0">
                          <a:effectLst/>
                        </a:rPr>
                        <a:t>17</a:t>
                      </a:r>
                      <a:endParaRPr lang="en-US" sz="1100" dirty="0">
                        <a:effectLst/>
                        <a:latin typeface="Calibri"/>
                        <a:ea typeface="Calibri"/>
                        <a:cs typeface="Times New Roman"/>
                      </a:endParaRPr>
                    </a:p>
                  </a:txBody>
                  <a:tcPr marL="38100" marR="38100" marT="38100" marB="38100" anchor="ctr"/>
                </a:tc>
              </a:tr>
              <a:tr h="113439">
                <a:tc>
                  <a:txBody>
                    <a:bodyPr/>
                    <a:lstStyle/>
                    <a:p>
                      <a:pPr marL="0" marR="0">
                        <a:lnSpc>
                          <a:spcPct val="115000"/>
                        </a:lnSpc>
                        <a:spcBef>
                          <a:spcPts val="0"/>
                        </a:spcBef>
                        <a:spcAft>
                          <a:spcPts val="0"/>
                        </a:spcAft>
                      </a:pPr>
                      <a:r>
                        <a:rPr lang="en-US" sz="1200">
                          <a:effectLst/>
                        </a:rPr>
                        <a:t>TopDown.Core.Persisting.BenchmarkInfo..ctor(DateTime,String,String ,String,String,String,String,Nullable&lt;Decimal&gt;,String,String,String ,String,String,String,String,String)</a:t>
                      </a:r>
                      <a:endParaRPr lang="en-US" sz="1100">
                        <a:effectLst/>
                        <a:latin typeface="Calibri"/>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200">
                          <a:effectLst/>
                        </a:rPr>
                        <a:t>16</a:t>
                      </a:r>
                      <a:endParaRPr lang="en-US" sz="1100">
                        <a:effectLst/>
                        <a:latin typeface="Calibri"/>
                        <a:ea typeface="Calibri"/>
                        <a:cs typeface="Times New Roman"/>
                      </a:endParaRPr>
                    </a:p>
                  </a:txBody>
                  <a:tcPr marL="38100" marR="38100" marT="38100" marB="38100" anchor="ctr"/>
                </a:tc>
              </a:tr>
              <a:tr h="212167">
                <a:tc>
                  <a:txBody>
                    <a:bodyPr/>
                    <a:lstStyle/>
                    <a:p>
                      <a:pPr marL="0" marR="0">
                        <a:lnSpc>
                          <a:spcPct val="115000"/>
                        </a:lnSpc>
                        <a:spcBef>
                          <a:spcPts val="0"/>
                        </a:spcBef>
                        <a:spcAft>
                          <a:spcPts val="0"/>
                        </a:spcAft>
                      </a:pPr>
                      <a:r>
                        <a:rPr lang="en-US" sz="1200" dirty="0">
                          <a:effectLst/>
                        </a:rPr>
                        <a:t>TopDown.Core.Facade..</a:t>
                      </a:r>
                      <a:r>
                        <a:rPr lang="en-US" sz="1200" dirty="0" err="1">
                          <a:effectLst/>
                        </a:rPr>
                        <a:t>ctor</a:t>
                      </a:r>
                      <a:r>
                        <a:rPr lang="en-US" sz="1200" dirty="0">
                          <a:effectLst/>
                        </a:rPr>
                        <a:t>(</a:t>
                      </a:r>
                      <a:r>
                        <a:rPr lang="en-US" sz="1200" dirty="0" err="1">
                          <a:effectLst/>
                        </a:rPr>
                        <a:t>ISqlConnectionFactory,IDataManagerFactory</a:t>
                      </a:r>
                      <a:r>
                        <a:rPr lang="en-US" sz="1200" dirty="0">
                          <a:effectLst/>
                        </a:rPr>
                        <a:t> ,</a:t>
                      </a:r>
                      <a:r>
                        <a:rPr lang="en-US" sz="1200" dirty="0" err="1">
                          <a:effectLst/>
                        </a:rPr>
                        <a:t>RepositoryManager,ModelManager,ExpressionPicker,CommonParts</a:t>
                      </a:r>
                      <a:r>
                        <a:rPr lang="en-US" sz="1200" dirty="0">
                          <a:effectLst/>
                        </a:rPr>
                        <a:t> ,</a:t>
                      </a:r>
                      <a:r>
                        <a:rPr lang="en-US" sz="1200" dirty="0" err="1">
                          <a:effectLst/>
                        </a:rPr>
                        <a:t>PstManager,BasketManager,ProtfolioPickerManager,ModelManager</a:t>
                      </a:r>
                      <a:r>
                        <a:rPr lang="en-US" sz="1200" dirty="0">
                          <a:effectLst/>
                        </a:rPr>
                        <a:t> ,</a:t>
                      </a:r>
                      <a:r>
                        <a:rPr lang="en-US" sz="1200" dirty="0" err="1">
                          <a:effectLst/>
                        </a:rPr>
                        <a:t>ModelManager,PortfolioManager,Hopper,CommentManager</a:t>
                      </a:r>
                      <a:r>
                        <a:rPr lang="en-US" sz="1200" dirty="0">
                          <a:effectLst/>
                        </a:rPr>
                        <a:t>)</a:t>
                      </a:r>
                      <a:endParaRPr lang="en-US" sz="1100" dirty="0">
                        <a:effectLst/>
                        <a:latin typeface="Calibri"/>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200" dirty="0">
                          <a:effectLst/>
                        </a:rPr>
                        <a:t>14</a:t>
                      </a:r>
                      <a:endParaRPr lang="en-US" sz="1100" dirty="0">
                        <a:effectLst/>
                        <a:latin typeface="Calibri"/>
                        <a:ea typeface="Calibri"/>
                        <a:cs typeface="Times New Roman"/>
                      </a:endParaRPr>
                    </a:p>
                  </a:txBody>
                  <a:tcPr marL="38100" marR="38100" marT="38100" marB="38100" anchor="ctr"/>
                </a:tc>
              </a:tr>
              <a:tr h="261532">
                <a:tc>
                  <a:txBody>
                    <a:bodyPr/>
                    <a:lstStyle/>
                    <a:p>
                      <a:pPr marL="0" marR="0">
                        <a:lnSpc>
                          <a:spcPct val="115000"/>
                        </a:lnSpc>
                        <a:spcBef>
                          <a:spcPts val="0"/>
                        </a:spcBef>
                        <a:spcAft>
                          <a:spcPts val="0"/>
                        </a:spcAft>
                      </a:pPr>
                      <a:r>
                        <a:rPr lang="en-US" sz="1200" dirty="0">
                          <a:effectLst/>
                        </a:rPr>
                        <a:t>TopDown.Core.ManagingBpt.</a:t>
                      </a:r>
                      <a:r>
                        <a:rPr lang="en-US" sz="1200" dirty="0" err="1">
                          <a:effectLst/>
                        </a:rPr>
                        <a:t>ModelManager</a:t>
                      </a:r>
                      <a:r>
                        <a:rPr lang="en-US" sz="1200" dirty="0">
                          <a:effectLst/>
                        </a:rPr>
                        <a:t>..</a:t>
                      </a:r>
                      <a:r>
                        <a:rPr lang="en-US" sz="1200" dirty="0" err="1">
                          <a:effectLst/>
                        </a:rPr>
                        <a:t>ctor</a:t>
                      </a:r>
                      <a:r>
                        <a:rPr lang="en-US" sz="1200" dirty="0">
                          <a:effectLst/>
                        </a:rPr>
                        <a:t>(</a:t>
                      </a:r>
                      <a:r>
                        <a:rPr lang="en-US" sz="1200" dirty="0" err="1">
                          <a:effectLst/>
                        </a:rPr>
                        <a:t>GlobeTraverser</a:t>
                      </a:r>
                      <a:r>
                        <a:rPr lang="en-US" sz="1200" dirty="0">
                          <a:effectLst/>
                        </a:rPr>
                        <a:t> ,</a:t>
                      </a:r>
                      <a:r>
                        <a:rPr lang="en-US" sz="1200" dirty="0" err="1">
                          <a:effectLst/>
                        </a:rPr>
                        <a:t>ModelBuilder,TaxonomyToModelTransformer,BaseValueInitializer</a:t>
                      </a:r>
                      <a:r>
                        <a:rPr lang="en-US" sz="1200" dirty="0">
                          <a:effectLst/>
                        </a:rPr>
                        <a:t> ,</a:t>
                      </a:r>
                      <a:r>
                        <a:rPr lang="en-US" sz="1200" dirty="0" err="1">
                          <a:effectLst/>
                        </a:rPr>
                        <a:t>BenchmarkValueInitializer,OverlayInitializer</a:t>
                      </a:r>
                      <a:r>
                        <a:rPr lang="en-US" sz="1200" dirty="0">
                          <a:effectLst/>
                        </a:rPr>
                        <a:t> ,</a:t>
                      </a:r>
                      <a:r>
                        <a:rPr lang="en-US" sz="1200" dirty="0" err="1">
                          <a:effectLst/>
                        </a:rPr>
                        <a:t>PortfolioAdjustmentInitializer,ModelToJsonSerializer</a:t>
                      </a:r>
                      <a:r>
                        <a:rPr lang="en-US" sz="1200" dirty="0">
                          <a:effectLst/>
                        </a:rPr>
                        <a:t> ,</a:t>
                      </a:r>
                      <a:r>
                        <a:rPr lang="en-US" sz="1200" dirty="0" err="1">
                          <a:effectLst/>
                        </a:rPr>
                        <a:t>ModelFromJsonDeserializer,RepositoryManager,OverlayManager</a:t>
                      </a:r>
                      <a:r>
                        <a:rPr lang="en-US" sz="1200" dirty="0">
                          <a:effectLst/>
                        </a:rPr>
                        <a:t> ,</a:t>
                      </a:r>
                      <a:r>
                        <a:rPr lang="en-US" sz="1200" dirty="0" err="1">
                          <a:effectLst/>
                        </a:rPr>
                        <a:t>MissingCountriesDetector,ModelApplier,ModelChangeDetector</a:t>
                      </a:r>
                      <a:r>
                        <a:rPr lang="en-US" sz="1200" dirty="0">
                          <a:effectLst/>
                        </a:rPr>
                        <a:t>)</a:t>
                      </a:r>
                      <a:endParaRPr lang="en-US" sz="1100" dirty="0">
                        <a:effectLst/>
                        <a:latin typeface="Calibri"/>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200">
                          <a:effectLst/>
                        </a:rPr>
                        <a:t>14</a:t>
                      </a:r>
                      <a:endParaRPr lang="en-US" sz="1100">
                        <a:effectLst/>
                        <a:latin typeface="Calibri"/>
                        <a:ea typeface="Calibri"/>
                        <a:cs typeface="Times New Roman"/>
                      </a:endParaRPr>
                    </a:p>
                  </a:txBody>
                  <a:tcPr marL="38100" marR="38100" marT="38100" marB="38100" anchor="ctr"/>
                </a:tc>
              </a:tr>
              <a:tr h="261532">
                <a:tc>
                  <a:txBody>
                    <a:bodyPr/>
                    <a:lstStyle/>
                    <a:p>
                      <a:pPr marL="0" marR="0">
                        <a:lnSpc>
                          <a:spcPct val="115000"/>
                        </a:lnSpc>
                        <a:spcBef>
                          <a:spcPts val="0"/>
                        </a:spcBef>
                        <a:spcAft>
                          <a:spcPts val="0"/>
                        </a:spcAft>
                      </a:pPr>
                      <a:r>
                        <a:rPr lang="en-US" sz="1200">
                          <a:effectLst/>
                        </a:rPr>
                        <a:t>TopDown.Core.ManagingBpt.RootModel..ctor(TargetingType ,BroadGlobalActivePortfolio,TargetingTypeBasketBaseValueChangesetInfo ,TargetingTypeBasketPortfolioTargetChangesetInfo ,BgaPortfolioSecurityFactorChangesetInfo ,BuPortfolioSecurityTargetChangesetInfo,GlobeModel,CashModel,RootModel ,IExpression&lt;Nullable&lt;Decimal&gt;&gt;,IExpression&lt;Nullable&lt;Decimal&gt;&gt; ,IExpression&lt;Nullable&lt;Decimal&gt;&gt;,DateTime)</a:t>
                      </a:r>
                      <a:endParaRPr lang="en-US" sz="1100">
                        <a:effectLst/>
                        <a:latin typeface="Calibri"/>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200" dirty="0">
                          <a:effectLst/>
                        </a:rPr>
                        <a:t>13</a:t>
                      </a:r>
                      <a:endParaRPr lang="en-US" sz="1100" dirty="0">
                        <a:effectLst/>
                        <a:latin typeface="Calibri"/>
                        <a:ea typeface="Calibri"/>
                        <a:cs typeface="Times New Roman"/>
                      </a:endParaRPr>
                    </a:p>
                  </a:txBody>
                  <a:tcPr marL="38100" marR="38100" marT="38100" marB="38100" anchor="ctr"/>
                </a:tc>
              </a:tr>
              <a:tr h="212167">
                <a:tc>
                  <a:txBody>
                    <a:bodyPr/>
                    <a:lstStyle/>
                    <a:p>
                      <a:pPr marL="0" marR="0">
                        <a:lnSpc>
                          <a:spcPct val="115000"/>
                        </a:lnSpc>
                        <a:spcBef>
                          <a:spcPts val="0"/>
                        </a:spcBef>
                        <a:spcAft>
                          <a:spcPts val="0"/>
                        </a:spcAft>
                      </a:pPr>
                      <a:r>
                        <a:rPr lang="en-US" sz="1200">
                          <a:effectLst/>
                        </a:rPr>
                        <a:t>GreenField.Targeting.Server.BroadGlobalActive.RootModel..ctor (TargetingTypeModel,BroadGlobalActivePortfolioModel,ChangesetModel ,ChangesetModel,ChangesetModel,ChangesetModel,GlobeModel,CashModel ,DateTime,Boolean,NullableExpressionModel,NullableExpressionModel ,NullableExpressionModel)</a:t>
                      </a:r>
                      <a:endParaRPr lang="en-US" sz="1100">
                        <a:effectLst/>
                        <a:latin typeface="Calibri"/>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200">
                          <a:effectLst/>
                        </a:rPr>
                        <a:t>13</a:t>
                      </a:r>
                      <a:endParaRPr lang="en-US" sz="1100">
                        <a:effectLst/>
                        <a:latin typeface="Calibri"/>
                        <a:ea typeface="Calibri"/>
                        <a:cs typeface="Times New Roman"/>
                      </a:endParaRPr>
                    </a:p>
                  </a:txBody>
                  <a:tcPr marL="38100" marR="38100" marT="38100" marB="38100" anchor="ctr"/>
                </a:tc>
              </a:tr>
              <a:tr h="212167">
                <a:tc>
                  <a:txBody>
                    <a:bodyPr/>
                    <a:lstStyle/>
                    <a:p>
                      <a:pPr marL="0" marR="0">
                        <a:lnSpc>
                          <a:spcPct val="115000"/>
                        </a:lnSpc>
                        <a:spcBef>
                          <a:spcPts val="0"/>
                        </a:spcBef>
                        <a:spcAft>
                          <a:spcPts val="0"/>
                        </a:spcAft>
                      </a:pPr>
                      <a:r>
                        <a:rPr lang="en-US" sz="1200">
                          <a:effectLst/>
                        </a:rPr>
                        <a:t>TopDown.Core.RepositoryManager..ctor(IMonitor,BasketManager ,TargetingTypeManager,CountryManager,TaxonomyManager,SecurityManager ,PortfolioManager,BenchmarkManager,RepositoryManager ,BasketSecurityPortfolioTargetRepositoryManager ,TargetingTypeGroupBasketSecurityBaseValueRepositoryManager ,IssuerManager)</a:t>
                      </a:r>
                      <a:endParaRPr lang="en-US" sz="1100">
                        <a:effectLst/>
                        <a:latin typeface="Calibri"/>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200">
                          <a:effectLst/>
                        </a:rPr>
                        <a:t>12</a:t>
                      </a:r>
                      <a:endParaRPr lang="en-US" sz="1100">
                        <a:effectLst/>
                        <a:latin typeface="Calibri"/>
                        <a:ea typeface="Calibri"/>
                        <a:cs typeface="Times New Roman"/>
                      </a:endParaRPr>
                    </a:p>
                  </a:txBody>
                  <a:tcPr marL="38100" marR="38100" marT="38100" marB="38100" anchor="ctr"/>
                </a:tc>
              </a:tr>
              <a:tr h="162803">
                <a:tc>
                  <a:txBody>
                    <a:bodyPr/>
                    <a:lstStyle/>
                    <a:p>
                      <a:pPr marL="0" marR="0">
                        <a:lnSpc>
                          <a:spcPct val="115000"/>
                        </a:lnSpc>
                        <a:spcBef>
                          <a:spcPts val="0"/>
                        </a:spcBef>
                        <a:spcAft>
                          <a:spcPts val="0"/>
                        </a:spcAft>
                      </a:pPr>
                      <a:r>
                        <a:rPr lang="en-US" sz="1200">
                          <a:effectLst/>
                        </a:rPr>
                        <a:t>TopDown.Core.ManagingBpt.ModelApplier..ctor(ChangesetApplier ,ModelToChangesetTransformer,ChangesetApplier ,ModelToChangesetTransformer,ChangesetApplier ,ModelToChangesetTransformer,ChangesetApplier ,ModelToChangesetTransformer,ModelValidator,IDataManagerFactory ,CalculationRequester)</a:t>
                      </a:r>
                      <a:endParaRPr lang="en-US" sz="1100">
                        <a:effectLst/>
                        <a:latin typeface="Calibri"/>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200">
                          <a:effectLst/>
                        </a:rPr>
                        <a:t>11</a:t>
                      </a:r>
                      <a:endParaRPr lang="en-US" sz="1100">
                        <a:effectLst/>
                        <a:latin typeface="Calibri"/>
                        <a:ea typeface="Calibri"/>
                        <a:cs typeface="Times New Roman"/>
                      </a:endParaRPr>
                    </a:p>
                  </a:txBody>
                  <a:tcPr marL="38100" marR="38100" marT="38100" marB="38100" anchor="ctr"/>
                </a:tc>
              </a:tr>
              <a:tr h="212167">
                <a:tc>
                  <a:txBody>
                    <a:bodyPr/>
                    <a:lstStyle/>
                    <a:p>
                      <a:pPr marL="0" marR="0">
                        <a:lnSpc>
                          <a:spcPct val="115000"/>
                        </a:lnSpc>
                        <a:spcBef>
                          <a:spcPts val="0"/>
                        </a:spcBef>
                        <a:spcAft>
                          <a:spcPts val="0"/>
                        </a:spcAft>
                      </a:pPr>
                      <a:r>
                        <a:rPr lang="en-US" sz="1200">
                          <a:effectLst/>
                        </a:rPr>
                        <a:t>GreenField.Targeting.Server.BasketTargets.RootModel..ctor (ChangesetModel,ChangesetModel,TargetingTypeGroupModel,BasketModel ,IEnumerable&lt;PortfolioModel&gt;,IEnumerable&lt;SecurityModel&gt; ,NullableExpressionModel,ExpressionModel,NullableExpressionModel ,Boolean,DateTime)</a:t>
                      </a:r>
                      <a:endParaRPr lang="en-US" sz="1100">
                        <a:effectLst/>
                        <a:latin typeface="Calibri"/>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200">
                          <a:effectLst/>
                        </a:rPr>
                        <a:t>11</a:t>
                      </a:r>
                      <a:endParaRPr lang="en-US" sz="1100">
                        <a:effectLst/>
                        <a:latin typeface="Calibri"/>
                        <a:ea typeface="Calibri"/>
                        <a:cs typeface="Times New Roman"/>
                      </a:endParaRPr>
                    </a:p>
                  </a:txBody>
                  <a:tcPr marL="38100" marR="38100" marT="38100" marB="38100" anchor="ctr"/>
                </a:tc>
              </a:tr>
              <a:tr h="113439">
                <a:tc>
                  <a:txBody>
                    <a:bodyPr/>
                    <a:lstStyle/>
                    <a:p>
                      <a:pPr marL="0" marR="0">
                        <a:lnSpc>
                          <a:spcPct val="115000"/>
                        </a:lnSpc>
                        <a:spcBef>
                          <a:spcPts val="0"/>
                        </a:spcBef>
                        <a:spcAft>
                          <a:spcPts val="0"/>
                        </a:spcAft>
                      </a:pPr>
                      <a:r>
                        <a:rPr lang="en-US" sz="1200">
                          <a:effectLst/>
                        </a:rPr>
                        <a:t>GreenField.Web.Helpers.ReadOpenXMLModel.InsertInternalCOAChangesData (String,String,Int64,String,String,Int32,Nullable&lt;DateTime&gt;,Nullable &lt;DateTime&gt;,Nullable&lt;DateTime&gt;,Decimal,String)</a:t>
                      </a:r>
                      <a:endParaRPr lang="en-US" sz="1100">
                        <a:effectLst/>
                        <a:latin typeface="Calibri"/>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200">
                          <a:effectLst/>
                        </a:rPr>
                        <a:t>11</a:t>
                      </a:r>
                      <a:endParaRPr lang="en-US" sz="1100">
                        <a:effectLst/>
                        <a:latin typeface="Calibri"/>
                        <a:ea typeface="Calibri"/>
                        <a:cs typeface="Times New Roman"/>
                      </a:endParaRPr>
                    </a:p>
                  </a:txBody>
                  <a:tcPr marL="38100" marR="38100" marT="38100" marB="38100" anchor="ctr"/>
                </a:tc>
              </a:tr>
              <a:tr h="212167">
                <a:tc>
                  <a:txBody>
                    <a:bodyPr/>
                    <a:lstStyle/>
                    <a:p>
                      <a:pPr marL="0" marR="0">
                        <a:lnSpc>
                          <a:spcPct val="115000"/>
                        </a:lnSpc>
                        <a:spcBef>
                          <a:spcPts val="0"/>
                        </a:spcBef>
                        <a:spcAft>
                          <a:spcPts val="0"/>
                        </a:spcAft>
                      </a:pPr>
                      <a:r>
                        <a:rPr lang="en-US" sz="1200" dirty="0">
                          <a:effectLst/>
                        </a:rPr>
                        <a:t>TopDown.Core.ManagingPst.</a:t>
                      </a:r>
                      <a:r>
                        <a:rPr lang="en-US" sz="1200" dirty="0" err="1">
                          <a:effectLst/>
                        </a:rPr>
                        <a:t>PstManager</a:t>
                      </a:r>
                      <a:r>
                        <a:rPr lang="en-US" sz="1200" dirty="0">
                          <a:effectLst/>
                        </a:rPr>
                        <a:t>..</a:t>
                      </a:r>
                      <a:r>
                        <a:rPr lang="en-US" sz="1200" dirty="0" err="1">
                          <a:effectLst/>
                        </a:rPr>
                        <a:t>ctor</a:t>
                      </a:r>
                      <a:r>
                        <a:rPr lang="en-US" sz="1200" dirty="0">
                          <a:effectLst/>
                        </a:rPr>
                        <a:t>(</a:t>
                      </a:r>
                      <a:r>
                        <a:rPr lang="en-US" sz="1200" dirty="0" err="1">
                          <a:effectLst/>
                        </a:rPr>
                        <a:t>ChangesetApplier</a:t>
                      </a:r>
                      <a:r>
                        <a:rPr lang="en-US" sz="1200" dirty="0">
                          <a:effectLst/>
                        </a:rPr>
                        <a:t> ,ModelValidator,ModelToChangesetTransformer,ModelFromJsonDeserializer ,</a:t>
                      </a:r>
                      <a:r>
                        <a:rPr lang="en-US" sz="1200" dirty="0" err="1">
                          <a:effectLst/>
                        </a:rPr>
                        <a:t>ModelBuilder,RepositoryManager,ModelChangeDetector</a:t>
                      </a:r>
                      <a:r>
                        <a:rPr lang="en-US" sz="1200" dirty="0">
                          <a:effectLst/>
                        </a:rPr>
                        <a:t> ,</a:t>
                      </a:r>
                      <a:r>
                        <a:rPr lang="en-US" sz="1200" dirty="0" err="1">
                          <a:effectLst/>
                        </a:rPr>
                        <a:t>IDataManagerFactory,CalculationRequester,ModelToJsonSerializer</a:t>
                      </a:r>
                      <a:r>
                        <a:rPr lang="en-US" sz="1200" dirty="0">
                          <a:effectLst/>
                        </a:rPr>
                        <a:t>)</a:t>
                      </a:r>
                      <a:endParaRPr lang="en-US" sz="1100" dirty="0">
                        <a:effectLst/>
                        <a:latin typeface="Calibri"/>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200">
                          <a:effectLst/>
                        </a:rPr>
                        <a:t>10</a:t>
                      </a:r>
                      <a:endParaRPr lang="en-US" sz="1100">
                        <a:effectLst/>
                        <a:latin typeface="Calibri"/>
                        <a:ea typeface="Calibri"/>
                        <a:cs typeface="Times New Roman"/>
                      </a:endParaRPr>
                    </a:p>
                  </a:txBody>
                  <a:tcPr marL="38100" marR="38100" marT="38100" marB="38100" anchor="ctr"/>
                </a:tc>
              </a:tr>
              <a:tr h="360260">
                <a:tc>
                  <a:txBody>
                    <a:bodyPr/>
                    <a:lstStyle/>
                    <a:p>
                      <a:pPr marL="0" marR="0">
                        <a:lnSpc>
                          <a:spcPct val="115000"/>
                        </a:lnSpc>
                        <a:spcBef>
                          <a:spcPts val="0"/>
                        </a:spcBef>
                        <a:spcAft>
                          <a:spcPts val="0"/>
                        </a:spcAft>
                      </a:pPr>
                      <a:r>
                        <a:rPr lang="en-US" sz="1200" dirty="0">
                          <a:effectLst/>
                        </a:rPr>
                        <a:t>TopDown.Core.ManagingBpt.</a:t>
                      </a:r>
                      <a:r>
                        <a:rPr lang="en-US" sz="1200" dirty="0" err="1">
                          <a:effectLst/>
                        </a:rPr>
                        <a:t>UnsavedBasketCountryModel</a:t>
                      </a:r>
                      <a:r>
                        <a:rPr lang="en-US" sz="1200" dirty="0">
                          <a:effectLst/>
                        </a:rPr>
                        <a:t>..</a:t>
                      </a:r>
                      <a:r>
                        <a:rPr lang="en-US" sz="1200" dirty="0" err="1">
                          <a:effectLst/>
                        </a:rPr>
                        <a:t>ctor</a:t>
                      </a:r>
                      <a:r>
                        <a:rPr lang="en-US" sz="1200" dirty="0">
                          <a:effectLst/>
                        </a:rPr>
                        <a:t>(Country ,</a:t>
                      </a:r>
                      <a:r>
                        <a:rPr lang="en-US" sz="1200" dirty="0" err="1">
                          <a:effectLst/>
                        </a:rPr>
                        <a:t>UnchangableExpression</a:t>
                      </a:r>
                      <a:r>
                        <a:rPr lang="en-US" sz="1200" dirty="0">
                          <a:effectLst/>
                        </a:rPr>
                        <a:t>&lt;Decimal&gt;,</a:t>
                      </a:r>
                      <a:r>
                        <a:rPr lang="en-US" sz="1200" dirty="0" err="1">
                          <a:effectLst/>
                        </a:rPr>
                        <a:t>EditableExpression,Func</a:t>
                      </a:r>
                      <a:r>
                        <a:rPr lang="en-US" sz="1200" dirty="0">
                          <a:effectLst/>
                        </a:rPr>
                        <a:t> &lt;</a:t>
                      </a:r>
                      <a:r>
                        <a:rPr lang="en-US" sz="1200" dirty="0" err="1">
                          <a:effectLst/>
                        </a:rPr>
                        <a:t>UnsavedBasketCountryModel,IExpression</a:t>
                      </a:r>
                      <a:r>
                        <a:rPr lang="en-US" sz="1200" dirty="0">
                          <a:effectLst/>
                        </a:rPr>
                        <a:t>&lt;</a:t>
                      </a:r>
                      <a:r>
                        <a:rPr lang="en-US" sz="1200" dirty="0" err="1">
                          <a:effectLst/>
                        </a:rPr>
                        <a:t>Nullable</a:t>
                      </a:r>
                      <a:r>
                        <a:rPr lang="en-US" sz="1200" dirty="0">
                          <a:effectLst/>
                        </a:rPr>
                        <a:t>&lt;Decimal&gt;&gt;&gt; ,</a:t>
                      </a:r>
                      <a:r>
                        <a:rPr lang="en-US" sz="1200" dirty="0" err="1">
                          <a:effectLst/>
                        </a:rPr>
                        <a:t>UnchangableExpression</a:t>
                      </a:r>
                      <a:r>
                        <a:rPr lang="en-US" sz="1200" dirty="0">
                          <a:effectLst/>
                        </a:rPr>
                        <a:t>&lt;Decimal&gt;,</a:t>
                      </a:r>
                      <a:r>
                        <a:rPr lang="en-US" sz="1200" dirty="0" err="1">
                          <a:effectLst/>
                        </a:rPr>
                        <a:t>EditableExpression,Func</a:t>
                      </a:r>
                      <a:r>
                        <a:rPr lang="en-US" sz="1200" dirty="0">
                          <a:effectLst/>
                        </a:rPr>
                        <a:t> &lt;</a:t>
                      </a:r>
                      <a:r>
                        <a:rPr lang="en-US" sz="1200" dirty="0" err="1">
                          <a:effectLst/>
                        </a:rPr>
                        <a:t>UnsavedBasketCountryModel,IExpression</a:t>
                      </a:r>
                      <a:r>
                        <a:rPr lang="en-US" sz="1200" dirty="0">
                          <a:effectLst/>
                        </a:rPr>
                        <a:t>&lt;</a:t>
                      </a:r>
                      <a:r>
                        <a:rPr lang="en-US" sz="1200" dirty="0" err="1">
                          <a:effectLst/>
                        </a:rPr>
                        <a:t>Nullable</a:t>
                      </a:r>
                      <a:r>
                        <a:rPr lang="en-US" sz="1200" dirty="0">
                          <a:effectLst/>
                        </a:rPr>
                        <a:t>&lt;Decimal&gt;&gt;&gt;,</a:t>
                      </a:r>
                      <a:r>
                        <a:rPr lang="en-US" sz="1200" dirty="0" err="1">
                          <a:effectLst/>
                        </a:rPr>
                        <a:t>Func</a:t>
                      </a:r>
                      <a:r>
                        <a:rPr lang="en-US" sz="1200" dirty="0">
                          <a:effectLst/>
                        </a:rPr>
                        <a:t> &lt;</a:t>
                      </a:r>
                      <a:r>
                        <a:rPr lang="en-US" sz="1200" dirty="0" err="1">
                          <a:effectLst/>
                        </a:rPr>
                        <a:t>UnsavedBasketCountryModel,IExpression</a:t>
                      </a:r>
                      <a:r>
                        <a:rPr lang="en-US" sz="1200" dirty="0">
                          <a:effectLst/>
                        </a:rPr>
                        <a:t>&lt;</a:t>
                      </a:r>
                      <a:r>
                        <a:rPr lang="en-US" sz="1200" dirty="0" err="1">
                          <a:effectLst/>
                        </a:rPr>
                        <a:t>Nullable</a:t>
                      </a:r>
                      <a:r>
                        <a:rPr lang="en-US" sz="1200" dirty="0">
                          <a:effectLst/>
                        </a:rPr>
                        <a:t>&lt;Decimal&gt;&gt;&gt;,</a:t>
                      </a:r>
                      <a:r>
                        <a:rPr lang="en-US" sz="1200" dirty="0" err="1">
                          <a:effectLst/>
                        </a:rPr>
                        <a:t>Func</a:t>
                      </a:r>
                      <a:r>
                        <a:rPr lang="en-US" sz="1200" dirty="0">
                          <a:effectLst/>
                        </a:rPr>
                        <a:t> &lt;</a:t>
                      </a:r>
                      <a:r>
                        <a:rPr lang="en-US" sz="1200" dirty="0" err="1">
                          <a:effectLst/>
                        </a:rPr>
                        <a:t>UnsavedBasketCountryModel,IExpression</a:t>
                      </a:r>
                      <a:r>
                        <a:rPr lang="en-US" sz="1200" dirty="0">
                          <a:effectLst/>
                        </a:rPr>
                        <a:t>&lt;</a:t>
                      </a:r>
                      <a:r>
                        <a:rPr lang="en-US" sz="1200" dirty="0" err="1">
                          <a:effectLst/>
                        </a:rPr>
                        <a:t>Nullable</a:t>
                      </a:r>
                      <a:r>
                        <a:rPr lang="en-US" sz="1200" dirty="0">
                          <a:effectLst/>
                        </a:rPr>
                        <a:t>&lt;Decimal&gt;&gt;&gt; ,</a:t>
                      </a:r>
                      <a:r>
                        <a:rPr lang="en-US" sz="1200" dirty="0" err="1">
                          <a:effectLst/>
                        </a:rPr>
                        <a:t>BasketCountryModel</a:t>
                      </a:r>
                      <a:r>
                        <a:rPr lang="en-US" sz="1200" dirty="0">
                          <a:effectLst/>
                        </a:rPr>
                        <a:t>)</a:t>
                      </a:r>
                      <a:endParaRPr lang="en-US" sz="1100" dirty="0">
                        <a:effectLst/>
                        <a:latin typeface="Calibri"/>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200">
                          <a:effectLst/>
                        </a:rPr>
                        <a:t>10</a:t>
                      </a:r>
                      <a:endParaRPr lang="en-US" sz="1100">
                        <a:effectLst/>
                        <a:latin typeface="Calibri"/>
                        <a:ea typeface="Calibri"/>
                        <a:cs typeface="Times New Roman"/>
                      </a:endParaRPr>
                    </a:p>
                  </a:txBody>
                  <a:tcPr marL="38100" marR="38100" marT="38100" marB="38100" anchor="ctr"/>
                </a:tc>
              </a:tr>
              <a:tr h="261532">
                <a:tc>
                  <a:txBody>
                    <a:bodyPr/>
                    <a:lstStyle/>
                    <a:p>
                      <a:pPr marL="0" marR="0">
                        <a:lnSpc>
                          <a:spcPct val="115000"/>
                        </a:lnSpc>
                        <a:spcBef>
                          <a:spcPts val="0"/>
                        </a:spcBef>
                        <a:spcAft>
                          <a:spcPts val="0"/>
                        </a:spcAft>
                      </a:pPr>
                      <a:r>
                        <a:rPr lang="en-US" sz="1200">
                          <a:effectLst/>
                        </a:rPr>
                        <a:t>TopDown.Core.ManagingBpt.OtherModel..ctor(IExpression&lt;Decimal&gt; ,IExpression&lt;Nullable&lt;Decimal&gt;&gt;,IExpression&lt;Nullable&lt;Decimal&gt;&gt; ,IExpression&lt;Decimal&gt;,IExpression&lt;Nullable&lt;Decimal&gt;&gt;,IExpression &lt;Nullable&lt;Decimal&gt;&gt;,IExpression&lt;Nullable&lt;Decimal&gt;&gt;,IExpression &lt;Nullable&lt;Decimal&gt;&gt;,List&lt;BasketCountryModel&gt;,List &lt;UnsavedBasketCountryModel&gt;)</a:t>
                      </a:r>
                      <a:endParaRPr lang="en-US" sz="1100">
                        <a:effectLst/>
                        <a:latin typeface="Calibri"/>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200">
                          <a:effectLst/>
                        </a:rPr>
                        <a:t>10</a:t>
                      </a:r>
                      <a:endParaRPr lang="en-US" sz="1100">
                        <a:effectLst/>
                        <a:latin typeface="Calibri"/>
                        <a:ea typeface="Calibri"/>
                        <a:cs typeface="Times New Roman"/>
                      </a:endParaRPr>
                    </a:p>
                  </a:txBody>
                  <a:tcPr marL="38100" marR="38100" marT="38100" marB="38100" anchor="ctr"/>
                </a:tc>
              </a:tr>
              <a:tr h="360260">
                <a:tc>
                  <a:txBody>
                    <a:bodyPr/>
                    <a:lstStyle/>
                    <a:p>
                      <a:pPr marL="0" marR="0">
                        <a:lnSpc>
                          <a:spcPct val="115000"/>
                        </a:lnSpc>
                        <a:spcBef>
                          <a:spcPts val="0"/>
                        </a:spcBef>
                        <a:spcAft>
                          <a:spcPts val="0"/>
                        </a:spcAft>
                      </a:pPr>
                      <a:r>
                        <a:rPr lang="en-US" sz="1200" dirty="0">
                          <a:effectLst/>
                        </a:rPr>
                        <a:t>TopDown.Core.ManagingBpt.</a:t>
                      </a:r>
                      <a:r>
                        <a:rPr lang="en-US" sz="1200" dirty="0" err="1">
                          <a:effectLst/>
                        </a:rPr>
                        <a:t>BasketCountryModel</a:t>
                      </a:r>
                      <a:r>
                        <a:rPr lang="en-US" sz="1200" dirty="0">
                          <a:effectLst/>
                        </a:rPr>
                        <a:t>..</a:t>
                      </a:r>
                      <a:r>
                        <a:rPr lang="en-US" sz="1200" dirty="0" err="1">
                          <a:effectLst/>
                        </a:rPr>
                        <a:t>ctor</a:t>
                      </a:r>
                      <a:r>
                        <a:rPr lang="en-US" sz="1200" dirty="0">
                          <a:effectLst/>
                        </a:rPr>
                        <a:t>(</a:t>
                      </a:r>
                      <a:r>
                        <a:rPr lang="en-US" sz="1200" dirty="0" err="1">
                          <a:effectLst/>
                        </a:rPr>
                        <a:t>CountryBasket</a:t>
                      </a:r>
                      <a:r>
                        <a:rPr lang="en-US" sz="1200" dirty="0">
                          <a:effectLst/>
                        </a:rPr>
                        <a:t> ,</a:t>
                      </a:r>
                      <a:r>
                        <a:rPr lang="en-US" sz="1200" dirty="0" err="1">
                          <a:effectLst/>
                        </a:rPr>
                        <a:t>UnchangableExpression</a:t>
                      </a:r>
                      <a:r>
                        <a:rPr lang="en-US" sz="1200" dirty="0">
                          <a:effectLst/>
                        </a:rPr>
                        <a:t>&lt;Decimal&gt;,</a:t>
                      </a:r>
                      <a:r>
                        <a:rPr lang="en-US" sz="1200" dirty="0" err="1">
                          <a:effectLst/>
                        </a:rPr>
                        <a:t>EditableExpression,Func</a:t>
                      </a:r>
                      <a:r>
                        <a:rPr lang="en-US" sz="1200" dirty="0">
                          <a:effectLst/>
                        </a:rPr>
                        <a:t> &lt;</a:t>
                      </a:r>
                      <a:r>
                        <a:rPr lang="en-US" sz="1200" dirty="0" err="1">
                          <a:effectLst/>
                        </a:rPr>
                        <a:t>BasketCountryModel,IExpression</a:t>
                      </a:r>
                      <a:r>
                        <a:rPr lang="en-US" sz="1200" dirty="0">
                          <a:effectLst/>
                        </a:rPr>
                        <a:t>&lt;</a:t>
                      </a:r>
                      <a:r>
                        <a:rPr lang="en-US" sz="1200" dirty="0" err="1">
                          <a:effectLst/>
                        </a:rPr>
                        <a:t>Nullable</a:t>
                      </a:r>
                      <a:r>
                        <a:rPr lang="en-US" sz="1200" dirty="0">
                          <a:effectLst/>
                        </a:rPr>
                        <a:t>&lt;Decimal&gt;&gt;&gt; ,</a:t>
                      </a:r>
                      <a:r>
                        <a:rPr lang="en-US" sz="1200" dirty="0" err="1">
                          <a:effectLst/>
                        </a:rPr>
                        <a:t>UnchangableExpression</a:t>
                      </a:r>
                      <a:r>
                        <a:rPr lang="en-US" sz="1200" dirty="0">
                          <a:effectLst/>
                        </a:rPr>
                        <a:t>&lt;Decimal&gt;,</a:t>
                      </a:r>
                      <a:r>
                        <a:rPr lang="en-US" sz="1200" dirty="0" err="1">
                          <a:effectLst/>
                        </a:rPr>
                        <a:t>EditableExpression,Func</a:t>
                      </a:r>
                      <a:r>
                        <a:rPr lang="en-US" sz="1200" dirty="0">
                          <a:effectLst/>
                        </a:rPr>
                        <a:t> &lt;</a:t>
                      </a:r>
                      <a:r>
                        <a:rPr lang="en-US" sz="1200" dirty="0" err="1">
                          <a:effectLst/>
                        </a:rPr>
                        <a:t>BasketCountryModel,IExpression</a:t>
                      </a:r>
                      <a:r>
                        <a:rPr lang="en-US" sz="1200" dirty="0">
                          <a:effectLst/>
                        </a:rPr>
                        <a:t>&lt;</a:t>
                      </a:r>
                      <a:r>
                        <a:rPr lang="en-US" sz="1200" dirty="0" err="1">
                          <a:effectLst/>
                        </a:rPr>
                        <a:t>Nullable</a:t>
                      </a:r>
                      <a:r>
                        <a:rPr lang="en-US" sz="1200" dirty="0">
                          <a:effectLst/>
                        </a:rPr>
                        <a:t>&lt;Decimal&gt;&gt;&gt;,</a:t>
                      </a:r>
                      <a:r>
                        <a:rPr lang="en-US" sz="1200" dirty="0" err="1">
                          <a:effectLst/>
                        </a:rPr>
                        <a:t>Func</a:t>
                      </a:r>
                      <a:r>
                        <a:rPr lang="en-US" sz="1200" dirty="0">
                          <a:effectLst/>
                        </a:rPr>
                        <a:t> &lt;</a:t>
                      </a:r>
                      <a:r>
                        <a:rPr lang="en-US" sz="1200" dirty="0" err="1">
                          <a:effectLst/>
                        </a:rPr>
                        <a:t>BasketCountryModel,IExpression</a:t>
                      </a:r>
                      <a:r>
                        <a:rPr lang="en-US" sz="1200" dirty="0">
                          <a:effectLst/>
                        </a:rPr>
                        <a:t>&lt;</a:t>
                      </a:r>
                      <a:r>
                        <a:rPr lang="en-US" sz="1200" dirty="0" err="1">
                          <a:effectLst/>
                        </a:rPr>
                        <a:t>Nullable</a:t>
                      </a:r>
                      <a:r>
                        <a:rPr lang="en-US" sz="1200" dirty="0">
                          <a:effectLst/>
                        </a:rPr>
                        <a:t>&lt;Decimal&gt;&gt;&gt;,</a:t>
                      </a:r>
                      <a:r>
                        <a:rPr lang="en-US" sz="1200" dirty="0" err="1">
                          <a:effectLst/>
                        </a:rPr>
                        <a:t>Func</a:t>
                      </a:r>
                      <a:r>
                        <a:rPr lang="en-US" sz="1200" dirty="0">
                          <a:effectLst/>
                        </a:rPr>
                        <a:t> &lt;</a:t>
                      </a:r>
                      <a:r>
                        <a:rPr lang="en-US" sz="1200" dirty="0" err="1">
                          <a:effectLst/>
                        </a:rPr>
                        <a:t>BasketCountryModel,IExpression</a:t>
                      </a:r>
                      <a:r>
                        <a:rPr lang="en-US" sz="1200" dirty="0">
                          <a:effectLst/>
                        </a:rPr>
                        <a:t>&lt;</a:t>
                      </a:r>
                      <a:r>
                        <a:rPr lang="en-US" sz="1200" dirty="0" err="1">
                          <a:effectLst/>
                        </a:rPr>
                        <a:t>Nullable</a:t>
                      </a:r>
                      <a:r>
                        <a:rPr lang="en-US" sz="1200" dirty="0">
                          <a:effectLst/>
                        </a:rPr>
                        <a:t>&lt;Decimal&gt;&gt;&gt;,</a:t>
                      </a:r>
                      <a:r>
                        <a:rPr lang="en-US" sz="1200" dirty="0" err="1">
                          <a:effectLst/>
                        </a:rPr>
                        <a:t>CommonParts</a:t>
                      </a:r>
                      <a:r>
                        <a:rPr lang="en-US" sz="1200" dirty="0">
                          <a:effectLst/>
                        </a:rPr>
                        <a:t>)</a:t>
                      </a:r>
                      <a:endParaRPr lang="en-US" sz="1100" dirty="0">
                        <a:effectLst/>
                        <a:latin typeface="Calibri"/>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200">
                          <a:effectLst/>
                        </a:rPr>
                        <a:t>10</a:t>
                      </a:r>
                      <a:endParaRPr lang="en-US" sz="1100">
                        <a:effectLst/>
                        <a:latin typeface="Calibri"/>
                        <a:ea typeface="Calibri"/>
                        <a:cs typeface="Times New Roman"/>
                      </a:endParaRPr>
                    </a:p>
                  </a:txBody>
                  <a:tcPr marL="38100" marR="38100" marT="38100" marB="38100" anchor="ctr"/>
                </a:tc>
              </a:tr>
              <a:tr h="310896">
                <a:tc>
                  <a:txBody>
                    <a:bodyPr/>
                    <a:lstStyle/>
                    <a:p>
                      <a:pPr marL="0" marR="0">
                        <a:lnSpc>
                          <a:spcPct val="115000"/>
                        </a:lnSpc>
                        <a:spcBef>
                          <a:spcPts val="0"/>
                        </a:spcBef>
                        <a:spcAft>
                          <a:spcPts val="0"/>
                        </a:spcAft>
                      </a:pPr>
                      <a:r>
                        <a:rPr lang="en-US" sz="1200" dirty="0">
                          <a:effectLst/>
                        </a:rPr>
                        <a:t>TopDown.Core.ManagingBpt.</a:t>
                      </a:r>
                      <a:r>
                        <a:rPr lang="en-US" sz="1200" dirty="0" err="1">
                          <a:effectLst/>
                        </a:rPr>
                        <a:t>BasketRegionModel</a:t>
                      </a:r>
                      <a:r>
                        <a:rPr lang="en-US" sz="1200" dirty="0">
                          <a:effectLst/>
                        </a:rPr>
                        <a:t>..</a:t>
                      </a:r>
                      <a:r>
                        <a:rPr lang="en-US" sz="1200" dirty="0" err="1">
                          <a:effectLst/>
                        </a:rPr>
                        <a:t>ctor</a:t>
                      </a:r>
                      <a:r>
                        <a:rPr lang="en-US" sz="1200" dirty="0">
                          <a:effectLst/>
                        </a:rPr>
                        <a:t>(</a:t>
                      </a:r>
                      <a:r>
                        <a:rPr lang="en-US" sz="1200" dirty="0" err="1">
                          <a:effectLst/>
                        </a:rPr>
                        <a:t>RegionBasket</a:t>
                      </a:r>
                      <a:r>
                        <a:rPr lang="en-US" sz="1200" dirty="0">
                          <a:effectLst/>
                        </a:rPr>
                        <a:t> ,</a:t>
                      </a:r>
                      <a:r>
                        <a:rPr lang="en-US" sz="1200" dirty="0" err="1">
                          <a:effectLst/>
                        </a:rPr>
                        <a:t>IExpression</a:t>
                      </a:r>
                      <a:r>
                        <a:rPr lang="en-US" sz="1200" dirty="0">
                          <a:effectLst/>
                        </a:rPr>
                        <a:t>&lt;Decimal&gt;,</a:t>
                      </a:r>
                      <a:r>
                        <a:rPr lang="en-US" sz="1200" dirty="0" err="1">
                          <a:effectLst/>
                        </a:rPr>
                        <a:t>EditableExpression,Func</a:t>
                      </a:r>
                      <a:r>
                        <a:rPr lang="en-US" sz="1200" dirty="0">
                          <a:effectLst/>
                        </a:rPr>
                        <a:t>&lt;</a:t>
                      </a:r>
                      <a:r>
                        <a:rPr lang="en-US" sz="1200" dirty="0" err="1">
                          <a:effectLst/>
                        </a:rPr>
                        <a:t>BasketRegionModel</a:t>
                      </a:r>
                      <a:r>
                        <a:rPr lang="en-US" sz="1200" dirty="0">
                          <a:effectLst/>
                        </a:rPr>
                        <a:t> ,</a:t>
                      </a:r>
                      <a:r>
                        <a:rPr lang="en-US" sz="1200" dirty="0" err="1">
                          <a:effectLst/>
                        </a:rPr>
                        <a:t>IExpression</a:t>
                      </a:r>
                      <a:r>
                        <a:rPr lang="en-US" sz="1200" dirty="0">
                          <a:effectLst/>
                        </a:rPr>
                        <a:t>&lt;</a:t>
                      </a:r>
                      <a:r>
                        <a:rPr lang="en-US" sz="1200" dirty="0" err="1">
                          <a:effectLst/>
                        </a:rPr>
                        <a:t>Nullable</a:t>
                      </a:r>
                      <a:r>
                        <a:rPr lang="en-US" sz="1200" dirty="0">
                          <a:effectLst/>
                        </a:rPr>
                        <a:t>&lt;Decimal&gt;&gt;&gt;,</a:t>
                      </a:r>
                      <a:r>
                        <a:rPr lang="en-US" sz="1200" dirty="0" err="1">
                          <a:effectLst/>
                        </a:rPr>
                        <a:t>IExpression</a:t>
                      </a:r>
                      <a:r>
                        <a:rPr lang="en-US" sz="1200" dirty="0">
                          <a:effectLst/>
                        </a:rPr>
                        <a:t>&lt;Decimal&gt; ,</a:t>
                      </a:r>
                      <a:r>
                        <a:rPr lang="en-US" sz="1200" dirty="0" err="1">
                          <a:effectLst/>
                        </a:rPr>
                        <a:t>EditableExpression,Func</a:t>
                      </a:r>
                      <a:r>
                        <a:rPr lang="en-US" sz="1200" dirty="0">
                          <a:effectLst/>
                        </a:rPr>
                        <a:t>&lt;</a:t>
                      </a:r>
                      <a:r>
                        <a:rPr lang="en-US" sz="1200" dirty="0" err="1">
                          <a:effectLst/>
                        </a:rPr>
                        <a:t>BasketRegionModel,IExpression</a:t>
                      </a:r>
                      <a:r>
                        <a:rPr lang="en-US" sz="1200" dirty="0">
                          <a:effectLst/>
                        </a:rPr>
                        <a:t>&lt;</a:t>
                      </a:r>
                      <a:r>
                        <a:rPr lang="en-US" sz="1200" dirty="0" err="1">
                          <a:effectLst/>
                        </a:rPr>
                        <a:t>Nullable</a:t>
                      </a:r>
                      <a:r>
                        <a:rPr lang="en-US" sz="1200" dirty="0">
                          <a:effectLst/>
                        </a:rPr>
                        <a:t> &lt;Decimal&gt;&gt;&gt;,</a:t>
                      </a:r>
                      <a:r>
                        <a:rPr lang="en-US" sz="1200" dirty="0" err="1">
                          <a:effectLst/>
                        </a:rPr>
                        <a:t>Func</a:t>
                      </a:r>
                      <a:r>
                        <a:rPr lang="en-US" sz="1200" dirty="0">
                          <a:effectLst/>
                        </a:rPr>
                        <a:t>&lt;</a:t>
                      </a:r>
                      <a:r>
                        <a:rPr lang="en-US" sz="1200" dirty="0" err="1">
                          <a:effectLst/>
                        </a:rPr>
                        <a:t>BasketRegionModel,IExpression</a:t>
                      </a:r>
                      <a:r>
                        <a:rPr lang="en-US" sz="1200" dirty="0">
                          <a:effectLst/>
                        </a:rPr>
                        <a:t>&lt;</a:t>
                      </a:r>
                      <a:r>
                        <a:rPr lang="en-US" sz="1200" dirty="0" err="1">
                          <a:effectLst/>
                        </a:rPr>
                        <a:t>Nullable</a:t>
                      </a:r>
                      <a:r>
                        <a:rPr lang="en-US" sz="1200" dirty="0">
                          <a:effectLst/>
                        </a:rPr>
                        <a:t>&lt;Decimal&gt;&gt;&gt; ,</a:t>
                      </a:r>
                      <a:r>
                        <a:rPr lang="en-US" sz="1200" dirty="0" err="1">
                          <a:effectLst/>
                        </a:rPr>
                        <a:t>Func</a:t>
                      </a:r>
                      <a:r>
                        <a:rPr lang="en-US" sz="1200" dirty="0">
                          <a:effectLst/>
                        </a:rPr>
                        <a:t>&lt;</a:t>
                      </a:r>
                      <a:r>
                        <a:rPr lang="en-US" sz="1200" dirty="0" err="1">
                          <a:effectLst/>
                        </a:rPr>
                        <a:t>BasketRegionModel,IExpression</a:t>
                      </a:r>
                      <a:r>
                        <a:rPr lang="en-US" sz="1200" dirty="0">
                          <a:effectLst/>
                        </a:rPr>
                        <a:t>&lt;</a:t>
                      </a:r>
                      <a:r>
                        <a:rPr lang="en-US" sz="1200" dirty="0" err="1">
                          <a:effectLst/>
                        </a:rPr>
                        <a:t>Nullable</a:t>
                      </a:r>
                      <a:r>
                        <a:rPr lang="en-US" sz="1200" dirty="0">
                          <a:effectLst/>
                        </a:rPr>
                        <a:t>&lt;Decimal&gt;&gt;&gt;,</a:t>
                      </a:r>
                      <a:r>
                        <a:rPr lang="en-US" sz="1200" dirty="0" err="1">
                          <a:effectLst/>
                        </a:rPr>
                        <a:t>IEnumerable</a:t>
                      </a:r>
                      <a:r>
                        <a:rPr lang="en-US" sz="1200" dirty="0">
                          <a:effectLst/>
                        </a:rPr>
                        <a:t> &lt;</a:t>
                      </a:r>
                      <a:r>
                        <a:rPr lang="en-US" sz="1200" dirty="0" err="1">
                          <a:effectLst/>
                        </a:rPr>
                        <a:t>CountryModel</a:t>
                      </a:r>
                      <a:r>
                        <a:rPr lang="en-US" sz="1200" dirty="0">
                          <a:effectLst/>
                        </a:rPr>
                        <a:t>&gt;)</a:t>
                      </a:r>
                      <a:endParaRPr lang="en-US" sz="1100" dirty="0">
                        <a:effectLst/>
                        <a:latin typeface="Calibri"/>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200">
                          <a:effectLst/>
                        </a:rPr>
                        <a:t>10</a:t>
                      </a:r>
                      <a:endParaRPr lang="en-US" sz="1100">
                        <a:effectLst/>
                        <a:latin typeface="Calibri"/>
                        <a:ea typeface="Calibri"/>
                        <a:cs typeface="Times New Roman"/>
                      </a:endParaRPr>
                    </a:p>
                  </a:txBody>
                  <a:tcPr marL="38100" marR="38100" marT="38100" marB="38100" anchor="ctr"/>
                </a:tc>
              </a:tr>
              <a:tr h="261532">
                <a:tc>
                  <a:txBody>
                    <a:bodyPr/>
                    <a:lstStyle/>
                    <a:p>
                      <a:pPr marL="0" marR="0">
                        <a:lnSpc>
                          <a:spcPct val="115000"/>
                        </a:lnSpc>
                        <a:spcBef>
                          <a:spcPts val="0"/>
                        </a:spcBef>
                        <a:spcAft>
                          <a:spcPts val="0"/>
                        </a:spcAft>
                      </a:pPr>
                      <a:r>
                        <a:rPr lang="en-US" sz="1200" dirty="0">
                          <a:effectLst/>
                        </a:rPr>
                        <a:t>TopDown.Core.ManagingBpt.</a:t>
                      </a:r>
                      <a:r>
                        <a:rPr lang="en-US" sz="1200" dirty="0" err="1">
                          <a:effectLst/>
                        </a:rPr>
                        <a:t>RegionModel</a:t>
                      </a:r>
                      <a:r>
                        <a:rPr lang="en-US" sz="1200" dirty="0">
                          <a:effectLst/>
                        </a:rPr>
                        <a:t>..</a:t>
                      </a:r>
                      <a:r>
                        <a:rPr lang="en-US" sz="1200" dirty="0" err="1">
                          <a:effectLst/>
                        </a:rPr>
                        <a:t>ctor</a:t>
                      </a:r>
                      <a:r>
                        <a:rPr lang="en-US" sz="1200" dirty="0">
                          <a:effectLst/>
                        </a:rPr>
                        <a:t>(</a:t>
                      </a:r>
                      <a:r>
                        <a:rPr lang="en-US" sz="1200" dirty="0" err="1">
                          <a:effectLst/>
                        </a:rPr>
                        <a:t>String,IExpression</a:t>
                      </a:r>
                      <a:r>
                        <a:rPr lang="en-US" sz="1200" dirty="0">
                          <a:effectLst/>
                        </a:rPr>
                        <a:t>&lt;Decimal&gt; ,</a:t>
                      </a:r>
                      <a:r>
                        <a:rPr lang="en-US" sz="1200" dirty="0" err="1">
                          <a:effectLst/>
                        </a:rPr>
                        <a:t>IExpression</a:t>
                      </a:r>
                      <a:r>
                        <a:rPr lang="en-US" sz="1200" dirty="0">
                          <a:effectLst/>
                        </a:rPr>
                        <a:t>&lt;</a:t>
                      </a:r>
                      <a:r>
                        <a:rPr lang="en-US" sz="1200" dirty="0" err="1">
                          <a:effectLst/>
                        </a:rPr>
                        <a:t>Nullable</a:t>
                      </a:r>
                      <a:r>
                        <a:rPr lang="en-US" sz="1200" dirty="0">
                          <a:effectLst/>
                        </a:rPr>
                        <a:t>&lt;Decimal&gt;&gt;,</a:t>
                      </a:r>
                      <a:r>
                        <a:rPr lang="en-US" sz="1200" dirty="0" err="1">
                          <a:effectLst/>
                        </a:rPr>
                        <a:t>Func</a:t>
                      </a:r>
                      <a:r>
                        <a:rPr lang="en-US" sz="1200" dirty="0">
                          <a:effectLst/>
                        </a:rPr>
                        <a:t>&lt;</a:t>
                      </a:r>
                      <a:r>
                        <a:rPr lang="en-US" sz="1200" dirty="0" err="1">
                          <a:effectLst/>
                        </a:rPr>
                        <a:t>RegionModel,IExpression</a:t>
                      </a:r>
                      <a:r>
                        <a:rPr lang="en-US" sz="1200" dirty="0">
                          <a:effectLst/>
                        </a:rPr>
                        <a:t>&lt;</a:t>
                      </a:r>
                      <a:r>
                        <a:rPr lang="en-US" sz="1200" dirty="0" err="1">
                          <a:effectLst/>
                        </a:rPr>
                        <a:t>Nullable</a:t>
                      </a:r>
                      <a:r>
                        <a:rPr lang="en-US" sz="1200" dirty="0">
                          <a:effectLst/>
                        </a:rPr>
                        <a:t> &lt;Decimal&gt;&gt;&gt;,</a:t>
                      </a:r>
                      <a:r>
                        <a:rPr lang="en-US" sz="1200" dirty="0" err="1">
                          <a:effectLst/>
                        </a:rPr>
                        <a:t>IExpression</a:t>
                      </a:r>
                      <a:r>
                        <a:rPr lang="en-US" sz="1200" dirty="0">
                          <a:effectLst/>
                        </a:rPr>
                        <a:t>&lt;Decimal&gt;,</a:t>
                      </a:r>
                      <a:r>
                        <a:rPr lang="en-US" sz="1200" dirty="0" err="1">
                          <a:effectLst/>
                        </a:rPr>
                        <a:t>IExpression</a:t>
                      </a:r>
                      <a:r>
                        <a:rPr lang="en-US" sz="1200" dirty="0">
                          <a:effectLst/>
                        </a:rPr>
                        <a:t>&lt;</a:t>
                      </a:r>
                      <a:r>
                        <a:rPr lang="en-US" sz="1200" dirty="0" err="1">
                          <a:effectLst/>
                        </a:rPr>
                        <a:t>Nullable</a:t>
                      </a:r>
                      <a:r>
                        <a:rPr lang="en-US" sz="1200" dirty="0">
                          <a:effectLst/>
                        </a:rPr>
                        <a:t>&lt;Decimal&gt;&gt; ,</a:t>
                      </a:r>
                      <a:r>
                        <a:rPr lang="en-US" sz="1200" dirty="0" err="1">
                          <a:effectLst/>
                        </a:rPr>
                        <a:t>IExpression</a:t>
                      </a:r>
                      <a:r>
                        <a:rPr lang="en-US" sz="1200" dirty="0">
                          <a:effectLst/>
                        </a:rPr>
                        <a:t>&lt;</a:t>
                      </a:r>
                      <a:r>
                        <a:rPr lang="en-US" sz="1200" dirty="0" err="1">
                          <a:effectLst/>
                        </a:rPr>
                        <a:t>Nullable</a:t>
                      </a:r>
                      <a:r>
                        <a:rPr lang="en-US" sz="1200" dirty="0">
                          <a:effectLst/>
                        </a:rPr>
                        <a:t>&lt;Decimal&gt;&gt;,</a:t>
                      </a:r>
                      <a:r>
                        <a:rPr lang="en-US" sz="1200" dirty="0" err="1">
                          <a:effectLst/>
                        </a:rPr>
                        <a:t>IExpression</a:t>
                      </a:r>
                      <a:r>
                        <a:rPr lang="en-US" sz="1200" dirty="0">
                          <a:effectLst/>
                        </a:rPr>
                        <a:t>&lt;</a:t>
                      </a:r>
                      <a:r>
                        <a:rPr lang="en-US" sz="1200" dirty="0" err="1">
                          <a:effectLst/>
                        </a:rPr>
                        <a:t>Nullable</a:t>
                      </a:r>
                      <a:r>
                        <a:rPr lang="en-US" sz="1200" dirty="0">
                          <a:effectLst/>
                        </a:rPr>
                        <a:t>&lt;Decimal&gt;&gt; ,</a:t>
                      </a:r>
                      <a:r>
                        <a:rPr lang="en-US" sz="1200" dirty="0" err="1">
                          <a:effectLst/>
                        </a:rPr>
                        <a:t>IExpression</a:t>
                      </a:r>
                      <a:r>
                        <a:rPr lang="en-US" sz="1200" dirty="0">
                          <a:effectLst/>
                        </a:rPr>
                        <a:t>&lt;</a:t>
                      </a:r>
                      <a:r>
                        <a:rPr lang="en-US" sz="1200" dirty="0" err="1">
                          <a:effectLst/>
                        </a:rPr>
                        <a:t>Nullable</a:t>
                      </a:r>
                      <a:r>
                        <a:rPr lang="en-US" sz="1200" dirty="0">
                          <a:effectLst/>
                        </a:rPr>
                        <a:t>&lt;Decimal&gt;&gt;,</a:t>
                      </a:r>
                      <a:r>
                        <a:rPr lang="en-US" sz="1200" dirty="0" err="1">
                          <a:effectLst/>
                        </a:rPr>
                        <a:t>IEnumerable</a:t>
                      </a:r>
                      <a:r>
                        <a:rPr lang="en-US" sz="1200" dirty="0">
                          <a:effectLst/>
                        </a:rPr>
                        <a:t>&lt;</a:t>
                      </a:r>
                      <a:r>
                        <a:rPr lang="en-US" sz="1200" dirty="0" err="1">
                          <a:effectLst/>
                        </a:rPr>
                        <a:t>IRegionModelResident</a:t>
                      </a:r>
                      <a:r>
                        <a:rPr lang="en-US" sz="1200" dirty="0">
                          <a:effectLst/>
                        </a:rPr>
                        <a:t>&gt;)</a:t>
                      </a:r>
                      <a:endParaRPr lang="en-US" sz="1100" dirty="0">
                        <a:effectLst/>
                        <a:latin typeface="Calibri"/>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200">
                          <a:effectLst/>
                        </a:rPr>
                        <a:t>10</a:t>
                      </a:r>
                      <a:endParaRPr lang="en-US" sz="1100">
                        <a:effectLst/>
                        <a:latin typeface="Calibri"/>
                        <a:ea typeface="Calibri"/>
                        <a:cs typeface="Times New Roman"/>
                      </a:endParaRPr>
                    </a:p>
                  </a:txBody>
                  <a:tcPr marL="38100" marR="38100" marT="38100" marB="38100" anchor="ctr"/>
                </a:tc>
              </a:tr>
              <a:tr h="212167">
                <a:tc>
                  <a:txBody>
                    <a:bodyPr/>
                    <a:lstStyle/>
                    <a:p>
                      <a:pPr marL="0" marR="0">
                        <a:lnSpc>
                          <a:spcPct val="115000"/>
                        </a:lnSpc>
                        <a:spcBef>
                          <a:spcPts val="0"/>
                        </a:spcBef>
                        <a:spcAft>
                          <a:spcPts val="0"/>
                        </a:spcAft>
                      </a:pPr>
                      <a:r>
                        <a:rPr lang="en-US" sz="1200" dirty="0">
                          <a:effectLst/>
                        </a:rPr>
                        <a:t>GreenField.Targeting.Server.BroadGlobalActive.BasketRegionModel..ctor (EditableExpressionModel,NullableExpressionModel,RegionBasketModel ,</a:t>
                      </a:r>
                      <a:r>
                        <a:rPr lang="en-US" sz="1200" dirty="0" err="1">
                          <a:effectLst/>
                        </a:rPr>
                        <a:t>ExpressionModel,IEnumerable</a:t>
                      </a:r>
                      <a:r>
                        <a:rPr lang="en-US" sz="1200" dirty="0">
                          <a:effectLst/>
                        </a:rPr>
                        <a:t>&lt;</a:t>
                      </a:r>
                      <a:r>
                        <a:rPr lang="en-US" sz="1200" dirty="0" err="1">
                          <a:effectLst/>
                        </a:rPr>
                        <a:t>CountryModel</a:t>
                      </a:r>
                      <a:r>
                        <a:rPr lang="en-US" sz="1200" dirty="0">
                          <a:effectLst/>
                        </a:rPr>
                        <a:t>&gt;,</a:t>
                      </a:r>
                      <a:r>
                        <a:rPr lang="en-US" sz="1200" dirty="0" err="1">
                          <a:effectLst/>
                        </a:rPr>
                        <a:t>ExpressionModel</a:t>
                      </a:r>
                      <a:r>
                        <a:rPr lang="en-US" sz="1200" dirty="0">
                          <a:effectLst/>
                        </a:rPr>
                        <a:t> ,</a:t>
                      </a:r>
                      <a:r>
                        <a:rPr lang="en-US" sz="1200" dirty="0" err="1">
                          <a:effectLst/>
                        </a:rPr>
                        <a:t>EditableExpressionModel,NullableExpressionModel</a:t>
                      </a:r>
                      <a:r>
                        <a:rPr lang="en-US" sz="1200" dirty="0">
                          <a:effectLst/>
                        </a:rPr>
                        <a:t> ,</a:t>
                      </a:r>
                      <a:r>
                        <a:rPr lang="en-US" sz="1200" dirty="0" err="1">
                          <a:effectLst/>
                        </a:rPr>
                        <a:t>NullableExpressionModel,NullableExpressionModel</a:t>
                      </a:r>
                      <a:r>
                        <a:rPr lang="en-US" sz="1200" dirty="0">
                          <a:effectLst/>
                        </a:rPr>
                        <a:t>)</a:t>
                      </a:r>
                      <a:endParaRPr lang="en-US" sz="1100" dirty="0">
                        <a:effectLst/>
                        <a:latin typeface="Calibri"/>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200">
                          <a:effectLst/>
                        </a:rPr>
                        <a:t>10</a:t>
                      </a:r>
                      <a:endParaRPr lang="en-US" sz="1100">
                        <a:effectLst/>
                        <a:latin typeface="Calibri"/>
                        <a:ea typeface="Calibri"/>
                        <a:cs typeface="Times New Roman"/>
                      </a:endParaRPr>
                    </a:p>
                  </a:txBody>
                  <a:tcPr marL="38100" marR="38100" marT="38100" marB="38100" anchor="ctr"/>
                </a:tc>
              </a:tr>
              <a:tr h="212167">
                <a:tc>
                  <a:txBody>
                    <a:bodyPr/>
                    <a:lstStyle/>
                    <a:p>
                      <a:pPr marL="0" marR="0">
                        <a:lnSpc>
                          <a:spcPct val="115000"/>
                        </a:lnSpc>
                        <a:spcBef>
                          <a:spcPts val="0"/>
                        </a:spcBef>
                        <a:spcAft>
                          <a:spcPts val="0"/>
                        </a:spcAft>
                      </a:pPr>
                      <a:r>
                        <a:rPr lang="en-US" sz="1200" dirty="0">
                          <a:effectLst/>
                        </a:rPr>
                        <a:t>GreenField.Targeting.Server.BroadGlobalActive.</a:t>
                      </a:r>
                      <a:r>
                        <a:rPr lang="en-US" sz="1200" dirty="0" err="1">
                          <a:effectLst/>
                        </a:rPr>
                        <a:t>OtherModel</a:t>
                      </a:r>
                      <a:r>
                        <a:rPr lang="en-US" sz="1200" dirty="0">
                          <a:effectLst/>
                        </a:rPr>
                        <a:t>..</a:t>
                      </a:r>
                      <a:r>
                        <a:rPr lang="en-US" sz="1200" dirty="0" err="1">
                          <a:effectLst/>
                        </a:rPr>
                        <a:t>ctor</a:t>
                      </a:r>
                      <a:r>
                        <a:rPr lang="en-US" sz="1200" dirty="0">
                          <a:effectLst/>
                        </a:rPr>
                        <a:t> (</a:t>
                      </a:r>
                      <a:r>
                        <a:rPr lang="en-US" sz="1200" dirty="0" err="1">
                          <a:effectLst/>
                        </a:rPr>
                        <a:t>NullableExpressionModel,NullableExpressionModel,IEnumerable</a:t>
                      </a:r>
                      <a:r>
                        <a:rPr lang="en-US" sz="1200" dirty="0">
                          <a:effectLst/>
                        </a:rPr>
                        <a:t> &lt;</a:t>
                      </a:r>
                      <a:r>
                        <a:rPr lang="en-US" sz="1200" dirty="0" err="1">
                          <a:effectLst/>
                        </a:rPr>
                        <a:t>BasketCountryModel</a:t>
                      </a:r>
                      <a:r>
                        <a:rPr lang="en-US" sz="1200" dirty="0">
                          <a:effectLst/>
                        </a:rPr>
                        <a:t>&gt;,</a:t>
                      </a:r>
                      <a:r>
                        <a:rPr lang="en-US" sz="1200" dirty="0" err="1">
                          <a:effectLst/>
                        </a:rPr>
                        <a:t>ExpressionModel,ExpressionModel</a:t>
                      </a:r>
                      <a:r>
                        <a:rPr lang="en-US" sz="1200" dirty="0">
                          <a:effectLst/>
                        </a:rPr>
                        <a:t> ,</a:t>
                      </a:r>
                      <a:r>
                        <a:rPr lang="en-US" sz="1200" dirty="0" err="1">
                          <a:effectLst/>
                        </a:rPr>
                        <a:t>NullableExpressionModel,NullableExpressionModel</a:t>
                      </a:r>
                      <a:r>
                        <a:rPr lang="en-US" sz="1200" dirty="0">
                          <a:effectLst/>
                        </a:rPr>
                        <a:t> ,</a:t>
                      </a:r>
                      <a:r>
                        <a:rPr lang="en-US" sz="1200" dirty="0" err="1">
                          <a:effectLst/>
                        </a:rPr>
                        <a:t>NullableExpressionModel,NullableExpressionModel,IEnumerable</a:t>
                      </a:r>
                      <a:r>
                        <a:rPr lang="en-US" sz="1200" dirty="0">
                          <a:effectLst/>
                        </a:rPr>
                        <a:t> &lt;</a:t>
                      </a:r>
                      <a:r>
                        <a:rPr lang="en-US" sz="1200" dirty="0" err="1">
                          <a:effectLst/>
                        </a:rPr>
                        <a:t>UnsavedBasketCountryModel</a:t>
                      </a:r>
                      <a:r>
                        <a:rPr lang="en-US" sz="1200" dirty="0">
                          <a:effectLst/>
                        </a:rPr>
                        <a:t>&gt;)</a:t>
                      </a:r>
                      <a:endParaRPr lang="en-US" sz="1100" dirty="0">
                        <a:effectLst/>
                        <a:latin typeface="Calibri"/>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200">
                          <a:effectLst/>
                        </a:rPr>
                        <a:t>10</a:t>
                      </a:r>
                      <a:endParaRPr lang="en-US" sz="1100">
                        <a:effectLst/>
                        <a:latin typeface="Calibri"/>
                        <a:ea typeface="Calibri"/>
                        <a:cs typeface="Times New Roman"/>
                      </a:endParaRPr>
                    </a:p>
                  </a:txBody>
                  <a:tcPr marL="38100" marR="38100" marT="38100" marB="38100" anchor="ctr"/>
                </a:tc>
              </a:tr>
              <a:tr h="212167">
                <a:tc>
                  <a:txBody>
                    <a:bodyPr/>
                    <a:lstStyle/>
                    <a:p>
                      <a:pPr marL="0" marR="0">
                        <a:lnSpc>
                          <a:spcPct val="115000"/>
                        </a:lnSpc>
                        <a:spcBef>
                          <a:spcPts val="0"/>
                        </a:spcBef>
                        <a:spcAft>
                          <a:spcPts val="0"/>
                        </a:spcAft>
                      </a:pPr>
                      <a:r>
                        <a:rPr lang="en-US" sz="1200">
                          <a:effectLst/>
                        </a:rPr>
                        <a:t>GreenField.Targeting.Server.BroadGlobalActive.RegionModel..ctor (NullableExpressionModel,NullableExpressionModel,ExpressionModel ,String,ExpressionModel,NullableExpressionModel ,NullableExpressionModel,IEnumerable&lt;GlobeResident&gt; ,NullableExpressionModel,NullableExpressionModel)</a:t>
                      </a:r>
                      <a:endParaRPr lang="en-US" sz="1100">
                        <a:effectLst/>
                        <a:latin typeface="Calibri"/>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200">
                          <a:effectLst/>
                        </a:rPr>
                        <a:t>10</a:t>
                      </a:r>
                      <a:endParaRPr lang="en-US" sz="1100">
                        <a:effectLst/>
                        <a:latin typeface="Calibri"/>
                        <a:ea typeface="Calibri"/>
                        <a:cs typeface="Times New Roman"/>
                      </a:endParaRPr>
                    </a:p>
                  </a:txBody>
                  <a:tcPr marL="38100" marR="38100" marT="38100" marB="38100" anchor="ctr"/>
                </a:tc>
              </a:tr>
              <a:tr h="162803">
                <a:tc>
                  <a:txBody>
                    <a:bodyPr/>
                    <a:lstStyle/>
                    <a:p>
                      <a:pPr marL="0" marR="0">
                        <a:lnSpc>
                          <a:spcPct val="115000"/>
                        </a:lnSpc>
                        <a:spcBef>
                          <a:spcPts val="0"/>
                        </a:spcBef>
                        <a:spcAft>
                          <a:spcPts val="0"/>
                        </a:spcAft>
                      </a:pPr>
                      <a:r>
                        <a:rPr lang="en-US" sz="1200">
                          <a:effectLst/>
                        </a:rPr>
                        <a:t>GreenField.Gadgets.Helpers.PDFExporter.btnExportPDF_Click(RadGridView ,Int32,DocumentLayoutMode,PageOrientation,List&lt;Int32&gt;,Stream,Func &lt;Int32,Int32,Object,Object,Object&gt;,Func&lt;Int32,Int32,String&gt;,Func&lt;Block &gt;)</a:t>
                      </a:r>
                      <a:endParaRPr lang="en-US" sz="1100">
                        <a:effectLst/>
                        <a:latin typeface="Calibri"/>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200">
                          <a:effectLst/>
                        </a:rPr>
                        <a:t>9</a:t>
                      </a:r>
                      <a:endParaRPr lang="en-US" sz="1100">
                        <a:effectLst/>
                        <a:latin typeface="Calibri"/>
                        <a:ea typeface="Calibri"/>
                        <a:cs typeface="Times New Roman"/>
                      </a:endParaRPr>
                    </a:p>
                  </a:txBody>
                  <a:tcPr marL="38100" marR="38100" marT="38100" marB="38100" anchor="ctr"/>
                </a:tc>
              </a:tr>
              <a:tr h="360260">
                <a:tc>
                  <a:txBody>
                    <a:bodyPr/>
                    <a:lstStyle/>
                    <a:p>
                      <a:pPr marL="0" marR="0">
                        <a:lnSpc>
                          <a:spcPct val="115000"/>
                        </a:lnSpc>
                        <a:spcBef>
                          <a:spcPts val="0"/>
                        </a:spcBef>
                        <a:spcAft>
                          <a:spcPts val="0"/>
                        </a:spcAft>
                      </a:pPr>
                      <a:r>
                        <a:rPr lang="en-US" sz="1200">
                          <a:effectLst/>
                        </a:rPr>
                        <a:t>TopDown.Core.ManagingBpt.UnsavedBasketCountryModel..ctor(Country ,UnchangableExpression&lt;Decimal&gt;,EditableExpression,Func &lt;UnsavedBasketCountryModel,IExpression&lt;Nullable&lt;Decimal&gt;&gt;&gt; ,UnchangableExpression&lt;Decimal&gt;,EditableExpression,Func &lt;UnsavedBasketCountryModel,IExpression&lt;Nullable&lt;Decimal&gt;&gt;&gt;,Func &lt;UnsavedBasketCountryModel,IExpression&lt;Nullable&lt;Decimal&gt;&gt;&gt;,Func &lt;UnsavedBasketCountryModel,IExpression&lt;Nullable&lt;Decimal&gt;&gt;&gt;)</a:t>
                      </a:r>
                      <a:endParaRPr lang="en-US" sz="1100">
                        <a:effectLst/>
                        <a:latin typeface="Calibri"/>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200">
                          <a:effectLst/>
                        </a:rPr>
                        <a:t>9</a:t>
                      </a:r>
                      <a:endParaRPr lang="en-US" sz="1100">
                        <a:effectLst/>
                        <a:latin typeface="Calibri"/>
                        <a:ea typeface="Calibri"/>
                        <a:cs typeface="Times New Roman"/>
                      </a:endParaRPr>
                    </a:p>
                  </a:txBody>
                  <a:tcPr marL="38100" marR="38100" marT="38100" marB="38100" anchor="ctr"/>
                </a:tc>
              </a:tr>
              <a:tr h="113439">
                <a:tc>
                  <a:txBody>
                    <a:bodyPr/>
                    <a:lstStyle/>
                    <a:p>
                      <a:pPr marL="0" marR="0">
                        <a:lnSpc>
                          <a:spcPct val="115000"/>
                        </a:lnSpc>
                        <a:spcBef>
                          <a:spcPts val="0"/>
                        </a:spcBef>
                        <a:spcAft>
                          <a:spcPts val="0"/>
                        </a:spcAft>
                      </a:pPr>
                      <a:r>
                        <a:rPr lang="en-US" sz="1200">
                          <a:effectLst/>
                        </a:rPr>
                        <a:t>GreenField.Targeting.Server.FacadeSettings..ctor(Facade,Serializer ,Serializer,Deserializer,Serializer,Deserializer,Serializer ,Deserializer,Boolean)</a:t>
                      </a:r>
                      <a:endParaRPr lang="en-US" sz="1100">
                        <a:effectLst/>
                        <a:latin typeface="Calibri"/>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200">
                          <a:effectLst/>
                        </a:rPr>
                        <a:t>9</a:t>
                      </a:r>
                      <a:endParaRPr lang="en-US" sz="1100">
                        <a:effectLst/>
                        <a:latin typeface="Calibri"/>
                        <a:ea typeface="Calibri"/>
                        <a:cs typeface="Times New Roman"/>
                      </a:endParaRPr>
                    </a:p>
                  </a:txBody>
                  <a:tcPr marL="38100" marR="38100" marT="38100" marB="38100" anchor="ctr"/>
                </a:tc>
              </a:tr>
              <a:tr h="113439">
                <a:tc>
                  <a:txBody>
                    <a:bodyPr/>
                    <a:lstStyle/>
                    <a:p>
                      <a:pPr marL="0" marR="0">
                        <a:lnSpc>
                          <a:spcPct val="115000"/>
                        </a:lnSpc>
                        <a:spcBef>
                          <a:spcPts val="0"/>
                        </a:spcBef>
                        <a:spcAft>
                          <a:spcPts val="0"/>
                        </a:spcAft>
                      </a:pPr>
                      <a:r>
                        <a:rPr lang="en-US" sz="1200">
                          <a:effectLst/>
                        </a:rPr>
                        <a:t>GreenField.Targeting.Server.Facade..ctor(Facade,Serializer,Serializer ,Deserializer,Serializer,Deserializer,Serializer,Deserializer,Boolean)</a:t>
                      </a:r>
                      <a:endParaRPr lang="en-US" sz="1100">
                        <a:effectLst/>
                        <a:latin typeface="Calibri"/>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200">
                          <a:effectLst/>
                        </a:rPr>
                        <a:t>9</a:t>
                      </a:r>
                      <a:endParaRPr lang="en-US" sz="1100">
                        <a:effectLst/>
                        <a:latin typeface="Calibri"/>
                        <a:ea typeface="Calibri"/>
                        <a:cs typeface="Times New Roman"/>
                      </a:endParaRPr>
                    </a:p>
                  </a:txBody>
                  <a:tcPr marL="38100" marR="38100" marT="38100" marB="38100" anchor="ctr"/>
                </a:tc>
              </a:tr>
              <a:tr h="212167">
                <a:tc>
                  <a:txBody>
                    <a:bodyPr/>
                    <a:lstStyle/>
                    <a:p>
                      <a:pPr marL="0" marR="0">
                        <a:lnSpc>
                          <a:spcPct val="115000"/>
                        </a:lnSpc>
                        <a:spcBef>
                          <a:spcPts val="0"/>
                        </a:spcBef>
                        <a:spcAft>
                          <a:spcPts val="0"/>
                        </a:spcAft>
                      </a:pPr>
                      <a:r>
                        <a:rPr lang="en-US" sz="1200">
                          <a:effectLst/>
                        </a:rPr>
                        <a:t>GreenField.Targeting.Server.BroadGlobalActive.BasketCountryModel..ctor (EditableExpressionModel,NullableExpressionModel,CountryBasketModel ,ExpressionModel,ExpressionModel,EditableExpressionModel ,NullableExpressionModel,NullableExpressionModel ,NullableExpressionModel)</a:t>
                      </a:r>
                      <a:endParaRPr lang="en-US" sz="1100">
                        <a:effectLst/>
                        <a:latin typeface="Calibri"/>
                        <a:ea typeface="Calibri"/>
                        <a:cs typeface="Times New Roman"/>
                      </a:endParaRPr>
                    </a:p>
                  </a:txBody>
                  <a:tcPr marL="38100" marR="38100" marT="38100" marB="38100" anchor="ctr"/>
                </a:tc>
                <a:tc>
                  <a:txBody>
                    <a:bodyPr/>
                    <a:lstStyle/>
                    <a:p>
                      <a:pPr marL="0" marR="0">
                        <a:lnSpc>
                          <a:spcPct val="115000"/>
                        </a:lnSpc>
                        <a:spcBef>
                          <a:spcPts val="0"/>
                        </a:spcBef>
                        <a:spcAft>
                          <a:spcPts val="0"/>
                        </a:spcAft>
                      </a:pPr>
                      <a:r>
                        <a:rPr lang="en-US" sz="1200" dirty="0">
                          <a:effectLst/>
                        </a:rPr>
                        <a:t>9</a:t>
                      </a:r>
                      <a:endParaRPr lang="en-US" sz="1100" dirty="0">
                        <a:effectLst/>
                        <a:latin typeface="Calibri"/>
                        <a:ea typeface="Calibri"/>
                        <a:cs typeface="Times New Roman"/>
                      </a:endParaRPr>
                    </a:p>
                  </a:txBody>
                  <a:tcPr marL="38100" marR="38100" marT="38100" marB="38100" anchor="ctr"/>
                </a:tc>
              </a:tr>
            </a:tbl>
          </a:graphicData>
        </a:graphic>
      </p:graphicFrame>
      <p:sp>
        <p:nvSpPr>
          <p:cNvPr id="11" name="Rectangle 10"/>
          <p:cNvSpPr/>
          <p:nvPr/>
        </p:nvSpPr>
        <p:spPr>
          <a:xfrm>
            <a:off x="-45732" y="5131558"/>
            <a:ext cx="9220200" cy="1692319"/>
          </a:xfrm>
          <a:prstGeom prst="rect">
            <a:avLst/>
          </a:prstGeom>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r>
              <a:rPr lang="en-US" dirty="0"/>
              <a:t>Methods with more than 8 parameters might be painful to call and might degrade performance. We should prefer using additional properties/fields to the declaring type to handle numerous states</a:t>
            </a:r>
            <a:r>
              <a:rPr lang="en-US" dirty="0" smtClean="0"/>
              <a:t>.</a:t>
            </a:r>
            <a:endParaRPr lang="en-US" dirty="0"/>
          </a:p>
          <a:p>
            <a:pPr fontAlgn="auto">
              <a:spcBef>
                <a:spcPts val="0"/>
              </a:spcBef>
              <a:spcAft>
                <a:spcPts val="0"/>
              </a:spcAft>
              <a:defRPr/>
            </a:pPr>
            <a:r>
              <a:rPr lang="en-US" dirty="0"/>
              <a:t>Another alternative is to </a:t>
            </a:r>
            <a:r>
              <a:rPr lang="en-US" b="1" dirty="0"/>
              <a:t>provide a class or structure </a:t>
            </a:r>
            <a:r>
              <a:rPr lang="en-US" b="1" dirty="0" smtClean="0"/>
              <a:t>dedicated </a:t>
            </a:r>
            <a:r>
              <a:rPr lang="en-US" b="1" dirty="0"/>
              <a:t>to handle arguments </a:t>
            </a:r>
            <a:r>
              <a:rPr lang="en-US" dirty="0"/>
              <a:t>passing (for example see the class </a:t>
            </a:r>
            <a:r>
              <a:rPr lang="en-US" dirty="0" err="1"/>
              <a:t>System.Diagnostics.ProcessStartInfo</a:t>
            </a:r>
            <a:r>
              <a:rPr lang="en-US" dirty="0"/>
              <a:t> and the method </a:t>
            </a:r>
            <a:r>
              <a:rPr lang="en-US" dirty="0" err="1"/>
              <a:t>System.Diagnostics.Process.Start</a:t>
            </a:r>
            <a:r>
              <a:rPr lang="en-US" dirty="0"/>
              <a:t>(</a:t>
            </a:r>
            <a:r>
              <a:rPr lang="en-US" dirty="0" err="1"/>
              <a:t>ProcessStartInfo</a:t>
            </a:r>
            <a:r>
              <a:rPr lang="en-US" dirty="0"/>
              <a:t>))</a:t>
            </a:r>
          </a:p>
        </p:txBody>
      </p:sp>
    </p:spTree>
    <p:extLst>
      <p:ext uri="{BB962C8B-B14F-4D97-AF65-F5344CB8AC3E}">
        <p14:creationId xmlns:p14="http://schemas.microsoft.com/office/powerpoint/2010/main" val="27956131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 0 L 0 -0.25 E" pathEditMode="relative" ptsTypes="">
                                      <p:cBhvr>
                                        <p:cTn id="6" dur="2000" fill="hold"/>
                                        <p:tgtEl>
                                          <p:spTgt spid="9"/>
                                        </p:tgtEl>
                                        <p:attrNameLst>
                                          <p:attrName>ppt_x</p:attrName>
                                          <p:attrName>ppt_y</p:attrName>
                                        </p:attrNameLst>
                                      </p:cBhvr>
                                    </p:animMotion>
                                  </p:childTnLst>
                                </p:cTn>
                              </p:par>
                              <p:par>
                                <p:cTn id="7" presetID="2" presetClass="entr" presetSubtype="4"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anim calcmode="lin" valueType="num">
                                      <p:cBhvr additive="base">
                                        <p:cTn id="9" dur="500" fill="hold"/>
                                        <p:tgtEl>
                                          <p:spTgt spid="11"/>
                                        </p:tgtEl>
                                        <p:attrNameLst>
                                          <p:attrName>ppt_x</p:attrName>
                                        </p:attrNameLst>
                                      </p:cBhvr>
                                      <p:tavLst>
                                        <p:tav tm="0">
                                          <p:val>
                                            <p:strVal val="#ppt_x"/>
                                          </p:val>
                                        </p:tav>
                                        <p:tav tm="100000">
                                          <p:val>
                                            <p:strVal val="#ppt_x"/>
                                          </p:val>
                                        </p:tav>
                                      </p:tavLst>
                                    </p:anim>
                                    <p:anim calcmode="lin" valueType="num">
                                      <p:cBhvr additive="base">
                                        <p:cTn id="1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48</a:t>
            </a:fld>
            <a:endParaRPr kumimoji="0" lang="en-US"/>
          </a:p>
        </p:txBody>
      </p:sp>
      <p:sp>
        <p:nvSpPr>
          <p:cNvPr id="7" name="Title 1"/>
          <p:cNvSpPr>
            <a:spLocks noGrp="1"/>
          </p:cNvSpPr>
          <p:nvPr>
            <p:ph type="title"/>
          </p:nvPr>
        </p:nvSpPr>
        <p:spPr>
          <a:xfrm>
            <a:off x="133125" y="-234372"/>
            <a:ext cx="7003331" cy="1143000"/>
          </a:xfrm>
        </p:spPr>
        <p:txBody>
          <a:bodyPr>
            <a:noAutofit/>
          </a:bodyPr>
          <a:lstStyle/>
          <a:p>
            <a:r>
              <a:rPr lang="en-US" sz="2400" dirty="0"/>
              <a:t>Methods too </a:t>
            </a:r>
            <a:r>
              <a:rPr lang="en-US" sz="2400" dirty="0" smtClean="0"/>
              <a:t>big (257) -</a:t>
            </a:r>
            <a:endParaRPr lang="en-US" sz="2400" dirty="0"/>
          </a:p>
        </p:txBody>
      </p:sp>
      <p:sp>
        <p:nvSpPr>
          <p:cNvPr id="10" name="Rectangle 9"/>
          <p:cNvSpPr/>
          <p:nvPr/>
        </p:nvSpPr>
        <p:spPr>
          <a:xfrm>
            <a:off x="6725602" y="186667"/>
            <a:ext cx="2730894" cy="369332"/>
          </a:xfrm>
          <a:prstGeom prst="rect">
            <a:avLst/>
          </a:prstGeom>
        </p:spPr>
        <p:txBody>
          <a:bodyPr wrap="square">
            <a:spAutoFit/>
          </a:bodyPr>
          <a:lstStyle/>
          <a:p>
            <a:r>
              <a:rPr lang="en-US" dirty="0" smtClean="0"/>
              <a:t>(Lines of code</a:t>
            </a:r>
            <a:r>
              <a:rPr lang="en-US" dirty="0"/>
              <a:t> &gt; </a:t>
            </a:r>
            <a:r>
              <a:rPr lang="en-US" b="1" dirty="0" smtClean="0"/>
              <a:t>30</a:t>
            </a:r>
            <a:r>
              <a:rPr lang="en-US" dirty="0" smtClean="0"/>
              <a: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08042885"/>
              </p:ext>
            </p:extLst>
          </p:nvPr>
        </p:nvGraphicFramePr>
        <p:xfrm>
          <a:off x="19050" y="742948"/>
          <a:ext cx="9174468" cy="6728648"/>
        </p:xfrm>
        <a:graphic>
          <a:graphicData uri="http://schemas.openxmlformats.org/drawingml/2006/table">
            <a:tbl>
              <a:tblPr firstRow="1" firstCol="1" bandRow="1">
                <a:tableStyleId>{0660B408-B3CF-4A94-85FC-2B1E0A45F4A2}</a:tableStyleId>
              </a:tblPr>
              <a:tblGrid>
                <a:gridCol w="8153400"/>
                <a:gridCol w="1021068"/>
              </a:tblGrid>
              <a:tr h="110785">
                <a:tc>
                  <a:txBody>
                    <a:bodyPr/>
                    <a:lstStyle/>
                    <a:p>
                      <a:pPr marL="0" marR="0" algn="ctr">
                        <a:lnSpc>
                          <a:spcPct val="115000"/>
                        </a:lnSpc>
                        <a:spcBef>
                          <a:spcPts val="0"/>
                        </a:spcBef>
                        <a:spcAft>
                          <a:spcPts val="0"/>
                        </a:spcAft>
                      </a:pPr>
                      <a:r>
                        <a:rPr lang="en-US" sz="1200" dirty="0">
                          <a:effectLst/>
                        </a:rPr>
                        <a:t>Method</a:t>
                      </a:r>
                      <a:endParaRPr lang="en-US" sz="1200" dirty="0">
                        <a:effectLst/>
                        <a:latin typeface="Calibri"/>
                        <a:ea typeface="Calibri"/>
                        <a:cs typeface="Times New Roman"/>
                      </a:endParaRPr>
                    </a:p>
                  </a:txBody>
                  <a:tcPr marL="12412" marR="12412" marT="12412" marB="12412" anchor="ctr"/>
                </a:tc>
                <a:tc>
                  <a:txBody>
                    <a:bodyPr/>
                    <a:lstStyle/>
                    <a:p>
                      <a:pPr marL="0" marR="0">
                        <a:lnSpc>
                          <a:spcPct val="115000"/>
                        </a:lnSpc>
                        <a:spcBef>
                          <a:spcPts val="0"/>
                        </a:spcBef>
                        <a:spcAft>
                          <a:spcPts val="0"/>
                        </a:spcAft>
                      </a:pPr>
                      <a:r>
                        <a:rPr lang="en-US" sz="1200">
                          <a:effectLst/>
                        </a:rPr>
                        <a:t>Lines</a:t>
                      </a:r>
                      <a:endParaRPr lang="en-US" sz="1200">
                        <a:effectLst/>
                        <a:latin typeface="Calibri"/>
                        <a:ea typeface="Calibri"/>
                        <a:cs typeface="Times New Roman"/>
                      </a:endParaRPr>
                    </a:p>
                  </a:txBody>
                  <a:tcPr marL="12412" marR="12412" marT="12412" marB="12412" anchor="ctr"/>
                </a:tc>
              </a:tr>
              <a:tr h="268849">
                <a:tc>
                  <a:txBody>
                    <a:bodyPr/>
                    <a:lstStyle/>
                    <a:p>
                      <a:pPr marL="0" marR="0">
                        <a:lnSpc>
                          <a:spcPct val="115000"/>
                        </a:lnSpc>
                        <a:spcBef>
                          <a:spcPts val="0"/>
                        </a:spcBef>
                        <a:spcAft>
                          <a:spcPts val="0"/>
                        </a:spcAft>
                      </a:pPr>
                      <a:r>
                        <a:rPr lang="en-US" sz="1200">
                          <a:effectLst/>
                        </a:rPr>
                        <a:t>RetrieveValuationGrowthData(PortfolioSelectionData,Nullable&lt;DateTime&gt; ,String,String,Boolean)</a:t>
                      </a:r>
                      <a:endParaRPr lang="en-US" sz="1200">
                        <a:effectLst/>
                        <a:latin typeface="Calibri"/>
                        <a:ea typeface="Calibri"/>
                        <a:cs typeface="Times New Roman"/>
                      </a:endParaRPr>
                    </a:p>
                  </a:txBody>
                  <a:tcPr marL="12412" marR="12412" marT="12412" marB="12412" anchor="ctr"/>
                </a:tc>
                <a:tc>
                  <a:txBody>
                    <a:bodyPr/>
                    <a:lstStyle/>
                    <a:p>
                      <a:pPr marL="0" marR="0">
                        <a:lnSpc>
                          <a:spcPct val="115000"/>
                        </a:lnSpc>
                        <a:spcBef>
                          <a:spcPts val="0"/>
                        </a:spcBef>
                        <a:spcAft>
                          <a:spcPts val="0"/>
                        </a:spcAft>
                      </a:pPr>
                      <a:r>
                        <a:rPr lang="en-US" sz="1200" b="1" dirty="0">
                          <a:solidFill>
                            <a:srgbClr val="C00000"/>
                          </a:solidFill>
                          <a:effectLst/>
                        </a:rPr>
                        <a:t>402</a:t>
                      </a:r>
                      <a:endParaRPr lang="en-US" sz="1200" b="1" dirty="0">
                        <a:solidFill>
                          <a:srgbClr val="C00000"/>
                        </a:solidFill>
                        <a:effectLst/>
                        <a:latin typeface="Calibri"/>
                        <a:ea typeface="Calibri"/>
                        <a:cs typeface="Times New Roman"/>
                      </a:endParaRPr>
                    </a:p>
                  </a:txBody>
                  <a:tcPr marL="12412" marR="12412" marT="12412" marB="12412" anchor="ctr"/>
                </a:tc>
              </a:tr>
              <a:tr h="268849">
                <a:tc>
                  <a:txBody>
                    <a:bodyPr/>
                    <a:lstStyle/>
                    <a:p>
                      <a:pPr marL="0" marR="0">
                        <a:lnSpc>
                          <a:spcPct val="115000"/>
                        </a:lnSpc>
                        <a:spcBef>
                          <a:spcPts val="0"/>
                        </a:spcBef>
                        <a:spcAft>
                          <a:spcPts val="0"/>
                        </a:spcAft>
                      </a:pPr>
                      <a:r>
                        <a:rPr lang="en-US" sz="1200">
                          <a:effectLst/>
                        </a:rPr>
                        <a:t>RetrieveHoldingsPercentageDataForRegion(PortfolioSelectionData ,DateTime,String,String,Boolean)</a:t>
                      </a:r>
                      <a:endParaRPr lang="en-US" sz="1200">
                        <a:effectLst/>
                        <a:latin typeface="Calibri"/>
                        <a:ea typeface="Calibri"/>
                        <a:cs typeface="Times New Roman"/>
                      </a:endParaRPr>
                    </a:p>
                  </a:txBody>
                  <a:tcPr marL="12412" marR="12412" marT="12412" marB="12412" anchor="ctr"/>
                </a:tc>
                <a:tc>
                  <a:txBody>
                    <a:bodyPr/>
                    <a:lstStyle/>
                    <a:p>
                      <a:pPr marL="0" marR="0">
                        <a:lnSpc>
                          <a:spcPct val="115000"/>
                        </a:lnSpc>
                        <a:spcBef>
                          <a:spcPts val="0"/>
                        </a:spcBef>
                        <a:spcAft>
                          <a:spcPts val="0"/>
                        </a:spcAft>
                      </a:pPr>
                      <a:r>
                        <a:rPr lang="en-US" sz="1200">
                          <a:effectLst/>
                        </a:rPr>
                        <a:t>317</a:t>
                      </a:r>
                      <a:endParaRPr lang="en-US" sz="1200">
                        <a:effectLst/>
                        <a:latin typeface="Calibri"/>
                        <a:ea typeface="Calibri"/>
                        <a:cs typeface="Times New Roman"/>
                      </a:endParaRPr>
                    </a:p>
                  </a:txBody>
                  <a:tcPr marL="12412" marR="12412" marT="12412" marB="12412" anchor="ctr"/>
                </a:tc>
              </a:tr>
              <a:tr h="268849">
                <a:tc>
                  <a:txBody>
                    <a:bodyPr/>
                    <a:lstStyle/>
                    <a:p>
                      <a:pPr marL="0" marR="0">
                        <a:lnSpc>
                          <a:spcPct val="115000"/>
                        </a:lnSpc>
                        <a:spcBef>
                          <a:spcPts val="0"/>
                        </a:spcBef>
                        <a:spcAft>
                          <a:spcPts val="0"/>
                        </a:spcAft>
                      </a:pPr>
                      <a:r>
                        <a:rPr lang="en-US" sz="1200">
                          <a:effectLst/>
                        </a:rPr>
                        <a:t>RetrieveHoldingsPercentageData(PortfolioSelectionData,DateTime,String ,String,Boolean)</a:t>
                      </a:r>
                      <a:endParaRPr lang="en-US" sz="1200">
                        <a:effectLst/>
                        <a:latin typeface="Calibri"/>
                        <a:ea typeface="Calibri"/>
                        <a:cs typeface="Times New Roman"/>
                      </a:endParaRPr>
                    </a:p>
                  </a:txBody>
                  <a:tcPr marL="12412" marR="12412" marT="12412" marB="12412" anchor="ctr"/>
                </a:tc>
                <a:tc>
                  <a:txBody>
                    <a:bodyPr/>
                    <a:lstStyle/>
                    <a:p>
                      <a:pPr marL="0" marR="0">
                        <a:lnSpc>
                          <a:spcPct val="115000"/>
                        </a:lnSpc>
                        <a:spcBef>
                          <a:spcPts val="0"/>
                        </a:spcBef>
                        <a:spcAft>
                          <a:spcPts val="0"/>
                        </a:spcAft>
                      </a:pPr>
                      <a:r>
                        <a:rPr lang="en-US" sz="1200">
                          <a:effectLst/>
                        </a:rPr>
                        <a:t>313</a:t>
                      </a:r>
                      <a:endParaRPr lang="en-US" sz="1200">
                        <a:effectLst/>
                        <a:latin typeface="Calibri"/>
                        <a:ea typeface="Calibri"/>
                        <a:cs typeface="Times New Roman"/>
                      </a:endParaRPr>
                    </a:p>
                  </a:txBody>
                  <a:tcPr marL="12412" marR="12412" marT="12412" marB="12412" anchor="ctr"/>
                </a:tc>
              </a:tr>
              <a:tr h="188890">
                <a:tc>
                  <a:txBody>
                    <a:bodyPr/>
                    <a:lstStyle/>
                    <a:p>
                      <a:pPr marL="0" marR="0">
                        <a:lnSpc>
                          <a:spcPct val="115000"/>
                        </a:lnSpc>
                        <a:spcBef>
                          <a:spcPts val="0"/>
                        </a:spcBef>
                        <a:spcAft>
                          <a:spcPts val="0"/>
                        </a:spcAft>
                      </a:pPr>
                      <a:r>
                        <a:rPr lang="en-US" sz="1200" dirty="0" err="1">
                          <a:effectLst/>
                        </a:rPr>
                        <a:t>CreateXML</a:t>
                      </a:r>
                      <a:r>
                        <a:rPr lang="en-US" sz="1200" dirty="0">
                          <a:effectLst/>
                        </a:rPr>
                        <a:t>(List&lt;</a:t>
                      </a:r>
                      <a:r>
                        <a:rPr lang="en-US" sz="1200" dirty="0" err="1">
                          <a:effectLst/>
                        </a:rPr>
                        <a:t>CustomScreeningSecurityData</a:t>
                      </a:r>
                      <a:r>
                        <a:rPr lang="en-US" sz="1200" dirty="0">
                          <a:effectLst/>
                        </a:rPr>
                        <a:t>&gt;)</a:t>
                      </a:r>
                      <a:endParaRPr lang="en-US" sz="1200" dirty="0">
                        <a:effectLst/>
                        <a:latin typeface="Calibri"/>
                        <a:ea typeface="Calibri"/>
                        <a:cs typeface="Times New Roman"/>
                      </a:endParaRPr>
                    </a:p>
                  </a:txBody>
                  <a:tcPr marL="12412" marR="12412" marT="12412" marB="12412" anchor="ctr"/>
                </a:tc>
                <a:tc>
                  <a:txBody>
                    <a:bodyPr/>
                    <a:lstStyle/>
                    <a:p>
                      <a:pPr marL="0" marR="0">
                        <a:lnSpc>
                          <a:spcPct val="115000"/>
                        </a:lnSpc>
                        <a:spcBef>
                          <a:spcPts val="0"/>
                        </a:spcBef>
                        <a:spcAft>
                          <a:spcPts val="0"/>
                        </a:spcAft>
                      </a:pPr>
                      <a:r>
                        <a:rPr lang="en-US" sz="1200">
                          <a:effectLst/>
                        </a:rPr>
                        <a:t>281</a:t>
                      </a:r>
                      <a:endParaRPr lang="en-US" sz="1200">
                        <a:effectLst/>
                        <a:latin typeface="Calibri"/>
                        <a:ea typeface="Calibri"/>
                        <a:cs typeface="Times New Roman"/>
                      </a:endParaRPr>
                    </a:p>
                  </a:txBody>
                  <a:tcPr marL="12412" marR="12412" marT="12412" marB="12412" anchor="ctr"/>
                </a:tc>
              </a:tr>
              <a:tr h="348809">
                <a:tc>
                  <a:txBody>
                    <a:bodyPr/>
                    <a:lstStyle/>
                    <a:p>
                      <a:pPr marL="0" marR="0">
                        <a:lnSpc>
                          <a:spcPct val="115000"/>
                        </a:lnSpc>
                        <a:spcBef>
                          <a:spcPts val="0"/>
                        </a:spcBef>
                        <a:spcAft>
                          <a:spcPts val="0"/>
                        </a:spcAft>
                      </a:pPr>
                      <a:r>
                        <a:rPr lang="en-US" sz="1200">
                          <a:effectLst/>
                        </a:rPr>
                        <a:t>RetrieveFinstatData(String,String,FinancialStatementDataSource ,FinancialStatementFiscalType,String,Int32)</a:t>
                      </a:r>
                      <a:endParaRPr lang="en-US" sz="1200">
                        <a:effectLst/>
                        <a:latin typeface="Calibri"/>
                        <a:ea typeface="Calibri"/>
                        <a:cs typeface="Times New Roman"/>
                      </a:endParaRPr>
                    </a:p>
                  </a:txBody>
                  <a:tcPr marL="12412" marR="12412" marT="12412" marB="12412" anchor="ctr"/>
                </a:tc>
                <a:tc>
                  <a:txBody>
                    <a:bodyPr/>
                    <a:lstStyle/>
                    <a:p>
                      <a:pPr marL="0" marR="0">
                        <a:lnSpc>
                          <a:spcPct val="115000"/>
                        </a:lnSpc>
                        <a:spcBef>
                          <a:spcPts val="0"/>
                        </a:spcBef>
                        <a:spcAft>
                          <a:spcPts val="0"/>
                        </a:spcAft>
                      </a:pPr>
                      <a:r>
                        <a:rPr lang="en-US" sz="1200">
                          <a:effectLst/>
                        </a:rPr>
                        <a:t>268</a:t>
                      </a:r>
                      <a:endParaRPr lang="en-US" sz="1200">
                        <a:effectLst/>
                        <a:latin typeface="Calibri"/>
                        <a:ea typeface="Calibri"/>
                        <a:cs typeface="Times New Roman"/>
                      </a:endParaRPr>
                    </a:p>
                  </a:txBody>
                  <a:tcPr marL="12412" marR="12412" marT="12412" marB="12412" anchor="ctr"/>
                </a:tc>
              </a:tr>
              <a:tr h="110785">
                <a:tc>
                  <a:txBody>
                    <a:bodyPr/>
                    <a:lstStyle/>
                    <a:p>
                      <a:pPr marL="0" marR="0">
                        <a:lnSpc>
                          <a:spcPct val="115000"/>
                        </a:lnSpc>
                        <a:spcBef>
                          <a:spcPts val="0"/>
                        </a:spcBef>
                        <a:spcAft>
                          <a:spcPts val="0"/>
                        </a:spcAft>
                      </a:pPr>
                      <a:r>
                        <a:rPr lang="en-US" sz="1200">
                          <a:effectLst/>
                        </a:rPr>
                        <a:t>set_SelectedPeriod(String)</a:t>
                      </a:r>
                      <a:endParaRPr lang="en-US" sz="1200">
                        <a:effectLst/>
                        <a:latin typeface="Calibri"/>
                        <a:ea typeface="Calibri"/>
                        <a:cs typeface="Times New Roman"/>
                      </a:endParaRPr>
                    </a:p>
                  </a:txBody>
                  <a:tcPr marL="12412" marR="12412" marT="12412" marB="12412" anchor="ctr"/>
                </a:tc>
                <a:tc>
                  <a:txBody>
                    <a:bodyPr/>
                    <a:lstStyle/>
                    <a:p>
                      <a:pPr marL="0" marR="0">
                        <a:lnSpc>
                          <a:spcPct val="115000"/>
                        </a:lnSpc>
                        <a:spcBef>
                          <a:spcPts val="0"/>
                        </a:spcBef>
                        <a:spcAft>
                          <a:spcPts val="0"/>
                        </a:spcAft>
                      </a:pPr>
                      <a:r>
                        <a:rPr lang="en-US" sz="1200">
                          <a:effectLst/>
                        </a:rPr>
                        <a:t>253</a:t>
                      </a:r>
                      <a:endParaRPr lang="en-US" sz="1200">
                        <a:effectLst/>
                        <a:latin typeface="Calibri"/>
                        <a:ea typeface="Calibri"/>
                        <a:cs typeface="Times New Roman"/>
                      </a:endParaRPr>
                    </a:p>
                  </a:txBody>
                  <a:tcPr marL="12412" marR="12412" marT="12412" marB="12412" anchor="ctr"/>
                </a:tc>
              </a:tr>
              <a:tr h="110785">
                <a:tc>
                  <a:txBody>
                    <a:bodyPr/>
                    <a:lstStyle/>
                    <a:p>
                      <a:pPr marL="0" marR="0">
                        <a:lnSpc>
                          <a:spcPct val="115000"/>
                        </a:lnSpc>
                        <a:spcBef>
                          <a:spcPts val="0"/>
                        </a:spcBef>
                        <a:spcAft>
                          <a:spcPts val="0"/>
                        </a:spcAft>
                      </a:pPr>
                      <a:r>
                        <a:rPr lang="en-US" sz="1200" dirty="0" err="1">
                          <a:effectLst/>
                        </a:rPr>
                        <a:t>RetrieveEmergingMarketData</a:t>
                      </a:r>
                      <a:r>
                        <a:rPr lang="en-US" sz="1200" dirty="0">
                          <a:effectLst/>
                        </a:rPr>
                        <a:t>(String)</a:t>
                      </a:r>
                      <a:endParaRPr lang="en-US" sz="1200" dirty="0">
                        <a:effectLst/>
                        <a:latin typeface="Calibri"/>
                        <a:ea typeface="Calibri"/>
                        <a:cs typeface="Times New Roman"/>
                      </a:endParaRPr>
                    </a:p>
                  </a:txBody>
                  <a:tcPr marL="12412" marR="12412" marT="12412" marB="12412" anchor="ctr"/>
                </a:tc>
                <a:tc>
                  <a:txBody>
                    <a:bodyPr/>
                    <a:lstStyle/>
                    <a:p>
                      <a:pPr marL="0" marR="0">
                        <a:lnSpc>
                          <a:spcPct val="115000"/>
                        </a:lnSpc>
                        <a:spcBef>
                          <a:spcPts val="0"/>
                        </a:spcBef>
                        <a:spcAft>
                          <a:spcPts val="0"/>
                        </a:spcAft>
                      </a:pPr>
                      <a:r>
                        <a:rPr lang="en-US" sz="1200">
                          <a:effectLst/>
                        </a:rPr>
                        <a:t>226</a:t>
                      </a:r>
                      <a:endParaRPr lang="en-US" sz="1200">
                        <a:effectLst/>
                        <a:latin typeface="Calibri"/>
                        <a:ea typeface="Calibri"/>
                        <a:cs typeface="Times New Roman"/>
                      </a:endParaRPr>
                    </a:p>
                  </a:txBody>
                  <a:tcPr marL="12412" marR="12412" marT="12412" marB="12412" anchor="ctr"/>
                </a:tc>
              </a:tr>
              <a:tr h="348809">
                <a:tc>
                  <a:txBody>
                    <a:bodyPr/>
                    <a:lstStyle/>
                    <a:p>
                      <a:pPr marL="0" marR="0">
                        <a:lnSpc>
                          <a:spcPct val="115000"/>
                        </a:lnSpc>
                        <a:spcBef>
                          <a:spcPts val="0"/>
                        </a:spcBef>
                        <a:spcAft>
                          <a:spcPts val="0"/>
                        </a:spcAft>
                      </a:pPr>
                      <a:r>
                        <a:rPr lang="en-US" sz="1200">
                          <a:effectLst/>
                        </a:rPr>
                        <a:t>SetPeriodColumnDisplayInfo&lt;T&gt;(List&lt;T&gt;,PeriodRecord&amp;,PeriodRecord,List &lt;PeriodColumnGroupingDetail&gt;,Boolean,Boolean,String,String)</a:t>
                      </a:r>
                      <a:endParaRPr lang="en-US" sz="1200">
                        <a:effectLst/>
                        <a:latin typeface="Calibri"/>
                        <a:ea typeface="Calibri"/>
                        <a:cs typeface="Times New Roman"/>
                      </a:endParaRPr>
                    </a:p>
                  </a:txBody>
                  <a:tcPr marL="12412" marR="12412" marT="12412" marB="12412" anchor="ctr"/>
                </a:tc>
                <a:tc>
                  <a:txBody>
                    <a:bodyPr/>
                    <a:lstStyle/>
                    <a:p>
                      <a:pPr marL="0" marR="0">
                        <a:lnSpc>
                          <a:spcPct val="115000"/>
                        </a:lnSpc>
                        <a:spcBef>
                          <a:spcPts val="0"/>
                        </a:spcBef>
                        <a:spcAft>
                          <a:spcPts val="0"/>
                        </a:spcAft>
                      </a:pPr>
                      <a:r>
                        <a:rPr lang="en-US" sz="1200">
                          <a:effectLst/>
                        </a:rPr>
                        <a:t>193</a:t>
                      </a:r>
                      <a:endParaRPr lang="en-US" sz="1200">
                        <a:effectLst/>
                        <a:latin typeface="Calibri"/>
                        <a:ea typeface="Calibri"/>
                        <a:cs typeface="Times New Roman"/>
                      </a:endParaRPr>
                    </a:p>
                  </a:txBody>
                  <a:tcPr marL="12412" marR="12412" marT="12412" marB="12412" anchor="ctr"/>
                </a:tc>
              </a:tr>
              <a:tr h="188890">
                <a:tc>
                  <a:txBody>
                    <a:bodyPr/>
                    <a:lstStyle/>
                    <a:p>
                      <a:pPr marL="0" marR="0">
                        <a:lnSpc>
                          <a:spcPct val="115000"/>
                        </a:lnSpc>
                        <a:spcBef>
                          <a:spcPts val="0"/>
                        </a:spcBef>
                        <a:spcAft>
                          <a:spcPts val="0"/>
                        </a:spcAft>
                      </a:pPr>
                      <a:r>
                        <a:rPr lang="en-US" sz="1200">
                          <a:effectLst/>
                        </a:rPr>
                        <a:t>GeneratePostMeetingReport(List&lt;MeetingMinutesReportData&gt;)</a:t>
                      </a:r>
                      <a:endParaRPr lang="en-US" sz="1200">
                        <a:effectLst/>
                        <a:latin typeface="Calibri"/>
                        <a:ea typeface="Calibri"/>
                        <a:cs typeface="Times New Roman"/>
                      </a:endParaRPr>
                    </a:p>
                  </a:txBody>
                  <a:tcPr marL="12412" marR="12412" marT="12412" marB="12412" anchor="ctr"/>
                </a:tc>
                <a:tc>
                  <a:txBody>
                    <a:bodyPr/>
                    <a:lstStyle/>
                    <a:p>
                      <a:pPr marL="0" marR="0">
                        <a:lnSpc>
                          <a:spcPct val="115000"/>
                        </a:lnSpc>
                        <a:spcBef>
                          <a:spcPts val="0"/>
                        </a:spcBef>
                        <a:spcAft>
                          <a:spcPts val="0"/>
                        </a:spcAft>
                      </a:pPr>
                      <a:r>
                        <a:rPr lang="en-US" sz="1200">
                          <a:effectLst/>
                        </a:rPr>
                        <a:t>177</a:t>
                      </a:r>
                      <a:endParaRPr lang="en-US" sz="1200">
                        <a:effectLst/>
                        <a:latin typeface="Calibri"/>
                        <a:ea typeface="Calibri"/>
                        <a:cs typeface="Times New Roman"/>
                      </a:endParaRPr>
                    </a:p>
                  </a:txBody>
                  <a:tcPr marL="12412" marR="12412" marT="12412" marB="12412" anchor="ctr"/>
                </a:tc>
              </a:tr>
              <a:tr h="110785">
                <a:tc>
                  <a:txBody>
                    <a:bodyPr/>
                    <a:lstStyle/>
                    <a:p>
                      <a:pPr marL="0" marR="0">
                        <a:lnSpc>
                          <a:spcPct val="115000"/>
                        </a:lnSpc>
                        <a:spcBef>
                          <a:spcPts val="0"/>
                        </a:spcBef>
                        <a:spcAft>
                          <a:spcPts val="0"/>
                        </a:spcAft>
                      </a:pPr>
                      <a:r>
                        <a:rPr lang="en-US" sz="1200">
                          <a:effectLst/>
                        </a:rPr>
                        <a:t>set_SelectedPeriod(String)</a:t>
                      </a:r>
                      <a:endParaRPr lang="en-US" sz="1200">
                        <a:effectLst/>
                        <a:latin typeface="Calibri"/>
                        <a:ea typeface="Calibri"/>
                        <a:cs typeface="Times New Roman"/>
                      </a:endParaRPr>
                    </a:p>
                  </a:txBody>
                  <a:tcPr marL="12412" marR="12412" marT="12412" marB="12412" anchor="ctr"/>
                </a:tc>
                <a:tc>
                  <a:txBody>
                    <a:bodyPr/>
                    <a:lstStyle/>
                    <a:p>
                      <a:pPr marL="0" marR="0">
                        <a:lnSpc>
                          <a:spcPct val="115000"/>
                        </a:lnSpc>
                        <a:spcBef>
                          <a:spcPts val="0"/>
                        </a:spcBef>
                        <a:spcAft>
                          <a:spcPts val="0"/>
                        </a:spcAft>
                      </a:pPr>
                      <a:r>
                        <a:rPr lang="en-US" sz="1200">
                          <a:effectLst/>
                        </a:rPr>
                        <a:t>168</a:t>
                      </a:r>
                      <a:endParaRPr lang="en-US" sz="1200">
                        <a:effectLst/>
                        <a:latin typeface="Calibri"/>
                        <a:ea typeface="Calibri"/>
                        <a:cs typeface="Times New Roman"/>
                      </a:endParaRPr>
                    </a:p>
                  </a:txBody>
                  <a:tcPr marL="12412" marR="12412" marT="12412" marB="12412" anchor="ctr"/>
                </a:tc>
              </a:tr>
              <a:tr h="188890">
                <a:tc>
                  <a:txBody>
                    <a:bodyPr/>
                    <a:lstStyle/>
                    <a:p>
                      <a:pPr marL="0" marR="0">
                        <a:lnSpc>
                          <a:spcPct val="115000"/>
                        </a:lnSpc>
                        <a:spcBef>
                          <a:spcPts val="0"/>
                        </a:spcBef>
                        <a:spcAft>
                          <a:spcPts val="0"/>
                        </a:spcAft>
                      </a:pPr>
                      <a:r>
                        <a:rPr lang="en-US" sz="1200">
                          <a:effectLst/>
                        </a:rPr>
                        <a:t>RetrievePerformanceGraphData(PortfolioSelectionData,DateTime,String ,String)</a:t>
                      </a:r>
                      <a:endParaRPr lang="en-US" sz="1200">
                        <a:effectLst/>
                        <a:latin typeface="Calibri"/>
                        <a:ea typeface="Calibri"/>
                        <a:cs typeface="Times New Roman"/>
                      </a:endParaRPr>
                    </a:p>
                  </a:txBody>
                  <a:tcPr marL="12412" marR="12412" marT="12412" marB="12412" anchor="ctr"/>
                </a:tc>
                <a:tc>
                  <a:txBody>
                    <a:bodyPr/>
                    <a:lstStyle/>
                    <a:p>
                      <a:pPr marL="0" marR="0">
                        <a:lnSpc>
                          <a:spcPct val="115000"/>
                        </a:lnSpc>
                        <a:spcBef>
                          <a:spcPts val="0"/>
                        </a:spcBef>
                        <a:spcAft>
                          <a:spcPts val="0"/>
                        </a:spcAft>
                      </a:pPr>
                      <a:r>
                        <a:rPr lang="en-US" sz="1200">
                          <a:effectLst/>
                        </a:rPr>
                        <a:t>163</a:t>
                      </a:r>
                      <a:endParaRPr lang="en-US" sz="1200">
                        <a:effectLst/>
                        <a:latin typeface="Calibri"/>
                        <a:ea typeface="Calibri"/>
                        <a:cs typeface="Times New Roman"/>
                      </a:endParaRPr>
                    </a:p>
                  </a:txBody>
                  <a:tcPr marL="12412" marR="12412" marT="12412" marB="12412" anchor="ctr"/>
                </a:tc>
              </a:tr>
              <a:tr h="268849">
                <a:tc>
                  <a:txBody>
                    <a:bodyPr/>
                    <a:lstStyle/>
                    <a:p>
                      <a:pPr marL="0" marR="0">
                        <a:lnSpc>
                          <a:spcPct val="115000"/>
                        </a:lnSpc>
                        <a:spcBef>
                          <a:spcPts val="0"/>
                        </a:spcBef>
                        <a:spcAft>
                          <a:spcPts val="0"/>
                        </a:spcAft>
                      </a:pPr>
                      <a:r>
                        <a:rPr lang="en-US" sz="1200">
                          <a:effectLst/>
                        </a:rPr>
                        <a:t>RetrievePricingReferenceData(ObservableCollection&lt;EntitySelectionData&gt; ,DateTime,DateTime,Boolean,String)</a:t>
                      </a:r>
                      <a:endParaRPr lang="en-US" sz="1200">
                        <a:effectLst/>
                        <a:latin typeface="Calibri"/>
                        <a:ea typeface="Calibri"/>
                        <a:cs typeface="Times New Roman"/>
                      </a:endParaRPr>
                    </a:p>
                  </a:txBody>
                  <a:tcPr marL="12412" marR="12412" marT="12412" marB="12412" anchor="ctr"/>
                </a:tc>
                <a:tc>
                  <a:txBody>
                    <a:bodyPr/>
                    <a:lstStyle/>
                    <a:p>
                      <a:pPr marL="0" marR="0">
                        <a:lnSpc>
                          <a:spcPct val="115000"/>
                        </a:lnSpc>
                        <a:spcBef>
                          <a:spcPts val="0"/>
                        </a:spcBef>
                        <a:spcAft>
                          <a:spcPts val="0"/>
                        </a:spcAft>
                      </a:pPr>
                      <a:r>
                        <a:rPr lang="en-US" sz="1200">
                          <a:effectLst/>
                        </a:rPr>
                        <a:t>152</a:t>
                      </a:r>
                      <a:endParaRPr lang="en-US" sz="1200">
                        <a:effectLst/>
                        <a:latin typeface="Calibri"/>
                        <a:ea typeface="Calibri"/>
                        <a:cs typeface="Times New Roman"/>
                      </a:endParaRPr>
                    </a:p>
                  </a:txBody>
                  <a:tcPr marL="12412" marR="12412" marT="12412" marB="12412" anchor="ctr"/>
                </a:tc>
              </a:tr>
              <a:tr h="348809">
                <a:tc>
                  <a:txBody>
                    <a:bodyPr/>
                    <a:lstStyle/>
                    <a:p>
                      <a:pPr marL="0" marR="0">
                        <a:lnSpc>
                          <a:spcPct val="115000"/>
                        </a:lnSpc>
                        <a:spcBef>
                          <a:spcPts val="0"/>
                        </a:spcBef>
                        <a:spcAft>
                          <a:spcPts val="0"/>
                        </a:spcAft>
                      </a:pPr>
                      <a:r>
                        <a:rPr lang="en-US" sz="1200" dirty="0" err="1">
                          <a:effectLst/>
                        </a:rPr>
                        <a:t>RetrieveSecurityData</a:t>
                      </a:r>
                      <a:r>
                        <a:rPr lang="en-US" sz="1200" dirty="0">
                          <a:effectLst/>
                        </a:rPr>
                        <a:t>(</a:t>
                      </a:r>
                      <a:r>
                        <a:rPr lang="en-US" sz="1200" dirty="0" err="1">
                          <a:effectLst/>
                        </a:rPr>
                        <a:t>PortfolioSelectionData,EntitySelectionData,String</a:t>
                      </a:r>
                      <a:r>
                        <a:rPr lang="en-US" sz="1200" dirty="0">
                          <a:effectLst/>
                        </a:rPr>
                        <a:t> ,</a:t>
                      </a:r>
                      <a:r>
                        <a:rPr lang="en-US" sz="1200" dirty="0" err="1">
                          <a:effectLst/>
                        </a:rPr>
                        <a:t>String,String,String,List</a:t>
                      </a:r>
                      <a:r>
                        <a:rPr lang="en-US" sz="1200" dirty="0">
                          <a:effectLst/>
                        </a:rPr>
                        <a:t>&lt;</a:t>
                      </a:r>
                      <a:r>
                        <a:rPr lang="en-US" sz="1200" dirty="0" err="1">
                          <a:effectLst/>
                        </a:rPr>
                        <a:t>CSTUserPreferenceInfo</a:t>
                      </a:r>
                      <a:r>
                        <a:rPr lang="en-US" sz="1200" dirty="0">
                          <a:effectLst/>
                        </a:rPr>
                        <a:t>&gt;)</a:t>
                      </a:r>
                      <a:endParaRPr lang="en-US" sz="1200" dirty="0">
                        <a:effectLst/>
                        <a:latin typeface="Calibri"/>
                        <a:ea typeface="Calibri"/>
                        <a:cs typeface="Times New Roman"/>
                      </a:endParaRPr>
                    </a:p>
                  </a:txBody>
                  <a:tcPr marL="12412" marR="12412" marT="12412" marB="12412" anchor="ctr"/>
                </a:tc>
                <a:tc>
                  <a:txBody>
                    <a:bodyPr/>
                    <a:lstStyle/>
                    <a:p>
                      <a:pPr marL="0" marR="0">
                        <a:lnSpc>
                          <a:spcPct val="115000"/>
                        </a:lnSpc>
                        <a:spcBef>
                          <a:spcPts val="0"/>
                        </a:spcBef>
                        <a:spcAft>
                          <a:spcPts val="0"/>
                        </a:spcAft>
                      </a:pPr>
                      <a:r>
                        <a:rPr lang="en-US" sz="1200">
                          <a:effectLst/>
                        </a:rPr>
                        <a:t>142</a:t>
                      </a:r>
                      <a:endParaRPr lang="en-US" sz="1200">
                        <a:effectLst/>
                        <a:latin typeface="Calibri"/>
                        <a:ea typeface="Calibri"/>
                        <a:cs typeface="Times New Roman"/>
                      </a:endParaRPr>
                    </a:p>
                  </a:txBody>
                  <a:tcPr marL="12412" marR="12412" marT="12412" marB="12412" anchor="ctr"/>
                </a:tc>
              </a:tr>
              <a:tr h="188890">
                <a:tc>
                  <a:txBody>
                    <a:bodyPr/>
                    <a:lstStyle/>
                    <a:p>
                      <a:pPr marL="0" marR="0">
                        <a:lnSpc>
                          <a:spcPct val="115000"/>
                        </a:lnSpc>
                        <a:spcBef>
                          <a:spcPts val="0"/>
                        </a:spcBef>
                        <a:spcAft>
                          <a:spcPts val="0"/>
                        </a:spcAft>
                      </a:pPr>
                      <a:r>
                        <a:rPr lang="en-US" sz="1200" dirty="0" err="1">
                          <a:effectLst/>
                        </a:rPr>
                        <a:t>RetrievePortfolioRiskReturnData</a:t>
                      </a:r>
                      <a:r>
                        <a:rPr lang="en-US" sz="1200" dirty="0">
                          <a:effectLst/>
                        </a:rPr>
                        <a:t>(</a:t>
                      </a:r>
                      <a:r>
                        <a:rPr lang="en-US" sz="1200" dirty="0" err="1">
                          <a:effectLst/>
                        </a:rPr>
                        <a:t>PortfolioSelectionData,DateTime</a:t>
                      </a:r>
                      <a:r>
                        <a:rPr lang="en-US" sz="1200" dirty="0">
                          <a:effectLst/>
                        </a:rPr>
                        <a:t>)</a:t>
                      </a:r>
                      <a:endParaRPr lang="en-US" sz="1200" dirty="0">
                        <a:effectLst/>
                        <a:latin typeface="Calibri"/>
                        <a:ea typeface="Calibri"/>
                        <a:cs typeface="Times New Roman"/>
                      </a:endParaRPr>
                    </a:p>
                  </a:txBody>
                  <a:tcPr marL="12412" marR="12412" marT="12412" marB="12412" anchor="ctr"/>
                </a:tc>
                <a:tc>
                  <a:txBody>
                    <a:bodyPr/>
                    <a:lstStyle/>
                    <a:p>
                      <a:pPr marL="0" marR="0">
                        <a:lnSpc>
                          <a:spcPct val="115000"/>
                        </a:lnSpc>
                        <a:spcBef>
                          <a:spcPts val="0"/>
                        </a:spcBef>
                        <a:spcAft>
                          <a:spcPts val="0"/>
                        </a:spcAft>
                      </a:pPr>
                      <a:r>
                        <a:rPr lang="en-US" sz="1200">
                          <a:effectLst/>
                        </a:rPr>
                        <a:t>134</a:t>
                      </a:r>
                      <a:endParaRPr lang="en-US" sz="1200">
                        <a:effectLst/>
                        <a:latin typeface="Calibri"/>
                        <a:ea typeface="Calibri"/>
                        <a:cs typeface="Times New Roman"/>
                      </a:endParaRPr>
                    </a:p>
                  </a:txBody>
                  <a:tcPr marL="12412" marR="12412" marT="12412" marB="12412" anchor="ctr"/>
                </a:tc>
              </a:tr>
              <a:tr h="188890">
                <a:tc>
                  <a:txBody>
                    <a:bodyPr/>
                    <a:lstStyle/>
                    <a:p>
                      <a:pPr marL="0" marR="0">
                        <a:lnSpc>
                          <a:spcPct val="115000"/>
                        </a:lnSpc>
                        <a:spcBef>
                          <a:spcPts val="0"/>
                        </a:spcBef>
                        <a:spcAft>
                          <a:spcPts val="0"/>
                        </a:spcAft>
                      </a:pPr>
                      <a:r>
                        <a:rPr lang="en-US" sz="1200">
                          <a:effectLst/>
                        </a:rPr>
                        <a:t>SetToolBoxItemVisibility(DashboardCategoryType)</a:t>
                      </a:r>
                      <a:endParaRPr lang="en-US" sz="1200">
                        <a:effectLst/>
                        <a:latin typeface="Calibri"/>
                        <a:ea typeface="Calibri"/>
                        <a:cs typeface="Times New Roman"/>
                      </a:endParaRPr>
                    </a:p>
                  </a:txBody>
                  <a:tcPr marL="12412" marR="12412" marT="12412" marB="12412" anchor="ctr"/>
                </a:tc>
                <a:tc>
                  <a:txBody>
                    <a:bodyPr/>
                    <a:lstStyle/>
                    <a:p>
                      <a:pPr marL="0" marR="0">
                        <a:lnSpc>
                          <a:spcPct val="115000"/>
                        </a:lnSpc>
                        <a:spcBef>
                          <a:spcPts val="0"/>
                        </a:spcBef>
                        <a:spcAft>
                          <a:spcPts val="0"/>
                        </a:spcAft>
                      </a:pPr>
                      <a:r>
                        <a:rPr lang="en-US" sz="1200">
                          <a:effectLst/>
                        </a:rPr>
                        <a:t>116</a:t>
                      </a:r>
                      <a:endParaRPr lang="en-US" sz="1200">
                        <a:effectLst/>
                        <a:latin typeface="Calibri"/>
                        <a:ea typeface="Calibri"/>
                        <a:cs typeface="Times New Roman"/>
                      </a:endParaRPr>
                    </a:p>
                  </a:txBody>
                  <a:tcPr marL="12412" marR="12412" marT="12412" marB="12412" anchor="ctr"/>
                </a:tc>
              </a:tr>
              <a:tr h="110785">
                <a:tc>
                  <a:txBody>
                    <a:bodyPr/>
                    <a:lstStyle/>
                    <a:p>
                      <a:pPr marL="0" marR="0">
                        <a:lnSpc>
                          <a:spcPct val="115000"/>
                        </a:lnSpc>
                        <a:spcBef>
                          <a:spcPts val="0"/>
                        </a:spcBef>
                        <a:spcAft>
                          <a:spcPts val="0"/>
                        </a:spcAft>
                      </a:pPr>
                      <a:r>
                        <a:rPr lang="en-US" sz="1200">
                          <a:effectLst/>
                        </a:rPr>
                        <a:t>CreateStylesheet()</a:t>
                      </a:r>
                      <a:endParaRPr lang="en-US" sz="1200">
                        <a:effectLst/>
                        <a:latin typeface="Calibri"/>
                        <a:ea typeface="Calibri"/>
                        <a:cs typeface="Times New Roman"/>
                      </a:endParaRPr>
                    </a:p>
                  </a:txBody>
                  <a:tcPr marL="12412" marR="12412" marT="12412" marB="12412" anchor="ctr"/>
                </a:tc>
                <a:tc>
                  <a:txBody>
                    <a:bodyPr/>
                    <a:lstStyle/>
                    <a:p>
                      <a:pPr marL="0" marR="0">
                        <a:lnSpc>
                          <a:spcPct val="115000"/>
                        </a:lnSpc>
                        <a:spcBef>
                          <a:spcPts val="0"/>
                        </a:spcBef>
                        <a:spcAft>
                          <a:spcPts val="0"/>
                        </a:spcAft>
                      </a:pPr>
                      <a:r>
                        <a:rPr lang="en-US" sz="1200">
                          <a:effectLst/>
                        </a:rPr>
                        <a:t>109</a:t>
                      </a:r>
                      <a:endParaRPr lang="en-US" sz="1200">
                        <a:effectLst/>
                        <a:latin typeface="Calibri"/>
                        <a:ea typeface="Calibri"/>
                        <a:cs typeface="Times New Roman"/>
                      </a:endParaRPr>
                    </a:p>
                  </a:txBody>
                  <a:tcPr marL="12412" marR="12412" marT="12412" marB="12412" anchor="ctr"/>
                </a:tc>
              </a:tr>
              <a:tr h="188890">
                <a:tc>
                  <a:txBody>
                    <a:bodyPr/>
                    <a:lstStyle/>
                    <a:p>
                      <a:pPr marL="0" marR="0">
                        <a:lnSpc>
                          <a:spcPct val="115000"/>
                        </a:lnSpc>
                        <a:spcBef>
                          <a:spcPts val="0"/>
                        </a:spcBef>
                        <a:spcAft>
                          <a:spcPts val="0"/>
                        </a:spcAft>
                      </a:pPr>
                      <a:r>
                        <a:rPr lang="en-US" sz="1200">
                          <a:effectLst/>
                        </a:rPr>
                        <a:t>GeneratePreMeetingReport(List&lt;PresentationVotingDeadlineDetails&gt; ,String)</a:t>
                      </a:r>
                      <a:endParaRPr lang="en-US" sz="1200">
                        <a:effectLst/>
                        <a:latin typeface="Calibri"/>
                        <a:ea typeface="Calibri"/>
                        <a:cs typeface="Times New Roman"/>
                      </a:endParaRPr>
                    </a:p>
                  </a:txBody>
                  <a:tcPr marL="12412" marR="12412" marT="12412" marB="12412" anchor="ctr"/>
                </a:tc>
                <a:tc>
                  <a:txBody>
                    <a:bodyPr/>
                    <a:lstStyle/>
                    <a:p>
                      <a:pPr marL="0" marR="0">
                        <a:lnSpc>
                          <a:spcPct val="115000"/>
                        </a:lnSpc>
                        <a:spcBef>
                          <a:spcPts val="0"/>
                        </a:spcBef>
                        <a:spcAft>
                          <a:spcPts val="0"/>
                        </a:spcAft>
                      </a:pPr>
                      <a:r>
                        <a:rPr lang="en-US" sz="1200">
                          <a:effectLst/>
                        </a:rPr>
                        <a:t>105</a:t>
                      </a:r>
                      <a:endParaRPr lang="en-US" sz="1200">
                        <a:effectLst/>
                        <a:latin typeface="Calibri"/>
                        <a:ea typeface="Calibri"/>
                        <a:cs typeface="Times New Roman"/>
                      </a:endParaRPr>
                    </a:p>
                  </a:txBody>
                  <a:tcPr marL="12412" marR="12412" marT="12412" marB="12412" anchor="ctr"/>
                </a:tc>
              </a:tr>
              <a:tr h="268849">
                <a:tc>
                  <a:txBody>
                    <a:bodyPr/>
                    <a:lstStyle/>
                    <a:p>
                      <a:pPr marL="0" marR="0">
                        <a:lnSpc>
                          <a:spcPct val="115000"/>
                        </a:lnSpc>
                        <a:spcBef>
                          <a:spcPts val="0"/>
                        </a:spcBef>
                        <a:spcAft>
                          <a:spcPts val="0"/>
                        </a:spcAft>
                      </a:pPr>
                      <a:r>
                        <a:rPr lang="en-US" sz="1200">
                          <a:effectLst/>
                        </a:rPr>
                        <a:t>RetrieveRiskIndexExposuresData(PortfolioSelectionData,DateTime,Boolean ,Boolean,String,String)</a:t>
                      </a:r>
                      <a:endParaRPr lang="en-US" sz="1200">
                        <a:effectLst/>
                        <a:latin typeface="Calibri"/>
                        <a:ea typeface="Calibri"/>
                        <a:cs typeface="Times New Roman"/>
                      </a:endParaRPr>
                    </a:p>
                  </a:txBody>
                  <a:tcPr marL="12412" marR="12412" marT="12412" marB="12412" anchor="ctr"/>
                </a:tc>
                <a:tc>
                  <a:txBody>
                    <a:bodyPr/>
                    <a:lstStyle/>
                    <a:p>
                      <a:pPr marL="0" marR="0">
                        <a:lnSpc>
                          <a:spcPct val="115000"/>
                        </a:lnSpc>
                        <a:spcBef>
                          <a:spcPts val="0"/>
                        </a:spcBef>
                        <a:spcAft>
                          <a:spcPts val="0"/>
                        </a:spcAft>
                      </a:pPr>
                      <a:r>
                        <a:rPr lang="en-US" sz="1200">
                          <a:effectLst/>
                        </a:rPr>
                        <a:t>99</a:t>
                      </a:r>
                      <a:endParaRPr lang="en-US" sz="1200">
                        <a:effectLst/>
                        <a:latin typeface="Calibri"/>
                        <a:ea typeface="Calibri"/>
                        <a:cs typeface="Times New Roman"/>
                      </a:endParaRPr>
                    </a:p>
                  </a:txBody>
                  <a:tcPr marL="12412" marR="12412" marT="12412" marB="12412" anchor="ctr"/>
                </a:tc>
              </a:tr>
              <a:tr h="110785">
                <a:tc>
                  <a:txBody>
                    <a:bodyPr/>
                    <a:lstStyle/>
                    <a:p>
                      <a:pPr marL="0" marR="0">
                        <a:lnSpc>
                          <a:spcPct val="115000"/>
                        </a:lnSpc>
                        <a:spcBef>
                          <a:spcPts val="0"/>
                        </a:spcBef>
                        <a:spcAft>
                          <a:spcPts val="0"/>
                        </a:spcAft>
                      </a:pPr>
                      <a:r>
                        <a:rPr lang="en-US" sz="1200">
                          <a:effectLst/>
                        </a:rPr>
                        <a:t>RetrieveCommodityData(String)</a:t>
                      </a:r>
                      <a:endParaRPr lang="en-US" sz="1200">
                        <a:effectLst/>
                        <a:latin typeface="Calibri"/>
                        <a:ea typeface="Calibri"/>
                        <a:cs typeface="Times New Roman"/>
                      </a:endParaRPr>
                    </a:p>
                  </a:txBody>
                  <a:tcPr marL="12412" marR="12412" marT="12412" marB="12412" anchor="ctr"/>
                </a:tc>
                <a:tc>
                  <a:txBody>
                    <a:bodyPr/>
                    <a:lstStyle/>
                    <a:p>
                      <a:pPr marL="0" marR="0">
                        <a:lnSpc>
                          <a:spcPct val="115000"/>
                        </a:lnSpc>
                        <a:spcBef>
                          <a:spcPts val="0"/>
                        </a:spcBef>
                        <a:spcAft>
                          <a:spcPts val="0"/>
                        </a:spcAft>
                      </a:pPr>
                      <a:r>
                        <a:rPr lang="en-US" sz="1200">
                          <a:effectLst/>
                        </a:rPr>
                        <a:t>98</a:t>
                      </a:r>
                      <a:endParaRPr lang="en-US" sz="1200">
                        <a:effectLst/>
                        <a:latin typeface="Calibri"/>
                        <a:ea typeface="Calibri"/>
                        <a:cs typeface="Times New Roman"/>
                      </a:endParaRPr>
                    </a:p>
                  </a:txBody>
                  <a:tcPr marL="12412" marR="12412" marT="12412" marB="12412" anchor="ctr"/>
                </a:tc>
              </a:tr>
              <a:tr h="110785">
                <a:tc>
                  <a:txBody>
                    <a:bodyPr/>
                    <a:lstStyle/>
                    <a:p>
                      <a:pPr marL="0" marR="0">
                        <a:lnSpc>
                          <a:spcPct val="115000"/>
                        </a:lnSpc>
                        <a:spcBef>
                          <a:spcPts val="0"/>
                        </a:spcBef>
                        <a:spcAft>
                          <a:spcPts val="0"/>
                        </a:spcAft>
                      </a:pPr>
                      <a:r>
                        <a:rPr lang="en-US" sz="1200">
                          <a:effectLst/>
                        </a:rPr>
                        <a:t>InsertHeaderBlock()</a:t>
                      </a:r>
                      <a:endParaRPr lang="en-US" sz="1200">
                        <a:effectLst/>
                        <a:latin typeface="Calibri"/>
                        <a:ea typeface="Calibri"/>
                        <a:cs typeface="Times New Roman"/>
                      </a:endParaRPr>
                    </a:p>
                  </a:txBody>
                  <a:tcPr marL="12412" marR="12412" marT="12412" marB="12412" anchor="ctr"/>
                </a:tc>
                <a:tc>
                  <a:txBody>
                    <a:bodyPr/>
                    <a:lstStyle/>
                    <a:p>
                      <a:pPr marL="0" marR="0">
                        <a:lnSpc>
                          <a:spcPct val="115000"/>
                        </a:lnSpc>
                        <a:spcBef>
                          <a:spcPts val="0"/>
                        </a:spcBef>
                        <a:spcAft>
                          <a:spcPts val="0"/>
                        </a:spcAft>
                      </a:pPr>
                      <a:r>
                        <a:rPr lang="en-US" sz="1200">
                          <a:effectLst/>
                        </a:rPr>
                        <a:t>90</a:t>
                      </a:r>
                      <a:endParaRPr lang="en-US" sz="1200">
                        <a:effectLst/>
                        <a:latin typeface="Calibri"/>
                        <a:ea typeface="Calibri"/>
                        <a:cs typeface="Times New Roman"/>
                      </a:endParaRPr>
                    </a:p>
                  </a:txBody>
                  <a:tcPr marL="12412" marR="12412" marT="12412" marB="12412" anchor="ctr"/>
                </a:tc>
              </a:tr>
              <a:tr h="268849">
                <a:tc>
                  <a:txBody>
                    <a:bodyPr/>
                    <a:lstStyle/>
                    <a:p>
                      <a:pPr marL="0" marR="0">
                        <a:lnSpc>
                          <a:spcPct val="115000"/>
                        </a:lnSpc>
                        <a:spcBef>
                          <a:spcPts val="0"/>
                        </a:spcBef>
                        <a:spcAft>
                          <a:spcPts val="0"/>
                        </a:spcAft>
                      </a:pPr>
                      <a:r>
                        <a:rPr lang="en-US" sz="1200">
                          <a:effectLst/>
                        </a:rPr>
                        <a:t>DataContextSource_RelativePerformanceGridBuildEvent (RelativePerformanceGridBuildEventArgs)</a:t>
                      </a:r>
                      <a:endParaRPr lang="en-US" sz="1200">
                        <a:effectLst/>
                        <a:latin typeface="Calibri"/>
                        <a:ea typeface="Calibri"/>
                        <a:cs typeface="Times New Roman"/>
                      </a:endParaRPr>
                    </a:p>
                  </a:txBody>
                  <a:tcPr marL="12412" marR="12412" marT="12412" marB="12412" anchor="ctr"/>
                </a:tc>
                <a:tc>
                  <a:txBody>
                    <a:bodyPr/>
                    <a:lstStyle/>
                    <a:p>
                      <a:pPr marL="0" marR="0">
                        <a:lnSpc>
                          <a:spcPct val="115000"/>
                        </a:lnSpc>
                        <a:spcBef>
                          <a:spcPts val="0"/>
                        </a:spcBef>
                        <a:spcAft>
                          <a:spcPts val="0"/>
                        </a:spcAft>
                      </a:pPr>
                      <a:r>
                        <a:rPr lang="en-US" sz="1200">
                          <a:effectLst/>
                        </a:rPr>
                        <a:t>85</a:t>
                      </a:r>
                      <a:endParaRPr lang="en-US" sz="1200">
                        <a:effectLst/>
                        <a:latin typeface="Calibri"/>
                        <a:ea typeface="Calibri"/>
                        <a:cs typeface="Times New Roman"/>
                      </a:endParaRPr>
                    </a:p>
                  </a:txBody>
                  <a:tcPr marL="12412" marR="12412" marT="12412" marB="12412" anchor="ctr"/>
                </a:tc>
              </a:tr>
              <a:tr h="348809">
                <a:tc>
                  <a:txBody>
                    <a:bodyPr/>
                    <a:lstStyle/>
                    <a:p>
                      <a:pPr marL="0" marR="0">
                        <a:lnSpc>
                          <a:spcPct val="115000"/>
                        </a:lnSpc>
                        <a:spcBef>
                          <a:spcPts val="0"/>
                        </a:spcBef>
                        <a:spcAft>
                          <a:spcPts val="0"/>
                        </a:spcAft>
                      </a:pPr>
                      <a:r>
                        <a:rPr lang="en-US" sz="1200">
                          <a:effectLst/>
                        </a:rPr>
                        <a:t>dataContextSource_RetrieveCustomXmlDataCompletedEvent (RetrieveCustomXmlDataCompleteEventArgs)</a:t>
                      </a:r>
                      <a:endParaRPr lang="en-US" sz="1200">
                        <a:effectLst/>
                        <a:latin typeface="Calibri"/>
                        <a:ea typeface="Calibri"/>
                        <a:cs typeface="Times New Roman"/>
                      </a:endParaRPr>
                    </a:p>
                  </a:txBody>
                  <a:tcPr marL="12412" marR="12412" marT="12412" marB="12412" anchor="ctr"/>
                </a:tc>
                <a:tc>
                  <a:txBody>
                    <a:bodyPr/>
                    <a:lstStyle/>
                    <a:p>
                      <a:pPr marL="0" marR="0">
                        <a:lnSpc>
                          <a:spcPct val="115000"/>
                        </a:lnSpc>
                        <a:spcBef>
                          <a:spcPts val="0"/>
                        </a:spcBef>
                        <a:spcAft>
                          <a:spcPts val="0"/>
                        </a:spcAft>
                      </a:pPr>
                      <a:r>
                        <a:rPr lang="en-US" sz="1200">
                          <a:effectLst/>
                        </a:rPr>
                        <a:t>80</a:t>
                      </a:r>
                      <a:endParaRPr lang="en-US" sz="1200">
                        <a:effectLst/>
                        <a:latin typeface="Calibri"/>
                        <a:ea typeface="Calibri"/>
                        <a:cs typeface="Times New Roman"/>
                      </a:endParaRPr>
                    </a:p>
                  </a:txBody>
                  <a:tcPr marL="12412" marR="12412" marT="12412" marB="12412" anchor="ctr"/>
                </a:tc>
              </a:tr>
              <a:tr h="188890">
                <a:tc>
                  <a:txBody>
                    <a:bodyPr/>
                    <a:lstStyle/>
                    <a:p>
                      <a:pPr marL="0" marR="0">
                        <a:lnSpc>
                          <a:spcPct val="115000"/>
                        </a:lnSpc>
                        <a:spcBef>
                          <a:spcPts val="0"/>
                        </a:spcBef>
                        <a:spcAft>
                          <a:spcPts val="0"/>
                        </a:spcAft>
                      </a:pPr>
                      <a:r>
                        <a:rPr lang="en-US" sz="1200">
                          <a:effectLst/>
                        </a:rPr>
                        <a:t>RetrievePRevenueData(EntitySelectionData,String)</a:t>
                      </a:r>
                      <a:endParaRPr lang="en-US" sz="1200">
                        <a:effectLst/>
                        <a:latin typeface="Calibri"/>
                        <a:ea typeface="Calibri"/>
                        <a:cs typeface="Times New Roman"/>
                      </a:endParaRPr>
                    </a:p>
                  </a:txBody>
                  <a:tcPr marL="12412" marR="12412" marT="12412" marB="12412" anchor="ctr"/>
                </a:tc>
                <a:tc>
                  <a:txBody>
                    <a:bodyPr/>
                    <a:lstStyle/>
                    <a:p>
                      <a:pPr marL="0" marR="0">
                        <a:lnSpc>
                          <a:spcPct val="115000"/>
                        </a:lnSpc>
                        <a:spcBef>
                          <a:spcPts val="0"/>
                        </a:spcBef>
                        <a:spcAft>
                          <a:spcPts val="0"/>
                        </a:spcAft>
                      </a:pPr>
                      <a:r>
                        <a:rPr lang="en-US" sz="1200">
                          <a:effectLst/>
                        </a:rPr>
                        <a:t>79</a:t>
                      </a:r>
                      <a:endParaRPr lang="en-US" sz="1200">
                        <a:effectLst/>
                        <a:latin typeface="Calibri"/>
                        <a:ea typeface="Calibri"/>
                        <a:cs typeface="Times New Roman"/>
                      </a:endParaRPr>
                    </a:p>
                  </a:txBody>
                  <a:tcPr marL="12412" marR="12412" marT="12412" marB="12412" anchor="ctr"/>
                </a:tc>
              </a:tr>
              <a:tr h="188890">
                <a:tc>
                  <a:txBody>
                    <a:bodyPr/>
                    <a:lstStyle/>
                    <a:p>
                      <a:pPr marL="0" marR="0">
                        <a:lnSpc>
                          <a:spcPct val="115000"/>
                        </a:lnSpc>
                        <a:spcBef>
                          <a:spcPts val="0"/>
                        </a:spcBef>
                        <a:spcAft>
                          <a:spcPts val="0"/>
                        </a:spcAft>
                      </a:pPr>
                      <a:r>
                        <a:rPr lang="en-US" sz="1200">
                          <a:effectLst/>
                        </a:rPr>
                        <a:t>RetrieveHeatMapData(PortfolioSelectionData,DateTime,String)</a:t>
                      </a:r>
                      <a:endParaRPr lang="en-US" sz="1200">
                        <a:effectLst/>
                        <a:latin typeface="Calibri"/>
                        <a:ea typeface="Calibri"/>
                        <a:cs typeface="Times New Roman"/>
                      </a:endParaRPr>
                    </a:p>
                  </a:txBody>
                  <a:tcPr marL="12412" marR="12412" marT="12412" marB="12412" anchor="ctr"/>
                </a:tc>
                <a:tc>
                  <a:txBody>
                    <a:bodyPr/>
                    <a:lstStyle/>
                    <a:p>
                      <a:pPr marL="0" marR="0">
                        <a:lnSpc>
                          <a:spcPct val="115000"/>
                        </a:lnSpc>
                        <a:spcBef>
                          <a:spcPts val="0"/>
                        </a:spcBef>
                        <a:spcAft>
                          <a:spcPts val="0"/>
                        </a:spcAft>
                      </a:pPr>
                      <a:r>
                        <a:rPr lang="en-US" sz="1200" dirty="0">
                          <a:effectLst/>
                        </a:rPr>
                        <a:t>78</a:t>
                      </a:r>
                      <a:endParaRPr lang="en-US" sz="1200" dirty="0">
                        <a:effectLst/>
                        <a:latin typeface="Calibri"/>
                        <a:ea typeface="Calibri"/>
                        <a:cs typeface="Times New Roman"/>
                      </a:endParaRPr>
                    </a:p>
                  </a:txBody>
                  <a:tcPr marL="12412" marR="12412" marT="12412" marB="12412" anchor="ctr"/>
                </a:tc>
              </a:tr>
            </a:tbl>
          </a:graphicData>
        </a:graphic>
      </p:graphicFrame>
      <p:sp>
        <p:nvSpPr>
          <p:cNvPr id="12" name="Rectangle 11"/>
          <p:cNvSpPr/>
          <p:nvPr/>
        </p:nvSpPr>
        <p:spPr>
          <a:xfrm>
            <a:off x="-45732" y="5977717"/>
            <a:ext cx="9220200" cy="846160"/>
          </a:xfrm>
          <a:prstGeom prst="rect">
            <a:avLst/>
          </a:prstGeom>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r>
              <a:rPr lang="en-US" dirty="0"/>
              <a:t>Methods </a:t>
            </a:r>
            <a:r>
              <a:rPr lang="en-US" dirty="0" smtClean="0"/>
              <a:t>where </a:t>
            </a:r>
            <a:r>
              <a:rPr lang="en-US" dirty="0" err="1" smtClean="0"/>
              <a:t>LinesOfCode</a:t>
            </a:r>
            <a:r>
              <a:rPr lang="en-US" dirty="0" smtClean="0"/>
              <a:t> </a:t>
            </a:r>
            <a:r>
              <a:rPr lang="en-US" dirty="0"/>
              <a:t>&gt; 30 or </a:t>
            </a:r>
            <a:r>
              <a:rPr lang="en-US" dirty="0" err="1" smtClean="0"/>
              <a:t>ILInstructions</a:t>
            </a:r>
            <a:r>
              <a:rPr lang="en-US" dirty="0" smtClean="0"/>
              <a:t> </a:t>
            </a:r>
            <a:r>
              <a:rPr lang="en-US" dirty="0"/>
              <a:t>&gt; 200 are complex and should be split in smaller methods.</a:t>
            </a:r>
          </a:p>
        </p:txBody>
      </p:sp>
    </p:spTree>
    <p:extLst>
      <p:ext uri="{BB962C8B-B14F-4D97-AF65-F5344CB8AC3E}">
        <p14:creationId xmlns:p14="http://schemas.microsoft.com/office/powerpoint/2010/main" val="3017975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49</a:t>
            </a:fld>
            <a:endParaRPr kumimoji="0" lang="en-US"/>
          </a:p>
        </p:txBody>
      </p:sp>
      <p:sp>
        <p:nvSpPr>
          <p:cNvPr id="7" name="Title 1"/>
          <p:cNvSpPr>
            <a:spLocks noGrp="1"/>
          </p:cNvSpPr>
          <p:nvPr>
            <p:ph type="title"/>
          </p:nvPr>
        </p:nvSpPr>
        <p:spPr>
          <a:xfrm>
            <a:off x="133125" y="-234372"/>
            <a:ext cx="7003331" cy="1143000"/>
          </a:xfrm>
        </p:spPr>
        <p:txBody>
          <a:bodyPr>
            <a:noAutofit/>
          </a:bodyPr>
          <a:lstStyle/>
          <a:p>
            <a:r>
              <a:rPr lang="en-US" sz="2400" dirty="0"/>
              <a:t>Methods too </a:t>
            </a:r>
            <a:r>
              <a:rPr lang="en-US" sz="2400" dirty="0" smtClean="0"/>
              <a:t>complex (104) -</a:t>
            </a:r>
            <a:endParaRPr lang="en-US" sz="2400" dirty="0"/>
          </a:p>
        </p:txBody>
      </p:sp>
      <p:sp>
        <p:nvSpPr>
          <p:cNvPr id="10" name="Rectangle 9"/>
          <p:cNvSpPr/>
          <p:nvPr/>
        </p:nvSpPr>
        <p:spPr>
          <a:xfrm>
            <a:off x="5650176" y="77483"/>
            <a:ext cx="3997392" cy="923330"/>
          </a:xfrm>
          <a:prstGeom prst="rect">
            <a:avLst/>
          </a:prstGeom>
        </p:spPr>
        <p:txBody>
          <a:bodyPr wrap="square">
            <a:spAutoFit/>
          </a:bodyPr>
          <a:lstStyle/>
          <a:p>
            <a:r>
              <a:rPr lang="en-US" dirty="0" smtClean="0"/>
              <a:t>(</a:t>
            </a:r>
            <a:r>
              <a:rPr lang="en-US" dirty="0" err="1" smtClean="0"/>
              <a:t>Cyclomatic</a:t>
            </a:r>
            <a:r>
              <a:rPr lang="en-US" dirty="0" smtClean="0"/>
              <a:t> Complexity</a:t>
            </a:r>
            <a:r>
              <a:rPr lang="en-US" dirty="0"/>
              <a:t> &gt; </a:t>
            </a:r>
            <a:r>
              <a:rPr lang="en-US" dirty="0" smtClean="0"/>
              <a:t>20</a:t>
            </a:r>
            <a:br>
              <a:rPr lang="en-US" dirty="0" smtClean="0"/>
            </a:br>
            <a:r>
              <a:rPr lang="en-US" dirty="0" smtClean="0"/>
              <a:t>Nesting Depth &gt; 5)</a:t>
            </a:r>
            <a:br>
              <a:rPr lang="en-US" dirty="0" smtClean="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17981459"/>
              </p:ext>
            </p:extLst>
          </p:nvPr>
        </p:nvGraphicFramePr>
        <p:xfrm>
          <a:off x="30468" y="767951"/>
          <a:ext cx="9144000" cy="6871670"/>
        </p:xfrm>
        <a:graphic>
          <a:graphicData uri="http://schemas.openxmlformats.org/drawingml/2006/table">
            <a:tbl>
              <a:tblPr firstRow="1" firstCol="1" bandRow="1">
                <a:tableStyleId>{0660B408-B3CF-4A94-85FC-2B1E0A45F4A2}</a:tableStyleId>
              </a:tblPr>
              <a:tblGrid>
                <a:gridCol w="7506269"/>
                <a:gridCol w="791570"/>
                <a:gridCol w="846161"/>
              </a:tblGrid>
              <a:tr h="68953">
                <a:tc>
                  <a:txBody>
                    <a:bodyPr/>
                    <a:lstStyle/>
                    <a:p>
                      <a:pPr marL="0" marR="0">
                        <a:lnSpc>
                          <a:spcPct val="115000"/>
                        </a:lnSpc>
                        <a:spcBef>
                          <a:spcPts val="0"/>
                        </a:spcBef>
                        <a:spcAft>
                          <a:spcPts val="0"/>
                        </a:spcAft>
                      </a:pPr>
                      <a:r>
                        <a:rPr lang="en-US" sz="1200" dirty="0">
                          <a:effectLst/>
                        </a:rPr>
                        <a:t>Method</a:t>
                      </a:r>
                      <a:endParaRPr lang="en-US" sz="1200" dirty="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CC</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Depth</a:t>
                      </a:r>
                      <a:endParaRPr lang="en-US" sz="1200">
                        <a:effectLst/>
                        <a:latin typeface="Calibri"/>
                        <a:ea typeface="Calibri"/>
                        <a:cs typeface="Times New Roman"/>
                      </a:endParaRPr>
                    </a:p>
                  </a:txBody>
                  <a:tcPr marL="9169" marR="9169" marT="9169" marB="9169" anchor="ctr"/>
                </a:tc>
              </a:tr>
              <a:tr h="220797">
                <a:tc>
                  <a:txBody>
                    <a:bodyPr/>
                    <a:lstStyle/>
                    <a:p>
                      <a:pPr marL="0" marR="0">
                        <a:lnSpc>
                          <a:spcPct val="115000"/>
                        </a:lnSpc>
                        <a:spcBef>
                          <a:spcPts val="0"/>
                        </a:spcBef>
                        <a:spcAft>
                          <a:spcPts val="0"/>
                        </a:spcAft>
                      </a:pPr>
                      <a:r>
                        <a:rPr lang="en-US" sz="1200">
                          <a:effectLst/>
                        </a:rPr>
                        <a:t>RetrieveValuationGrowthData(PortfolioSelectionData,Nullable&lt;DateTime&gt; ,String,String,Boolean)</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152</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8</a:t>
                      </a:r>
                      <a:endParaRPr lang="en-US" sz="1200">
                        <a:effectLst/>
                        <a:latin typeface="Calibri"/>
                        <a:ea typeface="Calibri"/>
                        <a:cs typeface="Times New Roman"/>
                      </a:endParaRPr>
                    </a:p>
                  </a:txBody>
                  <a:tcPr marL="9169" marR="9169" marT="9169" marB="9169" anchor="ctr"/>
                </a:tc>
              </a:tr>
              <a:tr h="271411">
                <a:tc>
                  <a:txBody>
                    <a:bodyPr/>
                    <a:lstStyle/>
                    <a:p>
                      <a:pPr marL="0" marR="0">
                        <a:lnSpc>
                          <a:spcPct val="115000"/>
                        </a:lnSpc>
                        <a:spcBef>
                          <a:spcPts val="0"/>
                        </a:spcBef>
                        <a:spcAft>
                          <a:spcPts val="0"/>
                        </a:spcAft>
                      </a:pPr>
                      <a:r>
                        <a:rPr lang="en-US" sz="1200">
                          <a:effectLst/>
                        </a:rPr>
                        <a:t>RetrieveHoldingsPercentageDataForRegion(PortfolioSelectionData ,DateTime,String,String,Boolean)</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138</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13</a:t>
                      </a:r>
                      <a:endParaRPr lang="en-US" sz="1200">
                        <a:effectLst/>
                        <a:latin typeface="Calibri"/>
                        <a:ea typeface="Calibri"/>
                        <a:cs typeface="Times New Roman"/>
                      </a:endParaRPr>
                    </a:p>
                  </a:txBody>
                  <a:tcPr marL="9169" marR="9169" marT="9169" marB="9169" anchor="ctr"/>
                </a:tc>
              </a:tr>
              <a:tr h="170182">
                <a:tc>
                  <a:txBody>
                    <a:bodyPr/>
                    <a:lstStyle/>
                    <a:p>
                      <a:pPr marL="0" marR="0">
                        <a:lnSpc>
                          <a:spcPct val="115000"/>
                        </a:lnSpc>
                        <a:spcBef>
                          <a:spcPts val="0"/>
                        </a:spcBef>
                        <a:spcAft>
                          <a:spcPts val="0"/>
                        </a:spcAft>
                      </a:pPr>
                      <a:r>
                        <a:rPr lang="en-US" sz="1200">
                          <a:effectLst/>
                        </a:rPr>
                        <a:t>RetrieveHoldingsPercentageData(PortfolioSelectionData,DateTime,String ,String,Boolean)</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134</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12</a:t>
                      </a:r>
                      <a:endParaRPr lang="en-US" sz="1200">
                        <a:effectLst/>
                        <a:latin typeface="Calibri"/>
                        <a:ea typeface="Calibri"/>
                        <a:cs typeface="Times New Roman"/>
                      </a:endParaRPr>
                    </a:p>
                  </a:txBody>
                  <a:tcPr marL="9169" marR="9169" marT="9169" marB="9169" anchor="ctr"/>
                </a:tc>
              </a:tr>
              <a:tr h="322026">
                <a:tc>
                  <a:txBody>
                    <a:bodyPr/>
                    <a:lstStyle/>
                    <a:p>
                      <a:pPr marL="0" marR="0">
                        <a:lnSpc>
                          <a:spcPct val="115000"/>
                        </a:lnSpc>
                        <a:spcBef>
                          <a:spcPts val="0"/>
                        </a:spcBef>
                        <a:spcAft>
                          <a:spcPts val="0"/>
                        </a:spcAft>
                      </a:pPr>
                      <a:r>
                        <a:rPr lang="en-US" sz="1200" dirty="0" err="1">
                          <a:effectLst/>
                        </a:rPr>
                        <a:t>SetPeriodColumnDisplayInfo</a:t>
                      </a:r>
                      <a:r>
                        <a:rPr lang="en-US" sz="1200" dirty="0">
                          <a:effectLst/>
                        </a:rPr>
                        <a:t>&lt;T&gt;(List&lt;T&gt;,</a:t>
                      </a:r>
                      <a:r>
                        <a:rPr lang="en-US" sz="1200" dirty="0" err="1">
                          <a:effectLst/>
                        </a:rPr>
                        <a:t>PeriodRecord</a:t>
                      </a:r>
                      <a:r>
                        <a:rPr lang="en-US" sz="1200" dirty="0">
                          <a:effectLst/>
                        </a:rPr>
                        <a:t>&amp;,</a:t>
                      </a:r>
                      <a:r>
                        <a:rPr lang="en-US" sz="1200" dirty="0" err="1">
                          <a:effectLst/>
                        </a:rPr>
                        <a:t>PeriodRecord,List</a:t>
                      </a:r>
                      <a:r>
                        <a:rPr lang="en-US" sz="1200" dirty="0">
                          <a:effectLst/>
                        </a:rPr>
                        <a:t> &lt;</a:t>
                      </a:r>
                      <a:r>
                        <a:rPr lang="en-US" sz="1200" dirty="0" err="1">
                          <a:effectLst/>
                        </a:rPr>
                        <a:t>PeriodColumnGroupingDetail</a:t>
                      </a:r>
                      <a:r>
                        <a:rPr lang="en-US" sz="1200" dirty="0">
                          <a:effectLst/>
                        </a:rPr>
                        <a:t>&gt;,</a:t>
                      </a:r>
                      <a:r>
                        <a:rPr lang="en-US" sz="1200" dirty="0" err="1">
                          <a:effectLst/>
                        </a:rPr>
                        <a:t>Boolean,Boolean,String,String</a:t>
                      </a:r>
                      <a:r>
                        <a:rPr lang="en-US" sz="1200" dirty="0">
                          <a:effectLst/>
                        </a:rPr>
                        <a:t>)</a:t>
                      </a:r>
                      <a:endParaRPr lang="en-US" sz="1200" dirty="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dirty="0">
                          <a:effectLst/>
                        </a:rPr>
                        <a:t>131</a:t>
                      </a:r>
                      <a:endParaRPr lang="en-US" sz="1200" dirty="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5</a:t>
                      </a:r>
                      <a:endParaRPr lang="en-US" sz="1200">
                        <a:effectLst/>
                        <a:latin typeface="Calibri"/>
                        <a:ea typeface="Calibri"/>
                        <a:cs typeface="Times New Roman"/>
                      </a:endParaRPr>
                    </a:p>
                  </a:txBody>
                  <a:tcPr marL="9169" marR="9169" marT="9169" marB="9169" anchor="ctr"/>
                </a:tc>
              </a:tr>
              <a:tr h="271411">
                <a:tc>
                  <a:txBody>
                    <a:bodyPr/>
                    <a:lstStyle/>
                    <a:p>
                      <a:pPr marL="0" marR="0">
                        <a:lnSpc>
                          <a:spcPct val="115000"/>
                        </a:lnSpc>
                        <a:spcBef>
                          <a:spcPts val="0"/>
                        </a:spcBef>
                        <a:spcAft>
                          <a:spcPts val="0"/>
                        </a:spcAft>
                      </a:pPr>
                      <a:r>
                        <a:rPr lang="en-US" sz="1200">
                          <a:effectLst/>
                        </a:rPr>
                        <a:t>RetrieveSecurityData(PortfolioSelectionData,EntitySelectionData,String ,String,String,String,List&lt;CSTUserPreferenceInfo&gt;)</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124</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9</a:t>
                      </a:r>
                      <a:endParaRPr lang="en-US" sz="1200">
                        <a:effectLst/>
                        <a:latin typeface="Calibri"/>
                        <a:ea typeface="Calibri"/>
                        <a:cs typeface="Times New Roman"/>
                      </a:endParaRPr>
                    </a:p>
                  </a:txBody>
                  <a:tcPr marL="9169" marR="9169" marT="9169" marB="9169" anchor="ctr"/>
                </a:tc>
              </a:tr>
              <a:tr h="271411">
                <a:tc>
                  <a:txBody>
                    <a:bodyPr/>
                    <a:lstStyle/>
                    <a:p>
                      <a:pPr marL="0" marR="0">
                        <a:lnSpc>
                          <a:spcPct val="115000"/>
                        </a:lnSpc>
                        <a:spcBef>
                          <a:spcPts val="0"/>
                        </a:spcBef>
                        <a:spcAft>
                          <a:spcPts val="0"/>
                        </a:spcAft>
                      </a:pPr>
                      <a:r>
                        <a:rPr lang="en-US" sz="1200">
                          <a:effectLst/>
                        </a:rPr>
                        <a:t>RetrieveFinstatData(String,String,FinancialStatementDataSource ,FinancialStatementFiscalType,String,Int32)</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77</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8</a:t>
                      </a:r>
                      <a:endParaRPr lang="en-US" sz="1200">
                        <a:effectLst/>
                        <a:latin typeface="Calibri"/>
                        <a:ea typeface="Calibri"/>
                        <a:cs typeface="Times New Roman"/>
                      </a:endParaRPr>
                    </a:p>
                  </a:txBody>
                  <a:tcPr marL="9169" marR="9169" marT="9169" marB="9169" anchor="ctr"/>
                </a:tc>
              </a:tr>
              <a:tr h="119568">
                <a:tc>
                  <a:txBody>
                    <a:bodyPr/>
                    <a:lstStyle/>
                    <a:p>
                      <a:pPr marL="0" marR="0">
                        <a:lnSpc>
                          <a:spcPct val="115000"/>
                        </a:lnSpc>
                        <a:spcBef>
                          <a:spcPts val="0"/>
                        </a:spcBef>
                        <a:spcAft>
                          <a:spcPts val="0"/>
                        </a:spcAft>
                      </a:pPr>
                      <a:r>
                        <a:rPr lang="en-US" sz="1200">
                          <a:effectLst/>
                        </a:rPr>
                        <a:t>SetColumnHeaders(PeriodRecord,Boolean)</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60</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1</a:t>
                      </a:r>
                      <a:endParaRPr lang="en-US" sz="1200">
                        <a:effectLst/>
                        <a:latin typeface="Calibri"/>
                        <a:ea typeface="Calibri"/>
                        <a:cs typeface="Times New Roman"/>
                      </a:endParaRPr>
                    </a:p>
                  </a:txBody>
                  <a:tcPr marL="9169" marR="9169" marT="9169" marB="9169" anchor="ctr"/>
                </a:tc>
              </a:tr>
              <a:tr h="119568">
                <a:tc>
                  <a:txBody>
                    <a:bodyPr/>
                    <a:lstStyle/>
                    <a:p>
                      <a:pPr marL="0" marR="0">
                        <a:lnSpc>
                          <a:spcPct val="115000"/>
                        </a:lnSpc>
                        <a:spcBef>
                          <a:spcPts val="0"/>
                        </a:spcBef>
                        <a:spcAft>
                          <a:spcPts val="0"/>
                        </a:spcAft>
                      </a:pPr>
                      <a:r>
                        <a:rPr lang="en-US" sz="1200">
                          <a:effectLst/>
                        </a:rPr>
                        <a:t>SetToolBoxItemVisibility(DashboardCategoryType)</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59</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1</a:t>
                      </a:r>
                      <a:endParaRPr lang="en-US" sz="1200">
                        <a:effectLst/>
                        <a:latin typeface="Calibri"/>
                        <a:ea typeface="Calibri"/>
                        <a:cs typeface="Times New Roman"/>
                      </a:endParaRPr>
                    </a:p>
                  </a:txBody>
                  <a:tcPr marL="9169" marR="9169" marT="9169" marB="9169" anchor="ctr"/>
                </a:tc>
              </a:tr>
              <a:tr h="68953">
                <a:tc>
                  <a:txBody>
                    <a:bodyPr/>
                    <a:lstStyle/>
                    <a:p>
                      <a:pPr marL="0" marR="0">
                        <a:lnSpc>
                          <a:spcPct val="115000"/>
                        </a:lnSpc>
                        <a:spcBef>
                          <a:spcPts val="0"/>
                        </a:spcBef>
                        <a:spcAft>
                          <a:spcPts val="0"/>
                        </a:spcAft>
                      </a:pPr>
                      <a:r>
                        <a:rPr lang="en-US" sz="1200">
                          <a:effectLst/>
                        </a:rPr>
                        <a:t>set_SelectedPeriod(String)</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58</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7</a:t>
                      </a:r>
                      <a:endParaRPr lang="en-US" sz="1200">
                        <a:effectLst/>
                        <a:latin typeface="Calibri"/>
                        <a:ea typeface="Calibri"/>
                        <a:cs typeface="Times New Roman"/>
                      </a:endParaRPr>
                    </a:p>
                  </a:txBody>
                  <a:tcPr marL="9169" marR="9169" marT="9169" marB="9169" anchor="ctr"/>
                </a:tc>
              </a:tr>
              <a:tr h="119568">
                <a:tc>
                  <a:txBody>
                    <a:bodyPr/>
                    <a:lstStyle/>
                    <a:p>
                      <a:pPr marL="0" marR="0">
                        <a:lnSpc>
                          <a:spcPct val="115000"/>
                        </a:lnSpc>
                        <a:spcBef>
                          <a:spcPts val="0"/>
                        </a:spcBef>
                        <a:spcAft>
                          <a:spcPts val="0"/>
                        </a:spcAft>
                      </a:pPr>
                      <a:r>
                        <a:rPr lang="en-US" sz="1200">
                          <a:effectLst/>
                        </a:rPr>
                        <a:t>RetrievePRevenueData(EntitySelectionData,String)</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51</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9</a:t>
                      </a:r>
                      <a:endParaRPr lang="en-US" sz="1200">
                        <a:effectLst/>
                        <a:latin typeface="Calibri"/>
                        <a:ea typeface="Calibri"/>
                        <a:cs typeface="Times New Roman"/>
                      </a:endParaRPr>
                    </a:p>
                  </a:txBody>
                  <a:tcPr marL="9169" marR="9169" marT="9169" marB="9169" anchor="ctr"/>
                </a:tc>
              </a:tr>
              <a:tr h="119568">
                <a:tc>
                  <a:txBody>
                    <a:bodyPr/>
                    <a:lstStyle/>
                    <a:p>
                      <a:pPr marL="0" marR="0">
                        <a:lnSpc>
                          <a:spcPct val="115000"/>
                        </a:lnSpc>
                        <a:spcBef>
                          <a:spcPts val="0"/>
                        </a:spcBef>
                        <a:spcAft>
                          <a:spcPts val="0"/>
                        </a:spcAft>
                      </a:pPr>
                      <a:r>
                        <a:rPr lang="en-US" sz="1200">
                          <a:effectLst/>
                        </a:rPr>
                        <a:t>SetPeriodRecord(Int32,Int32,Int32,Int32,Boolean)</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45</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2</a:t>
                      </a:r>
                      <a:endParaRPr lang="en-US" sz="1200">
                        <a:effectLst/>
                        <a:latin typeface="Calibri"/>
                        <a:ea typeface="Calibri"/>
                        <a:cs typeface="Times New Roman"/>
                      </a:endParaRPr>
                    </a:p>
                  </a:txBody>
                  <a:tcPr marL="9169" marR="9169" marT="9169" marB="9169" anchor="ctr"/>
                </a:tc>
              </a:tr>
              <a:tr h="271411">
                <a:tc>
                  <a:txBody>
                    <a:bodyPr/>
                    <a:lstStyle/>
                    <a:p>
                      <a:pPr marL="0" marR="0">
                        <a:lnSpc>
                          <a:spcPct val="115000"/>
                        </a:lnSpc>
                        <a:spcBef>
                          <a:spcPts val="0"/>
                        </a:spcBef>
                        <a:spcAft>
                          <a:spcPts val="0"/>
                        </a:spcAft>
                      </a:pPr>
                      <a:r>
                        <a:rPr lang="en-US" sz="1200">
                          <a:effectLst/>
                        </a:rPr>
                        <a:t>RetrievePricingReferenceData(ObservableCollection&lt;EntitySelectionData&gt; ,DateTime,DateTime,Boolean,String)</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44</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8</a:t>
                      </a:r>
                      <a:endParaRPr lang="en-US" sz="1200">
                        <a:effectLst/>
                        <a:latin typeface="Calibri"/>
                        <a:ea typeface="Calibri"/>
                        <a:cs typeface="Times New Roman"/>
                      </a:endParaRPr>
                    </a:p>
                  </a:txBody>
                  <a:tcPr marL="9169" marR="9169" marT="9169" marB="9169" anchor="ctr"/>
                </a:tc>
              </a:tr>
              <a:tr h="170182">
                <a:tc>
                  <a:txBody>
                    <a:bodyPr/>
                    <a:lstStyle/>
                    <a:p>
                      <a:pPr marL="0" marR="0">
                        <a:lnSpc>
                          <a:spcPct val="115000"/>
                        </a:lnSpc>
                        <a:spcBef>
                          <a:spcPts val="0"/>
                        </a:spcBef>
                        <a:spcAft>
                          <a:spcPts val="0"/>
                        </a:spcAft>
                      </a:pPr>
                      <a:r>
                        <a:rPr lang="en-US" sz="1200">
                          <a:effectLst/>
                        </a:rPr>
                        <a:t>GetBenchmarkPerformanceData(Entities,MarketSnapshotPreference)</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44</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2</a:t>
                      </a:r>
                      <a:endParaRPr lang="en-US" sz="1200">
                        <a:effectLst/>
                        <a:latin typeface="Calibri"/>
                        <a:ea typeface="Calibri"/>
                        <a:cs typeface="Times New Roman"/>
                      </a:endParaRPr>
                    </a:p>
                  </a:txBody>
                  <a:tcPr marL="9169" marR="9169" marT="9169" marB="9169" anchor="ctr"/>
                </a:tc>
              </a:tr>
              <a:tr h="271411">
                <a:tc>
                  <a:txBody>
                    <a:bodyPr/>
                    <a:lstStyle/>
                    <a:p>
                      <a:pPr marL="0" marR="0">
                        <a:lnSpc>
                          <a:spcPct val="115000"/>
                        </a:lnSpc>
                        <a:spcBef>
                          <a:spcPts val="0"/>
                        </a:spcBef>
                        <a:spcAft>
                          <a:spcPts val="0"/>
                        </a:spcAft>
                      </a:pPr>
                      <a:r>
                        <a:rPr lang="en-US" sz="1200" dirty="0" err="1">
                          <a:effectLst/>
                        </a:rPr>
                        <a:t>GetFilteredRiskIndexListWithoutLookThru</a:t>
                      </a:r>
                      <a:r>
                        <a:rPr lang="en-US" sz="1200" dirty="0">
                          <a:effectLst/>
                        </a:rPr>
                        <a:t>(</a:t>
                      </a:r>
                      <a:r>
                        <a:rPr lang="en-US" sz="1200" dirty="0" err="1">
                          <a:effectLst/>
                        </a:rPr>
                        <a:t>PortfolioSelectionData</a:t>
                      </a:r>
                      <a:r>
                        <a:rPr lang="en-US" sz="1200" dirty="0">
                          <a:effectLst/>
                        </a:rPr>
                        <a:t> ,</a:t>
                      </a:r>
                      <a:r>
                        <a:rPr lang="en-US" sz="1200" dirty="0" err="1">
                          <a:effectLst/>
                        </a:rPr>
                        <a:t>DateTime,Boolean,String,String</a:t>
                      </a:r>
                      <a:r>
                        <a:rPr lang="en-US" sz="1200" dirty="0">
                          <a:effectLst/>
                        </a:rPr>
                        <a:t>)</a:t>
                      </a:r>
                      <a:endParaRPr lang="en-US" sz="1200" dirty="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42</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7</a:t>
                      </a:r>
                      <a:endParaRPr lang="en-US" sz="1200">
                        <a:effectLst/>
                        <a:latin typeface="Calibri"/>
                        <a:ea typeface="Calibri"/>
                        <a:cs typeface="Times New Roman"/>
                      </a:endParaRPr>
                    </a:p>
                  </a:txBody>
                  <a:tcPr marL="9169" marR="9169" marT="9169" marB="9169" anchor="ctr"/>
                </a:tc>
              </a:tr>
              <a:tr h="220797">
                <a:tc>
                  <a:txBody>
                    <a:bodyPr/>
                    <a:lstStyle/>
                    <a:p>
                      <a:pPr marL="0" marR="0">
                        <a:lnSpc>
                          <a:spcPct val="115000"/>
                        </a:lnSpc>
                        <a:spcBef>
                          <a:spcPts val="0"/>
                        </a:spcBef>
                        <a:spcAft>
                          <a:spcPts val="0"/>
                        </a:spcAft>
                      </a:pPr>
                      <a:r>
                        <a:rPr lang="en-US" sz="1200" dirty="0" err="1">
                          <a:effectLst/>
                        </a:rPr>
                        <a:t>GetFilteredRiskIndexListWithLookThru</a:t>
                      </a:r>
                      <a:r>
                        <a:rPr lang="en-US" sz="1200" dirty="0">
                          <a:effectLst/>
                        </a:rPr>
                        <a:t>(</a:t>
                      </a:r>
                      <a:r>
                        <a:rPr lang="en-US" sz="1200" dirty="0" err="1">
                          <a:effectLst/>
                        </a:rPr>
                        <a:t>PortfolioSelectionData,DateTime</a:t>
                      </a:r>
                      <a:r>
                        <a:rPr lang="en-US" sz="1200" dirty="0">
                          <a:effectLst/>
                        </a:rPr>
                        <a:t> ,</a:t>
                      </a:r>
                      <a:r>
                        <a:rPr lang="en-US" sz="1200" dirty="0" err="1">
                          <a:effectLst/>
                        </a:rPr>
                        <a:t>Boolean,String,String</a:t>
                      </a:r>
                      <a:r>
                        <a:rPr lang="en-US" sz="1200" dirty="0">
                          <a:effectLst/>
                        </a:rPr>
                        <a:t>)</a:t>
                      </a:r>
                      <a:endParaRPr lang="en-US" sz="1200" dirty="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42</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7</a:t>
                      </a:r>
                      <a:endParaRPr lang="en-US" sz="1200">
                        <a:effectLst/>
                        <a:latin typeface="Calibri"/>
                        <a:ea typeface="Calibri"/>
                        <a:cs typeface="Times New Roman"/>
                      </a:endParaRPr>
                    </a:p>
                  </a:txBody>
                  <a:tcPr marL="9169" marR="9169" marT="9169" marB="9169" anchor="ctr"/>
                </a:tc>
              </a:tr>
              <a:tr h="119568">
                <a:tc>
                  <a:txBody>
                    <a:bodyPr/>
                    <a:lstStyle/>
                    <a:p>
                      <a:pPr marL="0" marR="0">
                        <a:lnSpc>
                          <a:spcPct val="115000"/>
                        </a:lnSpc>
                        <a:spcBef>
                          <a:spcPts val="0"/>
                        </a:spcBef>
                        <a:spcAft>
                          <a:spcPts val="0"/>
                        </a:spcAft>
                      </a:pPr>
                      <a:r>
                        <a:rPr lang="en-US" sz="1200">
                          <a:effectLst/>
                        </a:rPr>
                        <a:t>CreateXML(List&lt;CustomScreeningSecurityData&gt;)</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41</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6</a:t>
                      </a:r>
                      <a:endParaRPr lang="en-US" sz="1200">
                        <a:effectLst/>
                        <a:latin typeface="Calibri"/>
                        <a:ea typeface="Calibri"/>
                        <a:cs typeface="Times New Roman"/>
                      </a:endParaRPr>
                    </a:p>
                  </a:txBody>
                  <a:tcPr marL="9169" marR="9169" marT="9169" marB="9169" anchor="ctr"/>
                </a:tc>
              </a:tr>
              <a:tr h="170182">
                <a:tc>
                  <a:txBody>
                    <a:bodyPr/>
                    <a:lstStyle/>
                    <a:p>
                      <a:pPr marL="0" marR="0">
                        <a:lnSpc>
                          <a:spcPct val="115000"/>
                        </a:lnSpc>
                        <a:spcBef>
                          <a:spcPts val="0"/>
                        </a:spcBef>
                        <a:spcAft>
                          <a:spcPts val="0"/>
                        </a:spcAft>
                      </a:pPr>
                      <a:r>
                        <a:rPr lang="en-US" sz="1200">
                          <a:effectLst/>
                        </a:rPr>
                        <a:t>RetrievePerformanceGraphData(PortfolioSelectionData,DateTime,String ,String)</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41</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6</a:t>
                      </a:r>
                      <a:endParaRPr lang="en-US" sz="1200">
                        <a:effectLst/>
                        <a:latin typeface="Calibri"/>
                        <a:ea typeface="Calibri"/>
                        <a:cs typeface="Times New Roman"/>
                      </a:endParaRPr>
                    </a:p>
                  </a:txBody>
                  <a:tcPr marL="9169" marR="9169" marT="9169" marB="9169" anchor="ctr"/>
                </a:tc>
              </a:tr>
              <a:tr h="170182">
                <a:tc>
                  <a:txBody>
                    <a:bodyPr/>
                    <a:lstStyle/>
                    <a:p>
                      <a:pPr marL="0" marR="0">
                        <a:lnSpc>
                          <a:spcPct val="115000"/>
                        </a:lnSpc>
                        <a:spcBef>
                          <a:spcPts val="0"/>
                        </a:spcBef>
                        <a:spcAft>
                          <a:spcPts val="0"/>
                        </a:spcAft>
                      </a:pPr>
                      <a:r>
                        <a:rPr lang="en-US" sz="1200">
                          <a:effectLst/>
                        </a:rPr>
                        <a:t>RetrieveTopHoldingsData(PortfolioSelectionData,DateTime,Boolean ,Boolean)</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38</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8</a:t>
                      </a:r>
                      <a:endParaRPr lang="en-US" sz="1200">
                        <a:effectLst/>
                        <a:latin typeface="Calibri"/>
                        <a:ea typeface="Calibri"/>
                        <a:cs typeface="Times New Roman"/>
                      </a:endParaRPr>
                    </a:p>
                  </a:txBody>
                  <a:tcPr marL="9169" marR="9169" marT="9169" marB="9169" anchor="ctr"/>
                </a:tc>
              </a:tr>
              <a:tr h="170182">
                <a:tc>
                  <a:txBody>
                    <a:bodyPr/>
                    <a:lstStyle/>
                    <a:p>
                      <a:pPr marL="0" marR="0">
                        <a:lnSpc>
                          <a:spcPct val="115000"/>
                        </a:lnSpc>
                        <a:spcBef>
                          <a:spcPts val="0"/>
                        </a:spcBef>
                        <a:spcAft>
                          <a:spcPts val="0"/>
                        </a:spcAft>
                      </a:pPr>
                      <a:r>
                        <a:rPr lang="en-US" sz="1200">
                          <a:effectLst/>
                        </a:rPr>
                        <a:t>Equals(GF_PERF_DAILY_ATTRIBUTION,GF_PERF_DAILY_ATTRIBUTION)</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37</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4</a:t>
                      </a:r>
                      <a:endParaRPr lang="en-US" sz="1200">
                        <a:effectLst/>
                        <a:latin typeface="Calibri"/>
                        <a:ea typeface="Calibri"/>
                        <a:cs typeface="Times New Roman"/>
                      </a:endParaRPr>
                    </a:p>
                  </a:txBody>
                  <a:tcPr marL="9169" marR="9169" marT="9169" marB="9169" anchor="ctr"/>
                </a:tc>
              </a:tr>
              <a:tr h="170182">
                <a:tc>
                  <a:txBody>
                    <a:bodyPr/>
                    <a:lstStyle/>
                    <a:p>
                      <a:pPr marL="0" marR="0">
                        <a:lnSpc>
                          <a:spcPct val="115000"/>
                        </a:lnSpc>
                        <a:spcBef>
                          <a:spcPts val="0"/>
                        </a:spcBef>
                        <a:spcAft>
                          <a:spcPts val="0"/>
                        </a:spcAft>
                      </a:pPr>
                      <a:r>
                        <a:rPr lang="en-US" sz="1200">
                          <a:effectLst/>
                        </a:rPr>
                        <a:t>CalculateSumBenchmarkRanges(List&lt;MarketCapitalizationData&gt;,String ,String,Boolean)</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34</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4</a:t>
                      </a:r>
                      <a:endParaRPr lang="en-US" sz="1200">
                        <a:effectLst/>
                        <a:latin typeface="Calibri"/>
                        <a:ea typeface="Calibri"/>
                        <a:cs typeface="Times New Roman"/>
                      </a:endParaRPr>
                    </a:p>
                  </a:txBody>
                  <a:tcPr marL="9169" marR="9169" marT="9169" marB="9169" anchor="ctr"/>
                </a:tc>
              </a:tr>
              <a:tr h="119568">
                <a:tc>
                  <a:txBody>
                    <a:bodyPr/>
                    <a:lstStyle/>
                    <a:p>
                      <a:pPr marL="0" marR="0">
                        <a:lnSpc>
                          <a:spcPct val="115000"/>
                        </a:lnSpc>
                        <a:spcBef>
                          <a:spcPts val="0"/>
                        </a:spcBef>
                        <a:spcAft>
                          <a:spcPts val="0"/>
                        </a:spcAft>
                      </a:pPr>
                      <a:r>
                        <a:rPr lang="en-US" sz="1200">
                          <a:effectLst/>
                        </a:rPr>
                        <a:t>ApplyingFormatting(List&lt;FreeCashFlowsData&gt;)</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34</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dirty="0">
                          <a:effectLst/>
                        </a:rPr>
                        <a:t>4</a:t>
                      </a:r>
                      <a:endParaRPr lang="en-US" sz="1200" dirty="0">
                        <a:effectLst/>
                        <a:latin typeface="Calibri"/>
                        <a:ea typeface="Calibri"/>
                        <a:cs typeface="Times New Roman"/>
                      </a:endParaRPr>
                    </a:p>
                  </a:txBody>
                  <a:tcPr marL="9169" marR="9169" marT="9169" marB="9169" anchor="ctr"/>
                </a:tc>
              </a:tr>
              <a:tr h="220797">
                <a:tc>
                  <a:txBody>
                    <a:bodyPr/>
                    <a:lstStyle/>
                    <a:p>
                      <a:pPr marL="0" marR="0">
                        <a:lnSpc>
                          <a:spcPct val="115000"/>
                        </a:lnSpc>
                        <a:spcBef>
                          <a:spcPts val="0"/>
                        </a:spcBef>
                        <a:spcAft>
                          <a:spcPts val="0"/>
                        </a:spcAft>
                      </a:pPr>
                      <a:r>
                        <a:rPr lang="en-US" sz="1200">
                          <a:effectLst/>
                        </a:rPr>
                        <a:t>RetrieveSecurityDetails(EntitySelectionData,ICPresentationOverviewData ,PortfolioSelectionData)</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33</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4</a:t>
                      </a:r>
                      <a:endParaRPr lang="en-US" sz="1200">
                        <a:effectLst/>
                        <a:latin typeface="Calibri"/>
                        <a:ea typeface="Calibri"/>
                        <a:cs typeface="Times New Roman"/>
                      </a:endParaRPr>
                    </a:p>
                  </a:txBody>
                  <a:tcPr marL="9169" marR="9169" marT="9169" marB="9169" anchor="ctr"/>
                </a:tc>
              </a:tr>
              <a:tr h="119568">
                <a:tc>
                  <a:txBody>
                    <a:bodyPr/>
                    <a:lstStyle/>
                    <a:p>
                      <a:pPr marL="0" marR="0">
                        <a:lnSpc>
                          <a:spcPct val="115000"/>
                        </a:lnSpc>
                        <a:spcBef>
                          <a:spcPts val="0"/>
                        </a:spcBef>
                        <a:spcAft>
                          <a:spcPts val="0"/>
                        </a:spcAft>
                      </a:pPr>
                      <a:r>
                        <a:rPr lang="en-US" sz="1200">
                          <a:effectLst/>
                        </a:rPr>
                        <a:t>RetrieveUpdatedSecurityDetails(ICPresentationOverviewData)</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33</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4</a:t>
                      </a:r>
                      <a:endParaRPr lang="en-US" sz="1200">
                        <a:effectLst/>
                        <a:latin typeface="Calibri"/>
                        <a:ea typeface="Calibri"/>
                        <a:cs typeface="Times New Roman"/>
                      </a:endParaRPr>
                    </a:p>
                  </a:txBody>
                  <a:tcPr marL="9169" marR="9169" marT="9169" marB="9169" anchor="ctr"/>
                </a:tc>
              </a:tr>
              <a:tr h="119568">
                <a:tc>
                  <a:txBody>
                    <a:bodyPr/>
                    <a:lstStyle/>
                    <a:p>
                      <a:pPr marL="0" marR="0">
                        <a:lnSpc>
                          <a:spcPct val="115000"/>
                        </a:lnSpc>
                        <a:spcBef>
                          <a:spcPts val="0"/>
                        </a:spcBef>
                        <a:spcAft>
                          <a:spcPts val="0"/>
                        </a:spcAft>
                      </a:pPr>
                      <a:r>
                        <a:rPr lang="en-US" sz="1200">
                          <a:effectLst/>
                        </a:rPr>
                        <a:t>RetrieveChartAccordingDataPeriod(String)</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33</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8</a:t>
                      </a:r>
                      <a:endParaRPr lang="en-US" sz="1200">
                        <a:effectLst/>
                        <a:latin typeface="Calibri"/>
                        <a:ea typeface="Calibri"/>
                        <a:cs typeface="Times New Roman"/>
                      </a:endParaRPr>
                    </a:p>
                  </a:txBody>
                  <a:tcPr marL="9169" marR="9169" marT="9169" marB="9169" anchor="ctr"/>
                </a:tc>
              </a:tr>
              <a:tr h="68953">
                <a:tc>
                  <a:txBody>
                    <a:bodyPr/>
                    <a:lstStyle/>
                    <a:p>
                      <a:pPr marL="0" marR="0">
                        <a:lnSpc>
                          <a:spcPct val="115000"/>
                        </a:lnSpc>
                        <a:spcBef>
                          <a:spcPts val="0"/>
                        </a:spcBef>
                        <a:spcAft>
                          <a:spcPts val="0"/>
                        </a:spcAft>
                      </a:pPr>
                      <a:r>
                        <a:rPr lang="en-US" sz="1200">
                          <a:effectLst/>
                        </a:rPr>
                        <a:t>Generate(String,ICPresentation)</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a:effectLst/>
                        </a:rPr>
                        <a:t>33</a:t>
                      </a:r>
                      <a:endParaRPr lang="en-US" sz="1200">
                        <a:effectLst/>
                        <a:latin typeface="Calibri"/>
                        <a:ea typeface="Calibri"/>
                        <a:cs typeface="Times New Roman"/>
                      </a:endParaRPr>
                    </a:p>
                  </a:txBody>
                  <a:tcPr marL="9169" marR="9169" marT="9169" marB="9169" anchor="ctr"/>
                </a:tc>
                <a:tc>
                  <a:txBody>
                    <a:bodyPr/>
                    <a:lstStyle/>
                    <a:p>
                      <a:pPr marL="0" marR="0">
                        <a:lnSpc>
                          <a:spcPct val="115000"/>
                        </a:lnSpc>
                        <a:spcBef>
                          <a:spcPts val="0"/>
                        </a:spcBef>
                        <a:spcAft>
                          <a:spcPts val="0"/>
                        </a:spcAft>
                      </a:pPr>
                      <a:r>
                        <a:rPr lang="en-US" sz="1200" dirty="0">
                          <a:effectLst/>
                        </a:rPr>
                        <a:t>2</a:t>
                      </a:r>
                      <a:endParaRPr lang="en-US" sz="1200" dirty="0">
                        <a:effectLst/>
                        <a:latin typeface="Calibri"/>
                        <a:ea typeface="Calibri"/>
                        <a:cs typeface="Times New Roman"/>
                      </a:endParaRPr>
                    </a:p>
                  </a:txBody>
                  <a:tcPr marL="9169" marR="9169" marT="9169" marB="9169" anchor="ctr"/>
                </a:tc>
              </a:tr>
            </a:tbl>
          </a:graphicData>
        </a:graphic>
      </p:graphicFrame>
      <p:sp>
        <p:nvSpPr>
          <p:cNvPr id="8" name="Rectangle 7"/>
          <p:cNvSpPr/>
          <p:nvPr/>
        </p:nvSpPr>
        <p:spPr>
          <a:xfrm>
            <a:off x="-45732" y="5964069"/>
            <a:ext cx="9220200" cy="846160"/>
          </a:xfrm>
          <a:prstGeom prst="rect">
            <a:avLst/>
          </a:prstGeom>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r>
              <a:rPr lang="en-US" dirty="0"/>
              <a:t>Methods where </a:t>
            </a:r>
            <a:r>
              <a:rPr lang="en-US" dirty="0" err="1"/>
              <a:t>CyclomaticComplexity</a:t>
            </a:r>
            <a:r>
              <a:rPr lang="en-US" dirty="0"/>
              <a:t> &gt; 20 or </a:t>
            </a:r>
            <a:r>
              <a:rPr lang="en-US" dirty="0" smtClean="0"/>
              <a:t>Nesting Depth </a:t>
            </a:r>
            <a:r>
              <a:rPr lang="en-US" dirty="0"/>
              <a:t>&gt; </a:t>
            </a:r>
            <a:r>
              <a:rPr lang="en-US" dirty="0" smtClean="0"/>
              <a:t>5 </a:t>
            </a:r>
            <a:r>
              <a:rPr lang="en-US" dirty="0"/>
              <a:t>are </a:t>
            </a:r>
            <a:r>
              <a:rPr lang="en-US" b="1" dirty="0"/>
              <a:t>hard to understand and maintain </a:t>
            </a:r>
            <a:r>
              <a:rPr lang="en-US" dirty="0"/>
              <a:t>and should be split in smaller methods..</a:t>
            </a:r>
          </a:p>
        </p:txBody>
      </p:sp>
    </p:spTree>
    <p:extLst>
      <p:ext uri="{BB962C8B-B14F-4D97-AF65-F5344CB8AC3E}">
        <p14:creationId xmlns:p14="http://schemas.microsoft.com/office/powerpoint/2010/main" val="16320610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 0 L 0 -0.25 E" pathEditMode="relative" ptsTypes="">
                                      <p:cBhvr>
                                        <p:cTn id="6" dur="2000" fill="hold"/>
                                        <p:tgtEl>
                                          <p:spTgt spid="3"/>
                                        </p:tgtEl>
                                        <p:attrNameLst>
                                          <p:attrName>ppt_x</p:attrName>
                                          <p:attrName>ppt_y</p:attrName>
                                        </p:attrNameLst>
                                      </p:cBhvr>
                                    </p:animMotion>
                                  </p:childTnLst>
                                </p:cTn>
                              </p:par>
                              <p:par>
                                <p:cTn id="7" presetID="2" presetClass="entr" presetSubtype="4"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 calcmode="lin" valueType="num">
                                      <p:cBhvr additive="base">
                                        <p:cTn id="9" dur="500" fill="hold"/>
                                        <p:tgtEl>
                                          <p:spTgt spid="8"/>
                                        </p:tgtEl>
                                        <p:attrNameLst>
                                          <p:attrName>ppt_x</p:attrName>
                                        </p:attrNameLst>
                                      </p:cBhvr>
                                      <p:tavLst>
                                        <p:tav tm="0">
                                          <p:val>
                                            <p:strVal val="#ppt_x"/>
                                          </p:val>
                                        </p:tav>
                                        <p:tav tm="100000">
                                          <p:val>
                                            <p:strVal val="#ppt_x"/>
                                          </p:val>
                                        </p:tav>
                                      </p:tavLst>
                                    </p:anim>
                                    <p:anim calcmode="lin" valueType="num">
                                      <p:cBhvr additive="base">
                                        <p:cTn id="1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3849" y="2869103"/>
            <a:ext cx="7024744" cy="1143000"/>
          </a:xfrm>
        </p:spPr>
        <p:txBody>
          <a:bodyPr>
            <a:normAutofit/>
          </a:bodyPr>
          <a:lstStyle/>
          <a:p>
            <a:pPr algn="ctr"/>
            <a:r>
              <a:rPr lang="en-US"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Design</a:t>
            </a:r>
            <a:endPar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endParaRPr>
          </a:p>
        </p:txBody>
      </p:sp>
      <p:sp>
        <p:nvSpPr>
          <p:cNvPr id="3" name="Slide Number Placeholder 2"/>
          <p:cNvSpPr>
            <a:spLocks noGrp="1"/>
          </p:cNvSpPr>
          <p:nvPr>
            <p:ph type="sldNum" sz="quarter" idx="12"/>
          </p:nvPr>
        </p:nvSpPr>
        <p:spPr/>
        <p:txBody>
          <a:bodyPr/>
          <a:lstStyle/>
          <a:p>
            <a:fld id="{33D6E5A2-EC83-451F-A719-9AC1370DD5CF}" type="slidenum">
              <a:rPr lang="en-US" smtClean="0"/>
              <a:pPr/>
              <a:t>5</a:t>
            </a:fld>
            <a:endParaRPr lang="en-US"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24587" y="-6333063"/>
            <a:ext cx="7765662" cy="16476125"/>
          </a:xfrm>
          <a:prstGeom prst="rect">
            <a:avLst/>
          </a:prstGeom>
        </p:spPr>
      </p:pic>
    </p:spTree>
    <p:extLst>
      <p:ext uri="{BB962C8B-B14F-4D97-AF65-F5344CB8AC3E}">
        <p14:creationId xmlns:p14="http://schemas.microsoft.com/office/powerpoint/2010/main" val="25032580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grpId="0" nodeType="with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 presetID="16" presetClass="entr" presetSubtype="2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1000"/>
                                        <p:tgtEl>
                                          <p:spTgt spid="6"/>
                                        </p:tgtEl>
                                      </p:cBhvr>
                                    </p:animEffect>
                                  </p:childTnLst>
                                </p:cTn>
                              </p:par>
                              <p:par>
                                <p:cTn id="15" presetID="36" presetClass="emph" presetSubtype="0" fill="hold" grpId="1" nodeType="withEffect">
                                  <p:stCondLst>
                                    <p:cond delay="500"/>
                                  </p:stCondLst>
                                  <p:iterate type="lt">
                                    <p:tmPct val="10000"/>
                                  </p:iterate>
                                  <p:childTnLst>
                                    <p:animScale>
                                      <p:cBhvr>
                                        <p:cTn id="16" dur="250" autoRev="1" fill="hold">
                                          <p:stCondLst>
                                            <p:cond delay="0"/>
                                          </p:stCondLst>
                                        </p:cTn>
                                        <p:tgtEl>
                                          <p:spTgt spid="2"/>
                                        </p:tgtEl>
                                      </p:cBhvr>
                                      <p:to x="80000" y="100000"/>
                                    </p:animScale>
                                    <p:anim by="(#ppt_w*0.10)" calcmode="lin" valueType="num">
                                      <p:cBhvr>
                                        <p:cTn id="17" dur="250" autoRev="1" fill="hold">
                                          <p:stCondLst>
                                            <p:cond delay="0"/>
                                          </p:stCondLst>
                                        </p:cTn>
                                        <p:tgtEl>
                                          <p:spTgt spid="2"/>
                                        </p:tgtEl>
                                        <p:attrNameLst>
                                          <p:attrName>ppt_x</p:attrName>
                                        </p:attrNameLst>
                                      </p:cBhvr>
                                    </p:anim>
                                    <p:anim by="(-#ppt_w*0.10)" calcmode="lin" valueType="num">
                                      <p:cBhvr>
                                        <p:cTn id="18" dur="250" autoRev="1" fill="hold">
                                          <p:stCondLst>
                                            <p:cond delay="0"/>
                                          </p:stCondLst>
                                        </p:cTn>
                                        <p:tgtEl>
                                          <p:spTgt spid="2"/>
                                        </p:tgtEl>
                                        <p:attrNameLst>
                                          <p:attrName>ppt_y</p:attrName>
                                        </p:attrNameLst>
                                      </p:cBhvr>
                                    </p:anim>
                                    <p:animRot by="-480000">
                                      <p:cBhvr>
                                        <p:cTn id="19" dur="250" autoRev="1" fill="hold">
                                          <p:stCondLst>
                                            <p:cond delay="0"/>
                                          </p:stCondLst>
                                        </p:cTn>
                                        <p:tgtEl>
                                          <p:spTgt spid="2"/>
                                        </p:tgtEl>
                                        <p:attrNameLst>
                                          <p:attrName>r</p:attrName>
                                        </p:attrNameLst>
                                      </p:cBhvr>
                                    </p:animRot>
                                  </p:childTnLst>
                                </p:cTn>
                              </p:par>
                            </p:childTnLst>
                          </p:cTn>
                        </p:par>
                        <p:par>
                          <p:cTn id="20" fill="hold">
                            <p:stCondLst>
                              <p:cond delay="1250"/>
                            </p:stCondLst>
                            <p:childTnLst>
                              <p:par>
                                <p:cTn id="21" presetID="34" presetClass="emph" presetSubtype="0" fill="hold" grpId="2" nodeType="afterEffect">
                                  <p:stCondLst>
                                    <p:cond delay="2000"/>
                                  </p:stCondLst>
                                  <p:iterate type="lt">
                                    <p:tmPct val="10000"/>
                                  </p:iterate>
                                  <p:childTnLst>
                                    <p:animMotion origin="layout" path="M 0.0 0.0 L 0.0 -0.07213" pathEditMode="relative" ptsTypes="">
                                      <p:cBhvr>
                                        <p:cTn id="22" dur="250" accel="50000" decel="50000" autoRev="1" fill="hold">
                                          <p:stCondLst>
                                            <p:cond delay="0"/>
                                          </p:stCondLst>
                                        </p:cTn>
                                        <p:tgtEl>
                                          <p:spTgt spid="2"/>
                                        </p:tgtEl>
                                        <p:attrNameLst>
                                          <p:attrName>ppt_x</p:attrName>
                                          <p:attrName>ppt_y</p:attrName>
                                        </p:attrNameLst>
                                      </p:cBhvr>
                                    </p:animMotion>
                                    <p:animRot by="1500000">
                                      <p:cBhvr>
                                        <p:cTn id="23" dur="125" fill="hold">
                                          <p:stCondLst>
                                            <p:cond delay="0"/>
                                          </p:stCondLst>
                                        </p:cTn>
                                        <p:tgtEl>
                                          <p:spTgt spid="2"/>
                                        </p:tgtEl>
                                        <p:attrNameLst>
                                          <p:attrName>r</p:attrName>
                                        </p:attrNameLst>
                                      </p:cBhvr>
                                    </p:animRot>
                                    <p:animRot by="-1500000">
                                      <p:cBhvr>
                                        <p:cTn id="24" dur="125" fill="hold">
                                          <p:stCondLst>
                                            <p:cond delay="125"/>
                                          </p:stCondLst>
                                        </p:cTn>
                                        <p:tgtEl>
                                          <p:spTgt spid="2"/>
                                        </p:tgtEl>
                                        <p:attrNameLst>
                                          <p:attrName>r</p:attrName>
                                        </p:attrNameLst>
                                      </p:cBhvr>
                                    </p:animRot>
                                    <p:animRot by="-1500000">
                                      <p:cBhvr>
                                        <p:cTn id="25" dur="125" fill="hold">
                                          <p:stCondLst>
                                            <p:cond delay="250"/>
                                          </p:stCondLst>
                                        </p:cTn>
                                        <p:tgtEl>
                                          <p:spTgt spid="2"/>
                                        </p:tgtEl>
                                        <p:attrNameLst>
                                          <p:attrName>r</p:attrName>
                                        </p:attrNameLst>
                                      </p:cBhvr>
                                    </p:animRot>
                                    <p:animRot by="1500000">
                                      <p:cBhvr>
                                        <p:cTn id="26" dur="125" fill="hold">
                                          <p:stCondLst>
                                            <p:cond delay="375"/>
                                          </p:stCondLst>
                                        </p:cTn>
                                        <p:tgtEl>
                                          <p:spTgt spid="2"/>
                                        </p:tgtEl>
                                        <p:attrNameLst>
                                          <p:attrName>r</p:attrName>
                                        </p:attrNameLst>
                                      </p:cBhvr>
                                    </p:animRot>
                                  </p:childTnLst>
                                </p:cTn>
                              </p:par>
                            </p:childTnLst>
                          </p:cTn>
                        </p:par>
                        <p:par>
                          <p:cTn id="27" fill="hold">
                            <p:stCondLst>
                              <p:cond delay="4000"/>
                            </p:stCondLst>
                            <p:childTnLst>
                              <p:par>
                                <p:cTn id="28" presetID="32" presetClass="emph" presetSubtype="0" fill="hold" grpId="3" nodeType="afterEffect">
                                  <p:stCondLst>
                                    <p:cond delay="2000"/>
                                  </p:stCondLst>
                                  <p:iterate type="lt">
                                    <p:tmPct val="0"/>
                                  </p:iterate>
                                  <p:childTnLst>
                                    <p:animRot by="120000">
                                      <p:cBhvr>
                                        <p:cTn id="29" dur="1" fill="hold">
                                          <p:stCondLst>
                                            <p:cond delay="0"/>
                                          </p:stCondLst>
                                        </p:cTn>
                                        <p:tgtEl>
                                          <p:spTgt spid="2"/>
                                        </p:tgtEl>
                                        <p:attrNameLst>
                                          <p:attrName>r</p:attrName>
                                        </p:attrNameLst>
                                      </p:cBhvr>
                                    </p:animRot>
                                    <p:animRot by="-240000">
                                      <p:cBhvr>
                                        <p:cTn id="30" dur="2" fill="hold">
                                          <p:stCondLst>
                                            <p:cond delay="96"/>
                                          </p:stCondLst>
                                        </p:cTn>
                                        <p:tgtEl>
                                          <p:spTgt spid="2"/>
                                        </p:tgtEl>
                                        <p:attrNameLst>
                                          <p:attrName>r</p:attrName>
                                        </p:attrNameLst>
                                      </p:cBhvr>
                                    </p:animRot>
                                    <p:animRot by="240000">
                                      <p:cBhvr>
                                        <p:cTn id="31" dur="2" fill="hold">
                                          <p:stCondLst>
                                            <p:cond delay="193"/>
                                          </p:stCondLst>
                                        </p:cTn>
                                        <p:tgtEl>
                                          <p:spTgt spid="2"/>
                                        </p:tgtEl>
                                        <p:attrNameLst>
                                          <p:attrName>r</p:attrName>
                                        </p:attrNameLst>
                                      </p:cBhvr>
                                    </p:animRot>
                                    <p:animRot by="-240000">
                                      <p:cBhvr>
                                        <p:cTn id="32" dur="2" fill="hold">
                                          <p:stCondLst>
                                            <p:cond delay="289"/>
                                          </p:stCondLst>
                                        </p:cTn>
                                        <p:tgtEl>
                                          <p:spTgt spid="2"/>
                                        </p:tgtEl>
                                        <p:attrNameLst>
                                          <p:attrName>r</p:attrName>
                                        </p:attrNameLst>
                                      </p:cBhvr>
                                    </p:animRot>
                                    <p:animRot by="120000">
                                      <p:cBhvr>
                                        <p:cTn id="33" dur="2" fill="hold">
                                          <p:stCondLst>
                                            <p:cond delay="499"/>
                                          </p:stCondLst>
                                        </p:cTn>
                                        <p:tgtEl>
                                          <p:spTgt spid="2"/>
                                        </p:tgtEl>
                                        <p:attrNameLst>
                                          <p:attrName>r</p:attrName>
                                        </p:attrNameLst>
                                      </p:cBhvr>
                                    </p:animRot>
                                  </p:childTnLst>
                                </p:cTn>
                              </p:par>
                            </p:childTnLst>
                          </p:cTn>
                        </p:par>
                        <p:par>
                          <p:cTn id="34" fill="hold">
                            <p:stCondLst>
                              <p:cond delay="6501"/>
                            </p:stCondLst>
                            <p:childTnLst>
                              <p:par>
                                <p:cTn id="35" presetID="26" presetClass="emph" presetSubtype="0" fill="hold" grpId="4" nodeType="afterEffect">
                                  <p:stCondLst>
                                    <p:cond delay="2000"/>
                                  </p:stCondLst>
                                  <p:iterate type="lt">
                                    <p:tmPct val="0"/>
                                  </p:iterate>
                                  <p:childTnLst>
                                    <p:animEffect transition="out" filter="fade">
                                      <p:cBhvr>
                                        <p:cTn id="36" dur="500" tmFilter="0, 0; .2, .5; .8, .5; 1, 0"/>
                                        <p:tgtEl>
                                          <p:spTgt spid="2"/>
                                        </p:tgtEl>
                                      </p:cBhvr>
                                    </p:animEffect>
                                    <p:animScale>
                                      <p:cBhvr>
                                        <p:cTn id="37" dur="250" autoRev="1" fill="hold"/>
                                        <p:tgtEl>
                                          <p:spTgt spid="2"/>
                                        </p:tgtEl>
                                      </p:cBhvr>
                                      <p:by x="105000" y="105000"/>
                                    </p:animScale>
                                  </p:childTnLst>
                                </p:cTn>
                              </p:par>
                            </p:childTnLst>
                          </p:cTn>
                        </p:par>
                        <p:par>
                          <p:cTn id="38" fill="hold">
                            <p:stCondLst>
                              <p:cond delay="9001"/>
                            </p:stCondLst>
                            <p:childTnLst>
                              <p:par>
                                <p:cTn id="39" presetID="15" presetClass="emph" presetSubtype="0" grpId="6" nodeType="afterEffect">
                                  <p:stCondLst>
                                    <p:cond delay="2000"/>
                                  </p:stCondLst>
                                  <p:iterate type="lt">
                                    <p:tmAbs val="25"/>
                                  </p:iterate>
                                  <p:childTnLst>
                                    <p:set>
                                      <p:cBhvr override="childStyle">
                                        <p:cTn id="40" dur="500"/>
                                        <p:tgtEl>
                                          <p:spTgt spid="2"/>
                                        </p:tgtEl>
                                        <p:attrNameLst>
                                          <p:attrName>style.fontWeight</p:attrName>
                                        </p:attrNameLst>
                                      </p:cBhvr>
                                      <p:to>
                                        <p:strVal val="bold"/>
                                      </p:to>
                                    </p:set>
                                  </p:childTnLst>
                                </p:cTn>
                              </p:par>
                            </p:childTnLst>
                          </p:cTn>
                        </p:par>
                        <p:par>
                          <p:cTn id="41" fill="hold">
                            <p:stCondLst>
                              <p:cond delay="11626"/>
                            </p:stCondLst>
                            <p:childTnLst>
                              <p:par>
                                <p:cTn id="42" presetID="8" presetClass="emph" presetSubtype="0" fill="hold" grpId="7" nodeType="afterEffect">
                                  <p:stCondLst>
                                    <p:cond delay="2000"/>
                                  </p:stCondLst>
                                  <p:iterate type="lt">
                                    <p:tmPct val="0"/>
                                  </p:iterate>
                                  <p:childTnLst>
                                    <p:animRot by="21600000">
                                      <p:cBhvr>
                                        <p:cTn id="43" dur="500" fill="hold"/>
                                        <p:tgtEl>
                                          <p:spTgt spid="2"/>
                                        </p:tgtEl>
                                        <p:attrNameLst>
                                          <p:attrName>r</p:attrName>
                                        </p:attrNameLst>
                                      </p:cBhvr>
                                    </p:animRot>
                                  </p:childTnLst>
                                </p:cTn>
                              </p:par>
                            </p:childTnLst>
                          </p:cTn>
                        </p:par>
                        <p:par>
                          <p:cTn id="44" fill="hold">
                            <p:stCondLst>
                              <p:cond delay="14126"/>
                            </p:stCondLst>
                            <p:childTnLst>
                              <p:par>
                                <p:cTn id="45" presetID="3" presetClass="emph" presetSubtype="2" fill="hold" grpId="5" nodeType="afterEffect">
                                  <p:stCondLst>
                                    <p:cond delay="2000"/>
                                  </p:stCondLst>
                                  <p:iterate type="lt">
                                    <p:tmPct val="0"/>
                                  </p:iterate>
                                  <p:childTnLst>
                                    <p:animClr clrSpc="rgb" dir="cw">
                                      <p:cBhvr override="childStyle">
                                        <p:cTn id="46" dur="500" fill="hold"/>
                                        <p:tgtEl>
                                          <p:spTgt spid="2"/>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P spid="2" grpId="6"/>
      <p:bldP spid="2" grpId="7"/>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50</a:t>
            </a:fld>
            <a:endParaRPr kumimoji="0" lang="en-US"/>
          </a:p>
        </p:txBody>
      </p:sp>
      <p:sp>
        <p:nvSpPr>
          <p:cNvPr id="7" name="Title 1"/>
          <p:cNvSpPr>
            <a:spLocks noGrp="1"/>
          </p:cNvSpPr>
          <p:nvPr>
            <p:ph type="title"/>
          </p:nvPr>
        </p:nvSpPr>
        <p:spPr>
          <a:xfrm>
            <a:off x="37589" y="-248020"/>
            <a:ext cx="7003331" cy="1143000"/>
          </a:xfrm>
        </p:spPr>
        <p:txBody>
          <a:bodyPr>
            <a:noAutofit/>
          </a:bodyPr>
          <a:lstStyle/>
          <a:p>
            <a:r>
              <a:rPr lang="en-US" sz="2400" dirty="0"/>
              <a:t>Methods potentially poorly </a:t>
            </a:r>
            <a:r>
              <a:rPr lang="en-US" sz="2400" dirty="0" smtClean="0"/>
              <a:t>commented (293) -</a:t>
            </a:r>
            <a:endParaRPr lang="en-US" sz="2400" dirty="0"/>
          </a:p>
        </p:txBody>
      </p:sp>
      <p:sp>
        <p:nvSpPr>
          <p:cNvPr id="10" name="Rectangle 9"/>
          <p:cNvSpPr/>
          <p:nvPr/>
        </p:nvSpPr>
        <p:spPr>
          <a:xfrm>
            <a:off x="6005024" y="77483"/>
            <a:ext cx="3997392" cy="923330"/>
          </a:xfrm>
          <a:prstGeom prst="rect">
            <a:avLst/>
          </a:prstGeom>
        </p:spPr>
        <p:txBody>
          <a:bodyPr wrap="square">
            <a:spAutoFit/>
          </a:bodyPr>
          <a:lstStyle/>
          <a:p>
            <a:r>
              <a:rPr lang="en-US" dirty="0" smtClean="0"/>
              <a:t>(Percentage Comment</a:t>
            </a:r>
            <a:r>
              <a:rPr lang="en-US" dirty="0"/>
              <a:t> </a:t>
            </a:r>
            <a:r>
              <a:rPr lang="en-US" dirty="0" smtClean="0"/>
              <a:t>&lt;</a:t>
            </a:r>
            <a:r>
              <a:rPr lang="en-US" dirty="0"/>
              <a:t> </a:t>
            </a:r>
            <a:r>
              <a:rPr lang="en-US" dirty="0" smtClean="0"/>
              <a:t>20</a:t>
            </a:r>
            <a:br>
              <a:rPr lang="en-US" dirty="0" smtClean="0"/>
            </a:br>
            <a:r>
              <a:rPr lang="en-US" dirty="0" smtClean="0"/>
              <a:t>Lines of code </a:t>
            </a:r>
            <a:r>
              <a:rPr lang="en-US" dirty="0"/>
              <a:t>&gt; 20)</a:t>
            </a:r>
            <a:r>
              <a:rPr lang="en-US" dirty="0" smtClean="0"/>
              <a:t/>
            </a:r>
            <a:br>
              <a:rPr lang="en-US" dirty="0" smtClean="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62887557"/>
              </p:ext>
            </p:extLst>
          </p:nvPr>
        </p:nvGraphicFramePr>
        <p:xfrm>
          <a:off x="-1" y="817368"/>
          <a:ext cx="9144001" cy="9931128"/>
        </p:xfrm>
        <a:graphic>
          <a:graphicData uri="http://schemas.openxmlformats.org/drawingml/2006/table">
            <a:tbl>
              <a:tblPr firstRow="1" firstCol="1" bandRow="1">
                <a:tableStyleId>{B301B821-A1FF-4177-AEE7-76D212191A09}</a:tableStyleId>
              </a:tblPr>
              <a:tblGrid>
                <a:gridCol w="7022033"/>
                <a:gridCol w="711976"/>
                <a:gridCol w="656135"/>
                <a:gridCol w="753857"/>
              </a:tblGrid>
              <a:tr h="80206">
                <a:tc>
                  <a:txBody>
                    <a:bodyPr/>
                    <a:lstStyle/>
                    <a:p>
                      <a:pPr marL="0" marR="0" algn="ctr">
                        <a:lnSpc>
                          <a:spcPct val="115000"/>
                        </a:lnSpc>
                        <a:spcBef>
                          <a:spcPts val="0"/>
                        </a:spcBef>
                        <a:spcAft>
                          <a:spcPts val="0"/>
                        </a:spcAft>
                      </a:pPr>
                      <a:r>
                        <a:rPr lang="en-US" sz="1200" dirty="0" smtClean="0">
                          <a:effectLst/>
                          <a:latin typeface="Calibri"/>
                          <a:ea typeface="Calibri"/>
                          <a:cs typeface="Times New Roman"/>
                        </a:rPr>
                        <a:t>Methods</a:t>
                      </a:r>
                      <a:endParaRPr lang="en-US" sz="1200" dirty="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dirty="0" smtClean="0">
                          <a:effectLst/>
                          <a:latin typeface="Calibri"/>
                          <a:ea typeface="Calibri"/>
                          <a:cs typeface="Times New Roman"/>
                        </a:rPr>
                        <a:t>Percent of comments</a:t>
                      </a:r>
                      <a:endParaRPr lang="en-US" sz="1200" dirty="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dirty="0" smtClean="0">
                          <a:effectLst/>
                          <a:latin typeface="Calibri"/>
                          <a:ea typeface="Calibri"/>
                          <a:cs typeface="Times New Roman"/>
                        </a:rPr>
                        <a:t>Lines </a:t>
                      </a:r>
                      <a:r>
                        <a:rPr lang="en-US" sz="1200" baseline="0" dirty="0" smtClean="0">
                          <a:effectLst/>
                          <a:latin typeface="Calibri"/>
                          <a:ea typeface="Calibri"/>
                          <a:cs typeface="Times New Roman"/>
                        </a:rPr>
                        <a:t> of code</a:t>
                      </a:r>
                      <a:endParaRPr lang="en-US" sz="1200" dirty="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dirty="0" smtClean="0">
                          <a:effectLst/>
                          <a:latin typeface="Calibri"/>
                          <a:ea typeface="Calibri"/>
                          <a:cs typeface="Times New Roman"/>
                        </a:rPr>
                        <a:t>Lines of comment</a:t>
                      </a:r>
                      <a:endParaRPr lang="en-US" sz="1200" dirty="0">
                        <a:effectLst/>
                        <a:latin typeface="Calibri"/>
                        <a:ea typeface="Calibri"/>
                        <a:cs typeface="Times New Roman"/>
                      </a:endParaRPr>
                    </a:p>
                  </a:txBody>
                  <a:tcPr marL="4938" marR="4938" marT="4938" marB="4938" anchor="ctr"/>
                </a:tc>
              </a:tr>
              <a:tr h="80206">
                <a:tc>
                  <a:txBody>
                    <a:bodyPr/>
                    <a:lstStyle/>
                    <a:p>
                      <a:pPr marL="0" marR="0">
                        <a:lnSpc>
                          <a:spcPct val="115000"/>
                        </a:lnSpc>
                        <a:spcBef>
                          <a:spcPts val="0"/>
                        </a:spcBef>
                        <a:spcAft>
                          <a:spcPts val="0"/>
                        </a:spcAft>
                      </a:pPr>
                      <a:r>
                        <a:rPr lang="en-US" sz="1200" dirty="0">
                          <a:effectLst/>
                        </a:rPr>
                        <a:t>GreenField.Common.</a:t>
                      </a:r>
                      <a:r>
                        <a:rPr lang="en-US" sz="1200" dirty="0" err="1">
                          <a:effectLst/>
                        </a:rPr>
                        <a:t>PFVType</a:t>
                      </a:r>
                      <a:r>
                        <a:rPr lang="en-US" sz="1200" dirty="0">
                          <a:effectLst/>
                        </a:rPr>
                        <a:t>..</a:t>
                      </a:r>
                      <a:r>
                        <a:rPr lang="en-US" sz="1200" dirty="0" err="1">
                          <a:effectLst/>
                        </a:rPr>
                        <a:t>cctor</a:t>
                      </a:r>
                      <a:r>
                        <a:rPr lang="en-US" sz="1200" dirty="0">
                          <a:effectLst/>
                        </a:rPr>
                        <a:t>()</a:t>
                      </a:r>
                      <a:endParaRPr lang="en-US" sz="1200" dirty="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dirty="0">
                          <a:effectLst/>
                        </a:rPr>
                        <a:t>0</a:t>
                      </a:r>
                      <a:endParaRPr lang="en-US" sz="1200" dirty="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dirty="0">
                          <a:effectLst/>
                        </a:rPr>
                        <a:t>21</a:t>
                      </a:r>
                      <a:endParaRPr lang="en-US" sz="1200" dirty="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r>
              <a:tr h="249966">
                <a:tc>
                  <a:txBody>
                    <a:bodyPr/>
                    <a:lstStyle/>
                    <a:p>
                      <a:pPr marL="0" marR="0">
                        <a:lnSpc>
                          <a:spcPct val="115000"/>
                        </a:lnSpc>
                        <a:spcBef>
                          <a:spcPts val="0"/>
                        </a:spcBef>
                        <a:spcAft>
                          <a:spcPts val="0"/>
                        </a:spcAft>
                      </a:pPr>
                      <a:r>
                        <a:rPr lang="en-US" sz="1200">
                          <a:effectLst/>
                        </a:rPr>
                        <a:t>GreenField.LoginModule.ViewModel.ViewModelLoginForm+&lt;&gt;c__DisplayClass5 .&lt;CredentialValidation&gt;b__2(Nullable&lt;Boolean&gt;)</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dirty="0">
                          <a:effectLst/>
                        </a:rPr>
                        <a:t>24</a:t>
                      </a:r>
                      <a:endParaRPr lang="en-US" sz="1200" dirty="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r>
              <a:tr h="249966">
                <a:tc>
                  <a:txBody>
                    <a:bodyPr/>
                    <a:lstStyle/>
                    <a:p>
                      <a:pPr marL="0" marR="0">
                        <a:lnSpc>
                          <a:spcPct val="115000"/>
                        </a:lnSpc>
                        <a:spcBef>
                          <a:spcPts val="0"/>
                        </a:spcBef>
                        <a:spcAft>
                          <a:spcPts val="0"/>
                        </a:spcAft>
                      </a:pPr>
                      <a:r>
                        <a:rPr lang="en-US" sz="1200" dirty="0">
                          <a:effectLst/>
                        </a:rPr>
                        <a:t>GreenField.LoginModule.ViewModel.ViewModelPasswordChangeForm..ctor (</a:t>
                      </a:r>
                      <a:r>
                        <a:rPr lang="en-US" sz="1200" dirty="0" err="1">
                          <a:effectLst/>
                        </a:rPr>
                        <a:t>IManageLogins,IRegionManager,ILoggerFacade</a:t>
                      </a:r>
                      <a:r>
                        <a:rPr lang="en-US" sz="1200" dirty="0">
                          <a:effectLst/>
                        </a:rPr>
                        <a:t>)</a:t>
                      </a:r>
                      <a:endParaRPr lang="en-US" sz="1200" dirty="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dirty="0">
                          <a:effectLst/>
                        </a:rPr>
                        <a:t>0</a:t>
                      </a:r>
                      <a:endParaRPr lang="en-US" sz="1200" dirty="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21</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r>
              <a:tr h="249966">
                <a:tc>
                  <a:txBody>
                    <a:bodyPr/>
                    <a:lstStyle/>
                    <a:p>
                      <a:pPr marL="0" marR="0">
                        <a:lnSpc>
                          <a:spcPct val="115000"/>
                        </a:lnSpc>
                        <a:spcBef>
                          <a:spcPts val="0"/>
                        </a:spcBef>
                        <a:spcAft>
                          <a:spcPts val="0"/>
                        </a:spcAft>
                      </a:pPr>
                      <a:r>
                        <a:rPr lang="en-US" sz="1200">
                          <a:effectLst/>
                        </a:rPr>
                        <a:t>GreenField.LoginModule.ViewModel.ViewModelRegisterForm..ctor (IManageLogins,IRegionManager,ILoggerFacade)</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27</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r>
              <a:tr h="216015">
                <a:tc>
                  <a:txBody>
                    <a:bodyPr/>
                    <a:lstStyle/>
                    <a:p>
                      <a:pPr marL="0" marR="0">
                        <a:lnSpc>
                          <a:spcPct val="115000"/>
                        </a:lnSpc>
                        <a:spcBef>
                          <a:spcPts val="0"/>
                        </a:spcBef>
                        <a:spcAft>
                          <a:spcPts val="0"/>
                        </a:spcAft>
                      </a:pPr>
                      <a:r>
                        <a:rPr lang="en-US" sz="1200">
                          <a:effectLst/>
                        </a:rPr>
                        <a:t>GreenField.AdministrationModule.ViewModels.ViewModelManageUsers .ApproveCommandMethod(Object)</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33</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r>
              <a:tr h="216015">
                <a:tc>
                  <a:txBody>
                    <a:bodyPr/>
                    <a:lstStyle/>
                    <a:p>
                      <a:pPr marL="0" marR="0">
                        <a:lnSpc>
                          <a:spcPct val="115000"/>
                        </a:lnSpc>
                        <a:spcBef>
                          <a:spcPts val="0"/>
                        </a:spcBef>
                        <a:spcAft>
                          <a:spcPts val="0"/>
                        </a:spcAft>
                      </a:pPr>
                      <a:r>
                        <a:rPr lang="en-US" sz="1200">
                          <a:effectLst/>
                        </a:rPr>
                        <a:t>GreenField.AdministrationModule.ViewModels.ViewModelManageUsers .ReleaseLockoutCommandMethod(Object)</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28</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r>
              <a:tr h="249966">
                <a:tc>
                  <a:txBody>
                    <a:bodyPr/>
                    <a:lstStyle/>
                    <a:p>
                      <a:pPr marL="0" marR="0">
                        <a:lnSpc>
                          <a:spcPct val="115000"/>
                        </a:lnSpc>
                        <a:spcBef>
                          <a:spcPts val="0"/>
                        </a:spcBef>
                        <a:spcAft>
                          <a:spcPts val="0"/>
                        </a:spcAft>
                      </a:pPr>
                      <a:r>
                        <a:rPr lang="en-US" sz="1200" dirty="0" err="1">
                          <a:effectLst/>
                        </a:rPr>
                        <a:t>GreenField.AdministrationModule.ViewModels.ViewModelManageUsers</a:t>
                      </a:r>
                      <a:r>
                        <a:rPr lang="en-US" sz="1200" dirty="0">
                          <a:effectLst/>
                        </a:rPr>
                        <a:t> .</a:t>
                      </a:r>
                      <a:r>
                        <a:rPr lang="en-US" sz="1200" dirty="0" err="1">
                          <a:effectLst/>
                        </a:rPr>
                        <a:t>UserRoleSaveChangesCommandMethod</a:t>
                      </a:r>
                      <a:r>
                        <a:rPr lang="en-US" sz="1200" dirty="0">
                          <a:effectLst/>
                        </a:rPr>
                        <a:t>(Object)</a:t>
                      </a:r>
                      <a:endParaRPr lang="en-US" sz="1200" dirty="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dirty="0">
                          <a:effectLst/>
                        </a:rPr>
                        <a:t>22</a:t>
                      </a:r>
                      <a:endParaRPr lang="en-US" sz="1200" dirty="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r>
              <a:tr h="283919">
                <a:tc>
                  <a:txBody>
                    <a:bodyPr/>
                    <a:lstStyle/>
                    <a:p>
                      <a:pPr marL="0" marR="0">
                        <a:lnSpc>
                          <a:spcPct val="115000"/>
                        </a:lnSpc>
                        <a:spcBef>
                          <a:spcPts val="0"/>
                        </a:spcBef>
                        <a:spcAft>
                          <a:spcPts val="0"/>
                        </a:spcAft>
                      </a:pPr>
                      <a:r>
                        <a:rPr lang="en-US" sz="1200">
                          <a:effectLst/>
                        </a:rPr>
                        <a:t>GreenField.AdministrationModule.ViewModels.ViewModelManageUsers+&lt; &gt;c__DisplayClassc.&lt;ApproveCommandMethod&gt;b__5(Nullable&lt;Boolean&gt;)</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24</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r>
              <a:tr h="317871">
                <a:tc>
                  <a:txBody>
                    <a:bodyPr/>
                    <a:lstStyle/>
                    <a:p>
                      <a:pPr marL="0" marR="0">
                        <a:lnSpc>
                          <a:spcPct val="115000"/>
                        </a:lnSpc>
                        <a:spcBef>
                          <a:spcPts val="0"/>
                        </a:spcBef>
                        <a:spcAft>
                          <a:spcPts val="0"/>
                        </a:spcAft>
                      </a:pPr>
                      <a:r>
                        <a:rPr lang="en-US" sz="1200">
                          <a:effectLst/>
                        </a:rPr>
                        <a:t>GreenField.AdministrationModule.ViewModels.ViewModelManageUsers+&lt; &gt;c__DisplayClass20+&lt;&gt;c__DisplayClass22.&lt;DeleteCommandMethod&gt;b__1e (Nullable&lt;Boolean&gt;)</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27</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r>
              <a:tr h="317871">
                <a:tc>
                  <a:txBody>
                    <a:bodyPr/>
                    <a:lstStyle/>
                    <a:p>
                      <a:pPr marL="0" marR="0">
                        <a:lnSpc>
                          <a:spcPct val="115000"/>
                        </a:lnSpc>
                        <a:spcBef>
                          <a:spcPts val="0"/>
                        </a:spcBef>
                        <a:spcAft>
                          <a:spcPts val="0"/>
                        </a:spcAft>
                      </a:pPr>
                      <a:r>
                        <a:rPr lang="en-US" sz="1200">
                          <a:effectLst/>
                        </a:rPr>
                        <a:t>GreenField.AdministrationModule.ViewModels.ViewModelManageUsers+&lt; &gt;c__DisplayClass29.&lt;UserRoleSaveChangesCommandMethod&gt;b__26(Nullable &lt;Boolean&gt;)</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32</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r>
              <a:tr h="216015">
                <a:tc>
                  <a:txBody>
                    <a:bodyPr/>
                    <a:lstStyle/>
                    <a:p>
                      <a:pPr marL="0" marR="0">
                        <a:lnSpc>
                          <a:spcPct val="115000"/>
                        </a:lnSpc>
                        <a:spcBef>
                          <a:spcPts val="0"/>
                        </a:spcBef>
                        <a:spcAft>
                          <a:spcPts val="0"/>
                        </a:spcAft>
                      </a:pPr>
                      <a:r>
                        <a:rPr lang="en-US" sz="1200">
                          <a:effectLst/>
                        </a:rPr>
                        <a:t>GreenField.Gadgets.ViewModels.ViewModelCSTDataFieldSelector .AddSecurityRefCommandMethod(Object)</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24</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r>
              <a:tr h="249966">
                <a:tc>
                  <a:txBody>
                    <a:bodyPr/>
                    <a:lstStyle/>
                    <a:p>
                      <a:pPr marL="0" marR="0">
                        <a:lnSpc>
                          <a:spcPct val="115000"/>
                        </a:lnSpc>
                        <a:spcBef>
                          <a:spcPts val="0"/>
                        </a:spcBef>
                        <a:spcAft>
                          <a:spcPts val="0"/>
                        </a:spcAft>
                      </a:pPr>
                      <a:r>
                        <a:rPr lang="en-US" sz="1200">
                          <a:effectLst/>
                        </a:rPr>
                        <a:t>GreenField.Gadgets.ViewModels.ViewModelCSTDataFieldSelector .AddPeriodFinCommandValidationMethod(Object)</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dirty="0">
                          <a:effectLst/>
                        </a:rPr>
                        <a:t>0</a:t>
                      </a:r>
                      <a:endParaRPr lang="en-US" sz="1200" dirty="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23</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r>
              <a:tr h="216015">
                <a:tc>
                  <a:txBody>
                    <a:bodyPr/>
                    <a:lstStyle/>
                    <a:p>
                      <a:pPr marL="0" marR="0">
                        <a:lnSpc>
                          <a:spcPct val="115000"/>
                        </a:lnSpc>
                        <a:spcBef>
                          <a:spcPts val="0"/>
                        </a:spcBef>
                        <a:spcAft>
                          <a:spcPts val="0"/>
                        </a:spcAft>
                      </a:pPr>
                      <a:r>
                        <a:rPr lang="en-US" sz="1200">
                          <a:effectLst/>
                        </a:rPr>
                        <a:t>GreenField.Gadgets.ViewModels.ViewModelCSTDataFieldSelector .AddPeriodFinCommandMethod(Object)</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27</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r>
              <a:tr h="249966">
                <a:tc>
                  <a:txBody>
                    <a:bodyPr/>
                    <a:lstStyle/>
                    <a:p>
                      <a:pPr marL="0" marR="0">
                        <a:lnSpc>
                          <a:spcPct val="115000"/>
                        </a:lnSpc>
                        <a:spcBef>
                          <a:spcPts val="0"/>
                        </a:spcBef>
                        <a:spcAft>
                          <a:spcPts val="0"/>
                        </a:spcAft>
                      </a:pPr>
                      <a:r>
                        <a:rPr lang="en-US" sz="1200">
                          <a:effectLst/>
                        </a:rPr>
                        <a:t>GreenField.Gadgets.ViewModels.ViewModelCSTDataFieldSelector .AddCurrentFinCommandValidationMethod(Object)</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23</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r>
              <a:tr h="216015">
                <a:tc>
                  <a:txBody>
                    <a:bodyPr/>
                    <a:lstStyle/>
                    <a:p>
                      <a:pPr marL="0" marR="0">
                        <a:lnSpc>
                          <a:spcPct val="115000"/>
                        </a:lnSpc>
                        <a:spcBef>
                          <a:spcPts val="0"/>
                        </a:spcBef>
                        <a:spcAft>
                          <a:spcPts val="0"/>
                        </a:spcAft>
                      </a:pPr>
                      <a:r>
                        <a:rPr lang="en-US" sz="1200">
                          <a:effectLst/>
                        </a:rPr>
                        <a:t>GreenField.Gadgets.ViewModels.ViewModelCSTDataFieldSelector .AddCurrentFinCommandMethod(Object)</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24</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r>
              <a:tr h="249966">
                <a:tc>
                  <a:txBody>
                    <a:bodyPr/>
                    <a:lstStyle/>
                    <a:p>
                      <a:pPr marL="0" marR="0">
                        <a:lnSpc>
                          <a:spcPct val="115000"/>
                        </a:lnSpc>
                        <a:spcBef>
                          <a:spcPts val="0"/>
                        </a:spcBef>
                        <a:spcAft>
                          <a:spcPts val="0"/>
                        </a:spcAft>
                      </a:pPr>
                      <a:r>
                        <a:rPr lang="en-US" sz="1200">
                          <a:effectLst/>
                        </a:rPr>
                        <a:t>GreenField.Gadgets.ViewModels.ViewModelCSTDataFieldSelector .AddFairValueCommandValidationMethod(Object)</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23</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r>
              <a:tr h="216015">
                <a:tc>
                  <a:txBody>
                    <a:bodyPr/>
                    <a:lstStyle/>
                    <a:p>
                      <a:pPr marL="0" marR="0">
                        <a:lnSpc>
                          <a:spcPct val="115000"/>
                        </a:lnSpc>
                        <a:spcBef>
                          <a:spcPts val="0"/>
                        </a:spcBef>
                        <a:spcAft>
                          <a:spcPts val="0"/>
                        </a:spcAft>
                      </a:pPr>
                      <a:r>
                        <a:rPr lang="en-US" sz="1200">
                          <a:effectLst/>
                        </a:rPr>
                        <a:t>GreenField.Gadgets.ViewModels.ViewModelCSTDataFieldSelector .AddFairValueCommandMethod(Object)</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24</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r>
              <a:tr h="283919">
                <a:tc>
                  <a:txBody>
                    <a:bodyPr/>
                    <a:lstStyle/>
                    <a:p>
                      <a:pPr marL="0" marR="0">
                        <a:lnSpc>
                          <a:spcPct val="115000"/>
                        </a:lnSpc>
                        <a:spcBef>
                          <a:spcPts val="0"/>
                        </a:spcBef>
                        <a:spcAft>
                          <a:spcPts val="0"/>
                        </a:spcAft>
                      </a:pPr>
                      <a:r>
                        <a:rPr lang="en-US" sz="1200">
                          <a:effectLst/>
                        </a:rPr>
                        <a:t>GreenField.Gadgets.ViewModels.ViewModelCSTDataFieldSelector .SaveAsXmlBuilder(String,List&lt;CSTUserPreferenceInfo&gt;,String,String)</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46</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r>
              <a:tr h="216015">
                <a:tc>
                  <a:txBody>
                    <a:bodyPr/>
                    <a:lstStyle/>
                    <a:p>
                      <a:pPr marL="0" marR="0">
                        <a:lnSpc>
                          <a:spcPct val="115000"/>
                        </a:lnSpc>
                        <a:spcBef>
                          <a:spcPts val="0"/>
                        </a:spcBef>
                        <a:spcAft>
                          <a:spcPts val="0"/>
                        </a:spcAft>
                      </a:pPr>
                      <a:r>
                        <a:rPr lang="en-US" sz="1200">
                          <a:effectLst/>
                        </a:rPr>
                        <a:t>GreenField.Gadgets.ViewModels.ViewModelDCF .SetTerminalValueCalculationsDisplayData()</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48</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r>
              <a:tr h="182063">
                <a:tc>
                  <a:txBody>
                    <a:bodyPr/>
                    <a:lstStyle/>
                    <a:p>
                      <a:pPr marL="0" marR="0">
                        <a:lnSpc>
                          <a:spcPct val="115000"/>
                        </a:lnSpc>
                        <a:spcBef>
                          <a:spcPts val="0"/>
                        </a:spcBef>
                        <a:spcAft>
                          <a:spcPts val="0"/>
                        </a:spcAft>
                      </a:pPr>
                      <a:r>
                        <a:rPr lang="en-US" sz="1200">
                          <a:effectLst/>
                        </a:rPr>
                        <a:t>GreenField.Gadgets.ViewModels.ViewModelDCF .SetAnalysisSummaryDisplayData()</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36</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r>
              <a:tr h="148110">
                <a:tc>
                  <a:txBody>
                    <a:bodyPr/>
                    <a:lstStyle/>
                    <a:p>
                      <a:pPr marL="0" marR="0">
                        <a:lnSpc>
                          <a:spcPct val="115000"/>
                        </a:lnSpc>
                        <a:spcBef>
                          <a:spcPts val="0"/>
                        </a:spcBef>
                        <a:spcAft>
                          <a:spcPts val="0"/>
                        </a:spcAft>
                      </a:pPr>
                      <a:r>
                        <a:rPr lang="en-US" sz="1200">
                          <a:effectLst/>
                        </a:rPr>
                        <a:t>GreenField.Gadgets.ViewModels.ViewModelDCF.SetSummaryDisplayData()</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63</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dirty="0">
                          <a:effectLst/>
                        </a:rPr>
                        <a:t>0</a:t>
                      </a:r>
                      <a:endParaRPr lang="en-US" sz="1200" dirty="0">
                        <a:effectLst/>
                        <a:latin typeface="Calibri"/>
                        <a:ea typeface="Calibri"/>
                        <a:cs typeface="Times New Roman"/>
                      </a:endParaRPr>
                    </a:p>
                  </a:txBody>
                  <a:tcPr marL="4938" marR="4938" marT="4938" marB="4938" anchor="ctr"/>
                </a:tc>
              </a:tr>
              <a:tr h="182063">
                <a:tc>
                  <a:txBody>
                    <a:bodyPr/>
                    <a:lstStyle/>
                    <a:p>
                      <a:pPr marL="0" marR="0">
                        <a:lnSpc>
                          <a:spcPct val="115000"/>
                        </a:lnSpc>
                        <a:spcBef>
                          <a:spcPts val="0"/>
                        </a:spcBef>
                        <a:spcAft>
                          <a:spcPts val="0"/>
                        </a:spcAft>
                      </a:pPr>
                      <a:r>
                        <a:rPr lang="en-US" sz="1200">
                          <a:effectLst/>
                        </a:rPr>
                        <a:t>GreenField.Gadgets.ViewModels.ViewModelDCF .GenerateSensitivityDisplayData()</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62</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r>
              <a:tr h="216015">
                <a:tc>
                  <a:txBody>
                    <a:bodyPr/>
                    <a:lstStyle/>
                    <a:p>
                      <a:pPr marL="0" marR="0">
                        <a:lnSpc>
                          <a:spcPct val="115000"/>
                        </a:lnSpc>
                        <a:spcBef>
                          <a:spcPts val="0"/>
                        </a:spcBef>
                        <a:spcAft>
                          <a:spcPts val="0"/>
                        </a:spcAft>
                      </a:pPr>
                      <a:r>
                        <a:rPr lang="en-US" sz="1200">
                          <a:effectLst/>
                        </a:rPr>
                        <a:t>GreenField.Gadgets.ViewModels.ViewModelDCF.GenerateSensitivityBVPSData (List&lt;SensitivityData&gt;)</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58</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r>
              <a:tr h="216015">
                <a:tc>
                  <a:txBody>
                    <a:bodyPr/>
                    <a:lstStyle/>
                    <a:p>
                      <a:pPr marL="0" marR="0">
                        <a:lnSpc>
                          <a:spcPct val="115000"/>
                        </a:lnSpc>
                        <a:spcBef>
                          <a:spcPts val="0"/>
                        </a:spcBef>
                        <a:spcAft>
                          <a:spcPts val="0"/>
                        </a:spcAft>
                      </a:pPr>
                      <a:r>
                        <a:rPr lang="en-US" sz="1200">
                          <a:effectLst/>
                        </a:rPr>
                        <a:t>GreenField.Gadgets.ViewModels.ViewModelDCF.GenerateSensitivityEPSData (List&lt;SensitivityData&gt;)</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59</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r>
              <a:tr h="148110">
                <a:tc>
                  <a:txBody>
                    <a:bodyPr/>
                    <a:lstStyle/>
                    <a:p>
                      <a:pPr marL="0" marR="0">
                        <a:lnSpc>
                          <a:spcPct val="115000"/>
                        </a:lnSpc>
                        <a:spcBef>
                          <a:spcPts val="0"/>
                        </a:spcBef>
                        <a:spcAft>
                          <a:spcPts val="0"/>
                        </a:spcAft>
                      </a:pPr>
                      <a:r>
                        <a:rPr lang="en-US" sz="1200">
                          <a:effectLst/>
                        </a:rPr>
                        <a:t>GreenField.Gadgets.ViewModels.ViewModelDCF.ClearSensitivityGrids()</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a:effectLst/>
                        </a:rPr>
                        <a:t>21</a:t>
                      </a:r>
                      <a:endParaRPr lang="en-US" sz="1200">
                        <a:effectLst/>
                        <a:latin typeface="Calibri"/>
                        <a:ea typeface="Calibri"/>
                        <a:cs typeface="Times New Roman"/>
                      </a:endParaRPr>
                    </a:p>
                  </a:txBody>
                  <a:tcPr marL="4938" marR="4938" marT="4938" marB="4938" anchor="ctr"/>
                </a:tc>
                <a:tc>
                  <a:txBody>
                    <a:bodyPr/>
                    <a:lstStyle/>
                    <a:p>
                      <a:pPr marL="0" marR="0">
                        <a:lnSpc>
                          <a:spcPct val="115000"/>
                        </a:lnSpc>
                        <a:spcBef>
                          <a:spcPts val="0"/>
                        </a:spcBef>
                        <a:spcAft>
                          <a:spcPts val="0"/>
                        </a:spcAft>
                      </a:pPr>
                      <a:r>
                        <a:rPr lang="en-US" sz="1200" dirty="0">
                          <a:effectLst/>
                        </a:rPr>
                        <a:t>0</a:t>
                      </a:r>
                      <a:endParaRPr lang="en-US" sz="1200" dirty="0">
                        <a:effectLst/>
                        <a:latin typeface="Calibri"/>
                        <a:ea typeface="Calibri"/>
                        <a:cs typeface="Times New Roman"/>
                      </a:endParaRPr>
                    </a:p>
                  </a:txBody>
                  <a:tcPr marL="4938" marR="4938" marT="4938" marB="4938" anchor="ctr"/>
                </a:tc>
              </a:tr>
            </a:tbl>
          </a:graphicData>
        </a:graphic>
      </p:graphicFrame>
      <p:sp>
        <p:nvSpPr>
          <p:cNvPr id="9" name="Rectangle 8"/>
          <p:cNvSpPr/>
          <p:nvPr/>
        </p:nvSpPr>
        <p:spPr>
          <a:xfrm>
            <a:off x="-45732" y="5977717"/>
            <a:ext cx="9220200" cy="846160"/>
          </a:xfrm>
          <a:prstGeom prst="rect">
            <a:avLst/>
          </a:prstGeom>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r>
              <a:rPr lang="en-US" dirty="0"/>
              <a:t>Methods where %Comment &lt; 20 and that have at least 20 lines of code might need to be more commented</a:t>
            </a:r>
            <a:r>
              <a:rPr lang="en-US" dirty="0" smtClean="0"/>
              <a:t>.</a:t>
            </a:r>
            <a:r>
              <a:rPr lang="en-US" dirty="0"/>
              <a:t/>
            </a:r>
            <a:br>
              <a:rPr lang="en-US" dirty="0"/>
            </a:br>
            <a:r>
              <a:rPr lang="en-US" dirty="0" smtClean="0"/>
              <a:t>13,953 lines of code </a:t>
            </a:r>
            <a:r>
              <a:rPr lang="en-US" dirty="0"/>
              <a:t>and only </a:t>
            </a:r>
            <a:r>
              <a:rPr lang="en-US" dirty="0" smtClean="0"/>
              <a:t>301 lines of comments.</a:t>
            </a:r>
            <a:endParaRPr lang="en-US" dirty="0"/>
          </a:p>
        </p:txBody>
      </p:sp>
    </p:spTree>
    <p:extLst>
      <p:ext uri="{BB962C8B-B14F-4D97-AF65-F5344CB8AC3E}">
        <p14:creationId xmlns:p14="http://schemas.microsoft.com/office/powerpoint/2010/main" val="20817028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 0 L 0 -0.25 E" pathEditMode="relative" ptsTypes="">
                                      <p:cBhvr>
                                        <p:cTn id="6" dur="2000" fill="hold"/>
                                        <p:tgtEl>
                                          <p:spTgt spid="4"/>
                                        </p:tgtEl>
                                        <p:attrNameLst>
                                          <p:attrName>ppt_x</p:attrName>
                                          <p:attrName>ppt_y</p:attrName>
                                        </p:attrNameLst>
                                      </p:cBhvr>
                                    </p:animMotion>
                                  </p:childTnLst>
                                </p:cTn>
                              </p:par>
                              <p:par>
                                <p:cTn id="7" presetID="2" presetClass="entr" presetSubtype="4"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 calcmode="lin" valueType="num">
                                      <p:cBhvr additive="base">
                                        <p:cTn id="9" dur="500" fill="hold"/>
                                        <p:tgtEl>
                                          <p:spTgt spid="9"/>
                                        </p:tgtEl>
                                        <p:attrNameLst>
                                          <p:attrName>ppt_x</p:attrName>
                                        </p:attrNameLst>
                                      </p:cBhvr>
                                      <p:tavLst>
                                        <p:tav tm="0">
                                          <p:val>
                                            <p:strVal val="#ppt_x"/>
                                          </p:val>
                                        </p:tav>
                                        <p:tav tm="100000">
                                          <p:val>
                                            <p:strVal val="#ppt_x"/>
                                          </p:val>
                                        </p:tav>
                                      </p:tavLst>
                                    </p:anim>
                                    <p:anim calcmode="lin" valueType="num">
                                      <p:cBhvr additive="base">
                                        <p:cTn id="1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51</a:t>
            </a:fld>
            <a:endParaRPr kumimoji="0" lang="en-US"/>
          </a:p>
        </p:txBody>
      </p:sp>
      <p:sp>
        <p:nvSpPr>
          <p:cNvPr id="7" name="Title 1"/>
          <p:cNvSpPr>
            <a:spLocks noGrp="1"/>
          </p:cNvSpPr>
          <p:nvPr>
            <p:ph type="title"/>
          </p:nvPr>
        </p:nvSpPr>
        <p:spPr>
          <a:xfrm>
            <a:off x="133125" y="-248020"/>
            <a:ext cx="7003331" cy="1143000"/>
          </a:xfrm>
        </p:spPr>
        <p:txBody>
          <a:bodyPr>
            <a:noAutofit/>
          </a:bodyPr>
          <a:lstStyle/>
          <a:p>
            <a:r>
              <a:rPr lang="en-US" sz="2400" dirty="0"/>
              <a:t>Methods with too many local </a:t>
            </a:r>
            <a:r>
              <a:rPr lang="en-US" sz="2400" dirty="0" smtClean="0"/>
              <a:t>variables (52) -</a:t>
            </a:r>
            <a:endParaRPr lang="en-US" sz="2400" dirty="0"/>
          </a:p>
        </p:txBody>
      </p:sp>
      <p:sp>
        <p:nvSpPr>
          <p:cNvPr id="10" name="Rectangle 9"/>
          <p:cNvSpPr/>
          <p:nvPr/>
        </p:nvSpPr>
        <p:spPr>
          <a:xfrm>
            <a:off x="6851200" y="173019"/>
            <a:ext cx="2483883" cy="646331"/>
          </a:xfrm>
          <a:prstGeom prst="rect">
            <a:avLst/>
          </a:prstGeom>
        </p:spPr>
        <p:txBody>
          <a:bodyPr wrap="square">
            <a:spAutoFit/>
          </a:bodyPr>
          <a:lstStyle/>
          <a:p>
            <a:r>
              <a:rPr lang="en-US" dirty="0" smtClean="0"/>
              <a:t>(</a:t>
            </a:r>
            <a:r>
              <a:rPr lang="en-US" dirty="0"/>
              <a:t>Variables &gt; </a:t>
            </a:r>
            <a:r>
              <a:rPr lang="en-US" dirty="0" smtClean="0"/>
              <a:t>15)</a:t>
            </a:r>
            <a:br>
              <a:rPr lang="en-US" dirty="0" smtClean="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767947228"/>
              </p:ext>
            </p:extLst>
          </p:nvPr>
        </p:nvGraphicFramePr>
        <p:xfrm>
          <a:off x="-3" y="668742"/>
          <a:ext cx="9144002" cy="6925058"/>
        </p:xfrm>
        <a:graphic>
          <a:graphicData uri="http://schemas.openxmlformats.org/drawingml/2006/table">
            <a:tbl>
              <a:tblPr firstRow="1" firstCol="1" bandRow="1">
                <a:tableStyleId>{B301B821-A1FF-4177-AEE7-76D212191A09}</a:tableStyleId>
              </a:tblPr>
              <a:tblGrid>
                <a:gridCol w="8175012"/>
                <a:gridCol w="968990"/>
              </a:tblGrid>
              <a:tr h="114187">
                <a:tc>
                  <a:txBody>
                    <a:bodyPr/>
                    <a:lstStyle/>
                    <a:p>
                      <a:pPr marL="0" marR="0">
                        <a:lnSpc>
                          <a:spcPct val="115000"/>
                        </a:lnSpc>
                        <a:spcBef>
                          <a:spcPts val="0"/>
                        </a:spcBef>
                        <a:spcAft>
                          <a:spcPts val="0"/>
                        </a:spcAft>
                      </a:pPr>
                      <a:r>
                        <a:rPr lang="en-US" sz="1200" dirty="0">
                          <a:effectLst/>
                        </a:rPr>
                        <a:t>Methods</a:t>
                      </a:r>
                      <a:endParaRPr lang="en-US" sz="1200" dirty="0">
                        <a:effectLst/>
                        <a:latin typeface="Calibri"/>
                        <a:ea typeface="Calibri"/>
                        <a:cs typeface="Times New Roman"/>
                      </a:endParaRPr>
                    </a:p>
                  </a:txBody>
                  <a:tcPr marL="12533" marR="12533" marT="12533" marB="12533" anchor="ctr"/>
                </a:tc>
                <a:tc>
                  <a:txBody>
                    <a:bodyPr/>
                    <a:lstStyle/>
                    <a:p>
                      <a:pPr marL="0" marR="0" algn="ctr">
                        <a:lnSpc>
                          <a:spcPct val="115000"/>
                        </a:lnSpc>
                        <a:spcBef>
                          <a:spcPts val="0"/>
                        </a:spcBef>
                        <a:spcAft>
                          <a:spcPts val="0"/>
                        </a:spcAft>
                      </a:pPr>
                      <a:r>
                        <a:rPr lang="en-US" sz="1200">
                          <a:effectLst/>
                        </a:rPr>
                        <a:t>Variables</a:t>
                      </a:r>
                      <a:endParaRPr lang="en-US" sz="1200">
                        <a:effectLst/>
                        <a:latin typeface="Calibri"/>
                        <a:ea typeface="Calibri"/>
                        <a:cs typeface="Times New Roman"/>
                      </a:endParaRPr>
                    </a:p>
                  </a:txBody>
                  <a:tcPr marL="12533" marR="12533" marT="12533" marB="12533" anchor="ctr"/>
                </a:tc>
              </a:tr>
              <a:tr h="114187">
                <a:tc>
                  <a:txBody>
                    <a:bodyPr/>
                    <a:lstStyle/>
                    <a:p>
                      <a:pPr marL="0" marR="0">
                        <a:lnSpc>
                          <a:spcPct val="115000"/>
                        </a:lnSpc>
                        <a:spcBef>
                          <a:spcPts val="0"/>
                        </a:spcBef>
                        <a:spcAft>
                          <a:spcPts val="0"/>
                        </a:spcAft>
                      </a:pPr>
                      <a:r>
                        <a:rPr lang="en-US" sz="1200">
                          <a:effectLst/>
                        </a:rPr>
                        <a:t>Generate(String,ICPresentation)</a:t>
                      </a:r>
                      <a:endParaRPr lang="en-US" sz="1200">
                        <a:effectLst/>
                        <a:latin typeface="Calibri"/>
                        <a:ea typeface="Calibri"/>
                        <a:cs typeface="Times New Roman"/>
                      </a:endParaRPr>
                    </a:p>
                  </a:txBody>
                  <a:tcPr marL="12533" marR="12533" marT="12533" marB="12533" anchor="ctr"/>
                </a:tc>
                <a:tc>
                  <a:txBody>
                    <a:bodyPr/>
                    <a:lstStyle/>
                    <a:p>
                      <a:pPr marL="0" marR="0" algn="ctr">
                        <a:lnSpc>
                          <a:spcPct val="115000"/>
                        </a:lnSpc>
                        <a:spcBef>
                          <a:spcPts val="0"/>
                        </a:spcBef>
                        <a:spcAft>
                          <a:spcPts val="0"/>
                        </a:spcAft>
                      </a:pPr>
                      <a:r>
                        <a:rPr lang="en-US" sz="1200">
                          <a:effectLst/>
                        </a:rPr>
                        <a:t>125</a:t>
                      </a:r>
                      <a:endParaRPr lang="en-US" sz="1200">
                        <a:effectLst/>
                        <a:latin typeface="Calibri"/>
                        <a:ea typeface="Calibri"/>
                        <a:cs typeface="Times New Roman"/>
                      </a:endParaRPr>
                    </a:p>
                  </a:txBody>
                  <a:tcPr marL="12533" marR="12533" marT="12533" marB="12533" anchor="ctr"/>
                </a:tc>
              </a:tr>
              <a:tr h="114187">
                <a:tc>
                  <a:txBody>
                    <a:bodyPr/>
                    <a:lstStyle/>
                    <a:p>
                      <a:pPr marL="0" marR="0">
                        <a:lnSpc>
                          <a:spcPct val="115000"/>
                        </a:lnSpc>
                        <a:spcBef>
                          <a:spcPts val="0"/>
                        </a:spcBef>
                        <a:spcAft>
                          <a:spcPts val="0"/>
                        </a:spcAft>
                      </a:pPr>
                      <a:r>
                        <a:rPr lang="en-US" sz="1200">
                          <a:effectLst/>
                        </a:rPr>
                        <a:t>CreateStylesheet()</a:t>
                      </a:r>
                      <a:endParaRPr lang="en-US" sz="1200">
                        <a:effectLst/>
                        <a:latin typeface="Calibri"/>
                        <a:ea typeface="Calibri"/>
                        <a:cs typeface="Times New Roman"/>
                      </a:endParaRPr>
                    </a:p>
                  </a:txBody>
                  <a:tcPr marL="12533" marR="12533" marT="12533" marB="12533" anchor="ctr"/>
                </a:tc>
                <a:tc>
                  <a:txBody>
                    <a:bodyPr/>
                    <a:lstStyle/>
                    <a:p>
                      <a:pPr marL="0" marR="0" algn="ctr">
                        <a:lnSpc>
                          <a:spcPct val="115000"/>
                        </a:lnSpc>
                        <a:spcBef>
                          <a:spcPts val="0"/>
                        </a:spcBef>
                        <a:spcAft>
                          <a:spcPts val="0"/>
                        </a:spcAft>
                      </a:pPr>
                      <a:r>
                        <a:rPr lang="en-US" sz="1200">
                          <a:effectLst/>
                        </a:rPr>
                        <a:t>92</a:t>
                      </a:r>
                      <a:endParaRPr lang="en-US" sz="1200">
                        <a:effectLst/>
                        <a:latin typeface="Calibri"/>
                        <a:ea typeface="Calibri"/>
                        <a:cs typeface="Times New Roman"/>
                      </a:endParaRPr>
                    </a:p>
                  </a:txBody>
                  <a:tcPr marL="12533" marR="12533" marT="12533" marB="12533" anchor="ctr"/>
                </a:tc>
              </a:tr>
              <a:tr h="114187">
                <a:tc>
                  <a:txBody>
                    <a:bodyPr/>
                    <a:lstStyle/>
                    <a:p>
                      <a:pPr marL="0" marR="0">
                        <a:lnSpc>
                          <a:spcPct val="115000"/>
                        </a:lnSpc>
                        <a:spcBef>
                          <a:spcPts val="0"/>
                        </a:spcBef>
                        <a:spcAft>
                          <a:spcPts val="0"/>
                        </a:spcAft>
                      </a:pPr>
                      <a:r>
                        <a:rPr lang="en-US" sz="1200">
                          <a:effectLst/>
                        </a:rPr>
                        <a:t>InsertHeaderBlock()</a:t>
                      </a:r>
                      <a:endParaRPr lang="en-US" sz="1200">
                        <a:effectLst/>
                        <a:latin typeface="Calibri"/>
                        <a:ea typeface="Calibri"/>
                        <a:cs typeface="Times New Roman"/>
                      </a:endParaRPr>
                    </a:p>
                  </a:txBody>
                  <a:tcPr marL="12533" marR="12533" marT="12533" marB="12533" anchor="ctr"/>
                </a:tc>
                <a:tc>
                  <a:txBody>
                    <a:bodyPr/>
                    <a:lstStyle/>
                    <a:p>
                      <a:pPr marL="0" marR="0" algn="ctr">
                        <a:lnSpc>
                          <a:spcPct val="115000"/>
                        </a:lnSpc>
                        <a:spcBef>
                          <a:spcPts val="0"/>
                        </a:spcBef>
                        <a:spcAft>
                          <a:spcPts val="0"/>
                        </a:spcAft>
                      </a:pPr>
                      <a:r>
                        <a:rPr lang="en-US" sz="1200">
                          <a:effectLst/>
                        </a:rPr>
                        <a:t>75</a:t>
                      </a:r>
                      <a:endParaRPr lang="en-US" sz="1200">
                        <a:effectLst/>
                        <a:latin typeface="Calibri"/>
                        <a:ea typeface="Calibri"/>
                        <a:cs typeface="Times New Roman"/>
                      </a:endParaRPr>
                    </a:p>
                  </a:txBody>
                  <a:tcPr marL="12533" marR="12533" marT="12533" marB="12533" anchor="ctr"/>
                </a:tc>
              </a:tr>
              <a:tr h="196089">
                <a:tc>
                  <a:txBody>
                    <a:bodyPr/>
                    <a:lstStyle/>
                    <a:p>
                      <a:pPr marL="0" marR="0">
                        <a:lnSpc>
                          <a:spcPct val="115000"/>
                        </a:lnSpc>
                        <a:spcBef>
                          <a:spcPts val="0"/>
                        </a:spcBef>
                        <a:spcAft>
                          <a:spcPts val="0"/>
                        </a:spcAft>
                      </a:pPr>
                      <a:r>
                        <a:rPr lang="en-US" sz="1200">
                          <a:effectLst/>
                        </a:rPr>
                        <a:t>CreateFacadeSettingsUnsafe(String,Boolean)</a:t>
                      </a:r>
                      <a:endParaRPr lang="en-US" sz="1200">
                        <a:effectLst/>
                        <a:latin typeface="Calibri"/>
                        <a:ea typeface="Calibri"/>
                        <a:cs typeface="Times New Roman"/>
                      </a:endParaRPr>
                    </a:p>
                  </a:txBody>
                  <a:tcPr marL="12533" marR="12533" marT="12533" marB="12533" anchor="ctr"/>
                </a:tc>
                <a:tc>
                  <a:txBody>
                    <a:bodyPr/>
                    <a:lstStyle/>
                    <a:p>
                      <a:pPr marL="0" marR="0" algn="ctr">
                        <a:lnSpc>
                          <a:spcPct val="115000"/>
                        </a:lnSpc>
                        <a:spcBef>
                          <a:spcPts val="0"/>
                        </a:spcBef>
                        <a:spcAft>
                          <a:spcPts val="0"/>
                        </a:spcAft>
                      </a:pPr>
                      <a:r>
                        <a:rPr lang="en-US" sz="1200" dirty="0">
                          <a:effectLst/>
                        </a:rPr>
                        <a:t>75</a:t>
                      </a:r>
                      <a:endParaRPr lang="en-US" sz="1200" dirty="0">
                        <a:effectLst/>
                        <a:latin typeface="Calibri"/>
                        <a:ea typeface="Calibri"/>
                        <a:cs typeface="Times New Roman"/>
                      </a:endParaRPr>
                    </a:p>
                  </a:txBody>
                  <a:tcPr marL="12533" marR="12533" marT="12533" marB="12533" anchor="ctr"/>
                </a:tc>
              </a:tr>
              <a:tr h="196089">
                <a:tc>
                  <a:txBody>
                    <a:bodyPr/>
                    <a:lstStyle/>
                    <a:p>
                      <a:pPr marL="0" marR="0">
                        <a:lnSpc>
                          <a:spcPct val="115000"/>
                        </a:lnSpc>
                        <a:spcBef>
                          <a:spcPts val="0"/>
                        </a:spcBef>
                        <a:spcAft>
                          <a:spcPts val="0"/>
                        </a:spcAft>
                      </a:pPr>
                      <a:r>
                        <a:rPr lang="en-US" sz="1200">
                          <a:effectLst/>
                        </a:rPr>
                        <a:t>GeneratePostMeetingReport(List&lt;MeetingMinutesReportData&gt;)</a:t>
                      </a:r>
                      <a:endParaRPr lang="en-US" sz="1200">
                        <a:effectLst/>
                        <a:latin typeface="Calibri"/>
                        <a:ea typeface="Calibri"/>
                        <a:cs typeface="Times New Roman"/>
                      </a:endParaRPr>
                    </a:p>
                  </a:txBody>
                  <a:tcPr marL="12533" marR="12533" marT="12533" marB="12533" anchor="ctr"/>
                </a:tc>
                <a:tc>
                  <a:txBody>
                    <a:bodyPr/>
                    <a:lstStyle/>
                    <a:p>
                      <a:pPr marL="0" marR="0" algn="ctr">
                        <a:lnSpc>
                          <a:spcPct val="115000"/>
                        </a:lnSpc>
                        <a:spcBef>
                          <a:spcPts val="0"/>
                        </a:spcBef>
                        <a:spcAft>
                          <a:spcPts val="0"/>
                        </a:spcAft>
                      </a:pPr>
                      <a:r>
                        <a:rPr lang="en-US" sz="1200">
                          <a:effectLst/>
                        </a:rPr>
                        <a:t>62</a:t>
                      </a:r>
                      <a:endParaRPr lang="en-US" sz="1200">
                        <a:effectLst/>
                        <a:latin typeface="Calibri"/>
                        <a:ea typeface="Calibri"/>
                        <a:cs typeface="Times New Roman"/>
                      </a:endParaRPr>
                    </a:p>
                  </a:txBody>
                  <a:tcPr marL="12533" marR="12533" marT="12533" marB="12533" anchor="ctr"/>
                </a:tc>
              </a:tr>
              <a:tr h="279096">
                <a:tc>
                  <a:txBody>
                    <a:bodyPr/>
                    <a:lstStyle/>
                    <a:p>
                      <a:pPr marL="0" marR="0">
                        <a:lnSpc>
                          <a:spcPct val="115000"/>
                        </a:lnSpc>
                        <a:spcBef>
                          <a:spcPts val="0"/>
                        </a:spcBef>
                        <a:spcAft>
                          <a:spcPts val="0"/>
                        </a:spcAft>
                      </a:pPr>
                      <a:r>
                        <a:rPr lang="en-US" sz="1200" dirty="0" err="1">
                          <a:effectLst/>
                        </a:rPr>
                        <a:t>RetrieveValuationGrowthData</a:t>
                      </a:r>
                      <a:r>
                        <a:rPr lang="en-US" sz="1200" dirty="0">
                          <a:effectLst/>
                        </a:rPr>
                        <a:t>(</a:t>
                      </a:r>
                      <a:r>
                        <a:rPr lang="en-US" sz="1200" dirty="0" err="1">
                          <a:effectLst/>
                        </a:rPr>
                        <a:t>PortfolioSelectionData,Nullable</a:t>
                      </a:r>
                      <a:r>
                        <a:rPr lang="en-US" sz="1200" dirty="0">
                          <a:effectLst/>
                        </a:rPr>
                        <a:t>&lt;</a:t>
                      </a:r>
                      <a:r>
                        <a:rPr lang="en-US" sz="1200" dirty="0" err="1">
                          <a:effectLst/>
                        </a:rPr>
                        <a:t>DateTime</a:t>
                      </a:r>
                      <a:r>
                        <a:rPr lang="en-US" sz="1200" dirty="0">
                          <a:effectLst/>
                        </a:rPr>
                        <a:t>&gt; ,</a:t>
                      </a:r>
                      <a:r>
                        <a:rPr lang="en-US" sz="1200" dirty="0" err="1">
                          <a:effectLst/>
                        </a:rPr>
                        <a:t>String,String,Boolean</a:t>
                      </a:r>
                      <a:r>
                        <a:rPr lang="en-US" sz="1200" dirty="0">
                          <a:effectLst/>
                        </a:rPr>
                        <a:t>)</a:t>
                      </a:r>
                      <a:endParaRPr lang="en-US" sz="1200" dirty="0">
                        <a:effectLst/>
                        <a:latin typeface="Calibri"/>
                        <a:ea typeface="Calibri"/>
                        <a:cs typeface="Times New Roman"/>
                      </a:endParaRPr>
                    </a:p>
                  </a:txBody>
                  <a:tcPr marL="12533" marR="12533" marT="12533" marB="12533" anchor="ctr"/>
                </a:tc>
                <a:tc>
                  <a:txBody>
                    <a:bodyPr/>
                    <a:lstStyle/>
                    <a:p>
                      <a:pPr marL="0" marR="0" algn="ctr">
                        <a:lnSpc>
                          <a:spcPct val="115000"/>
                        </a:lnSpc>
                        <a:spcBef>
                          <a:spcPts val="0"/>
                        </a:spcBef>
                        <a:spcAft>
                          <a:spcPts val="0"/>
                        </a:spcAft>
                      </a:pPr>
                      <a:r>
                        <a:rPr lang="en-US" sz="1200">
                          <a:effectLst/>
                        </a:rPr>
                        <a:t>55</a:t>
                      </a:r>
                      <a:endParaRPr lang="en-US" sz="1200">
                        <a:effectLst/>
                        <a:latin typeface="Calibri"/>
                        <a:ea typeface="Calibri"/>
                        <a:cs typeface="Times New Roman"/>
                      </a:endParaRPr>
                    </a:p>
                  </a:txBody>
                  <a:tcPr marL="12533" marR="12533" marT="12533" marB="12533" anchor="ctr"/>
                </a:tc>
              </a:tr>
              <a:tr h="196089">
                <a:tc>
                  <a:txBody>
                    <a:bodyPr/>
                    <a:lstStyle/>
                    <a:p>
                      <a:pPr marL="0" marR="0">
                        <a:lnSpc>
                          <a:spcPct val="115000"/>
                        </a:lnSpc>
                        <a:spcBef>
                          <a:spcPts val="0"/>
                        </a:spcBef>
                        <a:spcAft>
                          <a:spcPts val="0"/>
                        </a:spcAft>
                      </a:pPr>
                      <a:r>
                        <a:rPr lang="en-US" sz="1200">
                          <a:effectLst/>
                        </a:rPr>
                        <a:t>InsertTreeViewItem_Document(DocumentCategoricalData)</a:t>
                      </a:r>
                      <a:endParaRPr lang="en-US" sz="1200">
                        <a:effectLst/>
                        <a:latin typeface="Calibri"/>
                        <a:ea typeface="Calibri"/>
                        <a:cs typeface="Times New Roman"/>
                      </a:endParaRPr>
                    </a:p>
                  </a:txBody>
                  <a:tcPr marL="12533" marR="12533" marT="12533" marB="12533" anchor="ctr"/>
                </a:tc>
                <a:tc>
                  <a:txBody>
                    <a:bodyPr/>
                    <a:lstStyle/>
                    <a:p>
                      <a:pPr marL="0" marR="0" algn="ctr">
                        <a:lnSpc>
                          <a:spcPct val="115000"/>
                        </a:lnSpc>
                        <a:spcBef>
                          <a:spcPts val="0"/>
                        </a:spcBef>
                        <a:spcAft>
                          <a:spcPts val="0"/>
                        </a:spcAft>
                      </a:pPr>
                      <a:r>
                        <a:rPr lang="en-US" sz="1200">
                          <a:effectLst/>
                        </a:rPr>
                        <a:t>53</a:t>
                      </a:r>
                      <a:endParaRPr lang="en-US" sz="1200">
                        <a:effectLst/>
                        <a:latin typeface="Calibri"/>
                        <a:ea typeface="Calibri"/>
                        <a:cs typeface="Times New Roman"/>
                      </a:endParaRPr>
                    </a:p>
                  </a:txBody>
                  <a:tcPr marL="12533" marR="12533" marT="12533" marB="12533" anchor="ctr"/>
                </a:tc>
              </a:tr>
              <a:tr h="196089">
                <a:tc>
                  <a:txBody>
                    <a:bodyPr/>
                    <a:lstStyle/>
                    <a:p>
                      <a:pPr marL="0" marR="0">
                        <a:lnSpc>
                          <a:spcPct val="115000"/>
                        </a:lnSpc>
                        <a:spcBef>
                          <a:spcPts val="0"/>
                        </a:spcBef>
                        <a:spcAft>
                          <a:spcPts val="0"/>
                        </a:spcAft>
                      </a:pPr>
                      <a:r>
                        <a:rPr lang="en-US" sz="1200">
                          <a:effectLst/>
                        </a:rPr>
                        <a:t>InsertTreeViewItem_Blog(DocumentCategoricalData)</a:t>
                      </a:r>
                      <a:endParaRPr lang="en-US" sz="1200">
                        <a:effectLst/>
                        <a:latin typeface="Calibri"/>
                        <a:ea typeface="Calibri"/>
                        <a:cs typeface="Times New Roman"/>
                      </a:endParaRPr>
                    </a:p>
                  </a:txBody>
                  <a:tcPr marL="12533" marR="12533" marT="12533" marB="12533" anchor="ctr"/>
                </a:tc>
                <a:tc>
                  <a:txBody>
                    <a:bodyPr/>
                    <a:lstStyle/>
                    <a:p>
                      <a:pPr marL="0" marR="0" algn="ctr">
                        <a:lnSpc>
                          <a:spcPct val="115000"/>
                        </a:lnSpc>
                        <a:spcBef>
                          <a:spcPts val="0"/>
                        </a:spcBef>
                        <a:spcAft>
                          <a:spcPts val="0"/>
                        </a:spcAft>
                      </a:pPr>
                      <a:r>
                        <a:rPr lang="en-US" sz="1200">
                          <a:effectLst/>
                        </a:rPr>
                        <a:t>44</a:t>
                      </a:r>
                      <a:endParaRPr lang="en-US" sz="1200">
                        <a:effectLst/>
                        <a:latin typeface="Calibri"/>
                        <a:ea typeface="Calibri"/>
                        <a:cs typeface="Times New Roman"/>
                      </a:endParaRPr>
                    </a:p>
                  </a:txBody>
                  <a:tcPr marL="12533" marR="12533" marT="12533" marB="12533" anchor="ctr"/>
                </a:tc>
              </a:tr>
              <a:tr h="196089">
                <a:tc>
                  <a:txBody>
                    <a:bodyPr/>
                    <a:lstStyle/>
                    <a:p>
                      <a:pPr marL="0" marR="0">
                        <a:lnSpc>
                          <a:spcPct val="115000"/>
                        </a:lnSpc>
                        <a:spcBef>
                          <a:spcPts val="0"/>
                        </a:spcBef>
                        <a:spcAft>
                          <a:spcPts val="0"/>
                        </a:spcAft>
                      </a:pPr>
                      <a:r>
                        <a:rPr lang="en-US" sz="1200">
                          <a:effectLst/>
                        </a:rPr>
                        <a:t>RetrievePerformanceGraphData(PortfolioSelectionData,DateTime,String ,String)</a:t>
                      </a:r>
                      <a:endParaRPr lang="en-US" sz="1200">
                        <a:effectLst/>
                        <a:latin typeface="Calibri"/>
                        <a:ea typeface="Calibri"/>
                        <a:cs typeface="Times New Roman"/>
                      </a:endParaRPr>
                    </a:p>
                  </a:txBody>
                  <a:tcPr marL="12533" marR="12533" marT="12533" marB="12533" anchor="ctr"/>
                </a:tc>
                <a:tc>
                  <a:txBody>
                    <a:bodyPr/>
                    <a:lstStyle/>
                    <a:p>
                      <a:pPr marL="0" marR="0" algn="ctr">
                        <a:lnSpc>
                          <a:spcPct val="115000"/>
                        </a:lnSpc>
                        <a:spcBef>
                          <a:spcPts val="0"/>
                        </a:spcBef>
                        <a:spcAft>
                          <a:spcPts val="0"/>
                        </a:spcAft>
                      </a:pPr>
                      <a:r>
                        <a:rPr lang="en-US" sz="1200">
                          <a:effectLst/>
                        </a:rPr>
                        <a:t>43</a:t>
                      </a:r>
                      <a:endParaRPr lang="en-US" sz="1200">
                        <a:effectLst/>
                        <a:latin typeface="Calibri"/>
                        <a:ea typeface="Calibri"/>
                        <a:cs typeface="Times New Roman"/>
                      </a:endParaRPr>
                    </a:p>
                  </a:txBody>
                  <a:tcPr marL="12533" marR="12533" marT="12533" marB="12533" anchor="ctr"/>
                </a:tc>
              </a:tr>
              <a:tr h="196089">
                <a:tc>
                  <a:txBody>
                    <a:bodyPr/>
                    <a:lstStyle/>
                    <a:p>
                      <a:pPr marL="0" marR="0">
                        <a:lnSpc>
                          <a:spcPct val="115000"/>
                        </a:lnSpc>
                        <a:spcBef>
                          <a:spcPts val="0"/>
                        </a:spcBef>
                        <a:spcAft>
                          <a:spcPts val="0"/>
                        </a:spcAft>
                      </a:pPr>
                      <a:r>
                        <a:rPr lang="en-US" sz="1200">
                          <a:effectLst/>
                        </a:rPr>
                        <a:t>ReSubmitPresentation(String,ICPresentationOverviewData,Boolean)</a:t>
                      </a:r>
                      <a:endParaRPr lang="en-US" sz="1200">
                        <a:effectLst/>
                        <a:latin typeface="Calibri"/>
                        <a:ea typeface="Calibri"/>
                        <a:cs typeface="Times New Roman"/>
                      </a:endParaRPr>
                    </a:p>
                  </a:txBody>
                  <a:tcPr marL="12533" marR="12533" marT="12533" marB="12533" anchor="ctr"/>
                </a:tc>
                <a:tc>
                  <a:txBody>
                    <a:bodyPr/>
                    <a:lstStyle/>
                    <a:p>
                      <a:pPr marL="0" marR="0" algn="ctr">
                        <a:lnSpc>
                          <a:spcPct val="115000"/>
                        </a:lnSpc>
                        <a:spcBef>
                          <a:spcPts val="0"/>
                        </a:spcBef>
                        <a:spcAft>
                          <a:spcPts val="0"/>
                        </a:spcAft>
                      </a:pPr>
                      <a:r>
                        <a:rPr lang="en-US" sz="1200">
                          <a:effectLst/>
                        </a:rPr>
                        <a:t>40</a:t>
                      </a:r>
                      <a:endParaRPr lang="en-US" sz="1200">
                        <a:effectLst/>
                        <a:latin typeface="Calibri"/>
                        <a:ea typeface="Calibri"/>
                        <a:cs typeface="Times New Roman"/>
                      </a:endParaRPr>
                    </a:p>
                  </a:txBody>
                  <a:tcPr marL="12533" marR="12533" marT="12533" marB="12533" anchor="ctr"/>
                </a:tc>
              </a:tr>
              <a:tr h="362104">
                <a:tc>
                  <a:txBody>
                    <a:bodyPr/>
                    <a:lstStyle/>
                    <a:p>
                      <a:pPr marL="0" marR="0">
                        <a:lnSpc>
                          <a:spcPct val="115000"/>
                        </a:lnSpc>
                        <a:spcBef>
                          <a:spcPts val="0"/>
                        </a:spcBef>
                        <a:spcAft>
                          <a:spcPts val="0"/>
                        </a:spcAft>
                      </a:pPr>
                      <a:r>
                        <a:rPr lang="en-US" sz="1200" dirty="0" err="1">
                          <a:effectLst/>
                        </a:rPr>
                        <a:t>RetrieveFinstatData</a:t>
                      </a:r>
                      <a:r>
                        <a:rPr lang="en-US" sz="1200" dirty="0">
                          <a:effectLst/>
                        </a:rPr>
                        <a:t>(</a:t>
                      </a:r>
                      <a:r>
                        <a:rPr lang="en-US" sz="1200" dirty="0" err="1">
                          <a:effectLst/>
                        </a:rPr>
                        <a:t>String,String,FinancialStatementDataSource</a:t>
                      </a:r>
                      <a:r>
                        <a:rPr lang="en-US" sz="1200" dirty="0">
                          <a:effectLst/>
                        </a:rPr>
                        <a:t> ,FinancialStatementFiscalType,String,Int32)</a:t>
                      </a:r>
                      <a:endParaRPr lang="en-US" sz="1200" dirty="0">
                        <a:effectLst/>
                        <a:latin typeface="Calibri"/>
                        <a:ea typeface="Calibri"/>
                        <a:cs typeface="Times New Roman"/>
                      </a:endParaRPr>
                    </a:p>
                  </a:txBody>
                  <a:tcPr marL="12533" marR="12533" marT="12533" marB="12533" anchor="ctr"/>
                </a:tc>
                <a:tc>
                  <a:txBody>
                    <a:bodyPr/>
                    <a:lstStyle/>
                    <a:p>
                      <a:pPr marL="0" marR="0" algn="ctr">
                        <a:lnSpc>
                          <a:spcPct val="115000"/>
                        </a:lnSpc>
                        <a:spcBef>
                          <a:spcPts val="0"/>
                        </a:spcBef>
                        <a:spcAft>
                          <a:spcPts val="0"/>
                        </a:spcAft>
                      </a:pPr>
                      <a:r>
                        <a:rPr lang="en-US" sz="1200" dirty="0">
                          <a:effectLst/>
                        </a:rPr>
                        <a:t>38</a:t>
                      </a:r>
                      <a:endParaRPr lang="en-US" sz="1200" dirty="0">
                        <a:effectLst/>
                        <a:latin typeface="Calibri"/>
                        <a:ea typeface="Calibri"/>
                        <a:cs typeface="Times New Roman"/>
                      </a:endParaRPr>
                    </a:p>
                  </a:txBody>
                  <a:tcPr marL="12533" marR="12533" marT="12533" marB="12533" anchor="ctr"/>
                </a:tc>
              </a:tr>
              <a:tr h="114187">
                <a:tc>
                  <a:txBody>
                    <a:bodyPr/>
                    <a:lstStyle/>
                    <a:p>
                      <a:pPr marL="0" marR="0">
                        <a:lnSpc>
                          <a:spcPct val="115000"/>
                        </a:lnSpc>
                        <a:spcBef>
                          <a:spcPts val="0"/>
                        </a:spcBef>
                        <a:spcAft>
                          <a:spcPts val="0"/>
                        </a:spcAft>
                      </a:pPr>
                      <a:r>
                        <a:rPr lang="en-US" sz="1200">
                          <a:effectLst/>
                        </a:rPr>
                        <a:t>RetrieveEmergingMarketData(String)</a:t>
                      </a:r>
                      <a:endParaRPr lang="en-US" sz="1200">
                        <a:effectLst/>
                        <a:latin typeface="Calibri"/>
                        <a:ea typeface="Calibri"/>
                        <a:cs typeface="Times New Roman"/>
                      </a:endParaRPr>
                    </a:p>
                  </a:txBody>
                  <a:tcPr marL="12533" marR="12533" marT="12533" marB="12533" anchor="ctr"/>
                </a:tc>
                <a:tc>
                  <a:txBody>
                    <a:bodyPr/>
                    <a:lstStyle/>
                    <a:p>
                      <a:pPr marL="0" marR="0" algn="ctr">
                        <a:lnSpc>
                          <a:spcPct val="115000"/>
                        </a:lnSpc>
                        <a:spcBef>
                          <a:spcPts val="0"/>
                        </a:spcBef>
                        <a:spcAft>
                          <a:spcPts val="0"/>
                        </a:spcAft>
                      </a:pPr>
                      <a:r>
                        <a:rPr lang="en-US" sz="1200">
                          <a:effectLst/>
                        </a:rPr>
                        <a:t>36</a:t>
                      </a:r>
                      <a:endParaRPr lang="en-US" sz="1200">
                        <a:effectLst/>
                        <a:latin typeface="Calibri"/>
                        <a:ea typeface="Calibri"/>
                        <a:cs typeface="Times New Roman"/>
                      </a:endParaRPr>
                    </a:p>
                  </a:txBody>
                  <a:tcPr marL="12533" marR="12533" marT="12533" marB="12533" anchor="ctr"/>
                </a:tc>
              </a:tr>
              <a:tr h="114187">
                <a:tc>
                  <a:txBody>
                    <a:bodyPr/>
                    <a:lstStyle/>
                    <a:p>
                      <a:pPr marL="0" marR="0">
                        <a:lnSpc>
                          <a:spcPct val="115000"/>
                        </a:lnSpc>
                        <a:spcBef>
                          <a:spcPts val="0"/>
                        </a:spcBef>
                        <a:spcAft>
                          <a:spcPts val="0"/>
                        </a:spcAft>
                      </a:pPr>
                      <a:r>
                        <a:rPr lang="en-US" sz="1200">
                          <a:effectLst/>
                        </a:rPr>
                        <a:t>SetSummaryDisplayData()</a:t>
                      </a:r>
                      <a:endParaRPr lang="en-US" sz="1200">
                        <a:effectLst/>
                        <a:latin typeface="Calibri"/>
                        <a:ea typeface="Calibri"/>
                        <a:cs typeface="Times New Roman"/>
                      </a:endParaRPr>
                    </a:p>
                  </a:txBody>
                  <a:tcPr marL="12533" marR="12533" marT="12533" marB="12533" anchor="ctr"/>
                </a:tc>
                <a:tc>
                  <a:txBody>
                    <a:bodyPr/>
                    <a:lstStyle/>
                    <a:p>
                      <a:pPr marL="0" marR="0" algn="ctr">
                        <a:lnSpc>
                          <a:spcPct val="115000"/>
                        </a:lnSpc>
                        <a:spcBef>
                          <a:spcPts val="0"/>
                        </a:spcBef>
                        <a:spcAft>
                          <a:spcPts val="0"/>
                        </a:spcAft>
                      </a:pPr>
                      <a:r>
                        <a:rPr lang="en-US" sz="1200">
                          <a:effectLst/>
                        </a:rPr>
                        <a:t>35</a:t>
                      </a:r>
                      <a:endParaRPr lang="en-US" sz="1200">
                        <a:effectLst/>
                        <a:latin typeface="Calibri"/>
                        <a:ea typeface="Calibri"/>
                        <a:cs typeface="Times New Roman"/>
                      </a:endParaRPr>
                    </a:p>
                  </a:txBody>
                  <a:tcPr marL="12533" marR="12533" marT="12533" marB="12533" anchor="ctr"/>
                </a:tc>
              </a:tr>
              <a:tr h="362104">
                <a:tc>
                  <a:txBody>
                    <a:bodyPr/>
                    <a:lstStyle/>
                    <a:p>
                      <a:pPr marL="0" marR="0">
                        <a:lnSpc>
                          <a:spcPct val="115000"/>
                        </a:lnSpc>
                        <a:spcBef>
                          <a:spcPts val="0"/>
                        </a:spcBef>
                        <a:spcAft>
                          <a:spcPts val="0"/>
                        </a:spcAft>
                      </a:pPr>
                      <a:r>
                        <a:rPr lang="en-US" sz="1200" dirty="0" err="1">
                          <a:effectLst/>
                        </a:rPr>
                        <a:t>SetPeriodColumnDisplayInfo</a:t>
                      </a:r>
                      <a:r>
                        <a:rPr lang="en-US" sz="1200" dirty="0">
                          <a:effectLst/>
                        </a:rPr>
                        <a:t>&lt;T&gt;(List&lt;T&gt;,</a:t>
                      </a:r>
                      <a:r>
                        <a:rPr lang="en-US" sz="1200" dirty="0" err="1">
                          <a:effectLst/>
                        </a:rPr>
                        <a:t>PeriodRecord</a:t>
                      </a:r>
                      <a:r>
                        <a:rPr lang="en-US" sz="1200" dirty="0">
                          <a:effectLst/>
                        </a:rPr>
                        <a:t>&amp;,</a:t>
                      </a:r>
                      <a:r>
                        <a:rPr lang="en-US" sz="1200" dirty="0" err="1">
                          <a:effectLst/>
                        </a:rPr>
                        <a:t>PeriodRecord,List</a:t>
                      </a:r>
                      <a:r>
                        <a:rPr lang="en-US" sz="1200" dirty="0">
                          <a:effectLst/>
                        </a:rPr>
                        <a:t> &lt;</a:t>
                      </a:r>
                      <a:r>
                        <a:rPr lang="en-US" sz="1200" dirty="0" err="1">
                          <a:effectLst/>
                        </a:rPr>
                        <a:t>PeriodColumnGroupingDetail</a:t>
                      </a:r>
                      <a:r>
                        <a:rPr lang="en-US" sz="1200" dirty="0">
                          <a:effectLst/>
                        </a:rPr>
                        <a:t>&gt;,</a:t>
                      </a:r>
                      <a:r>
                        <a:rPr lang="en-US" sz="1200" dirty="0" err="1">
                          <a:effectLst/>
                        </a:rPr>
                        <a:t>Boolean,Boolean,String,String</a:t>
                      </a:r>
                      <a:r>
                        <a:rPr lang="en-US" sz="1200" dirty="0">
                          <a:effectLst/>
                        </a:rPr>
                        <a:t>)</a:t>
                      </a:r>
                      <a:endParaRPr lang="en-US" sz="1200" dirty="0">
                        <a:effectLst/>
                        <a:latin typeface="Calibri"/>
                        <a:ea typeface="Calibri"/>
                        <a:cs typeface="Times New Roman"/>
                      </a:endParaRPr>
                    </a:p>
                  </a:txBody>
                  <a:tcPr marL="12533" marR="12533" marT="12533" marB="12533" anchor="ctr"/>
                </a:tc>
                <a:tc>
                  <a:txBody>
                    <a:bodyPr/>
                    <a:lstStyle/>
                    <a:p>
                      <a:pPr marL="0" marR="0" algn="ctr">
                        <a:lnSpc>
                          <a:spcPct val="115000"/>
                        </a:lnSpc>
                        <a:spcBef>
                          <a:spcPts val="0"/>
                        </a:spcBef>
                        <a:spcAft>
                          <a:spcPts val="0"/>
                        </a:spcAft>
                      </a:pPr>
                      <a:r>
                        <a:rPr lang="en-US" sz="1200">
                          <a:effectLst/>
                        </a:rPr>
                        <a:t>35</a:t>
                      </a:r>
                      <a:endParaRPr lang="en-US" sz="1200">
                        <a:effectLst/>
                        <a:latin typeface="Calibri"/>
                        <a:ea typeface="Calibri"/>
                        <a:cs typeface="Times New Roman"/>
                      </a:endParaRPr>
                    </a:p>
                  </a:txBody>
                  <a:tcPr marL="12533" marR="12533" marT="12533" marB="12533" anchor="ctr"/>
                </a:tc>
              </a:tr>
              <a:tr h="196089">
                <a:tc>
                  <a:txBody>
                    <a:bodyPr/>
                    <a:lstStyle/>
                    <a:p>
                      <a:pPr marL="0" marR="0">
                        <a:lnSpc>
                          <a:spcPct val="115000"/>
                        </a:lnSpc>
                        <a:spcBef>
                          <a:spcPts val="0"/>
                        </a:spcBef>
                        <a:spcAft>
                          <a:spcPts val="0"/>
                        </a:spcAft>
                      </a:pPr>
                      <a:r>
                        <a:rPr lang="en-US" sz="1200">
                          <a:effectLst/>
                        </a:rPr>
                        <a:t>GeneratePreMeetingReport(List&lt;PresentationVotingDeadlineDetails&gt; ,String)</a:t>
                      </a:r>
                      <a:endParaRPr lang="en-US" sz="1200">
                        <a:effectLst/>
                        <a:latin typeface="Calibri"/>
                        <a:ea typeface="Calibri"/>
                        <a:cs typeface="Times New Roman"/>
                      </a:endParaRPr>
                    </a:p>
                  </a:txBody>
                  <a:tcPr marL="12533" marR="12533" marT="12533" marB="12533" anchor="ctr"/>
                </a:tc>
                <a:tc>
                  <a:txBody>
                    <a:bodyPr/>
                    <a:lstStyle/>
                    <a:p>
                      <a:pPr marL="0" marR="0" algn="ctr">
                        <a:lnSpc>
                          <a:spcPct val="115000"/>
                        </a:lnSpc>
                        <a:spcBef>
                          <a:spcPts val="0"/>
                        </a:spcBef>
                        <a:spcAft>
                          <a:spcPts val="0"/>
                        </a:spcAft>
                      </a:pPr>
                      <a:r>
                        <a:rPr lang="en-US" sz="1200">
                          <a:effectLst/>
                        </a:rPr>
                        <a:t>32</a:t>
                      </a:r>
                      <a:endParaRPr lang="en-US" sz="1200">
                        <a:effectLst/>
                        <a:latin typeface="Calibri"/>
                        <a:ea typeface="Calibri"/>
                        <a:cs typeface="Times New Roman"/>
                      </a:endParaRPr>
                    </a:p>
                  </a:txBody>
                  <a:tcPr marL="12533" marR="12533" marT="12533" marB="12533" anchor="ctr"/>
                </a:tc>
              </a:tr>
              <a:tr h="362104">
                <a:tc>
                  <a:txBody>
                    <a:bodyPr/>
                    <a:lstStyle/>
                    <a:p>
                      <a:pPr marL="0" marR="0">
                        <a:lnSpc>
                          <a:spcPct val="115000"/>
                        </a:lnSpc>
                        <a:spcBef>
                          <a:spcPts val="0"/>
                        </a:spcBef>
                        <a:spcAft>
                          <a:spcPts val="0"/>
                        </a:spcAft>
                      </a:pPr>
                      <a:r>
                        <a:rPr lang="en-US" sz="1200">
                          <a:effectLst/>
                        </a:rPr>
                        <a:t>DataContextSource_RelativePerformanceGridBuildEvent (RelativePerformanceGridBuildEventArgs)</a:t>
                      </a:r>
                      <a:endParaRPr lang="en-US" sz="1200">
                        <a:effectLst/>
                        <a:latin typeface="Calibri"/>
                        <a:ea typeface="Calibri"/>
                        <a:cs typeface="Times New Roman"/>
                      </a:endParaRPr>
                    </a:p>
                  </a:txBody>
                  <a:tcPr marL="12533" marR="12533" marT="12533" marB="12533" anchor="ctr"/>
                </a:tc>
                <a:tc>
                  <a:txBody>
                    <a:bodyPr/>
                    <a:lstStyle/>
                    <a:p>
                      <a:pPr marL="0" marR="0" algn="ctr">
                        <a:lnSpc>
                          <a:spcPct val="115000"/>
                        </a:lnSpc>
                        <a:spcBef>
                          <a:spcPts val="0"/>
                        </a:spcBef>
                        <a:spcAft>
                          <a:spcPts val="0"/>
                        </a:spcAft>
                      </a:pPr>
                      <a:r>
                        <a:rPr lang="en-US" sz="1200">
                          <a:effectLst/>
                        </a:rPr>
                        <a:t>31</a:t>
                      </a:r>
                      <a:endParaRPr lang="en-US" sz="1200">
                        <a:effectLst/>
                        <a:latin typeface="Calibri"/>
                        <a:ea typeface="Calibri"/>
                        <a:cs typeface="Times New Roman"/>
                      </a:endParaRPr>
                    </a:p>
                  </a:txBody>
                  <a:tcPr marL="12533" marR="12533" marT="12533" marB="12533" anchor="ctr"/>
                </a:tc>
              </a:tr>
              <a:tr h="279096">
                <a:tc>
                  <a:txBody>
                    <a:bodyPr/>
                    <a:lstStyle/>
                    <a:p>
                      <a:pPr marL="0" marR="0">
                        <a:lnSpc>
                          <a:spcPct val="115000"/>
                        </a:lnSpc>
                        <a:spcBef>
                          <a:spcPts val="0"/>
                        </a:spcBef>
                        <a:spcAft>
                          <a:spcPts val="0"/>
                        </a:spcAft>
                      </a:pPr>
                      <a:r>
                        <a:rPr lang="en-US" sz="1200">
                          <a:effectLst/>
                        </a:rPr>
                        <a:t>RetrieveRiskIndexExposuresData(PortfolioSelectionData,DateTime,Boolean ,Boolean,String,String)</a:t>
                      </a:r>
                      <a:endParaRPr lang="en-US" sz="1200">
                        <a:effectLst/>
                        <a:latin typeface="Calibri"/>
                        <a:ea typeface="Calibri"/>
                        <a:cs typeface="Times New Roman"/>
                      </a:endParaRPr>
                    </a:p>
                  </a:txBody>
                  <a:tcPr marL="12533" marR="12533" marT="12533" marB="12533" anchor="ctr"/>
                </a:tc>
                <a:tc>
                  <a:txBody>
                    <a:bodyPr/>
                    <a:lstStyle/>
                    <a:p>
                      <a:pPr marL="0" marR="0" algn="ctr">
                        <a:lnSpc>
                          <a:spcPct val="115000"/>
                        </a:lnSpc>
                        <a:spcBef>
                          <a:spcPts val="0"/>
                        </a:spcBef>
                        <a:spcAft>
                          <a:spcPts val="0"/>
                        </a:spcAft>
                      </a:pPr>
                      <a:r>
                        <a:rPr lang="en-US" sz="1200">
                          <a:effectLst/>
                        </a:rPr>
                        <a:t>29</a:t>
                      </a:r>
                      <a:endParaRPr lang="en-US" sz="1200">
                        <a:effectLst/>
                        <a:latin typeface="Calibri"/>
                        <a:ea typeface="Calibri"/>
                        <a:cs typeface="Times New Roman"/>
                      </a:endParaRPr>
                    </a:p>
                  </a:txBody>
                  <a:tcPr marL="12533" marR="12533" marT="12533" marB="12533" anchor="ctr"/>
                </a:tc>
              </a:tr>
              <a:tr h="196089">
                <a:tc>
                  <a:txBody>
                    <a:bodyPr/>
                    <a:lstStyle/>
                    <a:p>
                      <a:pPr marL="0" marR="0">
                        <a:lnSpc>
                          <a:spcPct val="115000"/>
                        </a:lnSpc>
                        <a:spcBef>
                          <a:spcPts val="0"/>
                        </a:spcBef>
                        <a:spcAft>
                          <a:spcPts val="0"/>
                        </a:spcAft>
                      </a:pPr>
                      <a:r>
                        <a:rPr lang="en-US" sz="1200">
                          <a:effectLst/>
                        </a:rPr>
                        <a:t>GetRootModel(Int32,String,Boolean,IDataManager)</a:t>
                      </a:r>
                      <a:endParaRPr lang="en-US" sz="1200">
                        <a:effectLst/>
                        <a:latin typeface="Calibri"/>
                        <a:ea typeface="Calibri"/>
                        <a:cs typeface="Times New Roman"/>
                      </a:endParaRPr>
                    </a:p>
                  </a:txBody>
                  <a:tcPr marL="12533" marR="12533" marT="12533" marB="12533" anchor="ctr"/>
                </a:tc>
                <a:tc>
                  <a:txBody>
                    <a:bodyPr/>
                    <a:lstStyle/>
                    <a:p>
                      <a:pPr marL="0" marR="0" algn="ctr">
                        <a:lnSpc>
                          <a:spcPct val="115000"/>
                        </a:lnSpc>
                        <a:spcBef>
                          <a:spcPts val="0"/>
                        </a:spcBef>
                        <a:spcAft>
                          <a:spcPts val="0"/>
                        </a:spcAft>
                      </a:pPr>
                      <a:r>
                        <a:rPr lang="en-US" sz="1200">
                          <a:effectLst/>
                        </a:rPr>
                        <a:t>27</a:t>
                      </a:r>
                      <a:endParaRPr lang="en-US" sz="1200">
                        <a:effectLst/>
                        <a:latin typeface="Calibri"/>
                        <a:ea typeface="Calibri"/>
                        <a:cs typeface="Times New Roman"/>
                      </a:endParaRPr>
                    </a:p>
                  </a:txBody>
                  <a:tcPr marL="12533" marR="12533" marT="12533" marB="12533" anchor="ctr"/>
                </a:tc>
              </a:tr>
              <a:tr h="196089">
                <a:tc>
                  <a:txBody>
                    <a:bodyPr/>
                    <a:lstStyle/>
                    <a:p>
                      <a:pPr marL="0" marR="0">
                        <a:lnSpc>
                          <a:spcPct val="115000"/>
                        </a:lnSpc>
                        <a:spcBef>
                          <a:spcPts val="0"/>
                        </a:spcBef>
                        <a:spcAft>
                          <a:spcPts val="0"/>
                        </a:spcAft>
                      </a:pPr>
                      <a:r>
                        <a:rPr lang="en-US" sz="1200">
                          <a:effectLst/>
                        </a:rPr>
                        <a:t>ValidationsCommodityMeasure(DataValidations)</a:t>
                      </a:r>
                      <a:endParaRPr lang="en-US" sz="1200">
                        <a:effectLst/>
                        <a:latin typeface="Calibri"/>
                        <a:ea typeface="Calibri"/>
                        <a:cs typeface="Times New Roman"/>
                      </a:endParaRPr>
                    </a:p>
                  </a:txBody>
                  <a:tcPr marL="12533" marR="12533" marT="12533" marB="12533" anchor="ctr"/>
                </a:tc>
                <a:tc>
                  <a:txBody>
                    <a:bodyPr/>
                    <a:lstStyle/>
                    <a:p>
                      <a:pPr marL="0" marR="0" algn="ctr">
                        <a:lnSpc>
                          <a:spcPct val="115000"/>
                        </a:lnSpc>
                        <a:spcBef>
                          <a:spcPts val="0"/>
                        </a:spcBef>
                        <a:spcAft>
                          <a:spcPts val="0"/>
                        </a:spcAft>
                      </a:pPr>
                      <a:r>
                        <a:rPr lang="en-US" sz="1200">
                          <a:effectLst/>
                        </a:rPr>
                        <a:t>27</a:t>
                      </a:r>
                      <a:endParaRPr lang="en-US" sz="1200">
                        <a:effectLst/>
                        <a:latin typeface="Calibri"/>
                        <a:ea typeface="Calibri"/>
                        <a:cs typeface="Times New Roman"/>
                      </a:endParaRPr>
                    </a:p>
                  </a:txBody>
                  <a:tcPr marL="12533" marR="12533" marT="12533" marB="12533" anchor="ctr"/>
                </a:tc>
              </a:tr>
              <a:tr h="114187">
                <a:tc>
                  <a:txBody>
                    <a:bodyPr/>
                    <a:lstStyle/>
                    <a:p>
                      <a:pPr marL="0" marR="0">
                        <a:lnSpc>
                          <a:spcPct val="115000"/>
                        </a:lnSpc>
                        <a:spcBef>
                          <a:spcPts val="0"/>
                        </a:spcBef>
                        <a:spcAft>
                          <a:spcPts val="0"/>
                        </a:spcAft>
                      </a:pPr>
                      <a:r>
                        <a:rPr lang="en-US" sz="1200">
                          <a:effectLst/>
                        </a:rPr>
                        <a:t>ValidationOverride(DataValidations)</a:t>
                      </a:r>
                      <a:endParaRPr lang="en-US" sz="1200">
                        <a:effectLst/>
                        <a:latin typeface="Calibri"/>
                        <a:ea typeface="Calibri"/>
                        <a:cs typeface="Times New Roman"/>
                      </a:endParaRPr>
                    </a:p>
                  </a:txBody>
                  <a:tcPr marL="12533" marR="12533" marT="12533" marB="12533" anchor="ctr"/>
                </a:tc>
                <a:tc>
                  <a:txBody>
                    <a:bodyPr/>
                    <a:lstStyle/>
                    <a:p>
                      <a:pPr marL="0" marR="0" algn="ctr">
                        <a:lnSpc>
                          <a:spcPct val="115000"/>
                        </a:lnSpc>
                        <a:spcBef>
                          <a:spcPts val="0"/>
                        </a:spcBef>
                        <a:spcAft>
                          <a:spcPts val="0"/>
                        </a:spcAft>
                      </a:pPr>
                      <a:r>
                        <a:rPr lang="en-US" sz="1200">
                          <a:effectLst/>
                        </a:rPr>
                        <a:t>26</a:t>
                      </a:r>
                      <a:endParaRPr lang="en-US" sz="1200">
                        <a:effectLst/>
                        <a:latin typeface="Calibri"/>
                        <a:ea typeface="Calibri"/>
                        <a:cs typeface="Times New Roman"/>
                      </a:endParaRPr>
                    </a:p>
                  </a:txBody>
                  <a:tcPr marL="12533" marR="12533" marT="12533" marB="12533" anchor="ctr"/>
                </a:tc>
              </a:tr>
              <a:tr h="196089">
                <a:tc>
                  <a:txBody>
                    <a:bodyPr/>
                    <a:lstStyle/>
                    <a:p>
                      <a:pPr marL="0" marR="0">
                        <a:lnSpc>
                          <a:spcPct val="115000"/>
                        </a:lnSpc>
                        <a:spcBef>
                          <a:spcPts val="0"/>
                        </a:spcBef>
                        <a:spcAft>
                          <a:spcPts val="0"/>
                        </a:spcAft>
                      </a:pPr>
                      <a:r>
                        <a:rPr lang="en-US" sz="1200">
                          <a:effectLst/>
                        </a:rPr>
                        <a:t>GenerateModelReferenceData(WorksheetPart)</a:t>
                      </a:r>
                      <a:endParaRPr lang="en-US" sz="1200">
                        <a:effectLst/>
                        <a:latin typeface="Calibri"/>
                        <a:ea typeface="Calibri"/>
                        <a:cs typeface="Times New Roman"/>
                      </a:endParaRPr>
                    </a:p>
                  </a:txBody>
                  <a:tcPr marL="12533" marR="12533" marT="12533" marB="12533" anchor="ctr"/>
                </a:tc>
                <a:tc>
                  <a:txBody>
                    <a:bodyPr/>
                    <a:lstStyle/>
                    <a:p>
                      <a:pPr marL="0" marR="0" algn="ctr">
                        <a:lnSpc>
                          <a:spcPct val="115000"/>
                        </a:lnSpc>
                        <a:spcBef>
                          <a:spcPts val="0"/>
                        </a:spcBef>
                        <a:spcAft>
                          <a:spcPts val="0"/>
                        </a:spcAft>
                      </a:pPr>
                      <a:r>
                        <a:rPr lang="en-US" sz="1200">
                          <a:effectLst/>
                        </a:rPr>
                        <a:t>26</a:t>
                      </a:r>
                      <a:endParaRPr lang="en-US" sz="1200">
                        <a:effectLst/>
                        <a:latin typeface="Calibri"/>
                        <a:ea typeface="Calibri"/>
                        <a:cs typeface="Times New Roman"/>
                      </a:endParaRPr>
                    </a:p>
                  </a:txBody>
                  <a:tcPr marL="12533" marR="12533" marT="12533" marB="12533" anchor="ctr"/>
                </a:tc>
              </a:tr>
              <a:tr h="196089">
                <a:tc>
                  <a:txBody>
                    <a:bodyPr/>
                    <a:lstStyle/>
                    <a:p>
                      <a:pPr marL="0" marR="0">
                        <a:lnSpc>
                          <a:spcPct val="115000"/>
                        </a:lnSpc>
                        <a:spcBef>
                          <a:spcPts val="0"/>
                        </a:spcBef>
                        <a:spcAft>
                          <a:spcPts val="0"/>
                        </a:spcAft>
                      </a:pPr>
                      <a:r>
                        <a:rPr lang="en-US" sz="1200">
                          <a:effectLst/>
                        </a:rPr>
                        <a:t>CreatePresentation(String,ICPresentationOverviewData)</a:t>
                      </a:r>
                      <a:endParaRPr lang="en-US" sz="1200">
                        <a:effectLst/>
                        <a:latin typeface="Calibri"/>
                        <a:ea typeface="Calibri"/>
                        <a:cs typeface="Times New Roman"/>
                      </a:endParaRPr>
                    </a:p>
                  </a:txBody>
                  <a:tcPr marL="12533" marR="12533" marT="12533" marB="12533" anchor="ctr"/>
                </a:tc>
                <a:tc>
                  <a:txBody>
                    <a:bodyPr/>
                    <a:lstStyle/>
                    <a:p>
                      <a:pPr marL="0" marR="0" algn="ctr">
                        <a:lnSpc>
                          <a:spcPct val="115000"/>
                        </a:lnSpc>
                        <a:spcBef>
                          <a:spcPts val="0"/>
                        </a:spcBef>
                        <a:spcAft>
                          <a:spcPts val="0"/>
                        </a:spcAft>
                      </a:pPr>
                      <a:r>
                        <a:rPr lang="en-US" sz="1200">
                          <a:effectLst/>
                        </a:rPr>
                        <a:t>26</a:t>
                      </a:r>
                      <a:endParaRPr lang="en-US" sz="1200">
                        <a:effectLst/>
                        <a:latin typeface="Calibri"/>
                        <a:ea typeface="Calibri"/>
                        <a:cs typeface="Times New Roman"/>
                      </a:endParaRPr>
                    </a:p>
                  </a:txBody>
                  <a:tcPr marL="12533" marR="12533" marT="12533" marB="12533" anchor="ctr"/>
                </a:tc>
              </a:tr>
              <a:tr h="279096">
                <a:tc>
                  <a:txBody>
                    <a:bodyPr/>
                    <a:lstStyle/>
                    <a:p>
                      <a:pPr marL="0" marR="0">
                        <a:lnSpc>
                          <a:spcPct val="115000"/>
                        </a:lnSpc>
                        <a:spcBef>
                          <a:spcPts val="0"/>
                        </a:spcBef>
                        <a:spcAft>
                          <a:spcPts val="0"/>
                        </a:spcAft>
                      </a:pPr>
                      <a:r>
                        <a:rPr lang="en-US" sz="1200">
                          <a:effectLst/>
                        </a:rPr>
                        <a:t>RetrievePricingReferenceData(ObservableCollection&lt;EntitySelectionData&gt; ,DateTime,DateTime,Boolean,String)</a:t>
                      </a:r>
                      <a:endParaRPr lang="en-US" sz="1200">
                        <a:effectLst/>
                        <a:latin typeface="Calibri"/>
                        <a:ea typeface="Calibri"/>
                        <a:cs typeface="Times New Roman"/>
                      </a:endParaRPr>
                    </a:p>
                  </a:txBody>
                  <a:tcPr marL="12533" marR="12533" marT="12533" marB="12533" anchor="ctr"/>
                </a:tc>
                <a:tc>
                  <a:txBody>
                    <a:bodyPr/>
                    <a:lstStyle/>
                    <a:p>
                      <a:pPr marL="0" marR="0" algn="ctr">
                        <a:lnSpc>
                          <a:spcPct val="115000"/>
                        </a:lnSpc>
                        <a:spcBef>
                          <a:spcPts val="0"/>
                        </a:spcBef>
                        <a:spcAft>
                          <a:spcPts val="0"/>
                        </a:spcAft>
                      </a:pPr>
                      <a:r>
                        <a:rPr lang="en-US" sz="1200">
                          <a:effectLst/>
                        </a:rPr>
                        <a:t>26</a:t>
                      </a:r>
                      <a:endParaRPr lang="en-US" sz="1200">
                        <a:effectLst/>
                        <a:latin typeface="Calibri"/>
                        <a:ea typeface="Calibri"/>
                        <a:cs typeface="Times New Roman"/>
                      </a:endParaRPr>
                    </a:p>
                  </a:txBody>
                  <a:tcPr marL="12533" marR="12533" marT="12533" marB="12533" anchor="ctr"/>
                </a:tc>
              </a:tr>
              <a:tr h="362104">
                <a:tc>
                  <a:txBody>
                    <a:bodyPr/>
                    <a:lstStyle/>
                    <a:p>
                      <a:pPr marL="0" marR="0">
                        <a:lnSpc>
                          <a:spcPct val="115000"/>
                        </a:lnSpc>
                        <a:spcBef>
                          <a:spcPts val="0"/>
                        </a:spcBef>
                        <a:spcAft>
                          <a:spcPts val="0"/>
                        </a:spcAft>
                      </a:pPr>
                      <a:r>
                        <a:rPr lang="en-US" sz="1200">
                          <a:effectLst/>
                        </a:rPr>
                        <a:t>RetrieveSecurityData(PortfolioSelectionData,EntitySelectionData,String ,String,String,String,List&lt;CSTUserPreferenceInfo&gt;)</a:t>
                      </a:r>
                      <a:endParaRPr lang="en-US" sz="1200">
                        <a:effectLst/>
                        <a:latin typeface="Calibri"/>
                        <a:ea typeface="Calibri"/>
                        <a:cs typeface="Times New Roman"/>
                      </a:endParaRPr>
                    </a:p>
                  </a:txBody>
                  <a:tcPr marL="12533" marR="12533" marT="12533" marB="12533" anchor="ctr"/>
                </a:tc>
                <a:tc>
                  <a:txBody>
                    <a:bodyPr/>
                    <a:lstStyle/>
                    <a:p>
                      <a:pPr marL="0" marR="0" algn="ctr">
                        <a:lnSpc>
                          <a:spcPct val="115000"/>
                        </a:lnSpc>
                        <a:spcBef>
                          <a:spcPts val="0"/>
                        </a:spcBef>
                        <a:spcAft>
                          <a:spcPts val="0"/>
                        </a:spcAft>
                      </a:pPr>
                      <a:r>
                        <a:rPr lang="en-US" sz="1200">
                          <a:effectLst/>
                        </a:rPr>
                        <a:t>25</a:t>
                      </a:r>
                      <a:endParaRPr lang="en-US" sz="1200">
                        <a:effectLst/>
                        <a:latin typeface="Calibri"/>
                        <a:ea typeface="Calibri"/>
                        <a:cs typeface="Times New Roman"/>
                      </a:endParaRPr>
                    </a:p>
                  </a:txBody>
                  <a:tcPr marL="12533" marR="12533" marT="12533" marB="12533" anchor="ctr"/>
                </a:tc>
              </a:tr>
              <a:tr h="196089">
                <a:tc>
                  <a:txBody>
                    <a:bodyPr/>
                    <a:lstStyle/>
                    <a:p>
                      <a:pPr marL="0" marR="0">
                        <a:lnSpc>
                          <a:spcPct val="115000"/>
                        </a:lnSpc>
                        <a:spcBef>
                          <a:spcPts val="0"/>
                        </a:spcBef>
                        <a:spcAft>
                          <a:spcPts val="0"/>
                        </a:spcAft>
                      </a:pPr>
                      <a:r>
                        <a:rPr lang="en-US" sz="1200">
                          <a:effectLst/>
                        </a:rPr>
                        <a:t>SetTerminalValueCalculationsDisplayData()</a:t>
                      </a:r>
                      <a:endParaRPr lang="en-US" sz="1200">
                        <a:effectLst/>
                        <a:latin typeface="Calibri"/>
                        <a:ea typeface="Calibri"/>
                        <a:cs typeface="Times New Roman"/>
                      </a:endParaRPr>
                    </a:p>
                  </a:txBody>
                  <a:tcPr marL="12533" marR="12533" marT="12533" marB="12533" anchor="ctr"/>
                </a:tc>
                <a:tc>
                  <a:txBody>
                    <a:bodyPr/>
                    <a:lstStyle/>
                    <a:p>
                      <a:pPr marL="0" marR="0" algn="ctr">
                        <a:lnSpc>
                          <a:spcPct val="115000"/>
                        </a:lnSpc>
                        <a:spcBef>
                          <a:spcPts val="0"/>
                        </a:spcBef>
                        <a:spcAft>
                          <a:spcPts val="0"/>
                        </a:spcAft>
                      </a:pPr>
                      <a:r>
                        <a:rPr lang="en-US" sz="1200" dirty="0">
                          <a:effectLst/>
                        </a:rPr>
                        <a:t>24</a:t>
                      </a:r>
                      <a:endParaRPr lang="en-US" sz="1200" dirty="0">
                        <a:effectLst/>
                        <a:latin typeface="Calibri"/>
                        <a:ea typeface="Calibri"/>
                        <a:cs typeface="Times New Roman"/>
                      </a:endParaRPr>
                    </a:p>
                  </a:txBody>
                  <a:tcPr marL="12533" marR="12533" marT="12533" marB="12533" anchor="ctr"/>
                </a:tc>
              </a:tr>
            </a:tbl>
          </a:graphicData>
        </a:graphic>
      </p:graphicFrame>
      <p:sp>
        <p:nvSpPr>
          <p:cNvPr id="8" name="Rectangle 7"/>
          <p:cNvSpPr/>
          <p:nvPr/>
        </p:nvSpPr>
        <p:spPr>
          <a:xfrm>
            <a:off x="-45732" y="5909477"/>
            <a:ext cx="9220200" cy="846160"/>
          </a:xfrm>
          <a:prstGeom prst="rect">
            <a:avLst/>
          </a:prstGeom>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r>
              <a:rPr lang="en-US" dirty="0"/>
              <a:t>Methods where Variables &gt; 8 are hard to understand and maintain. Methods where Variables &gt; 15 are extremely complex and should be split in smaller methods.</a:t>
            </a:r>
          </a:p>
        </p:txBody>
      </p:sp>
    </p:spTree>
    <p:extLst>
      <p:ext uri="{BB962C8B-B14F-4D97-AF65-F5344CB8AC3E}">
        <p14:creationId xmlns:p14="http://schemas.microsoft.com/office/powerpoint/2010/main" val="19109510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 0 L 0 -0.25 E" pathEditMode="relative" ptsTypes="">
                                      <p:cBhvr>
                                        <p:cTn id="6" dur="2000" fill="hold"/>
                                        <p:tgtEl>
                                          <p:spTgt spid="3"/>
                                        </p:tgtEl>
                                        <p:attrNameLst>
                                          <p:attrName>ppt_x</p:attrName>
                                          <p:attrName>ppt_y</p:attrName>
                                        </p:attrNameLst>
                                      </p:cBhvr>
                                    </p:animMotion>
                                  </p:childTnLst>
                                </p:cTn>
                              </p:par>
                              <p:par>
                                <p:cTn id="7" presetID="2" presetClass="entr" presetSubtype="4"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 calcmode="lin" valueType="num">
                                      <p:cBhvr additive="base">
                                        <p:cTn id="9" dur="500" fill="hold"/>
                                        <p:tgtEl>
                                          <p:spTgt spid="8"/>
                                        </p:tgtEl>
                                        <p:attrNameLst>
                                          <p:attrName>ppt_x</p:attrName>
                                        </p:attrNameLst>
                                      </p:cBhvr>
                                      <p:tavLst>
                                        <p:tav tm="0">
                                          <p:val>
                                            <p:strVal val="#ppt_x"/>
                                          </p:val>
                                        </p:tav>
                                        <p:tav tm="100000">
                                          <p:val>
                                            <p:strVal val="#ppt_x"/>
                                          </p:val>
                                        </p:tav>
                                      </p:tavLst>
                                    </p:anim>
                                    <p:anim calcmode="lin" valueType="num">
                                      <p:cBhvr additive="base">
                                        <p:cTn id="1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52</a:t>
            </a:fld>
            <a:endParaRPr kumimoji="0" lang="en-US"/>
          </a:p>
        </p:txBody>
      </p:sp>
      <p:sp>
        <p:nvSpPr>
          <p:cNvPr id="7" name="Title 1"/>
          <p:cNvSpPr>
            <a:spLocks noGrp="1"/>
          </p:cNvSpPr>
          <p:nvPr>
            <p:ph type="title"/>
          </p:nvPr>
        </p:nvSpPr>
        <p:spPr>
          <a:xfrm>
            <a:off x="133125" y="-248020"/>
            <a:ext cx="7003331" cy="1143000"/>
          </a:xfrm>
        </p:spPr>
        <p:txBody>
          <a:bodyPr>
            <a:noAutofit/>
          </a:bodyPr>
          <a:lstStyle/>
          <a:p>
            <a:r>
              <a:rPr lang="en-US" sz="2400" dirty="0"/>
              <a:t>Methods with too many </a:t>
            </a:r>
            <a:r>
              <a:rPr lang="en-US" sz="2400" dirty="0" smtClean="0"/>
              <a:t>overloads (85) -</a:t>
            </a:r>
            <a:endParaRPr lang="en-US" sz="2400" dirty="0"/>
          </a:p>
        </p:txBody>
      </p:sp>
      <p:sp>
        <p:nvSpPr>
          <p:cNvPr id="10" name="Rectangle 9"/>
          <p:cNvSpPr/>
          <p:nvPr/>
        </p:nvSpPr>
        <p:spPr>
          <a:xfrm>
            <a:off x="6851200" y="173019"/>
            <a:ext cx="2483883" cy="646331"/>
          </a:xfrm>
          <a:prstGeom prst="rect">
            <a:avLst/>
          </a:prstGeom>
        </p:spPr>
        <p:txBody>
          <a:bodyPr wrap="square">
            <a:spAutoFit/>
          </a:bodyPr>
          <a:lstStyle/>
          <a:p>
            <a:r>
              <a:rPr lang="en-US" dirty="0" smtClean="0"/>
              <a:t>(</a:t>
            </a:r>
            <a:r>
              <a:rPr lang="en-US" dirty="0"/>
              <a:t>Overloads &gt; </a:t>
            </a:r>
            <a:r>
              <a:rPr lang="en-US" b="1" dirty="0"/>
              <a:t>6</a:t>
            </a:r>
            <a:r>
              <a:rPr lang="en-US" dirty="0" smtClean="0"/>
              <a:t>)</a:t>
            </a:r>
            <a:br>
              <a:rPr lang="en-US" dirty="0" smtClean="0"/>
            </a:br>
            <a:endParaRPr lang="en-US" dirty="0"/>
          </a:p>
        </p:txBody>
      </p:sp>
      <p:sp>
        <p:nvSpPr>
          <p:cNvPr id="8" name="Rectangle 7"/>
          <p:cNvSpPr/>
          <p:nvPr/>
        </p:nvSpPr>
        <p:spPr>
          <a:xfrm>
            <a:off x="-45732" y="5663813"/>
            <a:ext cx="9220200" cy="1228302"/>
          </a:xfrm>
          <a:prstGeom prst="rect">
            <a:avLst/>
          </a:prstGeom>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r>
              <a:rPr lang="en-US" dirty="0"/>
              <a:t>Methods where </a:t>
            </a:r>
            <a:r>
              <a:rPr lang="en-US" dirty="0" smtClean="0"/>
              <a:t>Overloads </a:t>
            </a:r>
            <a:r>
              <a:rPr lang="en-US" dirty="0"/>
              <a:t>&gt; 6 might be a problem to maintain and provoke higher coupling than necessary. This might also reveal a potential misused of the C# language that since C#3 support object initialization. This feature helps reducing the number of constructors of a class.</a:t>
            </a:r>
          </a:p>
        </p:txBody>
      </p:sp>
      <p:sp>
        <p:nvSpPr>
          <p:cNvPr id="4" name="Rectangle 3"/>
          <p:cNvSpPr/>
          <p:nvPr/>
        </p:nvSpPr>
        <p:spPr>
          <a:xfrm>
            <a:off x="358213" y="1376191"/>
            <a:ext cx="8782275" cy="369332"/>
          </a:xfrm>
          <a:prstGeom prst="rect">
            <a:avLst/>
          </a:prstGeom>
        </p:spPr>
        <p:txBody>
          <a:bodyPr wrap="square">
            <a:spAutoFit/>
          </a:bodyPr>
          <a:lstStyle/>
          <a:p>
            <a:r>
              <a:rPr lang="en-US" dirty="0" smtClean="0"/>
              <a:t>TopDown.FacingServer.Backend.Targeting.IGlobeResidentResolver.Resolve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65222500"/>
              </p:ext>
            </p:extLst>
          </p:nvPr>
        </p:nvGraphicFramePr>
        <p:xfrm>
          <a:off x="534574" y="1814801"/>
          <a:ext cx="7469944" cy="3174492"/>
        </p:xfrm>
        <a:graphic>
          <a:graphicData uri="http://schemas.openxmlformats.org/drawingml/2006/table">
            <a:tbl>
              <a:tblPr firstRow="1" firstCol="1" bandRow="1">
                <a:tableStyleId>{B301B821-A1FF-4177-AEE7-76D212191A09}</a:tableStyleId>
              </a:tblPr>
              <a:tblGrid>
                <a:gridCol w="6485206"/>
                <a:gridCol w="984738"/>
              </a:tblGrid>
              <a:tr h="0">
                <a:tc>
                  <a:txBody>
                    <a:bodyPr/>
                    <a:lstStyle/>
                    <a:p>
                      <a:pPr marL="0" marR="0">
                        <a:lnSpc>
                          <a:spcPct val="115000"/>
                        </a:lnSpc>
                        <a:spcBef>
                          <a:spcPts val="0"/>
                        </a:spcBef>
                        <a:spcAft>
                          <a:spcPts val="0"/>
                        </a:spcAft>
                      </a:pPr>
                      <a:r>
                        <a:rPr lang="en-US" sz="1400" dirty="0" smtClean="0">
                          <a:effectLst/>
                          <a:latin typeface="+mn-lt"/>
                          <a:ea typeface="Calibri"/>
                          <a:cs typeface="Times New Roman"/>
                        </a:rPr>
                        <a:t>Method</a:t>
                      </a:r>
                      <a:endParaRPr lang="en-US" sz="1400" dirty="0">
                        <a:effectLst/>
                        <a:latin typeface="+mn-lt"/>
                        <a:ea typeface="Calibri"/>
                        <a:cs typeface="Times New Roman"/>
                      </a:endParaRPr>
                    </a:p>
                  </a:txBody>
                  <a:tcPr marL="38100" marR="38100" marT="38100" marB="38100" anchor="ctr"/>
                </a:tc>
                <a:tc>
                  <a:txBody>
                    <a:bodyPr/>
                    <a:lstStyle/>
                    <a:p>
                      <a:pPr marL="0" marR="0" algn="ctr">
                        <a:lnSpc>
                          <a:spcPct val="115000"/>
                        </a:lnSpc>
                        <a:spcBef>
                          <a:spcPts val="0"/>
                        </a:spcBef>
                        <a:spcAft>
                          <a:spcPts val="0"/>
                        </a:spcAft>
                      </a:pPr>
                      <a:r>
                        <a:rPr lang="en-US" sz="1400" dirty="0" smtClean="0">
                          <a:effectLst/>
                          <a:latin typeface="+mn-lt"/>
                          <a:ea typeface="Calibri"/>
                          <a:cs typeface="Times New Roman"/>
                        </a:rPr>
                        <a:t>Overloads</a:t>
                      </a:r>
                      <a:endParaRPr lang="en-US" sz="1400" dirty="0">
                        <a:effectLst/>
                        <a:latin typeface="+mn-lt"/>
                        <a:ea typeface="Calibri"/>
                        <a:cs typeface="Times New Roman"/>
                      </a:endParaRPr>
                    </a:p>
                  </a:txBody>
                  <a:tcPr marL="38100" marR="38100" marT="38100" marB="38100" anchor="ctr"/>
                </a:tc>
              </a:tr>
              <a:tr h="0">
                <a:tc>
                  <a:txBody>
                    <a:bodyPr/>
                    <a:lstStyle/>
                    <a:p>
                      <a:pPr marL="0" marR="0">
                        <a:lnSpc>
                          <a:spcPct val="115000"/>
                        </a:lnSpc>
                        <a:spcBef>
                          <a:spcPts val="0"/>
                        </a:spcBef>
                        <a:spcAft>
                          <a:spcPts val="0"/>
                        </a:spcAft>
                      </a:pPr>
                      <a:r>
                        <a:rPr kumimoji="0" lang="en-US" sz="1600" b="1" kern="1200" dirty="0" smtClean="0">
                          <a:solidFill>
                            <a:schemeClr val="dk1"/>
                          </a:solidFill>
                          <a:effectLst/>
                          <a:latin typeface="+mn-lt"/>
                          <a:ea typeface="+mn-ea"/>
                          <a:cs typeface="+mn-cs"/>
                        </a:rPr>
                        <a:t>Resolve(</a:t>
                      </a:r>
                      <a:r>
                        <a:rPr kumimoji="0" lang="en-US" sz="1600" b="1" kern="1200" dirty="0" err="1" smtClean="0">
                          <a:solidFill>
                            <a:schemeClr val="dk1"/>
                          </a:solidFill>
                          <a:effectLst/>
                          <a:latin typeface="+mn-lt"/>
                          <a:ea typeface="+mn-ea"/>
                          <a:cs typeface="+mn-cs"/>
                        </a:rPr>
                        <a:t>BasketCountryModel</a:t>
                      </a:r>
                      <a:r>
                        <a:rPr kumimoji="0" lang="en-US" sz="1600" b="1" kern="1200" dirty="0" smtClean="0">
                          <a:solidFill>
                            <a:schemeClr val="dk1"/>
                          </a:solidFill>
                          <a:effectLst/>
                          <a:latin typeface="+mn-lt"/>
                          <a:ea typeface="+mn-ea"/>
                          <a:cs typeface="+mn-cs"/>
                        </a:rPr>
                        <a:t>)</a:t>
                      </a:r>
                      <a:endParaRPr kumimoji="0" lang="en-US" sz="1600" b="1" kern="1200" dirty="0">
                        <a:solidFill>
                          <a:schemeClr val="dk1"/>
                        </a:solidFill>
                        <a:effectLst/>
                        <a:latin typeface="+mn-lt"/>
                        <a:ea typeface="+mn-ea"/>
                        <a:cs typeface="+mn-cs"/>
                      </a:endParaRPr>
                    </a:p>
                  </a:txBody>
                  <a:tcPr marL="38100" marR="38100" marT="38100" marB="38100" anchor="ctr"/>
                </a:tc>
                <a:tc>
                  <a:txBody>
                    <a:bodyPr/>
                    <a:lstStyle/>
                    <a:p>
                      <a:pPr marL="0" marR="0" algn="ctr">
                        <a:lnSpc>
                          <a:spcPct val="115000"/>
                        </a:lnSpc>
                        <a:spcBef>
                          <a:spcPts val="0"/>
                        </a:spcBef>
                        <a:spcAft>
                          <a:spcPts val="0"/>
                        </a:spcAft>
                      </a:pPr>
                      <a:r>
                        <a:rPr lang="en-US" sz="1400" dirty="0" smtClean="0">
                          <a:effectLst/>
                          <a:latin typeface="+mn-lt"/>
                          <a:ea typeface="Calibri"/>
                          <a:cs typeface="Times New Roman"/>
                        </a:rPr>
                        <a:t>8</a:t>
                      </a:r>
                      <a:endParaRPr lang="en-US" sz="1400" dirty="0">
                        <a:effectLst/>
                        <a:latin typeface="+mn-lt"/>
                        <a:ea typeface="Calibri"/>
                        <a:cs typeface="Times New Roman"/>
                      </a:endParaRPr>
                    </a:p>
                  </a:txBody>
                  <a:tcPr marL="38100" marR="38100" marT="38100" marB="38100" anchor="ctr"/>
                </a:tc>
              </a:tr>
              <a:tr h="0">
                <a:tc>
                  <a:txBody>
                    <a:bodyPr/>
                    <a:lstStyle/>
                    <a:p>
                      <a:pPr marL="0" marR="0">
                        <a:lnSpc>
                          <a:spcPct val="115000"/>
                        </a:lnSpc>
                        <a:spcBef>
                          <a:spcPts val="0"/>
                        </a:spcBef>
                        <a:spcAft>
                          <a:spcPts val="0"/>
                        </a:spcAft>
                      </a:pPr>
                      <a:r>
                        <a:rPr kumimoji="0" lang="en-US" sz="1600" b="1" kern="1200" dirty="0">
                          <a:solidFill>
                            <a:schemeClr val="dk1"/>
                          </a:solidFill>
                          <a:effectLst/>
                          <a:latin typeface="+mn-lt"/>
                          <a:ea typeface="+mn-ea"/>
                          <a:cs typeface="+mn-cs"/>
                        </a:rPr>
                        <a:t>Resolve(</a:t>
                      </a:r>
                      <a:r>
                        <a:rPr kumimoji="0" lang="en-US" sz="1600" b="1" kern="1200" dirty="0" err="1">
                          <a:solidFill>
                            <a:schemeClr val="dk1"/>
                          </a:solidFill>
                          <a:effectLst/>
                          <a:latin typeface="+mn-lt"/>
                          <a:ea typeface="+mn-ea"/>
                          <a:cs typeface="+mn-cs"/>
                        </a:rPr>
                        <a:t>BasketRegionModel</a:t>
                      </a:r>
                      <a:r>
                        <a:rPr kumimoji="0" lang="en-US" sz="1600" b="1" kern="1200" dirty="0">
                          <a:solidFill>
                            <a:schemeClr val="dk1"/>
                          </a:solidFill>
                          <a:effectLst/>
                          <a:latin typeface="+mn-lt"/>
                          <a:ea typeface="+mn-ea"/>
                          <a:cs typeface="+mn-cs"/>
                        </a:rPr>
                        <a:t>)</a:t>
                      </a:r>
                    </a:p>
                  </a:txBody>
                  <a:tcPr marL="38100" marR="38100" marT="38100" marB="38100" anchor="ctr"/>
                </a:tc>
                <a:tc>
                  <a:txBody>
                    <a:bodyPr/>
                    <a:lstStyle/>
                    <a:p>
                      <a:pPr marL="0" marR="0" algn="ctr">
                        <a:lnSpc>
                          <a:spcPct val="115000"/>
                        </a:lnSpc>
                        <a:spcBef>
                          <a:spcPts val="0"/>
                        </a:spcBef>
                        <a:spcAft>
                          <a:spcPts val="0"/>
                        </a:spcAft>
                      </a:pPr>
                      <a:r>
                        <a:rPr lang="en-US" sz="1600" dirty="0">
                          <a:effectLst/>
                          <a:latin typeface="+mn-lt"/>
                        </a:rPr>
                        <a:t>8</a:t>
                      </a:r>
                      <a:endParaRPr lang="en-US" sz="1400" dirty="0">
                        <a:effectLst/>
                        <a:latin typeface="+mn-lt"/>
                        <a:ea typeface="Calibri"/>
                        <a:cs typeface="Times New Roman"/>
                      </a:endParaRPr>
                    </a:p>
                  </a:txBody>
                  <a:tcPr marL="38100" marR="38100" marT="38100" marB="38100" anchor="ctr"/>
                </a:tc>
              </a:tr>
              <a:tr h="0">
                <a:tc>
                  <a:txBody>
                    <a:bodyPr/>
                    <a:lstStyle/>
                    <a:p>
                      <a:pPr marL="0" marR="0">
                        <a:lnSpc>
                          <a:spcPct val="115000"/>
                        </a:lnSpc>
                        <a:spcBef>
                          <a:spcPts val="0"/>
                        </a:spcBef>
                        <a:spcAft>
                          <a:spcPts val="0"/>
                        </a:spcAft>
                      </a:pPr>
                      <a:r>
                        <a:rPr lang="en-US" sz="1600" dirty="0">
                          <a:effectLst/>
                          <a:latin typeface="+mn-lt"/>
                        </a:rPr>
                        <a:t>Resolve(</a:t>
                      </a:r>
                      <a:r>
                        <a:rPr lang="en-US" sz="1600" dirty="0" err="1">
                          <a:effectLst/>
                          <a:latin typeface="+mn-lt"/>
                        </a:rPr>
                        <a:t>OtherModel</a:t>
                      </a:r>
                      <a:r>
                        <a:rPr lang="en-US" sz="1600" dirty="0">
                          <a:effectLst/>
                          <a:latin typeface="+mn-lt"/>
                        </a:rPr>
                        <a:t>)</a:t>
                      </a:r>
                      <a:endParaRPr lang="en-US" sz="1400" dirty="0">
                        <a:effectLst/>
                        <a:latin typeface="+mn-lt"/>
                        <a:ea typeface="Calibri"/>
                        <a:cs typeface="Times New Roman"/>
                      </a:endParaRPr>
                    </a:p>
                  </a:txBody>
                  <a:tcPr marL="38100" marR="38100" marT="38100" marB="38100" anchor="ctr"/>
                </a:tc>
                <a:tc>
                  <a:txBody>
                    <a:bodyPr/>
                    <a:lstStyle/>
                    <a:p>
                      <a:pPr marL="0" marR="0" algn="ctr">
                        <a:lnSpc>
                          <a:spcPct val="115000"/>
                        </a:lnSpc>
                        <a:spcBef>
                          <a:spcPts val="0"/>
                        </a:spcBef>
                        <a:spcAft>
                          <a:spcPts val="0"/>
                        </a:spcAft>
                      </a:pPr>
                      <a:r>
                        <a:rPr lang="en-US" sz="1600">
                          <a:effectLst/>
                          <a:latin typeface="+mn-lt"/>
                        </a:rPr>
                        <a:t>8</a:t>
                      </a:r>
                      <a:endParaRPr lang="en-US" sz="1400">
                        <a:effectLst/>
                        <a:latin typeface="+mn-lt"/>
                        <a:ea typeface="Calibri"/>
                        <a:cs typeface="Times New Roman"/>
                      </a:endParaRPr>
                    </a:p>
                  </a:txBody>
                  <a:tcPr marL="38100" marR="38100" marT="38100" marB="38100" anchor="ctr"/>
                </a:tc>
              </a:tr>
              <a:tr h="0">
                <a:tc>
                  <a:txBody>
                    <a:bodyPr/>
                    <a:lstStyle/>
                    <a:p>
                      <a:pPr marL="0" marR="0">
                        <a:lnSpc>
                          <a:spcPct val="115000"/>
                        </a:lnSpc>
                        <a:spcBef>
                          <a:spcPts val="0"/>
                        </a:spcBef>
                        <a:spcAft>
                          <a:spcPts val="0"/>
                        </a:spcAft>
                      </a:pPr>
                      <a:r>
                        <a:rPr lang="en-US" sz="1600" dirty="0">
                          <a:effectLst/>
                          <a:latin typeface="+mn-lt"/>
                        </a:rPr>
                        <a:t>Resolve(</a:t>
                      </a:r>
                      <a:r>
                        <a:rPr lang="en-US" sz="1600" dirty="0" err="1">
                          <a:effectLst/>
                          <a:latin typeface="+mn-lt"/>
                        </a:rPr>
                        <a:t>RegionModel</a:t>
                      </a:r>
                      <a:r>
                        <a:rPr lang="en-US" sz="1600" dirty="0">
                          <a:effectLst/>
                          <a:latin typeface="+mn-lt"/>
                        </a:rPr>
                        <a:t>)</a:t>
                      </a:r>
                      <a:endParaRPr lang="en-US" sz="1400" dirty="0">
                        <a:effectLst/>
                        <a:latin typeface="+mn-lt"/>
                        <a:ea typeface="Calibri"/>
                        <a:cs typeface="Times New Roman"/>
                      </a:endParaRPr>
                    </a:p>
                  </a:txBody>
                  <a:tcPr marL="38100" marR="38100" marT="38100" marB="38100" anchor="ctr"/>
                </a:tc>
                <a:tc>
                  <a:txBody>
                    <a:bodyPr/>
                    <a:lstStyle/>
                    <a:p>
                      <a:pPr marL="0" marR="0" algn="ctr">
                        <a:lnSpc>
                          <a:spcPct val="115000"/>
                        </a:lnSpc>
                        <a:spcBef>
                          <a:spcPts val="0"/>
                        </a:spcBef>
                        <a:spcAft>
                          <a:spcPts val="0"/>
                        </a:spcAft>
                      </a:pPr>
                      <a:r>
                        <a:rPr lang="en-US" sz="1600">
                          <a:effectLst/>
                          <a:latin typeface="+mn-lt"/>
                        </a:rPr>
                        <a:t>8</a:t>
                      </a:r>
                      <a:endParaRPr lang="en-US" sz="1400">
                        <a:effectLst/>
                        <a:latin typeface="+mn-lt"/>
                        <a:ea typeface="Calibri"/>
                        <a:cs typeface="Times New Roman"/>
                      </a:endParaRPr>
                    </a:p>
                  </a:txBody>
                  <a:tcPr marL="38100" marR="38100" marT="38100" marB="38100" anchor="ctr"/>
                </a:tc>
              </a:tr>
              <a:tr h="0">
                <a:tc>
                  <a:txBody>
                    <a:bodyPr/>
                    <a:lstStyle/>
                    <a:p>
                      <a:pPr marL="0" marR="0">
                        <a:lnSpc>
                          <a:spcPct val="115000"/>
                        </a:lnSpc>
                        <a:spcBef>
                          <a:spcPts val="0"/>
                        </a:spcBef>
                        <a:spcAft>
                          <a:spcPts val="0"/>
                        </a:spcAft>
                      </a:pPr>
                      <a:r>
                        <a:rPr lang="en-US" sz="1600" dirty="0">
                          <a:effectLst/>
                          <a:latin typeface="+mn-lt"/>
                        </a:rPr>
                        <a:t>Resolve(</a:t>
                      </a:r>
                      <a:r>
                        <a:rPr lang="en-US" sz="1600" dirty="0" err="1">
                          <a:effectLst/>
                          <a:latin typeface="+mn-lt"/>
                        </a:rPr>
                        <a:t>UnsavedBasketCountryModel</a:t>
                      </a:r>
                      <a:r>
                        <a:rPr lang="en-US" sz="1600" dirty="0">
                          <a:effectLst/>
                          <a:latin typeface="+mn-lt"/>
                        </a:rPr>
                        <a:t>)</a:t>
                      </a:r>
                      <a:endParaRPr lang="en-US" sz="1400" dirty="0">
                        <a:effectLst/>
                        <a:latin typeface="+mn-lt"/>
                        <a:ea typeface="Calibri"/>
                        <a:cs typeface="Times New Roman"/>
                      </a:endParaRPr>
                    </a:p>
                  </a:txBody>
                  <a:tcPr marL="38100" marR="38100" marT="38100" marB="38100" anchor="ctr"/>
                </a:tc>
                <a:tc>
                  <a:txBody>
                    <a:bodyPr/>
                    <a:lstStyle/>
                    <a:p>
                      <a:pPr marL="0" marR="0" algn="ctr">
                        <a:lnSpc>
                          <a:spcPct val="115000"/>
                        </a:lnSpc>
                        <a:spcBef>
                          <a:spcPts val="0"/>
                        </a:spcBef>
                        <a:spcAft>
                          <a:spcPts val="0"/>
                        </a:spcAft>
                      </a:pPr>
                      <a:r>
                        <a:rPr lang="en-US" sz="1600">
                          <a:effectLst/>
                          <a:latin typeface="+mn-lt"/>
                        </a:rPr>
                        <a:t>8</a:t>
                      </a:r>
                      <a:endParaRPr lang="en-US" sz="1400">
                        <a:effectLst/>
                        <a:latin typeface="+mn-lt"/>
                        <a:ea typeface="Calibri"/>
                        <a:cs typeface="Times New Roman"/>
                      </a:endParaRPr>
                    </a:p>
                  </a:txBody>
                  <a:tcPr marL="38100" marR="38100" marT="38100" marB="38100" anchor="ctr"/>
                </a:tc>
              </a:tr>
              <a:tr h="0">
                <a:tc>
                  <a:txBody>
                    <a:bodyPr/>
                    <a:lstStyle/>
                    <a:p>
                      <a:pPr marL="0" marR="0">
                        <a:lnSpc>
                          <a:spcPct val="115000"/>
                        </a:lnSpc>
                        <a:spcBef>
                          <a:spcPts val="0"/>
                        </a:spcBef>
                        <a:spcAft>
                          <a:spcPts val="0"/>
                        </a:spcAft>
                      </a:pPr>
                      <a:r>
                        <a:rPr lang="en-US" sz="1600">
                          <a:effectLst/>
                          <a:latin typeface="+mn-lt"/>
                        </a:rPr>
                        <a:t>Resolve(BgaCountryModel)</a:t>
                      </a:r>
                      <a:endParaRPr lang="en-US" sz="1400">
                        <a:effectLst/>
                        <a:latin typeface="+mn-lt"/>
                        <a:ea typeface="Calibri"/>
                        <a:cs typeface="Times New Roman"/>
                      </a:endParaRPr>
                    </a:p>
                  </a:txBody>
                  <a:tcPr marL="38100" marR="38100" marT="38100" marB="38100" anchor="ctr"/>
                </a:tc>
                <a:tc>
                  <a:txBody>
                    <a:bodyPr/>
                    <a:lstStyle/>
                    <a:p>
                      <a:pPr marL="0" marR="0" algn="ctr">
                        <a:lnSpc>
                          <a:spcPct val="115000"/>
                        </a:lnSpc>
                        <a:spcBef>
                          <a:spcPts val="0"/>
                        </a:spcBef>
                        <a:spcAft>
                          <a:spcPts val="0"/>
                        </a:spcAft>
                      </a:pPr>
                      <a:r>
                        <a:rPr lang="en-US" sz="1600">
                          <a:effectLst/>
                          <a:latin typeface="+mn-lt"/>
                        </a:rPr>
                        <a:t>8</a:t>
                      </a:r>
                      <a:endParaRPr lang="en-US" sz="1400">
                        <a:effectLst/>
                        <a:latin typeface="+mn-lt"/>
                        <a:ea typeface="Calibri"/>
                        <a:cs typeface="Times New Roman"/>
                      </a:endParaRPr>
                    </a:p>
                  </a:txBody>
                  <a:tcPr marL="38100" marR="38100" marT="38100" marB="38100" anchor="ctr"/>
                </a:tc>
              </a:tr>
              <a:tr h="0">
                <a:tc>
                  <a:txBody>
                    <a:bodyPr/>
                    <a:lstStyle/>
                    <a:p>
                      <a:pPr marL="0" marR="0">
                        <a:lnSpc>
                          <a:spcPct val="115000"/>
                        </a:lnSpc>
                        <a:spcBef>
                          <a:spcPts val="0"/>
                        </a:spcBef>
                        <a:spcAft>
                          <a:spcPts val="0"/>
                        </a:spcAft>
                      </a:pPr>
                      <a:r>
                        <a:rPr lang="en-US" sz="1600">
                          <a:effectLst/>
                          <a:latin typeface="+mn-lt"/>
                        </a:rPr>
                        <a:t>Resolve(CashLineModel)</a:t>
                      </a:r>
                      <a:endParaRPr lang="en-US" sz="1400">
                        <a:effectLst/>
                        <a:latin typeface="+mn-lt"/>
                        <a:ea typeface="Calibri"/>
                        <a:cs typeface="Times New Roman"/>
                      </a:endParaRPr>
                    </a:p>
                  </a:txBody>
                  <a:tcPr marL="38100" marR="38100" marT="38100" marB="38100" anchor="ctr"/>
                </a:tc>
                <a:tc>
                  <a:txBody>
                    <a:bodyPr/>
                    <a:lstStyle/>
                    <a:p>
                      <a:pPr marL="0" marR="0" algn="ctr">
                        <a:lnSpc>
                          <a:spcPct val="115000"/>
                        </a:lnSpc>
                        <a:spcBef>
                          <a:spcPts val="0"/>
                        </a:spcBef>
                        <a:spcAft>
                          <a:spcPts val="0"/>
                        </a:spcAft>
                      </a:pPr>
                      <a:r>
                        <a:rPr lang="en-US" sz="1600">
                          <a:effectLst/>
                          <a:latin typeface="+mn-lt"/>
                        </a:rPr>
                        <a:t>8</a:t>
                      </a:r>
                      <a:endParaRPr lang="en-US" sz="1400">
                        <a:effectLst/>
                        <a:latin typeface="+mn-lt"/>
                        <a:ea typeface="Calibri"/>
                        <a:cs typeface="Times New Roman"/>
                      </a:endParaRPr>
                    </a:p>
                  </a:txBody>
                  <a:tcPr marL="38100" marR="38100" marT="38100" marB="38100" anchor="ctr"/>
                </a:tc>
              </a:tr>
              <a:tr h="0">
                <a:tc>
                  <a:txBody>
                    <a:bodyPr/>
                    <a:lstStyle/>
                    <a:p>
                      <a:pPr marL="0" marR="0">
                        <a:lnSpc>
                          <a:spcPct val="115000"/>
                        </a:lnSpc>
                        <a:spcBef>
                          <a:spcPts val="0"/>
                        </a:spcBef>
                        <a:spcAft>
                          <a:spcPts val="0"/>
                        </a:spcAft>
                      </a:pPr>
                      <a:r>
                        <a:rPr lang="en-US" sz="1600">
                          <a:effectLst/>
                          <a:latin typeface="+mn-lt"/>
                        </a:rPr>
                        <a:t>Resolve(TotalLineModel)</a:t>
                      </a:r>
                      <a:endParaRPr lang="en-US" sz="1400">
                        <a:effectLst/>
                        <a:latin typeface="+mn-lt"/>
                        <a:ea typeface="Calibri"/>
                        <a:cs typeface="Times New Roman"/>
                      </a:endParaRPr>
                    </a:p>
                  </a:txBody>
                  <a:tcPr marL="38100" marR="38100" marT="38100" marB="38100" anchor="ctr"/>
                </a:tc>
                <a:tc>
                  <a:txBody>
                    <a:bodyPr/>
                    <a:lstStyle/>
                    <a:p>
                      <a:pPr marL="0" marR="0" algn="ctr">
                        <a:lnSpc>
                          <a:spcPct val="115000"/>
                        </a:lnSpc>
                        <a:spcBef>
                          <a:spcPts val="0"/>
                        </a:spcBef>
                        <a:spcAft>
                          <a:spcPts val="0"/>
                        </a:spcAft>
                      </a:pPr>
                      <a:r>
                        <a:rPr lang="en-US" sz="1600" dirty="0">
                          <a:effectLst/>
                          <a:latin typeface="+mn-lt"/>
                        </a:rPr>
                        <a:t>8</a:t>
                      </a:r>
                      <a:endParaRPr lang="en-US" sz="1400" dirty="0">
                        <a:effectLst/>
                        <a:latin typeface="+mn-lt"/>
                        <a:ea typeface="Calibri"/>
                        <a:cs typeface="Times New Roman"/>
                      </a:endParaRPr>
                    </a:p>
                  </a:txBody>
                  <a:tcPr marL="38100" marR="38100" marT="38100" marB="38100" anchor="ctr"/>
                </a:tc>
              </a:tr>
            </a:tbl>
          </a:graphicData>
        </a:graphic>
      </p:graphicFrame>
      <p:sp>
        <p:nvSpPr>
          <p:cNvPr id="6" name="Rectangle 1"/>
          <p:cNvSpPr>
            <a:spLocks noChangeArrowheads="1"/>
          </p:cNvSpPr>
          <p:nvPr/>
        </p:nvSpPr>
        <p:spPr bwMode="auto">
          <a:xfrm>
            <a:off x="2833688" y="21240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789084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53</a:t>
            </a:fld>
            <a:endParaRPr kumimoji="0" lang="en-US"/>
          </a:p>
        </p:txBody>
      </p:sp>
      <p:sp>
        <p:nvSpPr>
          <p:cNvPr id="7" name="Title 1"/>
          <p:cNvSpPr>
            <a:spLocks noGrp="1"/>
          </p:cNvSpPr>
          <p:nvPr>
            <p:ph type="title"/>
          </p:nvPr>
        </p:nvSpPr>
        <p:spPr>
          <a:xfrm>
            <a:off x="133125" y="-248020"/>
            <a:ext cx="7003331" cy="1143000"/>
          </a:xfrm>
        </p:spPr>
        <p:txBody>
          <a:bodyPr>
            <a:noAutofit/>
          </a:bodyPr>
          <a:lstStyle/>
          <a:p>
            <a:r>
              <a:rPr lang="en-US" sz="2400" dirty="0"/>
              <a:t>Types with too many </a:t>
            </a:r>
            <a:r>
              <a:rPr lang="en-US" sz="2400" dirty="0" smtClean="0"/>
              <a:t>methods (256) -</a:t>
            </a:r>
            <a:endParaRPr lang="en-US" sz="2400" dirty="0"/>
          </a:p>
        </p:txBody>
      </p:sp>
      <p:sp>
        <p:nvSpPr>
          <p:cNvPr id="10" name="Rectangle 9"/>
          <p:cNvSpPr/>
          <p:nvPr/>
        </p:nvSpPr>
        <p:spPr>
          <a:xfrm>
            <a:off x="6851200" y="173019"/>
            <a:ext cx="2483883" cy="646331"/>
          </a:xfrm>
          <a:prstGeom prst="rect">
            <a:avLst/>
          </a:prstGeom>
        </p:spPr>
        <p:txBody>
          <a:bodyPr wrap="square">
            <a:spAutoFit/>
          </a:bodyPr>
          <a:lstStyle/>
          <a:p>
            <a:r>
              <a:rPr lang="en-US" dirty="0" smtClean="0"/>
              <a:t>(Methods</a:t>
            </a:r>
            <a:r>
              <a:rPr lang="en-US" dirty="0"/>
              <a:t> &gt; </a:t>
            </a:r>
            <a:r>
              <a:rPr lang="en-US" dirty="0" smtClean="0"/>
              <a:t>20)</a:t>
            </a:r>
            <a:br>
              <a:rPr lang="en-US" dirty="0" smtClean="0"/>
            </a:br>
            <a:endParaRPr lang="en-US" dirty="0"/>
          </a:p>
        </p:txBody>
      </p:sp>
      <p:sp>
        <p:nvSpPr>
          <p:cNvPr id="6" name="Rectangle 1"/>
          <p:cNvSpPr>
            <a:spLocks noChangeArrowheads="1"/>
          </p:cNvSpPr>
          <p:nvPr/>
        </p:nvSpPr>
        <p:spPr bwMode="auto">
          <a:xfrm>
            <a:off x="2833688" y="21240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47414966"/>
              </p:ext>
            </p:extLst>
          </p:nvPr>
        </p:nvGraphicFramePr>
        <p:xfrm>
          <a:off x="140673" y="675259"/>
          <a:ext cx="8848577" cy="21626448"/>
        </p:xfrm>
        <a:graphic>
          <a:graphicData uri="http://schemas.openxmlformats.org/drawingml/2006/table">
            <a:tbl>
              <a:tblPr firstRow="1" firstCol="1" bandRow="1">
                <a:tableStyleId>{0660B408-B3CF-4A94-85FC-2B1E0A45F4A2}</a:tableStyleId>
              </a:tblPr>
              <a:tblGrid>
                <a:gridCol w="6850966"/>
                <a:gridCol w="1111347"/>
                <a:gridCol w="886264"/>
              </a:tblGrid>
              <a:tr h="63505">
                <a:tc>
                  <a:txBody>
                    <a:bodyPr/>
                    <a:lstStyle/>
                    <a:p>
                      <a:pPr marL="0" marR="0" algn="ctr">
                        <a:lnSpc>
                          <a:spcPct val="115000"/>
                        </a:lnSpc>
                        <a:spcBef>
                          <a:spcPts val="0"/>
                        </a:spcBef>
                        <a:spcAft>
                          <a:spcPts val="0"/>
                        </a:spcAft>
                      </a:pPr>
                      <a:r>
                        <a:rPr lang="en-US" sz="1200" dirty="0">
                          <a:effectLst/>
                        </a:rPr>
                        <a:t>Types</a:t>
                      </a:r>
                      <a:endParaRPr lang="en-US" sz="1200" dirty="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dirty="0">
                          <a:effectLst/>
                        </a:rPr>
                        <a:t>Instance </a:t>
                      </a:r>
                      <a:br>
                        <a:rPr lang="en-US" sz="1200" dirty="0">
                          <a:effectLst/>
                        </a:rPr>
                      </a:br>
                      <a:r>
                        <a:rPr lang="en-US" sz="1200" dirty="0">
                          <a:effectLst/>
                        </a:rPr>
                        <a:t>Methods</a:t>
                      </a:r>
                      <a:endParaRPr lang="en-US" sz="1200" dirty="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Static </a:t>
                      </a:r>
                      <a:br>
                        <a:rPr lang="en-US" sz="1200">
                          <a:effectLst/>
                        </a:rPr>
                      </a:br>
                      <a:r>
                        <a:rPr lang="en-US" sz="1200">
                          <a:effectLst/>
                        </a:rPr>
                        <a:t>Methods</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dirty="0">
                          <a:effectLst/>
                        </a:rPr>
                        <a:t>GF_PERF_DAILY_ATTRIBUTION</a:t>
                      </a:r>
                      <a:endParaRPr lang="en-US" sz="1200" dirty="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b="1" dirty="0">
                          <a:solidFill>
                            <a:srgbClr val="C00000"/>
                          </a:solidFill>
                          <a:effectLst/>
                        </a:rPr>
                        <a:t>762</a:t>
                      </a:r>
                      <a:r>
                        <a:rPr lang="en-US" sz="1200" dirty="0">
                          <a:effectLst/>
                        </a:rPr>
                        <a:t> methods</a:t>
                      </a:r>
                      <a:endParaRPr lang="en-US" sz="1200" dirty="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dirty="0" err="1">
                          <a:effectLst/>
                        </a:rPr>
                        <a:t>ReferenceData</a:t>
                      </a:r>
                      <a:endParaRPr lang="en-US" sz="1200" dirty="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394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a:effectLst/>
                        </a:rPr>
                        <a:t>HoldingsData</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378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BenchmarkHoldingsOperations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dirty="0">
                          <a:effectLst/>
                        </a:rPr>
                        <a:t>36 methods</a:t>
                      </a:r>
                      <a:endParaRPr lang="en-US" sz="1200" dirty="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323 methods</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a:effectLst/>
                        </a:rPr>
                        <a:t>ViewModelShell</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313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19 methods</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dirty="0" err="1">
                          <a:effectLst/>
                        </a:rPr>
                        <a:t>DataManager</a:t>
                      </a:r>
                      <a:endParaRPr lang="en-US" sz="1200" dirty="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94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235 methods</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DbInteractivityTestClass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323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a:effectLst/>
                        </a:rPr>
                        <a:t>ViewModelDCF</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133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60 methods</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PeriodColumnDisplayData</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186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dirty="0" err="1">
                          <a:effectLst/>
                        </a:rPr>
                        <a:t>ExternalResearchOperations</a:t>
                      </a:r>
                      <a:endParaRPr lang="en-US" sz="1200" dirty="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30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152 methods</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a:effectLst/>
                        </a:rPr>
                        <a:t>ReadOpenXMLModel</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157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21 methods</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ViewModelFreeCashFlows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18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147 methods</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dirty="0">
                          <a:effectLst/>
                        </a:rPr>
                        <a:t>GF_SECURITY_BASEVIEW</a:t>
                      </a:r>
                      <a:endParaRPr lang="en-US" sz="1200" dirty="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129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dirty="0">
                          <a:effectLst/>
                        </a:rPr>
                        <a:t>GF_SECURITY_BASEVIEW</a:t>
                      </a:r>
                      <a:endParaRPr lang="en-US" sz="1200" dirty="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126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CustomScreeningREFData</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110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ExternalResearchEntities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108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ViewModelCustomScreeningTool</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95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10 methods</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ViewModelCSTDataFieldSelector</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85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11 methods</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a:effectLst/>
                        </a:rPr>
                        <a:t>IDataManager</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93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a:effectLst/>
                        </a:rPr>
                        <a:t>PresentationInfo</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90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a:effectLst/>
                        </a:rPr>
                        <a:t>MacroDataCTY_Result</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90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MacroDatabaseKeyAnnualReportData</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90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MacroDatabaseKeyAnnualReportData</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90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ICPresentationOverviewData</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88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GF_PORTFOLIO_LTHOLDINGS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87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GF_PORTFOLIO_LTHOLDINGS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84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GF_BENCHMARK_HOLDINGS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83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GF_PORTFOLIO_HOLDINGS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83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a:effectLst/>
                        </a:rPr>
                        <a:t>MeetingOperations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45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37 methods</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GenerateOpenXMLExcelModel</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81 methods</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a:effectLst/>
                        </a:rPr>
                        <a:t>PerformanceOperations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35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46 methods</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GF_BENCHMARK_HOLDINGS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80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GF_PORTFOLIO_HOLDINGS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80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a:effectLst/>
                        </a:rPr>
                        <a:t>PortfolioDetailsData</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80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a:effectLst/>
                        </a:rPr>
                        <a:t>AttributionData</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80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a:effectLst/>
                        </a:rPr>
                        <a:t>PortfolioDetailsData</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80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a:effectLst/>
                        </a:rPr>
                        <a:t>AttributionData</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80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ViewModelRegisterForm</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78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a:effectLst/>
                        </a:rPr>
                        <a:t>PeriodRecord</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78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EMSummaryMarketData</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74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EMSummaryMarketData</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74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ViewModelClosingPriceChart</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69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3 methods</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ViewModelPresentationMeetingMinutes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65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6 methods</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ViewModelMarketPerformanceSnapshot</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59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12 methods</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MeetingMinutesReportData</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68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ViewModelFairValueComposition</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26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41 methods</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a:effectLst/>
                        </a:rPr>
                        <a:t>ICPresentationEntities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66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ViewModelPasswordChangeForm</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65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ViewModelPresentationVote</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55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8 methods</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a:effectLst/>
                        </a:rPr>
                        <a:t>ViewModelFinstat</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60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2 methods</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a:effectLst/>
                        </a:rPr>
                        <a:t>ModelBuilder</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44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18 methods</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ViewModelCOASpecific</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58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3 methods</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a:effectLst/>
                        </a:rPr>
                        <a:t>RowReorderBehavior</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54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7 methods</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GF_FX_FORWARD_RATES_TICS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59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GF_FX_FORWARD_RATES_TICS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56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MarketCapitalizationData</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56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ViewModelPortfolioDetails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47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9 methods</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MarketCapitalizationData</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56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ViewModelPresentations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49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6 methods</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GF_PERF_TOPLEVELPERIOD</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53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a:effectLst/>
                        </a:rPr>
                        <a:t>GF_TRANSACTIONS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53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ChildViewModelInsertEntity</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48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5 methods</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a:effectLst/>
                        </a:rPr>
                        <a:t>tblCompanyInfo</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52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ConsensusEstimateDetail</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52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ConsensusEstimateDetail</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52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GF_PERF_TOPLEVELPERIOD</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50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a:effectLst/>
                        </a:rPr>
                        <a:t>GF_TRANSACTIONS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50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ViewModelFinancialStatements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46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 methods</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a:effectLst/>
                        </a:rPr>
                        <a:t>ViewModelLoginForm</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48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ViewModelPasswordResetForm</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49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ViewModelManageUsers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45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 methods</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EMSummaryMarketSSRData</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48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ViewModelCreateUpdatePresentations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44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 methods</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ViewModelMultiLineBenchmark</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48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ViewModelSlice1ChartExtension</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44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 methods</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PresentationVotingDeadlineDetails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48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EMSummaryMarketSSRData</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48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GF_PERF_TOPLEVELMONTH</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47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GF_PERF_TOPLEVELYEAR</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47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a:effectLst/>
                        </a:rPr>
                        <a:t>QuarterlyResultsData</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46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a:effectLst/>
                        </a:rPr>
                        <a:t>QuarterlyResults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46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a:effectLst/>
                        </a:rPr>
                        <a:t>QuarterlyResultsData</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46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GF_PERF_TOPLEVELSTATS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45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a:effectLst/>
                        </a:rPr>
                        <a:t>tblStdInterimRef</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44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GF_PERF_TOPLEVELMONTH</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44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GF_PERF_TOPLEVELYEAR</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44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ViewModelExcelModelUpload</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40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 methods</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a:effectLst/>
                        </a:rPr>
                        <a:t>SummaryReportData</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44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ChildViewModelDocumentsEditDelete</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42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a:effectLst/>
                        </a:rPr>
                        <a:t>Facade</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42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CustomScreeningToolOperations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18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25 methods</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GF_PERF_TOPLEVELSTATS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42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1 method</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a:effectLst/>
                        </a:rPr>
                        <a:t>ResearchEntities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42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39840">
                <a:tc>
                  <a:txBody>
                    <a:bodyPr/>
                    <a:lstStyle/>
                    <a:p>
                      <a:pPr marL="0" marR="0">
                        <a:lnSpc>
                          <a:spcPct val="115000"/>
                        </a:lnSpc>
                        <a:spcBef>
                          <a:spcPts val="0"/>
                        </a:spcBef>
                        <a:spcAft>
                          <a:spcPts val="0"/>
                        </a:spcAft>
                      </a:pPr>
                      <a:r>
                        <a:rPr lang="en-US" sz="1200">
                          <a:effectLst/>
                        </a:rPr>
                        <a:t>ViewModelDocuments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41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ConsensusEstimatesValuations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40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ConsensusEstimateMedian</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40 methods</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a:effectLst/>
                        </a:rPr>
                        <a:t>0 method</a:t>
                      </a:r>
                      <a:endParaRPr lang="en-US" sz="1200">
                        <a:effectLst/>
                        <a:latin typeface="Calibri"/>
                        <a:ea typeface="Calibri"/>
                        <a:cs typeface="Times New Roman"/>
                      </a:endParaRPr>
                    </a:p>
                  </a:txBody>
                  <a:tcPr marL="4110" marR="4110" marT="4110" marB="4110" anchor="ctr"/>
                </a:tc>
              </a:tr>
              <a:tr h="63505">
                <a:tc>
                  <a:txBody>
                    <a:bodyPr/>
                    <a:lstStyle/>
                    <a:p>
                      <a:pPr marL="0" marR="0">
                        <a:lnSpc>
                          <a:spcPct val="115000"/>
                        </a:lnSpc>
                        <a:spcBef>
                          <a:spcPts val="0"/>
                        </a:spcBef>
                        <a:spcAft>
                          <a:spcPts val="0"/>
                        </a:spcAft>
                      </a:pPr>
                      <a:r>
                        <a:rPr lang="en-US" sz="1200">
                          <a:effectLst/>
                        </a:rPr>
                        <a:t>FacadeClient+FacadeClientChannel</a:t>
                      </a:r>
                      <a:endParaRPr lang="en-US" sz="120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dirty="0">
                          <a:effectLst/>
                        </a:rPr>
                        <a:t>40 methods</a:t>
                      </a:r>
                      <a:endParaRPr lang="en-US" sz="1200" dirty="0">
                        <a:effectLst/>
                        <a:latin typeface="Calibri"/>
                        <a:ea typeface="Calibri"/>
                        <a:cs typeface="Times New Roman"/>
                      </a:endParaRPr>
                    </a:p>
                  </a:txBody>
                  <a:tcPr marL="4110" marR="4110" marT="4110" marB="4110" anchor="ctr"/>
                </a:tc>
                <a:tc>
                  <a:txBody>
                    <a:bodyPr/>
                    <a:lstStyle/>
                    <a:p>
                      <a:pPr marL="0" marR="0" algn="ctr">
                        <a:lnSpc>
                          <a:spcPct val="115000"/>
                        </a:lnSpc>
                        <a:spcBef>
                          <a:spcPts val="0"/>
                        </a:spcBef>
                        <a:spcAft>
                          <a:spcPts val="0"/>
                        </a:spcAft>
                      </a:pPr>
                      <a:r>
                        <a:rPr lang="en-US" sz="1200" dirty="0">
                          <a:effectLst/>
                        </a:rPr>
                        <a:t>0 method</a:t>
                      </a:r>
                      <a:endParaRPr lang="en-US" sz="1200" dirty="0">
                        <a:effectLst/>
                        <a:latin typeface="Calibri"/>
                        <a:ea typeface="Calibri"/>
                        <a:cs typeface="Times New Roman"/>
                      </a:endParaRPr>
                    </a:p>
                  </a:txBody>
                  <a:tcPr marL="4110" marR="4110" marT="4110" marB="4110" anchor="ctr"/>
                </a:tc>
              </a:tr>
            </a:tbl>
          </a:graphicData>
        </a:graphic>
      </p:graphicFrame>
      <p:sp>
        <p:nvSpPr>
          <p:cNvPr id="11" name="Rectangle 10"/>
          <p:cNvSpPr/>
          <p:nvPr/>
        </p:nvSpPr>
        <p:spPr>
          <a:xfrm>
            <a:off x="-45732" y="5880295"/>
            <a:ext cx="9220200" cy="955548"/>
          </a:xfrm>
          <a:prstGeom prst="rect">
            <a:avLst/>
          </a:prstGeom>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r>
              <a:rPr lang="en-US" dirty="0"/>
              <a:t>Types where </a:t>
            </a:r>
            <a:r>
              <a:rPr lang="en-US" dirty="0" err="1"/>
              <a:t>Methods.Count</a:t>
            </a:r>
            <a:r>
              <a:rPr lang="en-US" dirty="0"/>
              <a:t>() &gt; 20 might be hard to understand and maintain but there might be cases where it is relevant to have a high number of methods. For example, the </a:t>
            </a:r>
            <a:r>
              <a:rPr lang="en-US" dirty="0" err="1"/>
              <a:t>System.Windows.Forms.DataGridView</a:t>
            </a:r>
            <a:r>
              <a:rPr lang="en-US" dirty="0"/>
              <a:t> standard class has more than 1000 methods.</a:t>
            </a:r>
          </a:p>
        </p:txBody>
      </p:sp>
    </p:spTree>
    <p:extLst>
      <p:ext uri="{BB962C8B-B14F-4D97-AF65-F5344CB8AC3E}">
        <p14:creationId xmlns:p14="http://schemas.microsoft.com/office/powerpoint/2010/main" val="37297379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 0 L 0 -0.25 E" pathEditMode="relative" ptsTypes="">
                                      <p:cBhvr>
                                        <p:cTn id="6" dur="2000" fill="hold"/>
                                        <p:tgtEl>
                                          <p:spTgt spid="3"/>
                                        </p:tgtEl>
                                        <p:attrNameLst>
                                          <p:attrName>ppt_x</p:attrName>
                                          <p:attrName>ppt_y</p:attrName>
                                        </p:attrNameLst>
                                      </p:cBhvr>
                                    </p:animMotion>
                                  </p:childTnLst>
                                </p:cTn>
                              </p:par>
                              <p:par>
                                <p:cTn id="7" presetID="28"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p:cTn id="9" dur="15000" fill="hold"/>
                                        <p:tgtEl>
                                          <p:spTgt spid="3"/>
                                        </p:tgtEl>
                                        <p:attrNameLst>
                                          <p:attrName>ppt_x</p:attrName>
                                        </p:attrNameLst>
                                      </p:cBhvr>
                                      <p:tavLst>
                                        <p:tav tm="0">
                                          <p:val>
                                            <p:strVal val="#ppt_x"/>
                                          </p:val>
                                        </p:tav>
                                        <p:tav tm="100000">
                                          <p:val>
                                            <p:strVal val="#ppt_x"/>
                                          </p:val>
                                        </p:tav>
                                      </p:tavLst>
                                    </p:anim>
                                    <p:anim calcmode="lin" valueType="num">
                                      <p:cBhvr>
                                        <p:cTn id="10" dur="15000" fill="hold"/>
                                        <p:tgtEl>
                                          <p:spTgt spid="3"/>
                                        </p:tgtEl>
                                        <p:attrNameLst>
                                          <p:attrName>ppt_y</p:attrName>
                                        </p:attrNameLst>
                                      </p:cBhvr>
                                      <p:tavLst>
                                        <p:tav tm="0">
                                          <p:val>
                                            <p:strVal val="#ppt_y+1"/>
                                          </p:val>
                                        </p:tav>
                                        <p:tav tm="100000">
                                          <p:val>
                                            <p:strVal val="#ppt_y-1"/>
                                          </p:val>
                                        </p:tav>
                                      </p:tavLst>
                                    </p:anim>
                                  </p:childTnLst>
                                </p:cTn>
                              </p:par>
                              <p:par>
                                <p:cTn id="11" presetID="2" presetClass="entr" presetSubtype="4"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54</a:t>
            </a:fld>
            <a:endParaRPr kumimoji="0" lang="en-US"/>
          </a:p>
        </p:txBody>
      </p:sp>
      <p:sp>
        <p:nvSpPr>
          <p:cNvPr id="7" name="Title 1"/>
          <p:cNvSpPr>
            <a:spLocks noGrp="1"/>
          </p:cNvSpPr>
          <p:nvPr>
            <p:ph type="title"/>
          </p:nvPr>
        </p:nvSpPr>
        <p:spPr>
          <a:xfrm>
            <a:off x="133125" y="-248020"/>
            <a:ext cx="7003331" cy="1143000"/>
          </a:xfrm>
        </p:spPr>
        <p:txBody>
          <a:bodyPr>
            <a:noAutofit/>
          </a:bodyPr>
          <a:lstStyle/>
          <a:p>
            <a:r>
              <a:rPr lang="en-US" sz="2400" dirty="0"/>
              <a:t>Types with too many </a:t>
            </a:r>
            <a:r>
              <a:rPr lang="en-US" sz="2400" dirty="0" smtClean="0"/>
              <a:t>fields (124) -</a:t>
            </a:r>
            <a:endParaRPr lang="en-US" sz="2400" dirty="0"/>
          </a:p>
        </p:txBody>
      </p:sp>
      <p:sp>
        <p:nvSpPr>
          <p:cNvPr id="10" name="Rectangle 9"/>
          <p:cNvSpPr/>
          <p:nvPr/>
        </p:nvSpPr>
        <p:spPr>
          <a:xfrm>
            <a:off x="6851200" y="-9865"/>
            <a:ext cx="2483883" cy="923330"/>
          </a:xfrm>
          <a:prstGeom prst="rect">
            <a:avLst/>
          </a:prstGeom>
        </p:spPr>
        <p:txBody>
          <a:bodyPr wrap="square">
            <a:spAutoFit/>
          </a:bodyPr>
          <a:lstStyle/>
          <a:p>
            <a:r>
              <a:rPr lang="en-US" dirty="0" smtClean="0"/>
              <a:t>(Fields</a:t>
            </a:r>
            <a:r>
              <a:rPr lang="en-US" dirty="0"/>
              <a:t> &gt; </a:t>
            </a:r>
            <a:r>
              <a:rPr lang="en-US" dirty="0" smtClean="0"/>
              <a:t>20 and</a:t>
            </a:r>
            <a:br>
              <a:rPr lang="en-US" dirty="0" smtClean="0"/>
            </a:br>
            <a:r>
              <a:rPr lang="en-US" dirty="0" smtClean="0"/>
              <a:t>Is not Enumeration)</a:t>
            </a:r>
            <a:br>
              <a:rPr lang="en-US" dirty="0" smtClean="0"/>
            </a:br>
            <a:endParaRPr lang="en-US" dirty="0"/>
          </a:p>
        </p:txBody>
      </p:sp>
      <p:sp>
        <p:nvSpPr>
          <p:cNvPr id="6" name="Rectangle 1"/>
          <p:cNvSpPr>
            <a:spLocks noChangeArrowheads="1"/>
          </p:cNvSpPr>
          <p:nvPr/>
        </p:nvSpPr>
        <p:spPr bwMode="auto">
          <a:xfrm>
            <a:off x="2833688" y="21240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5296424"/>
              </p:ext>
            </p:extLst>
          </p:nvPr>
        </p:nvGraphicFramePr>
        <p:xfrm>
          <a:off x="44532" y="689315"/>
          <a:ext cx="9144004" cy="21996312"/>
        </p:xfrm>
        <a:graphic>
          <a:graphicData uri="http://schemas.openxmlformats.org/drawingml/2006/table">
            <a:tbl>
              <a:tblPr firstRow="1" firstCol="1" bandRow="1">
                <a:tableStyleId>{0660B408-B3CF-4A94-85FC-2B1E0A45F4A2}</a:tableStyleId>
              </a:tblPr>
              <a:tblGrid>
                <a:gridCol w="5852162"/>
                <a:gridCol w="1083212"/>
                <a:gridCol w="1153551"/>
                <a:gridCol w="1055079"/>
              </a:tblGrid>
              <a:tr h="58308">
                <a:tc>
                  <a:txBody>
                    <a:bodyPr/>
                    <a:lstStyle/>
                    <a:p>
                      <a:pPr marL="0" marR="0" algn="ctr">
                        <a:lnSpc>
                          <a:spcPct val="115000"/>
                        </a:lnSpc>
                        <a:spcBef>
                          <a:spcPts val="0"/>
                        </a:spcBef>
                        <a:spcAft>
                          <a:spcPts val="0"/>
                        </a:spcAft>
                      </a:pPr>
                      <a:r>
                        <a:rPr lang="en-US" sz="1200" dirty="0">
                          <a:effectLst/>
                        </a:rPr>
                        <a:t>Types</a:t>
                      </a:r>
                      <a:endParaRPr lang="en-US" sz="1200" dirty="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Instance </a:t>
                      </a:r>
                      <a:br>
                        <a:rPr lang="en-US" sz="1200">
                          <a:effectLst/>
                        </a:rPr>
                      </a:br>
                      <a:r>
                        <a:rPr lang="en-US" sz="1200">
                          <a:effectLst/>
                        </a:rPr>
                        <a:t>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Static </a:t>
                      </a:r>
                      <a:br>
                        <a:rPr lang="en-US" sz="1200">
                          <a:effectLst/>
                        </a:rPr>
                      </a:br>
                      <a:r>
                        <a:rPr lang="en-US" sz="1200">
                          <a:effectLst/>
                        </a:rPr>
                        <a:t>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Size of Instance</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GF_PERF_DAILY_ATTRIBUTION</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b="1" dirty="0">
                          <a:solidFill>
                            <a:srgbClr val="C00000"/>
                          </a:solidFill>
                          <a:effectLst/>
                        </a:rPr>
                        <a:t>381</a:t>
                      </a:r>
                      <a:r>
                        <a:rPr lang="en-US" sz="1200" dirty="0">
                          <a:effectLst/>
                        </a:rPr>
                        <a:t> fields</a:t>
                      </a:r>
                      <a:endParaRPr lang="en-US" sz="1200" dirty="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1 882</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BenchmarkHoldingsOperations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b="1" dirty="0">
                          <a:solidFill>
                            <a:srgbClr val="C00000"/>
                          </a:solidFill>
                          <a:effectLst/>
                        </a:rPr>
                        <a:t>323</a:t>
                      </a:r>
                      <a:r>
                        <a:rPr lang="en-US" sz="1200" dirty="0">
                          <a:solidFill>
                            <a:srgbClr val="C00000"/>
                          </a:solidFill>
                          <a:effectLst/>
                        </a:rPr>
                        <a:t> </a:t>
                      </a:r>
                      <a:r>
                        <a:rPr lang="en-US" sz="1200" dirty="0">
                          <a:effectLst/>
                        </a:rPr>
                        <a:t>fields</a:t>
                      </a:r>
                      <a:endParaRPr lang="en-US" sz="1200" dirty="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12</a:t>
                      </a:r>
                      <a:endParaRPr lang="en-US" sz="1200">
                        <a:effectLst/>
                        <a:latin typeface="Calibri"/>
                        <a:ea typeface="Calibri"/>
                        <a:cs typeface="Times New Roman"/>
                      </a:endParaRPr>
                    </a:p>
                  </a:txBody>
                  <a:tcPr marL="3774" marR="3774" marT="3774" marB="3774" anchor="ctr"/>
                </a:tc>
              </a:tr>
              <a:tr h="39033">
                <a:tc>
                  <a:txBody>
                    <a:bodyPr/>
                    <a:lstStyle/>
                    <a:p>
                      <a:pPr marL="0" marR="0">
                        <a:lnSpc>
                          <a:spcPct val="115000"/>
                        </a:lnSpc>
                        <a:spcBef>
                          <a:spcPts val="0"/>
                        </a:spcBef>
                        <a:spcAft>
                          <a:spcPts val="0"/>
                        </a:spcAft>
                      </a:pPr>
                      <a:r>
                        <a:rPr lang="en-US" sz="1200">
                          <a:effectLst/>
                        </a:rPr>
                        <a:t>DataManager</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235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8</a:t>
                      </a:r>
                      <a:endParaRPr lang="en-US" sz="1200">
                        <a:effectLst/>
                        <a:latin typeface="Calibri"/>
                        <a:ea typeface="Calibri"/>
                        <a:cs typeface="Times New Roman"/>
                      </a:endParaRPr>
                    </a:p>
                  </a:txBody>
                  <a:tcPr marL="3774" marR="3774" marT="3774" marB="3774" anchor="ctr"/>
                </a:tc>
              </a:tr>
              <a:tr h="39033">
                <a:tc>
                  <a:txBody>
                    <a:bodyPr/>
                    <a:lstStyle/>
                    <a:p>
                      <a:pPr marL="0" marR="0">
                        <a:lnSpc>
                          <a:spcPct val="115000"/>
                        </a:lnSpc>
                        <a:spcBef>
                          <a:spcPts val="0"/>
                        </a:spcBef>
                        <a:spcAft>
                          <a:spcPts val="0"/>
                        </a:spcAft>
                      </a:pPr>
                      <a:r>
                        <a:rPr lang="en-US" sz="1200">
                          <a:effectLst/>
                        </a:rPr>
                        <a:t>ReferenceData</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197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788</a:t>
                      </a:r>
                      <a:endParaRPr lang="en-US" sz="1200">
                        <a:effectLst/>
                        <a:latin typeface="Calibri"/>
                        <a:ea typeface="Calibri"/>
                        <a:cs typeface="Times New Roman"/>
                      </a:endParaRPr>
                    </a:p>
                  </a:txBody>
                  <a:tcPr marL="3774" marR="3774" marT="3774" marB="3774" anchor="ctr"/>
                </a:tc>
              </a:tr>
              <a:tr h="39033">
                <a:tc>
                  <a:txBody>
                    <a:bodyPr/>
                    <a:lstStyle/>
                    <a:p>
                      <a:pPr marL="0" marR="0">
                        <a:lnSpc>
                          <a:spcPct val="115000"/>
                        </a:lnSpc>
                        <a:spcBef>
                          <a:spcPts val="0"/>
                        </a:spcBef>
                        <a:spcAft>
                          <a:spcPts val="0"/>
                        </a:spcAft>
                      </a:pPr>
                      <a:r>
                        <a:rPr lang="en-US" sz="1200">
                          <a:effectLst/>
                        </a:rPr>
                        <a:t>ReferenceData</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197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788</a:t>
                      </a:r>
                      <a:endParaRPr lang="en-US" sz="1200">
                        <a:effectLst/>
                        <a:latin typeface="Calibri"/>
                        <a:ea typeface="Calibri"/>
                        <a:cs typeface="Times New Roman"/>
                      </a:endParaRPr>
                    </a:p>
                  </a:txBody>
                  <a:tcPr marL="3774" marR="3774" marT="3774" marB="3774" anchor="ctr"/>
                </a:tc>
              </a:tr>
              <a:tr h="39033">
                <a:tc>
                  <a:txBody>
                    <a:bodyPr/>
                    <a:lstStyle/>
                    <a:p>
                      <a:pPr marL="0" marR="0">
                        <a:lnSpc>
                          <a:spcPct val="115000"/>
                        </a:lnSpc>
                        <a:spcBef>
                          <a:spcPts val="0"/>
                        </a:spcBef>
                        <a:spcAft>
                          <a:spcPts val="0"/>
                        </a:spcAft>
                      </a:pPr>
                      <a:r>
                        <a:rPr lang="en-US" sz="1200" dirty="0" err="1">
                          <a:effectLst/>
                        </a:rPr>
                        <a:t>HoldingsData</a:t>
                      </a:r>
                      <a:endParaRPr lang="en-US" sz="1200" dirty="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189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756</a:t>
                      </a:r>
                      <a:endParaRPr lang="en-US" sz="1200">
                        <a:effectLst/>
                        <a:latin typeface="Calibri"/>
                        <a:ea typeface="Calibri"/>
                        <a:cs typeface="Times New Roman"/>
                      </a:endParaRPr>
                    </a:p>
                  </a:txBody>
                  <a:tcPr marL="3774" marR="3774" marT="3774" marB="3774" anchor="ctr"/>
                </a:tc>
              </a:tr>
              <a:tr h="39033">
                <a:tc>
                  <a:txBody>
                    <a:bodyPr/>
                    <a:lstStyle/>
                    <a:p>
                      <a:pPr marL="0" marR="0">
                        <a:lnSpc>
                          <a:spcPct val="115000"/>
                        </a:lnSpc>
                        <a:spcBef>
                          <a:spcPts val="0"/>
                        </a:spcBef>
                        <a:spcAft>
                          <a:spcPts val="0"/>
                        </a:spcAft>
                      </a:pPr>
                      <a:r>
                        <a:rPr lang="en-US" sz="1200">
                          <a:effectLst/>
                        </a:rPr>
                        <a:t>HoldingsData</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189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756</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ViewModelFreeCashFlows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10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147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35</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ExternalResearchOperations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152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a:t>
                      </a:r>
                      <a:endParaRPr lang="en-US" sz="1200">
                        <a:effectLst/>
                        <a:latin typeface="Calibri"/>
                        <a:ea typeface="Calibri"/>
                        <a:cs typeface="Times New Roman"/>
                      </a:endParaRPr>
                    </a:p>
                  </a:txBody>
                  <a:tcPr marL="3774" marR="3774" marT="3774" marB="3774" anchor="ctr"/>
                </a:tc>
              </a:tr>
              <a:tr h="39033">
                <a:tc>
                  <a:txBody>
                    <a:bodyPr/>
                    <a:lstStyle/>
                    <a:p>
                      <a:pPr marL="0" marR="0">
                        <a:lnSpc>
                          <a:spcPct val="115000"/>
                        </a:lnSpc>
                        <a:spcBef>
                          <a:spcPts val="0"/>
                        </a:spcBef>
                        <a:spcAft>
                          <a:spcPts val="0"/>
                        </a:spcAft>
                      </a:pPr>
                      <a:r>
                        <a:rPr lang="en-US" sz="1200">
                          <a:effectLst/>
                        </a:rPr>
                        <a:t>ViewModelDCF</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55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59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291</a:t>
                      </a:r>
                      <a:endParaRPr lang="en-US" sz="1200">
                        <a:effectLst/>
                        <a:latin typeface="Calibri"/>
                        <a:ea typeface="Calibri"/>
                        <a:cs typeface="Times New Roman"/>
                      </a:endParaRPr>
                    </a:p>
                  </a:txBody>
                  <a:tcPr marL="3774" marR="3774" marT="3774" marB="3774" anchor="ctr"/>
                </a:tc>
              </a:tr>
              <a:tr h="39033">
                <a:tc>
                  <a:txBody>
                    <a:bodyPr/>
                    <a:lstStyle/>
                    <a:p>
                      <a:pPr marL="0" marR="0">
                        <a:lnSpc>
                          <a:spcPct val="115000"/>
                        </a:lnSpc>
                        <a:spcBef>
                          <a:spcPts val="0"/>
                        </a:spcBef>
                        <a:spcAft>
                          <a:spcPts val="0"/>
                        </a:spcAft>
                      </a:pPr>
                      <a:r>
                        <a:rPr lang="en-US" sz="1200">
                          <a:effectLst/>
                        </a:rPr>
                        <a:t>ViewModelShell</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76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19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241</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PeriodColumnDisplayData</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93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390</a:t>
                      </a:r>
                      <a:endParaRPr lang="en-US" sz="1200">
                        <a:effectLst/>
                        <a:latin typeface="Calibri"/>
                        <a:ea typeface="Calibri"/>
                        <a:cs typeface="Times New Roman"/>
                      </a:endParaRPr>
                    </a:p>
                  </a:txBody>
                  <a:tcPr marL="3774" marR="3774" marT="3774" marB="3774" anchor="ctr"/>
                </a:tc>
              </a:tr>
              <a:tr h="39033">
                <a:tc>
                  <a:txBody>
                    <a:bodyPr/>
                    <a:lstStyle/>
                    <a:p>
                      <a:pPr marL="0" marR="0">
                        <a:lnSpc>
                          <a:spcPct val="115000"/>
                        </a:lnSpc>
                        <a:spcBef>
                          <a:spcPts val="0"/>
                        </a:spcBef>
                        <a:spcAft>
                          <a:spcPts val="0"/>
                        </a:spcAft>
                      </a:pPr>
                      <a:r>
                        <a:rPr lang="en-US" sz="1200">
                          <a:effectLst/>
                        </a:rPr>
                        <a:t>GadgetNames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79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N/A</a:t>
                      </a:r>
                      <a:endParaRPr lang="en-US" sz="1200">
                        <a:effectLst/>
                        <a:latin typeface="Calibri"/>
                        <a:ea typeface="Calibri"/>
                        <a:cs typeface="Times New Roman"/>
                      </a:endParaRPr>
                    </a:p>
                  </a:txBody>
                  <a:tcPr marL="3774" marR="3774" marT="3774" marB="3774" anchor="ctr"/>
                </a:tc>
              </a:tr>
              <a:tr h="39033">
                <a:tc>
                  <a:txBody>
                    <a:bodyPr/>
                    <a:lstStyle/>
                    <a:p>
                      <a:pPr marL="0" marR="0">
                        <a:lnSpc>
                          <a:spcPct val="115000"/>
                        </a:lnSpc>
                        <a:spcBef>
                          <a:spcPts val="0"/>
                        </a:spcBef>
                        <a:spcAft>
                          <a:spcPts val="0"/>
                        </a:spcAft>
                      </a:pPr>
                      <a:r>
                        <a:rPr lang="en-US" sz="1200">
                          <a:effectLst/>
                        </a:rPr>
                        <a:t>ApplicationMenu</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69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523</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ViewEMSummaryMarketData</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66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509</a:t>
                      </a:r>
                      <a:endParaRPr lang="en-US" sz="1200">
                        <a:effectLst/>
                        <a:latin typeface="Calibri"/>
                        <a:ea typeface="Calibri"/>
                        <a:cs typeface="Times New Roman"/>
                      </a:endParaRPr>
                    </a:p>
                  </a:txBody>
                  <a:tcPr marL="3774" marR="3774" marT="3774" marB="3774" anchor="ctr"/>
                </a:tc>
              </a:tr>
              <a:tr h="39033">
                <a:tc>
                  <a:txBody>
                    <a:bodyPr/>
                    <a:lstStyle/>
                    <a:p>
                      <a:pPr marL="0" marR="0">
                        <a:lnSpc>
                          <a:spcPct val="115000"/>
                        </a:lnSpc>
                        <a:spcBef>
                          <a:spcPts val="0"/>
                        </a:spcBef>
                        <a:spcAft>
                          <a:spcPts val="0"/>
                        </a:spcAft>
                      </a:pPr>
                      <a:r>
                        <a:rPr lang="en-US" sz="1200">
                          <a:effectLst/>
                        </a:rPr>
                        <a:t>JsonNames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66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GF_SECURITY_BASEVIEW</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64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283</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GF_SECURITY_BASEVIEW</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63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279</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ReadOpenXMLModel</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43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20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159</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CustomScreeningREFData</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55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241</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GenerateOpenXMLExcelModel</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53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N/A</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ViewModelFairValueComposition</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11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41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39</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ViewModelCSTDataFieldSelector</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36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11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136</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ViewModelCustomScreeningTool</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38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9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129</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PerformanceOperations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46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a:t>
                      </a:r>
                      <a:endParaRPr lang="en-US" sz="1200">
                        <a:effectLst/>
                        <a:latin typeface="Calibri"/>
                        <a:ea typeface="Calibri"/>
                        <a:cs typeface="Times New Roman"/>
                      </a:endParaRPr>
                    </a:p>
                  </a:txBody>
                  <a:tcPr marL="3774" marR="3774" marT="3774" marB="3774" anchor="ctr"/>
                </a:tc>
              </a:tr>
              <a:tr h="82991">
                <a:tc>
                  <a:txBody>
                    <a:bodyPr/>
                    <a:lstStyle/>
                    <a:p>
                      <a:pPr marL="0" marR="0">
                        <a:lnSpc>
                          <a:spcPct val="115000"/>
                        </a:lnSpc>
                        <a:spcBef>
                          <a:spcPts val="0"/>
                        </a:spcBef>
                        <a:spcAft>
                          <a:spcPts val="0"/>
                        </a:spcAft>
                      </a:pPr>
                      <a:r>
                        <a:rPr lang="en-US" sz="1200">
                          <a:effectLst/>
                        </a:rPr>
                        <a:t>MacroDatabaseKeyAnnualReportData</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45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220</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ViewFinancialStatements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45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425</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MacroDataCTY_Result</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45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218</a:t>
                      </a:r>
                      <a:endParaRPr lang="en-US" sz="1200">
                        <a:effectLst/>
                        <a:latin typeface="Calibri"/>
                        <a:ea typeface="Calibri"/>
                        <a:cs typeface="Times New Roman"/>
                      </a:endParaRPr>
                    </a:p>
                  </a:txBody>
                  <a:tcPr marL="3774" marR="3774" marT="3774" marB="3774" anchor="ctr"/>
                </a:tc>
              </a:tr>
              <a:tr h="82991">
                <a:tc>
                  <a:txBody>
                    <a:bodyPr/>
                    <a:lstStyle/>
                    <a:p>
                      <a:pPr marL="0" marR="0">
                        <a:lnSpc>
                          <a:spcPct val="115000"/>
                        </a:lnSpc>
                        <a:spcBef>
                          <a:spcPts val="0"/>
                        </a:spcBef>
                        <a:spcAft>
                          <a:spcPts val="0"/>
                        </a:spcAft>
                      </a:pPr>
                      <a:r>
                        <a:rPr lang="en-US" sz="1200">
                          <a:effectLst/>
                        </a:rPr>
                        <a:t>MacroDatabaseKeyAnnualReportData</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45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220</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ICPresentationOverviewData</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44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203</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GF_PORTFOLIO_LTHOLDINGS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43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200</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GF_PORTFOLIO_LTHOLDINGS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42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196</a:t>
                      </a:r>
                      <a:endParaRPr lang="en-US" sz="1200">
                        <a:effectLst/>
                        <a:latin typeface="Calibri"/>
                        <a:ea typeface="Calibri"/>
                        <a:cs typeface="Times New Roman"/>
                      </a:endParaRPr>
                    </a:p>
                  </a:txBody>
                  <a:tcPr marL="3774" marR="3774" marT="3774" marB="3774" anchor="ctr"/>
                </a:tc>
              </a:tr>
              <a:tr h="39033">
                <a:tc>
                  <a:txBody>
                    <a:bodyPr/>
                    <a:lstStyle/>
                    <a:p>
                      <a:pPr marL="0" marR="0">
                        <a:lnSpc>
                          <a:spcPct val="115000"/>
                        </a:lnSpc>
                        <a:spcBef>
                          <a:spcPts val="0"/>
                        </a:spcBef>
                        <a:spcAft>
                          <a:spcPts val="0"/>
                        </a:spcAft>
                      </a:pPr>
                      <a:r>
                        <a:rPr lang="en-US" sz="1200">
                          <a:effectLst/>
                        </a:rPr>
                        <a:t>PresentationInfo</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41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188</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GF_BENCHMARK_HOLDINGS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41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192</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GF_PORTFOLIO_HOLDINGS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41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192</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PortfolioDetailsData</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40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188</a:t>
                      </a:r>
                      <a:endParaRPr lang="en-US" sz="1200">
                        <a:effectLst/>
                        <a:latin typeface="Calibri"/>
                        <a:ea typeface="Calibri"/>
                        <a:cs typeface="Times New Roman"/>
                      </a:endParaRPr>
                    </a:p>
                  </a:txBody>
                  <a:tcPr marL="3774" marR="3774" marT="3774" marB="3774" anchor="ctr"/>
                </a:tc>
              </a:tr>
              <a:tr h="39033">
                <a:tc>
                  <a:txBody>
                    <a:bodyPr/>
                    <a:lstStyle/>
                    <a:p>
                      <a:pPr marL="0" marR="0">
                        <a:lnSpc>
                          <a:spcPct val="115000"/>
                        </a:lnSpc>
                        <a:spcBef>
                          <a:spcPts val="0"/>
                        </a:spcBef>
                        <a:spcAft>
                          <a:spcPts val="0"/>
                        </a:spcAft>
                      </a:pPr>
                      <a:r>
                        <a:rPr lang="en-US" sz="1200">
                          <a:effectLst/>
                        </a:rPr>
                        <a:t>AttributionData</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40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197</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ViewSlice1ChartExtension</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24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16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341</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PortfolioDetailsData</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40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188</a:t>
                      </a:r>
                      <a:endParaRPr lang="en-US" sz="1200">
                        <a:effectLst/>
                        <a:latin typeface="Calibri"/>
                        <a:ea typeface="Calibri"/>
                        <a:cs typeface="Times New Roman"/>
                      </a:endParaRPr>
                    </a:p>
                  </a:txBody>
                  <a:tcPr marL="3774" marR="3774" marT="3774" marB="3774" anchor="ctr"/>
                </a:tc>
              </a:tr>
              <a:tr h="39033">
                <a:tc>
                  <a:txBody>
                    <a:bodyPr/>
                    <a:lstStyle/>
                    <a:p>
                      <a:pPr marL="0" marR="0">
                        <a:lnSpc>
                          <a:spcPct val="115000"/>
                        </a:lnSpc>
                        <a:spcBef>
                          <a:spcPts val="0"/>
                        </a:spcBef>
                        <a:spcAft>
                          <a:spcPts val="0"/>
                        </a:spcAft>
                      </a:pPr>
                      <a:r>
                        <a:rPr lang="en-US" sz="1200">
                          <a:effectLst/>
                        </a:rPr>
                        <a:t>AttributionData</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40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197</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GF_BENCHMARK_HOLDINGS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40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188</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GF_PORTFOLIO_HOLDINGS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40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188</a:t>
                      </a:r>
                      <a:endParaRPr lang="en-US" sz="1200">
                        <a:effectLst/>
                        <a:latin typeface="Calibri"/>
                        <a:ea typeface="Calibri"/>
                        <a:cs typeface="Times New Roman"/>
                      </a:endParaRPr>
                    </a:p>
                  </a:txBody>
                  <a:tcPr marL="3774" marR="3774" marT="3774" marB="3774" anchor="ctr"/>
                </a:tc>
              </a:tr>
              <a:tr h="39033">
                <a:tc>
                  <a:txBody>
                    <a:bodyPr/>
                    <a:lstStyle/>
                    <a:p>
                      <a:pPr marL="0" marR="0">
                        <a:lnSpc>
                          <a:spcPct val="115000"/>
                        </a:lnSpc>
                        <a:spcBef>
                          <a:spcPts val="0"/>
                        </a:spcBef>
                        <a:spcAft>
                          <a:spcPts val="0"/>
                        </a:spcAft>
                      </a:pPr>
                      <a:r>
                        <a:rPr lang="en-US" sz="1200">
                          <a:effectLst/>
                        </a:rPr>
                        <a:t>PeriodRecord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39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111</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ViewCSTDataFieldSelector</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38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397</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EMSummaryMarketData</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37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185</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ViewClosingPriceChart</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37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398</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EMSummaryMarketData</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37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185</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ViewModelRegisterForm</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34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122</a:t>
                      </a:r>
                      <a:endParaRPr lang="en-US" sz="1200">
                        <a:effectLst/>
                        <a:latin typeface="Calibri"/>
                        <a:ea typeface="Calibri"/>
                        <a:cs typeface="Times New Roman"/>
                      </a:endParaRPr>
                    </a:p>
                  </a:txBody>
                  <a:tcPr marL="3774" marR="3774" marT="3774" marB="3774" anchor="ctr"/>
                </a:tc>
              </a:tr>
              <a:tr h="39033">
                <a:tc>
                  <a:txBody>
                    <a:bodyPr/>
                    <a:lstStyle/>
                    <a:p>
                      <a:pPr marL="0" marR="0">
                        <a:lnSpc>
                          <a:spcPct val="115000"/>
                        </a:lnSpc>
                        <a:spcBef>
                          <a:spcPts val="0"/>
                        </a:spcBef>
                        <a:spcAft>
                          <a:spcPts val="0"/>
                        </a:spcAft>
                      </a:pPr>
                      <a:r>
                        <a:rPr lang="en-US" sz="1200">
                          <a:effectLst/>
                        </a:rPr>
                        <a:t>ViewCOASpecific</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35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385</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ViewCustomScreeningTool</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31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369</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ViewQuarterlyResultsComparison</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35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385</a:t>
                      </a:r>
                      <a:endParaRPr lang="en-US" sz="1200">
                        <a:effectLst/>
                        <a:latin typeface="Calibri"/>
                        <a:ea typeface="Calibri"/>
                        <a:cs typeface="Times New Roman"/>
                      </a:endParaRPr>
                    </a:p>
                  </a:txBody>
                  <a:tcPr marL="3774" marR="3774" marT="3774" marB="3774" anchor="ctr"/>
                </a:tc>
              </a:tr>
              <a:tr h="39033">
                <a:tc>
                  <a:txBody>
                    <a:bodyPr/>
                    <a:lstStyle/>
                    <a:p>
                      <a:pPr marL="0" marR="0">
                        <a:lnSpc>
                          <a:spcPct val="115000"/>
                        </a:lnSpc>
                        <a:spcBef>
                          <a:spcPts val="0"/>
                        </a:spcBef>
                        <a:spcAft>
                          <a:spcPts val="0"/>
                        </a:spcAft>
                      </a:pPr>
                      <a:r>
                        <a:rPr lang="en-US" sz="1200">
                          <a:effectLst/>
                        </a:rPr>
                        <a:t>MeetingOperations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34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MeetingMinutesReportData</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34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150</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ViewModelPortfolioDetails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24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9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81</a:t>
                      </a:r>
                      <a:endParaRPr lang="en-US" sz="1200">
                        <a:effectLst/>
                        <a:latin typeface="Calibri"/>
                        <a:ea typeface="Calibri"/>
                        <a:cs typeface="Times New Roman"/>
                      </a:endParaRPr>
                    </a:p>
                  </a:txBody>
                  <a:tcPr marL="3774" marR="3774" marT="3774" marB="3774" anchor="ctr"/>
                </a:tc>
              </a:tr>
              <a:tr h="39033">
                <a:tc>
                  <a:txBody>
                    <a:bodyPr/>
                    <a:lstStyle/>
                    <a:p>
                      <a:pPr marL="0" marR="0">
                        <a:lnSpc>
                          <a:spcPct val="115000"/>
                        </a:lnSpc>
                        <a:spcBef>
                          <a:spcPts val="0"/>
                        </a:spcBef>
                        <a:spcAft>
                          <a:spcPts val="0"/>
                        </a:spcAft>
                      </a:pPr>
                      <a:r>
                        <a:rPr lang="en-US" sz="1200">
                          <a:effectLst/>
                        </a:rPr>
                        <a:t>ViewFinstat</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33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377</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ViewModelClosingPriceChart</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29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113</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ViewRelativePerformance</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26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6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357</a:t>
                      </a:r>
                      <a:endParaRPr lang="en-US" sz="1200">
                        <a:effectLst/>
                        <a:latin typeface="Calibri"/>
                        <a:ea typeface="Calibri"/>
                        <a:cs typeface="Times New Roman"/>
                      </a:endParaRPr>
                    </a:p>
                  </a:txBody>
                  <a:tcPr marL="3774" marR="3774" marT="3774" marB="3774" anchor="ctr"/>
                </a:tc>
              </a:tr>
              <a:tr h="82991">
                <a:tc>
                  <a:txBody>
                    <a:bodyPr/>
                    <a:lstStyle/>
                    <a:p>
                      <a:pPr marL="0" marR="0">
                        <a:lnSpc>
                          <a:spcPct val="115000"/>
                        </a:lnSpc>
                        <a:spcBef>
                          <a:spcPts val="0"/>
                        </a:spcBef>
                        <a:spcAft>
                          <a:spcPts val="0"/>
                        </a:spcAft>
                      </a:pPr>
                      <a:r>
                        <a:rPr lang="en-US" sz="1200">
                          <a:effectLst/>
                        </a:rPr>
                        <a:t>ViewModelMarketPerformanceSnapshot</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19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12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74</a:t>
                      </a:r>
                      <a:endParaRPr lang="en-US" sz="1200">
                        <a:effectLst/>
                        <a:latin typeface="Calibri"/>
                        <a:ea typeface="Calibri"/>
                        <a:cs typeface="Times New Roman"/>
                      </a:endParaRPr>
                    </a:p>
                  </a:txBody>
                  <a:tcPr marL="3774" marR="3774" marT="3774" marB="3774" anchor="ctr"/>
                </a:tc>
              </a:tr>
              <a:tr h="39033">
                <a:tc>
                  <a:txBody>
                    <a:bodyPr/>
                    <a:lstStyle/>
                    <a:p>
                      <a:pPr marL="0" marR="0">
                        <a:lnSpc>
                          <a:spcPct val="115000"/>
                        </a:lnSpc>
                        <a:spcBef>
                          <a:spcPts val="0"/>
                        </a:spcBef>
                        <a:spcAft>
                          <a:spcPts val="0"/>
                        </a:spcAft>
                      </a:pPr>
                      <a:r>
                        <a:rPr lang="en-US" sz="1200">
                          <a:effectLst/>
                        </a:rPr>
                        <a:t>ViewModelFinstat</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29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114</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ChildViewModelInsertEntity</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25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5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101</a:t>
                      </a:r>
                      <a:endParaRPr lang="en-US" sz="1200">
                        <a:effectLst/>
                        <a:latin typeface="Calibri"/>
                        <a:ea typeface="Calibri"/>
                        <a:cs typeface="Times New Roman"/>
                      </a:endParaRPr>
                    </a:p>
                  </a:txBody>
                  <a:tcPr marL="3774" marR="3774" marT="3774" marB="3774" anchor="ctr"/>
                </a:tc>
              </a:tr>
              <a:tr h="39033">
                <a:tc>
                  <a:txBody>
                    <a:bodyPr/>
                    <a:lstStyle/>
                    <a:p>
                      <a:pPr marL="0" marR="0">
                        <a:lnSpc>
                          <a:spcPct val="115000"/>
                        </a:lnSpc>
                        <a:spcBef>
                          <a:spcPts val="0"/>
                        </a:spcBef>
                        <a:spcAft>
                          <a:spcPts val="0"/>
                        </a:spcAft>
                      </a:pPr>
                      <a:r>
                        <a:rPr lang="en-US" sz="1200">
                          <a:effectLst/>
                        </a:rPr>
                        <a:t>ViewValuations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30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362</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ViewModelPasswordChangeForm</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27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94</a:t>
                      </a:r>
                      <a:endParaRPr lang="en-US" sz="1200">
                        <a:effectLst/>
                        <a:latin typeface="Calibri"/>
                        <a:ea typeface="Calibri"/>
                        <a:cs typeface="Times New Roman"/>
                      </a:endParaRPr>
                    </a:p>
                  </a:txBody>
                  <a:tcPr marL="3774" marR="3774" marT="3774" marB="3774" anchor="ctr"/>
                </a:tc>
              </a:tr>
              <a:tr h="39033">
                <a:tc>
                  <a:txBody>
                    <a:bodyPr/>
                    <a:lstStyle/>
                    <a:p>
                      <a:pPr marL="0" marR="0">
                        <a:lnSpc>
                          <a:spcPct val="115000"/>
                        </a:lnSpc>
                        <a:spcBef>
                          <a:spcPts val="0"/>
                        </a:spcBef>
                        <a:spcAft>
                          <a:spcPts val="0"/>
                        </a:spcAft>
                      </a:pPr>
                      <a:r>
                        <a:rPr lang="en-US" sz="1200">
                          <a:effectLst/>
                        </a:rPr>
                        <a:t>ViewEstimates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29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358</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ViewConsensusEstimatesDetails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29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361</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GF_FX_FORWARD_RATES_TICS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29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153</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MarketCapitalizationData</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28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367</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ViewModelPresentationVote</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20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8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66</a:t>
                      </a:r>
                      <a:endParaRPr lang="en-US" sz="1200">
                        <a:effectLst/>
                        <a:latin typeface="Calibri"/>
                        <a:ea typeface="Calibri"/>
                        <a:cs typeface="Times New Roman"/>
                      </a:endParaRPr>
                    </a:p>
                  </a:txBody>
                  <a:tcPr marL="3774" marR="3774" marT="3774" marB="3774" anchor="ctr"/>
                </a:tc>
              </a:tr>
              <a:tr h="82991">
                <a:tc>
                  <a:txBody>
                    <a:bodyPr/>
                    <a:lstStyle/>
                    <a:p>
                      <a:pPr marL="0" marR="0">
                        <a:lnSpc>
                          <a:spcPct val="115000"/>
                        </a:lnSpc>
                        <a:spcBef>
                          <a:spcPts val="0"/>
                        </a:spcBef>
                        <a:spcAft>
                          <a:spcPts val="0"/>
                        </a:spcAft>
                      </a:pPr>
                      <a:r>
                        <a:rPr lang="en-US" sz="1200">
                          <a:effectLst/>
                        </a:rPr>
                        <a:t>ViewModelPresentationMeetingMinutes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22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6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83</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ViewModelCOASpecific</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25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98</a:t>
                      </a:r>
                      <a:endParaRPr lang="en-US" sz="1200">
                        <a:effectLst/>
                        <a:latin typeface="Calibri"/>
                        <a:ea typeface="Calibri"/>
                        <a:cs typeface="Times New Roman"/>
                      </a:endParaRPr>
                    </a:p>
                  </a:txBody>
                  <a:tcPr marL="3774" marR="3774" marT="3774" marB="3774" anchor="ctr"/>
                </a:tc>
              </a:tr>
              <a:tr h="39033">
                <a:tc>
                  <a:txBody>
                    <a:bodyPr/>
                    <a:lstStyle/>
                    <a:p>
                      <a:pPr marL="0" marR="0">
                        <a:lnSpc>
                          <a:spcPct val="115000"/>
                        </a:lnSpc>
                        <a:spcBef>
                          <a:spcPts val="0"/>
                        </a:spcBef>
                        <a:spcAft>
                          <a:spcPts val="0"/>
                        </a:spcAft>
                      </a:pPr>
                      <a:r>
                        <a:rPr lang="en-US" sz="1200">
                          <a:effectLst/>
                        </a:rPr>
                        <a:t>ViewPresentations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28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357</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ViewRiskIndexExposures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24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341</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MarketCapitalizationData</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28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367</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GF_FX_FORWARD_RATES_TICS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28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149</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ViewModelMeetingConfigSchedule</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27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168</a:t>
                      </a:r>
                      <a:endParaRPr lang="en-US" sz="1200">
                        <a:effectLst/>
                        <a:latin typeface="Calibri"/>
                        <a:ea typeface="Calibri"/>
                        <a:cs typeface="Times New Roman"/>
                      </a:endParaRPr>
                    </a:p>
                  </a:txBody>
                  <a:tcPr marL="3774" marR="3774" marT="3774" marB="3774" anchor="ctr"/>
                </a:tc>
              </a:tr>
              <a:tr h="39033">
                <a:tc>
                  <a:txBody>
                    <a:bodyPr/>
                    <a:lstStyle/>
                    <a:p>
                      <a:pPr marL="0" marR="0">
                        <a:lnSpc>
                          <a:spcPct val="115000"/>
                        </a:lnSpc>
                        <a:spcBef>
                          <a:spcPts val="0"/>
                        </a:spcBef>
                        <a:spcAft>
                          <a:spcPts val="0"/>
                        </a:spcAft>
                      </a:pPr>
                      <a:r>
                        <a:rPr lang="en-US" sz="1200" dirty="0" err="1">
                          <a:effectLst/>
                        </a:rPr>
                        <a:t>DCFOperations</a:t>
                      </a:r>
                      <a:endParaRPr lang="en-US" sz="1200" dirty="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26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dirty="0" err="1">
                          <a:effectLst/>
                        </a:rPr>
                        <a:t>ConsensusEstimateDetail</a:t>
                      </a:r>
                      <a:endParaRPr lang="en-US" sz="1200" dirty="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26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183</a:t>
                      </a:r>
                      <a:endParaRPr lang="en-US" sz="1200">
                        <a:effectLst/>
                        <a:latin typeface="Calibri"/>
                        <a:ea typeface="Calibri"/>
                        <a:cs typeface="Times New Roman"/>
                      </a:endParaRPr>
                    </a:p>
                  </a:txBody>
                  <a:tcPr marL="3774" marR="3774" marT="3774" marB="3774" anchor="ctr"/>
                </a:tc>
              </a:tr>
              <a:tr h="39033">
                <a:tc>
                  <a:txBody>
                    <a:bodyPr/>
                    <a:lstStyle/>
                    <a:p>
                      <a:pPr marL="0" marR="0">
                        <a:lnSpc>
                          <a:spcPct val="115000"/>
                        </a:lnSpc>
                        <a:spcBef>
                          <a:spcPts val="0"/>
                        </a:spcBef>
                        <a:spcAft>
                          <a:spcPts val="0"/>
                        </a:spcAft>
                      </a:pPr>
                      <a:r>
                        <a:rPr lang="en-US" sz="1200">
                          <a:effectLst/>
                        </a:rPr>
                        <a:t>ViewLoginForm</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26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348</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ViewUnrealizedGainLoss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26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349</a:t>
                      </a:r>
                      <a:endParaRPr lang="en-US" sz="1200">
                        <a:effectLst/>
                        <a:latin typeface="Calibri"/>
                        <a:ea typeface="Calibri"/>
                        <a:cs typeface="Times New Roman"/>
                      </a:endParaRPr>
                    </a:p>
                  </a:txBody>
                  <a:tcPr marL="3774" marR="3774" marT="3774" marB="3774" anchor="ctr"/>
                </a:tc>
              </a:tr>
              <a:tr h="39033">
                <a:tc>
                  <a:txBody>
                    <a:bodyPr/>
                    <a:lstStyle/>
                    <a:p>
                      <a:pPr marL="0" marR="0">
                        <a:lnSpc>
                          <a:spcPct val="115000"/>
                        </a:lnSpc>
                        <a:spcBef>
                          <a:spcPts val="0"/>
                        </a:spcBef>
                        <a:spcAft>
                          <a:spcPts val="0"/>
                        </a:spcAft>
                      </a:pPr>
                      <a:r>
                        <a:rPr lang="en-US" sz="1200">
                          <a:effectLst/>
                        </a:rPr>
                        <a:t>tblCompanyInfo</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26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111</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ConsensusEstimateDetail</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26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183</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GF_PERF_TOPLEVELPERIOD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26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131</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GF_TRANSACTIONS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26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130</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CustomScreeningToolOperations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25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ViewModelFinancialStatements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21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79</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GF_PERF_TOPLEVELPERIOD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25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127</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GF_TRANSACTIONS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25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126</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EMSummaryMarketSSRData</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24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118</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ViewModelSlice1ChartExtension</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20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87</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ViewMacroDBKeyAnnualReport</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24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341</a:t>
                      </a:r>
                      <a:endParaRPr lang="en-US" sz="1200">
                        <a:effectLst/>
                        <a:latin typeface="Calibri"/>
                        <a:ea typeface="Calibri"/>
                        <a:cs typeface="Times New Roman"/>
                      </a:endParaRPr>
                    </a:p>
                  </a:txBody>
                  <a:tcPr marL="3774" marR="3774" marT="3774" marB="3774" anchor="ctr"/>
                </a:tc>
              </a:tr>
              <a:tr h="82991">
                <a:tc>
                  <a:txBody>
                    <a:bodyPr/>
                    <a:lstStyle/>
                    <a:p>
                      <a:pPr marL="0" marR="0">
                        <a:lnSpc>
                          <a:spcPct val="115000"/>
                        </a:lnSpc>
                        <a:spcBef>
                          <a:spcPts val="0"/>
                        </a:spcBef>
                        <a:spcAft>
                          <a:spcPts val="0"/>
                        </a:spcAft>
                      </a:pPr>
                      <a:r>
                        <a:rPr lang="en-US" sz="1200">
                          <a:effectLst/>
                        </a:rPr>
                        <a:t>ViewMacroDBKeyAnnualReportEMSummary</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24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341</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ViewMultiLineBenchmark</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20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325</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PresentationVotingDeadlineDetails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24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107</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EMSummaryMarketSSRData</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24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118</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QuarterlyResultsData</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23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108</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ViewModelLoginForm</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20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3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69</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ViewModelPasswordResetForm</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21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76</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ViewModelExcelModelUpload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19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68</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ChildExportOptions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23 fields</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0 field</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a:effectLst/>
                        </a:rPr>
                        <a:t>480</a:t>
                      </a:r>
                      <a:endParaRPr lang="en-US" sz="1200">
                        <a:effectLst/>
                        <a:latin typeface="Calibri"/>
                        <a:ea typeface="Calibri"/>
                        <a:cs typeface="Times New Roman"/>
                      </a:endParaRPr>
                    </a:p>
                  </a:txBody>
                  <a:tcPr marL="3774" marR="3774" marT="3774" marB="3774" anchor="ctr"/>
                </a:tc>
              </a:tr>
              <a:tr h="58308">
                <a:tc>
                  <a:txBody>
                    <a:bodyPr/>
                    <a:lstStyle/>
                    <a:p>
                      <a:pPr marL="0" marR="0">
                        <a:lnSpc>
                          <a:spcPct val="115000"/>
                        </a:lnSpc>
                        <a:spcBef>
                          <a:spcPts val="0"/>
                        </a:spcBef>
                        <a:spcAft>
                          <a:spcPts val="0"/>
                        </a:spcAft>
                      </a:pPr>
                      <a:r>
                        <a:rPr lang="en-US" sz="1200">
                          <a:effectLst/>
                        </a:rPr>
                        <a:t>ViewICPresentationNew</a:t>
                      </a:r>
                      <a:endParaRPr lang="en-US" sz="120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dirty="0">
                          <a:effectLst/>
                        </a:rPr>
                        <a:t>23 fields</a:t>
                      </a:r>
                      <a:endParaRPr lang="en-US" sz="1200" dirty="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dirty="0">
                          <a:effectLst/>
                        </a:rPr>
                        <a:t>0 field</a:t>
                      </a:r>
                      <a:endParaRPr lang="en-US" sz="1200" dirty="0">
                        <a:effectLst/>
                        <a:latin typeface="Calibri"/>
                        <a:ea typeface="Calibri"/>
                        <a:cs typeface="Times New Roman"/>
                      </a:endParaRPr>
                    </a:p>
                  </a:txBody>
                  <a:tcPr marL="3774" marR="3774" marT="3774" marB="3774" anchor="ctr"/>
                </a:tc>
                <a:tc>
                  <a:txBody>
                    <a:bodyPr/>
                    <a:lstStyle/>
                    <a:p>
                      <a:pPr marL="0" marR="0" algn="ctr">
                        <a:lnSpc>
                          <a:spcPct val="115000"/>
                        </a:lnSpc>
                        <a:spcBef>
                          <a:spcPts val="0"/>
                        </a:spcBef>
                        <a:spcAft>
                          <a:spcPts val="0"/>
                        </a:spcAft>
                      </a:pPr>
                      <a:r>
                        <a:rPr lang="en-US" sz="1200" dirty="0">
                          <a:effectLst/>
                        </a:rPr>
                        <a:t>373</a:t>
                      </a:r>
                      <a:endParaRPr lang="en-US" sz="1200" dirty="0">
                        <a:effectLst/>
                        <a:latin typeface="Calibri"/>
                        <a:ea typeface="Calibri"/>
                        <a:cs typeface="Times New Roman"/>
                      </a:endParaRPr>
                    </a:p>
                  </a:txBody>
                  <a:tcPr marL="3774" marR="3774" marT="3774" marB="3774" anchor="ctr"/>
                </a:tc>
              </a:tr>
            </a:tbl>
          </a:graphicData>
        </a:graphic>
      </p:graphicFrame>
      <p:sp>
        <p:nvSpPr>
          <p:cNvPr id="9" name="Rectangle 8"/>
          <p:cNvSpPr/>
          <p:nvPr/>
        </p:nvSpPr>
        <p:spPr>
          <a:xfrm>
            <a:off x="-31664" y="5950635"/>
            <a:ext cx="9220200" cy="955548"/>
          </a:xfrm>
          <a:prstGeom prst="rect">
            <a:avLst/>
          </a:prstGeom>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r>
              <a:rPr lang="en-US" sz="1600" dirty="0"/>
              <a:t>Types where </a:t>
            </a:r>
            <a:r>
              <a:rPr lang="en-US" sz="1600" dirty="0" err="1"/>
              <a:t>Fields.Count</a:t>
            </a:r>
            <a:r>
              <a:rPr lang="en-US" sz="1600" dirty="0"/>
              <a:t>() &gt; 20 and not </a:t>
            </a:r>
            <a:r>
              <a:rPr lang="en-US" sz="1600" dirty="0" err="1"/>
              <a:t>IsEnumeration</a:t>
            </a:r>
            <a:r>
              <a:rPr lang="en-US" sz="1600" dirty="0"/>
              <a:t> might be hard to understand and maintain but there might be cases where it is relevant to have a high number of fields. </a:t>
            </a:r>
            <a:r>
              <a:rPr lang="en-US" sz="1600" dirty="0" smtClean="0"/>
              <a:t>For </a:t>
            </a:r>
            <a:r>
              <a:rPr lang="en-US" sz="1600" dirty="0"/>
              <a:t>example, the </a:t>
            </a:r>
            <a:r>
              <a:rPr lang="en-US" sz="1600" dirty="0" err="1"/>
              <a:t>System.Windows.Forms.Control</a:t>
            </a:r>
            <a:r>
              <a:rPr lang="en-US" sz="1600" dirty="0"/>
              <a:t> standard class has more than 200 fields.</a:t>
            </a:r>
          </a:p>
        </p:txBody>
      </p:sp>
    </p:spTree>
    <p:extLst>
      <p:ext uri="{BB962C8B-B14F-4D97-AF65-F5344CB8AC3E}">
        <p14:creationId xmlns:p14="http://schemas.microsoft.com/office/powerpoint/2010/main" val="18101462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8"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5000" fill="hold"/>
                                        <p:tgtEl>
                                          <p:spTgt spid="4"/>
                                        </p:tgtEl>
                                        <p:attrNameLst>
                                          <p:attrName>ppt_x</p:attrName>
                                        </p:attrNameLst>
                                      </p:cBhvr>
                                      <p:tavLst>
                                        <p:tav tm="0">
                                          <p:val>
                                            <p:strVal val="#ppt_x"/>
                                          </p:val>
                                        </p:tav>
                                        <p:tav tm="100000">
                                          <p:val>
                                            <p:strVal val="#ppt_x"/>
                                          </p:val>
                                        </p:tav>
                                      </p:tavLst>
                                    </p:anim>
                                    <p:anim calcmode="lin" valueType="num">
                                      <p:cBhvr>
                                        <p:cTn id="13" dur="15000" fill="hold"/>
                                        <p:tgtEl>
                                          <p:spTgt spid="4"/>
                                        </p:tgtEl>
                                        <p:attrNameLst>
                                          <p:attrName>ppt_y</p:attrName>
                                        </p:attrNameLst>
                                      </p:cBhvr>
                                      <p:tavLst>
                                        <p:tav tm="0">
                                          <p:val>
                                            <p:strVal val="#ppt_y+1"/>
                                          </p:val>
                                        </p:tav>
                                        <p:tav tm="100000">
                                          <p:val>
                                            <p:strVal val="#ppt_y-1"/>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55</a:t>
            </a:fld>
            <a:endParaRPr kumimoji="0" lang="en-US"/>
          </a:p>
        </p:txBody>
      </p:sp>
      <p:sp>
        <p:nvSpPr>
          <p:cNvPr id="7" name="Title 1"/>
          <p:cNvSpPr>
            <a:spLocks noGrp="1"/>
          </p:cNvSpPr>
          <p:nvPr>
            <p:ph type="title"/>
          </p:nvPr>
        </p:nvSpPr>
        <p:spPr>
          <a:xfrm>
            <a:off x="133125" y="-248020"/>
            <a:ext cx="7003331" cy="1143000"/>
          </a:xfrm>
        </p:spPr>
        <p:txBody>
          <a:bodyPr>
            <a:noAutofit/>
          </a:bodyPr>
          <a:lstStyle/>
          <a:p>
            <a:r>
              <a:rPr lang="en-US" sz="2400" dirty="0"/>
              <a:t>Lack of Cohesion Of Methods (</a:t>
            </a:r>
            <a:r>
              <a:rPr lang="en-US" sz="2400" dirty="0" smtClean="0"/>
              <a:t>LCOM)</a:t>
            </a:r>
            <a:endParaRPr lang="en-US" sz="2400" dirty="0"/>
          </a:p>
        </p:txBody>
      </p:sp>
      <p:sp>
        <p:nvSpPr>
          <p:cNvPr id="6" name="Rectangle 1"/>
          <p:cNvSpPr>
            <a:spLocks noChangeArrowheads="1"/>
          </p:cNvSpPr>
          <p:nvPr/>
        </p:nvSpPr>
        <p:spPr bwMode="auto">
          <a:xfrm>
            <a:off x="2833688" y="21240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0" y="707382"/>
            <a:ext cx="9144000" cy="5755422"/>
          </a:xfrm>
          <a:prstGeom prst="rect">
            <a:avLst/>
          </a:prstGeom>
        </p:spPr>
        <p:txBody>
          <a:bodyPr wrap="square">
            <a:spAutoFit/>
          </a:bodyPr>
          <a:lstStyle/>
          <a:p>
            <a:r>
              <a:rPr lang="en-US" sz="1600" dirty="0"/>
              <a:t>The single responsibility principle states that a class should not have more than one reason to change. Such a class is said to be cohesive. A high LCOM value generally pinpoints a poorly cohesive class</a:t>
            </a:r>
            <a:r>
              <a:rPr lang="en-US" sz="1600" dirty="0" smtClean="0"/>
              <a:t>. </a:t>
            </a:r>
            <a:r>
              <a:rPr lang="en-US" sz="1600" dirty="0"/>
              <a:t>The LCOM takes its values in the range [0-1]. The LCOM HS (HS stands for Henderson-Sellers) takes its values in the range [0-2]. A LCOM HS value highest than 1 should be considered alarming. </a:t>
            </a:r>
            <a:endParaRPr lang="en-US" sz="1600" dirty="0" smtClean="0"/>
          </a:p>
          <a:p>
            <a:endParaRPr lang="en-US" sz="1600" dirty="0"/>
          </a:p>
          <a:p>
            <a:r>
              <a:rPr lang="en-US" sz="1600" dirty="0" smtClean="0"/>
              <a:t>LCOM </a:t>
            </a:r>
            <a:r>
              <a:rPr lang="en-US" sz="1600" dirty="0"/>
              <a:t>= 1 – (sum(MF)/M*F) </a:t>
            </a:r>
          </a:p>
          <a:p>
            <a:r>
              <a:rPr lang="en-US" sz="1600" dirty="0"/>
              <a:t>LCOM HS = (M – sum(MF)/F)(M-1) </a:t>
            </a:r>
          </a:p>
          <a:p>
            <a:r>
              <a:rPr lang="en-US" sz="1600" dirty="0"/>
              <a:t>Where: </a:t>
            </a:r>
            <a:endParaRPr lang="en-US" sz="1600" dirty="0" smtClean="0"/>
          </a:p>
          <a:p>
            <a:r>
              <a:rPr lang="en-US" sz="1600" dirty="0"/>
              <a:t>	</a:t>
            </a:r>
            <a:r>
              <a:rPr lang="en-US" sz="1600" dirty="0" smtClean="0"/>
              <a:t>M </a:t>
            </a:r>
            <a:r>
              <a:rPr lang="en-US" sz="1600" dirty="0"/>
              <a:t>is the number of methods in class (both static and instance methods are </a:t>
            </a:r>
            <a:r>
              <a:rPr lang="en-US" sz="1600" dirty="0" smtClean="0"/>
              <a:t>	counted</a:t>
            </a:r>
            <a:r>
              <a:rPr lang="en-US" sz="1600" dirty="0"/>
              <a:t>, it includes also constructors, properties getters/setters, events </a:t>
            </a:r>
            <a:r>
              <a:rPr lang="en-US" sz="1600" dirty="0" smtClean="0"/>
              <a:t>	add/remove </a:t>
            </a:r>
            <a:r>
              <a:rPr lang="en-US" sz="1600" dirty="0"/>
              <a:t>methods). </a:t>
            </a:r>
          </a:p>
          <a:p>
            <a:r>
              <a:rPr lang="en-US" sz="1600" dirty="0" smtClean="0"/>
              <a:t>	F </a:t>
            </a:r>
            <a:r>
              <a:rPr lang="en-US" sz="1600" dirty="0"/>
              <a:t>is the number of instance fields in the class. </a:t>
            </a:r>
          </a:p>
          <a:p>
            <a:r>
              <a:rPr lang="en-US" sz="1600" dirty="0" smtClean="0"/>
              <a:t>	MF </a:t>
            </a:r>
            <a:r>
              <a:rPr lang="en-US" sz="1600" dirty="0"/>
              <a:t>is the number of methods of the class accessing a particular instance field. </a:t>
            </a:r>
          </a:p>
          <a:p>
            <a:r>
              <a:rPr lang="en-US" sz="1600" dirty="0" smtClean="0"/>
              <a:t>	Sum(MF</a:t>
            </a:r>
            <a:r>
              <a:rPr lang="en-US" sz="1600" dirty="0"/>
              <a:t>) is the sum of MF over all instance fields of the class. </a:t>
            </a:r>
          </a:p>
          <a:p>
            <a:r>
              <a:rPr lang="en-US" sz="1600" dirty="0"/>
              <a:t/>
            </a:r>
            <a:br>
              <a:rPr lang="en-US" sz="1600" dirty="0"/>
            </a:br>
            <a:r>
              <a:rPr lang="en-US" sz="1600" dirty="0"/>
              <a:t>The underlying idea behind these formulas can be stated as follow: a class is utterly cohesive if all its methods use all its instance fields, which means that sum(MF)=M*F and then LCOM = 0 and LCOMHS = 0. </a:t>
            </a:r>
            <a:br>
              <a:rPr lang="en-US" sz="1600" dirty="0"/>
            </a:br>
            <a:r>
              <a:rPr lang="en-US" sz="1600" dirty="0"/>
              <a:t/>
            </a:r>
            <a:br>
              <a:rPr lang="en-US" sz="1600" dirty="0"/>
            </a:br>
            <a:r>
              <a:rPr lang="en-US" sz="1600" dirty="0" smtClean="0"/>
              <a:t>Types </a:t>
            </a:r>
            <a:r>
              <a:rPr lang="en-US" sz="1600" dirty="0"/>
              <a:t>where LCOM &gt; 0.8 and </a:t>
            </a:r>
            <a:r>
              <a:rPr lang="en-US" sz="1600" dirty="0" smtClean="0"/>
              <a:t>Fields </a:t>
            </a:r>
            <a:r>
              <a:rPr lang="en-US" sz="1600" dirty="0"/>
              <a:t>&gt; 10 and </a:t>
            </a:r>
            <a:r>
              <a:rPr lang="en-US" sz="1600" dirty="0" smtClean="0"/>
              <a:t>Methods </a:t>
            </a:r>
            <a:r>
              <a:rPr lang="en-US" sz="1600" dirty="0"/>
              <a:t>&gt;10 might be problematic. However, it is very hard to avoid such non-cohesive types. Types where LCOMHS &gt; 1.0 and </a:t>
            </a:r>
            <a:r>
              <a:rPr lang="en-US" sz="1600" dirty="0" smtClean="0"/>
              <a:t>Fields </a:t>
            </a:r>
            <a:r>
              <a:rPr lang="en-US" sz="1600" dirty="0"/>
              <a:t>&gt; 10 and </a:t>
            </a:r>
            <a:r>
              <a:rPr lang="en-US" sz="1600" dirty="0" smtClean="0"/>
              <a:t>Methods </a:t>
            </a:r>
            <a:r>
              <a:rPr lang="en-US" sz="1600" dirty="0"/>
              <a:t>&gt;10 should be avoided</a:t>
            </a:r>
            <a:r>
              <a:rPr lang="en-US" sz="1600" dirty="0" smtClean="0"/>
              <a:t>.</a:t>
            </a:r>
            <a:endParaRPr lang="en-US" sz="1600" dirty="0"/>
          </a:p>
        </p:txBody>
      </p:sp>
    </p:spTree>
    <p:extLst>
      <p:ext uri="{BB962C8B-B14F-4D97-AF65-F5344CB8AC3E}">
        <p14:creationId xmlns:p14="http://schemas.microsoft.com/office/powerpoint/2010/main" val="28259479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56</a:t>
            </a:fld>
            <a:endParaRPr kumimoji="0" lang="en-US"/>
          </a:p>
        </p:txBody>
      </p:sp>
      <p:sp>
        <p:nvSpPr>
          <p:cNvPr id="7" name="Title 1"/>
          <p:cNvSpPr>
            <a:spLocks noGrp="1"/>
          </p:cNvSpPr>
          <p:nvPr>
            <p:ph type="title"/>
          </p:nvPr>
        </p:nvSpPr>
        <p:spPr>
          <a:xfrm>
            <a:off x="133125" y="-248020"/>
            <a:ext cx="7003331" cy="1143000"/>
          </a:xfrm>
        </p:spPr>
        <p:txBody>
          <a:bodyPr>
            <a:noAutofit/>
          </a:bodyPr>
          <a:lstStyle/>
          <a:p>
            <a:r>
              <a:rPr lang="en-US" sz="2400" dirty="0" smtClean="0"/>
              <a:t>Types </a:t>
            </a:r>
            <a:r>
              <a:rPr lang="en-US" sz="2400" dirty="0"/>
              <a:t>with poor </a:t>
            </a:r>
            <a:r>
              <a:rPr lang="en-US" sz="2400" dirty="0" smtClean="0"/>
              <a:t>cohesion (196)</a:t>
            </a:r>
            <a:endParaRPr lang="en-US" sz="2400" dirty="0"/>
          </a:p>
        </p:txBody>
      </p:sp>
      <p:sp>
        <p:nvSpPr>
          <p:cNvPr id="10" name="Rectangle 9"/>
          <p:cNvSpPr/>
          <p:nvPr/>
        </p:nvSpPr>
        <p:spPr>
          <a:xfrm>
            <a:off x="5008098" y="-9865"/>
            <a:ext cx="4326985" cy="923330"/>
          </a:xfrm>
          <a:prstGeom prst="rect">
            <a:avLst/>
          </a:prstGeom>
        </p:spPr>
        <p:txBody>
          <a:bodyPr wrap="square">
            <a:spAutoFit/>
          </a:bodyPr>
          <a:lstStyle/>
          <a:p>
            <a:r>
              <a:rPr lang="en-US" dirty="0" smtClean="0"/>
              <a:t>(</a:t>
            </a:r>
            <a:r>
              <a:rPr lang="en-US" dirty="0"/>
              <a:t>LCOM &gt; </a:t>
            </a:r>
            <a:r>
              <a:rPr lang="en-US" b="1" dirty="0" smtClean="0"/>
              <a:t>0.8 or </a:t>
            </a:r>
            <a:r>
              <a:rPr lang="en-US" dirty="0"/>
              <a:t>LCOMHS &gt; </a:t>
            </a:r>
            <a:r>
              <a:rPr lang="en-US" b="1" dirty="0" smtClean="0"/>
              <a:t>0.95)</a:t>
            </a:r>
            <a:r>
              <a:rPr lang="en-US" dirty="0"/>
              <a:t> and</a:t>
            </a:r>
            <a:br>
              <a:rPr lang="en-US" dirty="0"/>
            </a:br>
            <a:r>
              <a:rPr lang="en-US" dirty="0"/>
              <a:t>Fields &gt; </a:t>
            </a:r>
            <a:r>
              <a:rPr lang="en-US" b="1" dirty="0" smtClean="0"/>
              <a:t>10 and </a:t>
            </a:r>
            <a:r>
              <a:rPr lang="en-US" dirty="0"/>
              <a:t>Methods </a:t>
            </a:r>
            <a:r>
              <a:rPr lang="en-US" dirty="0" smtClean="0"/>
              <a:t>&gt; </a:t>
            </a:r>
            <a:r>
              <a:rPr lang="en-US" b="1" dirty="0" smtClean="0"/>
              <a:t>10</a:t>
            </a:r>
            <a:r>
              <a:rPr lang="en-US" dirty="0" smtClean="0"/>
              <a:t/>
            </a:r>
            <a:br>
              <a:rPr lang="en-US" dirty="0" smtClean="0"/>
            </a:br>
            <a:endParaRPr lang="en-US" dirty="0"/>
          </a:p>
        </p:txBody>
      </p:sp>
      <p:sp>
        <p:nvSpPr>
          <p:cNvPr id="6" name="Rectangle 1"/>
          <p:cNvSpPr>
            <a:spLocks noChangeArrowheads="1"/>
          </p:cNvSpPr>
          <p:nvPr/>
        </p:nvSpPr>
        <p:spPr bwMode="auto">
          <a:xfrm>
            <a:off x="2833688" y="21240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212382863"/>
              </p:ext>
            </p:extLst>
          </p:nvPr>
        </p:nvGraphicFramePr>
        <p:xfrm>
          <a:off x="0" y="737442"/>
          <a:ext cx="9144000" cy="21673600"/>
        </p:xfrm>
        <a:graphic>
          <a:graphicData uri="http://schemas.openxmlformats.org/drawingml/2006/table">
            <a:tbl>
              <a:tblPr firstRow="1" firstCol="1" bandRow="1">
                <a:tableStyleId>{0660B408-B3CF-4A94-85FC-2B1E0A45F4A2}</a:tableStyleId>
              </a:tblPr>
              <a:tblGrid>
                <a:gridCol w="5922496"/>
                <a:gridCol w="703385"/>
                <a:gridCol w="829994"/>
                <a:gridCol w="914400"/>
                <a:gridCol w="773725"/>
              </a:tblGrid>
              <a:tr h="0">
                <a:tc>
                  <a:txBody>
                    <a:bodyPr/>
                    <a:lstStyle/>
                    <a:p>
                      <a:pPr marL="0" marR="0" algn="ctr">
                        <a:lnSpc>
                          <a:spcPct val="115000"/>
                        </a:lnSpc>
                        <a:spcBef>
                          <a:spcPts val="0"/>
                        </a:spcBef>
                        <a:spcAft>
                          <a:spcPts val="0"/>
                        </a:spcAft>
                      </a:pPr>
                      <a:r>
                        <a:rPr lang="en-US" sz="1200" dirty="0">
                          <a:effectLst/>
                        </a:rPr>
                        <a:t>Types</a:t>
                      </a:r>
                      <a:endParaRPr lang="en-US" sz="1200" dirty="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LCOM</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LCOMHS</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dirty="0">
                          <a:effectLst/>
                        </a:rPr>
                        <a:t>Methods</a:t>
                      </a:r>
                      <a:endParaRPr lang="en-US" sz="1200" dirty="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Fields</a:t>
                      </a:r>
                      <a:endParaRPr lang="en-US" sz="1200">
                        <a:effectLst/>
                        <a:latin typeface="Calibri"/>
                        <a:ea typeface="Calibri"/>
                        <a:cs typeface="Times New Roman"/>
                      </a:endParaRPr>
                    </a:p>
                  </a:txBody>
                  <a:tcPr marL="3212" marR="3212" marT="3212" marB="3212" anchor="ctr"/>
                </a:tc>
              </a:tr>
              <a:tr h="59623">
                <a:tc>
                  <a:txBody>
                    <a:bodyPr/>
                    <a:lstStyle/>
                    <a:p>
                      <a:pPr marL="0" marR="0">
                        <a:lnSpc>
                          <a:spcPct val="115000"/>
                        </a:lnSpc>
                        <a:spcBef>
                          <a:spcPts val="0"/>
                        </a:spcBef>
                        <a:spcAft>
                          <a:spcPts val="0"/>
                        </a:spcAft>
                      </a:pPr>
                      <a:r>
                        <a:rPr lang="en-US" sz="1200">
                          <a:effectLst/>
                        </a:rPr>
                        <a:t>GF_PERF_DAILY_ATTRIBUTION</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0.99738</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0.99869</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764</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381</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ExternalResearchEntities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0.99099</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1</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111</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16</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ReadOpenXMLModel</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0.98587</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0.99215</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179</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63</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GF_SECURITY_BASEVIEW</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0.98461</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0.99219</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131</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64</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GF_SECURITY_BASEVIEW</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0.98438</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0.99213</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128</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63</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CustomScreeningREFData</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0.98198</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0.99091</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111</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55</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ViewModelShell</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0.981</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dirty="0">
                          <a:effectLst/>
                        </a:rPr>
                        <a:t>0.98417</a:t>
                      </a:r>
                      <a:endParaRPr lang="en-US" sz="1200" dirty="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333</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95</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ViewModelDCF</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0.98034</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0.98765</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194</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114</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MeetingOperations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0.97917</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1</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83</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35</a:t>
                      </a:r>
                      <a:endParaRPr lang="en-US" sz="1200">
                        <a:effectLst/>
                        <a:latin typeface="Calibri"/>
                        <a:ea typeface="Calibri"/>
                        <a:cs typeface="Times New Roman"/>
                      </a:endParaRPr>
                    </a:p>
                  </a:txBody>
                  <a:tcPr marL="3212" marR="3212" marT="3212" marB="3212" anchor="ctr"/>
                </a:tc>
              </a:tr>
              <a:tr h="0">
                <a:tc>
                  <a:txBody>
                    <a:bodyPr/>
                    <a:lstStyle/>
                    <a:p>
                      <a:pPr marL="0" marR="0">
                        <a:lnSpc>
                          <a:spcPct val="115000"/>
                        </a:lnSpc>
                        <a:spcBef>
                          <a:spcPts val="0"/>
                        </a:spcBef>
                        <a:spcAft>
                          <a:spcPts val="0"/>
                        </a:spcAft>
                      </a:pPr>
                      <a:r>
                        <a:rPr lang="en-US" sz="1200">
                          <a:effectLst/>
                        </a:rPr>
                        <a:t>PresentationInfo</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0.97826</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0.98901</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92</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41</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MacroDataCTY_Result</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0.97826</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0.98901</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92</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45</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ICPresentationOverviewData</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0.97778</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0.98876</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90</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44</a:t>
                      </a:r>
                      <a:endParaRPr lang="en-US" sz="1200">
                        <a:effectLst/>
                        <a:latin typeface="Calibri"/>
                        <a:ea typeface="Calibri"/>
                        <a:cs typeface="Times New Roman"/>
                      </a:endParaRPr>
                    </a:p>
                  </a:txBody>
                  <a:tcPr marL="3212" marR="3212" marT="3212" marB="3212" anchor="ctr"/>
                </a:tc>
              </a:tr>
              <a:tr h="59623">
                <a:tc>
                  <a:txBody>
                    <a:bodyPr/>
                    <a:lstStyle/>
                    <a:p>
                      <a:pPr marL="0" marR="0">
                        <a:lnSpc>
                          <a:spcPct val="115000"/>
                        </a:lnSpc>
                        <a:spcBef>
                          <a:spcPts val="0"/>
                        </a:spcBef>
                        <a:spcAft>
                          <a:spcPts val="0"/>
                        </a:spcAft>
                      </a:pPr>
                      <a:r>
                        <a:rPr lang="en-US" sz="1200">
                          <a:effectLst/>
                        </a:rPr>
                        <a:t>GF_PORTFOLIO_LTHOLDINGS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0.97727</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0.98837</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89</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43</a:t>
                      </a:r>
                      <a:endParaRPr lang="en-US" sz="1200">
                        <a:effectLst/>
                        <a:latin typeface="Calibri"/>
                        <a:ea typeface="Calibri"/>
                        <a:cs typeface="Times New Roman"/>
                      </a:endParaRPr>
                    </a:p>
                  </a:txBody>
                  <a:tcPr marL="3212" marR="3212" marT="3212" marB="3212" anchor="ctr"/>
                </a:tc>
              </a:tr>
              <a:tr h="59623">
                <a:tc>
                  <a:txBody>
                    <a:bodyPr/>
                    <a:lstStyle/>
                    <a:p>
                      <a:pPr marL="0" marR="0">
                        <a:lnSpc>
                          <a:spcPct val="115000"/>
                        </a:lnSpc>
                        <a:spcBef>
                          <a:spcPts val="0"/>
                        </a:spcBef>
                        <a:spcAft>
                          <a:spcPts val="0"/>
                        </a:spcAft>
                      </a:pPr>
                      <a:r>
                        <a:rPr lang="en-US" sz="1200">
                          <a:effectLst/>
                        </a:rPr>
                        <a:t>GF_PORTFOLIO_LTHOLDINGS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0.97674</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0.98824</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86</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42</a:t>
                      </a:r>
                      <a:endParaRPr lang="en-US" sz="1200">
                        <a:effectLst/>
                        <a:latin typeface="Calibri"/>
                        <a:ea typeface="Calibri"/>
                        <a:cs typeface="Times New Roman"/>
                      </a:endParaRPr>
                    </a:p>
                  </a:txBody>
                  <a:tcPr marL="3212" marR="3212" marT="3212" marB="3212" anchor="ctr"/>
                </a:tc>
              </a:tr>
              <a:tr h="59623">
                <a:tc>
                  <a:txBody>
                    <a:bodyPr/>
                    <a:lstStyle/>
                    <a:p>
                      <a:pPr marL="0" marR="0">
                        <a:lnSpc>
                          <a:spcPct val="115000"/>
                        </a:lnSpc>
                        <a:spcBef>
                          <a:spcPts val="0"/>
                        </a:spcBef>
                        <a:spcAft>
                          <a:spcPts val="0"/>
                        </a:spcAft>
                      </a:pPr>
                      <a:r>
                        <a:rPr lang="en-US" sz="1200">
                          <a:effectLst/>
                        </a:rPr>
                        <a:t>GF_BENCHMARK_HOLDINGS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0.97618</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0.9878</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85</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41</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GF_PORTFOLIO_HOLDINGS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0.97618</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0.9878</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85</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41</a:t>
                      </a:r>
                      <a:endParaRPr lang="en-US" sz="1200">
                        <a:effectLst/>
                        <a:latin typeface="Calibri"/>
                        <a:ea typeface="Calibri"/>
                        <a:cs typeface="Times New Roman"/>
                      </a:endParaRPr>
                    </a:p>
                  </a:txBody>
                  <a:tcPr marL="3212" marR="3212" marT="3212" marB="3212" anchor="ctr"/>
                </a:tc>
              </a:tr>
              <a:tr h="0">
                <a:tc>
                  <a:txBody>
                    <a:bodyPr/>
                    <a:lstStyle/>
                    <a:p>
                      <a:pPr marL="0" marR="0">
                        <a:lnSpc>
                          <a:spcPct val="115000"/>
                        </a:lnSpc>
                        <a:spcBef>
                          <a:spcPts val="0"/>
                        </a:spcBef>
                        <a:spcAft>
                          <a:spcPts val="0"/>
                        </a:spcAft>
                      </a:pPr>
                      <a:r>
                        <a:rPr lang="en-US" sz="1200">
                          <a:effectLst/>
                        </a:rPr>
                        <a:t>Entities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0.97561</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1</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41</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19</a:t>
                      </a:r>
                      <a:endParaRPr lang="en-US" sz="1200">
                        <a:effectLst/>
                        <a:latin typeface="Calibri"/>
                        <a:ea typeface="Calibri"/>
                        <a:cs typeface="Times New Roman"/>
                      </a:endParaRPr>
                    </a:p>
                  </a:txBody>
                  <a:tcPr marL="3212" marR="3212" marT="3212" marB="3212" anchor="ctr"/>
                </a:tc>
              </a:tr>
              <a:tr h="0">
                <a:tc>
                  <a:txBody>
                    <a:bodyPr/>
                    <a:lstStyle/>
                    <a:p>
                      <a:pPr marL="0" marR="0">
                        <a:lnSpc>
                          <a:spcPct val="115000"/>
                        </a:lnSpc>
                        <a:spcBef>
                          <a:spcPts val="0"/>
                        </a:spcBef>
                        <a:spcAft>
                          <a:spcPts val="0"/>
                        </a:spcAft>
                      </a:pPr>
                      <a:r>
                        <a:rPr lang="en-US" sz="1200">
                          <a:effectLst/>
                        </a:rPr>
                        <a:t>Entities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0.97561</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1</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41</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19</a:t>
                      </a:r>
                      <a:endParaRPr lang="en-US" sz="1200">
                        <a:effectLst/>
                        <a:latin typeface="Calibri"/>
                        <a:ea typeface="Calibri"/>
                        <a:cs typeface="Times New Roman"/>
                      </a:endParaRPr>
                    </a:p>
                  </a:txBody>
                  <a:tcPr marL="3212" marR="3212" marT="3212" marB="3212" anchor="ctr"/>
                </a:tc>
              </a:tr>
              <a:tr h="59623">
                <a:tc>
                  <a:txBody>
                    <a:bodyPr/>
                    <a:lstStyle/>
                    <a:p>
                      <a:pPr marL="0" marR="0">
                        <a:lnSpc>
                          <a:spcPct val="115000"/>
                        </a:lnSpc>
                        <a:spcBef>
                          <a:spcPts val="0"/>
                        </a:spcBef>
                        <a:spcAft>
                          <a:spcPts val="0"/>
                        </a:spcAft>
                      </a:pPr>
                      <a:r>
                        <a:rPr lang="en-US" sz="1200">
                          <a:effectLst/>
                        </a:rPr>
                        <a:t>GF_BENCHMARK_HOLDINGS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0.97561</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0.98765</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82</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40</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GF_PORTFOLIO_HOLDINGS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0.97561</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0.98765</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82</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40</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BenchmarkHoldingsOperations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0.97297</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1</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360</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326</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PerformanceOperations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0.97222</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1</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82</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47</a:t>
                      </a:r>
                      <a:endParaRPr lang="en-US" sz="1200">
                        <a:effectLst/>
                        <a:latin typeface="Calibri"/>
                        <a:ea typeface="Calibri"/>
                        <a:cs typeface="Times New Roman"/>
                      </a:endParaRPr>
                    </a:p>
                  </a:txBody>
                  <a:tcPr marL="3212" marR="3212" marT="3212" marB="3212" anchor="ctr"/>
                </a:tc>
              </a:tr>
              <a:tr h="59623">
                <a:tc>
                  <a:txBody>
                    <a:bodyPr/>
                    <a:lstStyle/>
                    <a:p>
                      <a:pPr marL="0" marR="0">
                        <a:lnSpc>
                          <a:spcPct val="115000"/>
                        </a:lnSpc>
                        <a:spcBef>
                          <a:spcPts val="0"/>
                        </a:spcBef>
                        <a:spcAft>
                          <a:spcPts val="0"/>
                        </a:spcAft>
                      </a:pPr>
                      <a:r>
                        <a:rPr lang="en-US" sz="1200">
                          <a:effectLst/>
                        </a:rPr>
                        <a:t>ViewModelCustomScreeningTool</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0.97159</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0.98276</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106</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47</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MeetingMinutesReportData</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0.97101</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0.98529</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69</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34</a:t>
                      </a:r>
                      <a:endParaRPr lang="en-US" sz="1200">
                        <a:effectLst/>
                        <a:latin typeface="Calibri"/>
                        <a:ea typeface="Calibri"/>
                        <a:cs typeface="Times New Roman"/>
                      </a:endParaRPr>
                    </a:p>
                  </a:txBody>
                  <a:tcPr marL="3212" marR="3212" marT="3212" marB="3212" anchor="ctr"/>
                </a:tc>
              </a:tr>
              <a:tr h="59623">
                <a:tc>
                  <a:txBody>
                    <a:bodyPr/>
                    <a:lstStyle/>
                    <a:p>
                      <a:pPr marL="0" marR="0">
                        <a:lnSpc>
                          <a:spcPct val="115000"/>
                        </a:lnSpc>
                        <a:spcBef>
                          <a:spcPts val="0"/>
                        </a:spcBef>
                        <a:spcAft>
                          <a:spcPts val="0"/>
                        </a:spcAft>
                      </a:pPr>
                      <a:r>
                        <a:rPr lang="en-US" sz="1200">
                          <a:effectLst/>
                        </a:rPr>
                        <a:t>ViewModelCSTDataFieldSelector</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0.96867</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0.98049</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97</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47</a:t>
                      </a:r>
                      <a:endParaRPr lang="en-US" sz="1200">
                        <a:effectLst/>
                        <a:latin typeface="Calibri"/>
                        <a:ea typeface="Calibri"/>
                        <a:cs typeface="Times New Roman"/>
                      </a:endParaRPr>
                    </a:p>
                  </a:txBody>
                  <a:tcPr marL="3212" marR="3212" marT="3212" marB="3212" anchor="ctr"/>
                </a:tc>
              </a:tr>
              <a:tr h="59623">
                <a:tc>
                  <a:txBody>
                    <a:bodyPr/>
                    <a:lstStyle/>
                    <a:p>
                      <a:pPr marL="0" marR="0">
                        <a:lnSpc>
                          <a:spcPct val="115000"/>
                        </a:lnSpc>
                        <a:spcBef>
                          <a:spcPts val="0"/>
                        </a:spcBef>
                        <a:spcAft>
                          <a:spcPts val="0"/>
                        </a:spcAft>
                      </a:pPr>
                      <a:r>
                        <a:rPr lang="en-US" sz="1200">
                          <a:effectLst/>
                        </a:rPr>
                        <a:t>GF_FX_FORWARD_RATES_TICS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0.96665</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0.98276</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61</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29</a:t>
                      </a:r>
                      <a:endParaRPr lang="en-US" sz="1200">
                        <a:effectLst/>
                        <a:latin typeface="Calibri"/>
                        <a:ea typeface="Calibri"/>
                        <a:cs typeface="Times New Roman"/>
                      </a:endParaRPr>
                    </a:p>
                  </a:txBody>
                  <a:tcPr marL="3212" marR="3212" marT="3212" marB="3212" anchor="ctr"/>
                </a:tc>
              </a:tr>
              <a:tr h="59623">
                <a:tc>
                  <a:txBody>
                    <a:bodyPr/>
                    <a:lstStyle/>
                    <a:p>
                      <a:pPr marL="0" marR="0">
                        <a:lnSpc>
                          <a:spcPct val="115000"/>
                        </a:lnSpc>
                        <a:spcBef>
                          <a:spcPts val="0"/>
                        </a:spcBef>
                        <a:spcAft>
                          <a:spcPts val="0"/>
                        </a:spcAft>
                      </a:pPr>
                      <a:r>
                        <a:rPr lang="en-US" sz="1200">
                          <a:effectLst/>
                        </a:rPr>
                        <a:t>GF_FX_FORWARD_RATES_TICS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0.96552</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0.98246</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58</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28</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ViewModelRegisterForm</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0.96548</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0.97786</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80</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36</a:t>
                      </a:r>
                      <a:endParaRPr lang="en-US" sz="1200">
                        <a:effectLst/>
                        <a:latin typeface="Calibri"/>
                        <a:ea typeface="Calibri"/>
                        <a:cs typeface="Times New Roman"/>
                      </a:endParaRPr>
                    </a:p>
                  </a:txBody>
                  <a:tcPr marL="3212" marR="3212" marT="3212" marB="3212" anchor="ctr"/>
                </a:tc>
              </a:tr>
              <a:tr h="0">
                <a:tc>
                  <a:txBody>
                    <a:bodyPr/>
                    <a:lstStyle/>
                    <a:p>
                      <a:pPr marL="0" marR="0">
                        <a:lnSpc>
                          <a:spcPct val="115000"/>
                        </a:lnSpc>
                        <a:spcBef>
                          <a:spcPts val="0"/>
                        </a:spcBef>
                        <a:spcAft>
                          <a:spcPts val="0"/>
                        </a:spcAft>
                      </a:pPr>
                      <a:r>
                        <a:rPr lang="en-US" sz="1200">
                          <a:effectLst/>
                        </a:rPr>
                        <a:t>ReutersEntities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0.96296</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1</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27</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12</a:t>
                      </a:r>
                      <a:endParaRPr lang="en-US" sz="1200">
                        <a:effectLst/>
                        <a:latin typeface="Calibri"/>
                        <a:ea typeface="Calibri"/>
                        <a:cs typeface="Times New Roman"/>
                      </a:endParaRPr>
                    </a:p>
                  </a:txBody>
                  <a:tcPr marL="3212" marR="3212" marT="3212" marB="3212" anchor="ctr"/>
                </a:tc>
              </a:tr>
              <a:tr h="0">
                <a:tc>
                  <a:txBody>
                    <a:bodyPr/>
                    <a:lstStyle/>
                    <a:p>
                      <a:pPr marL="0" marR="0">
                        <a:lnSpc>
                          <a:spcPct val="115000"/>
                        </a:lnSpc>
                        <a:spcBef>
                          <a:spcPts val="0"/>
                        </a:spcBef>
                        <a:spcAft>
                          <a:spcPts val="0"/>
                        </a:spcAft>
                      </a:pPr>
                      <a:r>
                        <a:rPr lang="en-US" sz="1200">
                          <a:effectLst/>
                        </a:rPr>
                        <a:t>tblCompanyInfo</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0.96296</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0.98113</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54</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26</a:t>
                      </a:r>
                      <a:endParaRPr lang="en-US" sz="1200">
                        <a:effectLst/>
                        <a:latin typeface="Calibri"/>
                        <a:ea typeface="Calibri"/>
                        <a:cs typeface="Times New Roman"/>
                      </a:endParaRPr>
                    </a:p>
                  </a:txBody>
                  <a:tcPr marL="3212" marR="3212" marT="3212" marB="3212" anchor="ctr"/>
                </a:tc>
              </a:tr>
              <a:tr h="59623">
                <a:tc>
                  <a:txBody>
                    <a:bodyPr/>
                    <a:lstStyle/>
                    <a:p>
                      <a:pPr marL="0" marR="0">
                        <a:lnSpc>
                          <a:spcPct val="115000"/>
                        </a:lnSpc>
                        <a:spcBef>
                          <a:spcPts val="0"/>
                        </a:spcBef>
                        <a:spcAft>
                          <a:spcPts val="0"/>
                        </a:spcAft>
                      </a:pPr>
                      <a:r>
                        <a:rPr lang="en-US" sz="1200">
                          <a:effectLst/>
                        </a:rPr>
                        <a:t>GF_PERF_TOPLEVELPERIOD</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0.96294</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0.98077</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55</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26</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GF_TRANSACTIONS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0.96294</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0.98077</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55</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26</a:t>
                      </a:r>
                      <a:endParaRPr lang="en-US" sz="1200">
                        <a:effectLst/>
                        <a:latin typeface="Calibri"/>
                        <a:ea typeface="Calibri"/>
                        <a:cs typeface="Times New Roman"/>
                      </a:endParaRPr>
                    </a:p>
                  </a:txBody>
                  <a:tcPr marL="3212" marR="3212" marT="3212" marB="3212" anchor="ctr"/>
                </a:tc>
              </a:tr>
              <a:tr h="59623">
                <a:tc>
                  <a:txBody>
                    <a:bodyPr/>
                    <a:lstStyle/>
                    <a:p>
                      <a:pPr marL="0" marR="0">
                        <a:lnSpc>
                          <a:spcPct val="115000"/>
                        </a:lnSpc>
                        <a:spcBef>
                          <a:spcPts val="0"/>
                        </a:spcBef>
                        <a:spcAft>
                          <a:spcPts val="0"/>
                        </a:spcAft>
                      </a:pPr>
                      <a:r>
                        <a:rPr lang="en-US" sz="1200">
                          <a:effectLst/>
                        </a:rPr>
                        <a:t>GF_PERF_TOPLEVELPERIOD</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0.96154</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0.98039</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52</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25</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GF_TRANSACTIONS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0.96154</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0.98039</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52</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25</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ViewModelClosingPriceChart</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0.96008</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0.97441</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73</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32</a:t>
                      </a:r>
                      <a:endParaRPr lang="en-US" sz="1200">
                        <a:effectLst/>
                        <a:latin typeface="Calibri"/>
                        <a:ea typeface="Calibri"/>
                        <a:cs typeface="Times New Roman"/>
                      </a:endParaRPr>
                    </a:p>
                  </a:txBody>
                  <a:tcPr marL="3212" marR="3212" marT="3212" marB="3212" anchor="ctr"/>
                </a:tc>
              </a:tr>
              <a:tr h="59623">
                <a:tc>
                  <a:txBody>
                    <a:bodyPr/>
                    <a:lstStyle/>
                    <a:p>
                      <a:pPr marL="0" marR="0">
                        <a:lnSpc>
                          <a:spcPct val="115000"/>
                        </a:lnSpc>
                        <a:spcBef>
                          <a:spcPts val="0"/>
                        </a:spcBef>
                        <a:spcAft>
                          <a:spcPts val="0"/>
                        </a:spcAft>
                      </a:pPr>
                      <a:r>
                        <a:rPr lang="en-US" sz="1200">
                          <a:effectLst/>
                        </a:rPr>
                        <a:t>PresentationVotingDeadlineDetails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0.95918</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0.97917</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49</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24</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ViewModelFinstat</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0.95893</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0.97518</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63</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31</a:t>
                      </a:r>
                      <a:endParaRPr lang="en-US" sz="1200">
                        <a:effectLst/>
                        <a:latin typeface="Calibri"/>
                        <a:ea typeface="Calibri"/>
                        <a:cs typeface="Times New Roman"/>
                      </a:endParaRPr>
                    </a:p>
                  </a:txBody>
                  <a:tcPr marL="3212" marR="3212" marT="3212" marB="3212" anchor="ctr"/>
                </a:tc>
              </a:tr>
              <a:tr h="59623">
                <a:tc>
                  <a:txBody>
                    <a:bodyPr/>
                    <a:lstStyle/>
                    <a:p>
                      <a:pPr marL="0" marR="0">
                        <a:lnSpc>
                          <a:spcPct val="115000"/>
                        </a:lnSpc>
                        <a:spcBef>
                          <a:spcPts val="0"/>
                        </a:spcBef>
                        <a:spcAft>
                          <a:spcPts val="0"/>
                        </a:spcAft>
                      </a:pPr>
                      <a:r>
                        <a:rPr lang="en-US" sz="1200">
                          <a:effectLst/>
                        </a:rPr>
                        <a:t>GF_PERF_TOPLEVELMONTH</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0.9583</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0.97826</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49</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23</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GF_PERF_TOPLEVELYEAR</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0.9583</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0.97826</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49</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23</a:t>
                      </a:r>
                      <a:endParaRPr lang="en-US" sz="1200">
                        <a:effectLst/>
                        <a:latin typeface="Calibri"/>
                        <a:ea typeface="Calibri"/>
                        <a:cs typeface="Times New Roman"/>
                      </a:endParaRPr>
                    </a:p>
                  </a:txBody>
                  <a:tcPr marL="3212" marR="3212" marT="3212" marB="3212" anchor="ctr"/>
                </a:tc>
              </a:tr>
              <a:tr h="59623">
                <a:tc>
                  <a:txBody>
                    <a:bodyPr/>
                    <a:lstStyle/>
                    <a:p>
                      <a:pPr marL="0" marR="0">
                        <a:lnSpc>
                          <a:spcPct val="115000"/>
                        </a:lnSpc>
                        <a:spcBef>
                          <a:spcPts val="0"/>
                        </a:spcBef>
                        <a:spcAft>
                          <a:spcPts val="0"/>
                        </a:spcAft>
                      </a:pPr>
                      <a:r>
                        <a:rPr lang="en-US" sz="1200">
                          <a:effectLst/>
                        </a:rPr>
                        <a:t>ViewModelPasswordChangeForm</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0.95799</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0.97296</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67</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29</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ViewModelCOASpecific</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0.9576</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0.9747</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62</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28</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QuarterlyResults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0.95745</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0.97826</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47</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23</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tblStdInterimRef</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0.95652</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0.97778</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46</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22</a:t>
                      </a:r>
                      <a:endParaRPr lang="en-US" sz="1200">
                        <a:effectLst/>
                        <a:latin typeface="Calibri"/>
                        <a:ea typeface="Calibri"/>
                        <a:cs typeface="Times New Roman"/>
                      </a:endParaRPr>
                    </a:p>
                  </a:txBody>
                  <a:tcPr marL="3212" marR="3212" marT="3212" marB="3212" anchor="ctr"/>
                </a:tc>
              </a:tr>
              <a:tr h="59623">
                <a:tc>
                  <a:txBody>
                    <a:bodyPr/>
                    <a:lstStyle/>
                    <a:p>
                      <a:pPr marL="0" marR="0">
                        <a:lnSpc>
                          <a:spcPct val="115000"/>
                        </a:lnSpc>
                        <a:spcBef>
                          <a:spcPts val="0"/>
                        </a:spcBef>
                        <a:spcAft>
                          <a:spcPts val="0"/>
                        </a:spcAft>
                      </a:pPr>
                      <a:r>
                        <a:rPr lang="en-US" sz="1200">
                          <a:effectLst/>
                        </a:rPr>
                        <a:t>GF_PERF_TOPLEVELMONTH</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0.95652</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0.97778</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46</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22</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GF_PERF_TOPLEVELYEAR</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0.95652</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0.97778</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46</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22</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GF_PERF_TOPLEVELSTATS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0.95648</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0.97727</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47</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22</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SummaryReportData</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0.95556</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0.97727</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45</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22</a:t>
                      </a:r>
                      <a:endParaRPr lang="en-US" sz="1200">
                        <a:effectLst/>
                        <a:latin typeface="Calibri"/>
                        <a:ea typeface="Calibri"/>
                        <a:cs typeface="Times New Roman"/>
                      </a:endParaRPr>
                    </a:p>
                  </a:txBody>
                  <a:tcPr marL="3212" marR="3212" marT="3212" marB="3212" anchor="ctr"/>
                </a:tc>
              </a:tr>
              <a:tr h="59623">
                <a:tc>
                  <a:txBody>
                    <a:bodyPr/>
                    <a:lstStyle/>
                    <a:p>
                      <a:pPr marL="0" marR="0">
                        <a:lnSpc>
                          <a:spcPct val="115000"/>
                        </a:lnSpc>
                        <a:spcBef>
                          <a:spcPts val="0"/>
                        </a:spcBef>
                        <a:spcAft>
                          <a:spcPts val="0"/>
                        </a:spcAft>
                      </a:pPr>
                      <a:r>
                        <a:rPr lang="en-US" sz="1200">
                          <a:effectLst/>
                        </a:rPr>
                        <a:t>ViewModelPresentationMeetingMinutes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0.95503</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0.97043</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72</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28</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GF_PERF_TOPLEVELSTATS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0.95455</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0.97674</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44</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21</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tblDetailedEstimate</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0.95</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0.97436</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40</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19</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GF_EQUITYKEYS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0.94994</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0.97368</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41</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19</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ViewModelPresentationVote</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0.94811</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0.96635</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64</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28</a:t>
                      </a:r>
                      <a:endParaRPr lang="en-US" sz="1200">
                        <a:effectLst/>
                        <a:latin typeface="Calibri"/>
                        <a:ea typeface="Calibri"/>
                        <a:cs typeface="Times New Roman"/>
                      </a:endParaRPr>
                    </a:p>
                  </a:txBody>
                  <a:tcPr marL="3212" marR="3212" marT="3212" marB="3212" anchor="ctr"/>
                </a:tc>
              </a:tr>
              <a:tr h="59623">
                <a:tc>
                  <a:txBody>
                    <a:bodyPr/>
                    <a:lstStyle/>
                    <a:p>
                      <a:pPr marL="0" marR="0">
                        <a:lnSpc>
                          <a:spcPct val="115000"/>
                        </a:lnSpc>
                        <a:spcBef>
                          <a:spcPts val="0"/>
                        </a:spcBef>
                        <a:spcAft>
                          <a:spcPts val="0"/>
                        </a:spcAft>
                      </a:pPr>
                      <a:r>
                        <a:rPr lang="en-US" sz="1200">
                          <a:effectLst/>
                        </a:rPr>
                        <a:t>CustomScreeningToolOperations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0.94737</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1</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44</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26</a:t>
                      </a:r>
                      <a:endParaRPr lang="en-US" sz="1200">
                        <a:effectLst/>
                        <a:latin typeface="Calibri"/>
                        <a:ea typeface="Calibri"/>
                        <a:cs typeface="Times New Roman"/>
                      </a:endParaRPr>
                    </a:p>
                  </a:txBody>
                  <a:tcPr marL="3212" marR="3212" marT="3212" marB="3212" anchor="ctr"/>
                </a:tc>
              </a:tr>
              <a:tr h="0">
                <a:tc>
                  <a:txBody>
                    <a:bodyPr/>
                    <a:lstStyle/>
                    <a:p>
                      <a:pPr marL="0" marR="0">
                        <a:lnSpc>
                          <a:spcPct val="115000"/>
                        </a:lnSpc>
                        <a:spcBef>
                          <a:spcPts val="0"/>
                        </a:spcBef>
                        <a:spcAft>
                          <a:spcPts val="0"/>
                        </a:spcAft>
                      </a:pPr>
                      <a:r>
                        <a:rPr lang="en-US" sz="1200">
                          <a:effectLst/>
                        </a:rPr>
                        <a:t>VoterInfo</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0.94737</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0.97297</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38</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16</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tblConsensusEstimate</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0.94737</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0.97297</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38</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18</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GF_EQUITYKEYS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0.94737</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0.97297</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38</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18</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ViewModelPasswordResetForm</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0.94592</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0.96562</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51</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23</a:t>
                      </a:r>
                      <a:endParaRPr lang="en-US" sz="1200">
                        <a:effectLst/>
                        <a:latin typeface="Calibri"/>
                        <a:ea typeface="Calibri"/>
                        <a:cs typeface="Times New Roman"/>
                      </a:endParaRPr>
                    </a:p>
                  </a:txBody>
                  <a:tcPr marL="3212" marR="3212" marT="3212" marB="3212" anchor="ctr"/>
                </a:tc>
              </a:tr>
              <a:tr h="59623">
                <a:tc>
                  <a:txBody>
                    <a:bodyPr/>
                    <a:lstStyle/>
                    <a:p>
                      <a:pPr marL="0" marR="0">
                        <a:lnSpc>
                          <a:spcPct val="115000"/>
                        </a:lnSpc>
                        <a:spcBef>
                          <a:spcPts val="0"/>
                        </a:spcBef>
                        <a:spcAft>
                          <a:spcPts val="0"/>
                        </a:spcAft>
                      </a:pPr>
                      <a:r>
                        <a:rPr lang="en-US" sz="1200">
                          <a:effectLst/>
                        </a:rPr>
                        <a:t>ChildViewModelDocumentsEditDelete</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0.94577</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0.96883</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44</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20</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ChildViewModelInsertEntity</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0.945</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0.96511</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54</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30</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ViewModelFinancialStatements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0.94468</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0.96522</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51</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25</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DocumentWorkspaceOperations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0.94444</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0.97701</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38</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11</a:t>
                      </a:r>
                      <a:endParaRPr lang="en-US" sz="1200">
                        <a:effectLst/>
                        <a:latin typeface="Calibri"/>
                        <a:ea typeface="Calibri"/>
                        <a:cs typeface="Times New Roman"/>
                      </a:endParaRPr>
                    </a:p>
                  </a:txBody>
                  <a:tcPr marL="3212" marR="3212" marT="3212" marB="3212" anchor="ctr"/>
                </a:tc>
              </a:tr>
              <a:tr h="59623">
                <a:tc>
                  <a:txBody>
                    <a:bodyPr/>
                    <a:lstStyle/>
                    <a:p>
                      <a:pPr marL="0" marR="0">
                        <a:lnSpc>
                          <a:spcPct val="115000"/>
                        </a:lnSpc>
                        <a:spcBef>
                          <a:spcPts val="0"/>
                        </a:spcBef>
                        <a:spcAft>
                          <a:spcPts val="0"/>
                        </a:spcAft>
                      </a:pPr>
                      <a:r>
                        <a:rPr lang="en-US" sz="1200">
                          <a:effectLst/>
                        </a:rPr>
                        <a:t>CURRENT_CONSENSUS_ESTIMATES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0.94444</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0.97143</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36</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17</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ConsensusEstimateDetailData</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0.94444</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0.97143</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36</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17</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ConsensusEstimateMedianData</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0.94444</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0.97143</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36</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17</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ConsensusEstimateValuation</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0.94444</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0.97143</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36</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17</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RowReorderBehavior</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0.94444</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0.95968</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63</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18</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ViewRelativePerformance</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0.94379</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0.98154</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32</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32</a:t>
                      </a:r>
                      <a:endParaRPr lang="en-US" sz="1200">
                        <a:effectLst/>
                        <a:latin typeface="Calibri"/>
                        <a:ea typeface="Calibri"/>
                        <a:cs typeface="Times New Roman"/>
                      </a:endParaRPr>
                    </a:p>
                  </a:txBody>
                  <a:tcPr marL="3212" marR="3212" marT="3212" marB="3212" anchor="ctr"/>
                </a:tc>
              </a:tr>
              <a:tr h="59623">
                <a:tc>
                  <a:txBody>
                    <a:bodyPr/>
                    <a:lstStyle/>
                    <a:p>
                      <a:pPr marL="0" marR="0">
                        <a:lnSpc>
                          <a:spcPct val="115000"/>
                        </a:lnSpc>
                        <a:spcBef>
                          <a:spcPts val="0"/>
                        </a:spcBef>
                        <a:spcAft>
                          <a:spcPts val="0"/>
                        </a:spcAft>
                      </a:pPr>
                      <a:r>
                        <a:rPr lang="en-US" sz="1200">
                          <a:effectLst/>
                        </a:rPr>
                        <a:t>ViewModelMultiLineBenchmark</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0.94341</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0.96307</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49</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22</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ViewModelLoginForm</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0.94286</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0.9625</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51</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23</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ViewModelPortfolioDetails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0.94184</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0.96188</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57</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33</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UserListDataPointMappingInfo</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0.94118</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0.9697</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34</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14</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PERIOD_FINANCIALS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0.94118</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0.9697</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34</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16</a:t>
                      </a:r>
                      <a:endParaRPr lang="en-US" sz="1200">
                        <a:effectLst/>
                        <a:latin typeface="Calibri"/>
                        <a:ea typeface="Calibri"/>
                        <a:cs typeface="Times New Roman"/>
                      </a:endParaRPr>
                    </a:p>
                  </a:txBody>
                  <a:tcPr marL="3212" marR="3212" marT="3212" marB="3212" anchor="ctr"/>
                </a:tc>
              </a:tr>
              <a:tr h="59623">
                <a:tc>
                  <a:txBody>
                    <a:bodyPr/>
                    <a:lstStyle/>
                    <a:p>
                      <a:pPr marL="0" marR="0">
                        <a:lnSpc>
                          <a:spcPct val="115000"/>
                        </a:lnSpc>
                        <a:spcBef>
                          <a:spcPts val="0"/>
                        </a:spcBef>
                        <a:spcAft>
                          <a:spcPts val="0"/>
                        </a:spcAft>
                      </a:pPr>
                      <a:r>
                        <a:rPr lang="en-US" sz="1200">
                          <a:effectLst/>
                        </a:rPr>
                        <a:t>DCFAnalysisSummaryData_Result</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0.94118</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0.9697</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34</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16</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ModelConsensusEstimatesData</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0.94118</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0.9697</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34</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16</a:t>
                      </a:r>
                      <a:endParaRPr lang="en-US" sz="1200">
                        <a:effectLst/>
                        <a:latin typeface="Calibri"/>
                        <a:ea typeface="Calibri"/>
                        <a:cs typeface="Times New Roman"/>
                      </a:endParaRPr>
                    </a:p>
                  </a:txBody>
                  <a:tcPr marL="3212" marR="3212" marT="3212" marB="3212" anchor="ctr"/>
                </a:tc>
              </a:tr>
              <a:tr h="0">
                <a:tc>
                  <a:txBody>
                    <a:bodyPr/>
                    <a:lstStyle/>
                    <a:p>
                      <a:pPr marL="0" marR="0">
                        <a:lnSpc>
                          <a:spcPct val="115000"/>
                        </a:lnSpc>
                        <a:spcBef>
                          <a:spcPts val="0"/>
                        </a:spcBef>
                        <a:spcAft>
                          <a:spcPts val="0"/>
                        </a:spcAft>
                      </a:pPr>
                      <a:r>
                        <a:rPr lang="en-US" sz="1200">
                          <a:effectLst/>
                        </a:rPr>
                        <a:t>FileMaster</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0.94118</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0.9697</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34</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13</a:t>
                      </a:r>
                      <a:endParaRPr lang="en-US" sz="1200">
                        <a:effectLst/>
                        <a:latin typeface="Calibri"/>
                        <a:ea typeface="Calibri"/>
                        <a:cs typeface="Times New Roman"/>
                      </a:endParaRPr>
                    </a:p>
                  </a:txBody>
                  <a:tcPr marL="3212" marR="3212" marT="3212" marB="3212" anchor="ctr"/>
                </a:tc>
              </a:tr>
              <a:tr h="0">
                <a:tc>
                  <a:txBody>
                    <a:bodyPr/>
                    <a:lstStyle/>
                    <a:p>
                      <a:pPr marL="0" marR="0">
                        <a:lnSpc>
                          <a:spcPct val="115000"/>
                        </a:lnSpc>
                        <a:spcBef>
                          <a:spcPts val="0"/>
                        </a:spcBef>
                        <a:spcAft>
                          <a:spcPts val="0"/>
                        </a:spcAft>
                      </a:pPr>
                      <a:r>
                        <a:rPr lang="en-US" sz="1200">
                          <a:effectLst/>
                        </a:rPr>
                        <a:t>DocumentsData</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0.94118</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0.9697</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34</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16</a:t>
                      </a:r>
                      <a:endParaRPr lang="en-US" sz="1200">
                        <a:effectLst/>
                        <a:latin typeface="Calibri"/>
                        <a:ea typeface="Calibri"/>
                        <a:cs typeface="Times New Roman"/>
                      </a:endParaRPr>
                    </a:p>
                  </a:txBody>
                  <a:tcPr marL="3212" marR="3212" marT="3212" marB="3212" anchor="ctr"/>
                </a:tc>
              </a:tr>
              <a:tr h="59623">
                <a:tc>
                  <a:txBody>
                    <a:bodyPr/>
                    <a:lstStyle/>
                    <a:p>
                      <a:pPr marL="0" marR="0">
                        <a:lnSpc>
                          <a:spcPct val="115000"/>
                        </a:lnSpc>
                        <a:spcBef>
                          <a:spcPts val="0"/>
                        </a:spcBef>
                        <a:spcAft>
                          <a:spcPts val="0"/>
                        </a:spcAft>
                      </a:pPr>
                      <a:r>
                        <a:rPr lang="en-US" sz="1200">
                          <a:effectLst/>
                        </a:rPr>
                        <a:t>VoterInfoByPresentationIDResult</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0.94118</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0.9697</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34</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16</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ViewModelExcelModelUpload</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0.94038</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0.96389</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45</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23</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DATA_MASTER</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0.9375</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0.96774</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32</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15</a:t>
                      </a:r>
                      <a:endParaRPr lang="en-US" sz="1200">
                        <a:effectLst/>
                        <a:latin typeface="Calibri"/>
                        <a:ea typeface="Calibri"/>
                        <a:cs typeface="Times New Roman"/>
                      </a:endParaRPr>
                    </a:p>
                  </a:txBody>
                  <a:tcPr marL="3212" marR="3212" marT="3212" marB="3212" anchor="ctr"/>
                </a:tc>
              </a:tr>
              <a:tr h="0">
                <a:tc>
                  <a:txBody>
                    <a:bodyPr/>
                    <a:lstStyle/>
                    <a:p>
                      <a:pPr marL="0" marR="0">
                        <a:lnSpc>
                          <a:spcPct val="115000"/>
                        </a:lnSpc>
                        <a:spcBef>
                          <a:spcPts val="0"/>
                        </a:spcBef>
                        <a:spcAft>
                          <a:spcPts val="0"/>
                        </a:spcAft>
                      </a:pPr>
                      <a:r>
                        <a:rPr lang="en-US" sz="1200">
                          <a:effectLst/>
                        </a:rPr>
                        <a:t>FinstatDetail</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0.9375</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0.96774</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32</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15</a:t>
                      </a:r>
                      <a:endParaRPr lang="en-US" sz="1200">
                        <a:effectLst/>
                        <a:latin typeface="Calibri"/>
                        <a:ea typeface="Calibri"/>
                        <a:cs typeface="Times New Roman"/>
                      </a:endParaRPr>
                    </a:p>
                  </a:txBody>
                  <a:tcPr marL="3212" marR="3212" marT="3212" marB="3212" anchor="ctr"/>
                </a:tc>
              </a:tr>
              <a:tr h="77356">
                <a:tc>
                  <a:txBody>
                    <a:bodyPr/>
                    <a:lstStyle/>
                    <a:p>
                      <a:pPr marL="0" marR="0">
                        <a:lnSpc>
                          <a:spcPct val="115000"/>
                        </a:lnSpc>
                        <a:spcBef>
                          <a:spcPts val="0"/>
                        </a:spcBef>
                        <a:spcAft>
                          <a:spcPts val="0"/>
                        </a:spcAft>
                      </a:pPr>
                      <a:r>
                        <a:rPr lang="en-US" sz="1200">
                          <a:effectLst/>
                        </a:rPr>
                        <a:t>ViewDashboardCompanyValuationDiscountedCashFlow</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dirty="0">
                          <a:effectLst/>
                        </a:rPr>
                        <a:t>0.93542</a:t>
                      </a:r>
                      <a:endParaRPr lang="en-US" sz="1200" dirty="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0.96767</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30</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16</a:t>
                      </a:r>
                      <a:endParaRPr lang="en-US" sz="1200">
                        <a:effectLst/>
                        <a:latin typeface="Calibri"/>
                        <a:ea typeface="Calibri"/>
                        <a:cs typeface="Times New Roman"/>
                      </a:endParaRPr>
                    </a:p>
                  </a:txBody>
                  <a:tcPr marL="3212" marR="3212" marT="3212" marB="3212" anchor="ctr"/>
                </a:tc>
              </a:tr>
              <a:tr h="59623">
                <a:tc>
                  <a:txBody>
                    <a:bodyPr/>
                    <a:lstStyle/>
                    <a:p>
                      <a:pPr marL="0" marR="0">
                        <a:lnSpc>
                          <a:spcPct val="115000"/>
                        </a:lnSpc>
                        <a:spcBef>
                          <a:spcPts val="0"/>
                        </a:spcBef>
                        <a:spcAft>
                          <a:spcPts val="0"/>
                        </a:spcAft>
                      </a:pPr>
                      <a:r>
                        <a:rPr lang="en-US" sz="1200">
                          <a:effectLst/>
                        </a:rPr>
                        <a:t>ViewModelConsensusEstimatesDetails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0.93514</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0.95975</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40</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18</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ViewModelSecurityOverview</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0.93403</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0.96416</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32</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18</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FinancialStatementData</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0.93333</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0.96552</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30</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14</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FinancialStatementDataModels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0.93333</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0.96552</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30</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14</a:t>
                      </a:r>
                      <a:endParaRPr lang="en-US" sz="1200">
                        <a:effectLst/>
                        <a:latin typeface="Calibri"/>
                        <a:ea typeface="Calibri"/>
                        <a:cs typeface="Times New Roman"/>
                      </a:endParaRPr>
                    </a:p>
                  </a:txBody>
                  <a:tcPr marL="3212" marR="3212" marT="3212" marB="3212" anchor="ctr"/>
                </a:tc>
              </a:tr>
              <a:tr h="59623">
                <a:tc>
                  <a:txBody>
                    <a:bodyPr/>
                    <a:lstStyle/>
                    <a:p>
                      <a:pPr marL="0" marR="0">
                        <a:lnSpc>
                          <a:spcPct val="115000"/>
                        </a:lnSpc>
                        <a:spcBef>
                          <a:spcPts val="0"/>
                        </a:spcBef>
                        <a:spcAft>
                          <a:spcPts val="0"/>
                        </a:spcAft>
                      </a:pPr>
                      <a:r>
                        <a:rPr lang="en-US" sz="1200">
                          <a:effectLst/>
                        </a:rPr>
                        <a:t>ViewModelSlice1ChartExtension</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0.93333</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0.95455</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49</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24</a:t>
                      </a:r>
                      <a:endParaRPr lang="en-US" sz="1200">
                        <a:effectLst/>
                        <a:latin typeface="Calibri"/>
                        <a:ea typeface="Calibri"/>
                        <a:cs typeface="Times New Roman"/>
                      </a:endParaRPr>
                    </a:p>
                  </a:txBody>
                  <a:tcPr marL="3212" marR="3212" marT="3212" marB="3212" anchor="ctr"/>
                </a:tc>
              </a:tr>
              <a:tr h="59623">
                <a:tc>
                  <a:txBody>
                    <a:bodyPr/>
                    <a:lstStyle/>
                    <a:p>
                      <a:pPr marL="0" marR="0">
                        <a:lnSpc>
                          <a:spcPct val="115000"/>
                        </a:lnSpc>
                        <a:spcBef>
                          <a:spcPts val="0"/>
                        </a:spcBef>
                        <a:spcAft>
                          <a:spcPts val="0"/>
                        </a:spcAft>
                      </a:pPr>
                      <a:r>
                        <a:rPr lang="en-US" sz="1200">
                          <a:effectLst/>
                        </a:rPr>
                        <a:t>ViewModelPresentationDecisionEntry</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0.93265</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0.96008</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39</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17</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ViewModelEstimates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0.93257</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0.95777</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39</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17</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ViewModelValuations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0.93257</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0.95777</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39</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17</a:t>
                      </a:r>
                      <a:endParaRPr lang="en-US" sz="1200">
                        <a:effectLst/>
                        <a:latin typeface="Calibri"/>
                        <a:ea typeface="Calibri"/>
                        <a:cs typeface="Times New Roman"/>
                      </a:endParaRPr>
                    </a:p>
                  </a:txBody>
                  <a:tcPr marL="3212" marR="3212" marT="3212" marB="3212" anchor="ctr"/>
                </a:tc>
              </a:tr>
              <a:tr h="59623">
                <a:tc>
                  <a:txBody>
                    <a:bodyPr/>
                    <a:lstStyle/>
                    <a:p>
                      <a:pPr marL="0" marR="0">
                        <a:lnSpc>
                          <a:spcPct val="115000"/>
                        </a:lnSpc>
                        <a:spcBef>
                          <a:spcPts val="0"/>
                        </a:spcBef>
                        <a:spcAft>
                          <a:spcPts val="0"/>
                        </a:spcAft>
                      </a:pPr>
                      <a:r>
                        <a:rPr lang="en-US" sz="1200">
                          <a:effectLst/>
                        </a:rPr>
                        <a:t>ViewModelMarketPerformanceSnapshot</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0.93232</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0.94959</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72</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31</a:t>
                      </a:r>
                      <a:endParaRPr lang="en-US" sz="1200">
                        <a:effectLst/>
                        <a:latin typeface="Calibri"/>
                        <a:ea typeface="Calibri"/>
                        <a:cs typeface="Times New Roman"/>
                      </a:endParaRPr>
                    </a:p>
                  </a:txBody>
                  <a:tcPr marL="3212" marR="3212" marT="3212" marB="3212" anchor="ctr"/>
                </a:tc>
              </a:tr>
              <a:tr h="59623">
                <a:tc>
                  <a:txBody>
                    <a:bodyPr/>
                    <a:lstStyle/>
                    <a:p>
                      <a:pPr marL="0" marR="0">
                        <a:lnSpc>
                          <a:spcPct val="115000"/>
                        </a:lnSpc>
                        <a:spcBef>
                          <a:spcPts val="0"/>
                        </a:spcBef>
                        <a:spcAft>
                          <a:spcPts val="0"/>
                        </a:spcAft>
                      </a:pPr>
                      <a:r>
                        <a:rPr lang="en-US" sz="1200">
                          <a:effectLst/>
                        </a:rPr>
                        <a:t>ViewModelCreateUpdatePresentations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0.93223</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0.95497</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49</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20</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ViewModelPresentations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0.93009</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0.95031</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56</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20</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ChildViewDocumentsUpload</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0.93</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0.96875</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25</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23</a:t>
                      </a:r>
                      <a:endParaRPr lang="en-US" sz="1200">
                        <a:effectLst/>
                        <a:latin typeface="Calibri"/>
                        <a:ea typeface="Calibri"/>
                        <a:cs typeface="Times New Roman"/>
                      </a:endParaRPr>
                    </a:p>
                  </a:txBody>
                  <a:tcPr marL="3212" marR="3212" marT="3212" marB="3212" anchor="ctr"/>
                </a:tc>
              </a:tr>
              <a:tr h="0">
                <a:tc>
                  <a:txBody>
                    <a:bodyPr/>
                    <a:lstStyle/>
                    <a:p>
                      <a:pPr marL="0" marR="0">
                        <a:lnSpc>
                          <a:spcPct val="115000"/>
                        </a:lnSpc>
                        <a:spcBef>
                          <a:spcPts val="0"/>
                        </a:spcBef>
                        <a:spcAft>
                          <a:spcPts val="0"/>
                        </a:spcAft>
                      </a:pPr>
                      <a:r>
                        <a:rPr lang="en-US" sz="1200">
                          <a:effectLst/>
                        </a:rPr>
                        <a:t>DCFOperations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0.92857</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1</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40</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27</a:t>
                      </a:r>
                      <a:endParaRPr lang="en-US" sz="1200">
                        <a:effectLst/>
                        <a:latin typeface="Calibri"/>
                        <a:ea typeface="Calibri"/>
                        <a:cs typeface="Times New Roman"/>
                      </a:endParaRPr>
                    </a:p>
                  </a:txBody>
                  <a:tcPr marL="3212" marR="3212" marT="3212" marB="3212" anchor="ctr"/>
                </a:tc>
              </a:tr>
              <a:tr h="59623">
                <a:tc>
                  <a:txBody>
                    <a:bodyPr/>
                    <a:lstStyle/>
                    <a:p>
                      <a:pPr marL="0" marR="0">
                        <a:lnSpc>
                          <a:spcPct val="115000"/>
                        </a:lnSpc>
                        <a:spcBef>
                          <a:spcPts val="0"/>
                        </a:spcBef>
                        <a:spcAft>
                          <a:spcPts val="0"/>
                        </a:spcAft>
                      </a:pPr>
                      <a:r>
                        <a:rPr lang="en-US" sz="1200">
                          <a:effectLst/>
                        </a:rPr>
                        <a:t>CustomScreeningUserPreferences</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0.92857</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0.96296</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28</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13</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COASpecificData</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0.92857</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0.96296</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28</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13</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GetTargetPrice_Result</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0.92857</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0.96296</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28</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13</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MeetingConfigurationSchedule</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0.92857</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0.96296</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28</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a:effectLst/>
                        </a:rPr>
                        <a:t>13</a:t>
                      </a:r>
                      <a:endParaRPr lang="en-US" sz="1200">
                        <a:effectLst/>
                        <a:latin typeface="Calibri"/>
                        <a:ea typeface="Calibri"/>
                        <a:cs typeface="Times New Roman"/>
                      </a:endParaRPr>
                    </a:p>
                  </a:txBody>
                  <a:tcPr marL="3212" marR="3212" marT="3212" marB="3212" anchor="ctr"/>
                </a:tc>
              </a:tr>
              <a:tr h="41890">
                <a:tc>
                  <a:txBody>
                    <a:bodyPr/>
                    <a:lstStyle/>
                    <a:p>
                      <a:pPr marL="0" marR="0">
                        <a:lnSpc>
                          <a:spcPct val="115000"/>
                        </a:lnSpc>
                        <a:spcBef>
                          <a:spcPts val="0"/>
                        </a:spcBef>
                        <a:spcAft>
                          <a:spcPts val="0"/>
                        </a:spcAft>
                      </a:pPr>
                      <a:r>
                        <a:rPr lang="en-US" sz="1200">
                          <a:effectLst/>
                        </a:rPr>
                        <a:t>FILE_MASTER</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0.92857</a:t>
                      </a:r>
                      <a:endParaRPr lang="en-US" sz="1200">
                        <a:effectLst/>
                        <a:latin typeface="Calibri"/>
                        <a:ea typeface="Calibri"/>
                        <a:cs typeface="Times New Roman"/>
                      </a:endParaRPr>
                    </a:p>
                  </a:txBody>
                  <a:tcPr marL="3212" marR="3212" marT="3212" marB="3212" anchor="ctr"/>
                </a:tc>
                <a:tc>
                  <a:txBody>
                    <a:bodyPr/>
                    <a:lstStyle/>
                    <a:p>
                      <a:pPr marL="0" marR="0">
                        <a:lnSpc>
                          <a:spcPct val="115000"/>
                        </a:lnSpc>
                        <a:spcBef>
                          <a:spcPts val="0"/>
                        </a:spcBef>
                        <a:spcAft>
                          <a:spcPts val="0"/>
                        </a:spcAft>
                      </a:pPr>
                      <a:r>
                        <a:rPr lang="en-US" sz="1200">
                          <a:effectLst/>
                        </a:rPr>
                        <a:t>0.96296</a:t>
                      </a:r>
                      <a:endParaRPr lang="en-US" sz="120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dirty="0">
                          <a:effectLst/>
                        </a:rPr>
                        <a:t>28</a:t>
                      </a:r>
                      <a:endParaRPr lang="en-US" sz="1200" dirty="0">
                        <a:effectLst/>
                        <a:latin typeface="Calibri"/>
                        <a:ea typeface="Calibri"/>
                        <a:cs typeface="Times New Roman"/>
                      </a:endParaRPr>
                    </a:p>
                  </a:txBody>
                  <a:tcPr marL="3212" marR="3212" marT="3212" marB="3212" anchor="ctr"/>
                </a:tc>
                <a:tc>
                  <a:txBody>
                    <a:bodyPr/>
                    <a:lstStyle/>
                    <a:p>
                      <a:pPr marL="0" marR="0" algn="ctr">
                        <a:lnSpc>
                          <a:spcPct val="115000"/>
                        </a:lnSpc>
                        <a:spcBef>
                          <a:spcPts val="0"/>
                        </a:spcBef>
                        <a:spcAft>
                          <a:spcPts val="0"/>
                        </a:spcAft>
                      </a:pPr>
                      <a:r>
                        <a:rPr lang="en-US" sz="1200" dirty="0">
                          <a:effectLst/>
                        </a:rPr>
                        <a:t>13</a:t>
                      </a:r>
                      <a:endParaRPr lang="en-US" sz="1200" dirty="0">
                        <a:effectLst/>
                        <a:latin typeface="Calibri"/>
                        <a:ea typeface="Calibri"/>
                        <a:cs typeface="Times New Roman"/>
                      </a:endParaRPr>
                    </a:p>
                  </a:txBody>
                  <a:tcPr marL="3212" marR="3212" marT="3212" marB="3212" anchor="ctr"/>
                </a:tc>
              </a:tr>
            </a:tbl>
          </a:graphicData>
        </a:graphic>
      </p:graphicFrame>
    </p:spTree>
    <p:extLst>
      <p:ext uri="{BB962C8B-B14F-4D97-AF65-F5344CB8AC3E}">
        <p14:creationId xmlns:p14="http://schemas.microsoft.com/office/powerpoint/2010/main" val="4146920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8"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5000" fill="hold"/>
                                        <p:tgtEl>
                                          <p:spTgt spid="3"/>
                                        </p:tgtEl>
                                        <p:attrNameLst>
                                          <p:attrName>ppt_x</p:attrName>
                                        </p:attrNameLst>
                                      </p:cBhvr>
                                      <p:tavLst>
                                        <p:tav tm="0">
                                          <p:val>
                                            <p:strVal val="#ppt_x"/>
                                          </p:val>
                                        </p:tav>
                                        <p:tav tm="100000">
                                          <p:val>
                                            <p:strVal val="#ppt_x"/>
                                          </p:val>
                                        </p:tav>
                                      </p:tavLst>
                                    </p:anim>
                                    <p:anim calcmode="lin" valueType="num">
                                      <p:cBhvr>
                                        <p:cTn id="13" dur="15000" fill="hold"/>
                                        <p:tgtEl>
                                          <p:spTgt spid="3"/>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7045" y="904875"/>
            <a:ext cx="7024744" cy="1143000"/>
          </a:xfrm>
        </p:spPr>
        <p:txBody>
          <a:bodyPr/>
          <a:lstStyle/>
          <a:p>
            <a:pPr algn="ctr"/>
            <a:r>
              <a:rPr lang="en-US" dirty="0"/>
              <a:t>Questions/Comments</a:t>
            </a:r>
          </a:p>
        </p:txBody>
      </p:sp>
      <p:pic>
        <p:nvPicPr>
          <p:cNvPr id="4" name="Picture 2"/>
          <p:cNvPicPr>
            <a:picLocks noGrp="1" noChangeAspect="1" noChangeArrowheads="1"/>
          </p:cNvPicPr>
          <p:nvPr>
            <p:ph idx="1"/>
          </p:nvPr>
        </p:nvPicPr>
        <p:blipFill>
          <a:blip r:embed="rId3" cstate="print">
            <a:duotone>
              <a:prstClr val="black"/>
              <a:schemeClr val="accent5">
                <a:tint val="45000"/>
                <a:satMod val="400000"/>
              </a:schemeClr>
            </a:duotone>
            <a:extLst/>
          </a:blip>
          <a:srcRect t="18159" r="21548" b="35435"/>
          <a:stretch>
            <a:fillRect/>
          </a:stretch>
        </p:blipFill>
        <p:spPr bwMode="auto">
          <a:xfrm>
            <a:off x="3415755" y="2733675"/>
            <a:ext cx="4191000" cy="18537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Slide Number Placeholder 2"/>
          <p:cNvSpPr>
            <a:spLocks noGrp="1"/>
          </p:cNvSpPr>
          <p:nvPr>
            <p:ph type="sldNum" sz="quarter" idx="12"/>
          </p:nvPr>
        </p:nvSpPr>
        <p:spPr/>
        <p:txBody>
          <a:bodyPr/>
          <a:lstStyle/>
          <a:p>
            <a:fld id="{33D6E5A2-EC83-451F-A719-9AC1370DD5CF}" type="slidenum">
              <a:rPr lang="en-US" smtClean="0"/>
              <a:pPr/>
              <a:t>57</a:t>
            </a:fld>
            <a:endParaRPr lang="en-US" dirty="0"/>
          </a:p>
        </p:txBody>
      </p:sp>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624587" y="-6333063"/>
            <a:ext cx="7765662" cy="16476125"/>
          </a:xfrm>
          <a:prstGeom prst="rect">
            <a:avLst/>
          </a:prstGeom>
        </p:spPr>
      </p:pic>
    </p:spTree>
    <p:extLst>
      <p:ext uri="{BB962C8B-B14F-4D97-AF65-F5344CB8AC3E}">
        <p14:creationId xmlns:p14="http://schemas.microsoft.com/office/powerpoint/2010/main" val="35769128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grpId="0" nodeType="with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 presetID="16" presetClass="entr" presetSubtype="2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1000"/>
                                        <p:tgtEl>
                                          <p:spTgt spid="6"/>
                                        </p:tgtEl>
                                      </p:cBhvr>
                                    </p:animEffect>
                                  </p:childTnLst>
                                </p:cTn>
                              </p:par>
                            </p:childTnLst>
                          </p:cTn>
                        </p:par>
                        <p:par>
                          <p:cTn id="15" fill="hold">
                            <p:stCondLst>
                              <p:cond delay="1000"/>
                            </p:stCondLst>
                            <p:childTnLst>
                              <p:par>
                                <p:cTn id="16" presetID="32" presetClass="emph" presetSubtype="0" fill="hold" nodeType="afterEffect">
                                  <p:stCondLst>
                                    <p:cond delay="0"/>
                                  </p:stCondLst>
                                  <p:childTnLst>
                                    <p:animRot by="120000">
                                      <p:cBhvr>
                                        <p:cTn id="17" dur="600" fill="hold">
                                          <p:stCondLst>
                                            <p:cond delay="0"/>
                                          </p:stCondLst>
                                        </p:cTn>
                                        <p:tgtEl>
                                          <p:spTgt spid="4"/>
                                        </p:tgtEl>
                                        <p:attrNameLst>
                                          <p:attrName>r</p:attrName>
                                        </p:attrNameLst>
                                      </p:cBhvr>
                                    </p:animRot>
                                    <p:animRot by="-240000">
                                      <p:cBhvr>
                                        <p:cTn id="18" dur="1200" fill="hold">
                                          <p:stCondLst>
                                            <p:cond delay="1200"/>
                                          </p:stCondLst>
                                        </p:cTn>
                                        <p:tgtEl>
                                          <p:spTgt spid="4"/>
                                        </p:tgtEl>
                                        <p:attrNameLst>
                                          <p:attrName>r</p:attrName>
                                        </p:attrNameLst>
                                      </p:cBhvr>
                                    </p:animRot>
                                    <p:animRot by="240000">
                                      <p:cBhvr>
                                        <p:cTn id="19" dur="1200" fill="hold">
                                          <p:stCondLst>
                                            <p:cond delay="2400"/>
                                          </p:stCondLst>
                                        </p:cTn>
                                        <p:tgtEl>
                                          <p:spTgt spid="4"/>
                                        </p:tgtEl>
                                        <p:attrNameLst>
                                          <p:attrName>r</p:attrName>
                                        </p:attrNameLst>
                                      </p:cBhvr>
                                    </p:animRot>
                                    <p:animRot by="-240000">
                                      <p:cBhvr>
                                        <p:cTn id="20" dur="1200" fill="hold">
                                          <p:stCondLst>
                                            <p:cond delay="3600"/>
                                          </p:stCondLst>
                                        </p:cTn>
                                        <p:tgtEl>
                                          <p:spTgt spid="4"/>
                                        </p:tgtEl>
                                        <p:attrNameLst>
                                          <p:attrName>r</p:attrName>
                                        </p:attrNameLst>
                                      </p:cBhvr>
                                    </p:animRot>
                                    <p:animRot by="120000">
                                      <p:cBhvr>
                                        <p:cTn id="21" dur="1200" fill="hold">
                                          <p:stCondLst>
                                            <p:cond delay="4800"/>
                                          </p:stCondLst>
                                        </p:cTn>
                                        <p:tgtEl>
                                          <p:spTgt spid="4"/>
                                        </p:tgtEl>
                                        <p:attrNameLst>
                                          <p:attrName>r</p:attrName>
                                        </p:attrNameLst>
                                      </p:cBhvr>
                                    </p:animRot>
                                  </p:childTnLst>
                                </p:cTn>
                              </p:par>
                              <p:par>
                                <p:cTn id="22" presetID="36" presetClass="emph" presetSubtype="0" fill="hold" grpId="1" nodeType="withEffect">
                                  <p:stCondLst>
                                    <p:cond delay="500"/>
                                  </p:stCondLst>
                                  <p:iterate type="lt">
                                    <p:tmPct val="10000"/>
                                  </p:iterate>
                                  <p:childTnLst>
                                    <p:animScale>
                                      <p:cBhvr>
                                        <p:cTn id="23" dur="250" autoRev="1" fill="hold">
                                          <p:stCondLst>
                                            <p:cond delay="0"/>
                                          </p:stCondLst>
                                        </p:cTn>
                                        <p:tgtEl>
                                          <p:spTgt spid="2"/>
                                        </p:tgtEl>
                                      </p:cBhvr>
                                      <p:to x="80000" y="100000"/>
                                    </p:animScale>
                                    <p:anim by="(#ppt_w*0.10)" calcmode="lin" valueType="num">
                                      <p:cBhvr>
                                        <p:cTn id="24" dur="250" autoRev="1" fill="hold">
                                          <p:stCondLst>
                                            <p:cond delay="0"/>
                                          </p:stCondLst>
                                        </p:cTn>
                                        <p:tgtEl>
                                          <p:spTgt spid="2"/>
                                        </p:tgtEl>
                                        <p:attrNameLst>
                                          <p:attrName>ppt_x</p:attrName>
                                        </p:attrNameLst>
                                      </p:cBhvr>
                                    </p:anim>
                                    <p:anim by="(-#ppt_w*0.10)" calcmode="lin" valueType="num">
                                      <p:cBhvr>
                                        <p:cTn id="25" dur="250" autoRev="1" fill="hold">
                                          <p:stCondLst>
                                            <p:cond delay="0"/>
                                          </p:stCondLst>
                                        </p:cTn>
                                        <p:tgtEl>
                                          <p:spTgt spid="2"/>
                                        </p:tgtEl>
                                        <p:attrNameLst>
                                          <p:attrName>ppt_y</p:attrName>
                                        </p:attrNameLst>
                                      </p:cBhvr>
                                    </p:anim>
                                    <p:animRot by="-480000">
                                      <p:cBhvr>
                                        <p:cTn id="26" dur="250" autoRev="1" fill="hold">
                                          <p:stCondLst>
                                            <p:cond delay="0"/>
                                          </p:stCondLst>
                                        </p:cTn>
                                        <p:tgtEl>
                                          <p:spTgt spid="2"/>
                                        </p:tgtEl>
                                        <p:attrNameLst>
                                          <p:attrName>r</p:attrName>
                                        </p:attrNameLst>
                                      </p:cBhvr>
                                    </p:animRot>
                                  </p:childTnLst>
                                </p:cTn>
                              </p:par>
                            </p:childTnLst>
                          </p:cTn>
                        </p:par>
                        <p:par>
                          <p:cTn id="27" fill="hold">
                            <p:stCondLst>
                              <p:cond delay="7000"/>
                            </p:stCondLst>
                            <p:childTnLst>
                              <p:par>
                                <p:cTn id="28" presetID="34" presetClass="emph" presetSubtype="0" fill="hold" grpId="2" nodeType="afterEffect">
                                  <p:stCondLst>
                                    <p:cond delay="2000"/>
                                  </p:stCondLst>
                                  <p:iterate type="lt">
                                    <p:tmPct val="10000"/>
                                  </p:iterate>
                                  <p:childTnLst>
                                    <p:animMotion origin="layout" path="M 0.0 0.0 L 0.0 -0.07213" pathEditMode="relative" ptsTypes="">
                                      <p:cBhvr>
                                        <p:cTn id="29" dur="250" accel="50000" decel="50000" autoRev="1" fill="hold">
                                          <p:stCondLst>
                                            <p:cond delay="0"/>
                                          </p:stCondLst>
                                        </p:cTn>
                                        <p:tgtEl>
                                          <p:spTgt spid="2"/>
                                        </p:tgtEl>
                                        <p:attrNameLst>
                                          <p:attrName>ppt_x</p:attrName>
                                          <p:attrName>ppt_y</p:attrName>
                                        </p:attrNameLst>
                                      </p:cBhvr>
                                    </p:animMotion>
                                    <p:animRot by="1500000">
                                      <p:cBhvr>
                                        <p:cTn id="30" dur="125" fill="hold">
                                          <p:stCondLst>
                                            <p:cond delay="0"/>
                                          </p:stCondLst>
                                        </p:cTn>
                                        <p:tgtEl>
                                          <p:spTgt spid="2"/>
                                        </p:tgtEl>
                                        <p:attrNameLst>
                                          <p:attrName>r</p:attrName>
                                        </p:attrNameLst>
                                      </p:cBhvr>
                                    </p:animRot>
                                    <p:animRot by="-1500000">
                                      <p:cBhvr>
                                        <p:cTn id="31" dur="125" fill="hold">
                                          <p:stCondLst>
                                            <p:cond delay="125"/>
                                          </p:stCondLst>
                                        </p:cTn>
                                        <p:tgtEl>
                                          <p:spTgt spid="2"/>
                                        </p:tgtEl>
                                        <p:attrNameLst>
                                          <p:attrName>r</p:attrName>
                                        </p:attrNameLst>
                                      </p:cBhvr>
                                    </p:animRot>
                                    <p:animRot by="-1500000">
                                      <p:cBhvr>
                                        <p:cTn id="32" dur="125" fill="hold">
                                          <p:stCondLst>
                                            <p:cond delay="250"/>
                                          </p:stCondLst>
                                        </p:cTn>
                                        <p:tgtEl>
                                          <p:spTgt spid="2"/>
                                        </p:tgtEl>
                                        <p:attrNameLst>
                                          <p:attrName>r</p:attrName>
                                        </p:attrNameLst>
                                      </p:cBhvr>
                                    </p:animRot>
                                    <p:animRot by="1500000">
                                      <p:cBhvr>
                                        <p:cTn id="33" dur="125" fill="hold">
                                          <p:stCondLst>
                                            <p:cond delay="375"/>
                                          </p:stCondLst>
                                        </p:cTn>
                                        <p:tgtEl>
                                          <p:spTgt spid="2"/>
                                        </p:tgtEl>
                                        <p:attrNameLst>
                                          <p:attrName>r</p:attrName>
                                        </p:attrNameLst>
                                      </p:cBhvr>
                                    </p:animRot>
                                  </p:childTnLst>
                                </p:cTn>
                              </p:par>
                            </p:childTnLst>
                          </p:cTn>
                        </p:par>
                        <p:par>
                          <p:cTn id="34" fill="hold">
                            <p:stCondLst>
                              <p:cond delay="10350"/>
                            </p:stCondLst>
                            <p:childTnLst>
                              <p:par>
                                <p:cTn id="35" presetID="32" presetClass="emph" presetSubtype="0" fill="hold" grpId="3" nodeType="afterEffect">
                                  <p:stCondLst>
                                    <p:cond delay="2000"/>
                                  </p:stCondLst>
                                  <p:iterate type="lt">
                                    <p:tmPct val="0"/>
                                  </p:iterate>
                                  <p:childTnLst>
                                    <p:animRot by="120000">
                                      <p:cBhvr>
                                        <p:cTn id="36" dur="1" fill="hold">
                                          <p:stCondLst>
                                            <p:cond delay="0"/>
                                          </p:stCondLst>
                                        </p:cTn>
                                        <p:tgtEl>
                                          <p:spTgt spid="2"/>
                                        </p:tgtEl>
                                        <p:attrNameLst>
                                          <p:attrName>r</p:attrName>
                                        </p:attrNameLst>
                                      </p:cBhvr>
                                    </p:animRot>
                                    <p:animRot by="-240000">
                                      <p:cBhvr>
                                        <p:cTn id="37" dur="2" fill="hold">
                                          <p:stCondLst>
                                            <p:cond delay="96"/>
                                          </p:stCondLst>
                                        </p:cTn>
                                        <p:tgtEl>
                                          <p:spTgt spid="2"/>
                                        </p:tgtEl>
                                        <p:attrNameLst>
                                          <p:attrName>r</p:attrName>
                                        </p:attrNameLst>
                                      </p:cBhvr>
                                    </p:animRot>
                                    <p:animRot by="240000">
                                      <p:cBhvr>
                                        <p:cTn id="38" dur="2" fill="hold">
                                          <p:stCondLst>
                                            <p:cond delay="193"/>
                                          </p:stCondLst>
                                        </p:cTn>
                                        <p:tgtEl>
                                          <p:spTgt spid="2"/>
                                        </p:tgtEl>
                                        <p:attrNameLst>
                                          <p:attrName>r</p:attrName>
                                        </p:attrNameLst>
                                      </p:cBhvr>
                                    </p:animRot>
                                    <p:animRot by="-240000">
                                      <p:cBhvr>
                                        <p:cTn id="39" dur="2" fill="hold">
                                          <p:stCondLst>
                                            <p:cond delay="289"/>
                                          </p:stCondLst>
                                        </p:cTn>
                                        <p:tgtEl>
                                          <p:spTgt spid="2"/>
                                        </p:tgtEl>
                                        <p:attrNameLst>
                                          <p:attrName>r</p:attrName>
                                        </p:attrNameLst>
                                      </p:cBhvr>
                                    </p:animRot>
                                    <p:animRot by="120000">
                                      <p:cBhvr>
                                        <p:cTn id="40" dur="2" fill="hold">
                                          <p:stCondLst>
                                            <p:cond delay="499"/>
                                          </p:stCondLst>
                                        </p:cTn>
                                        <p:tgtEl>
                                          <p:spTgt spid="2"/>
                                        </p:tgtEl>
                                        <p:attrNameLst>
                                          <p:attrName>r</p:attrName>
                                        </p:attrNameLst>
                                      </p:cBhvr>
                                    </p:animRot>
                                  </p:childTnLst>
                                </p:cTn>
                              </p:par>
                            </p:childTnLst>
                          </p:cTn>
                        </p:par>
                        <p:par>
                          <p:cTn id="41" fill="hold">
                            <p:stCondLst>
                              <p:cond delay="12851"/>
                            </p:stCondLst>
                            <p:childTnLst>
                              <p:par>
                                <p:cTn id="42" presetID="26" presetClass="emph" presetSubtype="0" fill="hold" grpId="4" nodeType="afterEffect">
                                  <p:stCondLst>
                                    <p:cond delay="2000"/>
                                  </p:stCondLst>
                                  <p:iterate type="lt">
                                    <p:tmPct val="0"/>
                                  </p:iterate>
                                  <p:childTnLst>
                                    <p:animEffect transition="out" filter="fade">
                                      <p:cBhvr>
                                        <p:cTn id="43" dur="500" tmFilter="0, 0; .2, .5; .8, .5; 1, 0"/>
                                        <p:tgtEl>
                                          <p:spTgt spid="2"/>
                                        </p:tgtEl>
                                      </p:cBhvr>
                                    </p:animEffect>
                                    <p:animScale>
                                      <p:cBhvr>
                                        <p:cTn id="44" dur="250" autoRev="1" fill="hold"/>
                                        <p:tgtEl>
                                          <p:spTgt spid="2"/>
                                        </p:tgtEl>
                                      </p:cBhvr>
                                      <p:by x="105000" y="105000"/>
                                    </p:animScale>
                                  </p:childTnLst>
                                </p:cTn>
                              </p:par>
                            </p:childTnLst>
                          </p:cTn>
                        </p:par>
                        <p:par>
                          <p:cTn id="45" fill="hold">
                            <p:stCondLst>
                              <p:cond delay="15351"/>
                            </p:stCondLst>
                            <p:childTnLst>
                              <p:par>
                                <p:cTn id="46" presetID="15" presetClass="emph" presetSubtype="0" grpId="6" nodeType="afterEffect">
                                  <p:stCondLst>
                                    <p:cond delay="2000"/>
                                  </p:stCondLst>
                                  <p:iterate type="lt">
                                    <p:tmAbs val="25"/>
                                  </p:iterate>
                                  <p:childTnLst>
                                    <p:set>
                                      <p:cBhvr override="childStyle">
                                        <p:cTn id="47" dur="500"/>
                                        <p:tgtEl>
                                          <p:spTgt spid="2"/>
                                        </p:tgtEl>
                                        <p:attrNameLst>
                                          <p:attrName>style.fontWeight</p:attrName>
                                        </p:attrNameLst>
                                      </p:cBhvr>
                                      <p:to>
                                        <p:strVal val="bold"/>
                                      </p:to>
                                    </p:set>
                                  </p:childTnLst>
                                </p:cTn>
                              </p:par>
                            </p:childTnLst>
                          </p:cTn>
                        </p:par>
                        <p:par>
                          <p:cTn id="48" fill="hold">
                            <p:stCondLst>
                              <p:cond delay="18276"/>
                            </p:stCondLst>
                            <p:childTnLst>
                              <p:par>
                                <p:cTn id="49" presetID="8" presetClass="emph" presetSubtype="0" fill="hold" grpId="7" nodeType="afterEffect">
                                  <p:stCondLst>
                                    <p:cond delay="2000"/>
                                  </p:stCondLst>
                                  <p:iterate type="lt">
                                    <p:tmPct val="0"/>
                                  </p:iterate>
                                  <p:childTnLst>
                                    <p:animRot by="21600000">
                                      <p:cBhvr>
                                        <p:cTn id="50" dur="500" fill="hold"/>
                                        <p:tgtEl>
                                          <p:spTgt spid="2"/>
                                        </p:tgtEl>
                                        <p:attrNameLst>
                                          <p:attrName>r</p:attrName>
                                        </p:attrNameLst>
                                      </p:cBhvr>
                                    </p:animRot>
                                  </p:childTnLst>
                                </p:cTn>
                              </p:par>
                            </p:childTnLst>
                          </p:cTn>
                        </p:par>
                        <p:par>
                          <p:cTn id="51" fill="hold">
                            <p:stCondLst>
                              <p:cond delay="20776"/>
                            </p:stCondLst>
                            <p:childTnLst>
                              <p:par>
                                <p:cTn id="52" presetID="3" presetClass="emph" presetSubtype="2" fill="hold" grpId="5" nodeType="afterEffect">
                                  <p:stCondLst>
                                    <p:cond delay="2000"/>
                                  </p:stCondLst>
                                  <p:iterate type="lt">
                                    <p:tmPct val="0"/>
                                  </p:iterate>
                                  <p:childTnLst>
                                    <p:animClr clrSpc="rgb" dir="cw">
                                      <p:cBhvr override="childStyle">
                                        <p:cTn id="53" dur="500" fill="hold"/>
                                        <p:tgtEl>
                                          <p:spTgt spid="2"/>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P spid="2" grpId="6"/>
      <p:bldP spid="2" grpId="7"/>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33125" y="-248020"/>
            <a:ext cx="8782275" cy="1143000"/>
          </a:xfrm>
        </p:spPr>
        <p:txBody>
          <a:bodyPr>
            <a:noAutofit/>
          </a:bodyPr>
          <a:lstStyle/>
          <a:p>
            <a:r>
              <a:rPr lang="en-US" sz="2400" dirty="0"/>
              <a:t>Avoid custom </a:t>
            </a:r>
            <a:r>
              <a:rPr lang="en-US" sz="2400" dirty="0" smtClean="0"/>
              <a:t>delegates (50) -</a:t>
            </a:r>
            <a:endParaRPr lang="en-US" sz="2400" dirty="0"/>
          </a:p>
        </p:txBody>
      </p:sp>
      <p:sp>
        <p:nvSpPr>
          <p:cNvPr id="5" name="Rectangle 4"/>
          <p:cNvSpPr/>
          <p:nvPr/>
        </p:nvSpPr>
        <p:spPr>
          <a:xfrm>
            <a:off x="0" y="540089"/>
            <a:ext cx="9144000" cy="1200329"/>
          </a:xfrm>
          <a:prstGeom prst="rect">
            <a:avLst/>
          </a:prstGeom>
        </p:spPr>
        <p:txBody>
          <a:bodyPr wrap="square">
            <a:spAutoFit/>
          </a:bodyPr>
          <a:lstStyle/>
          <a:p>
            <a:r>
              <a:rPr lang="en-GB" dirty="0"/>
              <a:t>Prefer using one of the standard generic delegate type in Predicate&lt;T&gt; </a:t>
            </a:r>
            <a:r>
              <a:rPr lang="en-GB" dirty="0" err="1"/>
              <a:t>Func</a:t>
            </a:r>
            <a:r>
              <a:rPr lang="en-GB" dirty="0"/>
              <a:t>&lt;T0,T1,..,TResult&gt; Action&lt;T0,T1,..&gt; instead of creating your own delegate type.</a:t>
            </a:r>
          </a:p>
          <a:p>
            <a:r>
              <a:rPr lang="en-GB" dirty="0"/>
              <a:t>Not only the code using these custom delegates will become clearer, but you'll also be relieved from the maintenance of these delegate types</a:t>
            </a:r>
            <a:r>
              <a:rPr lang="en-GB" dirty="0" smtClean="0"/>
              <a:t>.</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271070580"/>
              </p:ext>
            </p:extLst>
          </p:nvPr>
        </p:nvGraphicFramePr>
        <p:xfrm>
          <a:off x="0" y="1938880"/>
          <a:ext cx="9144000" cy="10931848"/>
        </p:xfrm>
        <a:graphic>
          <a:graphicData uri="http://schemas.openxmlformats.org/drawingml/2006/table">
            <a:tbl>
              <a:tblPr firstRow="1" firstCol="1" bandRow="1">
                <a:tableStyleId>{0660B408-B3CF-4A94-85FC-2B1E0A45F4A2}</a:tableStyleId>
              </a:tblPr>
              <a:tblGrid>
                <a:gridCol w="3395133"/>
                <a:gridCol w="2777067"/>
                <a:gridCol w="2971800"/>
              </a:tblGrid>
              <a:tr h="138135">
                <a:tc>
                  <a:txBody>
                    <a:bodyPr/>
                    <a:lstStyle/>
                    <a:p>
                      <a:pPr marL="0" marR="0" algn="ctr">
                        <a:spcBef>
                          <a:spcPts val="0"/>
                        </a:spcBef>
                        <a:spcAft>
                          <a:spcPts val="0"/>
                        </a:spcAft>
                      </a:pPr>
                      <a:r>
                        <a:rPr lang="en-US" sz="1200" dirty="0" smtClean="0">
                          <a:effectLst/>
                        </a:rPr>
                        <a:t>Types</a:t>
                      </a:r>
                      <a:endParaRPr lang="en-US" sz="1200" dirty="0">
                        <a:effectLst/>
                        <a:latin typeface="+mn-lt"/>
                        <a:ea typeface="SimSun"/>
                        <a:cs typeface="Times New Roman"/>
                      </a:endParaRPr>
                    </a:p>
                  </a:txBody>
                  <a:tcPr marL="20314" marR="20314" marT="20314" marB="20314" anchor="ctr"/>
                </a:tc>
                <a:tc>
                  <a:txBody>
                    <a:bodyPr/>
                    <a:lstStyle/>
                    <a:p>
                      <a:pPr marL="0" marR="0" algn="ctr">
                        <a:spcBef>
                          <a:spcPts val="0"/>
                        </a:spcBef>
                        <a:spcAft>
                          <a:spcPts val="0"/>
                        </a:spcAft>
                      </a:pPr>
                      <a:r>
                        <a:rPr lang="en-US" sz="1200" dirty="0" smtClean="0">
                          <a:effectLst/>
                        </a:rPr>
                        <a:t>Replace With</a:t>
                      </a:r>
                      <a:endParaRPr lang="en-US" sz="1200" dirty="0">
                        <a:effectLst/>
                        <a:latin typeface="+mn-lt"/>
                        <a:ea typeface="SimSun"/>
                        <a:cs typeface="Times New Roman"/>
                      </a:endParaRPr>
                    </a:p>
                  </a:txBody>
                  <a:tcPr marL="20314" marR="20314" marT="20314" marB="20314" anchor="ctr"/>
                </a:tc>
                <a:tc>
                  <a:txBody>
                    <a:bodyPr/>
                    <a:lstStyle/>
                    <a:p>
                      <a:pPr marL="0" marR="0" algn="ctr">
                        <a:spcBef>
                          <a:spcPts val="0"/>
                        </a:spcBef>
                        <a:spcAft>
                          <a:spcPts val="0"/>
                        </a:spcAft>
                      </a:pPr>
                      <a:r>
                        <a:rPr lang="en-US" sz="1200" dirty="0" smtClean="0">
                          <a:effectLst/>
                        </a:rPr>
                        <a:t>Full Name</a:t>
                      </a:r>
                      <a:endParaRPr lang="en-US" sz="1200" dirty="0">
                        <a:effectLst/>
                        <a:latin typeface="+mn-lt"/>
                        <a:ea typeface="SimSun"/>
                        <a:cs typeface="Times New Roman"/>
                      </a:endParaRPr>
                    </a:p>
                  </a:txBody>
                  <a:tcPr marL="20314" marR="20314" marT="20314" marB="20314" anchor="ctr"/>
                </a:tc>
              </a:tr>
              <a:tr h="138135">
                <a:tc>
                  <a:txBody>
                    <a:bodyPr/>
                    <a:lstStyle/>
                    <a:p>
                      <a:pPr marL="0" marR="0">
                        <a:spcBef>
                          <a:spcPts val="0"/>
                        </a:spcBef>
                        <a:spcAft>
                          <a:spcPts val="0"/>
                        </a:spcAft>
                      </a:pPr>
                      <a:r>
                        <a:rPr lang="en-US" sz="1200" dirty="0" err="1">
                          <a:effectLst/>
                        </a:rPr>
                        <a:t>DataRetrievalProgressIndicatorEventHandler</a:t>
                      </a:r>
                      <a:endParaRPr lang="en-US" sz="1200" dirty="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Action&lt;DataRetrievalProgressIndicatorEventArgs&gt;</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dirty="0" err="1">
                          <a:effectLst/>
                        </a:rPr>
                        <a:t>GreenField.Common.DataRetrievalProgressIndicatorEventHandler</a:t>
                      </a:r>
                      <a:endParaRPr lang="en-US" sz="1200" dirty="0">
                        <a:effectLst/>
                        <a:latin typeface="Times New Roman"/>
                        <a:ea typeface="SimSun"/>
                        <a:cs typeface="Times New Roman"/>
                      </a:endParaRPr>
                    </a:p>
                  </a:txBody>
                  <a:tcPr marL="20314" marR="20314" marT="20314" marB="20314" anchor="ctr"/>
                </a:tc>
              </a:tr>
              <a:tr h="138135">
                <a:tc>
                  <a:txBody>
                    <a:bodyPr/>
                    <a:lstStyle/>
                    <a:p>
                      <a:pPr marL="0" marR="0">
                        <a:spcBef>
                          <a:spcPts val="0"/>
                        </a:spcBef>
                        <a:spcAft>
                          <a:spcPts val="0"/>
                        </a:spcAft>
                      </a:pPr>
                      <a:r>
                        <a:rPr lang="en-US" sz="1200">
                          <a:effectLst/>
                        </a:rPr>
                        <a:t>RelativePerformanceGridBuildEventHandler</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dirty="0">
                          <a:effectLst/>
                        </a:rPr>
                        <a:t>Action&lt;</a:t>
                      </a:r>
                      <a:r>
                        <a:rPr lang="en-US" sz="1200" dirty="0" err="1">
                          <a:effectLst/>
                        </a:rPr>
                        <a:t>RelativePerformanceGridBuildEventArgs</a:t>
                      </a:r>
                      <a:r>
                        <a:rPr lang="en-US" sz="1200" dirty="0">
                          <a:effectLst/>
                        </a:rPr>
                        <a:t>&gt;</a:t>
                      </a:r>
                      <a:endParaRPr lang="en-US" sz="1200" dirty="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GreenField.Common.RelativePerformanceGridBuildEventHandler</a:t>
                      </a:r>
                      <a:endParaRPr lang="en-US" sz="1200">
                        <a:effectLst/>
                        <a:latin typeface="Times New Roman"/>
                        <a:ea typeface="SimSun"/>
                        <a:cs typeface="Times New Roman"/>
                      </a:endParaRPr>
                    </a:p>
                  </a:txBody>
                  <a:tcPr marL="20314" marR="20314" marT="20314" marB="20314" anchor="ctr"/>
                </a:tc>
              </a:tr>
              <a:tr h="235643">
                <a:tc>
                  <a:txBody>
                    <a:bodyPr/>
                    <a:lstStyle/>
                    <a:p>
                      <a:pPr marL="0" marR="0">
                        <a:spcBef>
                          <a:spcPts val="0"/>
                        </a:spcBef>
                        <a:spcAft>
                          <a:spcPts val="0"/>
                        </a:spcAft>
                      </a:pPr>
                      <a:r>
                        <a:rPr lang="en-US" sz="1200" dirty="0" err="1">
                          <a:effectLst/>
                        </a:rPr>
                        <a:t>RelativePerformanceToggledSectorGridBuildEventHandler</a:t>
                      </a:r>
                      <a:endParaRPr lang="en-US" sz="1200" dirty="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dirty="0">
                          <a:effectLst/>
                        </a:rPr>
                        <a:t>Action&lt;</a:t>
                      </a:r>
                      <a:r>
                        <a:rPr lang="en-US" sz="1200" dirty="0" err="1">
                          <a:effectLst/>
                        </a:rPr>
                        <a:t>RelativePerformanceToggledSectorGridBuildEventArgs</a:t>
                      </a:r>
                      <a:r>
                        <a:rPr lang="en-US" sz="1200" dirty="0">
                          <a:effectLst/>
                        </a:rPr>
                        <a:t>&gt;</a:t>
                      </a:r>
                      <a:endParaRPr lang="en-US" sz="1200" dirty="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dirty="0" err="1">
                          <a:effectLst/>
                        </a:rPr>
                        <a:t>GreenField.Common</a:t>
                      </a:r>
                      <a:r>
                        <a:rPr lang="en-US" sz="1200" dirty="0">
                          <a:effectLst/>
                        </a:rPr>
                        <a:t> .</a:t>
                      </a:r>
                      <a:r>
                        <a:rPr lang="en-US" sz="1200" dirty="0" err="1">
                          <a:effectLst/>
                        </a:rPr>
                        <a:t>RelativePerformanceToggledSectorGridBuildEventHandler</a:t>
                      </a:r>
                      <a:endParaRPr lang="en-US" sz="1200" dirty="0">
                        <a:effectLst/>
                        <a:latin typeface="Times New Roman"/>
                        <a:ea typeface="SimSun"/>
                        <a:cs typeface="Times New Roman"/>
                      </a:endParaRPr>
                    </a:p>
                  </a:txBody>
                  <a:tcPr marL="20314" marR="20314" marT="20314" marB="20314" anchor="ctr"/>
                </a:tc>
              </a:tr>
              <a:tr h="138135">
                <a:tc>
                  <a:txBody>
                    <a:bodyPr/>
                    <a:lstStyle/>
                    <a:p>
                      <a:pPr marL="0" marR="0">
                        <a:spcBef>
                          <a:spcPts val="0"/>
                        </a:spcBef>
                        <a:spcAft>
                          <a:spcPts val="0"/>
                        </a:spcAft>
                      </a:pPr>
                      <a:r>
                        <a:rPr lang="en-US" sz="1200">
                          <a:effectLst/>
                        </a:rPr>
                        <a:t>RetrieveHeatMapDataCompleteEventHandler</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dirty="0">
                          <a:effectLst/>
                        </a:rPr>
                        <a:t>Action&lt;</a:t>
                      </a:r>
                      <a:r>
                        <a:rPr lang="en-US" sz="1200" dirty="0" err="1">
                          <a:effectLst/>
                        </a:rPr>
                        <a:t>RetrieveHeatMapDataCompleteEventArgs</a:t>
                      </a:r>
                      <a:r>
                        <a:rPr lang="en-US" sz="1200" dirty="0">
                          <a:effectLst/>
                        </a:rPr>
                        <a:t>&gt;</a:t>
                      </a:r>
                      <a:endParaRPr lang="en-US" sz="1200" dirty="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dirty="0" err="1">
                          <a:effectLst/>
                        </a:rPr>
                        <a:t>GreenField.Common.RetrieveHeatMapDataCompleteEventHandler</a:t>
                      </a:r>
                      <a:endParaRPr lang="en-US" sz="1200" dirty="0">
                        <a:effectLst/>
                        <a:latin typeface="Times New Roman"/>
                        <a:ea typeface="SimSun"/>
                        <a:cs typeface="Times New Roman"/>
                      </a:endParaRPr>
                    </a:p>
                  </a:txBody>
                  <a:tcPr marL="20314" marR="20314" marT="20314" marB="20314" anchor="ctr"/>
                </a:tc>
              </a:tr>
              <a:tr h="235643">
                <a:tc>
                  <a:txBody>
                    <a:bodyPr/>
                    <a:lstStyle/>
                    <a:p>
                      <a:pPr marL="0" marR="0">
                        <a:spcBef>
                          <a:spcPts val="0"/>
                        </a:spcBef>
                        <a:spcAft>
                          <a:spcPts val="0"/>
                        </a:spcAft>
                      </a:pPr>
                      <a:r>
                        <a:rPr lang="en-US" sz="1200" dirty="0" err="1">
                          <a:effectLst/>
                        </a:rPr>
                        <a:t>RetrieveConsensusEstimatesSummaryCompleteEventHandler</a:t>
                      </a:r>
                      <a:endParaRPr lang="en-US" sz="1200" dirty="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Action&lt;RetrieveConsensusSummaryCompletedEventsArgs&gt;</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GreenField.Common .RetrieveConsensusEstimatesSummaryCompleteEventHandler</a:t>
                      </a:r>
                      <a:endParaRPr lang="en-US" sz="1200">
                        <a:effectLst/>
                        <a:latin typeface="Times New Roman"/>
                        <a:ea typeface="SimSun"/>
                        <a:cs typeface="Times New Roman"/>
                      </a:endParaRPr>
                    </a:p>
                  </a:txBody>
                  <a:tcPr marL="20314" marR="20314" marT="20314" marB="20314" anchor="ctr"/>
                </a:tc>
              </a:tr>
              <a:tr h="138135">
                <a:tc>
                  <a:txBody>
                    <a:bodyPr/>
                    <a:lstStyle/>
                    <a:p>
                      <a:pPr marL="0" marR="0">
                        <a:spcBef>
                          <a:spcPts val="0"/>
                        </a:spcBef>
                        <a:spcAft>
                          <a:spcPts val="0"/>
                        </a:spcAft>
                      </a:pPr>
                      <a:r>
                        <a:rPr lang="en-US" sz="1200">
                          <a:effectLst/>
                        </a:rPr>
                        <a:t>RetrieveHeatMapSelectedCountryEventHandler</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Action&lt;RetrieveHeatMapSelectedCountryCompletedEventArgs&gt;</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GreenField.Common.RetrieveHeatMapSelectedCountryEventHandler</a:t>
                      </a:r>
                      <a:endParaRPr lang="en-US" sz="1200">
                        <a:effectLst/>
                        <a:latin typeface="Times New Roman"/>
                        <a:ea typeface="SimSun"/>
                        <a:cs typeface="Times New Roman"/>
                      </a:endParaRPr>
                    </a:p>
                  </a:txBody>
                  <a:tcPr marL="20314" marR="20314" marT="20314" marB="20314" anchor="ctr"/>
                </a:tc>
              </a:tr>
              <a:tr h="235643">
                <a:tc>
                  <a:txBody>
                    <a:bodyPr/>
                    <a:lstStyle/>
                    <a:p>
                      <a:pPr marL="0" marR="0">
                        <a:spcBef>
                          <a:spcPts val="0"/>
                        </a:spcBef>
                        <a:spcAft>
                          <a:spcPts val="0"/>
                        </a:spcAft>
                      </a:pPr>
                      <a:r>
                        <a:rPr lang="en-US" sz="1200">
                          <a:effectLst/>
                        </a:rPr>
                        <a:t>RetrieveMacroCountrySummaryDataCompleteEventHandler</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Action&lt;RetrieveMacroCountrySummaryDataCompleteEventArgs&gt;</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GreenField.Common.RetrieveMacroCountrySummaryDataCompleteEventHandler</a:t>
                      </a:r>
                      <a:endParaRPr lang="en-US" sz="1200">
                        <a:effectLst/>
                        <a:latin typeface="Times New Roman"/>
                        <a:ea typeface="SimSun"/>
                        <a:cs typeface="Times New Roman"/>
                      </a:endParaRPr>
                    </a:p>
                  </a:txBody>
                  <a:tcPr marL="20314" marR="20314" marT="20314" marB="20314" anchor="ctr"/>
                </a:tc>
              </a:tr>
              <a:tr h="138135">
                <a:tc>
                  <a:txBody>
                    <a:bodyPr/>
                    <a:lstStyle/>
                    <a:p>
                      <a:pPr marL="0" marR="0">
                        <a:spcBef>
                          <a:spcPts val="0"/>
                        </a:spcBef>
                        <a:spcAft>
                          <a:spcPts val="0"/>
                        </a:spcAft>
                      </a:pPr>
                      <a:r>
                        <a:rPr lang="en-US" sz="1200">
                          <a:effectLst/>
                        </a:rPr>
                        <a:t>ConstructDocumentSearchResultEventHandler</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Action&lt;List&lt;DocumentCategoricalData&gt;&gt;</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GreenField.Common.ConstructDocumentSearchResultEventHandler</a:t>
                      </a:r>
                      <a:endParaRPr lang="en-US" sz="1200">
                        <a:effectLst/>
                        <a:latin typeface="Times New Roman"/>
                        <a:ea typeface="SimSun"/>
                        <a:cs typeface="Times New Roman"/>
                      </a:endParaRPr>
                    </a:p>
                  </a:txBody>
                  <a:tcPr marL="20314" marR="20314" marT="20314" marB="20314" anchor="ctr"/>
                </a:tc>
              </a:tr>
              <a:tr h="138135">
                <a:tc>
                  <a:txBody>
                    <a:bodyPr/>
                    <a:lstStyle/>
                    <a:p>
                      <a:pPr marL="0" marR="0">
                        <a:spcBef>
                          <a:spcPts val="0"/>
                        </a:spcBef>
                        <a:spcAft>
                          <a:spcPts val="0"/>
                        </a:spcAft>
                      </a:pPr>
                      <a:r>
                        <a:rPr lang="en-US" sz="1200" dirty="0" err="1">
                          <a:effectLst/>
                        </a:rPr>
                        <a:t>RetrieveCommodityDataCompleteEventHandler</a:t>
                      </a:r>
                      <a:endParaRPr lang="en-US" sz="1200" dirty="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Action&lt;RetrieveCommodityDataCompleteEventArgs&gt;</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GreenField.Common.RetrieveCommodityDataCompleteEventHandler</a:t>
                      </a:r>
                      <a:endParaRPr lang="en-US" sz="1200">
                        <a:effectLst/>
                        <a:latin typeface="Times New Roman"/>
                        <a:ea typeface="SimSun"/>
                        <a:cs typeface="Times New Roman"/>
                      </a:endParaRPr>
                    </a:p>
                  </a:txBody>
                  <a:tcPr marL="20314" marR="20314" marT="20314" marB="20314" anchor="ctr"/>
                </a:tc>
              </a:tr>
              <a:tr h="235643">
                <a:tc>
                  <a:txBody>
                    <a:bodyPr/>
                    <a:lstStyle/>
                    <a:p>
                      <a:pPr marL="0" marR="0">
                        <a:spcBef>
                          <a:spcPts val="0"/>
                        </a:spcBef>
                        <a:spcAft>
                          <a:spcPts val="0"/>
                        </a:spcAft>
                      </a:pPr>
                      <a:r>
                        <a:rPr lang="en-US" sz="1200">
                          <a:effectLst/>
                        </a:rPr>
                        <a:t>RetrieveFreeCashFlowsDataCompletedEventHandler</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Action&lt;RetrieveFreeCashFlowsDataCompleteEventArs&gt;</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dirty="0">
                          <a:effectLst/>
                        </a:rPr>
                        <a:t>GreenField.Common.RetrieveFreeCashFlowsDataCompletedEventHandler</a:t>
                      </a:r>
                      <a:endParaRPr lang="en-US" sz="1200" dirty="0">
                        <a:effectLst/>
                        <a:latin typeface="Times New Roman"/>
                        <a:ea typeface="SimSun"/>
                        <a:cs typeface="Times New Roman"/>
                      </a:endParaRPr>
                    </a:p>
                  </a:txBody>
                  <a:tcPr marL="20314" marR="20314" marT="20314" marB="20314" anchor="ctr"/>
                </a:tc>
              </a:tr>
              <a:tr h="138135">
                <a:tc>
                  <a:txBody>
                    <a:bodyPr/>
                    <a:lstStyle/>
                    <a:p>
                      <a:pPr marL="0" marR="0">
                        <a:spcBef>
                          <a:spcPts val="0"/>
                        </a:spcBef>
                        <a:spcAft>
                          <a:spcPts val="0"/>
                        </a:spcAft>
                      </a:pPr>
                      <a:r>
                        <a:rPr lang="en-US" sz="1200">
                          <a:effectLst/>
                        </a:rPr>
                        <a:t>RetrieveCustomXmlDataCompleteEventHandler</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Action&lt;RetrieveCustomXmlDataCompleteEventArgs&gt;</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GreenField.Common.RetrieveCustomXmlDataCompleteEventHandler</a:t>
                      </a:r>
                      <a:endParaRPr lang="en-US" sz="1200">
                        <a:effectLst/>
                        <a:latin typeface="Times New Roman"/>
                        <a:ea typeface="SimSun"/>
                        <a:cs typeface="Times New Roman"/>
                      </a:endParaRPr>
                    </a:p>
                  </a:txBody>
                  <a:tcPr marL="20314" marR="20314" marT="20314" marB="20314" anchor="ctr"/>
                </a:tc>
              </a:tr>
              <a:tr h="138135">
                <a:tc>
                  <a:txBody>
                    <a:bodyPr/>
                    <a:lstStyle/>
                    <a:p>
                      <a:pPr marL="0" marR="0">
                        <a:spcBef>
                          <a:spcPts val="0"/>
                        </a:spcBef>
                        <a:spcAft>
                          <a:spcPts val="0"/>
                        </a:spcAft>
                      </a:pPr>
                      <a:r>
                        <a:rPr lang="en-US" sz="1200">
                          <a:effectLst/>
                        </a:rPr>
                        <a:t>SecurityPickedEventHandler</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Action&lt;Object,SecurityPickedEventArgs&gt;</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Aims.Controls.SecurityPickedEventHandler</a:t>
                      </a:r>
                      <a:endParaRPr lang="en-US" sz="1200">
                        <a:effectLst/>
                        <a:latin typeface="Times New Roman"/>
                        <a:ea typeface="SimSun"/>
                        <a:cs typeface="Times New Roman"/>
                      </a:endParaRPr>
                    </a:p>
                  </a:txBody>
                  <a:tcPr marL="20314" marR="20314" marT="20314" marB="20314" anchor="ctr"/>
                </a:tc>
              </a:tr>
              <a:tr h="138135">
                <a:tc>
                  <a:txBody>
                    <a:bodyPr/>
                    <a:lstStyle/>
                    <a:p>
                      <a:pPr marL="0" marR="0">
                        <a:spcBef>
                          <a:spcPts val="0"/>
                        </a:spcBef>
                        <a:spcAft>
                          <a:spcPts val="0"/>
                        </a:spcAft>
                      </a:pPr>
                      <a:r>
                        <a:rPr lang="en-US" sz="1200">
                          <a:effectLst/>
                        </a:rPr>
                        <a:t>CancellableEventHandler</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dirty="0">
                          <a:effectLst/>
                        </a:rPr>
                        <a:t>Action&lt;</a:t>
                      </a:r>
                      <a:r>
                        <a:rPr lang="en-US" sz="1200" dirty="0" err="1">
                          <a:effectLst/>
                        </a:rPr>
                        <a:t>Object,CancellableEventArgs</a:t>
                      </a:r>
                      <a:r>
                        <a:rPr lang="en-US" sz="1200" dirty="0">
                          <a:effectLst/>
                        </a:rPr>
                        <a:t>&gt;</a:t>
                      </a:r>
                      <a:endParaRPr lang="en-US" sz="1200" dirty="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GreenField.Targeting.Controls.CancellableEventHandler</a:t>
                      </a:r>
                      <a:endParaRPr lang="en-US" sz="1200">
                        <a:effectLst/>
                        <a:latin typeface="Times New Roman"/>
                        <a:ea typeface="SimSun"/>
                        <a:cs typeface="Times New Roman"/>
                      </a:endParaRPr>
                    </a:p>
                  </a:txBody>
                  <a:tcPr marL="20314" marR="20314" marT="20314" marB="20314" anchor="ctr"/>
                </a:tc>
              </a:tr>
              <a:tr h="235643">
                <a:tc>
                  <a:txBody>
                    <a:bodyPr/>
                    <a:lstStyle/>
                    <a:p>
                      <a:pPr marL="0" marR="0">
                        <a:spcBef>
                          <a:spcPts val="0"/>
                        </a:spcBef>
                        <a:spcAft>
                          <a:spcPts val="0"/>
                        </a:spcAft>
                      </a:pPr>
                      <a:r>
                        <a:rPr lang="en-US" sz="1200">
                          <a:effectLst/>
                        </a:rPr>
                        <a:t>CommunicationStateChangedEventHandler</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Action&lt;Object,CommunicationStateChangedEventArgs&gt;</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GreenField.Targeting.Controls.CommunicationStateChangedEventHandler</a:t>
                      </a:r>
                      <a:endParaRPr lang="en-US" sz="1200">
                        <a:effectLst/>
                        <a:latin typeface="Times New Roman"/>
                        <a:ea typeface="SimSun"/>
                        <a:cs typeface="Times New Roman"/>
                      </a:endParaRPr>
                    </a:p>
                  </a:txBody>
                  <a:tcPr marL="20314" marR="20314" marT="20314" marB="20314" anchor="ctr"/>
                </a:tc>
              </a:tr>
              <a:tr h="138135">
                <a:tc>
                  <a:txBody>
                    <a:bodyPr/>
                    <a:lstStyle/>
                    <a:p>
                      <a:pPr marL="0" marR="0">
                        <a:spcBef>
                          <a:spcPts val="0"/>
                        </a:spcBef>
                        <a:spcAft>
                          <a:spcPts val="0"/>
                        </a:spcAft>
                      </a:pPr>
                      <a:r>
                        <a:rPr lang="en-US" sz="1200">
                          <a:effectLst/>
                        </a:rPr>
                        <a:t>BasketPickedEventHandler</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Action&lt;Object,BasketPickedEventArgs&gt;</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dirty="0">
                          <a:effectLst/>
                        </a:rPr>
                        <a:t>GreenField.Targeting.Controls.BasketTargets.BasketPickedEventHandler</a:t>
                      </a:r>
                      <a:endParaRPr lang="en-US" sz="1200" dirty="0">
                        <a:effectLst/>
                        <a:latin typeface="Times New Roman"/>
                        <a:ea typeface="SimSun"/>
                        <a:cs typeface="Times New Roman"/>
                      </a:endParaRPr>
                    </a:p>
                  </a:txBody>
                  <a:tcPr marL="20314" marR="20314" marT="20314" marB="20314" anchor="ctr"/>
                </a:tc>
              </a:tr>
              <a:tr h="235643">
                <a:tc>
                  <a:txBody>
                    <a:bodyPr/>
                    <a:lstStyle/>
                    <a:p>
                      <a:pPr marL="0" marR="0">
                        <a:spcBef>
                          <a:spcPts val="0"/>
                        </a:spcBef>
                        <a:spcAft>
                          <a:spcPts val="0"/>
                        </a:spcAft>
                      </a:pPr>
                      <a:r>
                        <a:rPr lang="en-US" sz="1200">
                          <a:effectLst/>
                        </a:rPr>
                        <a:t>BottomUpPortfolioEventHandler</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Action&lt;Object,BottomUpPortfolioPickedEventArgs&gt;</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GreenField.Targeting.Controls.BottomUp.BottomUpPortfolioEventHandler</a:t>
                      </a:r>
                      <a:endParaRPr lang="en-US" sz="1200">
                        <a:effectLst/>
                        <a:latin typeface="Times New Roman"/>
                        <a:ea typeface="SimSun"/>
                        <a:cs typeface="Times New Roman"/>
                      </a:endParaRPr>
                    </a:p>
                  </a:txBody>
                  <a:tcPr marL="20314" marR="20314" marT="20314" marB="20314" anchor="ctr"/>
                </a:tc>
              </a:tr>
              <a:tr h="235643">
                <a:tc>
                  <a:txBody>
                    <a:bodyPr/>
                    <a:lstStyle/>
                    <a:p>
                      <a:pPr marL="0" marR="0">
                        <a:spcBef>
                          <a:spcPts val="0"/>
                        </a:spcBef>
                        <a:spcAft>
                          <a:spcPts val="0"/>
                        </a:spcAft>
                      </a:pPr>
                      <a:r>
                        <a:rPr lang="en-US" sz="1200">
                          <a:effectLst/>
                        </a:rPr>
                        <a:t>PortfolioPickedEventHandler</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dirty="0">
                          <a:effectLst/>
                        </a:rPr>
                        <a:t>Action&lt;</a:t>
                      </a:r>
                      <a:r>
                        <a:rPr lang="en-US" sz="1200" dirty="0" err="1">
                          <a:effectLst/>
                        </a:rPr>
                        <a:t>Object,PortfolioPickedEventArgs</a:t>
                      </a:r>
                      <a:r>
                        <a:rPr lang="en-US" sz="1200" dirty="0">
                          <a:effectLst/>
                        </a:rPr>
                        <a:t>&gt;</a:t>
                      </a:r>
                      <a:endParaRPr lang="en-US" sz="1200" dirty="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GreenField.Targeting.Controls.BroadGlobalActive .PortfolioPickedEventHandler</a:t>
                      </a:r>
                      <a:endParaRPr lang="en-US" sz="1200">
                        <a:effectLst/>
                        <a:latin typeface="Times New Roman"/>
                        <a:ea typeface="SimSun"/>
                        <a:cs typeface="Times New Roman"/>
                      </a:endParaRPr>
                    </a:p>
                  </a:txBody>
                  <a:tcPr marL="20314" marR="20314" marT="20314" marB="20314" anchor="ctr"/>
                </a:tc>
              </a:tr>
              <a:tr h="138135">
                <a:tc>
                  <a:txBody>
                    <a:bodyPr/>
                    <a:lstStyle/>
                    <a:p>
                      <a:pPr marL="0" marR="0">
                        <a:spcBef>
                          <a:spcPts val="0"/>
                        </a:spcBef>
                        <a:spcAft>
                          <a:spcPts val="0"/>
                        </a:spcAft>
                      </a:pPr>
                      <a:r>
                        <a:rPr lang="en-US" sz="1200">
                          <a:effectLst/>
                        </a:rPr>
                        <a:t>PeriodColumnUpdateEvent</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Action&lt;PeriodColumnUpdateEventArg&gt;</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GreenField.Gadgets.Helpers.PeriodColumnUpdateEvent</a:t>
                      </a:r>
                      <a:endParaRPr lang="en-US" sz="1200">
                        <a:effectLst/>
                        <a:latin typeface="Times New Roman"/>
                        <a:ea typeface="SimSun"/>
                        <a:cs typeface="Times New Roman"/>
                      </a:endParaRPr>
                    </a:p>
                  </a:txBody>
                  <a:tcPr marL="20314" marR="20314" marT="20314" marB="20314" anchor="ctr"/>
                </a:tc>
              </a:tr>
              <a:tr h="138135">
                <a:tc>
                  <a:txBody>
                    <a:bodyPr/>
                    <a:lstStyle/>
                    <a:p>
                      <a:pPr marL="0" marR="0">
                        <a:spcBef>
                          <a:spcPts val="0"/>
                        </a:spcBef>
                        <a:spcAft>
                          <a:spcPts val="0"/>
                        </a:spcAft>
                      </a:pPr>
                      <a:r>
                        <a:rPr lang="en-US" sz="1200">
                          <a:effectLst/>
                        </a:rPr>
                        <a:t>PeriodColumnNavigationEvent</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Action&lt;PeriodColumnNavigationEventArg&gt;</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GreenField.Gadgets.Helpers.PeriodColumnNavigationEvent</a:t>
                      </a:r>
                      <a:endParaRPr lang="en-US" sz="1200">
                        <a:effectLst/>
                        <a:latin typeface="Times New Roman"/>
                        <a:ea typeface="SimSun"/>
                        <a:cs typeface="Times New Roman"/>
                      </a:endParaRPr>
                    </a:p>
                  </a:txBody>
                  <a:tcPr marL="20314" marR="20314" marT="20314" marB="20314" anchor="ctr"/>
                </a:tc>
              </a:tr>
              <a:tr h="235643">
                <a:tc>
                  <a:txBody>
                    <a:bodyPr/>
                    <a:lstStyle/>
                    <a:p>
                      <a:pPr marL="0" marR="0">
                        <a:spcBef>
                          <a:spcPts val="0"/>
                        </a:spcBef>
                        <a:spcAft>
                          <a:spcPts val="0"/>
                        </a:spcAft>
                      </a:pPr>
                      <a:r>
                        <a:rPr lang="en-US" sz="1200">
                          <a:effectLst/>
                        </a:rPr>
                        <a:t>CopyIntoItemsLocalCompletedEventHandler</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Action&lt;Object,CopyIntoItemsLocalCompletedEventArgs&gt;</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GreenField.Web.DocumentCopyService .CopyIntoItemsLocalCompletedEventHandler</a:t>
                      </a:r>
                      <a:endParaRPr lang="en-US" sz="1200">
                        <a:effectLst/>
                        <a:latin typeface="Times New Roman"/>
                        <a:ea typeface="SimSun"/>
                        <a:cs typeface="Times New Roman"/>
                      </a:endParaRPr>
                    </a:p>
                  </a:txBody>
                  <a:tcPr marL="20314" marR="20314" marT="20314" marB="20314" anchor="ctr"/>
                </a:tc>
              </a:tr>
              <a:tr h="235643">
                <a:tc>
                  <a:txBody>
                    <a:bodyPr/>
                    <a:lstStyle/>
                    <a:p>
                      <a:pPr marL="0" marR="0">
                        <a:spcBef>
                          <a:spcPts val="0"/>
                        </a:spcBef>
                        <a:spcAft>
                          <a:spcPts val="0"/>
                        </a:spcAft>
                      </a:pPr>
                      <a:r>
                        <a:rPr lang="en-US" sz="1200">
                          <a:effectLst/>
                        </a:rPr>
                        <a:t>CopyIntoItemsCompletedEventHandler</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Action&lt;Object,CopyIntoItemsCompletedEventArgs&gt;</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GreenField.Web.DocumentCopyService.CopyIntoItemsCompletedEventHandler</a:t>
                      </a:r>
                      <a:endParaRPr lang="en-US" sz="1200">
                        <a:effectLst/>
                        <a:latin typeface="Times New Roman"/>
                        <a:ea typeface="SimSun"/>
                        <a:cs typeface="Times New Roman"/>
                      </a:endParaRPr>
                    </a:p>
                  </a:txBody>
                  <a:tcPr marL="20314" marR="20314" marT="20314" marB="20314" anchor="ctr"/>
                </a:tc>
              </a:tr>
              <a:tr h="235643">
                <a:tc>
                  <a:txBody>
                    <a:bodyPr/>
                    <a:lstStyle/>
                    <a:p>
                      <a:pPr marL="0" marR="0">
                        <a:spcBef>
                          <a:spcPts val="0"/>
                        </a:spcBef>
                        <a:spcAft>
                          <a:spcPts val="0"/>
                        </a:spcAft>
                      </a:pPr>
                      <a:r>
                        <a:rPr lang="en-US" sz="1200">
                          <a:effectLst/>
                        </a:rPr>
                        <a:t>GetItemCompletedEventHandler</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Action&lt;Object,GetItemCompletedEventArgs&gt;</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GreenField.Web.DocumentCopyService.GetItemCompletedEventHandler</a:t>
                      </a:r>
                      <a:endParaRPr lang="en-US" sz="1200">
                        <a:effectLst/>
                        <a:latin typeface="Times New Roman"/>
                        <a:ea typeface="SimSun"/>
                        <a:cs typeface="Times New Roman"/>
                      </a:endParaRPr>
                    </a:p>
                  </a:txBody>
                  <a:tcPr marL="20314" marR="20314" marT="20314" marB="20314" anchor="ctr"/>
                </a:tc>
              </a:tr>
              <a:tr h="138135">
                <a:tc>
                  <a:txBody>
                    <a:bodyPr/>
                    <a:lstStyle/>
                    <a:p>
                      <a:pPr marL="0" marR="0">
                        <a:spcBef>
                          <a:spcPts val="0"/>
                        </a:spcBef>
                        <a:spcAft>
                          <a:spcPts val="0"/>
                        </a:spcAft>
                      </a:pPr>
                      <a:r>
                        <a:rPr lang="en-US" sz="1200">
                          <a:effectLst/>
                        </a:rPr>
                        <a:t>GetListCompletedEventHandler</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Action&lt;Object,GetListCompletedEventArgs&gt;</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GreenField.Web.ListsDefinitions.GetListCompletedEventHandler</a:t>
                      </a:r>
                      <a:endParaRPr lang="en-US" sz="1200">
                        <a:effectLst/>
                        <a:latin typeface="Times New Roman"/>
                        <a:ea typeface="SimSun"/>
                        <a:cs typeface="Times New Roman"/>
                      </a:endParaRPr>
                    </a:p>
                  </a:txBody>
                  <a:tcPr marL="20314" marR="20314" marT="20314" marB="20314" anchor="ctr"/>
                </a:tc>
              </a:tr>
              <a:tr h="235643">
                <a:tc>
                  <a:txBody>
                    <a:bodyPr/>
                    <a:lstStyle/>
                    <a:p>
                      <a:pPr marL="0" marR="0">
                        <a:spcBef>
                          <a:spcPts val="0"/>
                        </a:spcBef>
                        <a:spcAft>
                          <a:spcPts val="0"/>
                        </a:spcAft>
                      </a:pPr>
                      <a:r>
                        <a:rPr lang="en-US" sz="1200">
                          <a:effectLst/>
                        </a:rPr>
                        <a:t>GetListAndViewCompletedEventHandler</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Action&lt;Object,GetListAndViewCompletedEventArgs&gt;</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GreenField.Web.ListsDefinitions.GetListAndViewCompletedEventHandler</a:t>
                      </a:r>
                      <a:endParaRPr lang="en-US" sz="1200">
                        <a:effectLst/>
                        <a:latin typeface="Times New Roman"/>
                        <a:ea typeface="SimSun"/>
                        <a:cs typeface="Times New Roman"/>
                      </a:endParaRPr>
                    </a:p>
                  </a:txBody>
                  <a:tcPr marL="20314" marR="20314" marT="20314" marB="20314" anchor="ctr"/>
                </a:tc>
              </a:tr>
              <a:tr h="138135">
                <a:tc>
                  <a:txBody>
                    <a:bodyPr/>
                    <a:lstStyle/>
                    <a:p>
                      <a:pPr marL="0" marR="0">
                        <a:spcBef>
                          <a:spcPts val="0"/>
                        </a:spcBef>
                        <a:spcAft>
                          <a:spcPts val="0"/>
                        </a:spcAft>
                      </a:pPr>
                      <a:r>
                        <a:rPr lang="en-US" sz="1200">
                          <a:effectLst/>
                        </a:rPr>
                        <a:t>DeleteListCompletedEventHandler</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a:effectLst/>
                        </a:rPr>
                        <a:t>Action&lt;Object,AsyncCompletedEventArgs&gt;</a:t>
                      </a:r>
                      <a:endParaRPr lang="en-US" sz="1200">
                        <a:effectLst/>
                        <a:latin typeface="Times New Roman"/>
                        <a:ea typeface="SimSun"/>
                        <a:cs typeface="Times New Roman"/>
                      </a:endParaRPr>
                    </a:p>
                  </a:txBody>
                  <a:tcPr marL="20314" marR="20314" marT="20314" marB="20314" anchor="ctr"/>
                </a:tc>
                <a:tc>
                  <a:txBody>
                    <a:bodyPr/>
                    <a:lstStyle/>
                    <a:p>
                      <a:pPr marL="0" marR="0">
                        <a:spcBef>
                          <a:spcPts val="0"/>
                        </a:spcBef>
                        <a:spcAft>
                          <a:spcPts val="0"/>
                        </a:spcAft>
                      </a:pPr>
                      <a:r>
                        <a:rPr lang="en-US" sz="1200" dirty="0" err="1">
                          <a:effectLst/>
                        </a:rPr>
                        <a:t>GreenField.Web.ListsDefinitions.DeleteListCompletedEventHandler</a:t>
                      </a:r>
                      <a:endParaRPr lang="en-US" sz="1200" dirty="0">
                        <a:effectLst/>
                        <a:latin typeface="Times New Roman"/>
                        <a:ea typeface="SimSun"/>
                        <a:cs typeface="Times New Roman"/>
                      </a:endParaRPr>
                    </a:p>
                  </a:txBody>
                  <a:tcPr marL="20314" marR="20314" marT="20314" marB="20314" anchor="ctr"/>
                </a:tc>
              </a:tr>
            </a:tbl>
          </a:graphicData>
        </a:graphic>
      </p:graphicFrame>
      <p:sp>
        <p:nvSpPr>
          <p:cNvPr id="2" name="Slide Number Placeholder 1"/>
          <p:cNvSpPr>
            <a:spLocks noGrp="1"/>
          </p:cNvSpPr>
          <p:nvPr>
            <p:ph type="sldNum" sz="quarter" idx="11"/>
          </p:nvPr>
        </p:nvSpPr>
        <p:spPr/>
        <p:txBody>
          <a:bodyPr/>
          <a:lstStyle/>
          <a:p>
            <a:fld id="{2AA957AF-53C0-420B-9C2D-77DB1416566C}" type="slidenum">
              <a:rPr kumimoji="0" lang="en-US" smtClean="0"/>
              <a:pPr/>
              <a:t>6</a:t>
            </a:fld>
            <a:endParaRPr kumimoji="0" lang="en-US"/>
          </a:p>
        </p:txBody>
      </p:sp>
      <p:sp>
        <p:nvSpPr>
          <p:cNvPr id="6" name="Rectangle 5"/>
          <p:cNvSpPr/>
          <p:nvPr/>
        </p:nvSpPr>
        <p:spPr>
          <a:xfrm>
            <a:off x="-31664" y="6032309"/>
            <a:ext cx="9220200" cy="819281"/>
          </a:xfrm>
          <a:prstGeom prst="rect">
            <a:avLst/>
          </a:prstGeom>
        </p:spPr>
        <p:style>
          <a:lnRef idx="1">
            <a:schemeClr val="accent1"/>
          </a:lnRef>
          <a:fillRef idx="2">
            <a:schemeClr val="accent1"/>
          </a:fillRef>
          <a:effectRef idx="1">
            <a:schemeClr val="accent1"/>
          </a:effectRef>
          <a:fontRef idx="minor">
            <a:schemeClr val="dk1"/>
          </a:fontRef>
        </p:style>
        <p:txBody>
          <a:bodyPr/>
          <a:lstStyle/>
          <a:p>
            <a:r>
              <a:rPr lang="en-GB" sz="1600" dirty="0"/>
              <a:t>Notice that delegate that are consumed by </a:t>
            </a:r>
            <a:r>
              <a:rPr lang="en-GB" sz="1600" dirty="0" err="1"/>
              <a:t>DllImport</a:t>
            </a:r>
            <a:r>
              <a:rPr lang="en-GB" sz="1600" dirty="0"/>
              <a:t> extern methods must not be converted, else this could provoke marshalling issues.</a:t>
            </a:r>
          </a:p>
        </p:txBody>
      </p:sp>
    </p:spTree>
    <p:extLst>
      <p:ext uri="{BB962C8B-B14F-4D97-AF65-F5344CB8AC3E}">
        <p14:creationId xmlns:p14="http://schemas.microsoft.com/office/powerpoint/2010/main" val="22408247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8"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5000" fill="hold"/>
                                        <p:tgtEl>
                                          <p:spTgt spid="3"/>
                                        </p:tgtEl>
                                        <p:attrNameLst>
                                          <p:attrName>ppt_x</p:attrName>
                                        </p:attrNameLst>
                                      </p:cBhvr>
                                      <p:tavLst>
                                        <p:tav tm="0">
                                          <p:val>
                                            <p:strVal val="#ppt_x"/>
                                          </p:val>
                                        </p:tav>
                                        <p:tav tm="100000">
                                          <p:val>
                                            <p:strVal val="#ppt_x"/>
                                          </p:val>
                                        </p:tav>
                                      </p:tavLst>
                                    </p:anim>
                                    <p:anim calcmode="lin" valueType="num">
                                      <p:cBhvr>
                                        <p:cTn id="13" dur="15000" fill="hold"/>
                                        <p:tgtEl>
                                          <p:spTgt spid="3"/>
                                        </p:tgtEl>
                                        <p:attrNameLst>
                                          <p:attrName>ppt_y</p:attrName>
                                        </p:attrNameLst>
                                      </p:cBhvr>
                                      <p:tavLst>
                                        <p:tav tm="0">
                                          <p:val>
                                            <p:strVal val="#ppt_y+1"/>
                                          </p:val>
                                        </p:tav>
                                        <p:tav tm="100000">
                                          <p:val>
                                            <p:strVal val="#ppt_y-1"/>
                                          </p:val>
                                        </p:tav>
                                      </p:tavLst>
                                    </p:anim>
                                  </p:childTnLst>
                                </p:cTn>
                              </p:par>
                              <p:par>
                                <p:cTn id="14" presetID="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7</a:t>
            </a:fld>
            <a:endParaRPr kumimoji="0" lang="en-US"/>
          </a:p>
        </p:txBody>
      </p:sp>
      <p:sp>
        <p:nvSpPr>
          <p:cNvPr id="7" name="Title 1"/>
          <p:cNvSpPr>
            <a:spLocks noGrp="1"/>
          </p:cNvSpPr>
          <p:nvPr>
            <p:ph type="title"/>
          </p:nvPr>
        </p:nvSpPr>
        <p:spPr>
          <a:xfrm>
            <a:off x="133125" y="-248020"/>
            <a:ext cx="8782275" cy="1143000"/>
          </a:xfrm>
        </p:spPr>
        <p:txBody>
          <a:bodyPr>
            <a:noAutofit/>
          </a:bodyPr>
          <a:lstStyle/>
          <a:p>
            <a:r>
              <a:rPr lang="en-GB" sz="2400" dirty="0"/>
              <a:t>Types with disposable instance fields must be </a:t>
            </a:r>
            <a:r>
              <a:rPr lang="en-GB" sz="2400" dirty="0" smtClean="0"/>
              <a:t>disposable </a:t>
            </a:r>
            <a:r>
              <a:rPr lang="en-US" sz="2400" dirty="0" smtClean="0"/>
              <a:t>(14)</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425647616"/>
              </p:ext>
            </p:extLst>
          </p:nvPr>
        </p:nvGraphicFramePr>
        <p:xfrm>
          <a:off x="0" y="677330"/>
          <a:ext cx="9146591" cy="6399000"/>
        </p:xfrm>
        <a:graphic>
          <a:graphicData uri="http://schemas.openxmlformats.org/drawingml/2006/table">
            <a:tbl>
              <a:tblPr firstRow="1" firstCol="1" bandRow="1">
                <a:tableStyleId>{0660B408-B3CF-4A94-85FC-2B1E0A45F4A2}</a:tableStyleId>
              </a:tblPr>
              <a:tblGrid>
                <a:gridCol w="3683690"/>
                <a:gridCol w="888310"/>
                <a:gridCol w="4524867"/>
                <a:gridCol w="49724"/>
              </a:tblGrid>
              <a:tr h="381430">
                <a:tc>
                  <a:txBody>
                    <a:bodyPr/>
                    <a:lstStyle/>
                    <a:p>
                      <a:pPr marL="0" marR="0" algn="ctr">
                        <a:spcBef>
                          <a:spcPts val="0"/>
                        </a:spcBef>
                        <a:spcAft>
                          <a:spcPts val="0"/>
                        </a:spcAft>
                      </a:pPr>
                      <a:endParaRPr lang="en-US" sz="1200" dirty="0" smtClean="0">
                        <a:effectLst/>
                      </a:endParaRPr>
                    </a:p>
                    <a:p>
                      <a:pPr marL="0" marR="0" algn="ctr">
                        <a:spcBef>
                          <a:spcPts val="0"/>
                        </a:spcBef>
                        <a:spcAft>
                          <a:spcPts val="0"/>
                        </a:spcAft>
                      </a:pPr>
                      <a:r>
                        <a:rPr lang="en-US" sz="1200" dirty="0" smtClean="0">
                          <a:effectLst/>
                        </a:rPr>
                        <a:t>Type</a:t>
                      </a:r>
                      <a:endParaRPr lang="en-US" sz="1200" dirty="0">
                        <a:effectLst/>
                        <a:latin typeface="+mn-lt"/>
                        <a:ea typeface="SimSun"/>
                        <a:cs typeface="Times New Roman"/>
                      </a:endParaRPr>
                    </a:p>
                  </a:txBody>
                  <a:tcPr marL="24324" marR="24324" marT="24324" marB="24324" anchor="ctr"/>
                </a:tc>
                <a:tc>
                  <a:txBody>
                    <a:bodyPr/>
                    <a:lstStyle/>
                    <a:p>
                      <a:pPr marL="0" marR="0" algn="ctr">
                        <a:spcBef>
                          <a:spcPts val="0"/>
                        </a:spcBef>
                        <a:spcAft>
                          <a:spcPts val="0"/>
                        </a:spcAft>
                      </a:pPr>
                      <a:r>
                        <a:rPr lang="en-US" sz="1200" dirty="0" smtClean="0">
                          <a:effectLst/>
                        </a:rPr>
                        <a:t>Instance Fields Disposable</a:t>
                      </a:r>
                      <a:endParaRPr lang="en-US" sz="1200" dirty="0">
                        <a:effectLst/>
                        <a:latin typeface="+mn-lt"/>
                        <a:ea typeface="SimSun"/>
                        <a:cs typeface="Times New Roman"/>
                      </a:endParaRPr>
                    </a:p>
                  </a:txBody>
                  <a:tcPr marL="24324" marR="24324" marT="24324" marB="24324" anchor="ctr"/>
                </a:tc>
                <a:tc>
                  <a:txBody>
                    <a:bodyPr/>
                    <a:lstStyle/>
                    <a:p>
                      <a:pPr marL="0" marR="0" algn="ctr">
                        <a:spcBef>
                          <a:spcPts val="0"/>
                        </a:spcBef>
                        <a:spcAft>
                          <a:spcPts val="0"/>
                        </a:spcAft>
                      </a:pPr>
                      <a:r>
                        <a:rPr lang="en-US" sz="1200">
                          <a:effectLst/>
                        </a:rPr>
                        <a:t>Full Name</a:t>
                      </a:r>
                      <a:endParaRPr lang="en-US" sz="1200">
                        <a:effectLst/>
                        <a:latin typeface="+mn-lt"/>
                        <a:ea typeface="SimSun"/>
                        <a:cs typeface="Times New Roman"/>
                      </a:endParaRPr>
                    </a:p>
                  </a:txBody>
                  <a:tcPr marL="24324" marR="24324" marT="24324" marB="24324" anchor="ctr"/>
                </a:tc>
                <a:tc>
                  <a:txBody>
                    <a:bodyPr/>
                    <a:lstStyle/>
                    <a:p>
                      <a:pPr marL="0" marR="0">
                        <a:spcBef>
                          <a:spcPts val="0"/>
                        </a:spcBef>
                        <a:spcAft>
                          <a:spcPts val="0"/>
                        </a:spcAft>
                      </a:pPr>
                      <a:r>
                        <a:rPr lang="en-US" sz="1200">
                          <a:effectLst/>
                        </a:rPr>
                        <a:t> </a:t>
                      </a:r>
                      <a:endParaRPr lang="en-US" sz="1200">
                        <a:effectLst/>
                        <a:latin typeface="+mn-lt"/>
                        <a:ea typeface="SimSun"/>
                        <a:cs typeface="Times New Roman"/>
                      </a:endParaRPr>
                    </a:p>
                  </a:txBody>
                  <a:tcPr marL="0" marR="0" marT="0" marB="0" anchor="ctr"/>
                </a:tc>
              </a:tr>
              <a:tr h="222436">
                <a:tc>
                  <a:txBody>
                    <a:bodyPr/>
                    <a:lstStyle/>
                    <a:p>
                      <a:pPr marL="0" marR="0">
                        <a:spcBef>
                          <a:spcPts val="0"/>
                        </a:spcBef>
                        <a:spcAft>
                          <a:spcPts val="0"/>
                        </a:spcAft>
                      </a:pPr>
                      <a:r>
                        <a:rPr lang="en-US" sz="1200" dirty="0" err="1">
                          <a:effectLst/>
                        </a:rPr>
                        <a:t>ViewModelPresentationVote</a:t>
                      </a:r>
                      <a:endParaRPr lang="en-US" sz="1200" dirty="0">
                        <a:effectLst/>
                        <a:latin typeface="+mn-lt"/>
                        <a:ea typeface="SimSun"/>
                        <a:cs typeface="Times New Roman"/>
                      </a:endParaRPr>
                    </a:p>
                  </a:txBody>
                  <a:tcPr marL="24324" marR="24324" marT="24324" marB="24324" anchor="ctr"/>
                </a:tc>
                <a:tc>
                  <a:txBody>
                    <a:bodyPr/>
                    <a:lstStyle/>
                    <a:p>
                      <a:pPr marL="0" marR="0">
                        <a:spcBef>
                          <a:spcPts val="0"/>
                        </a:spcBef>
                        <a:spcAft>
                          <a:spcPts val="0"/>
                        </a:spcAft>
                      </a:pPr>
                      <a:r>
                        <a:rPr lang="en-US" sz="1200">
                          <a:effectLst/>
                        </a:rPr>
                        <a:t>1 field</a:t>
                      </a:r>
                      <a:endParaRPr lang="en-US" sz="1200">
                        <a:effectLst/>
                        <a:latin typeface="+mn-lt"/>
                        <a:ea typeface="SimSun"/>
                        <a:cs typeface="Times New Roman"/>
                      </a:endParaRPr>
                    </a:p>
                  </a:txBody>
                  <a:tcPr marL="24324" marR="24324" marT="24324" marB="24324" anchor="ctr"/>
                </a:tc>
                <a:tc gridSpan="2">
                  <a:txBody>
                    <a:bodyPr/>
                    <a:lstStyle/>
                    <a:p>
                      <a:pPr marL="0" marR="0">
                        <a:spcBef>
                          <a:spcPts val="0"/>
                        </a:spcBef>
                        <a:spcAft>
                          <a:spcPts val="0"/>
                        </a:spcAft>
                      </a:pPr>
                      <a:r>
                        <a:rPr lang="en-US" sz="1200">
                          <a:effectLst/>
                        </a:rPr>
                        <a:t>GreenField.Gadgets.ViewModels.ViewModelPresentationVote</a:t>
                      </a:r>
                      <a:endParaRPr lang="en-US" sz="1200">
                        <a:effectLst/>
                        <a:latin typeface="+mn-lt"/>
                        <a:ea typeface="SimSun"/>
                        <a:cs typeface="Times New Roman"/>
                      </a:endParaRPr>
                    </a:p>
                  </a:txBody>
                  <a:tcPr marL="24324" marR="24324" marT="24324" marB="24324" anchor="ctr"/>
                </a:tc>
                <a:tc hMerge="1">
                  <a:txBody>
                    <a:bodyPr/>
                    <a:lstStyle/>
                    <a:p>
                      <a:endParaRPr lang="en-US"/>
                    </a:p>
                  </a:txBody>
                  <a:tcPr/>
                </a:tc>
              </a:tr>
              <a:tr h="222436">
                <a:tc>
                  <a:txBody>
                    <a:bodyPr/>
                    <a:lstStyle/>
                    <a:p>
                      <a:pPr marL="0" marR="0">
                        <a:spcBef>
                          <a:spcPts val="0"/>
                        </a:spcBef>
                        <a:spcAft>
                          <a:spcPts val="0"/>
                        </a:spcAft>
                      </a:pPr>
                      <a:r>
                        <a:rPr lang="en-US" sz="1200" dirty="0" err="1">
                          <a:effectLst/>
                        </a:rPr>
                        <a:t>ViewModelPresentationMeetingMinutes</a:t>
                      </a:r>
                      <a:endParaRPr lang="en-US" sz="1200" dirty="0">
                        <a:effectLst/>
                        <a:latin typeface="+mn-lt"/>
                        <a:ea typeface="SimSun"/>
                        <a:cs typeface="Times New Roman"/>
                      </a:endParaRPr>
                    </a:p>
                  </a:txBody>
                  <a:tcPr marL="24324" marR="24324" marT="24324" marB="24324" anchor="ctr"/>
                </a:tc>
                <a:tc>
                  <a:txBody>
                    <a:bodyPr/>
                    <a:lstStyle/>
                    <a:p>
                      <a:pPr marL="0" marR="0">
                        <a:spcBef>
                          <a:spcPts val="0"/>
                        </a:spcBef>
                        <a:spcAft>
                          <a:spcPts val="0"/>
                        </a:spcAft>
                      </a:pPr>
                      <a:r>
                        <a:rPr lang="en-US" sz="1200">
                          <a:effectLst/>
                        </a:rPr>
                        <a:t>1 field</a:t>
                      </a:r>
                      <a:endParaRPr lang="en-US" sz="1200">
                        <a:effectLst/>
                        <a:latin typeface="+mn-lt"/>
                        <a:ea typeface="SimSun"/>
                        <a:cs typeface="Times New Roman"/>
                      </a:endParaRPr>
                    </a:p>
                  </a:txBody>
                  <a:tcPr marL="24324" marR="24324" marT="24324" marB="24324" anchor="ctr"/>
                </a:tc>
                <a:tc gridSpan="2">
                  <a:txBody>
                    <a:bodyPr/>
                    <a:lstStyle/>
                    <a:p>
                      <a:pPr marL="0" marR="0">
                        <a:spcBef>
                          <a:spcPts val="0"/>
                        </a:spcBef>
                        <a:spcAft>
                          <a:spcPts val="0"/>
                        </a:spcAft>
                      </a:pPr>
                      <a:r>
                        <a:rPr lang="en-US" sz="1200">
                          <a:effectLst/>
                        </a:rPr>
                        <a:t>GreenField.Gadgets.ViewModels.ViewModelPresentationMeetingMinutes</a:t>
                      </a:r>
                      <a:endParaRPr lang="en-US" sz="1200">
                        <a:effectLst/>
                        <a:latin typeface="+mn-lt"/>
                        <a:ea typeface="SimSun"/>
                        <a:cs typeface="Times New Roman"/>
                      </a:endParaRPr>
                    </a:p>
                  </a:txBody>
                  <a:tcPr marL="24324" marR="24324" marT="24324" marB="24324" anchor="ctr"/>
                </a:tc>
                <a:tc hMerge="1">
                  <a:txBody>
                    <a:bodyPr/>
                    <a:lstStyle/>
                    <a:p>
                      <a:endParaRPr lang="en-US"/>
                    </a:p>
                  </a:txBody>
                  <a:tcPr/>
                </a:tc>
              </a:tr>
              <a:tr h="222436">
                <a:tc>
                  <a:txBody>
                    <a:bodyPr/>
                    <a:lstStyle/>
                    <a:p>
                      <a:pPr marL="0" marR="0">
                        <a:spcBef>
                          <a:spcPts val="0"/>
                        </a:spcBef>
                        <a:spcAft>
                          <a:spcPts val="0"/>
                        </a:spcAft>
                      </a:pPr>
                      <a:r>
                        <a:rPr lang="en-US" sz="1200" dirty="0" err="1">
                          <a:effectLst/>
                        </a:rPr>
                        <a:t>ViewModelCreateUpdatePresentations</a:t>
                      </a:r>
                      <a:endParaRPr lang="en-US" sz="1200" dirty="0">
                        <a:effectLst/>
                        <a:latin typeface="+mn-lt"/>
                        <a:ea typeface="SimSun"/>
                        <a:cs typeface="Times New Roman"/>
                      </a:endParaRPr>
                    </a:p>
                  </a:txBody>
                  <a:tcPr marL="24324" marR="24324" marT="24324" marB="24324" anchor="ctr"/>
                </a:tc>
                <a:tc>
                  <a:txBody>
                    <a:bodyPr/>
                    <a:lstStyle/>
                    <a:p>
                      <a:pPr marL="0" marR="0">
                        <a:spcBef>
                          <a:spcPts val="0"/>
                        </a:spcBef>
                        <a:spcAft>
                          <a:spcPts val="0"/>
                        </a:spcAft>
                      </a:pPr>
                      <a:r>
                        <a:rPr lang="en-US" sz="1200" dirty="0">
                          <a:effectLst/>
                        </a:rPr>
                        <a:t>1 field</a:t>
                      </a:r>
                      <a:endParaRPr lang="en-US" sz="1200" dirty="0">
                        <a:effectLst/>
                        <a:latin typeface="+mn-lt"/>
                        <a:ea typeface="SimSun"/>
                        <a:cs typeface="Times New Roman"/>
                      </a:endParaRPr>
                    </a:p>
                  </a:txBody>
                  <a:tcPr marL="24324" marR="24324" marT="24324" marB="24324" anchor="ctr"/>
                </a:tc>
                <a:tc gridSpan="2">
                  <a:txBody>
                    <a:bodyPr/>
                    <a:lstStyle/>
                    <a:p>
                      <a:pPr marL="0" marR="0">
                        <a:spcBef>
                          <a:spcPts val="0"/>
                        </a:spcBef>
                        <a:spcAft>
                          <a:spcPts val="0"/>
                        </a:spcAft>
                      </a:pPr>
                      <a:r>
                        <a:rPr lang="en-US" sz="1200" dirty="0">
                          <a:effectLst/>
                        </a:rPr>
                        <a:t>GreenField.Gadgets.ViewModels.ViewModelCreateUpdatePresentations</a:t>
                      </a:r>
                      <a:endParaRPr lang="en-US" sz="1200" dirty="0">
                        <a:effectLst/>
                        <a:latin typeface="+mn-lt"/>
                        <a:ea typeface="SimSun"/>
                        <a:cs typeface="Times New Roman"/>
                      </a:endParaRPr>
                    </a:p>
                  </a:txBody>
                  <a:tcPr marL="24324" marR="24324" marT="24324" marB="24324" anchor="ctr"/>
                </a:tc>
                <a:tc hMerge="1">
                  <a:txBody>
                    <a:bodyPr/>
                    <a:lstStyle/>
                    <a:p>
                      <a:endParaRPr lang="en-US"/>
                    </a:p>
                  </a:txBody>
                  <a:tcPr/>
                </a:tc>
              </a:tr>
              <a:tr h="222436">
                <a:tc>
                  <a:txBody>
                    <a:bodyPr/>
                    <a:lstStyle/>
                    <a:p>
                      <a:pPr marL="0" marR="0">
                        <a:spcBef>
                          <a:spcPts val="0"/>
                        </a:spcBef>
                        <a:spcAft>
                          <a:spcPts val="0"/>
                        </a:spcAft>
                      </a:pPr>
                      <a:r>
                        <a:rPr lang="en-US" sz="1200" dirty="0" err="1">
                          <a:effectLst/>
                        </a:rPr>
                        <a:t>CommentUpdationData</a:t>
                      </a:r>
                      <a:endParaRPr lang="en-US" sz="1200" dirty="0">
                        <a:effectLst/>
                        <a:latin typeface="+mn-lt"/>
                        <a:ea typeface="SimSun"/>
                        <a:cs typeface="Times New Roman"/>
                      </a:endParaRPr>
                    </a:p>
                  </a:txBody>
                  <a:tcPr marL="24324" marR="24324" marT="24324" marB="24324" anchor="ctr"/>
                </a:tc>
                <a:tc>
                  <a:txBody>
                    <a:bodyPr/>
                    <a:lstStyle/>
                    <a:p>
                      <a:pPr marL="0" marR="0">
                        <a:spcBef>
                          <a:spcPts val="0"/>
                        </a:spcBef>
                        <a:spcAft>
                          <a:spcPts val="0"/>
                        </a:spcAft>
                      </a:pPr>
                      <a:r>
                        <a:rPr lang="en-US" sz="1200">
                          <a:effectLst/>
                        </a:rPr>
                        <a:t>1 field</a:t>
                      </a:r>
                      <a:endParaRPr lang="en-US" sz="1200">
                        <a:effectLst/>
                        <a:latin typeface="+mn-lt"/>
                        <a:ea typeface="SimSun"/>
                        <a:cs typeface="Times New Roman"/>
                      </a:endParaRPr>
                    </a:p>
                  </a:txBody>
                  <a:tcPr marL="24324" marR="24324" marT="24324" marB="24324" anchor="ctr"/>
                </a:tc>
                <a:tc gridSpan="2">
                  <a:txBody>
                    <a:bodyPr/>
                    <a:lstStyle/>
                    <a:p>
                      <a:pPr marL="0" marR="0">
                        <a:spcBef>
                          <a:spcPts val="0"/>
                        </a:spcBef>
                        <a:spcAft>
                          <a:spcPts val="0"/>
                        </a:spcAft>
                      </a:pPr>
                      <a:r>
                        <a:rPr lang="en-US" sz="1200" dirty="0" err="1">
                          <a:effectLst/>
                        </a:rPr>
                        <a:t>GreenField.Gadgets.Views.CommentUpdationData</a:t>
                      </a:r>
                      <a:endParaRPr lang="en-US" sz="1200" dirty="0">
                        <a:effectLst/>
                        <a:latin typeface="+mn-lt"/>
                        <a:ea typeface="SimSun"/>
                        <a:cs typeface="Times New Roman"/>
                      </a:endParaRPr>
                    </a:p>
                  </a:txBody>
                  <a:tcPr marL="24324" marR="24324" marT="24324" marB="24324" anchor="ctr"/>
                </a:tc>
                <a:tc hMerge="1">
                  <a:txBody>
                    <a:bodyPr/>
                    <a:lstStyle/>
                    <a:p>
                      <a:endParaRPr lang="en-US"/>
                    </a:p>
                  </a:txBody>
                  <a:tcPr/>
                </a:tc>
              </a:tr>
              <a:tr h="540424">
                <a:tc>
                  <a:txBody>
                    <a:bodyPr/>
                    <a:lstStyle/>
                    <a:p>
                      <a:pPr marL="0" marR="0">
                        <a:spcBef>
                          <a:spcPts val="0"/>
                        </a:spcBef>
                        <a:spcAft>
                          <a:spcPts val="0"/>
                        </a:spcAft>
                      </a:pPr>
                      <a:r>
                        <a:rPr lang="en-US" sz="1200">
                          <a:effectLst/>
                        </a:rPr>
                        <a:t>ExpressionToJsonSerializer+WriteOnceResolved_IExpressionResolver &lt;TValue&gt;</a:t>
                      </a:r>
                      <a:endParaRPr lang="en-US" sz="1200">
                        <a:effectLst/>
                        <a:latin typeface="+mn-lt"/>
                        <a:ea typeface="SimSun"/>
                        <a:cs typeface="Times New Roman"/>
                      </a:endParaRPr>
                    </a:p>
                  </a:txBody>
                  <a:tcPr marL="24324" marR="24324" marT="24324" marB="24324" anchor="ctr"/>
                </a:tc>
                <a:tc>
                  <a:txBody>
                    <a:bodyPr/>
                    <a:lstStyle/>
                    <a:p>
                      <a:pPr marL="0" marR="0">
                        <a:spcBef>
                          <a:spcPts val="0"/>
                        </a:spcBef>
                        <a:spcAft>
                          <a:spcPts val="0"/>
                        </a:spcAft>
                      </a:pPr>
                      <a:r>
                        <a:rPr lang="en-US" sz="1200">
                          <a:effectLst/>
                        </a:rPr>
                        <a:t>1 field</a:t>
                      </a:r>
                      <a:endParaRPr lang="en-US" sz="1200">
                        <a:effectLst/>
                        <a:latin typeface="+mn-lt"/>
                        <a:ea typeface="SimSun"/>
                        <a:cs typeface="Times New Roman"/>
                      </a:endParaRPr>
                    </a:p>
                  </a:txBody>
                  <a:tcPr marL="24324" marR="24324" marT="24324" marB="24324" anchor="ctr"/>
                </a:tc>
                <a:tc gridSpan="2">
                  <a:txBody>
                    <a:bodyPr/>
                    <a:lstStyle/>
                    <a:p>
                      <a:pPr marL="0" marR="0">
                        <a:spcBef>
                          <a:spcPts val="0"/>
                        </a:spcBef>
                        <a:spcAft>
                          <a:spcPts val="0"/>
                        </a:spcAft>
                      </a:pPr>
                      <a:r>
                        <a:rPr lang="en-US" sz="1200">
                          <a:effectLst/>
                        </a:rPr>
                        <a:t>TopDown.Core .ExpressionToJsonSerializer+WriteOnceResolved_IExpressionResolver &lt;TValue&gt;</a:t>
                      </a:r>
                      <a:endParaRPr lang="en-US" sz="1200">
                        <a:effectLst/>
                        <a:latin typeface="+mn-lt"/>
                        <a:ea typeface="SimSun"/>
                        <a:cs typeface="Times New Roman"/>
                      </a:endParaRPr>
                    </a:p>
                  </a:txBody>
                  <a:tcPr marL="24324" marR="24324" marT="24324" marB="24324" anchor="ctr"/>
                </a:tc>
                <a:tc hMerge="1">
                  <a:txBody>
                    <a:bodyPr/>
                    <a:lstStyle/>
                    <a:p>
                      <a:endParaRPr lang="en-US"/>
                    </a:p>
                  </a:txBody>
                  <a:tcPr/>
                </a:tc>
              </a:tr>
              <a:tr h="222436">
                <a:tc>
                  <a:txBody>
                    <a:bodyPr/>
                    <a:lstStyle/>
                    <a:p>
                      <a:pPr marL="0" marR="0">
                        <a:spcBef>
                          <a:spcPts val="0"/>
                        </a:spcBef>
                        <a:spcAft>
                          <a:spcPts val="0"/>
                        </a:spcAft>
                      </a:pPr>
                      <a:r>
                        <a:rPr lang="en-US" sz="1200">
                          <a:effectLst/>
                        </a:rPr>
                        <a:t>ExpressionToJsonSerializer+Write_NamedValueAdapter</a:t>
                      </a:r>
                      <a:endParaRPr lang="en-US" sz="1200">
                        <a:effectLst/>
                        <a:latin typeface="+mn-lt"/>
                        <a:ea typeface="SimSun"/>
                        <a:cs typeface="Times New Roman"/>
                      </a:endParaRPr>
                    </a:p>
                  </a:txBody>
                  <a:tcPr marL="24324" marR="24324" marT="24324" marB="24324" anchor="ctr"/>
                </a:tc>
                <a:tc>
                  <a:txBody>
                    <a:bodyPr/>
                    <a:lstStyle/>
                    <a:p>
                      <a:pPr marL="0" marR="0">
                        <a:spcBef>
                          <a:spcPts val="0"/>
                        </a:spcBef>
                        <a:spcAft>
                          <a:spcPts val="0"/>
                        </a:spcAft>
                      </a:pPr>
                      <a:r>
                        <a:rPr lang="en-US" sz="1200">
                          <a:effectLst/>
                        </a:rPr>
                        <a:t>1 field</a:t>
                      </a:r>
                      <a:endParaRPr lang="en-US" sz="1200">
                        <a:effectLst/>
                        <a:latin typeface="+mn-lt"/>
                        <a:ea typeface="SimSun"/>
                        <a:cs typeface="Times New Roman"/>
                      </a:endParaRPr>
                    </a:p>
                  </a:txBody>
                  <a:tcPr marL="24324" marR="24324" marT="24324" marB="24324" anchor="ctr"/>
                </a:tc>
                <a:tc gridSpan="2">
                  <a:txBody>
                    <a:bodyPr/>
                    <a:lstStyle/>
                    <a:p>
                      <a:pPr marL="0" marR="0">
                        <a:spcBef>
                          <a:spcPts val="0"/>
                        </a:spcBef>
                        <a:spcAft>
                          <a:spcPts val="0"/>
                        </a:spcAft>
                      </a:pPr>
                      <a:r>
                        <a:rPr lang="en-US" sz="1200" dirty="0" err="1">
                          <a:effectLst/>
                        </a:rPr>
                        <a:t>TopDown.Core.ExpressionToJsonSerializer+Write_NamedValueAdapter</a:t>
                      </a:r>
                      <a:endParaRPr lang="en-US" sz="1200" dirty="0">
                        <a:effectLst/>
                        <a:latin typeface="+mn-lt"/>
                        <a:ea typeface="SimSun"/>
                        <a:cs typeface="Times New Roman"/>
                      </a:endParaRPr>
                    </a:p>
                  </a:txBody>
                  <a:tcPr marL="24324" marR="24324" marT="24324" marB="24324" anchor="ctr"/>
                </a:tc>
                <a:tc hMerge="1">
                  <a:txBody>
                    <a:bodyPr/>
                    <a:lstStyle/>
                    <a:p>
                      <a:endParaRPr lang="en-US"/>
                    </a:p>
                  </a:txBody>
                  <a:tcPr/>
                </a:tc>
              </a:tr>
              <a:tr h="222436">
                <a:tc>
                  <a:txBody>
                    <a:bodyPr/>
                    <a:lstStyle/>
                    <a:p>
                      <a:pPr marL="0" marR="0">
                        <a:spcBef>
                          <a:spcPts val="0"/>
                        </a:spcBef>
                        <a:spcAft>
                          <a:spcPts val="0"/>
                        </a:spcAft>
                      </a:pPr>
                      <a:r>
                        <a:rPr lang="en-US" sz="1200">
                          <a:effectLst/>
                        </a:rPr>
                        <a:t>JsonPropertyValueGiver</a:t>
                      </a:r>
                      <a:endParaRPr lang="en-US" sz="1200">
                        <a:effectLst/>
                        <a:latin typeface="+mn-lt"/>
                        <a:ea typeface="SimSun"/>
                        <a:cs typeface="Times New Roman"/>
                      </a:endParaRPr>
                    </a:p>
                  </a:txBody>
                  <a:tcPr marL="24324" marR="24324" marT="24324" marB="24324" anchor="ctr"/>
                </a:tc>
                <a:tc>
                  <a:txBody>
                    <a:bodyPr/>
                    <a:lstStyle/>
                    <a:p>
                      <a:pPr marL="0" marR="0">
                        <a:spcBef>
                          <a:spcPts val="0"/>
                        </a:spcBef>
                        <a:spcAft>
                          <a:spcPts val="0"/>
                        </a:spcAft>
                      </a:pPr>
                      <a:r>
                        <a:rPr lang="en-US" sz="1200">
                          <a:effectLst/>
                        </a:rPr>
                        <a:t>1 field</a:t>
                      </a:r>
                      <a:endParaRPr lang="en-US" sz="1200">
                        <a:effectLst/>
                        <a:latin typeface="+mn-lt"/>
                        <a:ea typeface="SimSun"/>
                        <a:cs typeface="Times New Roman"/>
                      </a:endParaRPr>
                    </a:p>
                  </a:txBody>
                  <a:tcPr marL="24324" marR="24324" marT="24324" marB="24324" anchor="ctr"/>
                </a:tc>
                <a:tc gridSpan="2">
                  <a:txBody>
                    <a:bodyPr/>
                    <a:lstStyle/>
                    <a:p>
                      <a:pPr marL="0" marR="0">
                        <a:spcBef>
                          <a:spcPts val="0"/>
                        </a:spcBef>
                        <a:spcAft>
                          <a:spcPts val="0"/>
                        </a:spcAft>
                      </a:pPr>
                      <a:r>
                        <a:rPr lang="en-US" sz="1200">
                          <a:effectLst/>
                        </a:rPr>
                        <a:t>TopDown.Core.JsonPropertyValueGiver</a:t>
                      </a:r>
                      <a:endParaRPr lang="en-US" sz="1200">
                        <a:effectLst/>
                        <a:latin typeface="+mn-lt"/>
                        <a:ea typeface="SimSun"/>
                        <a:cs typeface="Times New Roman"/>
                      </a:endParaRPr>
                    </a:p>
                  </a:txBody>
                  <a:tcPr marL="24324" marR="24324" marT="24324" marB="24324" anchor="ctr"/>
                </a:tc>
                <a:tc hMerge="1">
                  <a:txBody>
                    <a:bodyPr/>
                    <a:lstStyle/>
                    <a:p>
                      <a:endParaRPr lang="en-US"/>
                    </a:p>
                  </a:txBody>
                  <a:tcPr/>
                </a:tc>
              </a:tr>
              <a:tr h="540424">
                <a:tc>
                  <a:txBody>
                    <a:bodyPr/>
                    <a:lstStyle/>
                    <a:p>
                      <a:pPr marL="0" marR="0">
                        <a:spcBef>
                          <a:spcPts val="0"/>
                        </a:spcBef>
                        <a:spcAft>
                          <a:spcPts val="0"/>
                        </a:spcAft>
                      </a:pPr>
                      <a:r>
                        <a:rPr lang="en-US" sz="1200">
                          <a:effectLst/>
                        </a:rPr>
                        <a:t>ValidationIssueToJsonSerializer+SerializeIssueOnceResolved_IValidation IssueResolver</a:t>
                      </a:r>
                      <a:endParaRPr lang="en-US" sz="1200">
                        <a:effectLst/>
                        <a:latin typeface="+mn-lt"/>
                        <a:ea typeface="SimSun"/>
                        <a:cs typeface="Times New Roman"/>
                      </a:endParaRPr>
                    </a:p>
                  </a:txBody>
                  <a:tcPr marL="24324" marR="24324" marT="24324" marB="24324" anchor="ctr"/>
                </a:tc>
                <a:tc>
                  <a:txBody>
                    <a:bodyPr/>
                    <a:lstStyle/>
                    <a:p>
                      <a:pPr marL="0" marR="0">
                        <a:spcBef>
                          <a:spcPts val="0"/>
                        </a:spcBef>
                        <a:spcAft>
                          <a:spcPts val="0"/>
                        </a:spcAft>
                      </a:pPr>
                      <a:r>
                        <a:rPr lang="en-US" sz="1200">
                          <a:effectLst/>
                        </a:rPr>
                        <a:t>1 field</a:t>
                      </a:r>
                      <a:endParaRPr lang="en-US" sz="1200">
                        <a:effectLst/>
                        <a:latin typeface="+mn-lt"/>
                        <a:ea typeface="SimSun"/>
                        <a:cs typeface="Times New Roman"/>
                      </a:endParaRPr>
                    </a:p>
                  </a:txBody>
                  <a:tcPr marL="24324" marR="24324" marT="24324" marB="24324" anchor="ctr"/>
                </a:tc>
                <a:tc gridSpan="2">
                  <a:txBody>
                    <a:bodyPr/>
                    <a:lstStyle/>
                    <a:p>
                      <a:pPr marL="0" marR="0">
                        <a:spcBef>
                          <a:spcPts val="0"/>
                        </a:spcBef>
                        <a:spcAft>
                          <a:spcPts val="0"/>
                        </a:spcAft>
                      </a:pPr>
                      <a:r>
                        <a:rPr lang="en-US" sz="1200">
                          <a:effectLst/>
                        </a:rPr>
                        <a:t>TopDown.Core .ValidationIssueToJsonSerializer+SerializeIssueOnceResolved_IValidatio nIssueResolver</a:t>
                      </a:r>
                      <a:endParaRPr lang="en-US" sz="1200">
                        <a:effectLst/>
                        <a:latin typeface="+mn-lt"/>
                        <a:ea typeface="SimSun"/>
                        <a:cs typeface="Times New Roman"/>
                      </a:endParaRPr>
                    </a:p>
                  </a:txBody>
                  <a:tcPr marL="24324" marR="24324" marT="24324" marB="24324" anchor="ctr"/>
                </a:tc>
                <a:tc hMerge="1">
                  <a:txBody>
                    <a:bodyPr/>
                    <a:lstStyle/>
                    <a:p>
                      <a:endParaRPr lang="en-US"/>
                    </a:p>
                  </a:txBody>
                  <a:tcPr/>
                </a:tc>
              </a:tr>
              <a:tr h="381430">
                <a:tc>
                  <a:txBody>
                    <a:bodyPr/>
                    <a:lstStyle/>
                    <a:p>
                      <a:pPr marL="0" marR="0">
                        <a:spcBef>
                          <a:spcPts val="0"/>
                        </a:spcBef>
                        <a:spcAft>
                          <a:spcPts val="0"/>
                        </a:spcAft>
                      </a:pPr>
                      <a:r>
                        <a:rPr lang="en-US" sz="1200">
                          <a:effectLst/>
                        </a:rPr>
                        <a:t>SecurityToJsonSerializer+SerializeSecurity_Resolver</a:t>
                      </a:r>
                      <a:endParaRPr lang="en-US" sz="1200">
                        <a:effectLst/>
                        <a:latin typeface="+mn-lt"/>
                        <a:ea typeface="SimSun"/>
                        <a:cs typeface="Times New Roman"/>
                      </a:endParaRPr>
                    </a:p>
                  </a:txBody>
                  <a:tcPr marL="24324" marR="24324" marT="24324" marB="24324" anchor="ctr"/>
                </a:tc>
                <a:tc>
                  <a:txBody>
                    <a:bodyPr/>
                    <a:lstStyle/>
                    <a:p>
                      <a:pPr marL="0" marR="0">
                        <a:spcBef>
                          <a:spcPts val="0"/>
                        </a:spcBef>
                        <a:spcAft>
                          <a:spcPts val="0"/>
                        </a:spcAft>
                      </a:pPr>
                      <a:r>
                        <a:rPr lang="en-US" sz="1200">
                          <a:effectLst/>
                        </a:rPr>
                        <a:t>1 field</a:t>
                      </a:r>
                      <a:endParaRPr lang="en-US" sz="1200">
                        <a:effectLst/>
                        <a:latin typeface="+mn-lt"/>
                        <a:ea typeface="SimSun"/>
                        <a:cs typeface="Times New Roman"/>
                      </a:endParaRPr>
                    </a:p>
                  </a:txBody>
                  <a:tcPr marL="24324" marR="24324" marT="24324" marB="24324" anchor="ctr"/>
                </a:tc>
                <a:tc gridSpan="2">
                  <a:txBody>
                    <a:bodyPr/>
                    <a:lstStyle/>
                    <a:p>
                      <a:pPr marL="0" marR="0">
                        <a:spcBef>
                          <a:spcPts val="0"/>
                        </a:spcBef>
                        <a:spcAft>
                          <a:spcPts val="0"/>
                        </a:spcAft>
                      </a:pPr>
                      <a:r>
                        <a:rPr lang="en-US" sz="1200">
                          <a:effectLst/>
                        </a:rPr>
                        <a:t>TopDown.Core.ManagingSecurities .SecurityToJsonSerializer+SerializeSecurity_Resolver</a:t>
                      </a:r>
                      <a:endParaRPr lang="en-US" sz="1200">
                        <a:effectLst/>
                        <a:latin typeface="+mn-lt"/>
                        <a:ea typeface="SimSun"/>
                        <a:cs typeface="Times New Roman"/>
                      </a:endParaRPr>
                    </a:p>
                  </a:txBody>
                  <a:tcPr marL="24324" marR="24324" marT="24324" marB="24324" anchor="ctr"/>
                </a:tc>
                <a:tc hMerge="1">
                  <a:txBody>
                    <a:bodyPr/>
                    <a:lstStyle/>
                    <a:p>
                      <a:endParaRPr lang="en-US"/>
                    </a:p>
                  </a:txBody>
                  <a:tcPr/>
                </a:tc>
              </a:tr>
              <a:tr h="381430">
                <a:tc>
                  <a:txBody>
                    <a:bodyPr/>
                    <a:lstStyle/>
                    <a:p>
                      <a:pPr marL="0" marR="0">
                        <a:spcBef>
                          <a:spcPts val="0"/>
                        </a:spcBef>
                        <a:spcAft>
                          <a:spcPts val="0"/>
                        </a:spcAft>
                      </a:pPr>
                      <a:r>
                        <a:rPr lang="en-US" sz="1200">
                          <a:effectLst/>
                        </a:rPr>
                        <a:t>TaxonomyToXmlWriter+WriteOnceResolved_ITaxonomyResidentResolver</a:t>
                      </a:r>
                      <a:endParaRPr lang="en-US" sz="1200">
                        <a:effectLst/>
                        <a:latin typeface="+mn-lt"/>
                        <a:ea typeface="SimSun"/>
                        <a:cs typeface="Times New Roman"/>
                      </a:endParaRPr>
                    </a:p>
                  </a:txBody>
                  <a:tcPr marL="24324" marR="24324" marT="24324" marB="24324" anchor="ctr"/>
                </a:tc>
                <a:tc>
                  <a:txBody>
                    <a:bodyPr/>
                    <a:lstStyle/>
                    <a:p>
                      <a:pPr marL="0" marR="0">
                        <a:spcBef>
                          <a:spcPts val="0"/>
                        </a:spcBef>
                        <a:spcAft>
                          <a:spcPts val="0"/>
                        </a:spcAft>
                      </a:pPr>
                      <a:r>
                        <a:rPr lang="en-US" sz="1200">
                          <a:effectLst/>
                        </a:rPr>
                        <a:t>1 field</a:t>
                      </a:r>
                      <a:endParaRPr lang="en-US" sz="1200">
                        <a:effectLst/>
                        <a:latin typeface="+mn-lt"/>
                        <a:ea typeface="SimSun"/>
                        <a:cs typeface="Times New Roman"/>
                      </a:endParaRPr>
                    </a:p>
                  </a:txBody>
                  <a:tcPr marL="24324" marR="24324" marT="24324" marB="24324" anchor="ctr"/>
                </a:tc>
                <a:tc gridSpan="2">
                  <a:txBody>
                    <a:bodyPr/>
                    <a:lstStyle/>
                    <a:p>
                      <a:pPr marL="0" marR="0">
                        <a:spcBef>
                          <a:spcPts val="0"/>
                        </a:spcBef>
                        <a:spcAft>
                          <a:spcPts val="0"/>
                        </a:spcAft>
                      </a:pPr>
                      <a:r>
                        <a:rPr lang="en-US" sz="1200">
                          <a:effectLst/>
                        </a:rPr>
                        <a:t>TopDown.Core.ManagingTaxonomies .TaxonomyToXmlWriter+WriteOnceResolved_ITaxonomyResidentResolver</a:t>
                      </a:r>
                      <a:endParaRPr lang="en-US" sz="1200">
                        <a:effectLst/>
                        <a:latin typeface="+mn-lt"/>
                        <a:ea typeface="SimSun"/>
                        <a:cs typeface="Times New Roman"/>
                      </a:endParaRPr>
                    </a:p>
                  </a:txBody>
                  <a:tcPr marL="24324" marR="24324" marT="24324" marB="24324" anchor="ctr"/>
                </a:tc>
                <a:tc hMerge="1">
                  <a:txBody>
                    <a:bodyPr/>
                    <a:lstStyle/>
                    <a:p>
                      <a:endParaRPr lang="en-US"/>
                    </a:p>
                  </a:txBody>
                  <a:tcPr/>
                </a:tc>
              </a:tr>
              <a:tr h="540424">
                <a:tc>
                  <a:txBody>
                    <a:bodyPr/>
                    <a:lstStyle/>
                    <a:p>
                      <a:pPr marL="0" marR="0">
                        <a:spcBef>
                          <a:spcPts val="0"/>
                        </a:spcBef>
                        <a:spcAft>
                          <a:spcPts val="0"/>
                        </a:spcAft>
                      </a:pPr>
                      <a:r>
                        <a:rPr lang="en-US" sz="1200">
                          <a:effectLst/>
                        </a:rPr>
                        <a:t>TaxonomyToXmlWriter+WriteOnceResolved_IRegionNodeResidentResolver</a:t>
                      </a:r>
                      <a:endParaRPr lang="en-US" sz="1200">
                        <a:effectLst/>
                        <a:latin typeface="+mn-lt"/>
                        <a:ea typeface="SimSun"/>
                        <a:cs typeface="Times New Roman"/>
                      </a:endParaRPr>
                    </a:p>
                  </a:txBody>
                  <a:tcPr marL="24324" marR="24324" marT="24324" marB="24324" anchor="ctr"/>
                </a:tc>
                <a:tc>
                  <a:txBody>
                    <a:bodyPr/>
                    <a:lstStyle/>
                    <a:p>
                      <a:pPr marL="0" marR="0">
                        <a:spcBef>
                          <a:spcPts val="0"/>
                        </a:spcBef>
                        <a:spcAft>
                          <a:spcPts val="0"/>
                        </a:spcAft>
                      </a:pPr>
                      <a:r>
                        <a:rPr lang="en-US" sz="1200">
                          <a:effectLst/>
                        </a:rPr>
                        <a:t>1 field</a:t>
                      </a:r>
                      <a:endParaRPr lang="en-US" sz="1200">
                        <a:effectLst/>
                        <a:latin typeface="+mn-lt"/>
                        <a:ea typeface="SimSun"/>
                        <a:cs typeface="Times New Roman"/>
                      </a:endParaRPr>
                    </a:p>
                  </a:txBody>
                  <a:tcPr marL="24324" marR="24324" marT="24324" marB="24324" anchor="ctr"/>
                </a:tc>
                <a:tc gridSpan="2">
                  <a:txBody>
                    <a:bodyPr/>
                    <a:lstStyle/>
                    <a:p>
                      <a:pPr marL="0" marR="0">
                        <a:spcBef>
                          <a:spcPts val="0"/>
                        </a:spcBef>
                        <a:spcAft>
                          <a:spcPts val="0"/>
                        </a:spcAft>
                      </a:pPr>
                      <a:r>
                        <a:rPr lang="en-US" sz="1200">
                          <a:effectLst/>
                        </a:rPr>
                        <a:t>TopDown.Core.ManagingTaxonomies .TaxonomyToXmlWriter+WriteOnceResolved_IRegionNodeResidentResolver</a:t>
                      </a:r>
                      <a:endParaRPr lang="en-US" sz="1200">
                        <a:effectLst/>
                        <a:latin typeface="+mn-lt"/>
                        <a:ea typeface="SimSun"/>
                        <a:cs typeface="Times New Roman"/>
                      </a:endParaRPr>
                    </a:p>
                  </a:txBody>
                  <a:tcPr marL="24324" marR="24324" marT="24324" marB="24324" anchor="ctr"/>
                </a:tc>
                <a:tc hMerge="1">
                  <a:txBody>
                    <a:bodyPr/>
                    <a:lstStyle/>
                    <a:p>
                      <a:endParaRPr lang="en-US"/>
                    </a:p>
                  </a:txBody>
                  <a:tcPr/>
                </a:tc>
              </a:tr>
              <a:tr h="222436">
                <a:tc>
                  <a:txBody>
                    <a:bodyPr/>
                    <a:lstStyle/>
                    <a:p>
                      <a:pPr marL="0" marR="0">
                        <a:spcBef>
                          <a:spcPts val="0"/>
                        </a:spcBef>
                        <a:spcAft>
                          <a:spcPts val="0"/>
                        </a:spcAft>
                      </a:pPr>
                      <a:r>
                        <a:rPr lang="en-US" sz="1200">
                          <a:effectLst/>
                        </a:rPr>
                        <a:t>Consumable</a:t>
                      </a:r>
                      <a:endParaRPr lang="en-US" sz="1200">
                        <a:effectLst/>
                        <a:latin typeface="+mn-lt"/>
                        <a:ea typeface="SimSun"/>
                        <a:cs typeface="Times New Roman"/>
                      </a:endParaRPr>
                    </a:p>
                  </a:txBody>
                  <a:tcPr marL="24324" marR="24324" marT="24324" marB="24324" anchor="ctr"/>
                </a:tc>
                <a:tc>
                  <a:txBody>
                    <a:bodyPr/>
                    <a:lstStyle/>
                    <a:p>
                      <a:pPr marL="0" marR="0">
                        <a:spcBef>
                          <a:spcPts val="0"/>
                        </a:spcBef>
                        <a:spcAft>
                          <a:spcPts val="0"/>
                        </a:spcAft>
                      </a:pPr>
                      <a:r>
                        <a:rPr lang="en-US" sz="1200">
                          <a:effectLst/>
                        </a:rPr>
                        <a:t>1 field</a:t>
                      </a:r>
                      <a:endParaRPr lang="en-US" sz="1200">
                        <a:effectLst/>
                        <a:latin typeface="+mn-lt"/>
                        <a:ea typeface="SimSun"/>
                        <a:cs typeface="Times New Roman"/>
                      </a:endParaRPr>
                    </a:p>
                  </a:txBody>
                  <a:tcPr marL="24324" marR="24324" marT="24324" marB="24324" anchor="ctr"/>
                </a:tc>
                <a:tc gridSpan="2">
                  <a:txBody>
                    <a:bodyPr/>
                    <a:lstStyle/>
                    <a:p>
                      <a:pPr marL="0" marR="0">
                        <a:spcBef>
                          <a:spcPts val="0"/>
                        </a:spcBef>
                        <a:spcAft>
                          <a:spcPts val="0"/>
                        </a:spcAft>
                      </a:pPr>
                      <a:r>
                        <a:rPr lang="en-US" sz="1200">
                          <a:effectLst/>
                        </a:rPr>
                        <a:t>TopDown.Core.Xml.Consumable</a:t>
                      </a:r>
                      <a:endParaRPr lang="en-US" sz="1200">
                        <a:effectLst/>
                        <a:latin typeface="+mn-lt"/>
                        <a:ea typeface="SimSun"/>
                        <a:cs typeface="Times New Roman"/>
                      </a:endParaRPr>
                    </a:p>
                  </a:txBody>
                  <a:tcPr marL="24324" marR="24324" marT="24324" marB="24324" anchor="ctr"/>
                </a:tc>
                <a:tc hMerge="1">
                  <a:txBody>
                    <a:bodyPr/>
                    <a:lstStyle/>
                    <a:p>
                      <a:endParaRPr lang="en-US"/>
                    </a:p>
                  </a:txBody>
                  <a:tcPr/>
                </a:tc>
              </a:tr>
              <a:tr h="381430">
                <a:tc>
                  <a:txBody>
                    <a:bodyPr/>
                    <a:lstStyle/>
                    <a:p>
                      <a:pPr marL="0" marR="0">
                        <a:spcBef>
                          <a:spcPts val="0"/>
                        </a:spcBef>
                        <a:spcAft>
                          <a:spcPts val="0"/>
                        </a:spcAft>
                      </a:pPr>
                      <a:r>
                        <a:rPr lang="en-US" sz="1200">
                          <a:effectLst/>
                        </a:rPr>
                        <a:t>ModelToJsonSerializer+IBreakdownModelResident_Resolver</a:t>
                      </a:r>
                      <a:endParaRPr lang="en-US" sz="1200">
                        <a:effectLst/>
                        <a:latin typeface="+mn-lt"/>
                        <a:ea typeface="SimSun"/>
                        <a:cs typeface="Times New Roman"/>
                      </a:endParaRPr>
                    </a:p>
                  </a:txBody>
                  <a:tcPr marL="24324" marR="24324" marT="24324" marB="24324" anchor="ctr"/>
                </a:tc>
                <a:tc>
                  <a:txBody>
                    <a:bodyPr/>
                    <a:lstStyle/>
                    <a:p>
                      <a:pPr marL="0" marR="0">
                        <a:spcBef>
                          <a:spcPts val="0"/>
                        </a:spcBef>
                        <a:spcAft>
                          <a:spcPts val="0"/>
                        </a:spcAft>
                      </a:pPr>
                      <a:r>
                        <a:rPr lang="en-US" sz="1200">
                          <a:effectLst/>
                        </a:rPr>
                        <a:t>1 field</a:t>
                      </a:r>
                      <a:endParaRPr lang="en-US" sz="1200">
                        <a:effectLst/>
                        <a:latin typeface="+mn-lt"/>
                        <a:ea typeface="SimSun"/>
                        <a:cs typeface="Times New Roman"/>
                      </a:endParaRPr>
                    </a:p>
                  </a:txBody>
                  <a:tcPr marL="24324" marR="24324" marT="24324" marB="24324" anchor="ctr"/>
                </a:tc>
                <a:tc gridSpan="2">
                  <a:txBody>
                    <a:bodyPr/>
                    <a:lstStyle/>
                    <a:p>
                      <a:pPr marL="0" marR="0">
                        <a:spcBef>
                          <a:spcPts val="0"/>
                        </a:spcBef>
                        <a:spcAft>
                          <a:spcPts val="0"/>
                        </a:spcAft>
                      </a:pPr>
                      <a:r>
                        <a:rPr lang="en-US" sz="1200">
                          <a:effectLst/>
                        </a:rPr>
                        <a:t>TopDown.Core.ManagingBpt .ModelToJsonSerializer+IBreakdownModelResident_Resolver</a:t>
                      </a:r>
                      <a:endParaRPr lang="en-US" sz="1200">
                        <a:effectLst/>
                        <a:latin typeface="+mn-lt"/>
                        <a:ea typeface="SimSun"/>
                        <a:cs typeface="Times New Roman"/>
                      </a:endParaRPr>
                    </a:p>
                  </a:txBody>
                  <a:tcPr marL="24324" marR="24324" marT="24324" marB="24324" anchor="ctr"/>
                </a:tc>
                <a:tc hMerge="1">
                  <a:txBody>
                    <a:bodyPr/>
                    <a:lstStyle/>
                    <a:p>
                      <a:endParaRPr lang="en-US"/>
                    </a:p>
                  </a:txBody>
                  <a:tcPr/>
                </a:tc>
              </a:tr>
              <a:tr h="381430">
                <a:tc>
                  <a:txBody>
                    <a:bodyPr/>
                    <a:lstStyle/>
                    <a:p>
                      <a:pPr marL="0" marR="0">
                        <a:spcBef>
                          <a:spcPts val="0"/>
                        </a:spcBef>
                        <a:spcAft>
                          <a:spcPts val="0"/>
                        </a:spcAft>
                      </a:pPr>
                      <a:r>
                        <a:rPr lang="en-US" sz="1200">
                          <a:effectLst/>
                        </a:rPr>
                        <a:t>ModelToJsonSerializer+IRegionModelResident_Resolver</a:t>
                      </a:r>
                      <a:endParaRPr lang="en-US" sz="1200">
                        <a:effectLst/>
                        <a:latin typeface="+mn-lt"/>
                        <a:ea typeface="SimSun"/>
                        <a:cs typeface="Times New Roman"/>
                      </a:endParaRPr>
                    </a:p>
                  </a:txBody>
                  <a:tcPr marL="24324" marR="24324" marT="24324" marB="24324" anchor="ctr"/>
                </a:tc>
                <a:tc>
                  <a:txBody>
                    <a:bodyPr/>
                    <a:lstStyle/>
                    <a:p>
                      <a:pPr marL="0" marR="0">
                        <a:spcBef>
                          <a:spcPts val="0"/>
                        </a:spcBef>
                        <a:spcAft>
                          <a:spcPts val="0"/>
                        </a:spcAft>
                      </a:pPr>
                      <a:r>
                        <a:rPr lang="en-US" sz="1200" dirty="0">
                          <a:effectLst/>
                        </a:rPr>
                        <a:t>1 field</a:t>
                      </a:r>
                      <a:endParaRPr lang="en-US" sz="1200" dirty="0">
                        <a:effectLst/>
                        <a:latin typeface="+mn-lt"/>
                        <a:ea typeface="SimSun"/>
                        <a:cs typeface="Times New Roman"/>
                      </a:endParaRPr>
                    </a:p>
                  </a:txBody>
                  <a:tcPr marL="24324" marR="24324" marT="24324" marB="24324" anchor="ctr"/>
                </a:tc>
                <a:tc gridSpan="2">
                  <a:txBody>
                    <a:bodyPr/>
                    <a:lstStyle/>
                    <a:p>
                      <a:pPr marL="0" marR="0">
                        <a:spcBef>
                          <a:spcPts val="0"/>
                        </a:spcBef>
                        <a:spcAft>
                          <a:spcPts val="0"/>
                        </a:spcAft>
                      </a:pPr>
                      <a:r>
                        <a:rPr lang="en-US" sz="1200" dirty="0" err="1">
                          <a:effectLst/>
                        </a:rPr>
                        <a:t>TopDown.Core.ManagingBpt</a:t>
                      </a:r>
                      <a:r>
                        <a:rPr lang="en-US" sz="1200" dirty="0">
                          <a:effectLst/>
                        </a:rPr>
                        <a:t> .</a:t>
                      </a:r>
                      <a:r>
                        <a:rPr lang="en-US" sz="1200" dirty="0" err="1">
                          <a:effectLst/>
                        </a:rPr>
                        <a:t>ModelToJsonSerializer+IRegionModelResident_Resolver</a:t>
                      </a:r>
                      <a:endParaRPr lang="en-US" sz="1200" dirty="0">
                        <a:effectLst/>
                        <a:latin typeface="+mn-lt"/>
                        <a:ea typeface="SimSun"/>
                        <a:cs typeface="Times New Roman"/>
                      </a:endParaRPr>
                    </a:p>
                  </a:txBody>
                  <a:tcPr marL="24324" marR="24324" marT="24324" marB="24324" anchor="ctr"/>
                </a:tc>
                <a:tc hMerge="1">
                  <a:txBody>
                    <a:bodyPr/>
                    <a:lstStyle/>
                    <a:p>
                      <a:endParaRPr lang="en-US"/>
                    </a:p>
                  </a:txBody>
                  <a:tcPr/>
                </a:tc>
              </a:tr>
            </a:tbl>
          </a:graphicData>
        </a:graphic>
      </p:graphicFrame>
    </p:spTree>
    <p:extLst>
      <p:ext uri="{BB962C8B-B14F-4D97-AF65-F5344CB8AC3E}">
        <p14:creationId xmlns:p14="http://schemas.microsoft.com/office/powerpoint/2010/main" val="8529697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4" presetClass="path" presetSubtype="0" accel="50000" decel="50000" fill="hold" nodeType="clickEffect">
                                  <p:stCondLst>
                                    <p:cond delay="0"/>
                                  </p:stCondLst>
                                  <p:childTnLst>
                                    <p:animMotion origin="layout" path="M 0 0 L 0 -0.25 E" pathEditMode="relative" ptsTypes="">
                                      <p:cBhvr>
                                        <p:cTn id="11"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8</a:t>
            </a:fld>
            <a:endParaRPr kumimoji="0" lang="en-US"/>
          </a:p>
        </p:txBody>
      </p:sp>
      <p:sp>
        <p:nvSpPr>
          <p:cNvPr id="7" name="Title 1"/>
          <p:cNvSpPr>
            <a:spLocks noGrp="1"/>
          </p:cNvSpPr>
          <p:nvPr>
            <p:ph type="title"/>
          </p:nvPr>
        </p:nvSpPr>
        <p:spPr>
          <a:xfrm>
            <a:off x="133125" y="-248020"/>
            <a:ext cx="8782275" cy="1143000"/>
          </a:xfrm>
        </p:spPr>
        <p:txBody>
          <a:bodyPr>
            <a:noAutofit/>
          </a:bodyPr>
          <a:lstStyle/>
          <a:p>
            <a:r>
              <a:rPr lang="en-GB" sz="2400" dirty="0"/>
              <a:t>Classes that are candidate to be turned into </a:t>
            </a:r>
            <a:r>
              <a:rPr lang="en-GB" sz="2400" dirty="0" smtClean="0"/>
              <a:t>structures </a:t>
            </a:r>
            <a:r>
              <a:rPr lang="en-US" sz="2400" dirty="0" smtClean="0"/>
              <a:t>(336): *</a:t>
            </a:r>
            <a:endParaRPr lang="en-US" sz="2400" dirty="0"/>
          </a:p>
        </p:txBody>
      </p:sp>
      <p:sp>
        <p:nvSpPr>
          <p:cNvPr id="3" name="Rectangle 2"/>
          <p:cNvSpPr/>
          <p:nvPr/>
        </p:nvSpPr>
        <p:spPr>
          <a:xfrm>
            <a:off x="203199" y="694268"/>
            <a:ext cx="8144933" cy="276999"/>
          </a:xfrm>
          <a:prstGeom prst="rect">
            <a:avLst/>
          </a:prstGeom>
        </p:spPr>
        <p:txBody>
          <a:bodyPr wrap="square">
            <a:spAutoFit/>
          </a:bodyPr>
          <a:lstStyle/>
          <a:p>
            <a:r>
              <a:rPr lang="en-US" sz="1200" u="sng" dirty="0">
                <a:hlinkClick r:id="rId3"/>
              </a:rPr>
              <a:t>http://msdn.microsoft.com/en-us/library/aa664471(v=vs.71).aspx</a:t>
            </a:r>
            <a:endParaRPr lang="en-US" sz="1200" dirty="0"/>
          </a:p>
        </p:txBody>
      </p:sp>
      <p:sp>
        <p:nvSpPr>
          <p:cNvPr id="5" name="Rectangle 4"/>
          <p:cNvSpPr/>
          <p:nvPr/>
        </p:nvSpPr>
        <p:spPr>
          <a:xfrm>
            <a:off x="133125" y="1032933"/>
            <a:ext cx="9010875" cy="923330"/>
          </a:xfrm>
          <a:prstGeom prst="rect">
            <a:avLst/>
          </a:prstGeom>
        </p:spPr>
        <p:txBody>
          <a:bodyPr wrap="square">
            <a:spAutoFit/>
          </a:bodyPr>
          <a:lstStyle/>
          <a:p>
            <a:r>
              <a:rPr lang="en-GB" dirty="0"/>
              <a:t>Int32, Double or Boolean are structures and not classes. Structure are particularly suited to implement lightweight values. Hence a class is candidate to be turned into a structure when its instances are lightweight values.</a:t>
            </a:r>
          </a:p>
        </p:txBody>
      </p:sp>
      <p:sp>
        <p:nvSpPr>
          <p:cNvPr id="6" name="Rectangle 5"/>
          <p:cNvSpPr/>
          <p:nvPr/>
        </p:nvSpPr>
        <p:spPr>
          <a:xfrm>
            <a:off x="262467" y="2023533"/>
            <a:ext cx="6595533" cy="1200329"/>
          </a:xfrm>
          <a:prstGeom prst="rect">
            <a:avLst/>
          </a:prstGeom>
        </p:spPr>
        <p:txBody>
          <a:bodyPr wrap="square">
            <a:spAutoFit/>
          </a:bodyPr>
          <a:lstStyle/>
          <a:p>
            <a:pPr marL="285750" indent="-285750">
              <a:buFont typeface="Arial" pitchFamily="34" charset="0"/>
              <a:buChar char="•"/>
            </a:pPr>
            <a:r>
              <a:rPr lang="en-GB" dirty="0" smtClean="0"/>
              <a:t>Derives </a:t>
            </a:r>
            <a:r>
              <a:rPr lang="en-GB" dirty="0"/>
              <a:t>directly from </a:t>
            </a:r>
            <a:r>
              <a:rPr lang="en-GB" dirty="0" err="1" smtClean="0"/>
              <a:t>System.Object</a:t>
            </a:r>
            <a:r>
              <a:rPr lang="en-GB" dirty="0" smtClean="0"/>
              <a:t> </a:t>
            </a:r>
            <a:r>
              <a:rPr lang="en-GB" sz="900" dirty="0" smtClean="0"/>
              <a:t>(the class)</a:t>
            </a:r>
            <a:endParaRPr lang="en-GB" dirty="0"/>
          </a:p>
          <a:p>
            <a:pPr marL="285750" indent="-285750">
              <a:buFont typeface="Arial" pitchFamily="34" charset="0"/>
              <a:buChar char="•"/>
            </a:pPr>
            <a:r>
              <a:rPr lang="en-GB" dirty="0" smtClean="0"/>
              <a:t>Has </a:t>
            </a:r>
            <a:r>
              <a:rPr lang="en-GB" dirty="0"/>
              <a:t>no base class</a:t>
            </a:r>
          </a:p>
          <a:p>
            <a:pPr marL="285750" indent="-285750">
              <a:buFont typeface="Arial" pitchFamily="34" charset="0"/>
              <a:buChar char="•"/>
            </a:pPr>
            <a:r>
              <a:rPr lang="en-GB" dirty="0"/>
              <a:t>Not have children</a:t>
            </a:r>
          </a:p>
          <a:p>
            <a:pPr marL="285750" indent="-285750">
              <a:buFont typeface="Arial" pitchFamily="34" charset="0"/>
              <a:buChar char="•"/>
            </a:pPr>
            <a:r>
              <a:rPr lang="en-GB" dirty="0"/>
              <a:t>Not </a:t>
            </a:r>
            <a:r>
              <a:rPr lang="en-GB" dirty="0" smtClean="0"/>
              <a:t>too </a:t>
            </a:r>
            <a:r>
              <a:rPr lang="en-GB" dirty="0"/>
              <a:t>big, else it degrades performance.</a:t>
            </a:r>
          </a:p>
        </p:txBody>
      </p:sp>
      <p:graphicFrame>
        <p:nvGraphicFramePr>
          <p:cNvPr id="8" name="Table 7"/>
          <p:cNvGraphicFramePr>
            <a:graphicFrameLocks noGrp="1"/>
          </p:cNvGraphicFramePr>
          <p:nvPr>
            <p:extLst>
              <p:ext uri="{D42A27DB-BD31-4B8C-83A1-F6EECF244321}">
                <p14:modId xmlns:p14="http://schemas.microsoft.com/office/powerpoint/2010/main" val="2642032664"/>
              </p:ext>
            </p:extLst>
          </p:nvPr>
        </p:nvGraphicFramePr>
        <p:xfrm>
          <a:off x="0" y="3376130"/>
          <a:ext cx="9144000" cy="7157876"/>
        </p:xfrm>
        <a:graphic>
          <a:graphicData uri="http://schemas.openxmlformats.org/drawingml/2006/table">
            <a:tbl>
              <a:tblPr firstRow="1" firstCol="1" bandRow="1">
                <a:tableStyleId>{5C22544A-7EE6-4342-B048-85BDC9FD1C3A}</a:tableStyleId>
              </a:tblPr>
              <a:tblGrid>
                <a:gridCol w="3728557"/>
                <a:gridCol w="727062"/>
                <a:gridCol w="4313517"/>
                <a:gridCol w="374864"/>
              </a:tblGrid>
              <a:tr h="250483">
                <a:tc>
                  <a:txBody>
                    <a:bodyPr/>
                    <a:lstStyle/>
                    <a:p>
                      <a:pPr marL="0" marR="0" algn="ctr">
                        <a:spcBef>
                          <a:spcPts val="0"/>
                        </a:spcBef>
                        <a:spcAft>
                          <a:spcPts val="0"/>
                        </a:spcAft>
                      </a:pPr>
                      <a:r>
                        <a:rPr lang="en-US" sz="1200" dirty="0">
                          <a:effectLst/>
                        </a:rPr>
                        <a:t>types</a:t>
                      </a:r>
                      <a:endParaRPr lang="en-US" sz="1200" dirty="0">
                        <a:effectLst/>
                        <a:latin typeface="Times New Roman"/>
                        <a:ea typeface="SimSun"/>
                        <a:cs typeface="Times New Roman"/>
                      </a:endParaRPr>
                    </a:p>
                  </a:txBody>
                  <a:tcPr marL="21593" marR="21593" marT="21593" marB="21593" anchor="ctr"/>
                </a:tc>
                <a:tc>
                  <a:txBody>
                    <a:bodyPr/>
                    <a:lstStyle/>
                    <a:p>
                      <a:pPr marL="0" marR="0" algn="ctr">
                        <a:spcBef>
                          <a:spcPts val="0"/>
                        </a:spcBef>
                        <a:spcAft>
                          <a:spcPts val="0"/>
                        </a:spcAft>
                      </a:pPr>
                      <a:r>
                        <a:rPr lang="en-US" sz="1200" dirty="0" smtClean="0">
                          <a:effectLst/>
                        </a:rPr>
                        <a:t>Instance Fields</a:t>
                      </a:r>
                      <a:endParaRPr lang="en-US" sz="1200" dirty="0">
                        <a:effectLst/>
                        <a:latin typeface="Times New Roman"/>
                        <a:ea typeface="SimSun"/>
                        <a:cs typeface="Times New Roman"/>
                      </a:endParaRPr>
                    </a:p>
                  </a:txBody>
                  <a:tcPr marL="21593" marR="21593" marT="21593" marB="21593" anchor="ctr"/>
                </a:tc>
                <a:tc>
                  <a:txBody>
                    <a:bodyPr/>
                    <a:lstStyle/>
                    <a:p>
                      <a:pPr marL="0" marR="0" algn="ctr">
                        <a:spcBef>
                          <a:spcPts val="0"/>
                        </a:spcBef>
                        <a:spcAft>
                          <a:spcPts val="0"/>
                        </a:spcAft>
                      </a:pPr>
                      <a:r>
                        <a:rPr lang="en-US" sz="1200" dirty="0">
                          <a:effectLst/>
                        </a:rPr>
                        <a:t>Full Name</a:t>
                      </a:r>
                      <a:endParaRPr lang="en-US" sz="1200" dirty="0">
                        <a:effectLst/>
                        <a:latin typeface="Times New Roman"/>
                        <a:ea typeface="SimSun"/>
                        <a:cs typeface="Times New Roman"/>
                      </a:endParaRPr>
                    </a:p>
                  </a:txBody>
                  <a:tcPr marL="21593" marR="21593" marT="21593" marB="21593" anchor="ctr"/>
                </a:tc>
                <a:tc>
                  <a:txBody>
                    <a:bodyPr/>
                    <a:lstStyle/>
                    <a:p>
                      <a:pPr marL="0" marR="0">
                        <a:spcBef>
                          <a:spcPts val="0"/>
                        </a:spcBef>
                        <a:spcAft>
                          <a:spcPts val="0"/>
                        </a:spcAft>
                      </a:pPr>
                      <a:r>
                        <a:rPr lang="en-US" sz="1200">
                          <a:effectLst/>
                        </a:rPr>
                        <a:t> </a:t>
                      </a:r>
                      <a:endParaRPr lang="en-US" sz="1200">
                        <a:effectLst/>
                        <a:latin typeface="Times New Roman"/>
                        <a:ea typeface="SimSun"/>
                        <a:cs typeface="Times New Roman"/>
                      </a:endParaRPr>
                    </a:p>
                  </a:txBody>
                  <a:tcPr marL="0" marR="0" marT="0" marB="0" anchor="ctr"/>
                </a:tc>
              </a:tr>
              <a:tr h="146835">
                <a:tc>
                  <a:txBody>
                    <a:bodyPr/>
                    <a:lstStyle/>
                    <a:p>
                      <a:pPr marL="0" marR="0">
                        <a:spcBef>
                          <a:spcPts val="0"/>
                        </a:spcBef>
                        <a:spcAft>
                          <a:spcPts val="0"/>
                        </a:spcAft>
                      </a:pPr>
                      <a:r>
                        <a:rPr lang="en-US" sz="1200" dirty="0" err="1">
                          <a:effectLst/>
                        </a:rPr>
                        <a:t>BenchmarkSelectionData</a:t>
                      </a:r>
                      <a:endParaRPr lang="en-US" sz="1200" dirty="0">
                        <a:effectLst/>
                        <a:latin typeface="Times New Roman"/>
                        <a:ea typeface="SimSun"/>
                        <a:cs typeface="Times New Roman"/>
                      </a:endParaRPr>
                    </a:p>
                  </a:txBody>
                  <a:tcPr marL="21593" marR="21593" marT="21593" marB="21593" anchor="ctr"/>
                </a:tc>
                <a:tc>
                  <a:txBody>
                    <a:bodyPr/>
                    <a:lstStyle/>
                    <a:p>
                      <a:pPr marL="0" marR="0">
                        <a:spcBef>
                          <a:spcPts val="0"/>
                        </a:spcBef>
                        <a:spcAft>
                          <a:spcPts val="0"/>
                        </a:spcAft>
                      </a:pPr>
                      <a:r>
                        <a:rPr lang="en-US" sz="1200">
                          <a:effectLst/>
                        </a:rPr>
                        <a:t>4 fields</a:t>
                      </a:r>
                      <a:endParaRPr lang="en-US" sz="1200">
                        <a:effectLst/>
                        <a:latin typeface="Times New Roman"/>
                        <a:ea typeface="SimSun"/>
                        <a:cs typeface="Times New Roman"/>
                      </a:endParaRPr>
                    </a:p>
                  </a:txBody>
                  <a:tcPr marL="21593" marR="21593" marT="21593" marB="21593" anchor="ctr"/>
                </a:tc>
                <a:tc gridSpan="2">
                  <a:txBody>
                    <a:bodyPr/>
                    <a:lstStyle/>
                    <a:p>
                      <a:pPr marL="0" marR="0">
                        <a:spcBef>
                          <a:spcPts val="0"/>
                        </a:spcBef>
                        <a:spcAft>
                          <a:spcPts val="0"/>
                        </a:spcAft>
                      </a:pPr>
                      <a:r>
                        <a:rPr lang="en-US" sz="1200" dirty="0" err="1">
                          <a:effectLst/>
                        </a:rPr>
                        <a:t>GreenField.DataContracts.BenchmarkSelectionData</a:t>
                      </a:r>
                      <a:endParaRPr lang="en-US" sz="1200" dirty="0">
                        <a:effectLst/>
                        <a:latin typeface="Times New Roman"/>
                        <a:ea typeface="SimSun"/>
                        <a:cs typeface="Times New Roman"/>
                      </a:endParaRPr>
                    </a:p>
                  </a:txBody>
                  <a:tcPr marL="21593" marR="21593" marT="21593" marB="21593" anchor="ctr"/>
                </a:tc>
                <a:tc hMerge="1">
                  <a:txBody>
                    <a:bodyPr/>
                    <a:lstStyle/>
                    <a:p>
                      <a:endParaRPr lang="en-US"/>
                    </a:p>
                  </a:txBody>
                  <a:tcPr/>
                </a:tc>
              </a:tr>
              <a:tr h="146835">
                <a:tc>
                  <a:txBody>
                    <a:bodyPr/>
                    <a:lstStyle/>
                    <a:p>
                      <a:pPr marL="0" marR="0">
                        <a:spcBef>
                          <a:spcPts val="0"/>
                        </a:spcBef>
                        <a:spcAft>
                          <a:spcPts val="0"/>
                        </a:spcAft>
                      </a:pPr>
                      <a:r>
                        <a:rPr lang="en-US" sz="1200" dirty="0">
                          <a:effectLst/>
                        </a:rPr>
                        <a:t>RelativePerformanceSectorData</a:t>
                      </a:r>
                      <a:endParaRPr lang="en-US" sz="1200" dirty="0">
                        <a:effectLst/>
                        <a:latin typeface="Times New Roman"/>
                        <a:ea typeface="SimSun"/>
                        <a:cs typeface="Times New Roman"/>
                      </a:endParaRPr>
                    </a:p>
                  </a:txBody>
                  <a:tcPr marL="21593" marR="21593" marT="21593" marB="21593" anchor="ctr"/>
                </a:tc>
                <a:tc>
                  <a:txBody>
                    <a:bodyPr/>
                    <a:lstStyle/>
                    <a:p>
                      <a:pPr marL="0" marR="0">
                        <a:spcBef>
                          <a:spcPts val="0"/>
                        </a:spcBef>
                        <a:spcAft>
                          <a:spcPts val="0"/>
                        </a:spcAft>
                      </a:pPr>
                      <a:r>
                        <a:rPr lang="en-US" sz="1200">
                          <a:effectLst/>
                        </a:rPr>
                        <a:t>2 fields</a:t>
                      </a:r>
                      <a:endParaRPr lang="en-US" sz="1200">
                        <a:effectLst/>
                        <a:latin typeface="Times New Roman"/>
                        <a:ea typeface="SimSun"/>
                        <a:cs typeface="Times New Roman"/>
                      </a:endParaRPr>
                    </a:p>
                  </a:txBody>
                  <a:tcPr marL="21593" marR="21593" marT="21593" marB="21593" anchor="ctr"/>
                </a:tc>
                <a:tc gridSpan="2">
                  <a:txBody>
                    <a:bodyPr/>
                    <a:lstStyle/>
                    <a:p>
                      <a:pPr marL="0" marR="0">
                        <a:spcBef>
                          <a:spcPts val="0"/>
                        </a:spcBef>
                        <a:spcAft>
                          <a:spcPts val="0"/>
                        </a:spcAft>
                      </a:pPr>
                      <a:r>
                        <a:rPr lang="en-US" sz="1200" dirty="0" err="1">
                          <a:effectLst/>
                        </a:rPr>
                        <a:t>GreenField.DataContracts.RelativePerformanceSectorData</a:t>
                      </a:r>
                      <a:endParaRPr lang="en-US" sz="1200" dirty="0">
                        <a:effectLst/>
                        <a:latin typeface="Times New Roman"/>
                        <a:ea typeface="SimSun"/>
                        <a:cs typeface="Times New Roman"/>
                      </a:endParaRPr>
                    </a:p>
                  </a:txBody>
                  <a:tcPr marL="21593" marR="21593" marT="21593" marB="21593" anchor="ctr"/>
                </a:tc>
                <a:tc hMerge="1">
                  <a:txBody>
                    <a:bodyPr/>
                    <a:lstStyle/>
                    <a:p>
                      <a:endParaRPr lang="en-US"/>
                    </a:p>
                  </a:txBody>
                  <a:tcPr/>
                </a:tc>
              </a:tr>
              <a:tr h="146835">
                <a:tc>
                  <a:txBody>
                    <a:bodyPr/>
                    <a:lstStyle/>
                    <a:p>
                      <a:pPr marL="0" marR="0">
                        <a:spcBef>
                          <a:spcPts val="0"/>
                        </a:spcBef>
                        <a:spcAft>
                          <a:spcPts val="0"/>
                        </a:spcAft>
                      </a:pPr>
                      <a:r>
                        <a:rPr lang="en-US" sz="1200" dirty="0" err="1">
                          <a:effectLst/>
                        </a:rPr>
                        <a:t>BenchmarkFilterSelectionData</a:t>
                      </a:r>
                      <a:endParaRPr lang="en-US" sz="1200" dirty="0">
                        <a:effectLst/>
                        <a:latin typeface="Times New Roman"/>
                        <a:ea typeface="SimSun"/>
                        <a:cs typeface="Times New Roman"/>
                      </a:endParaRPr>
                    </a:p>
                  </a:txBody>
                  <a:tcPr marL="21593" marR="21593" marT="21593" marB="21593" anchor="ctr"/>
                </a:tc>
                <a:tc>
                  <a:txBody>
                    <a:bodyPr/>
                    <a:lstStyle/>
                    <a:p>
                      <a:pPr marL="0" marR="0">
                        <a:spcBef>
                          <a:spcPts val="0"/>
                        </a:spcBef>
                        <a:spcAft>
                          <a:spcPts val="0"/>
                        </a:spcAft>
                      </a:pPr>
                      <a:r>
                        <a:rPr lang="en-US" sz="1200">
                          <a:effectLst/>
                        </a:rPr>
                        <a:t>2 fields</a:t>
                      </a:r>
                      <a:endParaRPr lang="en-US" sz="1200">
                        <a:effectLst/>
                        <a:latin typeface="Times New Roman"/>
                        <a:ea typeface="SimSun"/>
                        <a:cs typeface="Times New Roman"/>
                      </a:endParaRPr>
                    </a:p>
                  </a:txBody>
                  <a:tcPr marL="21593" marR="21593" marT="21593" marB="21593" anchor="ctr"/>
                </a:tc>
                <a:tc gridSpan="2">
                  <a:txBody>
                    <a:bodyPr/>
                    <a:lstStyle/>
                    <a:p>
                      <a:pPr marL="0" marR="0">
                        <a:spcBef>
                          <a:spcPts val="0"/>
                        </a:spcBef>
                        <a:spcAft>
                          <a:spcPts val="0"/>
                        </a:spcAft>
                      </a:pPr>
                      <a:r>
                        <a:rPr lang="en-US" sz="1200" dirty="0" err="1">
                          <a:effectLst/>
                        </a:rPr>
                        <a:t>GreenField.DataContracts.BenchmarkFilterSelectionData</a:t>
                      </a:r>
                      <a:endParaRPr lang="en-US" sz="1200" dirty="0">
                        <a:effectLst/>
                        <a:latin typeface="Times New Roman"/>
                        <a:ea typeface="SimSun"/>
                        <a:cs typeface="Times New Roman"/>
                      </a:endParaRPr>
                    </a:p>
                  </a:txBody>
                  <a:tcPr marL="21593" marR="21593" marT="21593" marB="21593" anchor="ctr"/>
                </a:tc>
                <a:tc hMerge="1">
                  <a:txBody>
                    <a:bodyPr/>
                    <a:lstStyle/>
                    <a:p>
                      <a:endParaRPr lang="en-US"/>
                    </a:p>
                  </a:txBody>
                  <a:tcPr/>
                </a:tc>
              </a:tr>
              <a:tr h="146835">
                <a:tc>
                  <a:txBody>
                    <a:bodyPr/>
                    <a:lstStyle/>
                    <a:p>
                      <a:pPr marL="0" marR="0">
                        <a:spcBef>
                          <a:spcPts val="0"/>
                        </a:spcBef>
                        <a:spcAft>
                          <a:spcPts val="0"/>
                        </a:spcAft>
                      </a:pPr>
                      <a:r>
                        <a:rPr lang="en-US" sz="1200" dirty="0" err="1">
                          <a:effectLst/>
                        </a:rPr>
                        <a:t>CountrySelectionData</a:t>
                      </a:r>
                      <a:endParaRPr lang="en-US" sz="1200" dirty="0">
                        <a:effectLst/>
                        <a:latin typeface="Times New Roman"/>
                        <a:ea typeface="SimSun"/>
                        <a:cs typeface="Times New Roman"/>
                      </a:endParaRPr>
                    </a:p>
                  </a:txBody>
                  <a:tcPr marL="21593" marR="21593" marT="21593" marB="21593" anchor="ctr"/>
                </a:tc>
                <a:tc>
                  <a:txBody>
                    <a:bodyPr/>
                    <a:lstStyle/>
                    <a:p>
                      <a:pPr marL="0" marR="0">
                        <a:spcBef>
                          <a:spcPts val="0"/>
                        </a:spcBef>
                        <a:spcAft>
                          <a:spcPts val="0"/>
                        </a:spcAft>
                      </a:pPr>
                      <a:r>
                        <a:rPr lang="en-US" sz="1200">
                          <a:effectLst/>
                        </a:rPr>
                        <a:t>2 fields</a:t>
                      </a:r>
                      <a:endParaRPr lang="en-US" sz="1200">
                        <a:effectLst/>
                        <a:latin typeface="Times New Roman"/>
                        <a:ea typeface="SimSun"/>
                        <a:cs typeface="Times New Roman"/>
                      </a:endParaRPr>
                    </a:p>
                  </a:txBody>
                  <a:tcPr marL="21593" marR="21593" marT="21593" marB="21593" anchor="ctr"/>
                </a:tc>
                <a:tc gridSpan="2">
                  <a:txBody>
                    <a:bodyPr/>
                    <a:lstStyle/>
                    <a:p>
                      <a:pPr marL="0" marR="0">
                        <a:spcBef>
                          <a:spcPts val="0"/>
                        </a:spcBef>
                        <a:spcAft>
                          <a:spcPts val="0"/>
                        </a:spcAft>
                      </a:pPr>
                      <a:r>
                        <a:rPr lang="en-US" sz="1200" dirty="0" err="1">
                          <a:effectLst/>
                        </a:rPr>
                        <a:t>GreenField.DataContracts.CountrySelectionData</a:t>
                      </a:r>
                      <a:endParaRPr lang="en-US" sz="1200" dirty="0">
                        <a:effectLst/>
                        <a:latin typeface="Times New Roman"/>
                        <a:ea typeface="SimSun"/>
                        <a:cs typeface="Times New Roman"/>
                      </a:endParaRPr>
                    </a:p>
                  </a:txBody>
                  <a:tcPr marL="21593" marR="21593" marT="21593" marB="21593" anchor="ctr"/>
                </a:tc>
                <a:tc hMerge="1">
                  <a:txBody>
                    <a:bodyPr/>
                    <a:lstStyle/>
                    <a:p>
                      <a:endParaRPr lang="en-US"/>
                    </a:p>
                  </a:txBody>
                  <a:tcPr/>
                </a:tc>
              </a:tr>
              <a:tr h="146835">
                <a:tc>
                  <a:txBody>
                    <a:bodyPr/>
                    <a:lstStyle/>
                    <a:p>
                      <a:pPr marL="0" marR="0">
                        <a:spcBef>
                          <a:spcPts val="0"/>
                        </a:spcBef>
                        <a:spcAft>
                          <a:spcPts val="0"/>
                        </a:spcAft>
                      </a:pPr>
                      <a:r>
                        <a:rPr lang="en-US" sz="1200">
                          <a:effectLst/>
                        </a:rPr>
                        <a:t>CommentDetails</a:t>
                      </a:r>
                      <a:endParaRPr lang="en-US" sz="1200">
                        <a:effectLst/>
                        <a:latin typeface="Times New Roman"/>
                        <a:ea typeface="SimSun"/>
                        <a:cs typeface="Times New Roman"/>
                      </a:endParaRPr>
                    </a:p>
                  </a:txBody>
                  <a:tcPr marL="21593" marR="21593" marT="21593" marB="21593" anchor="ctr"/>
                </a:tc>
                <a:tc>
                  <a:txBody>
                    <a:bodyPr/>
                    <a:lstStyle/>
                    <a:p>
                      <a:pPr marL="0" marR="0">
                        <a:spcBef>
                          <a:spcPts val="0"/>
                        </a:spcBef>
                        <a:spcAft>
                          <a:spcPts val="0"/>
                        </a:spcAft>
                      </a:pPr>
                      <a:r>
                        <a:rPr lang="en-US" sz="1200">
                          <a:effectLst/>
                        </a:rPr>
                        <a:t>3 fields</a:t>
                      </a:r>
                      <a:endParaRPr lang="en-US" sz="1200">
                        <a:effectLst/>
                        <a:latin typeface="Times New Roman"/>
                        <a:ea typeface="SimSun"/>
                        <a:cs typeface="Times New Roman"/>
                      </a:endParaRPr>
                    </a:p>
                  </a:txBody>
                  <a:tcPr marL="21593" marR="21593" marT="21593" marB="21593" anchor="ctr"/>
                </a:tc>
                <a:tc gridSpan="2">
                  <a:txBody>
                    <a:bodyPr/>
                    <a:lstStyle/>
                    <a:p>
                      <a:pPr marL="0" marR="0">
                        <a:spcBef>
                          <a:spcPts val="0"/>
                        </a:spcBef>
                        <a:spcAft>
                          <a:spcPts val="0"/>
                        </a:spcAft>
                      </a:pPr>
                      <a:r>
                        <a:rPr lang="en-US" sz="1200">
                          <a:effectLst/>
                        </a:rPr>
                        <a:t>GreenField.DataContracts.CommentDetails</a:t>
                      </a:r>
                      <a:endParaRPr lang="en-US" sz="1200">
                        <a:effectLst/>
                        <a:latin typeface="Times New Roman"/>
                        <a:ea typeface="SimSun"/>
                        <a:cs typeface="Times New Roman"/>
                      </a:endParaRPr>
                    </a:p>
                  </a:txBody>
                  <a:tcPr marL="21593" marR="21593" marT="21593" marB="21593" anchor="ctr"/>
                </a:tc>
                <a:tc hMerge="1">
                  <a:txBody>
                    <a:bodyPr/>
                    <a:lstStyle/>
                    <a:p>
                      <a:endParaRPr lang="en-US"/>
                    </a:p>
                  </a:txBody>
                  <a:tcPr/>
                </a:tc>
              </a:tr>
              <a:tr h="146835">
                <a:tc>
                  <a:txBody>
                    <a:bodyPr/>
                    <a:lstStyle/>
                    <a:p>
                      <a:pPr marL="0" marR="0">
                        <a:spcBef>
                          <a:spcPts val="0"/>
                        </a:spcBef>
                        <a:spcAft>
                          <a:spcPts val="0"/>
                        </a:spcAft>
                      </a:pPr>
                      <a:r>
                        <a:rPr lang="en-US" sz="1200">
                          <a:effectLst/>
                        </a:rPr>
                        <a:t>RegionSelectionData</a:t>
                      </a:r>
                      <a:endParaRPr lang="en-US" sz="1200">
                        <a:effectLst/>
                        <a:latin typeface="Times New Roman"/>
                        <a:ea typeface="SimSun"/>
                        <a:cs typeface="Times New Roman"/>
                      </a:endParaRPr>
                    </a:p>
                  </a:txBody>
                  <a:tcPr marL="21593" marR="21593" marT="21593" marB="21593" anchor="ctr"/>
                </a:tc>
                <a:tc>
                  <a:txBody>
                    <a:bodyPr/>
                    <a:lstStyle/>
                    <a:p>
                      <a:pPr marL="0" marR="0">
                        <a:spcBef>
                          <a:spcPts val="0"/>
                        </a:spcBef>
                        <a:spcAft>
                          <a:spcPts val="0"/>
                        </a:spcAft>
                      </a:pPr>
                      <a:r>
                        <a:rPr lang="en-US" sz="1200">
                          <a:effectLst/>
                        </a:rPr>
                        <a:t>3 fields</a:t>
                      </a:r>
                      <a:endParaRPr lang="en-US" sz="1200">
                        <a:effectLst/>
                        <a:latin typeface="Times New Roman"/>
                        <a:ea typeface="SimSun"/>
                        <a:cs typeface="Times New Roman"/>
                      </a:endParaRPr>
                    </a:p>
                  </a:txBody>
                  <a:tcPr marL="21593" marR="21593" marT="21593" marB="21593" anchor="ctr"/>
                </a:tc>
                <a:tc gridSpan="2">
                  <a:txBody>
                    <a:bodyPr/>
                    <a:lstStyle/>
                    <a:p>
                      <a:pPr marL="0" marR="0">
                        <a:spcBef>
                          <a:spcPts val="0"/>
                        </a:spcBef>
                        <a:spcAft>
                          <a:spcPts val="0"/>
                        </a:spcAft>
                      </a:pPr>
                      <a:r>
                        <a:rPr lang="en-US" sz="1200">
                          <a:effectLst/>
                        </a:rPr>
                        <a:t>GreenField.DataContracts.RegionSelectionData</a:t>
                      </a:r>
                      <a:endParaRPr lang="en-US" sz="1200">
                        <a:effectLst/>
                        <a:latin typeface="Times New Roman"/>
                        <a:ea typeface="SimSun"/>
                        <a:cs typeface="Times New Roman"/>
                      </a:endParaRPr>
                    </a:p>
                  </a:txBody>
                  <a:tcPr marL="21593" marR="21593" marT="21593" marB="21593" anchor="ctr"/>
                </a:tc>
                <a:tc hMerge="1">
                  <a:txBody>
                    <a:bodyPr/>
                    <a:lstStyle/>
                    <a:p>
                      <a:endParaRPr lang="en-US"/>
                    </a:p>
                  </a:txBody>
                  <a:tcPr/>
                </a:tc>
              </a:tr>
              <a:tr h="146835">
                <a:tc>
                  <a:txBody>
                    <a:bodyPr/>
                    <a:lstStyle/>
                    <a:p>
                      <a:pPr marL="0" marR="0">
                        <a:spcBef>
                          <a:spcPts val="0"/>
                        </a:spcBef>
                        <a:spcAft>
                          <a:spcPts val="0"/>
                        </a:spcAft>
                      </a:pPr>
                      <a:r>
                        <a:rPr lang="en-US" sz="1200">
                          <a:effectLst/>
                        </a:rPr>
                        <a:t>Session</a:t>
                      </a:r>
                      <a:endParaRPr lang="en-US" sz="1200">
                        <a:effectLst/>
                        <a:latin typeface="Times New Roman"/>
                        <a:ea typeface="SimSun"/>
                        <a:cs typeface="Times New Roman"/>
                      </a:endParaRPr>
                    </a:p>
                  </a:txBody>
                  <a:tcPr marL="21593" marR="21593" marT="21593" marB="21593" anchor="ctr"/>
                </a:tc>
                <a:tc>
                  <a:txBody>
                    <a:bodyPr/>
                    <a:lstStyle/>
                    <a:p>
                      <a:pPr marL="0" marR="0">
                        <a:spcBef>
                          <a:spcPts val="0"/>
                        </a:spcBef>
                        <a:spcAft>
                          <a:spcPts val="0"/>
                        </a:spcAft>
                      </a:pPr>
                      <a:r>
                        <a:rPr lang="en-US" sz="1200">
                          <a:effectLst/>
                        </a:rPr>
                        <a:t>2 fields</a:t>
                      </a:r>
                      <a:endParaRPr lang="en-US" sz="1200">
                        <a:effectLst/>
                        <a:latin typeface="Times New Roman"/>
                        <a:ea typeface="SimSun"/>
                        <a:cs typeface="Times New Roman"/>
                      </a:endParaRPr>
                    </a:p>
                  </a:txBody>
                  <a:tcPr marL="21593" marR="21593" marT="21593" marB="21593" anchor="ctr"/>
                </a:tc>
                <a:tc gridSpan="2">
                  <a:txBody>
                    <a:bodyPr/>
                    <a:lstStyle/>
                    <a:p>
                      <a:pPr marL="0" marR="0">
                        <a:spcBef>
                          <a:spcPts val="0"/>
                        </a:spcBef>
                        <a:spcAft>
                          <a:spcPts val="0"/>
                        </a:spcAft>
                      </a:pPr>
                      <a:r>
                        <a:rPr lang="en-US" sz="1200" dirty="0" err="1">
                          <a:effectLst/>
                        </a:rPr>
                        <a:t>GreenField.DataContracts.Session</a:t>
                      </a:r>
                      <a:endParaRPr lang="en-US" sz="1200" dirty="0">
                        <a:effectLst/>
                        <a:latin typeface="Times New Roman"/>
                        <a:ea typeface="SimSun"/>
                        <a:cs typeface="Times New Roman"/>
                      </a:endParaRPr>
                    </a:p>
                  </a:txBody>
                  <a:tcPr marL="21593" marR="21593" marT="21593" marB="21593" anchor="ctr"/>
                </a:tc>
                <a:tc hMerge="1">
                  <a:txBody>
                    <a:bodyPr/>
                    <a:lstStyle/>
                    <a:p>
                      <a:endParaRPr lang="en-US"/>
                    </a:p>
                  </a:txBody>
                  <a:tcPr/>
                </a:tc>
              </a:tr>
              <a:tr h="146835">
                <a:tc>
                  <a:txBody>
                    <a:bodyPr/>
                    <a:lstStyle/>
                    <a:p>
                      <a:pPr marL="0" marR="0">
                        <a:spcBef>
                          <a:spcPts val="0"/>
                        </a:spcBef>
                        <a:spcAft>
                          <a:spcPts val="0"/>
                        </a:spcAft>
                      </a:pPr>
                      <a:r>
                        <a:rPr lang="en-US" sz="1200">
                          <a:effectLst/>
                        </a:rPr>
                        <a:t>PortfolioSelectionData</a:t>
                      </a:r>
                      <a:endParaRPr lang="en-US" sz="1200">
                        <a:effectLst/>
                        <a:latin typeface="Times New Roman"/>
                        <a:ea typeface="SimSun"/>
                        <a:cs typeface="Times New Roman"/>
                      </a:endParaRPr>
                    </a:p>
                  </a:txBody>
                  <a:tcPr marL="21593" marR="21593" marT="21593" marB="21593" anchor="ctr"/>
                </a:tc>
                <a:tc>
                  <a:txBody>
                    <a:bodyPr/>
                    <a:lstStyle/>
                    <a:p>
                      <a:pPr marL="0" marR="0">
                        <a:spcBef>
                          <a:spcPts val="0"/>
                        </a:spcBef>
                        <a:spcAft>
                          <a:spcPts val="0"/>
                        </a:spcAft>
                      </a:pPr>
                      <a:r>
                        <a:rPr lang="en-US" sz="1200">
                          <a:effectLst/>
                        </a:rPr>
                        <a:t>4 fields</a:t>
                      </a:r>
                      <a:endParaRPr lang="en-US" sz="1200">
                        <a:effectLst/>
                        <a:latin typeface="Times New Roman"/>
                        <a:ea typeface="SimSun"/>
                        <a:cs typeface="Times New Roman"/>
                      </a:endParaRPr>
                    </a:p>
                  </a:txBody>
                  <a:tcPr marL="21593" marR="21593" marT="21593" marB="21593" anchor="ctr"/>
                </a:tc>
                <a:tc gridSpan="2">
                  <a:txBody>
                    <a:bodyPr/>
                    <a:lstStyle/>
                    <a:p>
                      <a:pPr marL="0" marR="0">
                        <a:spcBef>
                          <a:spcPts val="0"/>
                        </a:spcBef>
                        <a:spcAft>
                          <a:spcPts val="0"/>
                        </a:spcAft>
                      </a:pPr>
                      <a:r>
                        <a:rPr lang="en-US" sz="1200" dirty="0" err="1">
                          <a:effectLst/>
                        </a:rPr>
                        <a:t>GreenField.DataContracts.PortfolioSelectionData</a:t>
                      </a:r>
                      <a:endParaRPr lang="en-US" sz="1200" dirty="0">
                        <a:effectLst/>
                        <a:latin typeface="Times New Roman"/>
                        <a:ea typeface="SimSun"/>
                        <a:cs typeface="Times New Roman"/>
                      </a:endParaRPr>
                    </a:p>
                  </a:txBody>
                  <a:tcPr marL="21593" marR="21593" marT="21593" marB="21593" anchor="ctr"/>
                </a:tc>
                <a:tc hMerge="1">
                  <a:txBody>
                    <a:bodyPr/>
                    <a:lstStyle/>
                    <a:p>
                      <a:endParaRPr lang="en-US"/>
                    </a:p>
                  </a:txBody>
                  <a:tcPr/>
                </a:tc>
              </a:tr>
              <a:tr h="146835">
                <a:tc>
                  <a:txBody>
                    <a:bodyPr/>
                    <a:lstStyle/>
                    <a:p>
                      <a:pPr marL="0" marR="0">
                        <a:spcBef>
                          <a:spcPts val="0"/>
                        </a:spcBef>
                        <a:spcAft>
                          <a:spcPts val="0"/>
                        </a:spcAft>
                      </a:pPr>
                      <a:r>
                        <a:rPr lang="en-US" sz="1200">
                          <a:effectLst/>
                        </a:rPr>
                        <a:t>PeriodSelectionData</a:t>
                      </a:r>
                      <a:endParaRPr lang="en-US" sz="1200">
                        <a:effectLst/>
                        <a:latin typeface="Times New Roman"/>
                        <a:ea typeface="SimSun"/>
                        <a:cs typeface="Times New Roman"/>
                      </a:endParaRPr>
                    </a:p>
                  </a:txBody>
                  <a:tcPr marL="21593" marR="21593" marT="21593" marB="21593" anchor="ctr"/>
                </a:tc>
                <a:tc>
                  <a:txBody>
                    <a:bodyPr/>
                    <a:lstStyle/>
                    <a:p>
                      <a:pPr marL="0" marR="0">
                        <a:spcBef>
                          <a:spcPts val="0"/>
                        </a:spcBef>
                        <a:spcAft>
                          <a:spcPts val="0"/>
                        </a:spcAft>
                      </a:pPr>
                      <a:r>
                        <a:rPr lang="en-US" sz="1200">
                          <a:effectLst/>
                        </a:rPr>
                        <a:t>2 fields</a:t>
                      </a:r>
                      <a:endParaRPr lang="en-US" sz="1200">
                        <a:effectLst/>
                        <a:latin typeface="Times New Roman"/>
                        <a:ea typeface="SimSun"/>
                        <a:cs typeface="Times New Roman"/>
                      </a:endParaRPr>
                    </a:p>
                  </a:txBody>
                  <a:tcPr marL="21593" marR="21593" marT="21593" marB="21593" anchor="ctr"/>
                </a:tc>
                <a:tc gridSpan="2">
                  <a:txBody>
                    <a:bodyPr/>
                    <a:lstStyle/>
                    <a:p>
                      <a:pPr marL="0" marR="0">
                        <a:spcBef>
                          <a:spcPts val="0"/>
                        </a:spcBef>
                        <a:spcAft>
                          <a:spcPts val="0"/>
                        </a:spcAft>
                      </a:pPr>
                      <a:r>
                        <a:rPr lang="en-US" sz="1200">
                          <a:effectLst/>
                        </a:rPr>
                        <a:t>GreenField.DataContracts.PeriodSelectionData</a:t>
                      </a:r>
                      <a:endParaRPr lang="en-US" sz="1200">
                        <a:effectLst/>
                        <a:latin typeface="Times New Roman"/>
                        <a:ea typeface="SimSun"/>
                        <a:cs typeface="Times New Roman"/>
                      </a:endParaRPr>
                    </a:p>
                  </a:txBody>
                  <a:tcPr marL="21593" marR="21593" marT="21593" marB="21593" anchor="ctr"/>
                </a:tc>
                <a:tc hMerge="1">
                  <a:txBody>
                    <a:bodyPr/>
                    <a:lstStyle/>
                    <a:p>
                      <a:endParaRPr lang="en-US"/>
                    </a:p>
                  </a:txBody>
                  <a:tcPr/>
                </a:tc>
              </a:tr>
              <a:tr h="146835">
                <a:tc>
                  <a:txBody>
                    <a:bodyPr/>
                    <a:lstStyle/>
                    <a:p>
                      <a:pPr marL="0" marR="0">
                        <a:spcBef>
                          <a:spcPts val="0"/>
                        </a:spcBef>
                        <a:spcAft>
                          <a:spcPts val="0"/>
                        </a:spcAft>
                      </a:pPr>
                      <a:r>
                        <a:rPr lang="en-US" sz="1200">
                          <a:effectLst/>
                        </a:rPr>
                        <a:t>HeatMapData</a:t>
                      </a:r>
                      <a:endParaRPr lang="en-US" sz="1200">
                        <a:effectLst/>
                        <a:latin typeface="Times New Roman"/>
                        <a:ea typeface="SimSun"/>
                        <a:cs typeface="Times New Roman"/>
                      </a:endParaRPr>
                    </a:p>
                  </a:txBody>
                  <a:tcPr marL="21593" marR="21593" marT="21593" marB="21593" anchor="ctr"/>
                </a:tc>
                <a:tc>
                  <a:txBody>
                    <a:bodyPr/>
                    <a:lstStyle/>
                    <a:p>
                      <a:pPr marL="0" marR="0">
                        <a:spcBef>
                          <a:spcPts val="0"/>
                        </a:spcBef>
                        <a:spcAft>
                          <a:spcPts val="0"/>
                        </a:spcAft>
                      </a:pPr>
                      <a:r>
                        <a:rPr lang="en-US" sz="1200">
                          <a:effectLst/>
                        </a:rPr>
                        <a:t>3 fields</a:t>
                      </a:r>
                      <a:endParaRPr lang="en-US" sz="1200">
                        <a:effectLst/>
                        <a:latin typeface="Times New Roman"/>
                        <a:ea typeface="SimSun"/>
                        <a:cs typeface="Times New Roman"/>
                      </a:endParaRPr>
                    </a:p>
                  </a:txBody>
                  <a:tcPr marL="21593" marR="21593" marT="21593" marB="21593" anchor="ctr"/>
                </a:tc>
                <a:tc gridSpan="2">
                  <a:txBody>
                    <a:bodyPr/>
                    <a:lstStyle/>
                    <a:p>
                      <a:pPr marL="0" marR="0">
                        <a:spcBef>
                          <a:spcPts val="0"/>
                        </a:spcBef>
                        <a:spcAft>
                          <a:spcPts val="0"/>
                        </a:spcAft>
                      </a:pPr>
                      <a:r>
                        <a:rPr lang="en-US" sz="1200">
                          <a:effectLst/>
                        </a:rPr>
                        <a:t>GreenField.DataContracts.HeatMapData</a:t>
                      </a:r>
                      <a:endParaRPr lang="en-US" sz="1200">
                        <a:effectLst/>
                        <a:latin typeface="Times New Roman"/>
                        <a:ea typeface="SimSun"/>
                        <a:cs typeface="Times New Roman"/>
                      </a:endParaRPr>
                    </a:p>
                  </a:txBody>
                  <a:tcPr marL="21593" marR="21593" marT="21593" marB="21593" anchor="ctr"/>
                </a:tc>
                <a:tc hMerge="1">
                  <a:txBody>
                    <a:bodyPr/>
                    <a:lstStyle/>
                    <a:p>
                      <a:endParaRPr lang="en-US"/>
                    </a:p>
                  </a:txBody>
                  <a:tcPr/>
                </a:tc>
              </a:tr>
              <a:tr h="146835">
                <a:tc>
                  <a:txBody>
                    <a:bodyPr/>
                    <a:lstStyle/>
                    <a:p>
                      <a:pPr marL="0" marR="0">
                        <a:spcBef>
                          <a:spcPts val="0"/>
                        </a:spcBef>
                        <a:spcAft>
                          <a:spcPts val="0"/>
                        </a:spcAft>
                      </a:pPr>
                      <a:r>
                        <a:rPr lang="en-US" sz="1200">
                          <a:effectLst/>
                        </a:rPr>
                        <a:t>FilterSelectionData</a:t>
                      </a:r>
                      <a:endParaRPr lang="en-US" sz="1200">
                        <a:effectLst/>
                        <a:latin typeface="Times New Roman"/>
                        <a:ea typeface="SimSun"/>
                        <a:cs typeface="Times New Roman"/>
                      </a:endParaRPr>
                    </a:p>
                  </a:txBody>
                  <a:tcPr marL="21593" marR="21593" marT="21593" marB="21593" anchor="ctr"/>
                </a:tc>
                <a:tc>
                  <a:txBody>
                    <a:bodyPr/>
                    <a:lstStyle/>
                    <a:p>
                      <a:pPr marL="0" marR="0">
                        <a:spcBef>
                          <a:spcPts val="0"/>
                        </a:spcBef>
                        <a:spcAft>
                          <a:spcPts val="0"/>
                        </a:spcAft>
                      </a:pPr>
                      <a:r>
                        <a:rPr lang="en-US" sz="1200">
                          <a:effectLst/>
                        </a:rPr>
                        <a:t>2 fields</a:t>
                      </a:r>
                      <a:endParaRPr lang="en-US" sz="1200">
                        <a:effectLst/>
                        <a:latin typeface="Times New Roman"/>
                        <a:ea typeface="SimSun"/>
                        <a:cs typeface="Times New Roman"/>
                      </a:endParaRPr>
                    </a:p>
                  </a:txBody>
                  <a:tcPr marL="21593" marR="21593" marT="21593" marB="21593" anchor="ctr"/>
                </a:tc>
                <a:tc gridSpan="2">
                  <a:txBody>
                    <a:bodyPr/>
                    <a:lstStyle/>
                    <a:p>
                      <a:pPr marL="0" marR="0">
                        <a:spcBef>
                          <a:spcPts val="0"/>
                        </a:spcBef>
                        <a:spcAft>
                          <a:spcPts val="0"/>
                        </a:spcAft>
                      </a:pPr>
                      <a:r>
                        <a:rPr lang="en-US" sz="1200">
                          <a:effectLst/>
                        </a:rPr>
                        <a:t>GreenField.DataContracts.FilterSelectionData</a:t>
                      </a:r>
                      <a:endParaRPr lang="en-US" sz="1200">
                        <a:effectLst/>
                        <a:latin typeface="Times New Roman"/>
                        <a:ea typeface="SimSun"/>
                        <a:cs typeface="Times New Roman"/>
                      </a:endParaRPr>
                    </a:p>
                  </a:txBody>
                  <a:tcPr marL="21593" marR="21593" marT="21593" marB="21593" anchor="ctr"/>
                </a:tc>
                <a:tc hMerge="1">
                  <a:txBody>
                    <a:bodyPr/>
                    <a:lstStyle/>
                    <a:p>
                      <a:endParaRPr lang="en-US"/>
                    </a:p>
                  </a:txBody>
                  <a:tcPr/>
                </a:tc>
              </a:tr>
              <a:tr h="146835">
                <a:tc>
                  <a:txBody>
                    <a:bodyPr/>
                    <a:lstStyle/>
                    <a:p>
                      <a:pPr marL="0" marR="0">
                        <a:spcBef>
                          <a:spcPts val="0"/>
                        </a:spcBef>
                        <a:spcAft>
                          <a:spcPts val="0"/>
                        </a:spcAft>
                      </a:pPr>
                      <a:r>
                        <a:rPr lang="en-US" sz="1200">
                          <a:effectLst/>
                        </a:rPr>
                        <a:t>ValuationQualityGrowthData</a:t>
                      </a:r>
                      <a:endParaRPr lang="en-US" sz="1200">
                        <a:effectLst/>
                        <a:latin typeface="Times New Roman"/>
                        <a:ea typeface="SimSun"/>
                        <a:cs typeface="Times New Roman"/>
                      </a:endParaRPr>
                    </a:p>
                  </a:txBody>
                  <a:tcPr marL="21593" marR="21593" marT="21593" marB="21593" anchor="ctr"/>
                </a:tc>
                <a:tc>
                  <a:txBody>
                    <a:bodyPr/>
                    <a:lstStyle/>
                    <a:p>
                      <a:pPr marL="0" marR="0">
                        <a:spcBef>
                          <a:spcPts val="0"/>
                        </a:spcBef>
                        <a:spcAft>
                          <a:spcPts val="0"/>
                        </a:spcAft>
                      </a:pPr>
                      <a:r>
                        <a:rPr lang="en-US" sz="1200">
                          <a:effectLst/>
                        </a:rPr>
                        <a:t>4 fields</a:t>
                      </a:r>
                      <a:endParaRPr lang="en-US" sz="1200">
                        <a:effectLst/>
                        <a:latin typeface="Times New Roman"/>
                        <a:ea typeface="SimSun"/>
                        <a:cs typeface="Times New Roman"/>
                      </a:endParaRPr>
                    </a:p>
                  </a:txBody>
                  <a:tcPr marL="21593" marR="21593" marT="21593" marB="21593" anchor="ctr"/>
                </a:tc>
                <a:tc gridSpan="2">
                  <a:txBody>
                    <a:bodyPr/>
                    <a:lstStyle/>
                    <a:p>
                      <a:pPr marL="0" marR="0">
                        <a:spcBef>
                          <a:spcPts val="0"/>
                        </a:spcBef>
                        <a:spcAft>
                          <a:spcPts val="0"/>
                        </a:spcAft>
                      </a:pPr>
                      <a:r>
                        <a:rPr lang="en-US" sz="1200">
                          <a:effectLst/>
                        </a:rPr>
                        <a:t>GreenField.DataContracts.DataContracts.ValuationQualityGrowthData</a:t>
                      </a:r>
                      <a:endParaRPr lang="en-US" sz="1200">
                        <a:effectLst/>
                        <a:latin typeface="Times New Roman"/>
                        <a:ea typeface="SimSun"/>
                        <a:cs typeface="Times New Roman"/>
                      </a:endParaRPr>
                    </a:p>
                  </a:txBody>
                  <a:tcPr marL="21593" marR="21593" marT="21593" marB="21593" anchor="ctr"/>
                </a:tc>
                <a:tc hMerge="1">
                  <a:txBody>
                    <a:bodyPr/>
                    <a:lstStyle/>
                    <a:p>
                      <a:endParaRPr lang="en-US"/>
                    </a:p>
                  </a:txBody>
                  <a:tcPr/>
                </a:tc>
              </a:tr>
              <a:tr h="146835">
                <a:tc>
                  <a:txBody>
                    <a:bodyPr/>
                    <a:lstStyle/>
                    <a:p>
                      <a:pPr marL="0" marR="0">
                        <a:spcBef>
                          <a:spcPts val="0"/>
                        </a:spcBef>
                        <a:spcAft>
                          <a:spcPts val="0"/>
                        </a:spcAft>
                      </a:pPr>
                      <a:r>
                        <a:rPr lang="en-US" sz="1200">
                          <a:effectLst/>
                        </a:rPr>
                        <a:t>RelativePerformanceGridCellData</a:t>
                      </a:r>
                      <a:endParaRPr lang="en-US" sz="1200">
                        <a:effectLst/>
                        <a:latin typeface="Times New Roman"/>
                        <a:ea typeface="SimSun"/>
                        <a:cs typeface="Times New Roman"/>
                      </a:endParaRPr>
                    </a:p>
                  </a:txBody>
                  <a:tcPr marL="21593" marR="21593" marT="21593" marB="21593" anchor="ctr"/>
                </a:tc>
                <a:tc>
                  <a:txBody>
                    <a:bodyPr/>
                    <a:lstStyle/>
                    <a:p>
                      <a:pPr marL="0" marR="0">
                        <a:spcBef>
                          <a:spcPts val="0"/>
                        </a:spcBef>
                        <a:spcAft>
                          <a:spcPts val="0"/>
                        </a:spcAft>
                      </a:pPr>
                      <a:r>
                        <a:rPr lang="en-US" sz="1200">
                          <a:effectLst/>
                        </a:rPr>
                        <a:t>2 fields</a:t>
                      </a:r>
                      <a:endParaRPr lang="en-US" sz="1200">
                        <a:effectLst/>
                        <a:latin typeface="Times New Roman"/>
                        <a:ea typeface="SimSun"/>
                        <a:cs typeface="Times New Roman"/>
                      </a:endParaRPr>
                    </a:p>
                  </a:txBody>
                  <a:tcPr marL="21593" marR="21593" marT="21593" marB="21593" anchor="ctr"/>
                </a:tc>
                <a:tc gridSpan="2">
                  <a:txBody>
                    <a:bodyPr/>
                    <a:lstStyle/>
                    <a:p>
                      <a:pPr marL="0" marR="0">
                        <a:spcBef>
                          <a:spcPts val="0"/>
                        </a:spcBef>
                        <a:spcAft>
                          <a:spcPts val="0"/>
                        </a:spcAft>
                      </a:pPr>
                      <a:r>
                        <a:rPr lang="en-US" sz="1200">
                          <a:effectLst/>
                        </a:rPr>
                        <a:t>GreenField.Common.RelativePerformanceGridCellData</a:t>
                      </a:r>
                      <a:endParaRPr lang="en-US" sz="1200">
                        <a:effectLst/>
                        <a:latin typeface="Times New Roman"/>
                        <a:ea typeface="SimSun"/>
                        <a:cs typeface="Times New Roman"/>
                      </a:endParaRPr>
                    </a:p>
                  </a:txBody>
                  <a:tcPr marL="21593" marR="21593" marT="21593" marB="21593" anchor="ctr"/>
                </a:tc>
                <a:tc hMerge="1">
                  <a:txBody>
                    <a:bodyPr/>
                    <a:lstStyle/>
                    <a:p>
                      <a:endParaRPr lang="en-US"/>
                    </a:p>
                  </a:txBody>
                  <a:tcPr/>
                </a:tc>
              </a:tr>
              <a:tr h="146835">
                <a:tc>
                  <a:txBody>
                    <a:bodyPr/>
                    <a:lstStyle/>
                    <a:p>
                      <a:pPr marL="0" marR="0">
                        <a:spcBef>
                          <a:spcPts val="0"/>
                        </a:spcBef>
                        <a:spcAft>
                          <a:spcPts val="0"/>
                        </a:spcAft>
                      </a:pPr>
                      <a:r>
                        <a:rPr lang="en-US" sz="1200">
                          <a:effectLst/>
                        </a:rPr>
                        <a:t>ChangedCurrencyInEstimateDetail</a:t>
                      </a:r>
                      <a:endParaRPr lang="en-US" sz="1200">
                        <a:effectLst/>
                        <a:latin typeface="Times New Roman"/>
                        <a:ea typeface="SimSun"/>
                        <a:cs typeface="Times New Roman"/>
                      </a:endParaRPr>
                    </a:p>
                  </a:txBody>
                  <a:tcPr marL="21593" marR="21593" marT="21593" marB="21593" anchor="ctr"/>
                </a:tc>
                <a:tc>
                  <a:txBody>
                    <a:bodyPr/>
                    <a:lstStyle/>
                    <a:p>
                      <a:pPr marL="0" marR="0">
                        <a:spcBef>
                          <a:spcPts val="0"/>
                        </a:spcBef>
                        <a:spcAft>
                          <a:spcPts val="0"/>
                        </a:spcAft>
                      </a:pPr>
                      <a:r>
                        <a:rPr lang="en-US" sz="1200">
                          <a:effectLst/>
                        </a:rPr>
                        <a:t>1 field</a:t>
                      </a:r>
                      <a:endParaRPr lang="en-US" sz="1200">
                        <a:effectLst/>
                        <a:latin typeface="Times New Roman"/>
                        <a:ea typeface="SimSun"/>
                        <a:cs typeface="Times New Roman"/>
                      </a:endParaRPr>
                    </a:p>
                  </a:txBody>
                  <a:tcPr marL="21593" marR="21593" marT="21593" marB="21593" anchor="ctr"/>
                </a:tc>
                <a:tc gridSpan="2">
                  <a:txBody>
                    <a:bodyPr/>
                    <a:lstStyle/>
                    <a:p>
                      <a:pPr marL="0" marR="0">
                        <a:spcBef>
                          <a:spcPts val="0"/>
                        </a:spcBef>
                        <a:spcAft>
                          <a:spcPts val="0"/>
                        </a:spcAft>
                      </a:pPr>
                      <a:r>
                        <a:rPr lang="en-US" sz="1200">
                          <a:effectLst/>
                        </a:rPr>
                        <a:t>GreenField.Common.ChangedCurrencyInEstimateDetail</a:t>
                      </a:r>
                      <a:endParaRPr lang="en-US" sz="1200">
                        <a:effectLst/>
                        <a:latin typeface="Times New Roman"/>
                        <a:ea typeface="SimSun"/>
                        <a:cs typeface="Times New Roman"/>
                      </a:endParaRPr>
                    </a:p>
                  </a:txBody>
                  <a:tcPr marL="21593" marR="21593" marT="21593" marB="21593" anchor="ctr"/>
                </a:tc>
                <a:tc hMerge="1">
                  <a:txBody>
                    <a:bodyPr/>
                    <a:lstStyle/>
                    <a:p>
                      <a:endParaRPr lang="en-US"/>
                    </a:p>
                  </a:txBody>
                  <a:tcPr/>
                </a:tc>
              </a:tr>
              <a:tr h="146835">
                <a:tc>
                  <a:txBody>
                    <a:bodyPr/>
                    <a:lstStyle/>
                    <a:p>
                      <a:pPr marL="0" marR="0">
                        <a:spcBef>
                          <a:spcPts val="0"/>
                        </a:spcBef>
                        <a:spcAft>
                          <a:spcPts val="0"/>
                        </a:spcAft>
                      </a:pPr>
                      <a:r>
                        <a:rPr lang="en-US" sz="1200" dirty="0" err="1">
                          <a:effectLst/>
                        </a:rPr>
                        <a:t>DashboardTileViewItemInfo</a:t>
                      </a:r>
                      <a:endParaRPr lang="en-US" sz="1200" dirty="0">
                        <a:effectLst/>
                        <a:latin typeface="Times New Roman"/>
                        <a:ea typeface="SimSun"/>
                        <a:cs typeface="Times New Roman"/>
                      </a:endParaRPr>
                    </a:p>
                  </a:txBody>
                  <a:tcPr marL="21593" marR="21593" marT="21593" marB="21593" anchor="ctr"/>
                </a:tc>
                <a:tc>
                  <a:txBody>
                    <a:bodyPr/>
                    <a:lstStyle/>
                    <a:p>
                      <a:pPr marL="0" marR="0">
                        <a:spcBef>
                          <a:spcPts val="0"/>
                        </a:spcBef>
                        <a:spcAft>
                          <a:spcPts val="0"/>
                        </a:spcAft>
                      </a:pPr>
                      <a:r>
                        <a:rPr lang="en-US" sz="1200">
                          <a:effectLst/>
                        </a:rPr>
                        <a:t>2 fields</a:t>
                      </a:r>
                      <a:endParaRPr lang="en-US" sz="1200">
                        <a:effectLst/>
                        <a:latin typeface="Times New Roman"/>
                        <a:ea typeface="SimSun"/>
                        <a:cs typeface="Times New Roman"/>
                      </a:endParaRPr>
                    </a:p>
                  </a:txBody>
                  <a:tcPr marL="21593" marR="21593" marT="21593" marB="21593" anchor="ctr"/>
                </a:tc>
                <a:tc gridSpan="2">
                  <a:txBody>
                    <a:bodyPr/>
                    <a:lstStyle/>
                    <a:p>
                      <a:pPr marL="0" marR="0">
                        <a:spcBef>
                          <a:spcPts val="0"/>
                        </a:spcBef>
                        <a:spcAft>
                          <a:spcPts val="0"/>
                        </a:spcAft>
                      </a:pPr>
                      <a:r>
                        <a:rPr lang="en-US" sz="1200">
                          <a:effectLst/>
                        </a:rPr>
                        <a:t>GreenField.Common.DashboardTileViewItemInfo</a:t>
                      </a:r>
                      <a:endParaRPr lang="en-US" sz="1200">
                        <a:effectLst/>
                        <a:latin typeface="Times New Roman"/>
                        <a:ea typeface="SimSun"/>
                        <a:cs typeface="Times New Roman"/>
                      </a:endParaRPr>
                    </a:p>
                  </a:txBody>
                  <a:tcPr marL="21593" marR="21593" marT="21593" marB="21593" anchor="ctr"/>
                </a:tc>
                <a:tc hMerge="1">
                  <a:txBody>
                    <a:bodyPr/>
                    <a:lstStyle/>
                    <a:p>
                      <a:endParaRPr lang="en-US"/>
                    </a:p>
                  </a:txBody>
                  <a:tcPr/>
                </a:tc>
              </a:tr>
              <a:tr h="146835">
                <a:tc>
                  <a:txBody>
                    <a:bodyPr/>
                    <a:lstStyle/>
                    <a:p>
                      <a:pPr marL="0" marR="0">
                        <a:spcBef>
                          <a:spcPts val="0"/>
                        </a:spcBef>
                        <a:spcAft>
                          <a:spcPts val="0"/>
                        </a:spcAft>
                      </a:pPr>
                      <a:r>
                        <a:rPr lang="en-US" sz="1200" dirty="0" err="1">
                          <a:effectLst/>
                        </a:rPr>
                        <a:t>MarketPerformanceSnapshotActionPayload</a:t>
                      </a:r>
                      <a:endParaRPr lang="en-US" sz="1200" dirty="0">
                        <a:effectLst/>
                        <a:latin typeface="Times New Roman"/>
                        <a:ea typeface="SimSun"/>
                        <a:cs typeface="Times New Roman"/>
                      </a:endParaRPr>
                    </a:p>
                  </a:txBody>
                  <a:tcPr marL="21593" marR="21593" marT="21593" marB="21593" anchor="ctr"/>
                </a:tc>
                <a:tc>
                  <a:txBody>
                    <a:bodyPr/>
                    <a:lstStyle/>
                    <a:p>
                      <a:pPr marL="0" marR="0">
                        <a:spcBef>
                          <a:spcPts val="0"/>
                        </a:spcBef>
                        <a:spcAft>
                          <a:spcPts val="0"/>
                        </a:spcAft>
                      </a:pPr>
                      <a:r>
                        <a:rPr lang="en-US" sz="1200">
                          <a:effectLst/>
                        </a:rPr>
                        <a:t>3 fields</a:t>
                      </a:r>
                      <a:endParaRPr lang="en-US" sz="1200">
                        <a:effectLst/>
                        <a:latin typeface="Times New Roman"/>
                        <a:ea typeface="SimSun"/>
                        <a:cs typeface="Times New Roman"/>
                      </a:endParaRPr>
                    </a:p>
                  </a:txBody>
                  <a:tcPr marL="21593" marR="21593" marT="21593" marB="21593" anchor="ctr"/>
                </a:tc>
                <a:tc gridSpan="2">
                  <a:txBody>
                    <a:bodyPr/>
                    <a:lstStyle/>
                    <a:p>
                      <a:pPr marL="0" marR="0">
                        <a:spcBef>
                          <a:spcPts val="0"/>
                        </a:spcBef>
                        <a:spcAft>
                          <a:spcPts val="0"/>
                        </a:spcAft>
                      </a:pPr>
                      <a:r>
                        <a:rPr lang="en-US" sz="1200">
                          <a:effectLst/>
                        </a:rPr>
                        <a:t>GreenField.Common.MarketPerformanceSnapshotActionPayload</a:t>
                      </a:r>
                      <a:endParaRPr lang="en-US" sz="1200">
                        <a:effectLst/>
                        <a:latin typeface="Times New Roman"/>
                        <a:ea typeface="SimSun"/>
                        <a:cs typeface="Times New Roman"/>
                      </a:endParaRPr>
                    </a:p>
                  </a:txBody>
                  <a:tcPr marL="21593" marR="21593" marT="21593" marB="21593" anchor="ctr"/>
                </a:tc>
                <a:tc hMerge="1">
                  <a:txBody>
                    <a:bodyPr/>
                    <a:lstStyle/>
                    <a:p>
                      <a:endParaRPr lang="en-US"/>
                    </a:p>
                  </a:txBody>
                  <a:tcPr/>
                </a:tc>
              </a:tr>
              <a:tr h="146835">
                <a:tc>
                  <a:txBody>
                    <a:bodyPr/>
                    <a:lstStyle/>
                    <a:p>
                      <a:pPr marL="0" marR="0">
                        <a:spcBef>
                          <a:spcPts val="0"/>
                        </a:spcBef>
                        <a:spcAft>
                          <a:spcPts val="0"/>
                        </a:spcAft>
                      </a:pPr>
                      <a:r>
                        <a:rPr lang="en-US" sz="1200" dirty="0" err="1">
                          <a:effectLst/>
                        </a:rPr>
                        <a:t>LoginModule</a:t>
                      </a:r>
                      <a:endParaRPr lang="en-US" sz="1200" dirty="0">
                        <a:effectLst/>
                        <a:latin typeface="Times New Roman"/>
                        <a:ea typeface="SimSun"/>
                        <a:cs typeface="Times New Roman"/>
                      </a:endParaRPr>
                    </a:p>
                  </a:txBody>
                  <a:tcPr marL="21593" marR="21593" marT="21593" marB="21593" anchor="ctr"/>
                </a:tc>
                <a:tc>
                  <a:txBody>
                    <a:bodyPr/>
                    <a:lstStyle/>
                    <a:p>
                      <a:pPr marL="0" marR="0">
                        <a:spcBef>
                          <a:spcPts val="0"/>
                        </a:spcBef>
                        <a:spcAft>
                          <a:spcPts val="0"/>
                        </a:spcAft>
                      </a:pPr>
                      <a:r>
                        <a:rPr lang="en-US" sz="1200">
                          <a:effectLst/>
                        </a:rPr>
                        <a:t>1 field</a:t>
                      </a:r>
                      <a:endParaRPr lang="en-US" sz="1200">
                        <a:effectLst/>
                        <a:latin typeface="Times New Roman"/>
                        <a:ea typeface="SimSun"/>
                        <a:cs typeface="Times New Roman"/>
                      </a:endParaRPr>
                    </a:p>
                  </a:txBody>
                  <a:tcPr marL="21593" marR="21593" marT="21593" marB="21593" anchor="ctr"/>
                </a:tc>
                <a:tc gridSpan="2">
                  <a:txBody>
                    <a:bodyPr/>
                    <a:lstStyle/>
                    <a:p>
                      <a:pPr marL="0" marR="0">
                        <a:spcBef>
                          <a:spcPts val="0"/>
                        </a:spcBef>
                        <a:spcAft>
                          <a:spcPts val="0"/>
                        </a:spcAft>
                      </a:pPr>
                      <a:r>
                        <a:rPr lang="en-US" sz="1200">
                          <a:effectLst/>
                        </a:rPr>
                        <a:t>GreenField.LoginModule.LoginModule</a:t>
                      </a:r>
                      <a:endParaRPr lang="en-US" sz="1200">
                        <a:effectLst/>
                        <a:latin typeface="Times New Roman"/>
                        <a:ea typeface="SimSun"/>
                        <a:cs typeface="Times New Roman"/>
                      </a:endParaRPr>
                    </a:p>
                  </a:txBody>
                  <a:tcPr marL="21593" marR="21593" marT="21593" marB="21593" anchor="ctr"/>
                </a:tc>
                <a:tc hMerge="1">
                  <a:txBody>
                    <a:bodyPr/>
                    <a:lstStyle/>
                    <a:p>
                      <a:endParaRPr lang="en-US"/>
                    </a:p>
                  </a:txBody>
                  <a:tcPr/>
                </a:tc>
              </a:tr>
              <a:tr h="146835">
                <a:tc>
                  <a:txBody>
                    <a:bodyPr/>
                    <a:lstStyle/>
                    <a:p>
                      <a:pPr marL="0" marR="0">
                        <a:spcBef>
                          <a:spcPts val="0"/>
                        </a:spcBef>
                        <a:spcAft>
                          <a:spcPts val="0"/>
                        </a:spcAft>
                      </a:pPr>
                      <a:r>
                        <a:rPr lang="en-US" sz="1200" dirty="0" err="1">
                          <a:effectLst/>
                        </a:rPr>
                        <a:t>ResourceWrapper</a:t>
                      </a:r>
                      <a:endParaRPr lang="en-US" sz="1200" dirty="0">
                        <a:effectLst/>
                        <a:latin typeface="Times New Roman"/>
                        <a:ea typeface="SimSun"/>
                        <a:cs typeface="Times New Roman"/>
                      </a:endParaRPr>
                    </a:p>
                  </a:txBody>
                  <a:tcPr marL="21593" marR="21593" marT="21593" marB="21593" anchor="ctr"/>
                </a:tc>
                <a:tc>
                  <a:txBody>
                    <a:bodyPr/>
                    <a:lstStyle/>
                    <a:p>
                      <a:pPr marL="0" marR="0">
                        <a:spcBef>
                          <a:spcPts val="0"/>
                        </a:spcBef>
                        <a:spcAft>
                          <a:spcPts val="0"/>
                        </a:spcAft>
                      </a:pPr>
                      <a:r>
                        <a:rPr lang="en-US" sz="1200">
                          <a:effectLst/>
                        </a:rPr>
                        <a:t>2 fields</a:t>
                      </a:r>
                      <a:endParaRPr lang="en-US" sz="1200">
                        <a:effectLst/>
                        <a:latin typeface="Times New Roman"/>
                        <a:ea typeface="SimSun"/>
                        <a:cs typeface="Times New Roman"/>
                      </a:endParaRPr>
                    </a:p>
                  </a:txBody>
                  <a:tcPr marL="21593" marR="21593" marT="21593" marB="21593" anchor="ctr"/>
                </a:tc>
                <a:tc gridSpan="2">
                  <a:txBody>
                    <a:bodyPr/>
                    <a:lstStyle/>
                    <a:p>
                      <a:pPr marL="0" marR="0">
                        <a:spcBef>
                          <a:spcPts val="0"/>
                        </a:spcBef>
                        <a:spcAft>
                          <a:spcPts val="0"/>
                        </a:spcAft>
                      </a:pPr>
                      <a:r>
                        <a:rPr lang="en-US" sz="1200">
                          <a:effectLst/>
                        </a:rPr>
                        <a:t>GreenField.LoginModule.Resources.ResourceWrapper</a:t>
                      </a:r>
                      <a:endParaRPr lang="en-US" sz="1200">
                        <a:effectLst/>
                        <a:latin typeface="Times New Roman"/>
                        <a:ea typeface="SimSun"/>
                        <a:cs typeface="Times New Roman"/>
                      </a:endParaRPr>
                    </a:p>
                  </a:txBody>
                  <a:tcPr marL="21593" marR="21593" marT="21593" marB="21593" anchor="ctr"/>
                </a:tc>
                <a:tc hMerge="1">
                  <a:txBody>
                    <a:bodyPr/>
                    <a:lstStyle/>
                    <a:p>
                      <a:endParaRPr lang="en-US"/>
                    </a:p>
                  </a:txBody>
                  <a:tcPr/>
                </a:tc>
              </a:tr>
              <a:tr h="146835">
                <a:tc>
                  <a:txBody>
                    <a:bodyPr/>
                    <a:lstStyle/>
                    <a:p>
                      <a:pPr marL="0" marR="0">
                        <a:spcBef>
                          <a:spcPts val="0"/>
                        </a:spcBef>
                        <a:spcAft>
                          <a:spcPts val="0"/>
                        </a:spcAft>
                      </a:pPr>
                      <a:r>
                        <a:rPr lang="en-US" sz="1200">
                          <a:effectLst/>
                        </a:rPr>
                        <a:t>Extender+ToSecurityModel_ISecurityResolver</a:t>
                      </a:r>
                      <a:endParaRPr lang="en-US" sz="1200">
                        <a:effectLst/>
                        <a:latin typeface="Times New Roman"/>
                        <a:ea typeface="SimSun"/>
                        <a:cs typeface="Times New Roman"/>
                      </a:endParaRPr>
                    </a:p>
                  </a:txBody>
                  <a:tcPr marL="21593" marR="21593" marT="21593" marB="21593" anchor="ctr"/>
                </a:tc>
                <a:tc>
                  <a:txBody>
                    <a:bodyPr/>
                    <a:lstStyle/>
                    <a:p>
                      <a:pPr marL="0" marR="0">
                        <a:spcBef>
                          <a:spcPts val="0"/>
                        </a:spcBef>
                        <a:spcAft>
                          <a:spcPts val="0"/>
                        </a:spcAft>
                      </a:pPr>
                      <a:r>
                        <a:rPr lang="en-US" sz="1200">
                          <a:effectLst/>
                        </a:rPr>
                        <a:t>1 field</a:t>
                      </a:r>
                      <a:endParaRPr lang="en-US" sz="1200">
                        <a:effectLst/>
                        <a:latin typeface="Times New Roman"/>
                        <a:ea typeface="SimSun"/>
                        <a:cs typeface="Times New Roman"/>
                      </a:endParaRPr>
                    </a:p>
                  </a:txBody>
                  <a:tcPr marL="21593" marR="21593" marT="21593" marB="21593" anchor="ctr"/>
                </a:tc>
                <a:tc gridSpan="2">
                  <a:txBody>
                    <a:bodyPr/>
                    <a:lstStyle/>
                    <a:p>
                      <a:pPr marL="0" marR="0">
                        <a:spcBef>
                          <a:spcPts val="0"/>
                        </a:spcBef>
                        <a:spcAft>
                          <a:spcPts val="0"/>
                        </a:spcAft>
                      </a:pPr>
                      <a:r>
                        <a:rPr lang="en-US" sz="1200">
                          <a:effectLst/>
                        </a:rPr>
                        <a:t>TopDown.FacingServer.Backend.Targeting .Extender+ToSecurityModel_ISecurityResolver</a:t>
                      </a:r>
                      <a:endParaRPr lang="en-US" sz="1200">
                        <a:effectLst/>
                        <a:latin typeface="Times New Roman"/>
                        <a:ea typeface="SimSun"/>
                        <a:cs typeface="Times New Roman"/>
                      </a:endParaRPr>
                    </a:p>
                  </a:txBody>
                  <a:tcPr marL="21593" marR="21593" marT="21593" marB="21593" anchor="ctr"/>
                </a:tc>
                <a:tc hMerge="1">
                  <a:txBody>
                    <a:bodyPr/>
                    <a:lstStyle/>
                    <a:p>
                      <a:endParaRPr lang="en-US"/>
                    </a:p>
                  </a:txBody>
                  <a:tcPr/>
                </a:tc>
              </a:tr>
              <a:tr h="146835">
                <a:tc>
                  <a:txBody>
                    <a:bodyPr/>
                    <a:lstStyle/>
                    <a:p>
                      <a:pPr marL="0" marR="0">
                        <a:spcBef>
                          <a:spcPts val="0"/>
                        </a:spcBef>
                        <a:spcAft>
                          <a:spcPts val="0"/>
                        </a:spcAft>
                      </a:pPr>
                      <a:r>
                        <a:rPr lang="en-US" sz="1200">
                          <a:effectLst/>
                        </a:rPr>
                        <a:t>BuCashModel</a:t>
                      </a:r>
                      <a:endParaRPr lang="en-US" sz="1200">
                        <a:effectLst/>
                        <a:latin typeface="Times New Roman"/>
                        <a:ea typeface="SimSun"/>
                        <a:cs typeface="Times New Roman"/>
                      </a:endParaRPr>
                    </a:p>
                  </a:txBody>
                  <a:tcPr marL="21593" marR="21593" marT="21593" marB="21593" anchor="ctr"/>
                </a:tc>
                <a:tc>
                  <a:txBody>
                    <a:bodyPr/>
                    <a:lstStyle/>
                    <a:p>
                      <a:pPr marL="0" marR="0">
                        <a:spcBef>
                          <a:spcPts val="0"/>
                        </a:spcBef>
                        <a:spcAft>
                          <a:spcPts val="0"/>
                        </a:spcAft>
                      </a:pPr>
                      <a:r>
                        <a:rPr lang="en-US" sz="1200">
                          <a:effectLst/>
                        </a:rPr>
                        <a:t>1 field</a:t>
                      </a:r>
                      <a:endParaRPr lang="en-US" sz="1200">
                        <a:effectLst/>
                        <a:latin typeface="Times New Roman"/>
                        <a:ea typeface="SimSun"/>
                        <a:cs typeface="Times New Roman"/>
                      </a:endParaRPr>
                    </a:p>
                  </a:txBody>
                  <a:tcPr marL="21593" marR="21593" marT="21593" marB="21593" anchor="ctr"/>
                </a:tc>
                <a:tc gridSpan="2">
                  <a:txBody>
                    <a:bodyPr/>
                    <a:lstStyle/>
                    <a:p>
                      <a:pPr marL="0" marR="0">
                        <a:spcBef>
                          <a:spcPts val="0"/>
                        </a:spcBef>
                        <a:spcAft>
                          <a:spcPts val="0"/>
                        </a:spcAft>
                      </a:pPr>
                      <a:r>
                        <a:rPr lang="en-US" sz="1200">
                          <a:effectLst/>
                        </a:rPr>
                        <a:t>TopDown.FacingServer.Backend.Targeting.BuCashModel</a:t>
                      </a:r>
                      <a:endParaRPr lang="en-US" sz="1200">
                        <a:effectLst/>
                        <a:latin typeface="Times New Roman"/>
                        <a:ea typeface="SimSun"/>
                        <a:cs typeface="Times New Roman"/>
                      </a:endParaRPr>
                    </a:p>
                  </a:txBody>
                  <a:tcPr marL="21593" marR="21593" marT="21593" marB="21593" anchor="ctr"/>
                </a:tc>
                <a:tc hMerge="1">
                  <a:txBody>
                    <a:bodyPr/>
                    <a:lstStyle/>
                    <a:p>
                      <a:endParaRPr lang="en-US"/>
                    </a:p>
                  </a:txBody>
                  <a:tcPr/>
                </a:tc>
              </a:tr>
              <a:tr h="146835">
                <a:tc>
                  <a:txBody>
                    <a:bodyPr/>
                    <a:lstStyle/>
                    <a:p>
                      <a:pPr marL="0" marR="0">
                        <a:spcBef>
                          <a:spcPts val="0"/>
                        </a:spcBef>
                        <a:spcAft>
                          <a:spcPts val="0"/>
                        </a:spcAft>
                      </a:pPr>
                      <a:r>
                        <a:rPr lang="en-US" sz="1200">
                          <a:effectLst/>
                        </a:rPr>
                        <a:t>BuTotalModel</a:t>
                      </a:r>
                      <a:endParaRPr lang="en-US" sz="1200">
                        <a:effectLst/>
                        <a:latin typeface="Times New Roman"/>
                        <a:ea typeface="SimSun"/>
                        <a:cs typeface="Times New Roman"/>
                      </a:endParaRPr>
                    </a:p>
                  </a:txBody>
                  <a:tcPr marL="21593" marR="21593" marT="21593" marB="21593" anchor="ctr"/>
                </a:tc>
                <a:tc>
                  <a:txBody>
                    <a:bodyPr/>
                    <a:lstStyle/>
                    <a:p>
                      <a:pPr marL="0" marR="0">
                        <a:spcBef>
                          <a:spcPts val="0"/>
                        </a:spcBef>
                        <a:spcAft>
                          <a:spcPts val="0"/>
                        </a:spcAft>
                      </a:pPr>
                      <a:r>
                        <a:rPr lang="en-US" sz="1200">
                          <a:effectLst/>
                        </a:rPr>
                        <a:t>1 field</a:t>
                      </a:r>
                      <a:endParaRPr lang="en-US" sz="1200">
                        <a:effectLst/>
                        <a:latin typeface="Times New Roman"/>
                        <a:ea typeface="SimSun"/>
                        <a:cs typeface="Times New Roman"/>
                      </a:endParaRPr>
                    </a:p>
                  </a:txBody>
                  <a:tcPr marL="21593" marR="21593" marT="21593" marB="21593" anchor="ctr"/>
                </a:tc>
                <a:tc gridSpan="2">
                  <a:txBody>
                    <a:bodyPr/>
                    <a:lstStyle/>
                    <a:p>
                      <a:pPr marL="0" marR="0">
                        <a:spcBef>
                          <a:spcPts val="0"/>
                        </a:spcBef>
                        <a:spcAft>
                          <a:spcPts val="0"/>
                        </a:spcAft>
                      </a:pPr>
                      <a:r>
                        <a:rPr lang="en-US" sz="1200">
                          <a:effectLst/>
                        </a:rPr>
                        <a:t>TopDown.FacingServer.Backend.Targeting.BuTotalModel</a:t>
                      </a:r>
                      <a:endParaRPr lang="en-US" sz="1200">
                        <a:effectLst/>
                        <a:latin typeface="Times New Roman"/>
                        <a:ea typeface="SimSun"/>
                        <a:cs typeface="Times New Roman"/>
                      </a:endParaRPr>
                    </a:p>
                  </a:txBody>
                  <a:tcPr marL="21593" marR="21593" marT="21593" marB="21593" anchor="ctr"/>
                </a:tc>
                <a:tc hMerge="1">
                  <a:txBody>
                    <a:bodyPr/>
                    <a:lstStyle/>
                    <a:p>
                      <a:endParaRPr lang="en-US"/>
                    </a:p>
                  </a:txBody>
                  <a:tcPr/>
                </a:tc>
              </a:tr>
              <a:tr h="146835">
                <a:tc>
                  <a:txBody>
                    <a:bodyPr/>
                    <a:lstStyle/>
                    <a:p>
                      <a:pPr marL="0" marR="0">
                        <a:spcBef>
                          <a:spcPts val="0"/>
                        </a:spcBef>
                        <a:spcAft>
                          <a:spcPts val="0"/>
                        </a:spcAft>
                      </a:pPr>
                      <a:r>
                        <a:rPr lang="en-US" sz="1200">
                          <a:effectLst/>
                        </a:rPr>
                        <a:t>AutoCompleteRequest</a:t>
                      </a:r>
                      <a:endParaRPr lang="en-US" sz="1200">
                        <a:effectLst/>
                        <a:latin typeface="Times New Roman"/>
                        <a:ea typeface="SimSun"/>
                        <a:cs typeface="Times New Roman"/>
                      </a:endParaRPr>
                    </a:p>
                  </a:txBody>
                  <a:tcPr marL="21593" marR="21593" marT="21593" marB="21593" anchor="ctr"/>
                </a:tc>
                <a:tc>
                  <a:txBody>
                    <a:bodyPr/>
                    <a:lstStyle/>
                    <a:p>
                      <a:pPr marL="0" marR="0">
                        <a:spcBef>
                          <a:spcPts val="0"/>
                        </a:spcBef>
                        <a:spcAft>
                          <a:spcPts val="0"/>
                        </a:spcAft>
                      </a:pPr>
                      <a:r>
                        <a:rPr lang="en-US" sz="1200">
                          <a:effectLst/>
                        </a:rPr>
                        <a:t>2 fields</a:t>
                      </a:r>
                      <a:endParaRPr lang="en-US" sz="1200">
                        <a:effectLst/>
                        <a:latin typeface="Times New Roman"/>
                        <a:ea typeface="SimSun"/>
                        <a:cs typeface="Times New Roman"/>
                      </a:endParaRPr>
                    </a:p>
                  </a:txBody>
                  <a:tcPr marL="21593" marR="21593" marT="21593" marB="21593" anchor="ctr"/>
                </a:tc>
                <a:tc gridSpan="2">
                  <a:txBody>
                    <a:bodyPr/>
                    <a:lstStyle/>
                    <a:p>
                      <a:pPr marL="0" marR="0">
                        <a:spcBef>
                          <a:spcPts val="0"/>
                        </a:spcBef>
                        <a:spcAft>
                          <a:spcPts val="0"/>
                        </a:spcAft>
                      </a:pPr>
                      <a:r>
                        <a:rPr lang="en-US" sz="1200">
                          <a:effectLst/>
                        </a:rPr>
                        <a:t>Aims.Controls.AutoCompleteRequest</a:t>
                      </a:r>
                      <a:endParaRPr lang="en-US" sz="1200">
                        <a:effectLst/>
                        <a:latin typeface="Times New Roman"/>
                        <a:ea typeface="SimSun"/>
                        <a:cs typeface="Times New Roman"/>
                      </a:endParaRPr>
                    </a:p>
                  </a:txBody>
                  <a:tcPr marL="21593" marR="21593" marT="21593" marB="21593" anchor="ctr"/>
                </a:tc>
                <a:tc hMerge="1">
                  <a:txBody>
                    <a:bodyPr/>
                    <a:lstStyle/>
                    <a:p>
                      <a:endParaRPr lang="en-US"/>
                    </a:p>
                  </a:txBody>
                  <a:tcPr/>
                </a:tc>
              </a:tr>
              <a:tr h="146835">
                <a:tc>
                  <a:txBody>
                    <a:bodyPr/>
                    <a:lstStyle/>
                    <a:p>
                      <a:pPr marL="0" marR="0">
                        <a:spcBef>
                          <a:spcPts val="0"/>
                        </a:spcBef>
                        <a:spcAft>
                          <a:spcPts val="0"/>
                        </a:spcAft>
                      </a:pPr>
                      <a:r>
                        <a:rPr lang="en-US" sz="1200">
                          <a:effectLst/>
                        </a:rPr>
                        <a:t>AutoCompleteResponse&lt;TResult&gt;</a:t>
                      </a:r>
                      <a:endParaRPr lang="en-US" sz="1200">
                        <a:effectLst/>
                        <a:latin typeface="Times New Roman"/>
                        <a:ea typeface="SimSun"/>
                        <a:cs typeface="Times New Roman"/>
                      </a:endParaRPr>
                    </a:p>
                  </a:txBody>
                  <a:tcPr marL="21593" marR="21593" marT="21593" marB="21593" anchor="ctr"/>
                </a:tc>
                <a:tc>
                  <a:txBody>
                    <a:bodyPr/>
                    <a:lstStyle/>
                    <a:p>
                      <a:pPr marL="0" marR="0">
                        <a:spcBef>
                          <a:spcPts val="0"/>
                        </a:spcBef>
                        <a:spcAft>
                          <a:spcPts val="0"/>
                        </a:spcAft>
                      </a:pPr>
                      <a:r>
                        <a:rPr lang="en-US" sz="1200">
                          <a:effectLst/>
                        </a:rPr>
                        <a:t>2 fields</a:t>
                      </a:r>
                      <a:endParaRPr lang="en-US" sz="1200">
                        <a:effectLst/>
                        <a:latin typeface="Times New Roman"/>
                        <a:ea typeface="SimSun"/>
                        <a:cs typeface="Times New Roman"/>
                      </a:endParaRPr>
                    </a:p>
                  </a:txBody>
                  <a:tcPr marL="21593" marR="21593" marT="21593" marB="21593" anchor="ctr"/>
                </a:tc>
                <a:tc gridSpan="2">
                  <a:txBody>
                    <a:bodyPr/>
                    <a:lstStyle/>
                    <a:p>
                      <a:pPr marL="0" marR="0">
                        <a:spcBef>
                          <a:spcPts val="0"/>
                        </a:spcBef>
                        <a:spcAft>
                          <a:spcPts val="0"/>
                        </a:spcAft>
                      </a:pPr>
                      <a:r>
                        <a:rPr lang="en-US" sz="1200">
                          <a:effectLst/>
                        </a:rPr>
                        <a:t>Aims.Controls.AutoCompleteResponse&lt;TResult&gt;</a:t>
                      </a:r>
                      <a:endParaRPr lang="en-US" sz="1200">
                        <a:effectLst/>
                        <a:latin typeface="Times New Roman"/>
                        <a:ea typeface="SimSun"/>
                        <a:cs typeface="Times New Roman"/>
                      </a:endParaRPr>
                    </a:p>
                  </a:txBody>
                  <a:tcPr marL="21593" marR="21593" marT="21593" marB="21593" anchor="ctr"/>
                </a:tc>
                <a:tc hMerge="1">
                  <a:txBody>
                    <a:bodyPr/>
                    <a:lstStyle/>
                    <a:p>
                      <a:endParaRPr lang="en-US"/>
                    </a:p>
                  </a:txBody>
                  <a:tcPr/>
                </a:tc>
              </a:tr>
              <a:tr h="354131">
                <a:tc>
                  <a:txBody>
                    <a:bodyPr/>
                    <a:lstStyle/>
                    <a:p>
                      <a:pPr marL="0" marR="0">
                        <a:spcBef>
                          <a:spcPts val="0"/>
                        </a:spcBef>
                        <a:spcAft>
                          <a:spcPts val="0"/>
                        </a:spcAft>
                      </a:pPr>
                      <a:r>
                        <a:rPr lang="en-US" sz="1200">
                          <a:effectLst/>
                        </a:rPr>
                        <a:t>RootViewModelBase+RegisterCommunicationStateOnceResolved_ICommunicatio nStateModelResolver</a:t>
                      </a:r>
                      <a:endParaRPr lang="en-US" sz="1200">
                        <a:effectLst/>
                        <a:latin typeface="Times New Roman"/>
                        <a:ea typeface="SimSun"/>
                        <a:cs typeface="Times New Roman"/>
                      </a:endParaRPr>
                    </a:p>
                  </a:txBody>
                  <a:tcPr marL="21593" marR="21593" marT="21593" marB="21593" anchor="ctr"/>
                </a:tc>
                <a:tc>
                  <a:txBody>
                    <a:bodyPr/>
                    <a:lstStyle/>
                    <a:p>
                      <a:pPr marL="0" marR="0">
                        <a:spcBef>
                          <a:spcPts val="0"/>
                        </a:spcBef>
                        <a:spcAft>
                          <a:spcPts val="0"/>
                        </a:spcAft>
                      </a:pPr>
                      <a:r>
                        <a:rPr lang="en-US" sz="1200">
                          <a:effectLst/>
                        </a:rPr>
                        <a:t>1 field</a:t>
                      </a:r>
                      <a:endParaRPr lang="en-US" sz="1200">
                        <a:effectLst/>
                        <a:latin typeface="Times New Roman"/>
                        <a:ea typeface="SimSun"/>
                        <a:cs typeface="Times New Roman"/>
                      </a:endParaRPr>
                    </a:p>
                  </a:txBody>
                  <a:tcPr marL="21593" marR="21593" marT="21593" marB="21593" anchor="ctr"/>
                </a:tc>
                <a:tc gridSpan="2">
                  <a:txBody>
                    <a:bodyPr/>
                    <a:lstStyle/>
                    <a:p>
                      <a:pPr marL="0" marR="0">
                        <a:spcBef>
                          <a:spcPts val="0"/>
                        </a:spcBef>
                        <a:spcAft>
                          <a:spcPts val="0"/>
                        </a:spcAft>
                      </a:pPr>
                      <a:r>
                        <a:rPr lang="en-US" sz="1200">
                          <a:effectLst/>
                        </a:rPr>
                        <a:t>GreenField.Targeting.Controls .RootViewModelBase+RegisterCommunicationStateOnceResolved_ICommunicati onStateModelResolver</a:t>
                      </a:r>
                      <a:endParaRPr lang="en-US" sz="1200">
                        <a:effectLst/>
                        <a:latin typeface="Times New Roman"/>
                        <a:ea typeface="SimSun"/>
                        <a:cs typeface="Times New Roman"/>
                      </a:endParaRPr>
                    </a:p>
                  </a:txBody>
                  <a:tcPr marL="21593" marR="21593" marT="21593" marB="21593" anchor="ctr"/>
                </a:tc>
                <a:tc hMerge="1">
                  <a:txBody>
                    <a:bodyPr/>
                    <a:lstStyle/>
                    <a:p>
                      <a:endParaRPr lang="en-US"/>
                    </a:p>
                  </a:txBody>
                  <a:tcPr/>
                </a:tc>
              </a:tr>
              <a:tr h="354131">
                <a:tc>
                  <a:txBody>
                    <a:bodyPr/>
                    <a:lstStyle/>
                    <a:p>
                      <a:pPr marL="0" marR="0">
                        <a:spcBef>
                          <a:spcPts val="0"/>
                        </a:spcBef>
                        <a:spcAft>
                          <a:spcPts val="0"/>
                        </a:spcAft>
                      </a:pPr>
                      <a:r>
                        <a:rPr lang="en-US" sz="1200">
                          <a:effectLst/>
                        </a:rPr>
                        <a:t>RootViewModelBase+UnregisterCommunicationStateOnceResolved_ICommunicat ionStateModelResolver</a:t>
                      </a:r>
                      <a:endParaRPr lang="en-US" sz="1200">
                        <a:effectLst/>
                        <a:latin typeface="Times New Roman"/>
                        <a:ea typeface="SimSun"/>
                        <a:cs typeface="Times New Roman"/>
                      </a:endParaRPr>
                    </a:p>
                  </a:txBody>
                  <a:tcPr marL="21593" marR="21593" marT="21593" marB="21593" anchor="ctr"/>
                </a:tc>
                <a:tc>
                  <a:txBody>
                    <a:bodyPr/>
                    <a:lstStyle/>
                    <a:p>
                      <a:pPr marL="0" marR="0">
                        <a:spcBef>
                          <a:spcPts val="0"/>
                        </a:spcBef>
                        <a:spcAft>
                          <a:spcPts val="0"/>
                        </a:spcAft>
                      </a:pPr>
                      <a:r>
                        <a:rPr lang="en-US" sz="1200">
                          <a:effectLst/>
                        </a:rPr>
                        <a:t>1 field</a:t>
                      </a:r>
                      <a:endParaRPr lang="en-US" sz="1200">
                        <a:effectLst/>
                        <a:latin typeface="Times New Roman"/>
                        <a:ea typeface="SimSun"/>
                        <a:cs typeface="Times New Roman"/>
                      </a:endParaRPr>
                    </a:p>
                  </a:txBody>
                  <a:tcPr marL="21593" marR="21593" marT="21593" marB="21593" anchor="ctr"/>
                </a:tc>
                <a:tc gridSpan="2">
                  <a:txBody>
                    <a:bodyPr/>
                    <a:lstStyle/>
                    <a:p>
                      <a:pPr marL="0" marR="0">
                        <a:spcBef>
                          <a:spcPts val="0"/>
                        </a:spcBef>
                        <a:spcAft>
                          <a:spcPts val="0"/>
                        </a:spcAft>
                      </a:pPr>
                      <a:r>
                        <a:rPr lang="en-US" sz="1200" dirty="0" err="1">
                          <a:effectLst/>
                        </a:rPr>
                        <a:t>GreenField.Targeting.Controls</a:t>
                      </a:r>
                      <a:r>
                        <a:rPr lang="en-US" sz="1200" dirty="0">
                          <a:effectLst/>
                        </a:rPr>
                        <a:t> .RootViewModelBase+UnregisterCommunicationStateOnceResolved_ICommunica </a:t>
                      </a:r>
                      <a:r>
                        <a:rPr lang="en-US" sz="1200" dirty="0" err="1">
                          <a:effectLst/>
                        </a:rPr>
                        <a:t>tionStateModelResolver</a:t>
                      </a:r>
                      <a:endParaRPr lang="en-US" sz="1200" dirty="0">
                        <a:effectLst/>
                        <a:latin typeface="Times New Roman"/>
                        <a:ea typeface="SimSun"/>
                        <a:cs typeface="Times New Roman"/>
                      </a:endParaRPr>
                    </a:p>
                  </a:txBody>
                  <a:tcPr marL="21593" marR="21593" marT="21593" marB="21593" anchor="ctr"/>
                </a:tc>
                <a:tc hMerge="1">
                  <a:txBody>
                    <a:bodyPr/>
                    <a:lstStyle/>
                    <a:p>
                      <a:endParaRPr lang="en-US"/>
                    </a:p>
                  </a:txBody>
                  <a:tcPr/>
                </a:tc>
              </a:tr>
            </a:tbl>
          </a:graphicData>
        </a:graphic>
      </p:graphicFrame>
    </p:spTree>
    <p:extLst>
      <p:ext uri="{BB962C8B-B14F-4D97-AF65-F5344CB8AC3E}">
        <p14:creationId xmlns:p14="http://schemas.microsoft.com/office/powerpoint/2010/main" val="31584546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 0 L 0 -0.25 E" pathEditMode="relative" ptsTypes="">
                                      <p:cBhvr>
                                        <p:cTn id="6"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AA957AF-53C0-420B-9C2D-77DB1416566C}" type="slidenum">
              <a:rPr kumimoji="0" lang="en-US" smtClean="0"/>
              <a:pPr/>
              <a:t>9</a:t>
            </a:fld>
            <a:endParaRPr kumimoji="0" lang="en-US"/>
          </a:p>
        </p:txBody>
      </p:sp>
      <p:sp>
        <p:nvSpPr>
          <p:cNvPr id="7" name="Title 1"/>
          <p:cNvSpPr>
            <a:spLocks noGrp="1"/>
          </p:cNvSpPr>
          <p:nvPr>
            <p:ph type="title"/>
          </p:nvPr>
        </p:nvSpPr>
        <p:spPr>
          <a:xfrm>
            <a:off x="133125" y="-290355"/>
            <a:ext cx="8782275" cy="1143000"/>
          </a:xfrm>
        </p:spPr>
        <p:txBody>
          <a:bodyPr>
            <a:noAutofit/>
          </a:bodyPr>
          <a:lstStyle/>
          <a:p>
            <a:r>
              <a:rPr lang="en-GB" sz="2400" dirty="0"/>
              <a:t>Avoid namespaces with few </a:t>
            </a:r>
            <a:r>
              <a:rPr lang="en-GB" sz="2400" dirty="0" smtClean="0"/>
              <a:t>types </a:t>
            </a:r>
            <a:r>
              <a:rPr lang="en-US" sz="2400" dirty="0" smtClean="0"/>
              <a:t>(43): *</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517484930"/>
              </p:ext>
            </p:extLst>
          </p:nvPr>
        </p:nvGraphicFramePr>
        <p:xfrm>
          <a:off x="42333" y="595389"/>
          <a:ext cx="9076267" cy="6291168"/>
        </p:xfrm>
        <a:graphic>
          <a:graphicData uri="http://schemas.openxmlformats.org/drawingml/2006/table">
            <a:tbl>
              <a:tblPr firstRow="1" firstCol="1" bandRow="1">
                <a:tableStyleId>{5C22544A-7EE6-4342-B048-85BDC9FD1C3A}</a:tableStyleId>
              </a:tblPr>
              <a:tblGrid>
                <a:gridCol w="4157516"/>
                <a:gridCol w="761235"/>
                <a:gridCol w="4157516"/>
              </a:tblGrid>
              <a:tr h="165822">
                <a:tc>
                  <a:txBody>
                    <a:bodyPr/>
                    <a:lstStyle/>
                    <a:p>
                      <a:pPr marL="0" marR="0" algn="ctr">
                        <a:spcBef>
                          <a:spcPts val="0"/>
                        </a:spcBef>
                        <a:spcAft>
                          <a:spcPts val="0"/>
                        </a:spcAft>
                      </a:pPr>
                      <a:r>
                        <a:rPr lang="en-US" sz="1400" dirty="0">
                          <a:effectLst/>
                          <a:latin typeface="+mn-lt"/>
                        </a:rPr>
                        <a:t>namespaces</a:t>
                      </a:r>
                      <a:endParaRPr lang="en-US" sz="1400" dirty="0">
                        <a:effectLst/>
                        <a:latin typeface="+mn-lt"/>
                        <a:ea typeface="SimSun"/>
                        <a:cs typeface="Times New Roman"/>
                      </a:endParaRPr>
                    </a:p>
                  </a:txBody>
                  <a:tcPr marL="24386" marR="24386" marT="24386" marB="24386" anchor="ctr"/>
                </a:tc>
                <a:tc>
                  <a:txBody>
                    <a:bodyPr/>
                    <a:lstStyle/>
                    <a:p>
                      <a:pPr marL="0" marR="0" algn="ctr">
                        <a:spcBef>
                          <a:spcPts val="0"/>
                        </a:spcBef>
                        <a:spcAft>
                          <a:spcPts val="0"/>
                        </a:spcAft>
                      </a:pPr>
                      <a:r>
                        <a:rPr lang="en-US" sz="1400">
                          <a:effectLst/>
                          <a:latin typeface="+mn-lt"/>
                        </a:rPr>
                        <a:t>types</a:t>
                      </a:r>
                      <a:endParaRPr lang="en-US" sz="1400">
                        <a:effectLst/>
                        <a:latin typeface="+mn-lt"/>
                        <a:ea typeface="SimSun"/>
                        <a:cs typeface="Times New Roman"/>
                      </a:endParaRPr>
                    </a:p>
                  </a:txBody>
                  <a:tcPr marL="24386" marR="24386" marT="24386" marB="24386" anchor="ctr"/>
                </a:tc>
                <a:tc>
                  <a:txBody>
                    <a:bodyPr/>
                    <a:lstStyle/>
                    <a:p>
                      <a:pPr marL="0" marR="0" algn="ctr">
                        <a:spcBef>
                          <a:spcPts val="0"/>
                        </a:spcBef>
                        <a:spcAft>
                          <a:spcPts val="0"/>
                        </a:spcAft>
                      </a:pPr>
                      <a:r>
                        <a:rPr lang="en-US" sz="1400">
                          <a:effectLst/>
                          <a:latin typeface="+mn-lt"/>
                        </a:rPr>
                        <a:t>Full Name</a:t>
                      </a:r>
                      <a:endParaRPr lang="en-US" sz="1400">
                        <a:effectLst/>
                        <a:latin typeface="+mn-lt"/>
                        <a:ea typeface="SimSun"/>
                        <a:cs typeface="Times New Roman"/>
                      </a:endParaRPr>
                    </a:p>
                  </a:txBody>
                  <a:tcPr marL="24386" marR="24386" marT="24386" marB="24386" anchor="ctr"/>
                </a:tc>
              </a:tr>
              <a:tr h="165822">
                <a:tc>
                  <a:txBody>
                    <a:bodyPr/>
                    <a:lstStyle/>
                    <a:p>
                      <a:pPr marL="0" marR="0">
                        <a:spcBef>
                          <a:spcPts val="0"/>
                        </a:spcBef>
                        <a:spcAft>
                          <a:spcPts val="0"/>
                        </a:spcAft>
                      </a:pPr>
                      <a:r>
                        <a:rPr lang="en-US" sz="1400" dirty="0" err="1">
                          <a:effectLst/>
                          <a:latin typeface="+mn-lt"/>
                        </a:rPr>
                        <a:t>GreenField.UserSession</a:t>
                      </a:r>
                      <a:endParaRPr lang="en-US" sz="1400" dirty="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1 type</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GreenField.UserSession</a:t>
                      </a:r>
                      <a:endParaRPr lang="en-US" sz="1400">
                        <a:effectLst/>
                        <a:latin typeface="+mn-lt"/>
                        <a:ea typeface="SimSun"/>
                        <a:cs typeface="Times New Roman"/>
                      </a:endParaRPr>
                    </a:p>
                  </a:txBody>
                  <a:tcPr marL="24386" marR="24386" marT="24386" marB="24386" anchor="ctr"/>
                </a:tc>
              </a:tr>
              <a:tr h="165822">
                <a:tc>
                  <a:txBody>
                    <a:bodyPr/>
                    <a:lstStyle/>
                    <a:p>
                      <a:pPr marL="0" marR="0">
                        <a:spcBef>
                          <a:spcPts val="0"/>
                        </a:spcBef>
                        <a:spcAft>
                          <a:spcPts val="0"/>
                        </a:spcAft>
                      </a:pPr>
                      <a:r>
                        <a:rPr lang="en-US" sz="1400" dirty="0" err="1">
                          <a:effectLst/>
                          <a:latin typeface="+mn-lt"/>
                        </a:rPr>
                        <a:t>GreenField.Common.Helper</a:t>
                      </a:r>
                      <a:endParaRPr lang="en-US" sz="1400" dirty="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1 type</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GreenField.Common.Helper</a:t>
                      </a:r>
                      <a:endParaRPr lang="en-US" sz="1400">
                        <a:effectLst/>
                        <a:latin typeface="+mn-lt"/>
                        <a:ea typeface="SimSun"/>
                        <a:cs typeface="Times New Roman"/>
                      </a:endParaRPr>
                    </a:p>
                  </a:txBody>
                  <a:tcPr marL="24386" marR="24386" marT="24386" marB="24386" anchor="ctr"/>
                </a:tc>
              </a:tr>
              <a:tr h="165822">
                <a:tc>
                  <a:txBody>
                    <a:bodyPr/>
                    <a:lstStyle/>
                    <a:p>
                      <a:pPr marL="0" marR="0">
                        <a:spcBef>
                          <a:spcPts val="0"/>
                        </a:spcBef>
                        <a:spcAft>
                          <a:spcPts val="0"/>
                        </a:spcAft>
                      </a:pPr>
                      <a:r>
                        <a:rPr lang="en-US" sz="1400">
                          <a:effectLst/>
                          <a:latin typeface="+mn-lt"/>
                        </a:rPr>
                        <a:t>GreenField.Gadgets.Helpers</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1 type</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GreenField.Gadgets.Helpers</a:t>
                      </a:r>
                      <a:endParaRPr lang="en-US" sz="1400">
                        <a:effectLst/>
                        <a:latin typeface="+mn-lt"/>
                        <a:ea typeface="SimSun"/>
                        <a:cs typeface="Times New Roman"/>
                      </a:endParaRPr>
                    </a:p>
                  </a:txBody>
                  <a:tcPr marL="24386" marR="24386" marT="24386" marB="24386" anchor="ctr"/>
                </a:tc>
              </a:tr>
              <a:tr h="165822">
                <a:tc>
                  <a:txBody>
                    <a:bodyPr/>
                    <a:lstStyle/>
                    <a:p>
                      <a:pPr marL="0" marR="0">
                        <a:spcBef>
                          <a:spcPts val="0"/>
                        </a:spcBef>
                        <a:spcAft>
                          <a:spcPts val="0"/>
                        </a:spcAft>
                      </a:pPr>
                      <a:r>
                        <a:rPr lang="en-US" sz="1400">
                          <a:effectLst/>
                          <a:latin typeface="+mn-lt"/>
                        </a:rPr>
                        <a:t>GreenField.LoginModule</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1 type</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GreenField.LoginModule</a:t>
                      </a:r>
                      <a:endParaRPr lang="en-US" sz="1400">
                        <a:effectLst/>
                        <a:latin typeface="+mn-lt"/>
                        <a:ea typeface="SimSun"/>
                        <a:cs typeface="Times New Roman"/>
                      </a:endParaRPr>
                    </a:p>
                  </a:txBody>
                  <a:tcPr marL="24386" marR="24386" marT="24386" marB="24386" anchor="ctr"/>
                </a:tc>
              </a:tr>
              <a:tr h="165822">
                <a:tc>
                  <a:txBody>
                    <a:bodyPr/>
                    <a:lstStyle/>
                    <a:p>
                      <a:pPr marL="0" marR="0">
                        <a:spcBef>
                          <a:spcPts val="0"/>
                        </a:spcBef>
                        <a:spcAft>
                          <a:spcPts val="0"/>
                        </a:spcAft>
                      </a:pPr>
                      <a:r>
                        <a:rPr lang="en-US" sz="1400">
                          <a:effectLst/>
                          <a:latin typeface="+mn-lt"/>
                        </a:rPr>
                        <a:t>GreenField.LoginModule.Controls</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dirty="0">
                          <a:effectLst/>
                          <a:latin typeface="+mn-lt"/>
                        </a:rPr>
                        <a:t>1 type</a:t>
                      </a:r>
                      <a:endParaRPr lang="en-US" sz="1400" dirty="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dirty="0" err="1">
                          <a:effectLst/>
                          <a:latin typeface="+mn-lt"/>
                        </a:rPr>
                        <a:t>GreenField.LoginModule.Controls</a:t>
                      </a:r>
                      <a:endParaRPr lang="en-US" sz="1400" dirty="0">
                        <a:effectLst/>
                        <a:latin typeface="+mn-lt"/>
                        <a:ea typeface="SimSun"/>
                        <a:cs typeface="Times New Roman"/>
                      </a:endParaRPr>
                    </a:p>
                  </a:txBody>
                  <a:tcPr marL="24386" marR="24386" marT="24386" marB="24386" anchor="ctr"/>
                </a:tc>
              </a:tr>
              <a:tr h="165822">
                <a:tc>
                  <a:txBody>
                    <a:bodyPr/>
                    <a:lstStyle/>
                    <a:p>
                      <a:pPr marL="0" marR="0">
                        <a:spcBef>
                          <a:spcPts val="0"/>
                        </a:spcBef>
                        <a:spcAft>
                          <a:spcPts val="0"/>
                        </a:spcAft>
                      </a:pPr>
                      <a:r>
                        <a:rPr lang="en-US" sz="1400">
                          <a:effectLst/>
                          <a:latin typeface="+mn-lt"/>
                        </a:rPr>
                        <a:t>GreenField.LoginModule.SupportClasses</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1 type</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dirty="0" err="1">
                          <a:effectLst/>
                          <a:latin typeface="+mn-lt"/>
                        </a:rPr>
                        <a:t>GreenField.LoginModule.SupportClasses</a:t>
                      </a:r>
                      <a:endParaRPr lang="en-US" sz="1400" dirty="0">
                        <a:effectLst/>
                        <a:latin typeface="+mn-lt"/>
                        <a:ea typeface="SimSun"/>
                        <a:cs typeface="Times New Roman"/>
                      </a:endParaRPr>
                    </a:p>
                  </a:txBody>
                  <a:tcPr marL="24386" marR="24386" marT="24386" marB="24386" anchor="ctr"/>
                </a:tc>
              </a:tr>
              <a:tr h="165822">
                <a:tc>
                  <a:txBody>
                    <a:bodyPr/>
                    <a:lstStyle/>
                    <a:p>
                      <a:pPr marL="0" marR="0">
                        <a:spcBef>
                          <a:spcPts val="0"/>
                        </a:spcBef>
                        <a:spcAft>
                          <a:spcPts val="0"/>
                        </a:spcAft>
                      </a:pPr>
                      <a:r>
                        <a:rPr lang="en-US" sz="1400">
                          <a:effectLst/>
                          <a:latin typeface="+mn-lt"/>
                        </a:rPr>
                        <a:t>GreenField.AdministrationModule</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1 type</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GreenField.AdministrationModule</a:t>
                      </a:r>
                      <a:endParaRPr lang="en-US" sz="1400">
                        <a:effectLst/>
                        <a:latin typeface="+mn-lt"/>
                        <a:ea typeface="SimSun"/>
                        <a:cs typeface="Times New Roman"/>
                      </a:endParaRPr>
                    </a:p>
                  </a:txBody>
                  <a:tcPr marL="24386" marR="24386" marT="24386" marB="24386" anchor="ctr"/>
                </a:tc>
              </a:tr>
              <a:tr h="165822">
                <a:tc>
                  <a:txBody>
                    <a:bodyPr/>
                    <a:lstStyle/>
                    <a:p>
                      <a:pPr marL="0" marR="0">
                        <a:spcBef>
                          <a:spcPts val="0"/>
                        </a:spcBef>
                        <a:spcAft>
                          <a:spcPts val="0"/>
                        </a:spcAft>
                      </a:pPr>
                      <a:r>
                        <a:rPr lang="en-US" sz="1400">
                          <a:effectLst/>
                          <a:latin typeface="+mn-lt"/>
                        </a:rPr>
                        <a:t>GreenField.AdministrationModule.Controls</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1 type</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GreenField.AdministrationModule.Controls</a:t>
                      </a:r>
                      <a:endParaRPr lang="en-US" sz="1400">
                        <a:effectLst/>
                        <a:latin typeface="+mn-lt"/>
                        <a:ea typeface="SimSun"/>
                        <a:cs typeface="Times New Roman"/>
                      </a:endParaRPr>
                    </a:p>
                  </a:txBody>
                  <a:tcPr marL="24386" marR="24386" marT="24386" marB="24386" anchor="ctr"/>
                </a:tc>
              </a:tr>
              <a:tr h="165822">
                <a:tc>
                  <a:txBody>
                    <a:bodyPr/>
                    <a:lstStyle/>
                    <a:p>
                      <a:pPr marL="0" marR="0">
                        <a:spcBef>
                          <a:spcPts val="0"/>
                        </a:spcBef>
                        <a:spcAft>
                          <a:spcPts val="0"/>
                        </a:spcAft>
                      </a:pPr>
                      <a:r>
                        <a:rPr lang="en-US" sz="1400" dirty="0" err="1">
                          <a:effectLst/>
                          <a:latin typeface="+mn-lt"/>
                        </a:rPr>
                        <a:t>GreenField.Gadgets.Helpers.Converters</a:t>
                      </a:r>
                      <a:endParaRPr lang="en-US" sz="1400" dirty="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1 type</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GreenField.Gadgets.Helpers.Converters</a:t>
                      </a:r>
                      <a:endParaRPr lang="en-US" sz="1400">
                        <a:effectLst/>
                        <a:latin typeface="+mn-lt"/>
                        <a:ea typeface="SimSun"/>
                        <a:cs typeface="Times New Roman"/>
                      </a:endParaRPr>
                    </a:p>
                  </a:txBody>
                  <a:tcPr marL="24386" marR="24386" marT="24386" marB="24386" anchor="ctr"/>
                </a:tc>
              </a:tr>
              <a:tr h="165822">
                <a:tc>
                  <a:txBody>
                    <a:bodyPr/>
                    <a:lstStyle/>
                    <a:p>
                      <a:pPr marL="0" marR="0">
                        <a:spcBef>
                          <a:spcPts val="0"/>
                        </a:spcBef>
                        <a:spcAft>
                          <a:spcPts val="0"/>
                        </a:spcAft>
                      </a:pPr>
                      <a:r>
                        <a:rPr lang="en-US" sz="1400">
                          <a:effectLst/>
                          <a:latin typeface="+mn-lt"/>
                        </a:rPr>
                        <a:t>GreenField.Web.Helpers</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1 type</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GreenField.Web.Helpers</a:t>
                      </a:r>
                      <a:endParaRPr lang="en-US" sz="1400">
                        <a:effectLst/>
                        <a:latin typeface="+mn-lt"/>
                        <a:ea typeface="SimSun"/>
                        <a:cs typeface="Times New Roman"/>
                      </a:endParaRPr>
                    </a:p>
                  </a:txBody>
                  <a:tcPr marL="24386" marR="24386" marT="24386" marB="24386" anchor="ctr"/>
                </a:tc>
              </a:tr>
              <a:tr h="165822">
                <a:tc>
                  <a:txBody>
                    <a:bodyPr/>
                    <a:lstStyle/>
                    <a:p>
                      <a:pPr marL="0" marR="0">
                        <a:spcBef>
                          <a:spcPts val="0"/>
                        </a:spcBef>
                        <a:spcAft>
                          <a:spcPts val="0"/>
                        </a:spcAft>
                      </a:pPr>
                      <a:r>
                        <a:rPr lang="en-US" sz="1400" dirty="0" err="1">
                          <a:effectLst/>
                          <a:latin typeface="+mn-lt"/>
                        </a:rPr>
                        <a:t>Greenfield.Gadgets.Helpers</a:t>
                      </a:r>
                      <a:endParaRPr lang="en-US" sz="1400" dirty="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1 type</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Greenfield.Gadgets.Helpers</a:t>
                      </a:r>
                      <a:endParaRPr lang="en-US" sz="1400">
                        <a:effectLst/>
                        <a:latin typeface="+mn-lt"/>
                        <a:ea typeface="SimSun"/>
                        <a:cs typeface="Times New Roman"/>
                      </a:endParaRPr>
                    </a:p>
                  </a:txBody>
                  <a:tcPr marL="24386" marR="24386" marT="24386" marB="24386" anchor="ctr"/>
                </a:tc>
              </a:tr>
              <a:tr h="165822">
                <a:tc>
                  <a:txBody>
                    <a:bodyPr/>
                    <a:lstStyle/>
                    <a:p>
                      <a:pPr marL="0" marR="0">
                        <a:spcBef>
                          <a:spcPts val="0"/>
                        </a:spcBef>
                        <a:spcAft>
                          <a:spcPts val="0"/>
                        </a:spcAft>
                      </a:pPr>
                      <a:r>
                        <a:rPr lang="en-US" sz="1400">
                          <a:effectLst/>
                          <a:latin typeface="+mn-lt"/>
                        </a:rPr>
                        <a:t>GreenField.DashboardModule</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1 type</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GreenField.DashboardModule</a:t>
                      </a:r>
                      <a:endParaRPr lang="en-US" sz="1400">
                        <a:effectLst/>
                        <a:latin typeface="+mn-lt"/>
                        <a:ea typeface="SimSun"/>
                        <a:cs typeface="Times New Roman"/>
                      </a:endParaRPr>
                    </a:p>
                  </a:txBody>
                  <a:tcPr marL="24386" marR="24386" marT="24386" marB="24386" anchor="ctr"/>
                </a:tc>
              </a:tr>
              <a:tr h="165822">
                <a:tc>
                  <a:txBody>
                    <a:bodyPr/>
                    <a:lstStyle/>
                    <a:p>
                      <a:pPr marL="0" marR="0">
                        <a:spcBef>
                          <a:spcPts val="0"/>
                        </a:spcBef>
                        <a:spcAft>
                          <a:spcPts val="0"/>
                        </a:spcAft>
                      </a:pPr>
                      <a:r>
                        <a:rPr lang="en-US" sz="1400">
                          <a:effectLst/>
                          <a:latin typeface="+mn-lt"/>
                        </a:rPr>
                        <a:t>GreenField.DashboardModule.Helpers</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1 type</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GreenField.DashboardModule.Helpers</a:t>
                      </a:r>
                      <a:endParaRPr lang="en-US" sz="1400">
                        <a:effectLst/>
                        <a:latin typeface="+mn-lt"/>
                        <a:ea typeface="SimSun"/>
                        <a:cs typeface="Times New Roman"/>
                      </a:endParaRPr>
                    </a:p>
                  </a:txBody>
                  <a:tcPr marL="24386" marR="24386" marT="24386" marB="24386" anchor="ctr"/>
                </a:tc>
              </a:tr>
              <a:tr h="165822">
                <a:tc>
                  <a:txBody>
                    <a:bodyPr/>
                    <a:lstStyle/>
                    <a:p>
                      <a:pPr marL="0" marR="0">
                        <a:spcBef>
                          <a:spcPts val="0"/>
                        </a:spcBef>
                        <a:spcAft>
                          <a:spcPts val="0"/>
                        </a:spcAft>
                      </a:pPr>
                      <a:r>
                        <a:rPr lang="en-US" sz="1400">
                          <a:effectLst/>
                          <a:latin typeface="+mn-lt"/>
                        </a:rPr>
                        <a:t>GreenField.DashBoardModule.Helpers</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1 type</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dirty="0" err="1">
                          <a:effectLst/>
                          <a:latin typeface="+mn-lt"/>
                        </a:rPr>
                        <a:t>GreenField.DashBoardModule.Helpers</a:t>
                      </a:r>
                      <a:endParaRPr lang="en-US" sz="1400" dirty="0">
                        <a:effectLst/>
                        <a:latin typeface="+mn-lt"/>
                        <a:ea typeface="SimSun"/>
                        <a:cs typeface="Times New Roman"/>
                      </a:endParaRPr>
                    </a:p>
                  </a:txBody>
                  <a:tcPr marL="24386" marR="24386" marT="24386" marB="24386" anchor="ctr"/>
                </a:tc>
              </a:tr>
              <a:tr h="165822">
                <a:tc>
                  <a:txBody>
                    <a:bodyPr/>
                    <a:lstStyle/>
                    <a:p>
                      <a:pPr marL="0" marR="0">
                        <a:spcBef>
                          <a:spcPts val="0"/>
                        </a:spcBef>
                        <a:spcAft>
                          <a:spcPts val="0"/>
                        </a:spcAft>
                      </a:pPr>
                      <a:r>
                        <a:rPr lang="en-US" sz="1400">
                          <a:effectLst/>
                          <a:latin typeface="+mn-lt"/>
                        </a:rPr>
                        <a:t>GreenField.App.Models</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1 type</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dirty="0" err="1">
                          <a:effectLst/>
                          <a:latin typeface="+mn-lt"/>
                        </a:rPr>
                        <a:t>GreenField.App.Models</a:t>
                      </a:r>
                      <a:endParaRPr lang="en-US" sz="1400" dirty="0">
                        <a:effectLst/>
                        <a:latin typeface="+mn-lt"/>
                        <a:ea typeface="SimSun"/>
                        <a:cs typeface="Times New Roman"/>
                      </a:endParaRPr>
                    </a:p>
                  </a:txBody>
                  <a:tcPr marL="24386" marR="24386" marT="24386" marB="24386" anchor="ctr"/>
                </a:tc>
              </a:tr>
              <a:tr h="165822">
                <a:tc>
                  <a:txBody>
                    <a:bodyPr/>
                    <a:lstStyle/>
                    <a:p>
                      <a:pPr marL="0" marR="0">
                        <a:spcBef>
                          <a:spcPts val="0"/>
                        </a:spcBef>
                        <a:spcAft>
                          <a:spcPts val="0"/>
                        </a:spcAft>
                      </a:pPr>
                      <a:r>
                        <a:rPr lang="en-US" sz="1400">
                          <a:effectLst/>
                          <a:latin typeface="+mn-lt"/>
                        </a:rPr>
                        <a:t>GreenField.App.ViewModel</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1 type</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GreenField.App.ViewModel</a:t>
                      </a:r>
                      <a:endParaRPr lang="en-US" sz="1400">
                        <a:effectLst/>
                        <a:latin typeface="+mn-lt"/>
                        <a:ea typeface="SimSun"/>
                        <a:cs typeface="Times New Roman"/>
                      </a:endParaRPr>
                    </a:p>
                  </a:txBody>
                  <a:tcPr marL="24386" marR="24386" marT="24386" marB="24386" anchor="ctr"/>
                </a:tc>
              </a:tr>
              <a:tr h="165822">
                <a:tc>
                  <a:txBody>
                    <a:bodyPr/>
                    <a:lstStyle/>
                    <a:p>
                      <a:pPr marL="0" marR="0">
                        <a:spcBef>
                          <a:spcPts val="0"/>
                        </a:spcBef>
                        <a:spcAft>
                          <a:spcPts val="0"/>
                        </a:spcAft>
                      </a:pPr>
                      <a:r>
                        <a:rPr lang="en-US" sz="1400">
                          <a:effectLst/>
                          <a:latin typeface="+mn-lt"/>
                        </a:rPr>
                        <a:t>GreenField.ServiceCaller.UnitTest</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1 type</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GreenField.ServiceCaller.UnitTest</a:t>
                      </a:r>
                      <a:endParaRPr lang="en-US" sz="1400">
                        <a:effectLst/>
                        <a:latin typeface="+mn-lt"/>
                        <a:ea typeface="SimSun"/>
                        <a:cs typeface="Times New Roman"/>
                      </a:endParaRPr>
                    </a:p>
                  </a:txBody>
                  <a:tcPr marL="24386" marR="24386" marT="24386" marB="24386" anchor="ctr"/>
                </a:tc>
              </a:tr>
              <a:tr h="165822">
                <a:tc>
                  <a:txBody>
                    <a:bodyPr/>
                    <a:lstStyle/>
                    <a:p>
                      <a:pPr marL="0" marR="0">
                        <a:spcBef>
                          <a:spcPts val="0"/>
                        </a:spcBef>
                        <a:spcAft>
                          <a:spcPts val="0"/>
                        </a:spcAft>
                      </a:pPr>
                      <a:r>
                        <a:rPr lang="en-US" sz="1400">
                          <a:effectLst/>
                          <a:latin typeface="+mn-lt"/>
                        </a:rPr>
                        <a:t>Greenfield.ServiceCaller.UnitTest</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1 type</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Greenfield.ServiceCaller.UnitTest</a:t>
                      </a:r>
                      <a:endParaRPr lang="en-US" sz="1400">
                        <a:effectLst/>
                        <a:latin typeface="+mn-lt"/>
                        <a:ea typeface="SimSun"/>
                        <a:cs typeface="Times New Roman"/>
                      </a:endParaRPr>
                    </a:p>
                  </a:txBody>
                  <a:tcPr marL="24386" marR="24386" marT="24386" marB="24386" anchor="ctr"/>
                </a:tc>
              </a:tr>
              <a:tr h="165822">
                <a:tc>
                  <a:txBody>
                    <a:bodyPr/>
                    <a:lstStyle/>
                    <a:p>
                      <a:pPr marL="0" marR="0">
                        <a:spcBef>
                          <a:spcPts val="0"/>
                        </a:spcBef>
                        <a:spcAft>
                          <a:spcPts val="0"/>
                        </a:spcAft>
                      </a:pPr>
                      <a:r>
                        <a:rPr lang="en-US" sz="1400">
                          <a:effectLst/>
                          <a:latin typeface="+mn-lt"/>
                        </a:rPr>
                        <a:t>Aims.Expressions.ManagingBpt</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1 type</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Aims.Expressions.ManagingBpt</a:t>
                      </a:r>
                      <a:endParaRPr lang="en-US" sz="1400">
                        <a:effectLst/>
                        <a:latin typeface="+mn-lt"/>
                        <a:ea typeface="SimSun"/>
                        <a:cs typeface="Times New Roman"/>
                      </a:endParaRPr>
                    </a:p>
                  </a:txBody>
                  <a:tcPr marL="24386" marR="24386" marT="24386" marB="24386" anchor="ctr"/>
                </a:tc>
              </a:tr>
              <a:tr h="165822">
                <a:tc>
                  <a:txBody>
                    <a:bodyPr/>
                    <a:lstStyle/>
                    <a:p>
                      <a:pPr marL="0" marR="0">
                        <a:spcBef>
                          <a:spcPts val="0"/>
                        </a:spcBef>
                        <a:spcAft>
                          <a:spcPts val="0"/>
                        </a:spcAft>
                      </a:pPr>
                      <a:r>
                        <a:rPr lang="en-US" sz="1400">
                          <a:effectLst/>
                          <a:latin typeface="+mn-lt"/>
                        </a:rPr>
                        <a:t>TopDown.Core.ManagingCountries</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1 type</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TopDown.Core.ManagingCountries</a:t>
                      </a:r>
                      <a:endParaRPr lang="en-US" sz="1400">
                        <a:effectLst/>
                        <a:latin typeface="+mn-lt"/>
                        <a:ea typeface="SimSun"/>
                        <a:cs typeface="Times New Roman"/>
                      </a:endParaRPr>
                    </a:p>
                  </a:txBody>
                  <a:tcPr marL="24386" marR="24386" marT="24386" marB="24386" anchor="ctr"/>
                </a:tc>
              </a:tr>
              <a:tr h="165822">
                <a:tc>
                  <a:txBody>
                    <a:bodyPr/>
                    <a:lstStyle/>
                    <a:p>
                      <a:pPr marL="0" marR="0">
                        <a:spcBef>
                          <a:spcPts val="0"/>
                        </a:spcBef>
                        <a:spcAft>
                          <a:spcPts val="0"/>
                        </a:spcAft>
                      </a:pPr>
                      <a:r>
                        <a:rPr lang="en-US" sz="1400">
                          <a:effectLst/>
                          <a:latin typeface="+mn-lt"/>
                        </a:rPr>
                        <a:t>TopDown.Core.Scripts</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1 type</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TopDown.Core.Scripts</a:t>
                      </a:r>
                      <a:endParaRPr lang="en-US" sz="1400">
                        <a:effectLst/>
                        <a:latin typeface="+mn-lt"/>
                        <a:ea typeface="SimSun"/>
                        <a:cs typeface="Times New Roman"/>
                      </a:endParaRPr>
                    </a:p>
                  </a:txBody>
                  <a:tcPr marL="24386" marR="24386" marT="24386" marB="24386" anchor="ctr"/>
                </a:tc>
              </a:tr>
              <a:tr h="165822">
                <a:tc>
                  <a:txBody>
                    <a:bodyPr/>
                    <a:lstStyle/>
                    <a:p>
                      <a:pPr marL="0" marR="0">
                        <a:spcBef>
                          <a:spcPts val="0"/>
                        </a:spcBef>
                        <a:spcAft>
                          <a:spcPts val="0"/>
                        </a:spcAft>
                      </a:pPr>
                      <a:r>
                        <a:rPr lang="en-US" sz="1400">
                          <a:effectLst/>
                          <a:latin typeface="+mn-lt"/>
                        </a:rPr>
                        <a:t>GreenField.Web</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1 type</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GreenField.Web</a:t>
                      </a:r>
                      <a:endParaRPr lang="en-US" sz="1400">
                        <a:effectLst/>
                        <a:latin typeface="+mn-lt"/>
                        <a:ea typeface="SimSun"/>
                        <a:cs typeface="Times New Roman"/>
                      </a:endParaRPr>
                    </a:p>
                  </a:txBody>
                  <a:tcPr marL="24386" marR="24386" marT="24386" marB="24386" anchor="ctr"/>
                </a:tc>
              </a:tr>
              <a:tr h="165822">
                <a:tc>
                  <a:txBody>
                    <a:bodyPr/>
                    <a:lstStyle/>
                    <a:p>
                      <a:pPr marL="0" marR="0">
                        <a:spcBef>
                          <a:spcPts val="0"/>
                        </a:spcBef>
                        <a:spcAft>
                          <a:spcPts val="0"/>
                        </a:spcAft>
                      </a:pPr>
                      <a:r>
                        <a:rPr lang="en-US" sz="1400">
                          <a:effectLst/>
                          <a:latin typeface="+mn-lt"/>
                        </a:rPr>
                        <a:t>GreenField.Web.ExcelModel</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a:effectLst/>
                          <a:latin typeface="+mn-lt"/>
                        </a:rPr>
                        <a:t>1 type</a:t>
                      </a:r>
                      <a:endParaRPr lang="en-US" sz="1400">
                        <a:effectLst/>
                        <a:latin typeface="+mn-lt"/>
                        <a:ea typeface="SimSun"/>
                        <a:cs typeface="Times New Roman"/>
                      </a:endParaRPr>
                    </a:p>
                  </a:txBody>
                  <a:tcPr marL="24386" marR="24386" marT="24386" marB="24386" anchor="ctr"/>
                </a:tc>
                <a:tc>
                  <a:txBody>
                    <a:bodyPr/>
                    <a:lstStyle/>
                    <a:p>
                      <a:pPr marL="0" marR="0">
                        <a:spcBef>
                          <a:spcPts val="0"/>
                        </a:spcBef>
                        <a:spcAft>
                          <a:spcPts val="0"/>
                        </a:spcAft>
                      </a:pPr>
                      <a:r>
                        <a:rPr lang="en-US" sz="1400" dirty="0" err="1">
                          <a:effectLst/>
                          <a:latin typeface="+mn-lt"/>
                        </a:rPr>
                        <a:t>GreenField.Web.ExcelModel</a:t>
                      </a:r>
                      <a:endParaRPr lang="en-US" sz="1400" dirty="0">
                        <a:effectLst/>
                        <a:latin typeface="+mn-lt"/>
                        <a:ea typeface="SimSun"/>
                        <a:cs typeface="Times New Roman"/>
                      </a:endParaRPr>
                    </a:p>
                  </a:txBody>
                  <a:tcPr marL="24386" marR="24386" marT="24386" marB="24386" anchor="ctr"/>
                </a:tc>
              </a:tr>
            </a:tbl>
          </a:graphicData>
        </a:graphic>
      </p:graphicFrame>
    </p:spTree>
    <p:extLst>
      <p:ext uri="{BB962C8B-B14F-4D97-AF65-F5344CB8AC3E}">
        <p14:creationId xmlns:p14="http://schemas.microsoft.com/office/powerpoint/2010/main" val="27604742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Techn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5707</TotalTime>
  <Words>8704</Words>
  <Application>Microsoft Office PowerPoint</Application>
  <PresentationFormat>On-screen Show (4:3)</PresentationFormat>
  <Paragraphs>4432</Paragraphs>
  <Slides>57</Slides>
  <Notes>56</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59" baseType="lpstr">
      <vt:lpstr>Technic</vt:lpstr>
      <vt:lpstr>Acrobat Document</vt:lpstr>
      <vt:lpstr>Green field understanding the source code</vt:lpstr>
      <vt:lpstr>Agenda</vt:lpstr>
      <vt:lpstr>Assemblies Build Order</vt:lpstr>
      <vt:lpstr>Green Field Assemblies</vt:lpstr>
      <vt:lpstr>Design</vt:lpstr>
      <vt:lpstr>Avoid custom delegates (50) -</vt:lpstr>
      <vt:lpstr>Types with disposable instance fields must be disposable (14)</vt:lpstr>
      <vt:lpstr>Classes that are candidate to be turned into structures (336): *</vt:lpstr>
      <vt:lpstr>Avoid namespaces with few types (43): *</vt:lpstr>
      <vt:lpstr>Nested types should not be visible (12): *</vt:lpstr>
      <vt:lpstr>Instances size shouldn't be too big (318): *</vt:lpstr>
      <vt:lpstr>Don't use obsolete types, methods or fields (31): *</vt:lpstr>
      <vt:lpstr>Don't forget to implement methods that throw NotImplementedException (15): *</vt:lpstr>
      <vt:lpstr>Declare types in namespaces (3)</vt:lpstr>
      <vt:lpstr>Object Oriented Design</vt:lpstr>
      <vt:lpstr>No Violations</vt:lpstr>
      <vt:lpstr>Base class should not use derivatives (1):*</vt:lpstr>
      <vt:lpstr>Class with no descendant should be sealed if possible (1258)</vt:lpstr>
      <vt:lpstr>Overrides of Method() should call base.Method()  (209)</vt:lpstr>
      <vt:lpstr>A stateless class or structure might be turned into a static type (75)</vt:lpstr>
      <vt:lpstr>Non-static classes should be instantiated or turned to static (344)</vt:lpstr>
      <vt:lpstr>Methods should be declared static if possible (418) -</vt:lpstr>
      <vt:lpstr>Constructor should not call virtual methods (5) -</vt:lpstr>
      <vt:lpstr>Don't assign static fields from instance methods (4)</vt:lpstr>
      <vt:lpstr>Avoid empty interfaces (3) -</vt:lpstr>
      <vt:lpstr>Architecture</vt:lpstr>
      <vt:lpstr>Visibility</vt:lpstr>
      <vt:lpstr>Purity - Immutability - Side-Effects</vt:lpstr>
      <vt:lpstr>Dead Code</vt:lpstr>
      <vt:lpstr>Potentially dead Types (2): *</vt:lpstr>
      <vt:lpstr>Potentially dead Methods (488): #</vt:lpstr>
      <vt:lpstr>Potentially dead Fields (24): #</vt:lpstr>
      <vt:lpstr>Naming Conventions</vt:lpstr>
      <vt:lpstr>Naming Conventions</vt:lpstr>
      <vt:lpstr>Source Files Organization</vt:lpstr>
      <vt:lpstr>Avoid duplicating a type definition across assemblies (82)</vt:lpstr>
      <vt:lpstr>Avoid defining multiple types in a source file (55)</vt:lpstr>
      <vt:lpstr>Namespace name should correspond to file location (277)</vt:lpstr>
      <vt:lpstr>Types with source files stored in the same directory, should be declared in the same namespace (10)</vt:lpstr>
      <vt:lpstr>Types declared in the same namespace, should have their source files stored in the same directory (19)</vt:lpstr>
      <vt:lpstr>Code initial observations</vt:lpstr>
      <vt:lpstr>Green Field Source Code Metrics</vt:lpstr>
      <vt:lpstr>Types too big (22) – critical</vt:lpstr>
      <vt:lpstr>Types too big – critical</vt:lpstr>
      <vt:lpstr>Methods too complex (21) - critical</vt:lpstr>
      <vt:lpstr>… continued</vt:lpstr>
      <vt:lpstr>Methods with too many parameters (29) - critical</vt:lpstr>
      <vt:lpstr>Methods too big (257) -</vt:lpstr>
      <vt:lpstr>Methods too complex (104) -</vt:lpstr>
      <vt:lpstr>Methods potentially poorly commented (293) -</vt:lpstr>
      <vt:lpstr>Methods with too many local variables (52) -</vt:lpstr>
      <vt:lpstr>Methods with too many overloads (85) -</vt:lpstr>
      <vt:lpstr>Types with too many methods (256) -</vt:lpstr>
      <vt:lpstr>Types with too many fields (124) -</vt:lpstr>
      <vt:lpstr>Lack of Cohesion Of Methods (LCOM)</vt:lpstr>
      <vt:lpstr>Types with poor cohesion (196)</vt:lpstr>
      <vt:lpstr>Questions/Comments</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Krish Jadhav</dc:title>
  <dc:creator>Team 3</dc:creator>
  <cp:lastModifiedBy>Krish Jadhav</cp:lastModifiedBy>
  <cp:revision>676</cp:revision>
  <cp:lastPrinted>2012-12-26T22:53:36Z</cp:lastPrinted>
  <dcterms:created xsi:type="dcterms:W3CDTF">2012-03-10T19:42:36Z</dcterms:created>
  <dcterms:modified xsi:type="dcterms:W3CDTF">2012-12-27T13:56:44Z</dcterms:modified>
</cp:coreProperties>
</file>