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C6EC-C771-486A-B3D9-40CE2F4D387E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2F6CF-0B23-4492-B5A7-0ECA73EF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75F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0" y="533400"/>
            <a:ext cx="9144000" cy="381000"/>
          </a:xfrm>
          <a:prstGeom prst="rect">
            <a:avLst/>
          </a:prstGeom>
          <a:gradFill rotWithShape="1">
            <a:gsLst>
              <a:gs pos="0">
                <a:srgbClr val="0F4C8F"/>
              </a:gs>
              <a:gs pos="100000">
                <a:srgbClr val="075F8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10" descr="topBanner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 userDrawn="1"/>
        </p:nvGrpSpPr>
        <p:grpSpPr>
          <a:xfrm>
            <a:off x="188913" y="1828800"/>
            <a:ext cx="2025203" cy="1295400"/>
            <a:chOff x="188913" y="2362200"/>
            <a:chExt cx="2114550" cy="13525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88913" y="2362200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23938" y="2362200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65138" y="3262313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62000" y="3262313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70038" y="3262313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54200" y="2952750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2933700"/>
              <a:ext cx="171450" cy="171450"/>
            </a:xfrm>
            <a:prstGeom prst="ellipse">
              <a:avLst/>
            </a:prstGeom>
            <a:solidFill>
              <a:srgbClr val="78A5D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8913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65138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62000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298575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576388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32013" y="295275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8913" y="2657475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65138" y="266700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762000" y="266700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8913" y="3262313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298575" y="3262313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88913" y="3543300"/>
              <a:ext cx="171450" cy="17145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Box 28"/>
          <p:cNvSpPr txBox="1">
            <a:spLocks noChangeArrowheads="1"/>
          </p:cNvSpPr>
          <p:nvPr userDrawn="1"/>
        </p:nvSpPr>
        <p:spPr bwMode="auto">
          <a:xfrm>
            <a:off x="0" y="266700"/>
            <a:ext cx="496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 userDrawn="1"/>
        </p:nvSpPr>
        <p:spPr bwMode="auto">
          <a:xfrm>
            <a:off x="5181600" y="85725"/>
            <a:ext cx="22161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</a:rPr>
              <a:t>strong opinions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FF"/>
                </a:solidFill>
              </a:rPr>
              <a:t>strong results</a:t>
            </a:r>
          </a:p>
        </p:txBody>
      </p:sp>
      <p:pic>
        <p:nvPicPr>
          <p:cNvPr id="25" name="Picture 35" descr="HS-blueBg.gif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86000" y="1905000"/>
            <a:ext cx="47386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102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  <a:lvl2pPr>
              <a:defRPr sz="17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54E333-DB88-4CF0-BDC3-4CAF61E761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98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E72DF-17B6-4A59-B282-8C0140E06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43452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  <a:lvl2pPr>
              <a:defRPr sz="17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eadstrong-logo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4213" y="1524000"/>
            <a:ext cx="28971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4191000" y="1533525"/>
            <a:ext cx="2667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15A0BF"/>
                </a:solidFill>
                <a:latin typeface="Arial Black" pitchFamily="34" charset="0"/>
              </a:rPr>
              <a:t>Agenda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191000" y="2286000"/>
            <a:ext cx="3429000" cy="2743200"/>
          </a:xfrm>
        </p:spPr>
        <p:txBody>
          <a:bodyPr/>
          <a:lstStyle>
            <a:lvl1pPr>
              <a:buClr>
                <a:srgbClr val="15A0BF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 Slide">
    <p:bg>
      <p:bgPr>
        <a:solidFill>
          <a:srgbClr val="075F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0" y="533400"/>
            <a:ext cx="9144000" cy="381000"/>
          </a:xfrm>
          <a:prstGeom prst="rect">
            <a:avLst/>
          </a:prstGeom>
          <a:gradFill rotWithShape="1">
            <a:gsLst>
              <a:gs pos="0">
                <a:srgbClr val="0F4C8F"/>
              </a:gs>
              <a:gs pos="100000">
                <a:srgbClr val="075F8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10" descr="topBanner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8"/>
          <p:cNvSpPr txBox="1">
            <a:spLocks noChangeArrowheads="1"/>
          </p:cNvSpPr>
          <p:nvPr userDrawn="1"/>
        </p:nvSpPr>
        <p:spPr bwMode="auto">
          <a:xfrm>
            <a:off x="0" y="266700"/>
            <a:ext cx="496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5867400" y="184150"/>
            <a:ext cx="1708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strong opinions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FFFFFF"/>
                </a:solidFill>
              </a:rPr>
              <a:t>strong results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2949575"/>
            <a:ext cx="6629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452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  <a:lvl2pPr>
              <a:defRPr sz="17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  <a:lvl2pPr>
              <a:defRPr sz="17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676B-B400-404E-9D75-8CF584F1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topBanner.jpg"/>
          <p:cNvPicPr>
            <a:picLocks noChangeAspect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0" y="0"/>
            <a:ext cx="9144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676400"/>
            <a:ext cx="7381875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38225" y="76200"/>
            <a:ext cx="4752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0" y="266700"/>
            <a:ext cx="496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867400" y="184150"/>
            <a:ext cx="1708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strong opinions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FFFFFF"/>
                </a:solidFill>
              </a:rPr>
              <a:t>strong results</a:t>
            </a:r>
          </a:p>
        </p:txBody>
      </p:sp>
      <p:pic>
        <p:nvPicPr>
          <p:cNvPr id="1033" name="Picture 10" descr="Headstrong-StrongOpinionsSt.jpg"/>
          <p:cNvPicPr>
            <a:picLocks noChangeAspect="1"/>
          </p:cNvPicPr>
          <p:nvPr/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6200" y="6418263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590800" y="648335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2011   Headstrong      Confidential and Proprietary Information     | </a:t>
            </a:r>
            <a:r>
              <a:rPr lang="en-US" b="1" dirty="0" smtClean="0">
                <a:solidFill>
                  <a:srgbClr val="15A0BF"/>
                </a:solidFill>
              </a:rPr>
              <a:t>www.headstrong.com</a:t>
            </a:r>
            <a:r>
              <a:rPr lang="en-US" dirty="0" smtClean="0"/>
              <a:t> |    Page No.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5A0BF"/>
                </a:solidFill>
                <a:latin typeface="Arial" charset="0"/>
              </a:defRPr>
            </a:lvl1pPr>
          </a:lstStyle>
          <a:p>
            <a:pPr>
              <a:defRPr/>
            </a:pPr>
            <a:fld id="{EF54E333-DB88-4CF0-BDC3-4CAF61E7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5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0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30000"/>
        </a:spcAft>
        <a:buChar char="•"/>
        <a:defRPr sz="2000" b="1">
          <a:solidFill>
            <a:srgbClr val="15A0BF"/>
          </a:solidFill>
          <a:latin typeface="+mj-lt"/>
          <a:ea typeface="+mn-ea"/>
          <a:cs typeface="+mn-cs"/>
        </a:defRPr>
      </a:lvl1pPr>
      <a:lvl2pPr marL="739775" indent="-282575" algn="l" rtl="0" eaLnBrk="0" fontAlgn="base" hangingPunct="0">
        <a:spcBef>
          <a:spcPct val="0"/>
        </a:spcBef>
        <a:spcAft>
          <a:spcPct val="0"/>
        </a:spcAft>
        <a:buClr>
          <a:srgbClr val="FFC000"/>
        </a:buClr>
        <a:buSzPct val="95000"/>
        <a:buFont typeface="Arial" charset="0"/>
        <a:buChar char="•"/>
        <a:defRPr sz="1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125000"/>
        <a:buFont typeface="Arial" charset="0"/>
        <a:buChar char="•"/>
        <a:defRPr sz="15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v"/>
        <a:defRPr sz="1200">
          <a:solidFill>
            <a:schemeClr val="tx1"/>
          </a:solidFill>
          <a:latin typeface="+mn-lt"/>
        </a:defRPr>
      </a:lvl5pPr>
      <a:lvl6pPr marL="177165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22885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68605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14325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76200"/>
            <a:ext cx="5638800" cy="838200"/>
          </a:xfrm>
        </p:spPr>
        <p:txBody>
          <a:bodyPr/>
          <a:lstStyle/>
          <a:p>
            <a:r>
              <a:rPr lang="en-US" dirty="0">
                <a:effectLst/>
              </a:rPr>
              <a:t>Security Information/Company Overview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49133"/>
              </p:ext>
            </p:extLst>
          </p:nvPr>
        </p:nvGraphicFramePr>
        <p:xfrm>
          <a:off x="457200" y="1397000"/>
          <a:ext cx="8382000" cy="2966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95500"/>
                <a:gridCol w="1790700"/>
                <a:gridCol w="24003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SecurityValue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RecoValue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AnalystValue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Holdings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CurrholdingsVal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CountryValue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NAV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NAVValue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Benchmark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BMWeightvalue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Capitalization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MktCapValue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ActiveWeightvalue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PriceValue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12m Ret – Absolute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RetAbsoluteVal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FVCalcValue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12m Ret –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RetLocValue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Buy/Sell 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BSRValue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12M Ret –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RetEMVal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67300"/>
              </p:ext>
            </p:extLst>
          </p:nvPr>
        </p:nvGraphicFramePr>
        <p:xfrm>
          <a:off x="1600200" y="4572000"/>
          <a:ext cx="6096000" cy="1569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96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Overview</a:t>
                      </a:r>
                      <a:endParaRPr lang="en-US" dirty="0"/>
                    </a:p>
                  </a:txBody>
                  <a:tcPr/>
                </a:tc>
              </a:tr>
              <a:tr h="111761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Point 2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Point 3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Point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76200"/>
            <a:ext cx="5486400" cy="838200"/>
          </a:xfrm>
        </p:spPr>
        <p:txBody>
          <a:bodyPr/>
          <a:lstStyle/>
          <a:p>
            <a:r>
              <a:rPr lang="en-US" dirty="0">
                <a:effectLst/>
              </a:rPr>
              <a:t>Investment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76200"/>
            <a:ext cx="5638800" cy="838200"/>
          </a:xfrm>
        </p:spPr>
        <p:txBody>
          <a:bodyPr/>
          <a:lstStyle/>
          <a:p>
            <a:r>
              <a:rPr lang="en-US" dirty="0">
                <a:effectLst/>
              </a:rPr>
              <a:t>Key Operating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1" y="76200"/>
            <a:ext cx="5562600" cy="838200"/>
          </a:xfrm>
        </p:spPr>
        <p:txBody>
          <a:bodyPr/>
          <a:lstStyle/>
          <a:p>
            <a:r>
              <a:rPr lang="en-US" dirty="0">
                <a:effectLst/>
              </a:rPr>
              <a:t>Value, Growth,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1" y="76200"/>
            <a:ext cx="5562600" cy="838200"/>
          </a:xfrm>
        </p:spPr>
        <p:txBody>
          <a:bodyPr/>
          <a:lstStyle/>
          <a:p>
            <a:r>
              <a:rPr lang="en-US" dirty="0">
                <a:effectLst/>
              </a:rPr>
              <a:t>SWOT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 Oct.2003.allstaff">
  <a:themeElements>
    <a:clrScheme name="28 Oct.2003.allstaff 2">
      <a:dk1>
        <a:srgbClr val="000000"/>
      </a:dk1>
      <a:lt1>
        <a:srgbClr val="0099FF"/>
      </a:lt1>
      <a:dk2>
        <a:srgbClr val="FFFFFF"/>
      </a:dk2>
      <a:lt2>
        <a:srgbClr val="666666"/>
      </a:lt2>
      <a:accent1>
        <a:srgbClr val="0099BF"/>
      </a:accent1>
      <a:accent2>
        <a:srgbClr val="0070EC"/>
      </a:accent2>
      <a:accent3>
        <a:srgbClr val="AACAFF"/>
      </a:accent3>
      <a:accent4>
        <a:srgbClr val="000000"/>
      </a:accent4>
      <a:accent5>
        <a:srgbClr val="AACADC"/>
      </a:accent5>
      <a:accent6>
        <a:srgbClr val="0065D6"/>
      </a:accent6>
      <a:hlink>
        <a:srgbClr val="4DFFF7"/>
      </a:hlink>
      <a:folHlink>
        <a:srgbClr val="61BAFD"/>
      </a:folHlink>
    </a:clrScheme>
    <a:fontScheme name="28 Oct.2003.allstaf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 Oct.2003.allstaff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8 Oct.2003.allstaff 2">
        <a:dk1>
          <a:srgbClr val="000000"/>
        </a:dk1>
        <a:lt1>
          <a:srgbClr val="0099FF"/>
        </a:lt1>
        <a:dk2>
          <a:srgbClr val="FFFFFF"/>
        </a:dk2>
        <a:lt2>
          <a:srgbClr val="666666"/>
        </a:lt2>
        <a:accent1>
          <a:srgbClr val="0099BF"/>
        </a:accent1>
        <a:accent2>
          <a:srgbClr val="0070EC"/>
        </a:accent2>
        <a:accent3>
          <a:srgbClr val="AACAFF"/>
        </a:accent3>
        <a:accent4>
          <a:srgbClr val="000000"/>
        </a:accent4>
        <a:accent5>
          <a:srgbClr val="AACADC"/>
        </a:accent5>
        <a:accent6>
          <a:srgbClr val="0065D6"/>
        </a:accent6>
        <a:hlink>
          <a:srgbClr val="4DFFF7"/>
        </a:hlink>
        <a:folHlink>
          <a:srgbClr val="61BA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 Oct.2003.allstaff 3">
        <a:dk1>
          <a:srgbClr val="000000"/>
        </a:dk1>
        <a:lt1>
          <a:srgbClr val="0099BF"/>
        </a:lt1>
        <a:dk2>
          <a:srgbClr val="FFFFFF"/>
        </a:dk2>
        <a:lt2>
          <a:srgbClr val="666666"/>
        </a:lt2>
        <a:accent1>
          <a:srgbClr val="0099BF"/>
        </a:accent1>
        <a:accent2>
          <a:srgbClr val="0070EC"/>
        </a:accent2>
        <a:accent3>
          <a:srgbClr val="AACADC"/>
        </a:accent3>
        <a:accent4>
          <a:srgbClr val="000000"/>
        </a:accent4>
        <a:accent5>
          <a:srgbClr val="AACADC"/>
        </a:accent5>
        <a:accent6>
          <a:srgbClr val="0065D6"/>
        </a:accent6>
        <a:hlink>
          <a:srgbClr val="4DFFF7"/>
        </a:hlink>
        <a:folHlink>
          <a:srgbClr val="61BA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1_28 Oct.2003.allstaff</vt:lpstr>
      <vt:lpstr>Security Information/Company Overview </vt:lpstr>
      <vt:lpstr>Investment Thesis</vt:lpstr>
      <vt:lpstr>Key Operating Assumptions</vt:lpstr>
      <vt:lpstr>Value, Growth, Quality</vt:lpstr>
      <vt:lpstr>SWOT Analysis</vt:lpstr>
    </vt:vector>
  </TitlesOfParts>
  <Company>Headstrong Services India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Models </dc:title>
  <dc:creator>Vipul Tuteja</dc:creator>
  <cp:lastModifiedBy>Gaurav Tiwari</cp:lastModifiedBy>
  <cp:revision>34</cp:revision>
  <dcterms:created xsi:type="dcterms:W3CDTF">2011-04-26T06:50:48Z</dcterms:created>
  <dcterms:modified xsi:type="dcterms:W3CDTF">2012-09-01T12:16:28Z</dcterms:modified>
</cp:coreProperties>
</file>