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1"/>
  </p:sldMasterIdLst>
  <p:notesMasterIdLst>
    <p:notesMasterId r:id="rId6"/>
  </p:notesMasterIdLst>
  <p:handoutMasterIdLst>
    <p:handoutMasterId r:id="rId7"/>
  </p:handoutMasterIdLst>
  <p:sldIdLst>
    <p:sldId id="361" r:id="rId2"/>
    <p:sldId id="358" r:id="rId3"/>
    <p:sldId id="360" r:id="rId4"/>
    <p:sldId id="355" r:id="rId5"/>
  </p:sldIdLst>
  <p:sldSz cx="6858000" cy="9144000" type="letter"/>
  <p:notesSz cx="7023100" cy="9309100"/>
  <p:defaultTextStyle>
    <a:defPPr>
      <a:defRPr lang="en-US"/>
    </a:defPPr>
    <a:lvl1pPr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6379" indent="-36452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214" indent="-7436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0592" indent="-11081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428" indent="-148724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099630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519556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2939482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359408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B"/>
    <a:srgbClr val="98989C"/>
    <a:srgbClr val="D3D3D3"/>
    <a:srgbClr val="00AEE2"/>
    <a:srgbClr val="5D5C61"/>
    <a:srgbClr val="084595"/>
    <a:srgbClr val="3090C5"/>
    <a:srgbClr val="A0012E"/>
    <a:srgbClr val="60BBA3"/>
    <a:srgbClr val="E1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2" autoAdjust="0"/>
    <p:restoredTop sz="91629" autoAdjust="0"/>
  </p:normalViewPr>
  <p:slideViewPr>
    <p:cSldViewPr snapToGrid="0" snapToObjects="1" showGuides="1">
      <p:cViewPr>
        <p:scale>
          <a:sx n="94" d="100"/>
          <a:sy n="94" d="100"/>
        </p:scale>
        <p:origin x="-2406" y="-72"/>
      </p:cViewPr>
      <p:guideLst>
        <p:guide orient="horz" pos="673"/>
        <p:guide orient="horz" pos="3235"/>
        <p:guide orient="horz" pos="5469"/>
        <p:guide orient="horz" pos="460"/>
        <p:guide orient="horz" pos="3369"/>
        <p:guide orient="horz" pos="3303"/>
        <p:guide orient="horz" pos="227"/>
        <p:guide orient="horz" pos="5643"/>
        <p:guide orient="horz" pos="1389"/>
        <p:guide orient="horz" pos="5232"/>
        <p:guide orient="horz" pos="1048"/>
        <p:guide pos="4135"/>
        <p:guide pos="176"/>
        <p:guide pos="1115"/>
        <p:guide pos="2187"/>
        <p:guide pos="1181"/>
        <p:guide pos="2123"/>
        <p:guide pos="3128"/>
        <p:guide pos="3194"/>
        <p:guide pos="2458"/>
        <p:guide pos="2525"/>
        <p:guide pos="2794"/>
        <p:guide pos="2859"/>
        <p:guide pos="3466"/>
        <p:guide pos="3530"/>
        <p:guide pos="779"/>
        <p:guide pos="846"/>
        <p:guide pos="445"/>
        <p:guide pos="509"/>
        <p:guide pos="1451"/>
        <p:guide pos="1517"/>
        <p:guide pos="3867"/>
        <p:guide pos="3800"/>
        <p:guide pos="1787"/>
        <p:guide pos="1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2310" y="-102"/>
      </p:cViewPr>
      <p:guideLst>
        <p:guide orient="horz" pos="2932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93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>
            <a:lvl1pPr defTabSz="487428">
              <a:defRPr sz="11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7979" y="0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>
            <a:lvl1pPr algn="r" defTabSz="487428">
              <a:defRPr sz="1100" b="0">
                <a:latin typeface="Calibri" pitchFamily="34" charset="0"/>
              </a:defRPr>
            </a:lvl1pPr>
          </a:lstStyle>
          <a:p>
            <a:fld id="{7BA49677-E515-4D80-9969-42B0962A10A0}" type="datetime1">
              <a:rPr lang="en-US"/>
              <a:pPr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93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6654" tIns="43327" rIns="86654" bIns="43327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3569" y="4421356"/>
            <a:ext cx="5615967" cy="418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42706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b" anchorCtr="0" compatLnSpc="1">
            <a:prstTxWarp prst="textNoShape">
              <a:avLst/>
            </a:prstTxWarp>
          </a:bodyPr>
          <a:lstStyle>
            <a:lvl1pPr defTabSz="487428">
              <a:defRPr sz="11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7979" y="8842706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b" anchorCtr="0" compatLnSpc="1">
            <a:prstTxWarp prst="textNoShape">
              <a:avLst/>
            </a:prstTxWarp>
          </a:bodyPr>
          <a:lstStyle>
            <a:lvl1pPr algn="r" defTabSz="487428">
              <a:defRPr sz="1100" b="0">
                <a:latin typeface="Calibri" pitchFamily="34" charset="0"/>
              </a:defRPr>
            </a:lvl1pPr>
          </a:lstStyle>
          <a:p>
            <a:fld id="{5CD9CD06-B725-4B0A-961C-7C93F3E31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 charset="-128"/>
      </a:defRPr>
    </a:lvl1pPr>
    <a:lvl2pPr marL="456379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2pPr>
    <a:lvl3pPr marL="914214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3pPr>
    <a:lvl4pPr marL="1370592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4pPr>
    <a:lvl5pPr marL="1828428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5pPr>
    <a:lvl6pPr marL="2285866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4855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6673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6193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6299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068" y="5266074"/>
            <a:ext cx="969352" cy="3027358"/>
          </a:xfrm>
        </p:spPr>
        <p:txBody>
          <a:bodyPr bIns="72000" anchor="b" anchorCtr="0"/>
          <a:lstStyle>
            <a:lvl1pPr marL="0" indent="0">
              <a:buNone/>
              <a:defRPr sz="9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Q1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43025" y="6743402"/>
            <a:ext cx="2026627" cy="1550031"/>
          </a:xfrm>
        </p:spPr>
        <p:txBody>
          <a:bodyPr bIns="72000" anchor="b" anchorCtr="0"/>
          <a:lstStyle>
            <a:lvl1pPr marL="0" indent="0">
              <a:buNone/>
              <a:defRPr sz="9600" b="0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year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221F4587-3C4B-45A7-B26F-E61215212BD7}" type="datetime1">
              <a:rPr lang="en-US" smtClean="0"/>
              <a:t>11/21/2014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5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sub h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3471864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D4DDECE-779E-4403-BDF1-EC482D17F582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98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B5E7B97-3E05-4B55-BA90-6DF6A5CD8979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39029" y="512728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4539029" y="5792617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55851F-C0CB-47F9-B3EA-A1782DCC4E66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462931B-2C99-41CD-8E87-9F5B01EB283C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0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407994" y="2556935"/>
            <a:ext cx="415326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FFB188F-A3DF-45DE-9366-DAFD81A4F846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2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table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7"/>
          </p:nvPr>
        </p:nvSpPr>
        <p:spPr>
          <a:xfrm>
            <a:off x="2407994" y="2556935"/>
            <a:ext cx="4162058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CD432C1-BA4F-4DF9-B060-04EEA74AEB63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8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80255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/>
          </p:nvPr>
        </p:nvSpPr>
        <p:spPr>
          <a:xfrm>
            <a:off x="3471863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F3C91F2-FBB3-4742-8B5C-7E55D30FC346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52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280255" y="2556933"/>
            <a:ext cx="62897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E14C53F-BF27-4CA7-8275-1A34A7D51537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72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4386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280256" y="2556933"/>
            <a:ext cx="6283202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619E48-0410-4C02-AFAC-073FDB2FBD47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1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80256" y="2167467"/>
            <a:ext cx="6283202" cy="2154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98A838-AA72-4594-ACAF-57868F9946A0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22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624000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280380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1343025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240799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347186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D5235630-917D-47C5-A7FD-05EDE5C2EC97}" type="datetime1">
              <a:rPr lang="en-US" smtClean="0"/>
              <a:t>11/21/2014</a:t>
            </a:fld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31C152-3035-461B-9FE9-A713524E711D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1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5693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SECTION NUMBER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9721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9241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9347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44B89F7-7123-4CDC-B897-5FFC4B928E38}" type="datetime1">
              <a:rPr lang="en-US" smtClean="0"/>
              <a:t>11/21/2014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a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3645572"/>
            <a:ext cx="4154365" cy="391628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FEE53783-98F3-4518-B0F1-483EEA357D14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&amp; 2 co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167469"/>
            <a:ext cx="5221531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03998" y="2205567"/>
            <a:ext cx="959460" cy="6105899"/>
          </a:xfr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44F8FC-BFC5-45B3-BDBC-AB429CDAD8AB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46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0257" y="5127282"/>
            <a:ext cx="3089396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1"/>
          </p:nvPr>
        </p:nvSpPr>
        <p:spPr>
          <a:xfrm>
            <a:off x="280255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2"/>
          </p:nvPr>
        </p:nvSpPr>
        <p:spPr>
          <a:xfrm>
            <a:off x="280255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9F2D611-B658-40CB-A3C9-5636775BE6D3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08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3521216"/>
            <a:ext cx="4138684" cy="533400"/>
          </a:xfrm>
        </p:spPr>
        <p:txBody>
          <a:bodyPr anchor="b" anchorCtr="0"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513728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0255" y="359834"/>
            <a:ext cx="1490297" cy="107722"/>
          </a:xfrm>
        </p:spPr>
        <p:txBody>
          <a:bodyPr/>
          <a:lstStyle>
            <a:lvl1pPr marL="0" indent="0">
              <a:buFontTx/>
              <a:buNone/>
              <a:defRPr sz="7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2469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6AB46-B9E5-459F-8C87-534B33EF7994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8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661993"/>
          </a:xfrm>
        </p:spPr>
        <p:txBody>
          <a:bodyPr numCol="2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9014C9-6137-49EE-BD92-93CD75EA122E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6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877437"/>
          </a:xfrm>
        </p:spPr>
        <p:txBody>
          <a:bodyPr numCol="3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93730E-7C97-4F11-A885-A8A3179CDF9D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85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2092881"/>
          </a:xfrm>
        </p:spPr>
        <p:txBody>
          <a:bodyPr numCol="4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FCDFA-6933-4EAC-BEFF-5BC170CA4404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44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6B008C-3601-43E4-B8C3-F11D36064B19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4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2A6D869-B416-4AD0-8C4F-183B93BDC3F2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03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256" y="2167469"/>
            <a:ext cx="6283202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EDA1953-F1C9-4687-9D65-25471E433FB8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6864" y="8679148"/>
            <a:ext cx="115420" cy="31961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257" y="719201"/>
            <a:ext cx="4686299" cy="817500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4464" y="-781445"/>
            <a:ext cx="425816" cy="672000"/>
          </a:xfrm>
          <a:prstGeom prst="rect">
            <a:avLst/>
          </a:prstGeom>
          <a:solidFill>
            <a:srgbClr val="002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80841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41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1965" y="-781445"/>
            <a:ext cx="425816" cy="672000"/>
          </a:xfrm>
          <a:prstGeom prst="rect">
            <a:avLst/>
          </a:prstGeom>
          <a:solidFill>
            <a:srgbClr val="00AE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8342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174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226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9466" y="-781445"/>
            <a:ext cx="425816" cy="67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235842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86967" y="-781445"/>
            <a:ext cx="425816" cy="67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813344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93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1972" y="-781445"/>
            <a:ext cx="425816" cy="672000"/>
          </a:xfrm>
          <a:prstGeom prst="rect">
            <a:avLst/>
          </a:prstGeom>
          <a:solidFill>
            <a:srgbClr val="007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096971" y="-781445"/>
            <a:ext cx="425816" cy="672000"/>
          </a:xfrm>
          <a:prstGeom prst="rect">
            <a:avLst/>
          </a:prstGeom>
          <a:solidFill>
            <a:srgbClr val="B0C2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519469" y="-781445"/>
            <a:ext cx="425816" cy="672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674472" y="-781445"/>
            <a:ext cx="425816" cy="672000"/>
          </a:xfrm>
          <a:prstGeom prst="rect">
            <a:avLst/>
          </a:prstGeom>
          <a:solidFill>
            <a:srgbClr val="5C92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6975" y="-781445"/>
            <a:ext cx="425816" cy="672000"/>
          </a:xfrm>
          <a:prstGeom prst="rect">
            <a:avLst/>
          </a:prstGeom>
          <a:solidFill>
            <a:srgbClr val="E1A0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6433351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225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41969" y="-781445"/>
            <a:ext cx="425816" cy="672000"/>
          </a:xfrm>
          <a:prstGeom prst="rect">
            <a:avLst/>
          </a:prstGeom>
          <a:solidFill>
            <a:srgbClr val="309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29683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48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64468" y="-781445"/>
            <a:ext cx="425816" cy="672000"/>
          </a:xfrm>
          <a:prstGeom prst="rect">
            <a:avLst/>
          </a:prstGeom>
          <a:solidFill>
            <a:srgbClr val="A00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23908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46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00848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51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3348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176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194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5846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187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163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29473" y="-781445"/>
            <a:ext cx="425816" cy="672000"/>
          </a:xfrm>
          <a:prstGeom prst="rect">
            <a:avLst/>
          </a:prstGeom>
          <a:solidFill>
            <a:srgbClr val="C86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5855850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200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78349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127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114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81" y="93142"/>
            <a:ext cx="1298115" cy="548640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268777" y="8679148"/>
            <a:ext cx="6241135" cy="0"/>
          </a:xfrm>
          <a:prstGeom prst="line">
            <a:avLst/>
          </a:prstGeom>
          <a:ln w="12700" cap="flat" cmpd="sng" algn="ctr">
            <a:solidFill>
              <a:srgbClr val="002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7" r:id="rId2"/>
    <p:sldLayoutId id="2147483739" r:id="rId3"/>
    <p:sldLayoutId id="2147483708" r:id="rId4"/>
    <p:sldLayoutId id="2147483726" r:id="rId5"/>
    <p:sldLayoutId id="2147483727" r:id="rId6"/>
    <p:sldLayoutId id="2147483728" r:id="rId7"/>
    <p:sldLayoutId id="2147483717" r:id="rId8"/>
    <p:sldLayoutId id="2147483733" r:id="rId9"/>
    <p:sldLayoutId id="2147483718" r:id="rId10"/>
    <p:sldLayoutId id="2147483729" r:id="rId11"/>
    <p:sldLayoutId id="2147483734" r:id="rId12"/>
    <p:sldLayoutId id="2147483736" r:id="rId13"/>
    <p:sldLayoutId id="2147483730" r:id="rId14"/>
    <p:sldLayoutId id="2147483732" r:id="rId15"/>
    <p:sldLayoutId id="2147483721" r:id="rId16"/>
    <p:sldLayoutId id="2147483720" r:id="rId17"/>
    <p:sldLayoutId id="2147483731" r:id="rId18"/>
    <p:sldLayoutId id="2147483719" r:id="rId19"/>
    <p:sldLayoutId id="2147483723" r:id="rId20"/>
    <p:sldLayoutId id="2147483724" r:id="rId21"/>
    <p:sldLayoutId id="2147483738" r:id="rId22"/>
    <p:sldLayoutId id="2147483725" r:id="rId23"/>
    <p:sldLayoutId id="2147483735" r:id="rId2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0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71450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0975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1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67239" y="336086"/>
            <a:ext cx="4686299" cy="273514"/>
          </a:xfrm>
        </p:spPr>
        <p:txBody>
          <a:bodyPr/>
          <a:lstStyle/>
          <a:p>
            <a:r>
              <a:rPr lang="en-US" sz="1400" b="1" smtClean="0">
                <a:solidFill>
                  <a:srgbClr val="00295B"/>
                </a:solidFill>
              </a:rPr>
              <a:t>Company name 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11/21/2014</a:t>
            </a:fld>
            <a:endParaRPr lang="en-GB" sz="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62914"/>
              </p:ext>
            </p:extLst>
          </p:nvPr>
        </p:nvGraphicFramePr>
        <p:xfrm>
          <a:off x="411480" y="732327"/>
          <a:ext cx="6035040" cy="2529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056640"/>
                <a:gridCol w="1981200"/>
                <a:gridCol w="1346200"/>
              </a:tblGrid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Analyst: 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smtClean="0">
                          <a:solidFill>
                            <a:srgbClr val="00295B"/>
                          </a:solidFill>
                        </a:rPr>
                        <a:t>analyst</a:t>
                      </a:r>
                      <a:endParaRPr lang="en-US" sz="1100" b="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Holdings: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rgbClr val="00295B"/>
                          </a:solidFill>
                        </a:rPr>
                        <a:t>currholdings</a:t>
                      </a:r>
                      <a:endParaRPr lang="en-US" sz="1100" b="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70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Country: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295B"/>
                          </a:solidFill>
                        </a:rPr>
                        <a:t>Country</a:t>
                      </a: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% of NAV: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Nav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70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Industry: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Industry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BM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Weight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Market Cap: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Mktcap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Active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activeweight</a:t>
                      </a:r>
                      <a:endParaRPr lang="en-US" sz="1100" dirty="0" smtClean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price: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Absolute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12mreturnabs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smtClean="0">
                          <a:solidFill>
                            <a:srgbClr val="00295B"/>
                          </a:solidFill>
                        </a:rPr>
                        <a:t>Existing</a:t>
                      </a:r>
                      <a:r>
                        <a:rPr lang="en-US" sz="1100" b="1" baseline="0" smtClean="0">
                          <a:solidFill>
                            <a:srgbClr val="00295B"/>
                          </a:solidFill>
                        </a:rPr>
                        <a:t> Range</a:t>
                      </a:r>
                      <a:r>
                        <a:rPr lang="en-US" sz="1100" b="1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Fvcalc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local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12mretrellocal</a:t>
                      </a: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valuation: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Currval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EM: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12mretrelem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5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Recommended Range: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range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empty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411480" y="7373621"/>
            <a:ext cx="6035040" cy="1109980"/>
          </a:xfrm>
          <a:prstGeom prst="rect">
            <a:avLst/>
          </a:pr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295B"/>
                </a:solidFill>
                <a:latin typeface="+mj-lt"/>
              </a:rPr>
              <a:t>Risks to Investment Thesis – What could go wrong?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67074"/>
              </p:ext>
            </p:extLst>
          </p:nvPr>
        </p:nvGraphicFramePr>
        <p:xfrm>
          <a:off x="411480" y="3484882"/>
          <a:ext cx="5987122" cy="375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2"/>
              </a:tblGrid>
              <a:tr h="3438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Company Overview:</a:t>
                      </a:r>
                      <a:r>
                        <a:rPr lang="en-US" sz="12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3783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00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Investment Thesis: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1151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2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46846"/>
          </a:xfrm>
        </p:spPr>
        <p:txBody>
          <a:bodyPr/>
          <a:lstStyle/>
          <a:p>
            <a:r>
              <a:rPr lang="en-US" sz="1200" b="1" dirty="0" smtClean="0">
                <a:solidFill>
                  <a:srgbClr val="00295B"/>
                </a:solidFill>
              </a:rPr>
              <a:t>Key Operating Assumptions</a:t>
            </a:r>
            <a:endParaRPr lang="en-GB" sz="1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11/21/2014</a:t>
            </a:fld>
            <a:endParaRPr lang="en-GB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67067" y="741682"/>
            <a:ext cx="6246955" cy="2977738"/>
          </a:xfrm>
          <a:prstGeom prst="rect">
            <a:avLst/>
          </a:prstGeom>
          <a:noFill/>
          <a:ln>
            <a:solidFill>
              <a:srgbClr val="00295B"/>
            </a:solidFill>
          </a:ln>
        </p:spPr>
        <p:txBody>
          <a:bodyPr wrap="square" rtlCol="0">
            <a:spAutoFit/>
          </a:bodyPr>
          <a:lstStyle/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ea typeface="+mn-ea"/>
                <a:cs typeface="Arial" pitchFamily="34" charset="0"/>
              </a:rPr>
              <a:t>Growth: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+mn-ea"/>
                <a:cs typeface="Arial" pitchFamily="34" charset="0"/>
              </a:rPr>
              <a:t>Text</a:t>
            </a: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Margins:</a:t>
            </a:r>
          </a:p>
          <a:p>
            <a:pPr marL="638810" lvl="2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 smtClean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err="1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Capex</a:t>
            </a: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Leverage: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Other:</a:t>
            </a:r>
          </a:p>
          <a:p>
            <a:pPr marL="638810" lvl="2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53878" y="4071156"/>
            <a:ext cx="4686299" cy="2468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200" b="1" dirty="0" smtClean="0">
                <a:solidFill>
                  <a:srgbClr val="00295B"/>
                </a:solidFill>
              </a:rPr>
              <a:t>Value, Growth, Quality</a:t>
            </a:r>
            <a:endParaRPr lang="en-GB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05368" y="4399280"/>
            <a:ext cx="6035040" cy="4023360"/>
            <a:chOff x="205368" y="1209040"/>
            <a:chExt cx="6319625" cy="4636343"/>
          </a:xfrm>
        </p:grpSpPr>
        <p:sp>
          <p:nvSpPr>
            <p:cNvPr id="10" name="TextBox 9"/>
            <p:cNvSpPr txBox="1"/>
            <p:nvPr/>
          </p:nvSpPr>
          <p:spPr>
            <a:xfrm>
              <a:off x="205369" y="120904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369" y="282194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Growth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368" y="441452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Quality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11046" y="2702562"/>
              <a:ext cx="5913947" cy="12700"/>
            </a:xfrm>
            <a:prstGeom prst="line">
              <a:avLst/>
            </a:prstGeom>
            <a:ln w="19050">
              <a:solidFill>
                <a:srgbClr val="5D5C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6289" y="4310382"/>
              <a:ext cx="5913947" cy="12700"/>
            </a:xfrm>
            <a:prstGeom prst="line">
              <a:avLst/>
            </a:prstGeom>
            <a:ln w="19050">
              <a:solidFill>
                <a:srgbClr val="5D5C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046" y="1229360"/>
              <a:ext cx="590297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Comment on </a:t>
              </a:r>
              <a:r>
                <a:rPr lang="en-US" sz="1100" dirty="0" err="1" smtClean="0">
                  <a:latin typeface="Arial" pitchFamily="34" charset="0"/>
                  <a:ea typeface="+mn-ea"/>
                  <a:cs typeface="Arial" pitchFamily="34" charset="0"/>
                </a:rPr>
                <a:t>comparables</a:t>
              </a: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Comment on DCF valuation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Comment on your fair value 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046" y="2857976"/>
              <a:ext cx="590297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What is the growth outlook for the company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How sustainable / risky are the growth prospects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Is the growth being mispriced by the market? 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1046" y="4445000"/>
              <a:ext cx="584919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Is this a high quality company?  Why?  -&gt;  ROE / leverage / sustainable competitive advantage / other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Text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5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3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SWOT Analysis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11/21/2014</a:t>
            </a:fld>
            <a:endParaRPr lang="en-GB" sz="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57190"/>
              </p:ext>
            </p:extLst>
          </p:nvPr>
        </p:nvGraphicFramePr>
        <p:xfrm>
          <a:off x="267067" y="919477"/>
          <a:ext cx="5984265" cy="3742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1984"/>
                <a:gridCol w="3042281"/>
              </a:tblGrid>
              <a:tr h="3444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Strength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Weakness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</a:tr>
              <a:tr h="1225233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3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Opportunity</a:t>
                      </a:r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Threat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</a:tr>
              <a:tr h="1133034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1683"/>
              </p:ext>
            </p:extLst>
          </p:nvPr>
        </p:nvGraphicFramePr>
        <p:xfrm>
          <a:off x="267067" y="5002207"/>
          <a:ext cx="5987123" cy="163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3"/>
              </a:tblGrid>
              <a:tr h="35057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ESG commentary:</a:t>
                      </a:r>
                      <a:r>
                        <a:rPr lang="en-US" sz="12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8675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4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11/21/2014</a:t>
            </a:fld>
            <a:endParaRPr lang="en-GB" sz="800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1 Year Comp </a:t>
            </a:r>
            <a:endParaRPr lang="en-GB" sz="1400" b="1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74199" y="4396276"/>
            <a:ext cx="4686299" cy="2976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400" b="1" dirty="0" smtClean="0">
                <a:solidFill>
                  <a:srgbClr val="00295B"/>
                </a:solidFill>
              </a:rPr>
              <a:t>3 Year Comp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2025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more Template A4">
  <a:themeElements>
    <a:clrScheme name="Ashmore">
      <a:dk1>
        <a:srgbClr val="5D5C61"/>
      </a:dk1>
      <a:lt1>
        <a:srgbClr val="FFFFFF"/>
      </a:lt1>
      <a:dk2>
        <a:srgbClr val="00295B"/>
      </a:dk2>
      <a:lt2>
        <a:srgbClr val="FFFFFF"/>
      </a:lt2>
      <a:accent1>
        <a:srgbClr val="00AEE2"/>
      </a:accent1>
      <a:accent2>
        <a:srgbClr val="98989C"/>
      </a:accent2>
      <a:accent3>
        <a:srgbClr val="5C9233"/>
      </a:accent3>
      <a:accent4>
        <a:srgbClr val="C8621B"/>
      </a:accent4>
      <a:accent5>
        <a:srgbClr val="3090C5"/>
      </a:accent5>
      <a:accent6>
        <a:srgbClr val="60BBA3"/>
      </a:accent6>
      <a:hlink>
        <a:srgbClr val="A0012E"/>
      </a:hlink>
      <a:folHlink>
        <a:srgbClr val="B0C206"/>
      </a:folHlink>
    </a:clrScheme>
    <a:fontScheme name="Ashmor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Ashmore Template A4</Template>
  <TotalTime>3055</TotalTime>
  <Words>209</Words>
  <Application>Microsoft Office PowerPoint</Application>
  <PresentationFormat>Letter Paper (8.5x11 in)</PresentationFormat>
  <Paragraphs>105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Ashmore Template A4</vt:lpstr>
      <vt:lpstr>Company name </vt:lpstr>
      <vt:lpstr>Key Operating Assumptions</vt:lpstr>
      <vt:lpstr>SWOT Analysis</vt:lpstr>
      <vt:lpstr>1 Year Comp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Ashmore Investment Management Limitied</dc:title>
  <dc:creator>Craig Billing</dc:creator>
  <cp:lastModifiedBy>Akhtar Nazirali</cp:lastModifiedBy>
  <cp:revision>475</cp:revision>
  <cp:lastPrinted>2014-10-16T22:05:28Z</cp:lastPrinted>
  <dcterms:created xsi:type="dcterms:W3CDTF">2013-03-04T11:29:55Z</dcterms:created>
  <dcterms:modified xsi:type="dcterms:W3CDTF">2014-11-21T20:02:21Z</dcterms:modified>
</cp:coreProperties>
</file>