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1"/>
  </p:sldMasterIdLst>
  <p:notesMasterIdLst>
    <p:notesMasterId r:id="rId7"/>
  </p:notesMasterIdLst>
  <p:handoutMasterIdLst>
    <p:handoutMasterId r:id="rId8"/>
  </p:handoutMasterIdLst>
  <p:sldIdLst>
    <p:sldId id="354" r:id="rId2"/>
    <p:sldId id="350" r:id="rId3"/>
    <p:sldId id="351" r:id="rId4"/>
    <p:sldId id="352" r:id="rId5"/>
    <p:sldId id="353" r:id="rId6"/>
  </p:sldIdLst>
  <p:sldSz cx="9144000" cy="6858000" type="letter"/>
  <p:notesSz cx="7099300" cy="10234613"/>
  <p:defaultTextStyle>
    <a:defPPr>
      <a:defRPr lang="en-US"/>
    </a:defPPr>
    <a:lvl1pPr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6379" indent="-36452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214" indent="-7436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0592" indent="-110813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428" indent="-148724" algn="l" defTabSz="456379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099630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519556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2939482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359408" algn="l" defTabSz="839852" rtl="0" eaLnBrk="1" latinLnBrk="0" hangingPunct="1">
      <a:defRPr sz="1200" b="1"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98989C"/>
    <a:srgbClr val="00AEE2"/>
    <a:srgbClr val="00295B"/>
    <a:srgbClr val="5D5C61"/>
    <a:srgbClr val="084595"/>
    <a:srgbClr val="3090C5"/>
    <a:srgbClr val="A0012E"/>
    <a:srgbClr val="60BBA3"/>
    <a:srgbClr val="E1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3" autoAdjust="0"/>
    <p:restoredTop sz="91679" autoAdjust="0"/>
  </p:normalViewPr>
  <p:slideViewPr>
    <p:cSldViewPr snapToGrid="0" snapToObjects="1" showGuides="1">
      <p:cViewPr>
        <p:scale>
          <a:sx n="100" d="100"/>
          <a:sy n="100" d="100"/>
        </p:scale>
        <p:origin x="-1548" y="-372"/>
      </p:cViewPr>
      <p:guideLst>
        <p:guide orient="horz" pos="505"/>
        <p:guide orient="horz" pos="2426"/>
        <p:guide orient="horz" pos="4102"/>
        <p:guide orient="horz" pos="345"/>
        <p:guide orient="horz" pos="2527"/>
        <p:guide orient="horz" pos="2477"/>
        <p:guide orient="horz" pos="170"/>
        <p:guide orient="horz" pos="4232"/>
        <p:guide orient="horz" pos="1042"/>
        <p:guide orient="horz" pos="3924"/>
        <p:guide orient="horz" pos="786"/>
        <p:guide pos="5513"/>
        <p:guide pos="235"/>
        <p:guide pos="1487"/>
        <p:guide pos="2916"/>
        <p:guide pos="1574"/>
        <p:guide pos="2830"/>
        <p:guide pos="4171"/>
        <p:guide pos="4259"/>
        <p:guide pos="3277"/>
        <p:guide pos="3366"/>
        <p:guide pos="3725"/>
        <p:guide pos="3812"/>
        <p:guide pos="4621"/>
        <p:guide pos="4707"/>
        <p:guide pos="1038"/>
        <p:guide pos="1128"/>
        <p:guide pos="593"/>
        <p:guide pos="679"/>
        <p:guide pos="1935"/>
        <p:guide pos="2022"/>
        <p:guide pos="5156"/>
        <p:guide pos="5067"/>
        <p:guide pos="2382"/>
        <p:guide pos="24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71" d="100"/>
          <a:sy n="71" d="100"/>
        </p:scale>
        <p:origin x="-231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935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>
            <a:lvl1pPr defTabSz="517330">
              <a:defRPr sz="12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>
            <a:lvl1pPr algn="r" defTabSz="517330">
              <a:defRPr sz="1200" b="0">
                <a:latin typeface="Calibri" pitchFamily="34" charset="0"/>
              </a:defRPr>
            </a:lvl1pPr>
          </a:lstStyle>
          <a:p>
            <a:fld id="{7BA49677-E515-4D80-9969-42B0962A10A0}" type="datetime1">
              <a:rPr lang="en-US"/>
              <a:pPr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970" tIns="45985" rIns="91970" bIns="4598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3" y="4860928"/>
            <a:ext cx="567690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b" anchorCtr="0" compatLnSpc="1">
            <a:prstTxWarp prst="textNoShape">
              <a:avLst/>
            </a:prstTxWarp>
          </a:bodyPr>
          <a:lstStyle>
            <a:lvl1pPr defTabSz="517330">
              <a:defRPr sz="1200" b="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9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170" tIns="47586" rIns="95170" bIns="47586" numCol="1" anchor="b" anchorCtr="0" compatLnSpc="1">
            <a:prstTxWarp prst="textNoShape">
              <a:avLst/>
            </a:prstTxWarp>
          </a:bodyPr>
          <a:lstStyle>
            <a:lvl1pPr algn="r" defTabSz="517330">
              <a:defRPr sz="1200" b="0">
                <a:latin typeface="Calibri" pitchFamily="34" charset="0"/>
              </a:defRPr>
            </a:lvl1pPr>
          </a:lstStyle>
          <a:p>
            <a:fld id="{5CD9CD06-B725-4B0A-961C-7C93F3E31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4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 charset="-128"/>
      </a:defRPr>
    </a:lvl1pPr>
    <a:lvl2pPr marL="456379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2pPr>
    <a:lvl3pPr marL="914214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3pPr>
    <a:lvl4pPr marL="1370592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4pPr>
    <a:lvl5pPr marL="1828428" algn="l" defTabSz="456379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-128"/>
        <a:cs typeface="ＭＳ Ｐゴシック"/>
      </a:defRPr>
    </a:lvl5pPr>
    <a:lvl6pPr marL="2285866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457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9CD06-B725-4B0A-961C-7C93F3E319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674" y="1911415"/>
            <a:ext cx="6248400" cy="40005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582" y="544513"/>
            <a:ext cx="4137288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582" y="6352103"/>
            <a:ext cx="2715865" cy="217625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73840" y="1250487"/>
            <a:ext cx="8374154" cy="144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46906" y="1214487"/>
            <a:ext cx="199385" cy="216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8172" y="1222461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6090" y="3192716"/>
            <a:ext cx="1292469" cy="3027358"/>
          </a:xfrm>
        </p:spPr>
        <p:txBody>
          <a:bodyPr bIns="72000" anchor="b" anchorCtr="0"/>
          <a:lstStyle>
            <a:lvl1pPr marL="0" indent="0">
              <a:buNone/>
              <a:defRPr sz="9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Q1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790700" y="4670043"/>
            <a:ext cx="2702169" cy="1550031"/>
          </a:xfrm>
        </p:spPr>
        <p:txBody>
          <a:bodyPr bIns="72000" anchor="b" anchorCtr="0"/>
          <a:lstStyle>
            <a:lvl1pPr marL="0" indent="0">
              <a:buNone/>
              <a:defRPr sz="9600" b="0"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dirty="0" smtClean="0"/>
              <a:t>year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73675" y="269875"/>
            <a:ext cx="1987061" cy="91478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221F4587-3C4B-45A7-B26F-E61215212BD7}" type="datetime1">
              <a:rPr lang="en-US" smtClean="0"/>
              <a:t>2/7/2014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99" y="166678"/>
            <a:ext cx="1694769" cy="8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5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&amp; sub h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917701"/>
            <a:ext cx="411919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200"/>
            <a:ext cx="4119196" cy="184666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629150" y="1465200"/>
            <a:ext cx="4119196" cy="184666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629151" y="1917701"/>
            <a:ext cx="411919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D4DDECE-779E-4403-BDF1-EC482D17F582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98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917701"/>
            <a:ext cx="5539153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200"/>
            <a:ext cx="5539153" cy="184666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052038" y="1492096"/>
            <a:ext cx="2696308" cy="184666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6052038" y="1917701"/>
            <a:ext cx="2696308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B5E7B97-3E05-4B55-BA90-6DF6A5CD8979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917701"/>
            <a:ext cx="5539153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200"/>
            <a:ext cx="5539153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052038" y="1492096"/>
            <a:ext cx="2696308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6052038" y="1917701"/>
            <a:ext cx="2696308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052038" y="3845461"/>
            <a:ext cx="2696308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6052038" y="4344463"/>
            <a:ext cx="2696308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A55851F-C0CB-47F9-B3EA-A1782DCC4E66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&amp;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917701"/>
            <a:ext cx="4119195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200"/>
            <a:ext cx="4119196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629150" y="1492096"/>
            <a:ext cx="4119196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629150" y="1917701"/>
            <a:ext cx="411919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9150" y="3845461"/>
            <a:ext cx="4119196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4629150" y="4344463"/>
            <a:ext cx="411919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462931B-2C99-41CD-8E87-9F5B01EB283C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0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&amp; char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917701"/>
            <a:ext cx="269777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200"/>
            <a:ext cx="2697774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210658" y="1492097"/>
            <a:ext cx="5537688" cy="184665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210658" y="1917701"/>
            <a:ext cx="5537688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FFB188F-A3DF-45DE-9366-DAFD81A4F846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table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917701"/>
            <a:ext cx="269777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200"/>
            <a:ext cx="2697774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210658" y="1492097"/>
            <a:ext cx="5537688" cy="184665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7"/>
          </p:nvPr>
        </p:nvSpPr>
        <p:spPr>
          <a:xfrm>
            <a:off x="3210658" y="1917701"/>
            <a:ext cx="5549411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CD432C1-BA4F-4DF9-B060-04EEA74AEB63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8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200"/>
            <a:ext cx="4119196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629150" y="1492096"/>
            <a:ext cx="4119196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373673" y="1917700"/>
            <a:ext cx="411919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/>
          </p:nvPr>
        </p:nvSpPr>
        <p:spPr>
          <a:xfrm>
            <a:off x="4629150" y="1917700"/>
            <a:ext cx="411919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F3C91F2-FBB3-4742-8B5C-7E55D30FC346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52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200"/>
            <a:ext cx="8377603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5"/>
          </p:nvPr>
        </p:nvSpPr>
        <p:spPr>
          <a:xfrm>
            <a:off x="373673" y="1917700"/>
            <a:ext cx="838639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E14C53F-BF27-4CA7-8275-1A34A7D51537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2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789"/>
            <a:ext cx="8377603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373674" y="1917700"/>
            <a:ext cx="8377603" cy="21544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619E48-0410-4C02-AFAC-073FDB2FBD47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1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73674" y="1625600"/>
            <a:ext cx="8377603" cy="21544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98A838-AA72-4594-ACAF-57868F9946A0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22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675" y="3543170"/>
            <a:ext cx="5518245" cy="40005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75" y="4680000"/>
            <a:ext cx="5539153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373840" y="1656763"/>
            <a:ext cx="1262769" cy="43088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3840" y="3223500"/>
            <a:ext cx="5538988" cy="144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1790700" y="1656763"/>
            <a:ext cx="1262769" cy="43088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4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3210658" y="1656763"/>
            <a:ext cx="1262769" cy="43088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4629151" y="1656763"/>
            <a:ext cx="1262769" cy="43088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582" y="6352103"/>
            <a:ext cx="2715865" cy="217625"/>
          </a:xfrm>
        </p:spPr>
        <p:txBody>
          <a:bodyPr tIns="46800" bIns="46800" anchor="b" anchorCtr="0">
            <a:noAutofit/>
          </a:bodyPr>
          <a:lstStyle>
            <a:lvl1pPr marL="0" indent="0">
              <a:spcAft>
                <a:spcPts val="0"/>
              </a:spcAft>
              <a:buNone/>
              <a:defRPr sz="7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373675" y="269875"/>
            <a:ext cx="1987061" cy="91478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D5235630-917D-47C5-A7FD-05EDE5C2EC97}" type="datetime1">
              <a:rPr lang="en-US" smtClean="0"/>
              <a:t>2/7/2014</a:t>
            </a:fld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99" y="166678"/>
            <a:ext cx="1694769" cy="8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6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C152-3035-461B-9FE9-A713524E711D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674" y="1917700"/>
            <a:ext cx="6248400" cy="40005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582" y="544513"/>
            <a:ext cx="4137288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ENTER SECTION NUMBER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73840" y="1479087"/>
            <a:ext cx="8374154" cy="144000"/>
          </a:xfrm>
          <a:prstGeom prst="rect">
            <a:avLst/>
          </a:prstGeom>
          <a:gradFill flip="none" rotWithShape="1">
            <a:gsLst>
              <a:gs pos="0">
                <a:srgbClr val="A0012E"/>
              </a:gs>
              <a:gs pos="15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46906" y="1443087"/>
            <a:ext cx="199385" cy="216000"/>
          </a:xfrm>
          <a:prstGeom prst="ellipse">
            <a:avLst/>
          </a:prstGeom>
          <a:solidFill>
            <a:srgbClr val="A0012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 dirty="0" err="1" smtClean="0">
                <a:latin typeface="Arial Narrow" pitchFamily="34" charset="0"/>
              </a:rPr>
              <a:t>Eq</a:t>
            </a:r>
            <a:endParaRPr lang="en-GB" sz="600" dirty="0"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8172" y="1451061"/>
            <a:ext cx="346249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EQUITIES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73675" y="269875"/>
            <a:ext cx="1987061" cy="91478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44B89F7-7123-4CDC-B897-5FFC4B928E38}" type="datetime1">
              <a:rPr lang="en-US" smtClean="0"/>
              <a:t>2/7/2014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99" y="166677"/>
            <a:ext cx="1694769" cy="8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a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675" y="3543170"/>
            <a:ext cx="5518245" cy="400050"/>
          </a:xfrm>
        </p:spPr>
        <p:txBody>
          <a:bodyPr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75" y="2734179"/>
            <a:ext cx="5539153" cy="391628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582" y="6555601"/>
            <a:ext cx="2715865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73675" y="269875"/>
            <a:ext cx="1987061" cy="91478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FEE53783-98F3-4518-B0F1-483EEA357D14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73840" y="3223500"/>
            <a:ext cx="5538988" cy="144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99" y="166677"/>
            <a:ext cx="1694769" cy="8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&amp; 2 co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625601"/>
            <a:ext cx="6962041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471997" y="1654175"/>
            <a:ext cx="1279280" cy="457942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E44F8FC-BFC5-45B3-BDBC-AB429CDAD8AB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46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3" y="1465200"/>
            <a:ext cx="4119196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629150" y="1465200"/>
            <a:ext cx="4119196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>
          <a:xfrm>
            <a:off x="4629150" y="1917701"/>
            <a:ext cx="411919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9150" y="3845461"/>
            <a:ext cx="4119196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hart Placeholder 9"/>
          <p:cNvSpPr>
            <a:spLocks noGrp="1"/>
          </p:cNvSpPr>
          <p:nvPr>
            <p:ph type="chart" sz="quarter" idx="19"/>
          </p:nvPr>
        </p:nvSpPr>
        <p:spPr>
          <a:xfrm>
            <a:off x="4629150" y="4344463"/>
            <a:ext cx="411919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73675" y="3845461"/>
            <a:ext cx="4119195" cy="184666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9"/>
          <p:cNvSpPr>
            <a:spLocks noGrp="1"/>
          </p:cNvSpPr>
          <p:nvPr>
            <p:ph type="chart" sz="quarter" idx="21"/>
          </p:nvPr>
        </p:nvSpPr>
        <p:spPr>
          <a:xfrm>
            <a:off x="373673" y="1917701"/>
            <a:ext cx="411919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22"/>
          </p:nvPr>
        </p:nvSpPr>
        <p:spPr>
          <a:xfrm>
            <a:off x="373673" y="4344463"/>
            <a:ext cx="4119196" cy="215444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9F2D611-B658-40CB-A3C9-5636775BE6D3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08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675" y="2640912"/>
            <a:ext cx="5518245" cy="400050"/>
          </a:xfrm>
        </p:spPr>
        <p:txBody>
          <a:bodyPr anchor="b" anchorCtr="0"/>
          <a:lstStyle>
            <a:lvl1pPr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675" y="3852960"/>
            <a:ext cx="5539153" cy="360850"/>
          </a:xfrm>
          <a:noFill/>
        </p:spPr>
        <p:txBody>
          <a:bodyPr lIns="0" tIns="72000" rIns="0" bIns="72000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582" y="6555601"/>
            <a:ext cx="2715865" cy="123111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800" baseline="0"/>
            </a:lvl1pPr>
          </a:lstStyle>
          <a:p>
            <a:pPr lvl="0"/>
            <a:r>
              <a:rPr lang="en-US" dirty="0" smtClean="0"/>
              <a:t>Enter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3673" y="269875"/>
            <a:ext cx="1987062" cy="107722"/>
          </a:xfrm>
        </p:spPr>
        <p:txBody>
          <a:bodyPr/>
          <a:lstStyle>
            <a:lvl1pPr marL="0" indent="0">
              <a:buFontTx/>
              <a:buNone/>
              <a:defRPr sz="7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99" y="166678"/>
            <a:ext cx="1694769" cy="84209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73840" y="3223500"/>
            <a:ext cx="5538988" cy="144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alpha val="1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3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625601"/>
            <a:ext cx="83776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3768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6AB46-B9E5-459F-8C87-534B33EF7994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8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625601"/>
            <a:ext cx="8377602" cy="1537729"/>
          </a:xfrm>
        </p:spPr>
        <p:txBody>
          <a:bodyPr numCol="2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9014C9-6137-49EE-BD92-93CD75EA122E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6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&amp;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625601"/>
            <a:ext cx="8377602" cy="1537729"/>
          </a:xfrm>
        </p:spPr>
        <p:txBody>
          <a:bodyPr numCol="3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93730E-7C97-4F11-A885-A8A3179CDF9D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85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625601"/>
            <a:ext cx="8377602" cy="1877437"/>
          </a:xfrm>
        </p:spPr>
        <p:txBody>
          <a:bodyPr numCol="4" spcCol="144000"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FCDFA-6933-4EAC-BEFF-5BC170CA4404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4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75" y="1917701"/>
            <a:ext cx="8377602" cy="150810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200"/>
            <a:ext cx="8377603" cy="184666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B6B008C-3601-43E4-B8C3-F11D36064B19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44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&amp;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3674" y="6415201"/>
            <a:ext cx="8377603" cy="92333"/>
          </a:xfrm>
        </p:spPr>
        <p:txBody>
          <a:bodyPr anchor="b" anchorCtr="0"/>
          <a:lstStyle>
            <a:lvl1pPr marL="0" indent="0">
              <a:spcAft>
                <a:spcPts val="100"/>
              </a:spcAft>
              <a:buNone/>
              <a:defRPr sz="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3674" y="1465200"/>
            <a:ext cx="8377603" cy="184666"/>
          </a:xfr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 typeface="Arial" pitchFamily="34" charset="0"/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2A6D869-B416-4AD0-8C4F-183B93BDC3F2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03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675" y="1625601"/>
            <a:ext cx="8377602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675" y="269875"/>
            <a:ext cx="1987061" cy="91478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700" b="1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fld id="{0EDA1953-F1C9-4687-9D65-25471E433FB8}" type="datetime1">
              <a:rPr lang="en-US" smtClean="0"/>
              <a:t>2/7/2014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485" y="6509361"/>
            <a:ext cx="153893" cy="2397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CC9EA3B-ED24-4B11-BAB8-E5C9451CF18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675" y="539400"/>
            <a:ext cx="6248399" cy="613125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72619" y="-586084"/>
            <a:ext cx="567754" cy="504000"/>
          </a:xfrm>
          <a:prstGeom prst="rect">
            <a:avLst/>
          </a:prstGeom>
          <a:solidFill>
            <a:srgbClr val="002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107788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41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2620" y="-586084"/>
            <a:ext cx="567754" cy="504000"/>
          </a:xfrm>
          <a:prstGeom prst="rect">
            <a:avLst/>
          </a:prstGeom>
          <a:solidFill>
            <a:srgbClr val="00AE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877789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174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226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12621" y="-586084"/>
            <a:ext cx="567754" cy="50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1647790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152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82623" y="-586084"/>
            <a:ext cx="567754" cy="50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2417792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93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02630" y="-586084"/>
            <a:ext cx="567754" cy="504000"/>
          </a:xfrm>
          <a:prstGeom prst="rect">
            <a:avLst/>
          </a:prstGeom>
          <a:solidFill>
            <a:srgbClr val="007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5462628" y="-586084"/>
            <a:ext cx="567754" cy="504000"/>
          </a:xfrm>
          <a:prstGeom prst="rect">
            <a:avLst/>
          </a:prstGeom>
          <a:solidFill>
            <a:srgbClr val="B0C2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692626" y="-586084"/>
            <a:ext cx="567754" cy="504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6232629" y="-586084"/>
            <a:ext cx="567754" cy="504000"/>
          </a:xfrm>
          <a:prstGeom prst="rect">
            <a:avLst/>
          </a:prstGeom>
          <a:solidFill>
            <a:srgbClr val="5C92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8542633" y="-586084"/>
            <a:ext cx="567754" cy="504000"/>
          </a:xfrm>
          <a:prstGeom prst="rect">
            <a:avLst/>
          </a:prstGeom>
          <a:solidFill>
            <a:srgbClr val="E1A0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77801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225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15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22625" y="-586084"/>
            <a:ext cx="567754" cy="504000"/>
          </a:xfrm>
          <a:prstGeom prst="rect">
            <a:avLst/>
          </a:prstGeom>
          <a:solidFill>
            <a:srgbClr val="309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3957794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48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197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52624" y="-586084"/>
            <a:ext cx="567754" cy="504000"/>
          </a:xfrm>
          <a:prstGeom prst="rect">
            <a:avLst/>
          </a:prstGeom>
          <a:solidFill>
            <a:srgbClr val="A00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3187793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160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46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67798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92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146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51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97797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176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194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6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27795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96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187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163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72631" y="-586084"/>
            <a:ext cx="567754" cy="504000"/>
          </a:xfrm>
          <a:prstGeom prst="rect">
            <a:avLst/>
          </a:prstGeom>
          <a:solidFill>
            <a:srgbClr val="C862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7807800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200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98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27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37799" y="-542657"/>
            <a:ext cx="5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R: 0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G: 127</a:t>
            </a:r>
          </a:p>
          <a:p>
            <a:r>
              <a:rPr lang="en-GB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B: 114</a:t>
            </a:r>
            <a:endParaRPr lang="en-GB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99" y="166678"/>
            <a:ext cx="1694769" cy="842093"/>
          </a:xfrm>
          <a:prstGeom prst="rect">
            <a:avLst/>
          </a:prstGeom>
        </p:spPr>
      </p:pic>
      <p:cxnSp>
        <p:nvCxnSpPr>
          <p:cNvPr id="33" name="Straight Connector 32"/>
          <p:cNvCxnSpPr/>
          <p:nvPr userDrawn="1"/>
        </p:nvCxnSpPr>
        <p:spPr>
          <a:xfrm>
            <a:off x="358369" y="6509361"/>
            <a:ext cx="8321513" cy="0"/>
          </a:xfrm>
          <a:prstGeom prst="line">
            <a:avLst/>
          </a:prstGeom>
          <a:ln w="12700" cap="flat" cmpd="sng" algn="ctr">
            <a:solidFill>
              <a:srgbClr val="002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7" r:id="rId2"/>
    <p:sldLayoutId id="2147483739" r:id="rId3"/>
    <p:sldLayoutId id="2147483708" r:id="rId4"/>
    <p:sldLayoutId id="2147483726" r:id="rId5"/>
    <p:sldLayoutId id="2147483727" r:id="rId6"/>
    <p:sldLayoutId id="2147483728" r:id="rId7"/>
    <p:sldLayoutId id="2147483717" r:id="rId8"/>
    <p:sldLayoutId id="2147483733" r:id="rId9"/>
    <p:sldLayoutId id="2147483718" r:id="rId10"/>
    <p:sldLayoutId id="2147483729" r:id="rId11"/>
    <p:sldLayoutId id="2147483734" r:id="rId12"/>
    <p:sldLayoutId id="2147483736" r:id="rId13"/>
    <p:sldLayoutId id="2147483730" r:id="rId14"/>
    <p:sldLayoutId id="2147483732" r:id="rId15"/>
    <p:sldLayoutId id="2147483721" r:id="rId16"/>
    <p:sldLayoutId id="2147483720" r:id="rId17"/>
    <p:sldLayoutId id="2147483731" r:id="rId18"/>
    <p:sldLayoutId id="2147483719" r:id="rId19"/>
    <p:sldLayoutId id="2147483723" r:id="rId20"/>
    <p:sldLayoutId id="2147483724" r:id="rId21"/>
    <p:sldLayoutId id="2147483738" r:id="rId22"/>
    <p:sldLayoutId id="2147483725" r:id="rId23"/>
    <p:sldLayoutId id="2147483735" r:id="rId2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000" b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4375" indent="-171450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95350" indent="-180975" algn="l" defTabSz="914400" rtl="0" eaLnBrk="1" latinLnBrk="0" hangingPunct="1">
        <a:spcBef>
          <a:spcPts val="0"/>
        </a:spcBef>
        <a:spcAft>
          <a:spcPts val="1200"/>
        </a:spcAft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1470" y="6514736"/>
            <a:ext cx="153893" cy="239714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1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338505" y="371127"/>
            <a:ext cx="6248399" cy="378174"/>
          </a:xfrm>
        </p:spPr>
        <p:txBody>
          <a:bodyPr/>
          <a:lstStyle/>
          <a:p>
            <a:r>
              <a:rPr lang="en-US" b="1" dirty="0" smtClean="0">
                <a:solidFill>
                  <a:srgbClr val="00295B"/>
                </a:solidFill>
              </a:rPr>
              <a:t>Company Name - RECOMMENDATION</a:t>
            </a:r>
            <a:endParaRPr lang="en-GB" sz="1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56089" y="6604611"/>
            <a:ext cx="1987061" cy="91478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2/7/2014</a:t>
            </a:fld>
            <a:endParaRPr lang="en-GB" sz="8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6088" y="3643928"/>
            <a:ext cx="8329273" cy="20313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numCol="1"/>
          <a:lstStyle/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00295B"/>
                </a:solidFill>
              </a:rPr>
              <a:t>Company Overview</a:t>
            </a:r>
          </a:p>
          <a:p>
            <a:pPr>
              <a:buSzPct val="120000"/>
              <a:buFont typeface="Wingdings" pitchFamily="2" charset="2"/>
              <a:buChar char="§"/>
            </a:pPr>
            <a:r>
              <a:rPr lang="en-US" b="1" dirty="0" err="1" smtClean="0"/>
              <a:t>Etc</a:t>
            </a:r>
            <a:endParaRPr lang="en-US" b="1" dirty="0" smtClean="0"/>
          </a:p>
          <a:p>
            <a:pPr>
              <a:buSzPct val="120000"/>
              <a:buFont typeface="Wingdings" pitchFamily="2" charset="2"/>
              <a:buChar char="§"/>
            </a:pPr>
            <a:r>
              <a:rPr lang="en-US" b="1" dirty="0" err="1"/>
              <a:t>Etc</a:t>
            </a:r>
            <a:endParaRPr lang="en-US" b="1" dirty="0"/>
          </a:p>
          <a:p>
            <a:pPr>
              <a:buSzPct val="120000"/>
              <a:buFont typeface="Wingdings" pitchFamily="2" charset="2"/>
              <a:buChar char="§"/>
            </a:pPr>
            <a:r>
              <a:rPr lang="en-US" b="1" dirty="0" err="1" smtClean="0"/>
              <a:t>Etc</a:t>
            </a:r>
            <a:endParaRPr lang="en-US" b="1" dirty="0" smtClean="0"/>
          </a:p>
          <a:p>
            <a:pPr>
              <a:buSzPct val="120000"/>
              <a:buFont typeface="Wingdings" pitchFamily="2" charset="2"/>
              <a:buChar char="§"/>
            </a:pPr>
            <a:r>
              <a:rPr lang="en-US" b="1" dirty="0" err="1" smtClean="0"/>
              <a:t>Etc</a:t>
            </a:r>
            <a:endParaRPr lang="en-US" b="1" dirty="0"/>
          </a:p>
          <a:p>
            <a:pPr>
              <a:buSzPct val="120000"/>
              <a:buFont typeface="Wingdings" pitchFamily="2" charset="2"/>
              <a:buChar char="§"/>
            </a:pPr>
            <a:endParaRPr lang="en-US" sz="12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93602"/>
              </p:ext>
            </p:extLst>
          </p:nvPr>
        </p:nvGraphicFramePr>
        <p:xfrm>
          <a:off x="356092" y="865715"/>
          <a:ext cx="8329270" cy="26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882"/>
                <a:gridCol w="2497780"/>
                <a:gridCol w="2342576"/>
                <a:gridCol w="1718032"/>
              </a:tblGrid>
              <a:tr h="33080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rgbClr val="00295B"/>
                          </a:solidFill>
                        </a:rPr>
                        <a:t>Analyst:  </a:t>
                      </a:r>
                      <a:endParaRPr lang="en-US" sz="1400" b="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95B"/>
                          </a:solidFill>
                        </a:rPr>
                        <a:t>Cindy / Jason</a:t>
                      </a:r>
                      <a:endParaRPr lang="en-US" sz="1400" b="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95B"/>
                          </a:solidFill>
                        </a:rPr>
                        <a:t>Current Holdings: </a:t>
                      </a:r>
                      <a:endParaRPr lang="en-US" sz="1400" b="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295B"/>
                          </a:solidFill>
                        </a:rPr>
                        <a:t>$7.9</a:t>
                      </a:r>
                      <a:endParaRPr lang="en-US" sz="1400" b="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80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Country: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China/HK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% of NAV: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1% GSCF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80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Industry: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Internet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BM</a:t>
                      </a:r>
                      <a:r>
                        <a:rPr lang="en-US" sz="1400" baseline="0" dirty="0" smtClean="0">
                          <a:solidFill>
                            <a:srgbClr val="00295B"/>
                          </a:solidFill>
                        </a:rPr>
                        <a:t> Weight: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0%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80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Market</a:t>
                      </a:r>
                      <a:r>
                        <a:rPr lang="en-US" sz="1400" baseline="0" dirty="0" smtClean="0">
                          <a:solidFill>
                            <a:srgbClr val="00295B"/>
                          </a:solidFill>
                        </a:rPr>
                        <a:t> Cap: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US$1,070mn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Active Weight: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1%</a:t>
                      </a:r>
                      <a:r>
                        <a:rPr lang="en-US" sz="1400" baseline="0" dirty="0" smtClean="0">
                          <a:solidFill>
                            <a:srgbClr val="00295B"/>
                          </a:solidFill>
                        </a:rPr>
                        <a:t> GSCF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80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Current price: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$15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12m Return – Absolute:</a:t>
                      </a:r>
                      <a:r>
                        <a:rPr lang="en-US" sz="1400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37.5%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80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FV Calculation: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25x P/E FY2015 / $19.2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12m</a:t>
                      </a:r>
                      <a:r>
                        <a:rPr lang="en-US" sz="1400" baseline="0" dirty="0" smtClean="0">
                          <a:solidFill>
                            <a:srgbClr val="00295B"/>
                          </a:solidFill>
                        </a:rPr>
                        <a:t> Return – </a:t>
                      </a:r>
                      <a:r>
                        <a:rPr lang="en-US" sz="1400" baseline="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400" baseline="0" dirty="0" smtClean="0">
                          <a:solidFill>
                            <a:srgbClr val="00295B"/>
                          </a:solidFill>
                        </a:rPr>
                        <a:t> to local: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29%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80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Current valuation: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12m Return – </a:t>
                      </a:r>
                      <a:r>
                        <a:rPr lang="en-US" sz="1400" dirty="0" err="1" smtClean="0">
                          <a:solidFill>
                            <a:srgbClr val="00295B"/>
                          </a:solidFill>
                        </a:rPr>
                        <a:t>Rel</a:t>
                      </a:r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 to EM: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41%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80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Buy-Sell valuations:</a:t>
                      </a:r>
                      <a:r>
                        <a:rPr lang="en-US" sz="1400" baseline="0" dirty="0" smtClean="0">
                          <a:solidFill>
                            <a:srgbClr val="00295B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95B"/>
                          </a:solidFill>
                        </a:rPr>
                        <a:t>15x – 25x P/E 2015</a:t>
                      </a:r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95B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9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9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1470" y="6514736"/>
            <a:ext cx="153893" cy="239714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2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338505" y="371127"/>
            <a:ext cx="6248399" cy="378174"/>
          </a:xfrm>
        </p:spPr>
        <p:txBody>
          <a:bodyPr/>
          <a:lstStyle/>
          <a:p>
            <a:r>
              <a:rPr lang="en-US" b="1" dirty="0" smtClean="0">
                <a:solidFill>
                  <a:srgbClr val="00295B"/>
                </a:solidFill>
              </a:rPr>
              <a:t>Investment Thesis</a:t>
            </a:r>
            <a:endParaRPr lang="en-GB" sz="1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56089" y="6604611"/>
            <a:ext cx="1987061" cy="91478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2/7/2014</a:t>
            </a:fld>
            <a:endParaRPr lang="en-GB" sz="80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56089" y="5133975"/>
            <a:ext cx="8329273" cy="1139032"/>
          </a:xfrm>
          <a:prstGeom prst="rect">
            <a:avLst/>
          </a:pr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defTabSz="762000">
              <a:defRPr sz="1200" b="1"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algn="ctr" defTabSz="762000" eaLnBrk="0" fontAlgn="base" hangingPunct="0">
              <a:spcBef>
                <a:spcPct val="30000"/>
              </a:spcBef>
              <a:spcAft>
                <a:spcPct val="50000"/>
              </a:spcAft>
              <a:defRPr sz="12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95B"/>
                </a:solidFill>
                <a:latin typeface="+mj-lt"/>
              </a:rPr>
              <a:t>Risks to Investment Thesis – What could go 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089" y="885825"/>
            <a:ext cx="832927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ea typeface="+mn-ea"/>
                <a:cs typeface="Arial" pitchFamily="34" charset="0"/>
              </a:rPr>
              <a:t>Text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Text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Text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Text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Text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sz="140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sz="140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1470" y="6514736"/>
            <a:ext cx="153893" cy="239714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3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338505" y="371127"/>
            <a:ext cx="6248399" cy="378174"/>
          </a:xfrm>
        </p:spPr>
        <p:txBody>
          <a:bodyPr/>
          <a:lstStyle/>
          <a:p>
            <a:r>
              <a:rPr lang="en-US" b="1" dirty="0" smtClean="0">
                <a:solidFill>
                  <a:srgbClr val="00295B"/>
                </a:solidFill>
              </a:rPr>
              <a:t>Key Operating Assumptions</a:t>
            </a:r>
            <a:endParaRPr lang="en-GB" sz="1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56089" y="6604611"/>
            <a:ext cx="1987061" cy="91478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2/7/2014</a:t>
            </a:fld>
            <a:endParaRPr lang="en-GB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356089" y="1028701"/>
            <a:ext cx="832927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</a:pPr>
            <a:r>
              <a:rPr lang="en-US" sz="1400" dirty="0" smtClean="0">
                <a:solidFill>
                  <a:srgbClr val="00295B"/>
                </a:solidFill>
                <a:latin typeface="Arial" pitchFamily="34" charset="0"/>
                <a:ea typeface="+mn-ea"/>
                <a:cs typeface="Arial" pitchFamily="34" charset="0"/>
              </a:rPr>
              <a:t>Growth: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ea typeface="+mn-ea"/>
                <a:cs typeface="Arial" pitchFamily="34" charset="0"/>
              </a:rPr>
              <a:t>Text</a:t>
            </a:r>
          </a:p>
          <a:p>
            <a:pPr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</a:pPr>
            <a:r>
              <a:rPr lang="en-US" sz="1400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Margins:</a:t>
            </a:r>
          </a:p>
          <a:p>
            <a:pPr marL="638810" lvl="2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sz="1400" dirty="0" smtClean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</a:pPr>
            <a:r>
              <a:rPr lang="en-US" sz="1400" dirty="0" err="1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Capex</a:t>
            </a:r>
            <a:r>
              <a:rPr lang="en-US" sz="1400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sz="1400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</a:pPr>
            <a:r>
              <a:rPr lang="en-US" sz="1400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Leverage:</a:t>
            </a:r>
          </a:p>
          <a:p>
            <a:pPr marL="637354" lvl="1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sz="1400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</a:pPr>
            <a:r>
              <a:rPr lang="en-US" sz="1400" dirty="0" smtClean="0">
                <a:solidFill>
                  <a:srgbClr val="00295B"/>
                </a:solidFill>
                <a:latin typeface="Arial" pitchFamily="34" charset="0"/>
                <a:cs typeface="Arial" pitchFamily="34" charset="0"/>
              </a:rPr>
              <a:t>Other:</a:t>
            </a:r>
          </a:p>
          <a:p>
            <a:pPr marL="638810" lvl="2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sz="1400" dirty="0">
              <a:solidFill>
                <a:srgbClr val="00295B"/>
              </a:solidFill>
              <a:latin typeface="Arial" pitchFamily="34" charset="0"/>
              <a:cs typeface="Arial" pitchFamily="34" charset="0"/>
            </a:endParaRP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sz="140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sz="140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1470" y="6514736"/>
            <a:ext cx="153893" cy="239714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4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338505" y="371127"/>
            <a:ext cx="6248399" cy="378174"/>
          </a:xfrm>
        </p:spPr>
        <p:txBody>
          <a:bodyPr/>
          <a:lstStyle/>
          <a:p>
            <a:r>
              <a:rPr lang="en-US" b="1" dirty="0" smtClean="0">
                <a:solidFill>
                  <a:srgbClr val="00295B"/>
                </a:solidFill>
              </a:rPr>
              <a:t>Value, Growth, Quality</a:t>
            </a:r>
            <a:endParaRPr lang="en-GB" sz="1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56089" y="6604611"/>
            <a:ext cx="1987061" cy="91478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2/7/2014</a:t>
            </a:fld>
            <a:endParaRPr lang="en-GB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73825" y="876300"/>
            <a:ext cx="492443" cy="1524000"/>
          </a:xfrm>
          <a:prstGeom prst="rect">
            <a:avLst/>
          </a:prstGeom>
          <a:solidFill>
            <a:srgbClr val="00295B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3825" y="2733675"/>
            <a:ext cx="492443" cy="1524000"/>
          </a:xfrm>
          <a:prstGeom prst="rect">
            <a:avLst/>
          </a:prstGeom>
          <a:solidFill>
            <a:srgbClr val="00295B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Growth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823" y="4591050"/>
            <a:ext cx="492443" cy="1524000"/>
          </a:xfrm>
          <a:prstGeom prst="rect">
            <a:avLst/>
          </a:prstGeom>
          <a:solidFill>
            <a:srgbClr val="00295B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Quality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00100" y="2552701"/>
            <a:ext cx="7885262" cy="9525"/>
          </a:xfrm>
          <a:prstGeom prst="line">
            <a:avLst/>
          </a:prstGeom>
          <a:ln w="19050">
            <a:solidFill>
              <a:srgbClr val="5D5C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386" y="4429126"/>
            <a:ext cx="7885262" cy="9525"/>
          </a:xfrm>
          <a:prstGeom prst="line">
            <a:avLst/>
          </a:prstGeom>
          <a:ln w="19050">
            <a:solidFill>
              <a:srgbClr val="5D5C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727" y="876300"/>
            <a:ext cx="78706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ea typeface="+mn-ea"/>
                <a:cs typeface="Arial" pitchFamily="34" charset="0"/>
              </a:rPr>
              <a:t>Comment on </a:t>
            </a:r>
            <a:r>
              <a:rPr lang="en-US" sz="1400" dirty="0" err="1" smtClean="0">
                <a:latin typeface="Arial" pitchFamily="34" charset="0"/>
                <a:ea typeface="+mn-ea"/>
                <a:cs typeface="Arial" pitchFamily="34" charset="0"/>
              </a:rPr>
              <a:t>comparables</a:t>
            </a:r>
            <a:r>
              <a:rPr lang="en-US" sz="1400" dirty="0" smtClean="0"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Comment on DCF valuation 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Comment on your fair value </a:t>
            </a:r>
            <a:endParaRPr lang="en-US" sz="140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sz="14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4727" y="2730222"/>
            <a:ext cx="78706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ea typeface="+mn-ea"/>
                <a:cs typeface="Arial" pitchFamily="34" charset="0"/>
              </a:rPr>
              <a:t>What is the growth outlook for the company 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How sustainable / risky are the growth prospects 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Is the growth being mispriced by the market? </a:t>
            </a:r>
            <a:endParaRPr lang="en-US" sz="140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sz="14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4728" y="4591050"/>
            <a:ext cx="7798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ea typeface="+mn-ea"/>
                <a:cs typeface="Arial" pitchFamily="34" charset="0"/>
              </a:rPr>
              <a:t>Is this a high quality company?  Why?  -&gt;  ROE / leverage / sustainable competitive advantage / other 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Text</a:t>
            </a: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Text</a:t>
            </a:r>
            <a:endParaRPr lang="en-US" sz="1400" dirty="0" smtClean="0">
              <a:latin typeface="Arial" pitchFamily="34" charset="0"/>
              <a:ea typeface="+mn-ea"/>
              <a:cs typeface="Arial" pitchFamily="34" charset="0"/>
            </a:endParaRPr>
          </a:p>
          <a:p>
            <a:pPr marL="180975" indent="-180975" defTabSz="9144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Wingdings" pitchFamily="2" charset="2"/>
              <a:buChar char="§"/>
            </a:pPr>
            <a:endParaRPr lang="en-US" sz="140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531470" y="6514736"/>
            <a:ext cx="153893" cy="239714"/>
          </a:xfrm>
        </p:spPr>
        <p:txBody>
          <a:bodyPr/>
          <a:lstStyle/>
          <a:p>
            <a:fld id="{DCC9EA3B-ED24-4B11-BAB8-E5C9451CF185}" type="slidenum">
              <a:rPr lang="en-GB" sz="800" b="1" smtClean="0">
                <a:solidFill>
                  <a:srgbClr val="00295B"/>
                </a:solidFill>
              </a:rPr>
              <a:pPr/>
              <a:t>5</a:t>
            </a:fld>
            <a:endParaRPr lang="en-GB" sz="800" b="1" dirty="0">
              <a:solidFill>
                <a:srgbClr val="00295B"/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338505" y="371127"/>
            <a:ext cx="6248399" cy="378174"/>
          </a:xfrm>
        </p:spPr>
        <p:txBody>
          <a:bodyPr/>
          <a:lstStyle/>
          <a:p>
            <a:r>
              <a:rPr lang="en-US" b="1" dirty="0" smtClean="0">
                <a:solidFill>
                  <a:srgbClr val="00295B"/>
                </a:solidFill>
              </a:rPr>
              <a:t>SWOT Analysis</a:t>
            </a:r>
            <a:endParaRPr lang="en-GB" sz="1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356089" y="6604611"/>
            <a:ext cx="1987061" cy="91478"/>
          </a:xfrm>
        </p:spPr>
        <p:txBody>
          <a:bodyPr/>
          <a:lstStyle/>
          <a:p>
            <a:fld id="{E1C1B178-CC15-49BC-9DD7-D11C28670564}" type="datetime1">
              <a:rPr lang="en-US" sz="800" smtClean="0"/>
              <a:t>2/7/2014</a:t>
            </a:fld>
            <a:endParaRPr lang="en-GB" sz="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56861"/>
              </p:ext>
            </p:extLst>
          </p:nvPr>
        </p:nvGraphicFramePr>
        <p:xfrm>
          <a:off x="356089" y="1009648"/>
          <a:ext cx="7979019" cy="4977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2645"/>
                <a:gridCol w="4056374"/>
              </a:tblGrid>
              <a:tr h="497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Strength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Weakness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</a:tr>
              <a:tr h="1912208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5720" marR="4572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Threat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95B"/>
                    </a:solidFill>
                  </a:tcPr>
                </a:tc>
              </a:tr>
              <a:tr h="2071066"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Char char="§"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5720" marR="4572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more Template A4">
  <a:themeElements>
    <a:clrScheme name="Ashmore">
      <a:dk1>
        <a:srgbClr val="5D5C61"/>
      </a:dk1>
      <a:lt1>
        <a:srgbClr val="FFFFFF"/>
      </a:lt1>
      <a:dk2>
        <a:srgbClr val="00295B"/>
      </a:dk2>
      <a:lt2>
        <a:srgbClr val="FFFFFF"/>
      </a:lt2>
      <a:accent1>
        <a:srgbClr val="00AEE2"/>
      </a:accent1>
      <a:accent2>
        <a:srgbClr val="98989C"/>
      </a:accent2>
      <a:accent3>
        <a:srgbClr val="5C9233"/>
      </a:accent3>
      <a:accent4>
        <a:srgbClr val="C8621B"/>
      </a:accent4>
      <a:accent5>
        <a:srgbClr val="3090C5"/>
      </a:accent5>
      <a:accent6>
        <a:srgbClr val="60BBA3"/>
      </a:accent6>
      <a:hlink>
        <a:srgbClr val="A0012E"/>
      </a:hlink>
      <a:folHlink>
        <a:srgbClr val="B0C206"/>
      </a:folHlink>
    </a:clrScheme>
    <a:fontScheme name="Ashmor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Ashmore Template A4</Template>
  <TotalTime>2912</TotalTime>
  <Words>222</Words>
  <Application>Microsoft Office PowerPoint</Application>
  <PresentationFormat>Letter Paper (8.5x11 in)</PresentationFormat>
  <Paragraphs>90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Ashmore Template A4</vt:lpstr>
      <vt:lpstr>Company Name - RECOMMENDATION</vt:lpstr>
      <vt:lpstr>Investment Thesis</vt:lpstr>
      <vt:lpstr>Key Operating Assumptions</vt:lpstr>
      <vt:lpstr>Value, Growth, Quality</vt:lpstr>
      <vt:lpstr>SWOT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Ashmore Investment Management Limitied</dc:title>
  <dc:creator>Craig Billing</dc:creator>
  <cp:lastModifiedBy>Jimmie Newton</cp:lastModifiedBy>
  <cp:revision>413</cp:revision>
  <cp:lastPrinted>2013-05-29T21:23:19Z</cp:lastPrinted>
  <dcterms:created xsi:type="dcterms:W3CDTF">2013-03-04T11:29:55Z</dcterms:created>
  <dcterms:modified xsi:type="dcterms:W3CDTF">2014-02-07T15:55:18Z</dcterms:modified>
</cp:coreProperties>
</file>