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718" r:id="rId2"/>
  </p:sldMasterIdLst>
  <p:notesMasterIdLst>
    <p:notesMasterId r:id="rId8"/>
  </p:notesMasterIdLst>
  <p:handoutMasterIdLst>
    <p:handoutMasterId r:id="rId9"/>
  </p:handoutMasterIdLst>
  <p:sldIdLst>
    <p:sldId id="2323" r:id="rId3"/>
    <p:sldId id="2316" r:id="rId4"/>
    <p:sldId id="2317" r:id="rId5"/>
    <p:sldId id="2325" r:id="rId6"/>
    <p:sldId id="2331" r:id="rId7"/>
  </p:sldIdLst>
  <p:sldSz cx="9144000" cy="7315200"/>
  <p:notesSz cx="6950075" cy="9236075"/>
  <p:defaultTextStyle>
    <a:defPPr>
      <a:defRPr lang="en-US"/>
    </a:defPPr>
    <a:lvl1pPr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22A"/>
    <a:srgbClr val="416F48"/>
    <a:srgbClr val="345A39"/>
    <a:srgbClr val="006600"/>
    <a:srgbClr val="0033CC"/>
    <a:srgbClr val="EAEAEA"/>
    <a:srgbClr val="669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9636" autoAdjust="0"/>
  </p:normalViewPr>
  <p:slideViewPr>
    <p:cSldViewPr>
      <p:cViewPr varScale="1">
        <p:scale>
          <a:sx n="102" d="100"/>
          <a:sy n="102" d="100"/>
        </p:scale>
        <p:origin x="-234" y="-96"/>
      </p:cViewPr>
      <p:guideLst>
        <p:guide orient="horz" pos="486"/>
        <p:guide pos="5153"/>
        <p:guide pos="607"/>
        <p:guide pos="3259"/>
      </p:guideLst>
    </p:cSldViewPr>
  </p:slideViewPr>
  <p:outlineViewPr>
    <p:cViewPr>
      <p:scale>
        <a:sx n="33" d="100"/>
        <a:sy n="33" d="100"/>
      </p:scale>
      <p:origin x="30" y="3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08" y="-72"/>
      </p:cViewPr>
      <p:guideLst>
        <p:guide orient="horz" pos="2910"/>
        <p:guide pos="2190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31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805" cy="4633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2093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270" y="0"/>
            <a:ext cx="3013805" cy="4633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2093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14450" y="688975"/>
            <a:ext cx="4335463" cy="3470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783" y="4387136"/>
            <a:ext cx="5092510" cy="41593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91"/>
            <a:ext cx="3013805" cy="46338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2093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270" y="8772691"/>
            <a:ext cx="3013805" cy="46338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52093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fld id="{A28B75A4-76B0-42F2-B9E8-BA936D933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1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66938" y="1668463"/>
            <a:ext cx="4930775" cy="1871662"/>
          </a:xfrm>
        </p:spPr>
        <p:txBody>
          <a:bodyPr lIns="91440" tIns="45720" rIns="91440" bIns="45720" anchor="b"/>
          <a:lstStyle>
            <a:lvl1pPr marL="0" indent="0" algn="r">
              <a:buFont typeface="Wingdings" pitchFamily="2" charset="2"/>
              <a:buNone/>
              <a:defRPr sz="2000" b="1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80350" y="6737350"/>
            <a:ext cx="1263650" cy="320675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1324FF7-5E24-4995-8562-7B920F11CC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4822A6-C7A5-44D7-8821-5EABF635D97B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1275" y="835025"/>
            <a:ext cx="1789113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2350" y="835025"/>
            <a:ext cx="5216525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802F6-4BD8-4AC8-96A4-C7FE9D74CF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6172-824B-4CB0-BAC6-5AEF55E8765C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22350" y="835025"/>
            <a:ext cx="7158038" cy="570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DE463-1AB3-4BFB-9C80-C6E2FD1B0C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9B45F-E5B1-4402-9FF1-724381F44DFB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713"/>
            <a:ext cx="777240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4963"/>
            <a:ext cx="6400800" cy="18700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4FAC7-19F4-43F6-8280-AED2C00CA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1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51E71-1E03-4AB6-A7D1-41670FBAE107}" type="datetime4">
              <a:rPr lang="en-US" smtClean="0"/>
              <a:t>October 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3FC7E-CF8C-47F9-BD57-76D224A73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4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588"/>
            <a:ext cx="7772400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388"/>
            <a:ext cx="777240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2BBDD-43E2-46DC-A90E-A4DB78218758}" type="datetime4">
              <a:rPr lang="en-US" smtClean="0"/>
              <a:t>October 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67D4E-8367-4741-A9CB-B357BFC60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56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56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1C72E-EDEA-45BB-889F-CDB42F6D9578}" type="datetime4">
              <a:rPr lang="en-US" smtClean="0"/>
              <a:t>October 4,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3E9C7-E586-4B52-B102-64DAFEDD8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9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6713"/>
            <a:ext cx="4040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38"/>
            <a:ext cx="40401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36713"/>
            <a:ext cx="40417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38"/>
            <a:ext cx="40417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0BAD9-3EC0-4F97-8DA2-4C51A35B4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8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2EA31-93E0-4586-AFE1-7194AEC54BFD}" type="datetime4">
              <a:rPr lang="en-US" smtClean="0"/>
              <a:t>October 4, 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84A92-3FE9-4D54-A61C-E141410E4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6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2399F-83F6-439F-8C6A-E46B9E57095B}" type="datetime4">
              <a:rPr lang="en-US" smtClean="0"/>
              <a:t>October 4, 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BE856-BF27-4CCB-8DB2-CC13DA7AA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7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513"/>
            <a:ext cx="3008313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0513"/>
            <a:ext cx="51117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0350"/>
            <a:ext cx="3008313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E3082-CEC2-4104-A63D-3C1FF16CAEA8}" type="datetime4">
              <a:rPr lang="en-US" smtClean="0"/>
              <a:t>October 4,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9434-472B-43C2-9347-B618ADDC7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3936" y="6889239"/>
            <a:ext cx="903287" cy="3159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&lt;#&gt;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>
          <a:xfrm>
            <a:off x="6977120" y="6780213"/>
            <a:ext cx="2133600" cy="388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B4016-FDC3-41D6-8337-8B2F9C50907A}" type="datetime4">
              <a:rPr lang="en-US" smtClean="0"/>
              <a:t>October 4, 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1275"/>
            <a:ext cx="5486400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4050"/>
            <a:ext cx="5486400" cy="43894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25"/>
            <a:ext cx="5486400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E7F2-8DEE-48C2-A3C4-2CDD3A7D8C68}" type="datetime4">
              <a:rPr lang="en-US" smtClean="0"/>
              <a:t>October 4,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2CF-1CA4-4DCF-9688-C9EB09893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5645B-8D24-49C3-AEA2-D4AD71AF9C46}" type="datetime4">
              <a:rPr lang="en-US" smtClean="0"/>
              <a:t>October 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8555D-99E3-40CD-A70D-4CA6BAA2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0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3688"/>
            <a:ext cx="2057400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3688"/>
            <a:ext cx="6019800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B4747-D752-4F72-9B4F-8F5E4DA8051D}" type="datetime4">
              <a:rPr lang="en-US" smtClean="0"/>
              <a:t>October 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86A16-65F2-48B7-AB4C-58F37D3CF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6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588"/>
            <a:ext cx="7772400" cy="14525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388"/>
            <a:ext cx="7772400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88D5-AFBE-4E55-8AF2-A144144A8E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B7358-510B-4F04-9752-AE52EA0ADFFE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382713"/>
            <a:ext cx="3498850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382713"/>
            <a:ext cx="3500438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5C1BE-4A0C-407C-A2A9-0B4E4D8B5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92749-F90E-4469-ADC8-8B354CE8956B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688"/>
            <a:ext cx="82296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6713"/>
            <a:ext cx="4040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38"/>
            <a:ext cx="40401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36713"/>
            <a:ext cx="40417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38"/>
            <a:ext cx="40417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86298-DB4D-4DDF-870B-F304E50211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E398C-EDE0-41A8-890E-00F4900FCBE8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F8DF-8B57-4498-8837-A8A8774359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B7662-EDEC-4540-BF5C-48B3B34A8BB2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513"/>
            <a:ext cx="3008313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0513"/>
            <a:ext cx="51117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0350"/>
            <a:ext cx="3008313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A70E1-7A65-42F2-B75B-3E0284317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9991A-1422-4BF5-958A-B2E36BF27515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1275"/>
            <a:ext cx="5486400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4050"/>
            <a:ext cx="5486400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25"/>
            <a:ext cx="5486400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C7C6-26E1-4E95-AB81-92F09F2BE6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1A95-0F18-4751-A33E-35034B88C83D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47E7D-21D9-4316-8198-8B041F4B2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1A8C9-83EA-4AE3-AA3E-54AE51959437}" type="datetime4">
              <a:rPr lang="en-US" smtClean="0"/>
              <a:t>October 4,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892175"/>
            <a:ext cx="7151687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Dritter 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411163"/>
            <a:ext cx="4775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24565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9738" y="6950075"/>
            <a:ext cx="903287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900" b="0"/>
            </a:lvl1pPr>
          </a:lstStyle>
          <a:p>
            <a:pPr>
              <a:defRPr/>
            </a:pPr>
            <a:fld id="{2AD2D7E9-876A-4B93-A618-3AD154C894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962025" y="6831013"/>
            <a:ext cx="72342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963613" y="771525"/>
            <a:ext cx="7234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FED699-BC16-4629-A79A-5C7F8415F244}" type="datetime4">
              <a:rPr lang="en-US" smtClean="0"/>
              <a:t>October 4, 2012</a:t>
            </a:fld>
            <a:endParaRPr lang="en-US"/>
          </a:p>
        </p:txBody>
      </p:sp>
      <p:pic>
        <p:nvPicPr>
          <p:cNvPr id="1032" name="Picture 9" descr="Z:\Ashmore\AshmoreEMM 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90513"/>
            <a:ext cx="177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5pPr>
      <a:lvl6pPr marL="4572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6pPr>
      <a:lvl7pPr marL="9144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7pPr>
      <a:lvl8pPr marL="13716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8pPr>
      <a:lvl9pPr marL="18288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5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Char char="–"/>
        <a:defRPr sz="12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93688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06563"/>
            <a:ext cx="82296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780213"/>
            <a:ext cx="28956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780213"/>
            <a:ext cx="21336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45611A-FE70-4159-AEF3-EFA9430C9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5" r:id="rId2"/>
    <p:sldLayoutId id="2147484146" r:id="rId3"/>
    <p:sldLayoutId id="2147484147" r:id="rId4"/>
    <p:sldLayoutId id="2147484143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6838"/>
              </p:ext>
            </p:extLst>
          </p:nvPr>
        </p:nvGraphicFramePr>
        <p:xfrm>
          <a:off x="963613" y="952500"/>
          <a:ext cx="7275511" cy="354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35"/>
                <a:gridCol w="1743712"/>
                <a:gridCol w="2405120"/>
                <a:gridCol w="1562644"/>
              </a:tblGrid>
              <a:tr h="493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Analyst:</a:t>
                      </a: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Holdings:</a:t>
                      </a:r>
                      <a:endParaRPr lang="en-US" sz="1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Country: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of NAV</a:t>
                      </a:r>
                      <a:endParaRPr lang="en-US" sz="1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Industry: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baseline="0" dirty="0" smtClean="0"/>
                        <a:t>BM Weight: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Cap: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Weight: </a:t>
                      </a:r>
                      <a:endParaRPr lang="en-US" sz="1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Price: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12m</a:t>
                      </a:r>
                      <a:r>
                        <a:rPr lang="en-US" sz="1000" b="1" baseline="0" dirty="0" smtClean="0"/>
                        <a:t> Ret - </a:t>
                      </a:r>
                      <a:r>
                        <a:rPr lang="en-US" sz="1000" b="1" dirty="0" smtClean="0"/>
                        <a:t>Absolute:</a:t>
                      </a:r>
                      <a:r>
                        <a:rPr lang="en-US" sz="1000" b="1" baseline="0" dirty="0" smtClean="0"/>
                        <a:t> 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FV </a:t>
                      </a:r>
                      <a:r>
                        <a:rPr lang="en-US" sz="1000" b="1" dirty="0" err="1" smtClean="0"/>
                        <a:t>Calc</a:t>
                      </a:r>
                      <a:r>
                        <a:rPr lang="en-US" sz="1000" b="1" dirty="0" smtClean="0"/>
                        <a:t>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12</a:t>
                      </a:r>
                      <a:r>
                        <a:rPr lang="en-US" sz="1000" b="1" baseline="0" dirty="0" smtClean="0"/>
                        <a:t>m Ret - </a:t>
                      </a:r>
                      <a:r>
                        <a:rPr lang="en-US" sz="1000" b="1" dirty="0" err="1" smtClean="0"/>
                        <a:t>Rel</a:t>
                      </a:r>
                      <a:r>
                        <a:rPr lang="en-US" sz="1000" b="1" baseline="0" dirty="0" smtClean="0"/>
                        <a:t> to </a:t>
                      </a:r>
                      <a:r>
                        <a:rPr lang="en-US" sz="1000" b="1" baseline="0" dirty="0" err="1" smtClean="0"/>
                        <a:t>loc</a:t>
                      </a:r>
                      <a:r>
                        <a:rPr lang="en-US" sz="1000" b="1" baseline="0" dirty="0" smtClean="0"/>
                        <a:t>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Buy/</a:t>
                      </a:r>
                      <a:r>
                        <a:rPr lang="en-US" sz="1000" b="1" baseline="0" dirty="0" smtClean="0"/>
                        <a:t>Sell </a:t>
                      </a:r>
                      <a:r>
                        <a:rPr lang="en-US" sz="1000" b="1" baseline="0" dirty="0" err="1" smtClean="0"/>
                        <a:t>vs</a:t>
                      </a:r>
                      <a:r>
                        <a:rPr lang="en-US" sz="1000" b="1" baseline="0" dirty="0" smtClean="0"/>
                        <a:t> </a:t>
                      </a:r>
                      <a:r>
                        <a:rPr lang="en-US" sz="1000" b="1" baseline="0" dirty="0" err="1" smtClean="0"/>
                        <a:t>Crnt</a:t>
                      </a:r>
                      <a:r>
                        <a:rPr lang="en-US" sz="1000" b="1" baseline="0" dirty="0" smtClean="0"/>
                        <a:t>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baseline="0" dirty="0" smtClean="0"/>
                        <a:t>12m Ret - </a:t>
                      </a:r>
                      <a:r>
                        <a:rPr lang="en-US" sz="1000" b="1" baseline="0" dirty="0" err="1" smtClean="0"/>
                        <a:t>Rel</a:t>
                      </a:r>
                      <a:r>
                        <a:rPr lang="en-US" sz="1000" b="1" baseline="0" dirty="0" smtClean="0"/>
                        <a:t> to EM: 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63613" y="4739903"/>
            <a:ext cx="7275512" cy="16847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/>
              <a:t>Company Overview</a:t>
            </a:r>
          </a:p>
          <a:p>
            <a:pPr>
              <a:defRPr/>
            </a:pPr>
            <a:r>
              <a:rPr lang="en-US" dirty="0" smtClean="0"/>
              <a:t>Bullet 1</a:t>
            </a:r>
          </a:p>
          <a:p>
            <a:pPr>
              <a:defRPr/>
            </a:pPr>
            <a:r>
              <a:rPr lang="en-US" dirty="0" smtClean="0"/>
              <a:t>Bullet 2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34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Name - RATING</a:t>
            </a:r>
          </a:p>
        </p:txBody>
      </p:sp>
      <p:sp>
        <p:nvSpPr>
          <p:cNvPr id="133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35720554-C505-4EFE-BF34-0C24B76C5082}" type="slidenum">
              <a:rPr lang="en-GB" sz="900" b="0" smtClean="0"/>
              <a:pPr/>
              <a:t>1</a:t>
            </a:fld>
            <a:endParaRPr lang="en-GB" sz="900" b="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F65A27-B0FB-41A7-9B79-039B634A0561}" type="datetime4">
              <a:rPr lang="en-US" smtClean="0"/>
              <a:t>October 4,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87425" y="414338"/>
            <a:ext cx="7158038" cy="357187"/>
          </a:xfrm>
        </p:spPr>
        <p:txBody>
          <a:bodyPr/>
          <a:lstStyle/>
          <a:p>
            <a:r>
              <a:rPr lang="en-US" smtClean="0"/>
              <a:t>Investment Thesis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84263" y="952500"/>
            <a:ext cx="7151687" cy="4568825"/>
          </a:xfrm>
        </p:spPr>
        <p:txBody>
          <a:bodyPr/>
          <a:lstStyle/>
          <a:p>
            <a:r>
              <a:rPr lang="en-US" smtClean="0"/>
              <a:t>Highlight  key reasons why we want to own this stock. </a:t>
            </a:r>
            <a:r>
              <a:rPr lang="en-US" b="1" smtClean="0"/>
              <a:t>Readers should be able to come to a conclusion based on this slide alone. </a:t>
            </a:r>
            <a:r>
              <a:rPr lang="en-US" smtClean="0"/>
              <a:t>We need to be clear and concise – this is not easily done!</a:t>
            </a:r>
          </a:p>
          <a:p>
            <a:r>
              <a:rPr lang="en-US" smtClean="0"/>
              <a:t>Limit this slide to 4 bullet points. </a:t>
            </a:r>
          </a:p>
          <a:p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14340" name="Title 1"/>
          <p:cNvSpPr txBox="1">
            <a:spLocks/>
          </p:cNvSpPr>
          <p:nvPr/>
        </p:nvSpPr>
        <p:spPr bwMode="auto">
          <a:xfrm>
            <a:off x="1058863" y="5881688"/>
            <a:ext cx="7158037" cy="782637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/>
              <a:t>Risks to Investment Thesis – What could go wrong?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i="1"/>
              <a:t>- Highlight the key risk our investment thesis: ie Cost improvements may not materialize</a:t>
            </a:r>
          </a:p>
        </p:txBody>
      </p:sp>
      <p:sp>
        <p:nvSpPr>
          <p:cNvPr id="143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E2CD1E1F-E10D-400C-AE00-0B773CD74C75}" type="slidenum">
              <a:rPr lang="en-GB" sz="900" b="0" smtClean="0"/>
              <a:pPr/>
              <a:t>2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ED26F29-33DF-4B6C-899D-2A3C193178A7}" type="datetime4">
              <a:rPr lang="en-US" smtClean="0"/>
              <a:t>October 4,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HIGHTLIGHT KEY ASSUMPTIONS (5-7) BULLET POINTS. CONSIDER….</a:t>
            </a:r>
          </a:p>
          <a:p>
            <a:pPr>
              <a:defRPr/>
            </a:pPr>
            <a:r>
              <a:rPr lang="en-US" dirty="0" smtClean="0"/>
              <a:t>Growth (volume/pricing)</a:t>
            </a:r>
          </a:p>
          <a:p>
            <a:pPr>
              <a:defRPr/>
            </a:pPr>
            <a:r>
              <a:rPr lang="en-US" dirty="0" smtClean="0"/>
              <a:t>Margins</a:t>
            </a:r>
          </a:p>
          <a:p>
            <a:pPr>
              <a:defRPr/>
            </a:pPr>
            <a:r>
              <a:rPr lang="en-US" dirty="0" err="1" smtClean="0"/>
              <a:t>Capex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Leverage</a:t>
            </a:r>
          </a:p>
          <a:p>
            <a:pPr>
              <a:defRPr/>
            </a:pPr>
            <a:r>
              <a:rPr lang="en-US" dirty="0" smtClean="0"/>
              <a:t>Other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Operating Assumptions</a:t>
            </a:r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13166C4B-08DD-471E-9628-CFC9ABC03F2A}" type="slidenum">
              <a:rPr lang="en-GB" sz="900" b="0" smtClean="0"/>
              <a:pPr/>
              <a:t>3</a:t>
            </a:fld>
            <a:endParaRPr lang="en-GB" sz="900" b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8538A7C-955F-4A58-A6A9-F847CAE036DD}" type="datetime4">
              <a:rPr lang="en-US" smtClean="0"/>
              <a:t>October 4,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Value, Growth, Quality</a:t>
            </a: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5CDED16A-1767-488D-92AE-84BD8BD13DC7}" type="slidenum">
              <a:rPr lang="en-GB" sz="900" b="0" smtClean="0"/>
              <a:pPr/>
              <a:t>4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9546744-ACC5-4F83-BAFA-157B97354CD4}" type="datetime4">
              <a:rPr lang="en-US" smtClean="0"/>
              <a:t>October 4, 2012</a:t>
            </a:fld>
            <a:endParaRPr lang="en-US"/>
          </a:p>
        </p:txBody>
      </p:sp>
      <p:sp>
        <p:nvSpPr>
          <p:cNvPr id="16389" name="Content Placeholder 1"/>
          <p:cNvSpPr>
            <a:spLocks noGrp="1"/>
          </p:cNvSpPr>
          <p:nvPr>
            <p:ph idx="1"/>
          </p:nvPr>
        </p:nvSpPr>
        <p:spPr>
          <a:xfrm>
            <a:off x="1046163" y="892175"/>
            <a:ext cx="7151687" cy="1803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Comment on comparables</a:t>
            </a:r>
          </a:p>
          <a:p>
            <a:r>
              <a:rPr lang="en-US" smtClean="0"/>
              <a:t>Comment on DCF valuation</a:t>
            </a:r>
          </a:p>
          <a:p>
            <a:r>
              <a:rPr lang="en-US" smtClean="0"/>
              <a:t>Comment on your fair value </a:t>
            </a:r>
          </a:p>
          <a:p>
            <a:endParaRPr lang="en-US" smtClean="0"/>
          </a:p>
        </p:txBody>
      </p:sp>
      <p:sp>
        <p:nvSpPr>
          <p:cNvPr id="16390" name="Content Placeholder 1"/>
          <p:cNvSpPr txBox="1">
            <a:spLocks/>
          </p:cNvSpPr>
          <p:nvPr/>
        </p:nvSpPr>
        <p:spPr bwMode="auto">
          <a:xfrm>
            <a:off x="1087438" y="2865438"/>
            <a:ext cx="715168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/>
              <a:t>What is the growth outlook for the company. 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/>
              <a:t>How sustainable / risky are the growth prospects. 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/>
              <a:t>Is the growth being mispriced by the market?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endParaRPr lang="en-US" sz="1600" b="0"/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endParaRPr lang="en-US" sz="1600" b="0"/>
          </a:p>
        </p:txBody>
      </p:sp>
      <p:sp>
        <p:nvSpPr>
          <p:cNvPr id="16391" name="Content Placeholder 1"/>
          <p:cNvSpPr txBox="1">
            <a:spLocks/>
          </p:cNvSpPr>
          <p:nvPr/>
        </p:nvSpPr>
        <p:spPr bwMode="auto">
          <a:xfrm>
            <a:off x="1147763" y="5040313"/>
            <a:ext cx="715168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/>
              <a:t>Is this a high quality company? Why?  </a:t>
            </a:r>
            <a:r>
              <a:rPr lang="en-US" sz="1600" b="0">
                <a:sym typeface="Wingdings" pitchFamily="2" charset="2"/>
              </a:rPr>
              <a:t> </a:t>
            </a:r>
            <a:r>
              <a:rPr lang="en-US" sz="1600" b="0"/>
              <a:t>ROE/Leverage/Sustainable competitive advantage/ Other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endParaRPr lang="en-US" sz="1600" b="0"/>
          </a:p>
        </p:txBody>
      </p:sp>
      <p:cxnSp>
        <p:nvCxnSpPr>
          <p:cNvPr id="16392" name="Straight Connector 5"/>
          <p:cNvCxnSpPr>
            <a:cxnSpLocks noChangeShapeType="1"/>
          </p:cNvCxnSpPr>
          <p:nvPr/>
        </p:nvCxnSpPr>
        <p:spPr bwMode="auto">
          <a:xfrm>
            <a:off x="963613" y="2755900"/>
            <a:ext cx="7386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12"/>
          <p:cNvCxnSpPr>
            <a:cxnSpLocks noChangeShapeType="1"/>
          </p:cNvCxnSpPr>
          <p:nvPr/>
        </p:nvCxnSpPr>
        <p:spPr bwMode="auto">
          <a:xfrm>
            <a:off x="963613" y="4860925"/>
            <a:ext cx="7386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 rot="16200000">
            <a:off x="-230187" y="1609725"/>
            <a:ext cx="1743075" cy="307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230980" y="3653631"/>
            <a:ext cx="1744662" cy="307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400" dirty="0" smtClean="0"/>
              <a:t>Growth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15900" y="5697538"/>
            <a:ext cx="1743075" cy="307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400" dirty="0" smtClean="0"/>
              <a:t>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9"/>
          <p:cNvGrpSpPr>
            <a:grpSpLocks/>
          </p:cNvGrpSpPr>
          <p:nvPr/>
        </p:nvGrpSpPr>
        <p:grpSpPr bwMode="auto">
          <a:xfrm>
            <a:off x="904875" y="947738"/>
            <a:ext cx="7275513" cy="5837237"/>
            <a:chOff x="904192" y="962570"/>
            <a:chExt cx="7275488" cy="5835944"/>
          </a:xfrm>
        </p:grpSpPr>
        <p:cxnSp>
          <p:nvCxnSpPr>
            <p:cNvPr id="17414" name="Straight Connector 5"/>
            <p:cNvCxnSpPr>
              <a:cxnSpLocks noChangeShapeType="1"/>
            </p:cNvCxnSpPr>
            <p:nvPr/>
          </p:nvCxnSpPr>
          <p:spPr bwMode="auto">
            <a:xfrm>
              <a:off x="4572000" y="962661"/>
              <a:ext cx="0" cy="58324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11"/>
            <p:cNvSpPr/>
            <p:nvPr/>
          </p:nvSpPr>
          <p:spPr bwMode="auto">
            <a:xfrm>
              <a:off x="964517" y="962570"/>
              <a:ext cx="3606788" cy="2793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STRENGTH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71304" y="962570"/>
              <a:ext cx="3608376" cy="2793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WEAKNESS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04192" y="3898794"/>
              <a:ext cx="3667112" cy="277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OPPORTUNITY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571304" y="3898794"/>
              <a:ext cx="3548051" cy="277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THREAT</a:t>
              </a:r>
            </a:p>
          </p:txBody>
        </p:sp>
        <p:sp>
          <p:nvSpPr>
            <p:cNvPr id="17419" name="Content Placeholder 1"/>
            <p:cNvSpPr txBox="1">
              <a:spLocks/>
            </p:cNvSpPr>
            <p:nvPr/>
          </p:nvSpPr>
          <p:spPr bwMode="auto">
            <a:xfrm>
              <a:off x="975500" y="4326892"/>
              <a:ext cx="3476244" cy="2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MARKET / ENVIRONMENTAL ADVANTAGES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Ie growing industry, favorable government support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endParaRPr lang="en-US" sz="1400" b="0"/>
            </a:p>
          </p:txBody>
        </p:sp>
        <p:sp>
          <p:nvSpPr>
            <p:cNvPr id="24588" name="Content Placeholder 1"/>
            <p:cNvSpPr txBox="1">
              <a:spLocks/>
            </p:cNvSpPr>
            <p:nvPr/>
          </p:nvSpPr>
          <p:spPr bwMode="auto">
            <a:xfrm>
              <a:off x="1029605" y="1313329"/>
              <a:ext cx="3476613" cy="2468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  <a:defRPr/>
              </a:pPr>
              <a:r>
                <a:rPr lang="en-US" sz="1400" b="0" dirty="0" smtClean="0"/>
                <a:t>COMPANY SPECIFIC ADVANTAGES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  <a:defRPr/>
              </a:pPr>
              <a:r>
                <a:rPr lang="en-US" sz="1400" b="0" dirty="0" err="1" smtClean="0"/>
                <a:t>Ie</a:t>
              </a:r>
              <a:r>
                <a:rPr lang="en-US" sz="1400" b="0" dirty="0" smtClean="0"/>
                <a:t> management, new products</a:t>
              </a:r>
            </a:p>
            <a:p>
              <a:pPr marL="0" indent="0"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endParaRPr lang="en-US" sz="1400" b="0" dirty="0" smtClean="0"/>
            </a:p>
          </p:txBody>
        </p:sp>
        <p:sp>
          <p:nvSpPr>
            <p:cNvPr id="17421" name="Content Placeholder 1"/>
            <p:cNvSpPr txBox="1">
              <a:spLocks/>
            </p:cNvSpPr>
            <p:nvPr/>
          </p:nvSpPr>
          <p:spPr bwMode="auto">
            <a:xfrm>
              <a:off x="4643308" y="1312608"/>
              <a:ext cx="3476244" cy="2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COMPANY SPECIFIC DISADVANTAGES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Ie high leverage, rising input costs</a:t>
              </a:r>
            </a:p>
          </p:txBody>
        </p:sp>
        <p:sp>
          <p:nvSpPr>
            <p:cNvPr id="17422" name="Content Placeholder 1"/>
            <p:cNvSpPr txBox="1">
              <a:spLocks/>
            </p:cNvSpPr>
            <p:nvPr/>
          </p:nvSpPr>
          <p:spPr bwMode="auto">
            <a:xfrm>
              <a:off x="4637718" y="4330329"/>
              <a:ext cx="3476244" cy="2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MARKET / ENVIRONMENT DISADVANTAGES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Increasing competition, changing regulatory environment</a:t>
              </a:r>
            </a:p>
          </p:txBody>
        </p:sp>
      </p:grpSp>
      <p:sp>
        <p:nvSpPr>
          <p:cNvPr id="174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SWOT Analysis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7FF868B8-2E03-4A6B-91F8-B6857ADBDB06}" type="slidenum">
              <a:rPr lang="en-GB" sz="900" b="0" smtClean="0"/>
              <a:pPr/>
              <a:t>5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B47A19F-401F-4F92-86F0-35076FCF8C9C}" type="datetime4">
              <a:rPr lang="en-US" smtClean="0"/>
              <a:t>October 4,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 Value REPON">
  <a:themeElements>
    <a:clrScheme name="">
      <a:dk1>
        <a:srgbClr val="000000"/>
      </a:dk1>
      <a:lt1>
        <a:srgbClr val="FFFFFF"/>
      </a:lt1>
      <a:dk2>
        <a:srgbClr val="000099"/>
      </a:dk2>
      <a:lt2>
        <a:srgbClr val="919191"/>
      </a:lt2>
      <a:accent1>
        <a:srgbClr val="FF9933"/>
      </a:accent1>
      <a:accent2>
        <a:srgbClr val="009999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8A"/>
      </a:accent6>
      <a:hlink>
        <a:srgbClr val="FFCC33"/>
      </a:hlink>
      <a:folHlink>
        <a:srgbClr val="6699FF"/>
      </a:folHlink>
    </a:clrScheme>
    <a:fontScheme name="2_Market Value REP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282575" marR="0" indent="-282575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5000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282575" marR="0" indent="-282575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5000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2_Market Value REP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rket Value REP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105345</TotalTime>
  <Words>287</Words>
  <Application>Microsoft Office PowerPoint</Application>
  <PresentationFormat>Custom</PresentationFormat>
  <Paragraphs>90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2_Market Value REPON</vt:lpstr>
      <vt:lpstr>Custom Design</vt:lpstr>
      <vt:lpstr>Company Name - RATING</vt:lpstr>
      <vt:lpstr>Investment Thesis</vt:lpstr>
      <vt:lpstr>Key Operating Assumptions</vt:lpstr>
      <vt:lpstr>Value, Growth, Quality</vt:lpstr>
      <vt:lpstr>SWOT Analysis</vt:lpstr>
    </vt:vector>
  </TitlesOfParts>
  <Company>Ashmore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Markets Repon 2001  Presentation to Equity Tranche Investors</dc:title>
  <dc:creator>Sowry</dc:creator>
  <cp:lastModifiedBy>Rahul Vig</cp:lastModifiedBy>
  <cp:revision>3077</cp:revision>
  <cp:lastPrinted>2012-10-04T12:23:00Z</cp:lastPrinted>
  <dcterms:created xsi:type="dcterms:W3CDTF">2001-06-06T10:23:46Z</dcterms:created>
  <dcterms:modified xsi:type="dcterms:W3CDTF">2012-10-04T12:39:45Z</dcterms:modified>
</cp:coreProperties>
</file>