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2" r:id="rId4"/>
    <p:sldId id="269" r:id="rId5"/>
    <p:sldId id="268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AAC9A-D8D4-4933-A447-86CB1CEE0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基于不同眼动方式的控制实验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6922D0-D5C1-4FC4-8532-1272C10EA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2040204020203" pitchFamily="34" charset="-122"/>
                <a:ea typeface="微软雅黑" panose="020B0502040204020203" pitchFamily="34" charset="-122"/>
              </a:rPr>
              <a:t>2017-11-30</a:t>
            </a:r>
            <a:endParaRPr lang="zh-CN" altLang="en-US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62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9D58BF-065E-4C79-955B-FE4582183A88}"/>
              </a:ext>
            </a:extLst>
          </p:cNvPr>
          <p:cNvSpPr/>
          <p:nvPr/>
        </p:nvSpPr>
        <p:spPr>
          <a:xfrm>
            <a:off x="10184080" y="2042441"/>
            <a:ext cx="1015663" cy="286232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实验目的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DBBE1B-184C-4C3E-A372-BC4992FD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068" y="1298447"/>
            <a:ext cx="8072549" cy="4438209"/>
          </a:xfrm>
        </p:spPr>
        <p:txBody>
          <a:bodyPr anchor="t">
            <a:normAutofit/>
          </a:bodyPr>
          <a:lstStyle/>
          <a:p>
            <a:pPr algn="ctr"/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探索基于单侧眨眼的眼动数据特征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识别可以用作触发器的特征模式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设计触发器，模拟单击、长按动作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D020AE7-A091-447B-BB16-FC47CEC091AB}"/>
              </a:ext>
            </a:extLst>
          </p:cNvPr>
          <p:cNvCxnSpPr>
            <a:cxnSpLocks/>
          </p:cNvCxnSpPr>
          <p:nvPr/>
        </p:nvCxnSpPr>
        <p:spPr>
          <a:xfrm>
            <a:off x="4783756" y="1799924"/>
            <a:ext cx="0" cy="114540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DC8954B-C630-47A1-BBF3-CEE9BAB0B642}"/>
              </a:ext>
            </a:extLst>
          </p:cNvPr>
          <p:cNvCxnSpPr>
            <a:cxnSpLocks/>
          </p:cNvCxnSpPr>
          <p:nvPr/>
        </p:nvCxnSpPr>
        <p:spPr>
          <a:xfrm>
            <a:off x="4783756" y="3657600"/>
            <a:ext cx="0" cy="114540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3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9D58BF-065E-4C79-955B-FE4582183A88}"/>
              </a:ext>
            </a:extLst>
          </p:cNvPr>
          <p:cNvSpPr/>
          <p:nvPr/>
        </p:nvSpPr>
        <p:spPr>
          <a:xfrm>
            <a:off x="10184080" y="2042441"/>
            <a:ext cx="1015663" cy="286232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实验方法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EF6E0D7-067D-4C1C-BD24-3CAEC199B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068" y="1298447"/>
            <a:ext cx="8072549" cy="4438209"/>
          </a:xfrm>
        </p:spPr>
        <p:txBody>
          <a:bodyPr anchor="t">
            <a:normAutofit fontScale="90000"/>
          </a:bodyPr>
          <a:lstStyle/>
          <a:p>
            <a:r>
              <a:rPr lang="zh-CN" altLang="en-US" sz="3200" b="1" dirty="0">
                <a:latin typeface="微软雅黑" panose="020B0502040204020203" pitchFamily="34" charset="-122"/>
                <a:ea typeface="微软雅黑" panose="020B0502040204020203" pitchFamily="34" charset="-122"/>
              </a:rPr>
              <a:t>探索基于眨眼的交互控制的眼动数据特征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双侧：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注视时间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设置阈值作为控制器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眨眼特征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设置眨眼作为控制器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单侧：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眨动眼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数据读取是否稳定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非眨动眼瞳孔直径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是否丢失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非眨动眼眼动轨迹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定位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endParaRPr lang="zh-CN" altLang="en-US" sz="32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79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9D58BF-065E-4C79-955B-FE4582183A88}"/>
              </a:ext>
            </a:extLst>
          </p:cNvPr>
          <p:cNvSpPr/>
          <p:nvPr/>
        </p:nvSpPr>
        <p:spPr>
          <a:xfrm>
            <a:off x="10184080" y="2042441"/>
            <a:ext cx="1015663" cy="286232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实验方法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EF6E0D7-067D-4C1C-BD24-3CAEC199B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068" y="1298447"/>
            <a:ext cx="8072549" cy="4438209"/>
          </a:xfrm>
        </p:spPr>
        <p:txBody>
          <a:bodyPr anchor="t">
            <a:normAutofit/>
          </a:bodyPr>
          <a:lstStyle/>
          <a:p>
            <a:r>
              <a:rPr lang="zh-CN" altLang="en-US" sz="3200" b="1" dirty="0">
                <a:latin typeface="微软雅黑" panose="020B0502040204020203" pitchFamily="34" charset="-122"/>
                <a:ea typeface="微软雅黑" panose="020B0502040204020203" pitchFamily="34" charset="-122"/>
              </a:rPr>
              <a:t>识别可以用作触发器的特征模式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双侧：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注视时间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瞳孔直径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眨眼（基于闭眼时长）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快速眼跳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单侧：</a:t>
            </a:r>
            <a:b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</a:b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	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眨眼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眨动眼触发，非眨动眼定位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endParaRPr lang="zh-CN" altLang="en-US" sz="32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97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9D58BF-065E-4C79-955B-FE4582183A88}"/>
              </a:ext>
            </a:extLst>
          </p:cNvPr>
          <p:cNvSpPr/>
          <p:nvPr/>
        </p:nvSpPr>
        <p:spPr>
          <a:xfrm>
            <a:off x="10184080" y="2042441"/>
            <a:ext cx="1015663" cy="286232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实验方法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EF6E0D7-067D-4C1C-BD24-3CAEC199B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068" y="1298447"/>
            <a:ext cx="8072549" cy="873253"/>
          </a:xfrm>
        </p:spPr>
        <p:txBody>
          <a:bodyPr anchor="t">
            <a:noAutofit/>
          </a:bodyPr>
          <a:lstStyle/>
          <a:p>
            <a:pPr algn="ctr"/>
            <a:r>
              <a:rPr lang="zh-CN" altLang="en-US" sz="3200" b="1" dirty="0">
                <a:latin typeface="微软雅黑" panose="020B0502040204020203" pitchFamily="34" charset="-122"/>
                <a:ea typeface="微软雅黑" panose="020B0502040204020203" pitchFamily="34" charset="-122"/>
              </a:rPr>
              <a:t>设计触发器，模拟单击、长按动作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D31E54B-8110-46E6-98B3-B147C613F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6650"/>
              </p:ext>
            </p:extLst>
          </p:nvPr>
        </p:nvGraphicFramePr>
        <p:xfrm>
          <a:off x="384147" y="2409513"/>
          <a:ext cx="8461470" cy="3150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7472">
                  <a:extLst>
                    <a:ext uri="{9D8B030D-6E8A-4147-A177-3AD203B41FA5}">
                      <a16:colId xmlns:a16="http://schemas.microsoft.com/office/drawing/2014/main" val="2603414658"/>
                    </a:ext>
                  </a:extLst>
                </a:gridCol>
                <a:gridCol w="1683018">
                  <a:extLst>
                    <a:ext uri="{9D8B030D-6E8A-4147-A177-3AD203B41FA5}">
                      <a16:colId xmlns:a16="http://schemas.microsoft.com/office/drawing/2014/main" val="2674805555"/>
                    </a:ext>
                  </a:extLst>
                </a:gridCol>
                <a:gridCol w="1410245">
                  <a:extLst>
                    <a:ext uri="{9D8B030D-6E8A-4147-A177-3AD203B41FA5}">
                      <a16:colId xmlns:a16="http://schemas.microsoft.com/office/drawing/2014/main" val="188172267"/>
                    </a:ext>
                  </a:extLst>
                </a:gridCol>
                <a:gridCol w="1410245">
                  <a:extLst>
                    <a:ext uri="{9D8B030D-6E8A-4147-A177-3AD203B41FA5}">
                      <a16:colId xmlns:a16="http://schemas.microsoft.com/office/drawing/2014/main" val="2302910181"/>
                    </a:ext>
                  </a:extLst>
                </a:gridCol>
                <a:gridCol w="1410245">
                  <a:extLst>
                    <a:ext uri="{9D8B030D-6E8A-4147-A177-3AD203B41FA5}">
                      <a16:colId xmlns:a16="http://schemas.microsoft.com/office/drawing/2014/main" val="1028432351"/>
                    </a:ext>
                  </a:extLst>
                </a:gridCol>
                <a:gridCol w="1410245">
                  <a:extLst>
                    <a:ext uri="{9D8B030D-6E8A-4147-A177-3AD203B41FA5}">
                      <a16:colId xmlns:a16="http://schemas.microsoft.com/office/drawing/2014/main" val="3438054516"/>
                    </a:ext>
                  </a:extLst>
                </a:gridCol>
              </a:tblGrid>
              <a:tr h="78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控制方式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注视时长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双侧眨眼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眼跳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瞳孔直径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单侧眨眼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66341"/>
                  </a:ext>
                </a:extLst>
              </a:tr>
              <a:tr h="78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原理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基于</a:t>
                      </a:r>
                      <a:r>
                        <a:rPr lang="en-US" altLang="zh-CN" sz="120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AOI</a:t>
                      </a:r>
                      <a:r>
                        <a:rPr lang="zh-CN" altLang="en-US" sz="120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的停留时长设置阈值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基于闭眼时长</a:t>
                      </a:r>
                      <a:r>
                        <a:rPr lang="en-US" altLang="zh-CN" sz="120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次数设置阈值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基于快速水平</a:t>
                      </a:r>
                      <a:r>
                        <a:rPr lang="en-US" altLang="zh-CN" sz="120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垂直眼跳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明暗交替想像的瞳孔直径变化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2040204020203" pitchFamily="34" charset="-122"/>
                          <a:ea typeface="微软雅黑" panose="020B0502040204020203" pitchFamily="34" charset="-122"/>
                          <a:cs typeface="+mn-cs"/>
                        </a:rPr>
                        <a:t>基于左右眼的闭合检测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614210"/>
                  </a:ext>
                </a:extLst>
              </a:tr>
              <a:tr h="78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2040204020203" pitchFamily="34" charset="-122"/>
                          <a:ea typeface="微软雅黑" panose="020B0502040204020203" pitchFamily="34" charset="-122"/>
                          <a:cs typeface="+mn-cs"/>
                        </a:rPr>
                        <a:t>稳定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2040204020203" pitchFamily="34" charset="-122"/>
                          <a:ea typeface="微软雅黑" panose="020B0502040204020203" pitchFamily="34" charset="-122"/>
                          <a:cs typeface="+mn-cs"/>
                        </a:rPr>
                        <a:t>学习快，自然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2040204020203" pitchFamily="34" charset="-122"/>
                          <a:ea typeface="微软雅黑" panose="020B0502040204020203" pitchFamily="34" charset="-122"/>
                          <a:cs typeface="+mn-cs"/>
                        </a:rPr>
                        <a:t>暂未发现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2040204020203" pitchFamily="34" charset="-122"/>
                          <a:ea typeface="微软雅黑" panose="020B0502040204020203" pitchFamily="34" charset="-122"/>
                          <a:cs typeface="+mn-cs"/>
                        </a:rPr>
                        <a:t>自然，不会受自然眼动特征干扰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2040204020203" pitchFamily="34" charset="-122"/>
                          <a:ea typeface="微软雅黑" panose="020B0502040204020203" pitchFamily="34" charset="-122"/>
                          <a:cs typeface="+mn-cs"/>
                        </a:rPr>
                        <a:t>不会受自然眼动特征干扰，高效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391922"/>
                  </a:ext>
                </a:extLst>
              </a:tr>
              <a:tr h="78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不足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2040204020203" pitchFamily="34" charset="-122"/>
                          <a:ea typeface="微软雅黑" panose="020B0502040204020203" pitchFamily="34" charset="-122"/>
                          <a:cs typeface="+mn-cs"/>
                        </a:rPr>
                        <a:t>频繁眼动易造成疲劳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2040204020203" pitchFamily="34" charset="-122"/>
                          <a:ea typeface="微软雅黑" panose="020B0502040204020203" pitchFamily="34" charset="-122"/>
                          <a:cs typeface="+mn-cs"/>
                        </a:rPr>
                        <a:t>易被自然眨眼干扰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2040204020203" pitchFamily="34" charset="-122"/>
                          <a:ea typeface="微软雅黑" panose="020B0502040204020203" pitchFamily="34" charset="-122"/>
                          <a:cs typeface="+mn-cs"/>
                        </a:rPr>
                        <a:t>易被自然眼跳干扰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2040204020203" pitchFamily="34" charset="-122"/>
                          <a:ea typeface="微软雅黑" panose="020B0502040204020203" pitchFamily="34" charset="-122"/>
                          <a:cs typeface="+mn-cs"/>
                        </a:rPr>
                        <a:t>容易被刺激干扰、反应慢且低效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2040204020203" pitchFamily="34" charset="-122"/>
                          <a:ea typeface="微软雅黑" panose="020B0502040204020203" pitchFamily="34" charset="-122"/>
                          <a:cs typeface="+mn-cs"/>
                        </a:rPr>
                        <a:t>硬件要求高，需要额外设计算法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30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5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9D58BF-065E-4C79-955B-FE4582183A88}"/>
              </a:ext>
            </a:extLst>
          </p:cNvPr>
          <p:cNvSpPr/>
          <p:nvPr/>
        </p:nvSpPr>
        <p:spPr>
          <a:xfrm>
            <a:off x="10184080" y="2042442"/>
            <a:ext cx="1015663" cy="286232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79AC95-B08B-4DFD-BADD-7C7FF8E3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55" y="921734"/>
            <a:ext cx="6250845" cy="50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2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9D58BF-065E-4C79-955B-FE4582183A88}"/>
              </a:ext>
            </a:extLst>
          </p:cNvPr>
          <p:cNvSpPr/>
          <p:nvPr/>
        </p:nvSpPr>
        <p:spPr>
          <a:xfrm>
            <a:off x="10184080" y="2042442"/>
            <a:ext cx="1015663" cy="286232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实验流程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7BA0E2-7497-410A-A7A4-77B0E0B11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71962"/>
              </p:ext>
            </p:extLst>
          </p:nvPr>
        </p:nvGraphicFramePr>
        <p:xfrm>
          <a:off x="142875" y="1035844"/>
          <a:ext cx="8758240" cy="47291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79120">
                  <a:extLst>
                    <a:ext uri="{9D8B030D-6E8A-4147-A177-3AD203B41FA5}">
                      <a16:colId xmlns:a16="http://schemas.microsoft.com/office/drawing/2014/main" val="4064158308"/>
                    </a:ext>
                  </a:extLst>
                </a:gridCol>
                <a:gridCol w="4379120">
                  <a:extLst>
                    <a:ext uri="{9D8B030D-6E8A-4147-A177-3AD203B41FA5}">
                      <a16:colId xmlns:a16="http://schemas.microsoft.com/office/drawing/2014/main" val="2290015733"/>
                    </a:ext>
                  </a:extLst>
                </a:gridCol>
              </a:tblGrid>
              <a:tr h="700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系统构建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系统评估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810535"/>
                  </a:ext>
                </a:extLst>
              </a:tr>
              <a:tr h="20141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性能要求：实现点击与长按操作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评估标准：与传统基于注视时长与眨眼的眼动交互方式比较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54016"/>
                  </a:ext>
                </a:extLst>
              </a:tr>
              <a:tr h="20141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系统设计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基于注视时长的交互系统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基于眨眼的交互系统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基于单眼眨眼的交互系统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评估方案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  <a:sym typeface="Wingdings" panose="05000000000000000000" pitchFamily="2" charset="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给定同一任务</a:t>
                      </a:r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点击与长按</a:t>
                      </a:r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评估完成耗时与错误率，记录用户主观评分</a:t>
                      </a:r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体验</a:t>
                      </a:r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；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  <a:sym typeface="Wingdings" panose="05000000000000000000" pitchFamily="2" charset="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规定时间内完成点击与长按的操作次数，记录用户主观评分</a:t>
                      </a:r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效率</a:t>
                      </a:r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。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97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9D58BF-065E-4C79-955B-FE4582183A88}"/>
              </a:ext>
            </a:extLst>
          </p:cNvPr>
          <p:cNvSpPr/>
          <p:nvPr/>
        </p:nvSpPr>
        <p:spPr>
          <a:xfrm>
            <a:off x="10184080" y="2042441"/>
            <a:ext cx="1015663" cy="286232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结果预测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DC0202-639A-409C-AE54-458B44ED3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38963"/>
              </p:ext>
            </p:extLst>
          </p:nvPr>
        </p:nvGraphicFramePr>
        <p:xfrm>
          <a:off x="992257" y="916210"/>
          <a:ext cx="7380218" cy="50255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8688">
                  <a:extLst>
                    <a:ext uri="{9D8B030D-6E8A-4147-A177-3AD203B41FA5}">
                      <a16:colId xmlns:a16="http://schemas.microsoft.com/office/drawing/2014/main" val="3218703695"/>
                    </a:ext>
                  </a:extLst>
                </a:gridCol>
                <a:gridCol w="3251130">
                  <a:extLst>
                    <a:ext uri="{9D8B030D-6E8A-4147-A177-3AD203B41FA5}">
                      <a16:colId xmlns:a16="http://schemas.microsoft.com/office/drawing/2014/main" val="406415830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290015733"/>
                    </a:ext>
                  </a:extLst>
                </a:gridCol>
              </a:tblGrid>
              <a:tr h="8748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系统构建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系统评估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810535"/>
                  </a:ext>
                </a:extLst>
              </a:tr>
              <a:tr h="21390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难点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文档读取；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眼动仪数据读取稳定性；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系统调试与调优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任务难度一致性；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熟悉程度一致性；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系统评价过低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54016"/>
                  </a:ext>
                </a:extLst>
              </a:tr>
              <a:tr h="183660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预测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文档的阅读与系统测试需要耗费</a:t>
                      </a:r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1-2</a:t>
                      </a:r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周的时间；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单侧闭、睁眼时非眨动眼数据出现波动影响性能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系统调优算法过于复杂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弥达斯接触难以避免；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  <a:sym typeface="Wingdings" panose="05000000000000000000" pitchFamily="2" charset="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构建小任务进行预训练验证；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  <a:sym typeface="Wingdings" panose="05000000000000000000" pitchFamily="2" charset="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  <a:sym typeface="Wingdings" panose="05000000000000000000" pitchFamily="2" charset="2"/>
                        </a:rPr>
                        <a:t>构建复杂实验验证系统有效性</a:t>
                      </a:r>
                      <a:endParaRPr lang="en-US" altLang="zh-CN" dirty="0">
                        <a:latin typeface="微软雅黑" panose="020B0502040204020203" pitchFamily="34" charset="-122"/>
                        <a:ea typeface="微软雅黑" panose="020B0502040204020203" pitchFamily="34" charset="-122"/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97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8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9D58BF-065E-4C79-955B-FE4582183A88}"/>
              </a:ext>
            </a:extLst>
          </p:cNvPr>
          <p:cNvSpPr/>
          <p:nvPr/>
        </p:nvSpPr>
        <p:spPr>
          <a:xfrm>
            <a:off x="10184080" y="2042442"/>
            <a:ext cx="1015663" cy="286232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推进流程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ADCC958-B397-48DC-BEE1-F3D09B1D3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6253"/>
              </p:ext>
            </p:extLst>
          </p:nvPr>
        </p:nvGraphicFramePr>
        <p:xfrm>
          <a:off x="531813" y="1128713"/>
          <a:ext cx="8128000" cy="45434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993075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1486772"/>
                    </a:ext>
                  </a:extLst>
                </a:gridCol>
              </a:tblGrid>
              <a:tr h="567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388594"/>
                  </a:ext>
                </a:extLst>
              </a:tr>
              <a:tr h="5679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12.7</a:t>
                      </a:r>
                      <a:endParaRPr lang="zh-CN" altLang="en-US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实现一个简单的眼动轨迹抓取界面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41459"/>
                  </a:ext>
                </a:extLst>
              </a:tr>
              <a:tr h="5679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12.14</a:t>
                      </a:r>
                      <a:endParaRPr lang="zh-CN" altLang="en-US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实现基于注视的二分选择界面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926922"/>
                  </a:ext>
                </a:extLst>
              </a:tr>
              <a:tr h="5679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12.28</a:t>
                      </a:r>
                      <a:endParaRPr lang="zh-CN" altLang="en-US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实现基于眨眼的二分选择界面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458887"/>
                  </a:ext>
                </a:extLst>
              </a:tr>
              <a:tr h="5679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1.4</a:t>
                      </a:r>
                      <a:endParaRPr lang="zh-CN" altLang="en-US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实现基于单侧眨眼的二分选择界面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44497"/>
                  </a:ext>
                </a:extLst>
              </a:tr>
              <a:tr h="5679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1.11</a:t>
                      </a:r>
                      <a:endParaRPr lang="zh-CN" altLang="en-US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测试三个系统可用性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426662"/>
                  </a:ext>
                </a:extLst>
              </a:tr>
              <a:tr h="5679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1.18</a:t>
                      </a:r>
                      <a:endParaRPr lang="zh-CN" altLang="en-US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数据分析与论文撰写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67947"/>
                  </a:ext>
                </a:extLst>
              </a:tr>
              <a:tr h="5679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1.25</a:t>
                      </a:r>
                      <a:endParaRPr lang="zh-CN" altLang="en-US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数据分析与论文撰写</a:t>
                      </a:r>
                      <a:endParaRPr lang="zh-CN" altLang="en-US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38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003041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613</TotalTime>
  <Words>407</Words>
  <Application>Microsoft Office PowerPoint</Application>
  <PresentationFormat>宽屏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幼圆</vt:lpstr>
      <vt:lpstr>Corbel</vt:lpstr>
      <vt:lpstr>Wingdings</vt:lpstr>
      <vt:lpstr>Wingdings 2</vt:lpstr>
      <vt:lpstr>框架</vt:lpstr>
      <vt:lpstr>基于不同眼动方式的控制实验</vt:lpstr>
      <vt:lpstr>探索基于单侧眨眼的眼动数据特征    识别可以用作触发器的特征模式    设计触发器，模拟单击、长按动作</vt:lpstr>
      <vt:lpstr>探索基于眨眼的交互控制的眼动数据特征   双侧：   注视时间(设置阈值作为控制器)   眨眼特征(设置眨眼作为控制器)   单侧：   眨动眼(数据读取是否稳定)   非眨动眼瞳孔直径(是否丢失)   非眨动眼眼动轨迹(定位)</vt:lpstr>
      <vt:lpstr>识别可以用作触发器的特征模式   双侧：   注视时间   瞳孔直径   眨眼（基于闭眼时长）   快速眼跳  单侧：   眨眼(眨动眼触发，非眨动眼定位)</vt:lpstr>
      <vt:lpstr>设计触发器，模拟单击、长按动作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脑电信号在设计学中的应用</dc:title>
  <dc:creator>李伟哲</dc:creator>
  <cp:lastModifiedBy>李伟哲</cp:lastModifiedBy>
  <cp:revision>42</cp:revision>
  <dcterms:created xsi:type="dcterms:W3CDTF">2017-11-16T05:53:51Z</dcterms:created>
  <dcterms:modified xsi:type="dcterms:W3CDTF">2017-11-30T10:35:22Z</dcterms:modified>
</cp:coreProperties>
</file>