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559675" cy="10691813"/>
  <p:defaultTextStyle>
    <a:defPPr>
      <a:defRPr lang="ja-JP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014"/>
    <a:srgbClr val="DDDDDD"/>
    <a:srgbClr val="41E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3" autoAdjust="0"/>
  </p:normalViewPr>
  <p:slideViewPr>
    <p:cSldViewPr snapToGrid="0" snapToObjects="1">
      <p:cViewPr>
        <p:scale>
          <a:sx n="125" d="100"/>
          <a:sy n="125" d="100"/>
        </p:scale>
        <p:origin x="-306" y="504"/>
      </p:cViewPr>
      <p:guideLst>
        <p:guide orient="horz" pos="3186"/>
        <p:guide pos="2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DDACA-68CD-4A76-9141-FDC780D1B157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52726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EA21C-E4CD-4306-A369-3A0F0A71274E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65063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81D41-9EA7-4B01-9078-85A74732C60E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347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C3D4F-54A4-47E7-9EBB-CCC538206363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44261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DF6F4-F6A7-448A-AAD6-9A628CD5A45A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94861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700A2-7F81-4F00-B97A-A70B12CFCE9E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5128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646B6-79CE-4EA8-830A-D35DC5083831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7915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448F1-FFEE-42FB-972E-554B3D43A3EF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47819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4B09A-F9A3-49F4-AA1C-84F4C803B780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99668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8059-F681-41D4-B46F-B9E5EB42C849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949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378A9-B755-4280-8442-3BA22854691D}" type="slidenum">
              <a:rPr lang="ja-JP" altLang="ja-JP"/>
              <a:pPr/>
              <a:t>‹#›</a:t>
            </a:fld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95977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smtClean="0"/>
              <a:t>マスタ テキストの書式設定</a:t>
            </a:r>
          </a:p>
          <a:p>
            <a:pPr lvl="1"/>
            <a:r>
              <a:rPr lang="ja-JP" smtClean="0"/>
              <a:t>第 </a:t>
            </a:r>
            <a:r>
              <a:rPr lang="ja-JP" altLang="ja-JP" smtClean="0"/>
              <a:t>2 </a:t>
            </a:r>
            <a:r>
              <a:rPr lang="ja-JP" smtClean="0"/>
              <a:t>レベル</a:t>
            </a:r>
          </a:p>
          <a:p>
            <a:pPr lvl="2"/>
            <a:r>
              <a:rPr lang="ja-JP" smtClean="0"/>
              <a:t>第 </a:t>
            </a:r>
            <a:r>
              <a:rPr lang="ja-JP" altLang="ja-JP" smtClean="0"/>
              <a:t>3 </a:t>
            </a:r>
            <a:r>
              <a:rPr lang="ja-JP" smtClean="0"/>
              <a:t>レベル</a:t>
            </a:r>
          </a:p>
          <a:p>
            <a:pPr lvl="3"/>
            <a:r>
              <a:rPr lang="ja-JP" smtClean="0"/>
              <a:t>第 </a:t>
            </a:r>
            <a:r>
              <a:rPr lang="ja-JP" altLang="ja-JP" smtClean="0"/>
              <a:t>4 </a:t>
            </a:r>
            <a:r>
              <a:rPr lang="ja-JP" smtClean="0"/>
              <a:t>レベル</a:t>
            </a:r>
          </a:p>
          <a:p>
            <a:pPr lvl="4"/>
            <a:r>
              <a:rPr lang="ja-JP" smtClean="0"/>
              <a:t>第 </a:t>
            </a:r>
            <a:r>
              <a:rPr lang="ja-JP" altLang="ja-JP" smtClean="0"/>
              <a:t>5 </a:t>
            </a:r>
            <a:r>
              <a:rPr lang="ja-JP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ja-JP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ja-JP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D43DD7-9A14-4D6A-A5FB-92F787B2B547}" type="slidenum">
              <a:rPr lang="ja-JP" altLang="ja-JP"/>
              <a:pPr/>
              <a:t>‹#›</a:t>
            </a:fld>
            <a:endParaRPr lang="ja-JP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55937"/>
              </p:ext>
            </p:extLst>
          </p:nvPr>
        </p:nvGraphicFramePr>
        <p:xfrm>
          <a:off x="1651000" y="2546350"/>
          <a:ext cx="890587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608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2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7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5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6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311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81944"/>
              </p:ext>
            </p:extLst>
          </p:nvPr>
        </p:nvGraphicFramePr>
        <p:xfrm>
          <a:off x="2830512" y="2851150"/>
          <a:ext cx="446088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60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a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b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a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a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b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3141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60130"/>
              </p:ext>
            </p:extLst>
          </p:nvPr>
        </p:nvGraphicFramePr>
        <p:xfrm>
          <a:off x="5435600" y="2546350"/>
          <a:ext cx="890587" cy="1219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608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2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5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6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9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317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6496"/>
              </p:ext>
            </p:extLst>
          </p:nvPr>
        </p:nvGraphicFramePr>
        <p:xfrm>
          <a:off x="7013575" y="2546350"/>
          <a:ext cx="890587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608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7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3</a:t>
                      </a:r>
                      <a:endParaRPr kumimoji="0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8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1668462" y="2195513"/>
            <a:ext cx="946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latin typeface="Microsoft YaHei" pitchFamily="34" charset="-122"/>
                <a:ea typeface="Microsoft YaHei" pitchFamily="34" charset="-122"/>
              </a:rPr>
              <a:t>源数据</a:t>
            </a:r>
          </a:p>
        </p:txBody>
      </p:sp>
      <p:sp>
        <p:nvSpPr>
          <p:cNvPr id="3197" name="Text Box 125"/>
          <p:cNvSpPr txBox="1">
            <a:spLocks noChangeArrowheads="1"/>
          </p:cNvSpPr>
          <p:nvPr/>
        </p:nvSpPr>
        <p:spPr bwMode="auto">
          <a:xfrm>
            <a:off x="2598737" y="2516188"/>
            <a:ext cx="1195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latin typeface="Microsoft YaHei" pitchFamily="34" charset="-122"/>
                <a:ea typeface="Microsoft YaHei" pitchFamily="34" charset="-122"/>
              </a:rPr>
              <a:t>分组数据</a:t>
            </a:r>
          </a:p>
        </p:txBody>
      </p:sp>
      <p:sp>
        <p:nvSpPr>
          <p:cNvPr id="3198" name="Text Box 126"/>
          <p:cNvSpPr txBox="1">
            <a:spLocks noChangeArrowheads="1"/>
          </p:cNvSpPr>
          <p:nvPr/>
        </p:nvSpPr>
        <p:spPr bwMode="auto">
          <a:xfrm>
            <a:off x="3299460" y="3062452"/>
            <a:ext cx="162095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Source Code Pro" pitchFamily="49" charset="0"/>
                <a:ea typeface="Microsoft YaHei" pitchFamily="34" charset="-122"/>
              </a:rPr>
              <a:t>源数据</a:t>
            </a:r>
            <a:r>
              <a:rPr lang="en-US" altLang="zh-CN" sz="900" dirty="0" smtClean="0">
                <a:latin typeface="Source Code Pro" pitchFamily="49" charset="0"/>
                <a:ea typeface="Microsoft YaHei" pitchFamily="34" charset="-122"/>
              </a:rPr>
              <a:t>.</a:t>
            </a:r>
            <a:r>
              <a:rPr lang="ja-JP" altLang="en-US" sz="900" dirty="0" smtClean="0">
                <a:latin typeface="Source Code Pro" pitchFamily="49" charset="0"/>
                <a:ea typeface="Microsoft YaHei" pitchFamily="34" charset="-122"/>
              </a:rPr>
              <a:t>groupby</a:t>
            </a:r>
            <a:r>
              <a:rPr lang="ja-JP" altLang="en-US" sz="900" dirty="0" smtClean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CN" altLang="en-US" sz="900" dirty="0" smtClean="0">
                <a:latin typeface="Microsoft YaHei" pitchFamily="34" charset="-122"/>
                <a:ea typeface="Microsoft YaHei" pitchFamily="34" charset="-122"/>
              </a:rPr>
              <a:t>分组数据</a:t>
            </a:r>
            <a:r>
              <a:rPr lang="ja-JP" altLang="en-US" sz="900" dirty="0" smtClean="0">
                <a:latin typeface="Microsoft YaHei" pitchFamily="34" charset="-122"/>
                <a:ea typeface="Microsoft YaHei" pitchFamily="34" charset="-122"/>
              </a:rPr>
              <a:t>)</a:t>
            </a:r>
            <a:endParaRPr lang="ja-JP" altLang="en-US" sz="9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199" name="Text Box 127"/>
          <p:cNvSpPr txBox="1">
            <a:spLocks noChangeArrowheads="1"/>
          </p:cNvSpPr>
          <p:nvPr/>
        </p:nvSpPr>
        <p:spPr bwMode="auto">
          <a:xfrm>
            <a:off x="5730875" y="21510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</a:rPr>
              <a:t>a</a:t>
            </a:r>
          </a:p>
        </p:txBody>
      </p:sp>
      <p:sp>
        <p:nvSpPr>
          <p:cNvPr id="3200" name="Text Box 128"/>
          <p:cNvSpPr txBox="1">
            <a:spLocks noChangeArrowheads="1"/>
          </p:cNvSpPr>
          <p:nvPr/>
        </p:nvSpPr>
        <p:spPr bwMode="auto">
          <a:xfrm>
            <a:off x="7273925" y="2151063"/>
            <a:ext cx="332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</a:rPr>
              <a:t>b</a:t>
            </a:r>
          </a:p>
        </p:txBody>
      </p:sp>
      <p:sp>
        <p:nvSpPr>
          <p:cNvPr id="3201" name="矢印 28"/>
          <p:cNvSpPr>
            <a:spLocks noChangeShapeType="1"/>
          </p:cNvSpPr>
          <p:nvPr/>
        </p:nvSpPr>
        <p:spPr bwMode="auto">
          <a:xfrm>
            <a:off x="3478847" y="3357563"/>
            <a:ext cx="1177925" cy="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224" name="Text Box 152"/>
          <p:cNvSpPr txBox="1">
            <a:spLocks noChangeArrowheads="1"/>
          </p:cNvSpPr>
          <p:nvPr/>
        </p:nvSpPr>
        <p:spPr bwMode="auto">
          <a:xfrm>
            <a:off x="1144587" y="2516188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latin typeface="Microsoft YaHei" pitchFamily="34" charset="-122"/>
                <a:ea typeface="Microsoft YaHei" pitchFamily="34" charset="-122"/>
              </a:rPr>
              <a:t>索引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37493"/>
              </p:ext>
            </p:extLst>
          </p:nvPr>
        </p:nvGraphicFramePr>
        <p:xfrm>
          <a:off x="1203732" y="2851150"/>
          <a:ext cx="444500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2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95998"/>
              </p:ext>
            </p:extLst>
          </p:nvPr>
        </p:nvGraphicFramePr>
        <p:xfrm>
          <a:off x="4991100" y="2849979"/>
          <a:ext cx="4445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3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88433"/>
              </p:ext>
            </p:extLst>
          </p:nvPr>
        </p:nvGraphicFramePr>
        <p:xfrm>
          <a:off x="6569075" y="2849980"/>
          <a:ext cx="44450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YaHei" pitchFamily="34" charset="-122"/>
                          <a:ea typeface="Microsoft YaHei" pitchFamily="34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06697"/>
              </p:ext>
            </p:extLst>
          </p:nvPr>
        </p:nvGraphicFramePr>
        <p:xfrm>
          <a:off x="3296398" y="1138238"/>
          <a:ext cx="892175" cy="1219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76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2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38662"/>
              </p:ext>
            </p:extLst>
          </p:nvPr>
        </p:nvGraphicFramePr>
        <p:xfrm>
          <a:off x="4893423" y="1142445"/>
          <a:ext cx="890588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60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3591673" y="74295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</a:rPr>
              <a:t>a</a:t>
            </a:r>
          </a:p>
        </p:txBody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5153773" y="747157"/>
            <a:ext cx="332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</a:rPr>
              <a:t>b</a:t>
            </a:r>
          </a:p>
        </p:txBody>
      </p:sp>
      <p:graphicFrame>
        <p:nvGraphicFramePr>
          <p:cNvPr id="4179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91908"/>
              </p:ext>
            </p:extLst>
          </p:nvPr>
        </p:nvGraphicFramePr>
        <p:xfrm>
          <a:off x="881170" y="3458036"/>
          <a:ext cx="890588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60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 </a:t>
                      </a:r>
                      <a:endParaRPr kumimoji="0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 </a:t>
                      </a:r>
                      <a:endParaRPr kumimoji="0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421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2126"/>
              </p:ext>
            </p:extLst>
          </p:nvPr>
        </p:nvGraphicFramePr>
        <p:xfrm>
          <a:off x="2912611" y="3458036"/>
          <a:ext cx="890588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60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 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 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253" name="Text Box 157"/>
          <p:cNvSpPr txBox="1">
            <a:spLocks noChangeArrowheads="1"/>
          </p:cNvSpPr>
          <p:nvPr/>
        </p:nvSpPr>
        <p:spPr bwMode="auto">
          <a:xfrm>
            <a:off x="415296" y="4487877"/>
            <a:ext cx="108074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ja-JP" sz="900" dirty="0" smtClean="0">
                <a:latin typeface="Source Code Pro" pitchFamily="49" charset="0"/>
                <a:ea typeface="Microsoft YaHei" pitchFamily="34" charset="-122"/>
              </a:rPr>
              <a:t>g.</a:t>
            </a:r>
            <a:r>
              <a:rPr lang="ja-JP" altLang="ja-JP" sz="900" dirty="0">
                <a:latin typeface="Source Code Pro" pitchFamily="49" charset="0"/>
                <a:ea typeface="Microsoft YaHei" pitchFamily="34" charset="-122"/>
              </a:rPr>
              <a:t>agg(np.max)</a:t>
            </a:r>
          </a:p>
        </p:txBody>
      </p:sp>
      <p:sp>
        <p:nvSpPr>
          <p:cNvPr id="4254" name="Text Box 158"/>
          <p:cNvSpPr txBox="1">
            <a:spLocks noChangeArrowheads="1"/>
          </p:cNvSpPr>
          <p:nvPr/>
        </p:nvSpPr>
        <p:spPr bwMode="auto">
          <a:xfrm>
            <a:off x="1997805" y="2923553"/>
            <a:ext cx="2597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ja-JP" sz="900" dirty="0" smtClean="0">
                <a:latin typeface="Source Code Pro" pitchFamily="49" charset="0"/>
                <a:ea typeface="Microsoft YaHei" pitchFamily="34" charset="-122"/>
              </a:rPr>
              <a:t>g.</a:t>
            </a:r>
            <a:r>
              <a:rPr lang="ja-JP" altLang="ja-JP" sz="900" dirty="0">
                <a:latin typeface="Source Code Pro" pitchFamily="49" charset="0"/>
                <a:ea typeface="Microsoft YaHei" pitchFamily="34" charset="-122"/>
              </a:rPr>
              <a:t>agg(lambda df</a:t>
            </a:r>
            <a:r>
              <a:rPr lang="ja-JP" altLang="ja-JP" sz="900" dirty="0" smtClean="0">
                <a:latin typeface="Source Code Pro" pitchFamily="49" charset="0"/>
                <a:ea typeface="Microsoft YaHei" pitchFamily="34" charset="-122"/>
              </a:rPr>
              <a:t>:</a:t>
            </a:r>
            <a:endParaRPr lang="en-US" altLang="ja-JP" sz="900" dirty="0" smtClean="0">
              <a:latin typeface="Source Code Pro" pitchFamily="49" charset="0"/>
              <a:ea typeface="Microsoft YaHei" pitchFamily="34" charset="-122"/>
            </a:endParaRPr>
          </a:p>
          <a:p>
            <a:r>
              <a:rPr lang="en-US" altLang="ja-JP" sz="900" dirty="0">
                <a:latin typeface="Source Code Pro" pitchFamily="49" charset="0"/>
                <a:ea typeface="Microsoft YaHei" pitchFamily="34" charset="-122"/>
              </a:rPr>
              <a:t> </a:t>
            </a:r>
            <a:r>
              <a:rPr lang="en-US" altLang="ja-JP" sz="900" dirty="0" smtClean="0">
                <a:latin typeface="Source Code Pro" pitchFamily="49" charset="0"/>
                <a:ea typeface="Microsoft YaHei" pitchFamily="34" charset="-122"/>
              </a:rPr>
              <a:t>   </a:t>
            </a:r>
            <a:r>
              <a:rPr lang="ja-JP" altLang="ja-JP" sz="900" dirty="0" smtClean="0">
                <a:latin typeface="Source Code Pro" pitchFamily="49" charset="0"/>
                <a:ea typeface="Microsoft YaHei" pitchFamily="34" charset="-122"/>
              </a:rPr>
              <a:t>df</a:t>
            </a:r>
            <a:r>
              <a:rPr lang="ja-JP" altLang="ja-JP" sz="900" dirty="0">
                <a:latin typeface="Source Code Pro" pitchFamily="49" charset="0"/>
                <a:ea typeface="Microsoft YaHei" pitchFamily="34" charset="-122"/>
              </a:rPr>
              <a:t>.loc</a:t>
            </a:r>
            <a:r>
              <a:rPr lang="ja-JP" altLang="ja-JP" sz="900" dirty="0" smtClean="0">
                <a:latin typeface="Source Code Pro" pitchFamily="49" charset="0"/>
                <a:ea typeface="Microsoft YaHei" pitchFamily="34" charset="-122"/>
              </a:rPr>
              <a:t>[(</a:t>
            </a:r>
            <a:r>
              <a:rPr lang="ja-JP" altLang="ja-JP" sz="900" dirty="0">
                <a:latin typeface="Source Code Pro" pitchFamily="49" charset="0"/>
                <a:ea typeface="Microsoft YaHei" pitchFamily="34" charset="-122"/>
              </a:rPr>
              <a:t>df.A + df.B).idxmax()])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81569"/>
              </p:ext>
            </p:extLst>
          </p:nvPr>
        </p:nvGraphicFramePr>
        <p:xfrm>
          <a:off x="2851898" y="1444625"/>
          <a:ext cx="4445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43699"/>
              </p:ext>
            </p:extLst>
          </p:nvPr>
        </p:nvGraphicFramePr>
        <p:xfrm>
          <a:off x="4448923" y="1445657"/>
          <a:ext cx="44450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27003"/>
              </p:ext>
            </p:extLst>
          </p:nvPr>
        </p:nvGraphicFramePr>
        <p:xfrm>
          <a:off x="436670" y="3762836"/>
          <a:ext cx="44450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1733"/>
              </p:ext>
            </p:extLst>
          </p:nvPr>
        </p:nvGraphicFramePr>
        <p:xfrm>
          <a:off x="2468700" y="3762043"/>
          <a:ext cx="44450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左中かっこ 3"/>
          <p:cNvSpPr/>
          <p:nvPr/>
        </p:nvSpPr>
        <p:spPr bwMode="auto">
          <a:xfrm rot="16200000">
            <a:off x="4178869" y="1559455"/>
            <a:ext cx="233227" cy="2048722"/>
          </a:xfrm>
          <a:prstGeom prst="leftBrac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aphicFrame>
        <p:nvGraphicFramePr>
          <p:cNvPr id="2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0642"/>
              </p:ext>
            </p:extLst>
          </p:nvPr>
        </p:nvGraphicFramePr>
        <p:xfrm>
          <a:off x="4895011" y="3176001"/>
          <a:ext cx="890587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608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6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39118"/>
              </p:ext>
            </p:extLst>
          </p:nvPr>
        </p:nvGraphicFramePr>
        <p:xfrm>
          <a:off x="4448923" y="3479214"/>
          <a:ext cx="446088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60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 Box 157"/>
          <p:cNvSpPr txBox="1">
            <a:spLocks noChangeArrowheads="1"/>
          </p:cNvSpPr>
          <p:nvPr/>
        </p:nvSpPr>
        <p:spPr bwMode="auto">
          <a:xfrm>
            <a:off x="3889645" y="5071110"/>
            <a:ext cx="25282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ja-JP" sz="900" dirty="0" smtClean="0">
                <a:latin typeface="Source Code Pro" pitchFamily="49" charset="0"/>
              </a:rPr>
              <a:t>g.</a:t>
            </a:r>
            <a:r>
              <a:rPr lang="en-US" altLang="ja-JP" sz="900" dirty="0" smtClean="0">
                <a:latin typeface="Source Code Pro" pitchFamily="49" charset="0"/>
              </a:rPr>
              <a:t>transform</a:t>
            </a:r>
            <a:r>
              <a:rPr lang="ja-JP" altLang="ja-JP" sz="900" dirty="0" smtClean="0">
                <a:latin typeface="Source Code Pro" pitchFamily="49" charset="0"/>
              </a:rPr>
              <a:t>(</a:t>
            </a:r>
            <a:r>
              <a:rPr lang="en-US" altLang="ja-JP" sz="900" dirty="0" smtClean="0">
                <a:latin typeface="Source Code Pro" pitchFamily="49" charset="0"/>
              </a:rPr>
              <a:t>lambda s: s - </a:t>
            </a:r>
            <a:r>
              <a:rPr lang="en-US" altLang="ja-JP" sz="900" dirty="0" err="1" smtClean="0">
                <a:latin typeface="Source Code Pro" pitchFamily="49" charset="0"/>
              </a:rPr>
              <a:t>s.min</a:t>
            </a:r>
            <a:r>
              <a:rPr lang="en-US" altLang="ja-JP" sz="900" dirty="0" smtClean="0">
                <a:latin typeface="Source Code Pro" pitchFamily="49" charset="0"/>
              </a:rPr>
              <a:t>()</a:t>
            </a:r>
            <a:r>
              <a:rPr lang="ja-JP" altLang="ja-JP" sz="900" dirty="0" smtClean="0">
                <a:latin typeface="Source Code Pro" pitchFamily="49" charset="0"/>
              </a:rPr>
              <a:t>)</a:t>
            </a:r>
            <a:endParaRPr lang="ja-JP" altLang="ja-JP" sz="900" dirty="0">
              <a:latin typeface="Source Code Pro" pitchFamily="49" charset="0"/>
            </a:endParaRPr>
          </a:p>
        </p:txBody>
      </p:sp>
      <p:graphicFrame>
        <p:nvGraphicFramePr>
          <p:cNvPr id="2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51195"/>
              </p:ext>
            </p:extLst>
          </p:nvPr>
        </p:nvGraphicFramePr>
        <p:xfrm>
          <a:off x="6917991" y="3176001"/>
          <a:ext cx="890587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608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3914"/>
              </p:ext>
            </p:extLst>
          </p:nvPr>
        </p:nvGraphicFramePr>
        <p:xfrm>
          <a:off x="6471903" y="3479214"/>
          <a:ext cx="446088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60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 Box 157"/>
          <p:cNvSpPr txBox="1">
            <a:spLocks noChangeArrowheads="1"/>
          </p:cNvSpPr>
          <p:nvPr/>
        </p:nvSpPr>
        <p:spPr bwMode="auto">
          <a:xfrm>
            <a:off x="5848930" y="2739190"/>
            <a:ext cx="2735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ja-JP" sz="900" dirty="0" smtClean="0">
                <a:latin typeface="Source Code Pro" pitchFamily="49" charset="0"/>
              </a:rPr>
              <a:t>g.</a:t>
            </a:r>
            <a:r>
              <a:rPr lang="en-US" altLang="ja-JP" sz="900" dirty="0" smtClean="0">
                <a:latin typeface="Source Code Pro" pitchFamily="49" charset="0"/>
              </a:rPr>
              <a:t>transform</a:t>
            </a:r>
            <a:r>
              <a:rPr lang="ja-JP" altLang="ja-JP" sz="900" dirty="0" smtClean="0">
                <a:latin typeface="Source Code Pro" pitchFamily="49" charset="0"/>
              </a:rPr>
              <a:t>(</a:t>
            </a:r>
            <a:r>
              <a:rPr lang="en-US" altLang="ja-JP" sz="900" dirty="0" smtClean="0">
                <a:latin typeface="Source Code Pro" pitchFamily="49" charset="0"/>
              </a:rPr>
              <a:t>lambda </a:t>
            </a:r>
            <a:r>
              <a:rPr lang="en-US" altLang="ja-JP" sz="900" dirty="0" err="1" smtClean="0">
                <a:latin typeface="Source Code Pro" pitchFamily="49" charset="0"/>
              </a:rPr>
              <a:t>df</a:t>
            </a:r>
            <a:r>
              <a:rPr lang="en-US" altLang="ja-JP" sz="900" dirty="0" smtClean="0">
                <a:latin typeface="Source Code Pro" pitchFamily="49" charset="0"/>
              </a:rPr>
              <a:t>:</a:t>
            </a:r>
          </a:p>
          <a:p>
            <a:r>
              <a:rPr lang="en-US" altLang="ja-JP" sz="900" dirty="0" smtClean="0">
                <a:latin typeface="Source Code Pro" pitchFamily="49" charset="0"/>
              </a:rPr>
              <a:t>    </a:t>
            </a:r>
            <a:r>
              <a:rPr lang="en-US" altLang="ja-JP" sz="900" dirty="0" err="1" smtClean="0">
                <a:latin typeface="Source Code Pro" pitchFamily="49" charset="0"/>
              </a:rPr>
              <a:t>df</a:t>
            </a:r>
            <a:r>
              <a:rPr lang="en-US" altLang="ja-JP" sz="900" dirty="0" smtClean="0">
                <a:latin typeface="Source Code Pro" pitchFamily="49" charset="0"/>
              </a:rPr>
              <a:t> </a:t>
            </a:r>
            <a:r>
              <a:rPr lang="en-US" altLang="ja-JP" sz="900" dirty="0">
                <a:latin typeface="Source Code Pro" pitchFamily="49" charset="0"/>
              </a:rPr>
              <a:t>– max(</a:t>
            </a:r>
            <a:r>
              <a:rPr lang="en-US" altLang="ja-JP" sz="900" dirty="0" err="1">
                <a:latin typeface="Source Code Pro" pitchFamily="49" charset="0"/>
              </a:rPr>
              <a:t>df.A.min</a:t>
            </a:r>
            <a:r>
              <a:rPr lang="en-US" altLang="ja-JP" sz="900" dirty="0">
                <a:latin typeface="Source Code Pro" pitchFamily="49" charset="0"/>
              </a:rPr>
              <a:t>(), </a:t>
            </a:r>
            <a:r>
              <a:rPr lang="en-US" altLang="ja-JP" sz="900" dirty="0" err="1">
                <a:latin typeface="Source Code Pro" pitchFamily="49" charset="0"/>
              </a:rPr>
              <a:t>df.B.min</a:t>
            </a:r>
            <a:r>
              <a:rPr lang="en-US" altLang="ja-JP" sz="900" dirty="0">
                <a:latin typeface="Source Code Pro" pitchFamily="49" charset="0"/>
              </a:rPr>
              <a:t>()))</a:t>
            </a:r>
            <a:endParaRPr lang="ja-JP" altLang="ja-JP" sz="9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00334"/>
              </p:ext>
            </p:extLst>
          </p:nvPr>
        </p:nvGraphicFramePr>
        <p:xfrm>
          <a:off x="3296398" y="1138238"/>
          <a:ext cx="892175" cy="1219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76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64673"/>
              </p:ext>
            </p:extLst>
          </p:nvPr>
        </p:nvGraphicFramePr>
        <p:xfrm>
          <a:off x="4893423" y="1142445"/>
          <a:ext cx="890588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60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Text Box 57"/>
          <p:cNvSpPr txBox="1">
            <a:spLocks noChangeArrowheads="1"/>
          </p:cNvSpPr>
          <p:nvPr/>
        </p:nvSpPr>
        <p:spPr bwMode="auto">
          <a:xfrm>
            <a:off x="3591673" y="74295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</a:rPr>
              <a:t>a</a:t>
            </a:r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5153773" y="747157"/>
            <a:ext cx="332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</a:rPr>
              <a:t>b</a:t>
            </a:r>
          </a:p>
        </p:txBody>
      </p:sp>
      <p:graphicFrame>
        <p:nvGraphicFramePr>
          <p:cNvPr id="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13334"/>
              </p:ext>
            </p:extLst>
          </p:nvPr>
        </p:nvGraphicFramePr>
        <p:xfrm>
          <a:off x="881170" y="3458036"/>
          <a:ext cx="890588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60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 </a:t>
                      </a:r>
                      <a:endParaRPr kumimoji="0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 </a:t>
                      </a:r>
                      <a:endParaRPr kumimoji="0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ja-JP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8" name="Text Box 157"/>
          <p:cNvSpPr txBox="1">
            <a:spLocks noChangeArrowheads="1"/>
          </p:cNvSpPr>
          <p:nvPr/>
        </p:nvSpPr>
        <p:spPr bwMode="auto">
          <a:xfrm>
            <a:off x="293376" y="4487877"/>
            <a:ext cx="17011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ja-JP" sz="900" dirty="0" smtClean="0">
                <a:latin typeface="Source Code Pro" pitchFamily="49" charset="0"/>
                <a:ea typeface="Microsoft YaHei" pitchFamily="34" charset="-122"/>
              </a:rPr>
              <a:t>g.</a:t>
            </a:r>
            <a:r>
              <a:rPr lang="en-US" altLang="ja-JP" sz="900" dirty="0" smtClean="0">
                <a:latin typeface="Source Code Pro" pitchFamily="49" charset="0"/>
                <a:ea typeface="Microsoft YaHei" pitchFamily="34" charset="-122"/>
              </a:rPr>
              <a:t>apply</a:t>
            </a:r>
            <a:r>
              <a:rPr lang="ja-JP" altLang="ja-JP" sz="900" dirty="0" smtClean="0">
                <a:latin typeface="Source Code Pro" pitchFamily="49" charset="0"/>
                <a:ea typeface="Microsoft YaHei" pitchFamily="34" charset="-122"/>
              </a:rPr>
              <a:t>(</a:t>
            </a:r>
            <a:r>
              <a:rPr lang="en-US" altLang="ja-JP" sz="900" dirty="0" err="1" smtClean="0">
                <a:latin typeface="Source Code Pro" pitchFamily="49" charset="0"/>
                <a:ea typeface="Microsoft YaHei" pitchFamily="34" charset="-122"/>
              </a:rPr>
              <a:t>DataFrame.max</a:t>
            </a:r>
            <a:r>
              <a:rPr lang="ja-JP" altLang="ja-JP" sz="900" dirty="0" smtClean="0">
                <a:latin typeface="Source Code Pro" pitchFamily="49" charset="0"/>
                <a:ea typeface="Microsoft YaHei" pitchFamily="34" charset="-122"/>
              </a:rPr>
              <a:t>)</a:t>
            </a:r>
            <a:endParaRPr lang="ja-JP" altLang="ja-JP" sz="900" dirty="0">
              <a:latin typeface="Source Code Pro" pitchFamily="49" charset="0"/>
              <a:ea typeface="Microsoft YaHei" pitchFamily="34" charset="-122"/>
            </a:endParaRPr>
          </a:p>
        </p:txBody>
      </p:sp>
      <p:sp>
        <p:nvSpPr>
          <p:cNvPr id="9" name="Text Box 158"/>
          <p:cNvSpPr txBox="1">
            <a:spLocks noChangeArrowheads="1"/>
          </p:cNvSpPr>
          <p:nvPr/>
        </p:nvSpPr>
        <p:spPr bwMode="auto">
          <a:xfrm>
            <a:off x="1921605" y="3022613"/>
            <a:ext cx="25282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ja-JP" sz="900" dirty="0" smtClean="0">
                <a:latin typeface="Source Code Pro" pitchFamily="49" charset="0"/>
                <a:ea typeface="Microsoft YaHei" pitchFamily="34" charset="-122"/>
              </a:rPr>
              <a:t>g.</a:t>
            </a:r>
            <a:r>
              <a:rPr lang="en-US" altLang="ja-JP" sz="900" dirty="0" smtClean="0">
                <a:latin typeface="Source Code Pro" pitchFamily="49" charset="0"/>
                <a:ea typeface="Microsoft YaHei" pitchFamily="34" charset="-122"/>
              </a:rPr>
              <a:t>apply</a:t>
            </a:r>
            <a:r>
              <a:rPr lang="ja-JP" altLang="ja-JP" sz="900" dirty="0" smtClean="0">
                <a:latin typeface="Source Code Pro" pitchFamily="49" charset="0"/>
                <a:ea typeface="Microsoft YaHei" pitchFamily="34" charset="-122"/>
              </a:rPr>
              <a:t>(</a:t>
            </a:r>
            <a:r>
              <a:rPr lang="ja-JP" altLang="ja-JP" sz="900" dirty="0">
                <a:latin typeface="Source Code Pro" pitchFamily="49" charset="0"/>
                <a:ea typeface="Microsoft YaHei" pitchFamily="34" charset="-122"/>
              </a:rPr>
              <a:t>lambda df</a:t>
            </a:r>
            <a:r>
              <a:rPr lang="ja-JP" altLang="ja-JP" sz="900" dirty="0" smtClean="0">
                <a:latin typeface="Source Code Pro" pitchFamily="49" charset="0"/>
                <a:ea typeface="Microsoft YaHei" pitchFamily="34" charset="-122"/>
              </a:rPr>
              <a:t>:</a:t>
            </a:r>
            <a:r>
              <a:rPr lang="en-US" altLang="ja-JP" sz="900" dirty="0" smtClean="0">
                <a:latin typeface="Source Code Pro" pitchFamily="49" charset="0"/>
                <a:ea typeface="Microsoft YaHei" pitchFamily="34" charset="-122"/>
              </a:rPr>
              <a:t> </a:t>
            </a:r>
            <a:r>
              <a:rPr lang="en-US" altLang="ja-JP" sz="900" dirty="0" err="1" smtClean="0">
                <a:latin typeface="Source Code Pro" pitchFamily="49" charset="0"/>
                <a:ea typeface="Microsoft YaHei" pitchFamily="34" charset="-122"/>
              </a:rPr>
              <a:t>df.A.sample</a:t>
            </a:r>
            <a:r>
              <a:rPr lang="en-US" altLang="ja-JP" sz="900" dirty="0" smtClean="0">
                <a:latin typeface="Source Code Pro" pitchFamily="49" charset="0"/>
                <a:ea typeface="Microsoft YaHei" pitchFamily="34" charset="-122"/>
              </a:rPr>
              <a:t>(2</a:t>
            </a:r>
            <a:r>
              <a:rPr lang="ja-JP" altLang="ja-JP" sz="900" dirty="0" smtClean="0">
                <a:latin typeface="Source Code Pro" pitchFamily="49" charset="0"/>
                <a:ea typeface="Microsoft YaHei" pitchFamily="34" charset="-122"/>
              </a:rPr>
              <a:t>)</a:t>
            </a:r>
            <a:r>
              <a:rPr lang="en-US" altLang="ja-JP" sz="900" dirty="0">
                <a:latin typeface="Source Code Pro" pitchFamily="49" charset="0"/>
                <a:ea typeface="Microsoft YaHei" pitchFamily="34" charset="-122"/>
              </a:rPr>
              <a:t>)</a:t>
            </a:r>
            <a:endParaRPr lang="ja-JP" altLang="ja-JP" sz="900" dirty="0">
              <a:latin typeface="Source Code Pro" pitchFamily="49" charset="0"/>
              <a:ea typeface="Microsoft YaHei" pitchFamily="34" charset="-122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58421"/>
              </p:ext>
            </p:extLst>
          </p:nvPr>
        </p:nvGraphicFramePr>
        <p:xfrm>
          <a:off x="2851898" y="1444625"/>
          <a:ext cx="4445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94817"/>
              </p:ext>
            </p:extLst>
          </p:nvPr>
        </p:nvGraphicFramePr>
        <p:xfrm>
          <a:off x="4448923" y="1445657"/>
          <a:ext cx="44450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57362"/>
              </p:ext>
            </p:extLst>
          </p:nvPr>
        </p:nvGraphicFramePr>
        <p:xfrm>
          <a:off x="436670" y="3762836"/>
          <a:ext cx="44450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左中かっこ 13"/>
          <p:cNvSpPr/>
          <p:nvPr/>
        </p:nvSpPr>
        <p:spPr bwMode="auto">
          <a:xfrm rot="16200000">
            <a:off x="4178869" y="1559455"/>
            <a:ext cx="233227" cy="2048722"/>
          </a:xfrm>
          <a:prstGeom prst="leftBrac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aphicFrame>
        <p:nvGraphicFramePr>
          <p:cNvPr id="1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43115"/>
              </p:ext>
            </p:extLst>
          </p:nvPr>
        </p:nvGraphicFramePr>
        <p:xfrm>
          <a:off x="4895011" y="3176001"/>
          <a:ext cx="890587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608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6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27739"/>
              </p:ext>
            </p:extLst>
          </p:nvPr>
        </p:nvGraphicFramePr>
        <p:xfrm>
          <a:off x="4448923" y="3479214"/>
          <a:ext cx="446088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60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 Box 157"/>
          <p:cNvSpPr txBox="1">
            <a:spLocks noChangeArrowheads="1"/>
          </p:cNvSpPr>
          <p:nvPr/>
        </p:nvSpPr>
        <p:spPr bwMode="auto">
          <a:xfrm>
            <a:off x="3889645" y="5071110"/>
            <a:ext cx="24593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ja-JP" sz="900" dirty="0" smtClean="0">
                <a:latin typeface="Source Code Pro" pitchFamily="49" charset="0"/>
              </a:rPr>
              <a:t>g.</a:t>
            </a:r>
            <a:r>
              <a:rPr lang="en-US" altLang="ja-JP" sz="900" dirty="0" smtClean="0">
                <a:latin typeface="Source Code Pro" pitchFamily="49" charset="0"/>
              </a:rPr>
              <a:t>apply</a:t>
            </a:r>
            <a:r>
              <a:rPr lang="ja-JP" altLang="ja-JP" sz="900" dirty="0" smtClean="0">
                <a:latin typeface="Source Code Pro" pitchFamily="49" charset="0"/>
              </a:rPr>
              <a:t>(</a:t>
            </a:r>
            <a:r>
              <a:rPr lang="en-US" altLang="ja-JP" sz="900" dirty="0" smtClean="0">
                <a:latin typeface="Source Code Pro" pitchFamily="49" charset="0"/>
              </a:rPr>
              <a:t>lambda </a:t>
            </a:r>
            <a:r>
              <a:rPr lang="en-US" altLang="ja-JP" sz="900" dirty="0" err="1" smtClean="0">
                <a:latin typeface="Source Code Pro" pitchFamily="49" charset="0"/>
              </a:rPr>
              <a:t>df</a:t>
            </a:r>
            <a:r>
              <a:rPr lang="en-US" altLang="ja-JP" sz="900" dirty="0" smtClean="0">
                <a:latin typeface="Source Code Pro" pitchFamily="49" charset="0"/>
              </a:rPr>
              <a:t>: </a:t>
            </a:r>
            <a:r>
              <a:rPr lang="en-US" altLang="ja-JP" sz="900" dirty="0" err="1" smtClean="0">
                <a:latin typeface="Source Code Pro" pitchFamily="49" charset="0"/>
              </a:rPr>
              <a:t>df</a:t>
            </a:r>
            <a:r>
              <a:rPr lang="en-US" altLang="ja-JP" sz="900" dirty="0" smtClean="0">
                <a:latin typeface="Source Code Pro" pitchFamily="49" charset="0"/>
              </a:rPr>
              <a:t> - </a:t>
            </a:r>
            <a:r>
              <a:rPr lang="en-US" altLang="ja-JP" sz="900" dirty="0" err="1" smtClean="0">
                <a:latin typeface="Source Code Pro" pitchFamily="49" charset="0"/>
              </a:rPr>
              <a:t>df.min</a:t>
            </a:r>
            <a:r>
              <a:rPr lang="en-US" altLang="ja-JP" sz="900" dirty="0" smtClean="0">
                <a:latin typeface="Source Code Pro" pitchFamily="49" charset="0"/>
              </a:rPr>
              <a:t>()</a:t>
            </a:r>
            <a:r>
              <a:rPr lang="ja-JP" altLang="ja-JP" sz="900" dirty="0" smtClean="0">
                <a:latin typeface="Source Code Pro" pitchFamily="49" charset="0"/>
              </a:rPr>
              <a:t>)</a:t>
            </a:r>
            <a:endParaRPr lang="ja-JP" altLang="ja-JP" sz="900" dirty="0">
              <a:latin typeface="Source Code Pro" pitchFamily="49" charset="0"/>
            </a:endParaRPr>
          </a:p>
        </p:txBody>
      </p:sp>
      <p:graphicFrame>
        <p:nvGraphicFramePr>
          <p:cNvPr id="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77714"/>
              </p:ext>
            </p:extLst>
          </p:nvPr>
        </p:nvGraphicFramePr>
        <p:xfrm>
          <a:off x="6917991" y="3176001"/>
          <a:ext cx="890587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  <a:gridCol w="44608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0" name="Text Box 157"/>
          <p:cNvSpPr txBox="1">
            <a:spLocks noChangeArrowheads="1"/>
          </p:cNvSpPr>
          <p:nvPr/>
        </p:nvSpPr>
        <p:spPr bwMode="auto">
          <a:xfrm>
            <a:off x="5848930" y="2739190"/>
            <a:ext cx="280397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ja-JP" sz="900" dirty="0">
                <a:latin typeface="Source Code Pro" pitchFamily="49" charset="0"/>
              </a:rPr>
              <a:t>g.</a:t>
            </a:r>
            <a:r>
              <a:rPr lang="en-US" altLang="ja-JP" sz="900" dirty="0">
                <a:latin typeface="Source Code Pro" pitchFamily="49" charset="0"/>
              </a:rPr>
              <a:t>apply</a:t>
            </a:r>
            <a:r>
              <a:rPr lang="ja-JP" altLang="ja-JP" sz="900" dirty="0">
                <a:latin typeface="Source Code Pro" pitchFamily="49" charset="0"/>
              </a:rPr>
              <a:t>(</a:t>
            </a:r>
            <a:r>
              <a:rPr lang="en-US" altLang="ja-JP" sz="900" dirty="0">
                <a:latin typeface="Source Code Pro" pitchFamily="49" charset="0"/>
              </a:rPr>
              <a:t>lambda </a:t>
            </a:r>
            <a:r>
              <a:rPr lang="en-US" altLang="ja-JP" sz="900" dirty="0" err="1">
                <a:latin typeface="Source Code Pro" pitchFamily="49" charset="0"/>
              </a:rPr>
              <a:t>df</a:t>
            </a:r>
            <a:r>
              <a:rPr lang="en-US" altLang="ja-JP" sz="900" dirty="0">
                <a:latin typeface="Source Code Pro" pitchFamily="49" charset="0"/>
              </a:rPr>
              <a:t>: </a:t>
            </a:r>
            <a:r>
              <a:rPr lang="en-US" altLang="ja-JP" sz="900" dirty="0" smtClean="0">
                <a:latin typeface="Source Code Pro" pitchFamily="49" charset="0"/>
              </a:rPr>
              <a:t>(</a:t>
            </a:r>
            <a:r>
              <a:rPr lang="en-US" altLang="ja-JP" sz="900" dirty="0" err="1" smtClean="0">
                <a:latin typeface="Source Code Pro" pitchFamily="49" charset="0"/>
              </a:rPr>
              <a:t>df</a:t>
            </a:r>
            <a:r>
              <a:rPr lang="en-US" altLang="ja-JP" sz="900" dirty="0" smtClean="0">
                <a:latin typeface="Source Code Pro" pitchFamily="49" charset="0"/>
              </a:rPr>
              <a:t> </a:t>
            </a:r>
            <a:r>
              <a:rPr lang="en-US" altLang="ja-JP" sz="900" dirty="0">
                <a:latin typeface="Source Code Pro" pitchFamily="49" charset="0"/>
              </a:rPr>
              <a:t>- </a:t>
            </a:r>
            <a:r>
              <a:rPr lang="en-US" altLang="ja-JP" sz="900" dirty="0" err="1">
                <a:latin typeface="Source Code Pro" pitchFamily="49" charset="0"/>
              </a:rPr>
              <a:t>df.min</a:t>
            </a:r>
            <a:r>
              <a:rPr lang="en-US" altLang="ja-JP" sz="900" dirty="0">
                <a:latin typeface="Source Code Pro" pitchFamily="49" charset="0"/>
              </a:rPr>
              <a:t>()</a:t>
            </a:r>
            <a:r>
              <a:rPr lang="ja-JP" altLang="ja-JP" sz="900" dirty="0" smtClean="0">
                <a:latin typeface="Source Code Pro" pitchFamily="49" charset="0"/>
              </a:rPr>
              <a:t>)</a:t>
            </a:r>
            <a:r>
              <a:rPr lang="en-US" altLang="ja-JP" sz="900" dirty="0" smtClean="0">
                <a:latin typeface="Source Code Pro" pitchFamily="49" charset="0"/>
              </a:rPr>
              <a:t>[:])</a:t>
            </a:r>
            <a:endParaRPr lang="ja-JP" altLang="ja-JP" sz="900" dirty="0">
              <a:latin typeface="Source Code Pro" pitchFamily="49" charset="0"/>
            </a:endParaRPr>
          </a:p>
        </p:txBody>
      </p:sp>
      <p:graphicFrame>
        <p:nvGraphicFramePr>
          <p:cNvPr id="21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02154"/>
              </p:ext>
            </p:extLst>
          </p:nvPr>
        </p:nvGraphicFramePr>
        <p:xfrm>
          <a:off x="2501526" y="3423006"/>
          <a:ext cx="700744" cy="1219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372"/>
                <a:gridCol w="35037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a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b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30380"/>
              </p:ext>
            </p:extLst>
          </p:nvPr>
        </p:nvGraphicFramePr>
        <p:xfrm>
          <a:off x="3202270" y="3423006"/>
          <a:ext cx="444500" cy="1219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73476"/>
              </p:ext>
            </p:extLst>
          </p:nvPr>
        </p:nvGraphicFramePr>
        <p:xfrm>
          <a:off x="6217247" y="3480840"/>
          <a:ext cx="700744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372"/>
                <a:gridCol w="35037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a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2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b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</a:t>
                      </a:r>
                      <a:endParaRPr kumimoji="0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BFD7F6"/>
      </a:accent5>
      <a:accent6>
        <a:srgbClr val="AE4845"/>
      </a:accent6>
      <a:hlink>
        <a:srgbClr val="0066CC"/>
      </a:hlink>
      <a:folHlink>
        <a:srgbClr val="80008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Pages>0</Pages>
  <Words>303</Words>
  <Characters>0</Characters>
  <Application>Microsoft Office PowerPoint</Application>
  <DocSecurity>0</DocSecurity>
  <PresentationFormat>画面に合わせる (4:3)</PresentationFormat>
  <Lines>0</Lines>
  <Paragraphs>203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標準デザイン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weld</dc:creator>
  <cp:lastModifiedBy>張 若愚</cp:lastModifiedBy>
  <cp:revision>23</cp:revision>
  <dcterms:created xsi:type="dcterms:W3CDTF">2015-06-23T05:22:49Z</dcterms:created>
  <dcterms:modified xsi:type="dcterms:W3CDTF">2015-06-24T06:11:00Z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1041-9.1.0.4586</vt:lpwstr>
  </property>
</Properties>
</file>