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4" r:id="rId4"/>
    <p:sldId id="269" r:id="rId5"/>
    <p:sldId id="275" r:id="rId6"/>
    <p:sldId id="268" r:id="rId7"/>
    <p:sldId id="27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FA3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8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32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8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01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 Designfeld 1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6495A4C-29AC-49A6-BA34-58317AEFBBCA}"/>
              </a:ext>
            </a:extLst>
          </p:cNvPr>
          <p:cNvSpPr>
            <a:spLocks noGrp="1"/>
          </p:cNvSpPr>
          <p:nvPr>
            <p:ph type="body" sz="quarter" idx="5" hasCustomPrompt="1"/>
          </p:nvPr>
        </p:nvSpPr>
        <p:spPr>
          <a:xfrm>
            <a:off x="0" y="1484313"/>
            <a:ext cx="12192000" cy="360000"/>
          </a:xfrm>
          <a:solidFill>
            <a:srgbClr val="E4D6E4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2D31DD59-9679-428B-A4E6-443CFBA2978A}"/>
              </a:ext>
            </a:extLst>
          </p:cNvPr>
          <p:cNvSpPr>
            <a:spLocks noGrp="1"/>
          </p:cNvSpPr>
          <p:nvPr>
            <p:ph type="dt" sz="half" idx="9"/>
          </p:nvPr>
        </p:nvSpPr>
        <p:spPr>
          <a:xfrm>
            <a:off x="514800" y="6093280"/>
            <a:ext cx="8421318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245CD6B-C0BA-4897-B564-F9E5EB07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398713"/>
            <a:ext cx="8421318" cy="1329595"/>
          </a:xfrm>
        </p:spPr>
        <p:txBody>
          <a:bodyPr anchor="b" anchorCtr="0">
            <a:noAutofit/>
          </a:bodyPr>
          <a:lstStyle>
            <a:lvl1pPr algn="l">
              <a:defRPr sz="48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C9CDE374-EA0C-477A-ABA1-F842EA40ED5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15938" y="3836441"/>
            <a:ext cx="8421318" cy="37471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B7B1D8-24B6-4738-B0CF-CA836286DC5B}"/>
              </a:ext>
            </a:extLst>
          </p:cNvPr>
          <p:cNvSpPr>
            <a:spLocks noGrp="1"/>
          </p:cNvSpPr>
          <p:nvPr>
            <p:ph type="body" sz="quarter" idx="8" hasCustomPrompt="1"/>
          </p:nvPr>
        </p:nvSpPr>
        <p:spPr bwMode="black">
          <a:xfrm>
            <a:off x="10112400" y="489600"/>
            <a:ext cx="1551600" cy="85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A016F88-9EF7-4A36-8287-444E1875BBF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 rot="20700000">
            <a:off x="9838074" y="3885677"/>
            <a:ext cx="1835188" cy="1835189"/>
          </a:xfrm>
          <a:custGeom>
            <a:avLst/>
            <a:gdLst>
              <a:gd name="connsiteX0" fmla="*/ 1190458 w 1835188"/>
              <a:gd name="connsiteY0" fmla="*/ 41254 h 1835189"/>
              <a:gd name="connsiteX1" fmla="*/ 1835188 w 1835188"/>
              <a:gd name="connsiteY1" fmla="*/ 917594 h 1835189"/>
              <a:gd name="connsiteX2" fmla="*/ 917594 w 1835188"/>
              <a:gd name="connsiteY2" fmla="*/ 1835189 h 1835189"/>
              <a:gd name="connsiteX3" fmla="*/ 0 w 1835188"/>
              <a:gd name="connsiteY3" fmla="*/ 917595 h 1835189"/>
              <a:gd name="connsiteX4" fmla="*/ 917594 w 1835188"/>
              <a:gd name="connsiteY4" fmla="*/ 0 h 1835189"/>
              <a:gd name="connsiteX5" fmla="*/ 1190458 w 1835188"/>
              <a:gd name="connsiteY5" fmla="*/ 41254 h 183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5188" h="1835189">
                <a:moveTo>
                  <a:pt x="1190458" y="41254"/>
                </a:moveTo>
                <a:cubicBezTo>
                  <a:pt x="1563981" y="157432"/>
                  <a:pt x="1835188" y="505841"/>
                  <a:pt x="1835188" y="917594"/>
                </a:cubicBezTo>
                <a:cubicBezTo>
                  <a:pt x="1835188" y="1424367"/>
                  <a:pt x="1424367" y="1835188"/>
                  <a:pt x="917594" y="1835189"/>
                </a:cubicBezTo>
                <a:cubicBezTo>
                  <a:pt x="410821" y="1835188"/>
                  <a:pt x="0" y="1424368"/>
                  <a:pt x="0" y="917595"/>
                </a:cubicBezTo>
                <a:cubicBezTo>
                  <a:pt x="0" y="410822"/>
                  <a:pt x="410821" y="1"/>
                  <a:pt x="917594" y="0"/>
                </a:cubicBezTo>
                <a:cubicBezTo>
                  <a:pt x="1012614" y="0"/>
                  <a:pt x="1104261" y="14443"/>
                  <a:pt x="1190458" y="41254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none" anchor="ctr" anchorCtr="0"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400" b="1">
                <a:solidFill>
                  <a:schemeClr val="bg1"/>
                </a:solidFill>
              </a:defRPr>
            </a:lvl4pPr>
            <a:lvl5pPr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Klassifi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60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F470783-0594-4881-AE7B-9E471572C15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15939" y="205524"/>
            <a:ext cx="9270042" cy="180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6BE71A-34C3-4114-940F-C4721EED0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 smtClean="0"/>
              <a:t>PoC</a:t>
            </a:r>
            <a:r>
              <a:rPr lang="de-DE" dirty="0" smtClean="0"/>
              <a:t> Dyn. </a:t>
            </a:r>
            <a:r>
              <a:rPr lang="de-DE" dirty="0" err="1" smtClean="0"/>
              <a:t>Pricing</a:t>
            </a:r>
            <a:r>
              <a:rPr lang="de-DE" dirty="0" smtClean="0"/>
              <a:t>  |  ITERGO  |  Dr. Stoeber (ARTA1D)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F9183-EC31-4CD4-9573-212C7125A3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C3F3221-2500-48BC-9389-24C48D7E174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D3835D-4B11-40B8-A422-E936E0D459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3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6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30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3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2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9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54CB-41C5-4159-9E21-01FF5C844290}" type="datetimeFigureOut">
              <a:rPr lang="de-DE" smtClean="0"/>
              <a:t>05.08.2021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8B6F-F643-4D18-ADA6-FEEA72D2C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5"/>
          </p:nvPr>
        </p:nvSpPr>
        <p:spPr>
          <a:solidFill>
            <a:srgbClr val="CCEBED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515937" y="2398713"/>
            <a:ext cx="9939754" cy="1329595"/>
          </a:xfrm>
        </p:spPr>
        <p:txBody>
          <a:bodyPr/>
          <a:lstStyle/>
          <a:p>
            <a:r>
              <a:rPr lang="de-DE" sz="4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Kubernetes-based</a:t>
            </a:r>
            <a:r>
              <a:rPr lang="de-DE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Event-</a:t>
            </a:r>
            <a:r>
              <a:rPr lang="de-DE" sz="4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de-DE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HPA:</a:t>
            </a:r>
            <a:br>
              <a:rPr lang="de-DE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KEDA</a:t>
            </a:r>
            <a:endParaRPr lang="de-DE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2"/>
          </p:nvPr>
        </p:nvSpPr>
        <p:spPr>
          <a:xfrm>
            <a:off x="515937" y="4282708"/>
            <a:ext cx="8421318" cy="1070839"/>
          </a:xfrm>
        </p:spPr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Woobin</a:t>
            </a:r>
            <a:r>
              <a:rPr lang="de-DE" b="1" dirty="0" smtClean="0">
                <a:solidFill>
                  <a:schemeClr val="tx1"/>
                </a:solidFill>
              </a:rPr>
              <a:t> Lee (E947263)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ARTA1D Technical </a:t>
            </a:r>
            <a:r>
              <a:rPr lang="de-DE" b="1" dirty="0" err="1" smtClean="0">
                <a:solidFill>
                  <a:schemeClr val="tx1"/>
                </a:solidFill>
              </a:rPr>
              <a:t>Architecture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306493" y="6518275"/>
            <a:ext cx="4857750" cy="152400"/>
          </a:xfrm>
        </p:spPr>
        <p:txBody>
          <a:bodyPr/>
          <a:lstStyle/>
          <a:p>
            <a:r>
              <a:rPr lang="de-DE" dirty="0" smtClean="0"/>
              <a:t>Anlass  |  ITERGO  |  </a:t>
            </a:r>
            <a:r>
              <a:rPr lang="de-DE" dirty="0" err="1" smtClean="0"/>
              <a:t>Woobin</a:t>
            </a:r>
            <a:r>
              <a:rPr lang="de-DE" dirty="0" smtClean="0"/>
              <a:t> Lee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11707813" y="6518275"/>
            <a:ext cx="484187" cy="152400"/>
          </a:xfrm>
        </p:spPr>
        <p:txBody>
          <a:bodyPr/>
          <a:lstStyle/>
          <a:p>
            <a:fld id="{7C3F3221-2500-48BC-9389-24C48D7E174A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3"/>
          </p:nvPr>
        </p:nvSpPr>
        <p:spPr>
          <a:xfrm rot="20700000">
            <a:off x="9737174" y="4100088"/>
            <a:ext cx="1835188" cy="1835189"/>
          </a:xfrm>
          <a:solidFill>
            <a:srgbClr val="C00000"/>
          </a:solidFill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07338"/>
          </a:xfrm>
        </p:spPr>
        <p:txBody>
          <a:bodyPr anchor="t">
            <a:normAutofit/>
          </a:bodyPr>
          <a:lstStyle/>
          <a:p>
            <a:r>
              <a:rPr lang="de-DE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31850" y="2806263"/>
            <a:ext cx="10515600" cy="32833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Horizontal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Autoscaler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(HPA)?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Weakness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Challanges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Autoscaling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Event-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Driven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endParaRPr lang="de-DE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Necessity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tailored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Autoscaler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KEDA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KEDA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 (Java Consumer + Go Producer) 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Fußzeilenplatzhalter 2">
            <a:extLst>
              <a:ext uri="{FF2B5EF4-FFF2-40B4-BE49-F238E27FC236}">
                <a16:creationId xmlns:a16="http://schemas.microsoft.com/office/drawing/2014/main" id="{300DCE29-550A-4F63-B577-D2AFEA287A2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18275"/>
            <a:ext cx="4857750" cy="152400"/>
          </a:xfrm>
        </p:spPr>
        <p:txBody>
          <a:bodyPr/>
          <a:lstStyle/>
          <a:p>
            <a:r>
              <a:rPr lang="de-DE" dirty="0"/>
              <a:t>Anlass  |  </a:t>
            </a:r>
            <a:r>
              <a:rPr lang="de-DE" dirty="0" smtClean="0"/>
              <a:t>ITERGO  </a:t>
            </a:r>
            <a:r>
              <a:rPr lang="de-DE" dirty="0"/>
              <a:t>|  </a:t>
            </a:r>
            <a:r>
              <a:rPr lang="de-DE" dirty="0" err="1" smtClean="0"/>
              <a:t>Woobin</a:t>
            </a:r>
            <a:r>
              <a:rPr lang="de-DE" dirty="0" smtClean="0"/>
              <a:t> Lee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5935" y="385525"/>
            <a:ext cx="10515600" cy="560138"/>
          </a:xfrm>
        </p:spPr>
        <p:txBody>
          <a:bodyPr anchor="t">
            <a:normAutofit/>
          </a:bodyPr>
          <a:lstStyle/>
          <a:p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Horizontal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Autoscaler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(HPA)?</a:t>
            </a:r>
            <a:endParaRPr lang="de-DE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ußzeilenplatzhalter 2">
            <a:extLst>
              <a:ext uri="{FF2B5EF4-FFF2-40B4-BE49-F238E27FC236}">
                <a16:creationId xmlns:a16="http://schemas.microsoft.com/office/drawing/2014/main" id="{300DCE29-550A-4F63-B577-D2AFEA287A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5935" y="6517557"/>
            <a:ext cx="4858067" cy="153888"/>
          </a:xfrm>
        </p:spPr>
        <p:txBody>
          <a:bodyPr/>
          <a:lstStyle/>
          <a:p>
            <a:r>
              <a:rPr lang="de-DE" dirty="0"/>
              <a:t>Anlass  |  </a:t>
            </a:r>
            <a:r>
              <a:rPr lang="de-DE" dirty="0" smtClean="0"/>
              <a:t>ITERGO  </a:t>
            </a:r>
            <a:r>
              <a:rPr lang="de-DE" dirty="0"/>
              <a:t>|  </a:t>
            </a:r>
            <a:r>
              <a:rPr lang="de-DE" dirty="0" err="1" smtClean="0"/>
              <a:t>Woobin</a:t>
            </a:r>
            <a:r>
              <a:rPr lang="de-DE" dirty="0" smtClean="0"/>
              <a:t> Lee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380608" y="1286948"/>
            <a:ext cx="909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Pods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Autoscaler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(HPA) </a:t>
            </a:r>
            <a:r>
              <a:rPr lang="de-D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de-DE" sz="2000" b="1" dirty="0" smtClean="0"/>
              <a:t>VS  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</a:t>
            </a:r>
            <a:r>
              <a:rPr lang="de-DE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Autoscaler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(CA)</a:t>
            </a:r>
          </a:p>
          <a:p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1" name="Stern mit 5 Zacken 20"/>
          <p:cNvSpPr/>
          <p:nvPr/>
        </p:nvSpPr>
        <p:spPr>
          <a:xfrm>
            <a:off x="1063736" y="1317323"/>
            <a:ext cx="316872" cy="26766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63736" y="5069390"/>
            <a:ext cx="416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Scales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pods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certain</a:t>
            </a:r>
            <a:r>
              <a:rPr lang="de-DE" sz="1600" dirty="0" smtClean="0"/>
              <a:t>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</a:t>
            </a:r>
            <a:r>
              <a:rPr lang="de-DE" sz="1600" dirty="0" err="1" smtClean="0"/>
              <a:t>deployed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‚</a:t>
            </a:r>
            <a:r>
              <a:rPr lang="de-DE" sz="1600" dirty="0" err="1" smtClean="0"/>
              <a:t>Deployment</a:t>
            </a:r>
            <a:r>
              <a:rPr lang="de-DE" sz="1600" dirty="0" smtClean="0"/>
              <a:t>‘ </a:t>
            </a:r>
            <a:r>
              <a:rPr lang="de-DE" sz="1600" dirty="0" err="1" smtClean="0"/>
              <a:t>or</a:t>
            </a:r>
            <a:r>
              <a:rPr lang="de-DE" sz="1600" dirty="0" smtClean="0"/>
              <a:t> ‚</a:t>
            </a:r>
            <a:r>
              <a:rPr lang="de-DE" sz="1600" dirty="0" err="1" smtClean="0"/>
              <a:t>Replicat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Requires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/ </a:t>
            </a:r>
            <a:r>
              <a:rPr lang="de-DE" sz="1600" dirty="0" err="1" smtClean="0"/>
              <a:t>service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rules</a:t>
            </a:r>
            <a:endParaRPr lang="de-DE" sz="16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1101243" y="1935027"/>
            <a:ext cx="4160113" cy="2947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lvl="0">
              <a:lnSpc>
                <a:spcPct val="110000"/>
              </a:lnSpc>
              <a:defRPr/>
            </a:pPr>
            <a:r>
              <a:rPr lang="de-DE" sz="1000" b="1" dirty="0" err="1" smtClean="0">
                <a:solidFill>
                  <a:schemeClr val="bg2">
                    <a:lumMod val="50000"/>
                  </a:schemeClr>
                </a:solidFill>
              </a:rPr>
              <a:t>Kubernetes</a:t>
            </a:r>
            <a:r>
              <a:rPr lang="de-DE" sz="1000" b="1" dirty="0" smtClean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de-DE" sz="1000" b="1" dirty="0" err="1" smtClean="0">
                <a:solidFill>
                  <a:schemeClr val="bg2">
                    <a:lumMod val="50000"/>
                  </a:schemeClr>
                </a:solidFill>
              </a:rPr>
              <a:t>Openshift</a:t>
            </a:r>
            <a:r>
              <a:rPr lang="de-DE" sz="1000" b="1" dirty="0" smtClean="0">
                <a:solidFill>
                  <a:schemeClr val="bg2">
                    <a:lumMod val="50000"/>
                  </a:schemeClr>
                </a:solidFill>
              </a:rPr>
              <a:t> etc.</a:t>
            </a:r>
            <a:endParaRPr lang="de-DE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18434" y="2437765"/>
            <a:ext cx="1719880" cy="1043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100" b="1" dirty="0" err="1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de-DE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281331" y="3634490"/>
            <a:ext cx="1719880" cy="1043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100" b="1" dirty="0" err="1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de-DE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67962" y="2441641"/>
            <a:ext cx="1719880" cy="1043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err="1" smtClean="0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 1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414887" y="2745084"/>
            <a:ext cx="1426030" cy="218409"/>
            <a:chOff x="7642" y="0"/>
            <a:chExt cx="3090117" cy="526992"/>
          </a:xfrm>
        </p:grpSpPr>
        <p:sp>
          <p:nvSpPr>
            <p:cNvPr id="28" name="Abgerundetes Rechteck 27"/>
            <p:cNvSpPr/>
            <p:nvPr/>
          </p:nvSpPr>
          <p:spPr>
            <a:xfrm>
              <a:off x="7642" y="0"/>
              <a:ext cx="3090117" cy="52699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bgerundetes Rechteck 4"/>
            <p:cNvSpPr txBox="1"/>
            <p:nvPr/>
          </p:nvSpPr>
          <p:spPr>
            <a:xfrm>
              <a:off x="23077" y="15435"/>
              <a:ext cx="3059249" cy="496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/>
                <a:t>Service N – </a:t>
              </a:r>
              <a:r>
                <a:rPr lang="de-DE" sz="1200" kern="1200" dirty="0" err="1" smtClean="0"/>
                <a:t>Pod</a:t>
              </a:r>
              <a:r>
                <a:rPr lang="de-DE" sz="1200" kern="1200" dirty="0" smtClean="0"/>
                <a:t> 1</a:t>
              </a:r>
              <a:endParaRPr lang="de-DE" sz="1200" kern="12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465359" y="2748017"/>
            <a:ext cx="1426030" cy="218409"/>
            <a:chOff x="7642" y="0"/>
            <a:chExt cx="3090117" cy="526992"/>
          </a:xfrm>
        </p:grpSpPr>
        <p:sp>
          <p:nvSpPr>
            <p:cNvPr id="31" name="Abgerundetes Rechteck 30"/>
            <p:cNvSpPr/>
            <p:nvPr/>
          </p:nvSpPr>
          <p:spPr>
            <a:xfrm>
              <a:off x="7642" y="0"/>
              <a:ext cx="3090117" cy="52699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bgerundetes Rechteck 4"/>
            <p:cNvSpPr txBox="1"/>
            <p:nvPr/>
          </p:nvSpPr>
          <p:spPr>
            <a:xfrm>
              <a:off x="23077" y="15435"/>
              <a:ext cx="3059249" cy="496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/>
                <a:t>Service N – </a:t>
              </a:r>
              <a:r>
                <a:rPr lang="de-DE" sz="1200" kern="1200" dirty="0" err="1" smtClean="0"/>
                <a:t>Pod</a:t>
              </a:r>
              <a:r>
                <a:rPr lang="de-DE" sz="1200" kern="1200" dirty="0" smtClean="0"/>
                <a:t> 3</a:t>
              </a:r>
              <a:endParaRPr lang="de-DE" sz="1200" kern="12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428256" y="3953087"/>
            <a:ext cx="1426030" cy="218409"/>
            <a:chOff x="7642" y="0"/>
            <a:chExt cx="3090117" cy="526992"/>
          </a:xfrm>
        </p:grpSpPr>
        <p:sp>
          <p:nvSpPr>
            <p:cNvPr id="37" name="Abgerundetes Rechteck 36"/>
            <p:cNvSpPr/>
            <p:nvPr/>
          </p:nvSpPr>
          <p:spPr>
            <a:xfrm>
              <a:off x="7642" y="0"/>
              <a:ext cx="3090117" cy="52699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Abgerundetes Rechteck 4"/>
            <p:cNvSpPr txBox="1"/>
            <p:nvPr/>
          </p:nvSpPr>
          <p:spPr>
            <a:xfrm>
              <a:off x="23077" y="15435"/>
              <a:ext cx="3059249" cy="496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/>
                <a:t>Service N – </a:t>
              </a:r>
              <a:r>
                <a:rPr lang="de-DE" sz="1200" kern="1200" dirty="0" err="1" smtClean="0"/>
                <a:t>Pod</a:t>
              </a:r>
              <a:r>
                <a:rPr lang="de-DE" sz="1200" kern="1200" dirty="0" smtClean="0"/>
                <a:t> 2</a:t>
              </a:r>
              <a:endParaRPr lang="de-DE" sz="1200" kern="12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407765" y="3117916"/>
            <a:ext cx="1426030" cy="218409"/>
            <a:chOff x="7642" y="0"/>
            <a:chExt cx="3090117" cy="526992"/>
          </a:xfrm>
          <a:noFill/>
        </p:grpSpPr>
        <p:sp>
          <p:nvSpPr>
            <p:cNvPr id="40" name="Abgerundetes Rechteck 39"/>
            <p:cNvSpPr/>
            <p:nvPr/>
          </p:nvSpPr>
          <p:spPr>
            <a:xfrm>
              <a:off x="7642" y="0"/>
              <a:ext cx="3090117" cy="526992"/>
            </a:xfrm>
            <a:prstGeom prst="roundRect">
              <a:avLst>
                <a:gd name="adj" fmla="val 10000"/>
              </a:avLst>
            </a:prstGeom>
            <a:grp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bgerundetes Rechteck 4"/>
            <p:cNvSpPr txBox="1"/>
            <p:nvPr/>
          </p:nvSpPr>
          <p:spPr>
            <a:xfrm>
              <a:off x="23077" y="15435"/>
              <a:ext cx="3059249" cy="496122"/>
            </a:xfrm>
            <a:prstGeom prst="rect">
              <a:avLst/>
            </a:prstGeom>
            <a:grpFill/>
            <a:ln w="28575"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b="1" kern="1200" dirty="0" smtClean="0"/>
                <a:t>Service N – </a:t>
              </a:r>
              <a:r>
                <a:rPr lang="de-DE" sz="1200" b="1" kern="1200" dirty="0" err="1" smtClean="0"/>
                <a:t>Pod</a:t>
              </a:r>
              <a:r>
                <a:rPr lang="de-DE" sz="1200" b="1" kern="1200" dirty="0" smtClean="0"/>
                <a:t> 4</a:t>
              </a:r>
              <a:endParaRPr lang="de-DE" sz="1200" b="1" kern="1200" dirty="0"/>
            </a:p>
          </p:txBody>
        </p:sp>
      </p:grpSp>
      <p:sp>
        <p:nvSpPr>
          <p:cNvPr id="42" name="Rechteck 41"/>
          <p:cNvSpPr/>
          <p:nvPr/>
        </p:nvSpPr>
        <p:spPr>
          <a:xfrm>
            <a:off x="7368151" y="1935027"/>
            <a:ext cx="4160113" cy="2947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lvl="0">
              <a:lnSpc>
                <a:spcPct val="110000"/>
              </a:lnSpc>
              <a:defRPr/>
            </a:pPr>
            <a:r>
              <a:rPr lang="de-DE" sz="1000" b="1" dirty="0" err="1" smtClean="0">
                <a:solidFill>
                  <a:schemeClr val="bg2">
                    <a:lumMod val="50000"/>
                  </a:schemeClr>
                </a:solidFill>
              </a:rPr>
              <a:t>Kubernetes</a:t>
            </a:r>
            <a:r>
              <a:rPr lang="de-DE" sz="1000" b="1" dirty="0" smtClean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de-DE" sz="1000" b="1" dirty="0" err="1" smtClean="0">
                <a:solidFill>
                  <a:schemeClr val="bg2">
                    <a:lumMod val="50000"/>
                  </a:schemeClr>
                </a:solidFill>
              </a:rPr>
              <a:t>Openshift</a:t>
            </a:r>
            <a:r>
              <a:rPr lang="de-DE" sz="1000" b="1" dirty="0" smtClean="0">
                <a:solidFill>
                  <a:schemeClr val="bg2">
                    <a:lumMod val="50000"/>
                  </a:schemeClr>
                </a:solidFill>
              </a:rPr>
              <a:t> etc.</a:t>
            </a:r>
            <a:endParaRPr lang="de-DE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9585342" y="2446108"/>
            <a:ext cx="1719880" cy="1043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100" b="1" dirty="0" err="1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de-DE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48239" y="3634490"/>
            <a:ext cx="1719880" cy="1043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100" b="1" dirty="0" err="1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de-DE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534870" y="2441641"/>
            <a:ext cx="1719880" cy="1043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err="1" smtClean="0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 1</a:t>
            </a:r>
          </a:p>
        </p:txBody>
      </p:sp>
      <p:grpSp>
        <p:nvGrpSpPr>
          <p:cNvPr id="46" name="Gruppieren 45"/>
          <p:cNvGrpSpPr/>
          <p:nvPr/>
        </p:nvGrpSpPr>
        <p:grpSpPr>
          <a:xfrm>
            <a:off x="7681795" y="2745084"/>
            <a:ext cx="1426030" cy="218409"/>
            <a:chOff x="7642" y="0"/>
            <a:chExt cx="3090117" cy="526992"/>
          </a:xfrm>
        </p:grpSpPr>
        <p:sp>
          <p:nvSpPr>
            <p:cNvPr id="47" name="Abgerundetes Rechteck 46"/>
            <p:cNvSpPr/>
            <p:nvPr/>
          </p:nvSpPr>
          <p:spPr>
            <a:xfrm>
              <a:off x="7642" y="0"/>
              <a:ext cx="3090117" cy="52699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bgerundetes Rechteck 4"/>
            <p:cNvSpPr txBox="1"/>
            <p:nvPr/>
          </p:nvSpPr>
          <p:spPr>
            <a:xfrm>
              <a:off x="23077" y="15435"/>
              <a:ext cx="3059249" cy="496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/>
                <a:t>Service N – </a:t>
              </a:r>
              <a:r>
                <a:rPr lang="de-DE" sz="1200" kern="1200" dirty="0" err="1" smtClean="0"/>
                <a:t>Pod</a:t>
              </a:r>
              <a:r>
                <a:rPr lang="de-DE" sz="1200" kern="1200" dirty="0" smtClean="0"/>
                <a:t> 1</a:t>
              </a:r>
              <a:endParaRPr lang="de-DE" sz="1200" kern="1200" dirty="0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9732267" y="2746077"/>
            <a:ext cx="1426030" cy="218409"/>
            <a:chOff x="7642" y="0"/>
            <a:chExt cx="3090117" cy="526992"/>
          </a:xfrm>
        </p:grpSpPr>
        <p:sp>
          <p:nvSpPr>
            <p:cNvPr id="50" name="Abgerundetes Rechteck 49"/>
            <p:cNvSpPr/>
            <p:nvPr/>
          </p:nvSpPr>
          <p:spPr>
            <a:xfrm>
              <a:off x="7642" y="0"/>
              <a:ext cx="3090117" cy="52699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Abgerundetes Rechteck 4"/>
            <p:cNvSpPr txBox="1"/>
            <p:nvPr/>
          </p:nvSpPr>
          <p:spPr>
            <a:xfrm>
              <a:off x="23077" y="15435"/>
              <a:ext cx="3059249" cy="496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/>
                <a:t>Service N – </a:t>
              </a:r>
              <a:r>
                <a:rPr lang="de-DE" sz="1200" kern="1200" dirty="0" err="1" smtClean="0"/>
                <a:t>Pod</a:t>
              </a:r>
              <a:r>
                <a:rPr lang="de-DE" sz="1200" kern="1200" dirty="0" smtClean="0"/>
                <a:t> 3</a:t>
              </a:r>
              <a:endParaRPr lang="de-DE" sz="1200" kern="12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695164" y="3952857"/>
            <a:ext cx="1426030" cy="218409"/>
            <a:chOff x="7642" y="0"/>
            <a:chExt cx="3090117" cy="526992"/>
          </a:xfrm>
        </p:grpSpPr>
        <p:sp>
          <p:nvSpPr>
            <p:cNvPr id="53" name="Abgerundetes Rechteck 52"/>
            <p:cNvSpPr/>
            <p:nvPr/>
          </p:nvSpPr>
          <p:spPr>
            <a:xfrm>
              <a:off x="7642" y="0"/>
              <a:ext cx="3090117" cy="52699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Abgerundetes Rechteck 4"/>
            <p:cNvSpPr txBox="1"/>
            <p:nvPr/>
          </p:nvSpPr>
          <p:spPr>
            <a:xfrm>
              <a:off x="23077" y="15435"/>
              <a:ext cx="3059249" cy="496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smtClean="0"/>
                <a:t>Service N – </a:t>
              </a:r>
              <a:r>
                <a:rPr lang="de-DE" sz="1200" kern="1200" dirty="0" err="1" smtClean="0"/>
                <a:t>Pod</a:t>
              </a:r>
              <a:r>
                <a:rPr lang="de-DE" sz="1200" kern="1200" dirty="0" smtClean="0"/>
                <a:t> 2</a:t>
              </a:r>
              <a:endParaRPr lang="de-DE" sz="1200" kern="1200" dirty="0"/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9585342" y="3664542"/>
            <a:ext cx="1719880" cy="1043705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100" b="1" dirty="0" err="1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de-DE" sz="11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endParaRPr lang="de-DE" sz="11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7368151" y="5069390"/>
            <a:ext cx="416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Adjusts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size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kubernetes</a:t>
            </a:r>
            <a:r>
              <a:rPr lang="de-DE" sz="1600" dirty="0" smtClean="0"/>
              <a:t> </a:t>
            </a:r>
            <a:r>
              <a:rPr lang="de-DE" sz="1600" dirty="0" err="1" smtClean="0"/>
              <a:t>cluster</a:t>
            </a:r>
            <a:r>
              <a:rPr lang="de-DE" sz="1600" dirty="0" smtClean="0"/>
              <a:t> </a:t>
            </a: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Removes</a:t>
            </a:r>
            <a:r>
              <a:rPr lang="de-DE" sz="1600" dirty="0" smtClean="0"/>
              <a:t> </a:t>
            </a:r>
            <a:r>
              <a:rPr lang="de-DE" sz="1600" dirty="0" err="1" smtClean="0"/>
              <a:t>unneeded</a:t>
            </a:r>
            <a:r>
              <a:rPr lang="de-DE" sz="1600" dirty="0" smtClean="0"/>
              <a:t> </a:t>
            </a:r>
            <a:r>
              <a:rPr lang="de-DE" sz="1600" dirty="0" err="1" smtClean="0"/>
              <a:t>nodes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physical</a:t>
            </a:r>
            <a:r>
              <a:rPr lang="de-DE" sz="1600" dirty="0" smtClean="0"/>
              <a:t>/</a:t>
            </a:r>
            <a:r>
              <a:rPr lang="de-DE" sz="1600" dirty="0" err="1" smtClean="0"/>
              <a:t>virtual</a:t>
            </a:r>
            <a:r>
              <a:rPr lang="de-DE" sz="1600" dirty="0" smtClean="0"/>
              <a:t>)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attach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nodes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/>
              <a:t> </a:t>
            </a:r>
            <a:r>
              <a:rPr lang="de-DE" sz="1600" dirty="0" err="1" smtClean="0"/>
              <a:t>required</a:t>
            </a:r>
            <a:r>
              <a:rPr lang="de-DE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0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5935" y="385525"/>
            <a:ext cx="10515600" cy="560138"/>
          </a:xfrm>
        </p:spPr>
        <p:txBody>
          <a:bodyPr anchor="t">
            <a:normAutofit fontScale="90000"/>
          </a:bodyPr>
          <a:lstStyle/>
          <a:p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Event-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ußzeilenplatzhalter 2">
            <a:extLst>
              <a:ext uri="{FF2B5EF4-FFF2-40B4-BE49-F238E27FC236}">
                <a16:creationId xmlns:a16="http://schemas.microsoft.com/office/drawing/2014/main" id="{300DCE29-550A-4F63-B577-D2AFEA287A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5935" y="6517557"/>
            <a:ext cx="4858067" cy="153888"/>
          </a:xfrm>
        </p:spPr>
        <p:txBody>
          <a:bodyPr/>
          <a:lstStyle/>
          <a:p>
            <a:r>
              <a:rPr lang="de-DE" dirty="0"/>
              <a:t>Anlass  |  </a:t>
            </a:r>
            <a:r>
              <a:rPr lang="de-DE" dirty="0" smtClean="0"/>
              <a:t>ITERGO  </a:t>
            </a:r>
            <a:r>
              <a:rPr lang="de-DE" dirty="0"/>
              <a:t>|  </a:t>
            </a:r>
            <a:r>
              <a:rPr lang="de-DE" dirty="0" err="1" smtClean="0"/>
              <a:t>Woobin</a:t>
            </a:r>
            <a:r>
              <a:rPr lang="de-DE" dirty="0" smtClean="0"/>
              <a:t> Lee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15935" y="1157845"/>
            <a:ext cx="856574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Case: </a:t>
            </a:r>
            <a:r>
              <a:rPr lang="de-DE" b="1" dirty="0" err="1" smtClean="0"/>
              <a:t>Unprecedentedly</a:t>
            </a:r>
            <a:r>
              <a:rPr lang="de-DE" b="1" dirty="0" smtClean="0"/>
              <a:t> high </a:t>
            </a:r>
            <a:r>
              <a:rPr lang="de-DE" b="1" dirty="0" err="1" smtClean="0"/>
              <a:t>kafka</a:t>
            </a:r>
            <a:r>
              <a:rPr lang="de-DE" b="1" dirty="0" smtClean="0"/>
              <a:t> </a:t>
            </a:r>
            <a:r>
              <a:rPr lang="de-DE" b="1" dirty="0" err="1" smtClean="0"/>
              <a:t>loads</a:t>
            </a:r>
            <a:r>
              <a:rPr lang="de-DE" b="1" dirty="0" smtClean="0"/>
              <a:t> in </a:t>
            </a:r>
            <a:r>
              <a:rPr lang="de-DE" b="1" dirty="0" err="1" smtClean="0"/>
              <a:t>terms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messages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processed</a:t>
            </a:r>
            <a:endParaRPr lang="de-DE" b="1" dirty="0" smtClean="0"/>
          </a:p>
          <a:p>
            <a:endParaRPr lang="de-DE" sz="1100" b="1" dirty="0" smtClean="0"/>
          </a:p>
          <a:p>
            <a:pPr marL="285750" indent="-285750">
              <a:buFontTx/>
              <a:buChar char="-"/>
            </a:pPr>
            <a:r>
              <a:rPr lang="de-DE" sz="1400" dirty="0" err="1" smtClean="0"/>
              <a:t>We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a </a:t>
            </a:r>
            <a:r>
              <a:rPr lang="de-DE" sz="1400" dirty="0" err="1" smtClean="0"/>
              <a:t>tranditional</a:t>
            </a:r>
            <a:r>
              <a:rPr lang="de-DE" sz="1400" dirty="0" smtClean="0"/>
              <a:t> </a:t>
            </a:r>
            <a:r>
              <a:rPr lang="de-DE" sz="1400" dirty="0" err="1" smtClean="0"/>
              <a:t>way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autoscaling</a:t>
            </a:r>
            <a:r>
              <a:rPr lang="de-DE" sz="1400" dirty="0" smtClean="0"/>
              <a:t> </a:t>
            </a:r>
            <a:r>
              <a:rPr lang="de-DE" sz="1400" dirty="0" err="1" smtClean="0"/>
              <a:t>applied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Consumer Group: </a:t>
            </a:r>
            <a:r>
              <a:rPr lang="de-DE" sz="1400" dirty="0" err="1" smtClean="0"/>
              <a:t>Depending</a:t>
            </a:r>
            <a:r>
              <a:rPr lang="de-DE" sz="1400" dirty="0" smtClean="0"/>
              <a:t> on CPU/Memory </a:t>
            </a:r>
            <a:r>
              <a:rPr lang="de-DE" sz="1400" dirty="0" err="1" smtClean="0"/>
              <a:t>Usage</a:t>
            </a:r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The </a:t>
            </a:r>
            <a:r>
              <a:rPr lang="de-DE" sz="1400" dirty="0" err="1"/>
              <a:t>n</a:t>
            </a:r>
            <a:r>
              <a:rPr lang="de-DE" sz="1400" dirty="0" err="1" smtClean="0"/>
              <a:t>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messaged</a:t>
            </a:r>
            <a:r>
              <a:rPr lang="de-DE" sz="1400" dirty="0" smtClean="0"/>
              <a:t> </a:t>
            </a:r>
            <a:r>
              <a:rPr lang="de-DE" sz="1400" dirty="0" err="1" smtClean="0"/>
              <a:t>produced</a:t>
            </a:r>
            <a:r>
              <a:rPr lang="de-DE" sz="1400" dirty="0" smtClean="0"/>
              <a:t> was on 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300/sec, </a:t>
            </a:r>
            <a:r>
              <a:rPr lang="de-DE" sz="1400" dirty="0" err="1" smtClean="0"/>
              <a:t>which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consumer</a:t>
            </a:r>
            <a:r>
              <a:rPr lang="de-DE" sz="1400" dirty="0" smtClean="0"/>
              <a:t> </a:t>
            </a:r>
            <a:r>
              <a:rPr lang="de-DE" sz="1400" dirty="0" err="1" smtClean="0"/>
              <a:t>group</a:t>
            </a:r>
            <a:r>
              <a:rPr lang="de-DE" sz="1400" dirty="0" smtClean="0"/>
              <a:t>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pods</a:t>
            </a:r>
            <a:r>
              <a:rPr lang="de-DE" sz="1400" dirty="0"/>
              <a:t> 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capability</a:t>
            </a:r>
            <a:r>
              <a:rPr lang="de-DE" sz="1400" dirty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processing</a:t>
            </a:r>
            <a:r>
              <a:rPr lang="de-DE" sz="1400" dirty="0" smtClean="0"/>
              <a:t> 100 </a:t>
            </a:r>
            <a:r>
              <a:rPr lang="de-DE" sz="1400" dirty="0" err="1" smtClean="0"/>
              <a:t>messages</a:t>
            </a:r>
            <a:r>
              <a:rPr lang="de-DE" sz="1400" dirty="0" smtClean="0"/>
              <a:t> per </a:t>
            </a:r>
            <a:r>
              <a:rPr lang="de-DE" sz="1400" dirty="0" err="1" smtClean="0"/>
              <a:t>second</a:t>
            </a:r>
            <a:r>
              <a:rPr lang="de-DE" sz="1400" dirty="0" smtClean="0"/>
              <a:t> </a:t>
            </a:r>
            <a:br>
              <a:rPr lang="de-DE" sz="1400" dirty="0" smtClean="0"/>
            </a:br>
            <a:r>
              <a:rPr lang="de-DE" sz="1400" dirty="0" smtClean="0"/>
              <a:t>	300 </a:t>
            </a:r>
            <a:r>
              <a:rPr lang="de-DE" sz="1400" dirty="0" err="1" smtClean="0"/>
              <a:t>produced</a:t>
            </a:r>
            <a:r>
              <a:rPr lang="de-DE" sz="1400" dirty="0" smtClean="0"/>
              <a:t> </a:t>
            </a:r>
            <a:r>
              <a:rPr lang="de-DE" sz="1400" dirty="0" err="1" smtClean="0"/>
              <a:t>messages</a:t>
            </a:r>
            <a:r>
              <a:rPr lang="de-DE" sz="1400" dirty="0" smtClean="0"/>
              <a:t> – 100 (</a:t>
            </a:r>
            <a:r>
              <a:rPr lang="de-DE" sz="1400" dirty="0" err="1" smtClean="0"/>
              <a:t>capacity</a:t>
            </a:r>
            <a:r>
              <a:rPr lang="de-DE" sz="1400" dirty="0" smtClean="0"/>
              <a:t> per </a:t>
            </a:r>
            <a:r>
              <a:rPr lang="de-DE" sz="1400" dirty="0" err="1" smtClean="0"/>
              <a:t>pod</a:t>
            </a:r>
            <a:r>
              <a:rPr lang="de-DE" sz="1400" dirty="0" smtClean="0"/>
              <a:t>) * 3 (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pods</a:t>
            </a:r>
            <a:r>
              <a:rPr lang="de-DE" sz="1400" dirty="0" smtClean="0"/>
              <a:t>) = 0 </a:t>
            </a:r>
            <a:r>
              <a:rPr lang="de-DE" sz="1400" dirty="0" err="1" smtClean="0"/>
              <a:t>left</a:t>
            </a:r>
            <a:r>
              <a:rPr lang="de-DE" sz="1400" dirty="0" smtClean="0"/>
              <a:t> in Kafka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15935" y="2855868"/>
            <a:ext cx="1558238" cy="80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Producer 1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8266400" y="2927754"/>
            <a:ext cx="3066885" cy="2727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Consumer-Group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055951" y="2927754"/>
            <a:ext cx="2315431" cy="2655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Kafka Cluster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8699232" y="3487451"/>
            <a:ext cx="2173497" cy="329953"/>
          </a:xfrm>
          <a:prstGeom prst="rect">
            <a:avLst/>
          </a:prstGeom>
          <a:solidFill>
            <a:srgbClr val="CCEBE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 (100/Sec)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8699232" y="4183982"/>
            <a:ext cx="2173497" cy="329953"/>
          </a:xfrm>
          <a:prstGeom prst="rect">
            <a:avLst/>
          </a:prstGeom>
          <a:solidFill>
            <a:srgbClr val="CCEBE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(100/Sec)</a:t>
            </a: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8699233" y="4840755"/>
            <a:ext cx="2173497" cy="329953"/>
          </a:xfrm>
          <a:prstGeom prst="rect">
            <a:avLst/>
          </a:prstGeom>
          <a:solidFill>
            <a:srgbClr val="CCEBE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3 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(100/Sec)</a:t>
            </a: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15935" y="3821807"/>
            <a:ext cx="1558238" cy="80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Producer 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15935" y="4782466"/>
            <a:ext cx="1558238" cy="80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Producer N</a:t>
            </a:r>
          </a:p>
        </p:txBody>
      </p:sp>
      <p:sp>
        <p:nvSpPr>
          <p:cNvPr id="3" name="Eckige Klammer rechts 2"/>
          <p:cNvSpPr/>
          <p:nvPr/>
        </p:nvSpPr>
        <p:spPr>
          <a:xfrm>
            <a:off x="1987410" y="2748235"/>
            <a:ext cx="173525" cy="2942376"/>
          </a:xfrm>
          <a:prstGeom prst="rightBracke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2308634" y="3494249"/>
            <a:ext cx="1660556" cy="15222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300/sec =&gt; </a:t>
            </a:r>
            <a:r>
              <a:rPr lang="de-DE" b="1" dirty="0" smtClean="0">
                <a:solidFill>
                  <a:srgbClr val="FF6D6D"/>
                </a:solidFill>
              </a:rPr>
              <a:t>500/sec</a:t>
            </a:r>
            <a:endParaRPr lang="de-DE" b="1" dirty="0">
              <a:solidFill>
                <a:srgbClr val="FF6D6D"/>
              </a:solidFill>
            </a:endParaRPr>
          </a:p>
        </p:txBody>
      </p:sp>
      <p:sp>
        <p:nvSpPr>
          <p:cNvPr id="38" name="Pfeil nach rechts 37"/>
          <p:cNvSpPr/>
          <p:nvPr/>
        </p:nvSpPr>
        <p:spPr>
          <a:xfrm>
            <a:off x="6519082" y="3487451"/>
            <a:ext cx="1660556" cy="15222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</a:rPr>
              <a:t>300/sec</a:t>
            </a:r>
            <a:endParaRPr lang="de-D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233401" y="5654865"/>
            <a:ext cx="22765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 Messages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remains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unprocessed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second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means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720,000 Messages in an Hour</a:t>
            </a:r>
          </a:p>
        </p:txBody>
      </p:sp>
      <p:sp>
        <p:nvSpPr>
          <p:cNvPr id="40" name="Gewitterblitz 39"/>
          <p:cNvSpPr/>
          <p:nvPr/>
        </p:nvSpPr>
        <p:spPr>
          <a:xfrm>
            <a:off x="3918287" y="5783566"/>
            <a:ext cx="315114" cy="243902"/>
          </a:xfrm>
          <a:prstGeom prst="lightningBolt">
            <a:avLst/>
          </a:prstGeom>
          <a:noFill/>
          <a:ln>
            <a:solidFill>
              <a:srgbClr val="FF6D6D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8582452" y="5727386"/>
            <a:ext cx="2629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CPU / Memory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not</a:t>
            </a:r>
            <a:b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stressed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enough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trigger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traditional </a:t>
            </a:r>
            <a:b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Autoscaler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Gewitterblitz 41"/>
          <p:cNvSpPr/>
          <p:nvPr/>
        </p:nvSpPr>
        <p:spPr>
          <a:xfrm>
            <a:off x="8267338" y="5856087"/>
            <a:ext cx="315114" cy="243902"/>
          </a:xfrm>
          <a:prstGeom prst="lightningBolt">
            <a:avLst/>
          </a:prstGeom>
          <a:noFill/>
          <a:ln>
            <a:solidFill>
              <a:srgbClr val="FF6D6D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5935" y="385525"/>
            <a:ext cx="10515600" cy="560138"/>
          </a:xfrm>
        </p:spPr>
        <p:txBody>
          <a:bodyPr anchor="t">
            <a:normAutofit/>
          </a:bodyPr>
          <a:lstStyle/>
          <a:p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Necessity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Autoscaler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HPA</a:t>
            </a:r>
            <a:endParaRPr lang="de-DE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ußzeilenplatzhalter 2">
            <a:extLst>
              <a:ext uri="{FF2B5EF4-FFF2-40B4-BE49-F238E27FC236}">
                <a16:creationId xmlns:a16="http://schemas.microsoft.com/office/drawing/2014/main" id="{300DCE29-550A-4F63-B577-D2AFEA287A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5935" y="6517557"/>
            <a:ext cx="4858067" cy="153888"/>
          </a:xfrm>
        </p:spPr>
        <p:txBody>
          <a:bodyPr/>
          <a:lstStyle/>
          <a:p>
            <a:r>
              <a:rPr lang="de-DE" dirty="0"/>
              <a:t>Anlass  |  </a:t>
            </a:r>
            <a:r>
              <a:rPr lang="de-DE" dirty="0" smtClean="0"/>
              <a:t>ITERGO  </a:t>
            </a:r>
            <a:r>
              <a:rPr lang="de-DE" dirty="0"/>
              <a:t>|  </a:t>
            </a:r>
            <a:r>
              <a:rPr lang="de-DE" dirty="0" err="1" smtClean="0"/>
              <a:t>Woobin</a:t>
            </a:r>
            <a:r>
              <a:rPr lang="de-DE" dirty="0" smtClean="0"/>
              <a:t> Lee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15935" y="1157845"/>
            <a:ext cx="335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Solution: Event </a:t>
            </a:r>
            <a:r>
              <a:rPr lang="de-DE" b="1" dirty="0" err="1" smtClean="0"/>
              <a:t>driven</a:t>
            </a:r>
            <a:r>
              <a:rPr lang="de-DE" b="1" dirty="0" smtClean="0"/>
              <a:t> </a:t>
            </a:r>
            <a:r>
              <a:rPr lang="de-DE" b="1" dirty="0" err="1" smtClean="0"/>
              <a:t>Autoscaler</a:t>
            </a:r>
            <a:endParaRPr lang="de-DE" sz="1400" dirty="0" smtClean="0"/>
          </a:p>
        </p:txBody>
      </p:sp>
      <p:sp>
        <p:nvSpPr>
          <p:cNvPr id="52" name="Textfeld 51"/>
          <p:cNvSpPr txBox="1"/>
          <p:nvPr/>
        </p:nvSpPr>
        <p:spPr>
          <a:xfrm>
            <a:off x="612650" y="2238717"/>
            <a:ext cx="1558238" cy="80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Producer 1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8363113" y="1836074"/>
            <a:ext cx="3110848" cy="3846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Consumer-Group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52666" y="2310603"/>
            <a:ext cx="2315431" cy="2655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Kafka Cluster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8883059" y="2283241"/>
            <a:ext cx="2173497" cy="329953"/>
          </a:xfrm>
          <a:prstGeom prst="rect">
            <a:avLst/>
          </a:prstGeom>
          <a:solidFill>
            <a:srgbClr val="CCEBE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 (100/Sec)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8883058" y="2770670"/>
            <a:ext cx="2173497" cy="329953"/>
          </a:xfrm>
          <a:prstGeom prst="rect">
            <a:avLst/>
          </a:prstGeom>
          <a:solidFill>
            <a:srgbClr val="CCEBE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(100/Sec)</a:t>
            </a: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8883058" y="3258099"/>
            <a:ext cx="2173497" cy="329953"/>
          </a:xfrm>
          <a:prstGeom prst="rect">
            <a:avLst/>
          </a:prstGeom>
          <a:solidFill>
            <a:srgbClr val="CCEBE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3 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(100/Sec)</a:t>
            </a: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12650" y="3204656"/>
            <a:ext cx="1558238" cy="80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Producer 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12650" y="4165315"/>
            <a:ext cx="1558238" cy="80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de-DE" sz="1100" b="1" dirty="0" smtClean="0">
                <a:solidFill>
                  <a:schemeClr val="bg2">
                    <a:lumMod val="50000"/>
                  </a:schemeClr>
                </a:solidFill>
              </a:rPr>
              <a:t>Producer N</a:t>
            </a:r>
          </a:p>
        </p:txBody>
      </p:sp>
      <p:sp>
        <p:nvSpPr>
          <p:cNvPr id="3" name="Eckige Klammer rechts 2"/>
          <p:cNvSpPr/>
          <p:nvPr/>
        </p:nvSpPr>
        <p:spPr>
          <a:xfrm>
            <a:off x="2084125" y="2131084"/>
            <a:ext cx="173525" cy="2942376"/>
          </a:xfrm>
          <a:prstGeom prst="rightBracke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2405349" y="2877098"/>
            <a:ext cx="1660556" cy="152223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300/sec =&gt; 500/sec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Pfeil nach rechts 37"/>
          <p:cNvSpPr/>
          <p:nvPr/>
        </p:nvSpPr>
        <p:spPr>
          <a:xfrm>
            <a:off x="6615797" y="2870300"/>
            <a:ext cx="1660556" cy="15222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</a:rPr>
              <a:t>300/sec =&gt;</a:t>
            </a:r>
          </a:p>
          <a:p>
            <a:pPr algn="ctr"/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</a:rPr>
              <a:t>500/sec</a:t>
            </a:r>
            <a:endParaRPr lang="de-D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464456" y="5335872"/>
            <a:ext cx="24180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HPA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remained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unprocessed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Messages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configured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Topics </a:t>
            </a:r>
            <a:r>
              <a:rPr lang="de-DE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Consumer-Group.</a:t>
            </a:r>
          </a:p>
        </p:txBody>
      </p:sp>
      <p:sp>
        <p:nvSpPr>
          <p:cNvPr id="22" name="Plus 21"/>
          <p:cNvSpPr/>
          <p:nvPr/>
        </p:nvSpPr>
        <p:spPr>
          <a:xfrm>
            <a:off x="5345966" y="5235060"/>
            <a:ext cx="236979" cy="223826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883057" y="3718971"/>
            <a:ext cx="2173497" cy="34354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4 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(100/Sec)</a:t>
            </a: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883055" y="4784615"/>
            <a:ext cx="2173497" cy="749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ScaledObject</a:t>
            </a:r>
            <a:endParaRPr lang="de-DE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ctr">
              <a:lnSpc>
                <a:spcPct val="110000"/>
              </a:lnSpc>
              <a:buFontTx/>
              <a:buChar char="-"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Kafka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Metrics</a:t>
            </a:r>
            <a:endParaRPr lang="de-DE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Lags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Topic etc.)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8883056" y="4193437"/>
            <a:ext cx="2173497" cy="34354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5 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(100/Sec)</a:t>
            </a: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winkelter Verbinder 7"/>
          <p:cNvCxnSpPr>
            <a:stCxn id="4" idx="2"/>
            <a:endCxn id="26" idx="1"/>
          </p:cNvCxnSpPr>
          <p:nvPr/>
        </p:nvCxnSpPr>
        <p:spPr>
          <a:xfrm rot="16200000" flipH="1">
            <a:off x="6999872" y="3276337"/>
            <a:ext cx="193693" cy="3572673"/>
          </a:xfrm>
          <a:prstGeom prst="bent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5935" y="385525"/>
            <a:ext cx="10515600" cy="560138"/>
          </a:xfrm>
        </p:spPr>
        <p:txBody>
          <a:bodyPr anchor="t">
            <a:normAutofit/>
          </a:bodyPr>
          <a:lstStyle/>
          <a:p>
            <a:r>
              <a:rPr lang="de-DE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KEDA </a:t>
            </a:r>
            <a:endParaRPr lang="de-DE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ußzeilenplatzhalter 2">
            <a:extLst>
              <a:ext uri="{FF2B5EF4-FFF2-40B4-BE49-F238E27FC236}">
                <a16:creationId xmlns:a16="http://schemas.microsoft.com/office/drawing/2014/main" id="{300DCE29-550A-4F63-B577-D2AFEA287A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5935" y="6517557"/>
            <a:ext cx="4858067" cy="153888"/>
          </a:xfrm>
        </p:spPr>
        <p:txBody>
          <a:bodyPr/>
          <a:lstStyle/>
          <a:p>
            <a:r>
              <a:rPr lang="de-DE" dirty="0"/>
              <a:t>Anlass  |  </a:t>
            </a:r>
            <a:r>
              <a:rPr lang="de-DE" dirty="0" smtClean="0"/>
              <a:t>ITERGO  </a:t>
            </a:r>
            <a:r>
              <a:rPr lang="de-DE" dirty="0"/>
              <a:t>|  </a:t>
            </a:r>
            <a:r>
              <a:rPr lang="de-DE" dirty="0" err="1" smtClean="0"/>
              <a:t>Woobin</a:t>
            </a:r>
            <a:r>
              <a:rPr lang="de-DE" dirty="0" smtClean="0"/>
              <a:t> Lee</a:t>
            </a:r>
            <a:endParaRPr lang="de-DE" dirty="0"/>
          </a:p>
        </p:txBody>
      </p:sp>
      <p:pic>
        <p:nvPicPr>
          <p:cNvPr id="1026" name="Picture 2" descr="KEDA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6" y="1913466"/>
            <a:ext cx="4671984" cy="38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feld 103"/>
          <p:cNvSpPr txBox="1"/>
          <p:nvPr/>
        </p:nvSpPr>
        <p:spPr>
          <a:xfrm>
            <a:off x="515935" y="1250923"/>
            <a:ext cx="679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</a:rPr>
              <a:t>KEDA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 is a Kubernetes-based Event Driven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Autoscaler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. With KEDA, you can drive the scaling of any container in Kubernetes based on the number of events needing to be processed.</a:t>
            </a:r>
            <a:r>
              <a:rPr lang="de-DE" sz="1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515935" y="5743849"/>
            <a:ext cx="3550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bg1">
                    <a:lumMod val="50000"/>
                  </a:schemeClr>
                </a:solidFill>
              </a:rPr>
              <a:t>Source: https://keda.sh/</a:t>
            </a:r>
            <a:endParaRPr lang="de-DE" sz="10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5570535" y="1773837"/>
            <a:ext cx="546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 smtClean="0"/>
              <a:t>Official </a:t>
            </a:r>
            <a:r>
              <a:rPr lang="de-DE" sz="1400" dirty="0" err="1" smtClean="0"/>
              <a:t>production-ready</a:t>
            </a:r>
            <a:r>
              <a:rPr lang="de-DE" sz="1400" dirty="0" smtClean="0"/>
              <a:t> Sandbox-Project </a:t>
            </a:r>
            <a:r>
              <a:rPr lang="de-DE" sz="1400" dirty="0" err="1" smtClean="0"/>
              <a:t>of</a:t>
            </a:r>
            <a:r>
              <a:rPr lang="de-DE" sz="1400" dirty="0" smtClean="0"/>
              <a:t> Cloud Native Cloud </a:t>
            </a:r>
            <a:r>
              <a:rPr lang="de-DE" sz="1400" dirty="0" err="1" smtClean="0"/>
              <a:t>Foundation</a:t>
            </a:r>
            <a:r>
              <a:rPr lang="de-DE" sz="1400" dirty="0" smtClean="0"/>
              <a:t> (CNCF)</a:t>
            </a:r>
          </a:p>
          <a:p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The </a:t>
            </a:r>
            <a:r>
              <a:rPr lang="de-DE" sz="1400" dirty="0" err="1" smtClean="0"/>
              <a:t>Supporters</a:t>
            </a:r>
            <a:r>
              <a:rPr lang="de-DE" sz="1400" dirty="0" smtClean="0"/>
              <a:t> </a:t>
            </a:r>
            <a:r>
              <a:rPr lang="de-DE" sz="1400" dirty="0"/>
              <a:t>/</a:t>
            </a:r>
            <a:r>
              <a:rPr lang="de-DE" sz="1400" dirty="0" smtClean="0"/>
              <a:t> </a:t>
            </a:r>
            <a:r>
              <a:rPr lang="de-DE" sz="1400" dirty="0" err="1" smtClean="0"/>
              <a:t>Maintainers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Microsoft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RedHat</a:t>
            </a:r>
            <a:endParaRPr lang="de-DE" sz="1400" dirty="0" smtClean="0"/>
          </a:p>
          <a:p>
            <a:pPr marL="285750" indent="-285750">
              <a:buFontTx/>
              <a:buChar char="-"/>
            </a:pPr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HPA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Events </a:t>
            </a:r>
            <a:r>
              <a:rPr lang="de-DE" sz="1400" dirty="0" err="1" smtClean="0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following</a:t>
            </a:r>
            <a:r>
              <a:rPr lang="de-DE" sz="1400" dirty="0" smtClean="0"/>
              <a:t> </a:t>
            </a:r>
            <a:r>
              <a:rPr lang="de-DE" sz="1400" dirty="0" err="1" smtClean="0"/>
              <a:t>systems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already</a:t>
            </a:r>
            <a:r>
              <a:rPr lang="de-DE" sz="1400" dirty="0" smtClean="0"/>
              <a:t> </a:t>
            </a:r>
            <a:r>
              <a:rPr lang="de-DE" sz="1400" dirty="0" err="1" smtClean="0"/>
              <a:t>enabled</a:t>
            </a:r>
            <a:endParaRPr lang="de-DE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smtClean="0"/>
              <a:t>Apache Kafka (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/>
              <a:t> </a:t>
            </a:r>
            <a:r>
              <a:rPr lang="de-DE" sz="1400" dirty="0" smtClean="0"/>
              <a:t>ZAV, IFRS17 etc.)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smtClean="0"/>
              <a:t>AWS </a:t>
            </a:r>
            <a:r>
              <a:rPr lang="de-DE" sz="1400" dirty="0" smtClean="0"/>
              <a:t>SQS / SNS </a:t>
            </a:r>
            <a:r>
              <a:rPr lang="de-DE" sz="1400" dirty="0" smtClean="0"/>
              <a:t>(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DigitialFactory</a:t>
            </a:r>
            <a:r>
              <a:rPr lang="de-DE" sz="1400" dirty="0" smtClean="0"/>
              <a:t>, </a:t>
            </a:r>
            <a:r>
              <a:rPr lang="de-DE" sz="1400" dirty="0" err="1" smtClean="0"/>
              <a:t>other</a:t>
            </a:r>
            <a:r>
              <a:rPr lang="de-DE" sz="1400" dirty="0" smtClean="0"/>
              <a:t> </a:t>
            </a:r>
            <a:r>
              <a:rPr lang="de-DE" sz="1400" dirty="0" err="1" smtClean="0"/>
              <a:t>Organisations</a:t>
            </a:r>
            <a:r>
              <a:rPr lang="de-DE" sz="1400" dirty="0"/>
              <a:t> </a:t>
            </a:r>
            <a:r>
              <a:rPr lang="de-DE" sz="1400" dirty="0" err="1" smtClean="0"/>
              <a:t>applying</a:t>
            </a:r>
            <a:r>
              <a:rPr lang="de-DE" sz="1400" dirty="0" smtClean="0"/>
              <a:t> AWS etc.)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smtClean="0"/>
              <a:t>IBM MQ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err="1" smtClean="0"/>
              <a:t>Azure</a:t>
            </a:r>
            <a:r>
              <a:rPr lang="de-DE" sz="1400" dirty="0" smtClean="0"/>
              <a:t> Event Hubs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smtClean="0"/>
              <a:t>MSSQL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smtClean="0"/>
              <a:t>MySQL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err="1" smtClean="0"/>
              <a:t>MongoDB</a:t>
            </a:r>
            <a:endParaRPr lang="de-DE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smtClean="0"/>
              <a:t>Prometheus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err="1" smtClean="0"/>
              <a:t>Redis</a:t>
            </a:r>
            <a:endParaRPr lang="de-DE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err="1" smtClean="0"/>
              <a:t>InfluxDB</a:t>
            </a:r>
            <a:endParaRPr lang="de-DE" sz="14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sz="1400" dirty="0" smtClean="0"/>
              <a:t>A </a:t>
            </a:r>
            <a:r>
              <a:rPr lang="de-DE" sz="1400" dirty="0" err="1" smtClean="0"/>
              <a:t>lot</a:t>
            </a:r>
            <a:r>
              <a:rPr lang="de-DE" sz="1400" dirty="0" smtClean="0"/>
              <a:t> </a:t>
            </a:r>
            <a:r>
              <a:rPr lang="de-DE" sz="1400" dirty="0" err="1" smtClean="0"/>
              <a:t>more</a:t>
            </a:r>
            <a:r>
              <a:rPr lang="de-DE" sz="1400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923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466005" y="3048191"/>
            <a:ext cx="130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Demo</a:t>
            </a: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73133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4">
              <a:lumMod val="60000"/>
              <a:lumOff val="40000"/>
            </a:schemeClr>
          </a:solidFill>
        </a:ln>
        <a:scene3d>
          <a:camera prst="orthographicFront">
            <a:rot lat="0" lon="0" rev="0"/>
          </a:camera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Breitbild</PresentationFormat>
  <Paragraphs>95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Kubernetes-based &amp; Event-Driven HPA: KEDA</vt:lpstr>
      <vt:lpstr>Introduction</vt:lpstr>
      <vt:lpstr>What is Horizontal Pods Autoscaler (HPA)?</vt:lpstr>
      <vt:lpstr>Weakness &amp; Challenges of Autoscaling in Event-Driven-Architecture </vt:lpstr>
      <vt:lpstr>Necessity of a tailored Autoscaler: Event-Driven HPA</vt:lpstr>
      <vt:lpstr>General Overview of KEDA </vt:lpstr>
      <vt:lpstr>PowerPoint-Präsentation</vt:lpstr>
    </vt:vector>
  </TitlesOfParts>
  <Company>ITERGO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Opentelemetry: Backend Vendor</dc:title>
  <dc:creator>Lee, Woobin (LDBAID)</dc:creator>
  <cp:lastModifiedBy>Lee, Woobin (LDBAID)</cp:lastModifiedBy>
  <cp:revision>928</cp:revision>
  <cp:lastPrinted>2021-04-16T08:24:28Z</cp:lastPrinted>
  <dcterms:created xsi:type="dcterms:W3CDTF">2021-04-15T08:05:13Z</dcterms:created>
  <dcterms:modified xsi:type="dcterms:W3CDTF">2021-08-05T11:43:33Z</dcterms:modified>
</cp:coreProperties>
</file>