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0" r:id="rId1"/>
  </p:sldMasterIdLst>
  <p:sldIdLst>
    <p:sldId id="256" r:id="rId2"/>
    <p:sldId id="259" r:id="rId3"/>
    <p:sldId id="258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3" r:id="rId14"/>
    <p:sldId id="274" r:id="rId15"/>
    <p:sldId id="271" r:id="rId16"/>
    <p:sldId id="272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D879DF-73B1-412D-841E-F186A33092A7}" v="9866" dt="2020-09-24T08:29:04.849"/>
    <p1510:client id="{A65B578F-6349-435D-B542-047153903A10}" v="916" dt="2020-10-05T01:02:21.197"/>
    <p1510:client id="{CCD9AD3B-669D-45A0-BBEA-F3C18B2AA5AC}" v="1472" dt="2020-09-25T05:36:26.779"/>
    <p1510:client id="{F553E344-1670-401F-A4DC-BF62A0DA2B59}" v="98" dt="2020-09-29T00:30:46.3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27F97BB-C833-4FB7-BDE5-3F7075034690}" styleName="테마 스타일 2 - 강조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038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341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718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712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014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239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132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79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065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922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791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10/4/2020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608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1" r:id="rId1"/>
    <p:sldLayoutId id="2147483862" r:id="rId2"/>
    <p:sldLayoutId id="2147483863" r:id="rId3"/>
    <p:sldLayoutId id="2147483864" r:id="rId4"/>
    <p:sldLayoutId id="2147483865" r:id="rId5"/>
    <p:sldLayoutId id="2147483866" r:id="rId6"/>
    <p:sldLayoutId id="2147483867" r:id="rId7"/>
    <p:sldLayoutId id="2147483868" r:id="rId8"/>
    <p:sldLayoutId id="2147483869" r:id="rId9"/>
    <p:sldLayoutId id="2147483870" r:id="rId10"/>
    <p:sldLayoutId id="21474838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hyperlink" Target="https://github.com/leewr9/onnuriServer_WR.git" TargetMode="External"/><Relationship Id="rId7" Type="http://schemas.openxmlformats.org/officeDocument/2006/relationships/image" Target="../media/image19.png"/><Relationship Id="rId2" Type="http://schemas.openxmlformats.org/officeDocument/2006/relationships/hyperlink" Target="https://cafe.naver.com/ArticleRead.nhn?clubid=30209661&amp;articleid=265&amp;referrerAllArticles=true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hyperlink" Target="https://github.com/leewr9/onnuriClient_WR.git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848465" y="3298722"/>
            <a:ext cx="8495070" cy="1784402"/>
          </a:xfrm>
        </p:spPr>
        <p:txBody>
          <a:bodyPr anchor="b">
            <a:normAutofit/>
          </a:bodyPr>
          <a:lstStyle/>
          <a:p>
            <a:r>
              <a:rPr lang="ko-KR" altLang="en-US" b="1">
                <a:solidFill>
                  <a:srgbClr val="FFFFFF"/>
                </a:solidFill>
                <a:ea typeface="맑은 고딕"/>
              </a:rPr>
              <a:t>JAVA 프로젝트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48465" y="5258851"/>
            <a:ext cx="8495070" cy="166600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ko-KR" altLang="en-US" sz="1500" dirty="0" err="1">
                <a:solidFill>
                  <a:srgbClr val="FFFFFF"/>
                </a:solidFill>
                <a:ea typeface="맑은 고딕"/>
                <a:cs typeface="Calibri"/>
              </a:rPr>
              <a:t>TCP서버와</a:t>
            </a:r>
            <a:r>
              <a:rPr lang="ko-KR" altLang="en-US" sz="1500" dirty="0">
                <a:solidFill>
                  <a:srgbClr val="FFFFFF"/>
                </a:solidFill>
                <a:ea typeface="맑은 고딕"/>
                <a:cs typeface="Calibri"/>
              </a:rPr>
              <a:t> </a:t>
            </a:r>
            <a:r>
              <a:rPr lang="ko-KR" altLang="en-US" sz="1500" dirty="0" err="1">
                <a:solidFill>
                  <a:srgbClr val="FFFFFF"/>
                </a:solidFill>
                <a:ea typeface="맑은 고딕"/>
                <a:cs typeface="Calibri"/>
              </a:rPr>
              <a:t>GUI인터페이스를</a:t>
            </a:r>
            <a:r>
              <a:rPr lang="ko-KR" altLang="en-US" sz="1500" dirty="0">
                <a:solidFill>
                  <a:srgbClr val="FFFFFF"/>
                </a:solidFill>
                <a:ea typeface="맑은 고딕"/>
                <a:cs typeface="Calibri"/>
              </a:rPr>
              <a:t> 이용한 2D 그래픽 RPG 게임</a:t>
            </a:r>
            <a:endParaRPr lang="ko-KR" dirty="0">
              <a:solidFill>
                <a:srgbClr val="000000"/>
              </a:solidFill>
              <a:ea typeface="맑은 고딕"/>
              <a:cs typeface="Calibri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ko-KR" altLang="en-US" sz="1500" dirty="0">
                <a:solidFill>
                  <a:srgbClr val="FFFFFF"/>
                </a:solidFill>
                <a:ea typeface="맑은 고딕"/>
                <a:cs typeface="Calibri"/>
              </a:rPr>
              <a:t>프로젝트 </a:t>
            </a:r>
            <a:r>
              <a:rPr lang="ko-KR" altLang="en-US" sz="1500" dirty="0" err="1">
                <a:solidFill>
                  <a:srgbClr val="FFFFFF"/>
                </a:solidFill>
                <a:ea typeface="맑은 고딕"/>
                <a:cs typeface="Calibri"/>
              </a:rPr>
              <a:t>온누리</a:t>
            </a:r>
            <a:endParaRPr lang="ko-KR">
              <a:solidFill>
                <a:srgbClr val="000000"/>
              </a:solidFill>
              <a:ea typeface="맑은 고딕"/>
              <a:cs typeface="Calibri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ko-KR" altLang="en-US" sz="1500" dirty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ko-KR" altLang="en-US" sz="1500" dirty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altLang="ko-KR" sz="2000" b="1" dirty="0">
                <a:solidFill>
                  <a:srgbClr val="FFFFFF"/>
                </a:solidFill>
                <a:latin typeface="Malgun Gothic"/>
                <a:ea typeface="맑은 고딕"/>
                <a:cs typeface="Calibri"/>
              </a:rPr>
              <a:t>20200925 </a:t>
            </a:r>
            <a:r>
              <a:rPr lang="en-US" altLang="ko-KR" sz="2000" b="1" dirty="0" err="1">
                <a:solidFill>
                  <a:srgbClr val="FFFFFF"/>
                </a:solidFill>
                <a:latin typeface="Malgun Gothic"/>
                <a:ea typeface="맑은 고딕"/>
                <a:cs typeface="Calibri"/>
              </a:rPr>
              <a:t>이우람</a:t>
            </a:r>
            <a:endParaRPr lang="ko-KR" altLang="en-US" sz="2000" b="1" dirty="0" err="1">
              <a:solidFill>
                <a:srgbClr val="FFFFFF"/>
              </a:solidFill>
              <a:latin typeface="Malgun Gothic"/>
              <a:ea typeface="Malgun Gothic"/>
              <a:cs typeface="Calibri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확인 표시">
            <a:extLst>
              <a:ext uri="{FF2B5EF4-FFF2-40B4-BE49-F238E27FC236}">
                <a16:creationId xmlns:a16="http://schemas.microsoft.com/office/drawing/2014/main" id="{90F931C3-953A-42A6-B0E3-27D347AC86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8264" y="1371601"/>
            <a:ext cx="1175474" cy="117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FD584FA4-1FDD-4E71-AE92-9A654F427606}"/>
              </a:ext>
            </a:extLst>
          </p:cNvPr>
          <p:cNvSpPr txBox="1"/>
          <p:nvPr/>
        </p:nvSpPr>
        <p:spPr>
          <a:xfrm>
            <a:off x="838199" y="291090"/>
            <a:ext cx="10515599" cy="93268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5400" b="1" dirty="0">
                <a:solidFill>
                  <a:schemeClr val="tx1"/>
                </a:solidFill>
                <a:latin typeface="+mj-lt"/>
                <a:ea typeface="맑은 고딕"/>
                <a:cs typeface="+mj-cs"/>
              </a:rPr>
              <a:t>5</a:t>
            </a:r>
            <a:r>
              <a:rPr lang="en-US" altLang="ko-KR" sz="5400" b="1" kern="1200" dirty="0">
                <a:solidFill>
                  <a:schemeClr val="tx1"/>
                </a:solidFill>
                <a:latin typeface="+mj-lt"/>
                <a:ea typeface="맑은 고딕"/>
                <a:cs typeface="+mj-cs"/>
              </a:rPr>
              <a:t>.</a:t>
            </a:r>
            <a:r>
              <a:rPr lang="en-US" altLang="ko-KR" sz="5400" b="1" dirty="0">
                <a:solidFill>
                  <a:schemeClr val="tx1"/>
                </a:solidFill>
                <a:latin typeface="+mj-lt"/>
                <a:ea typeface="맑은 고딕"/>
                <a:cs typeface="+mj-cs"/>
              </a:rPr>
              <a:t>주요소스 </a:t>
            </a:r>
            <a:r>
              <a:rPr lang="en-US" altLang="ko-KR" sz="5400" b="1" dirty="0" err="1">
                <a:solidFill>
                  <a:schemeClr val="tx1"/>
                </a:solidFill>
                <a:latin typeface="+mj-lt"/>
                <a:ea typeface="맑은 고딕"/>
                <a:cs typeface="+mj-cs"/>
              </a:rPr>
              <a:t>설명</a:t>
            </a:r>
            <a:r>
              <a:rPr lang="en-US" altLang="ko-KR" sz="5400" b="1" dirty="0">
                <a:solidFill>
                  <a:schemeClr val="tx1"/>
                </a:solidFill>
                <a:latin typeface="+mj-lt"/>
                <a:ea typeface="맑은 고딕"/>
                <a:cs typeface="+mj-cs"/>
              </a:rPr>
              <a:t>&lt;</a:t>
            </a:r>
            <a:r>
              <a:rPr lang="en-US" altLang="ko-KR" sz="5400" b="1" dirty="0" err="1">
                <a:solidFill>
                  <a:schemeClr val="tx1"/>
                </a:solidFill>
                <a:latin typeface="+mj-lt"/>
                <a:ea typeface="맑은 고딕"/>
                <a:cs typeface="+mj-cs"/>
              </a:rPr>
              <a:t>유효성</a:t>
            </a:r>
            <a:r>
              <a:rPr lang="en-US" altLang="ko-KR" sz="5400" b="1" dirty="0">
                <a:solidFill>
                  <a:schemeClr val="tx1"/>
                </a:solidFill>
                <a:latin typeface="+mj-lt"/>
                <a:ea typeface="맑은 고딕"/>
                <a:cs typeface="+mj-cs"/>
              </a:rPr>
              <a:t> </a:t>
            </a:r>
            <a:r>
              <a:rPr lang="en-US" altLang="ko-KR" sz="5400" b="1" dirty="0" err="1">
                <a:solidFill>
                  <a:schemeClr val="tx1"/>
                </a:solidFill>
                <a:latin typeface="+mj-lt"/>
                <a:ea typeface="맑은 고딕"/>
                <a:cs typeface="+mj-cs"/>
              </a:rPr>
              <a:t>검사</a:t>
            </a:r>
            <a:r>
              <a:rPr lang="en-US" altLang="ko-KR" sz="5400" b="1" dirty="0">
                <a:solidFill>
                  <a:schemeClr val="tx1"/>
                </a:solidFill>
                <a:latin typeface="+mj-lt"/>
                <a:ea typeface="맑은 고딕"/>
                <a:cs typeface="+mj-cs"/>
              </a:rPr>
              <a:t>&gt;</a:t>
            </a:r>
            <a:endParaRPr lang="en-US" altLang="ko-KR" sz="5400" b="1" kern="1200" dirty="0" err="1">
              <a:solidFill>
                <a:schemeClr val="tx1"/>
              </a:solidFill>
              <a:latin typeface="+mj-lt"/>
              <a:ea typeface="맑은 고딕"/>
              <a:cs typeface="Calibri Light"/>
            </a:endParaRPr>
          </a:p>
        </p:txBody>
      </p:sp>
      <p:sp>
        <p:nvSpPr>
          <p:cNvPr id="41" name="Rectangle 43">
            <a:extLst>
              <a:ext uri="{FF2B5EF4-FFF2-40B4-BE49-F238E27FC236}">
                <a16:creationId xmlns:a16="http://schemas.microsoft.com/office/drawing/2014/main" id="{F170E346-B98B-43A6-A4DA-D36FF6328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277A5A-92B7-4C92-BA27-926EFD19D4FC}"/>
              </a:ext>
            </a:extLst>
          </p:cNvPr>
          <p:cNvSpPr txBox="1"/>
          <p:nvPr/>
        </p:nvSpPr>
        <p:spPr>
          <a:xfrm>
            <a:off x="885825" y="2828925"/>
            <a:ext cx="911542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 dirty="0">
                <a:ea typeface="맑은 고딕"/>
                <a:cs typeface="Calibri"/>
              </a:rPr>
              <a:t>뷰를 이용하여 몬스터 등장지역 별로 구분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195977-6FF6-4D4E-8542-A2CA0FDFD5E6}"/>
              </a:ext>
            </a:extLst>
          </p:cNvPr>
          <p:cNvSpPr txBox="1"/>
          <p:nvPr/>
        </p:nvSpPr>
        <p:spPr>
          <a:xfrm>
            <a:off x="476250" y="5162550"/>
            <a:ext cx="9115425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 dirty="0" err="1">
                <a:ea typeface="맑은 고딕"/>
                <a:cs typeface="Calibri"/>
              </a:rPr>
              <a:t>메인서버와</a:t>
            </a:r>
            <a:r>
              <a:rPr lang="ko-KR" altLang="en-US" sz="1600" dirty="0">
                <a:ea typeface="맑은 고딕"/>
                <a:cs typeface="Calibri"/>
              </a:rPr>
              <a:t> 클라이언트화면의 소통을 </a:t>
            </a:r>
            <a:r>
              <a:rPr lang="ko-KR" altLang="en-US" sz="1600" dirty="0" err="1">
                <a:ea typeface="맑은 고딕"/>
                <a:cs typeface="Calibri"/>
              </a:rPr>
              <a:t>구분짓기</a:t>
            </a:r>
            <a:r>
              <a:rPr lang="ko-KR" altLang="en-US" sz="1600" dirty="0">
                <a:ea typeface="맑은 고딕"/>
                <a:cs typeface="Calibri"/>
              </a:rPr>
              <a:t> 위해 특정한 문자를 지정</a:t>
            </a:r>
            <a:endParaRPr lang="ko-KR" dirty="0">
              <a:ea typeface="맑은 고딕" panose="020B0503020000020004" pitchFamily="34" charset="-127"/>
              <a:cs typeface="Calibri"/>
            </a:endParaRPr>
          </a:p>
          <a:p>
            <a:r>
              <a:rPr lang="ko-KR" altLang="en-US" sz="1600" dirty="0">
                <a:ea typeface="맑은 고딕"/>
                <a:cs typeface="Calibri"/>
              </a:rPr>
              <a:t>각각의 행동에 맞는 로직을 통하여 인터페이스 호출</a:t>
            </a:r>
          </a:p>
          <a:p>
            <a:r>
              <a:rPr lang="ko-KR" altLang="en-US" sz="1600" dirty="0">
                <a:ea typeface="맑은 고딕"/>
                <a:cs typeface="Calibri"/>
              </a:rPr>
              <a:t>인터페이스에선 </a:t>
            </a:r>
            <a:r>
              <a:rPr lang="ko-KR" altLang="en-US" sz="1600" dirty="0" err="1">
                <a:ea typeface="맑은 고딕"/>
                <a:cs typeface="Calibri"/>
              </a:rPr>
              <a:t>boolean을</a:t>
            </a:r>
            <a:r>
              <a:rPr lang="ko-KR" altLang="en-US" sz="1600" dirty="0">
                <a:ea typeface="맑은 고딕"/>
                <a:cs typeface="Calibri"/>
              </a:rPr>
              <a:t> 통하여 </a:t>
            </a:r>
            <a:r>
              <a:rPr lang="ko-KR" altLang="en-US" sz="1600" b="1" dirty="0">
                <a:ea typeface="맑은 고딕"/>
                <a:cs typeface="Calibri"/>
              </a:rPr>
              <a:t>유효성 검사</a:t>
            </a:r>
            <a:r>
              <a:rPr lang="ko-KR" altLang="en-US" sz="1600" dirty="0">
                <a:ea typeface="맑은 고딕"/>
                <a:cs typeface="Calibri"/>
              </a:rPr>
              <a:t> 후에 DB 상의 데이터를 불러오기</a:t>
            </a:r>
          </a:p>
        </p:txBody>
      </p:sp>
      <p:pic>
        <p:nvPicPr>
          <p:cNvPr id="4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EB5E54CE-BA3D-40DB-8925-32EEC8A4D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1387008"/>
            <a:ext cx="4562475" cy="3779184"/>
          </a:xfrm>
          <a:prstGeom prst="rect">
            <a:avLst/>
          </a:prstGeom>
        </p:spPr>
      </p:pic>
      <p:pic>
        <p:nvPicPr>
          <p:cNvPr id="6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0827482D-5279-4F1D-AA2F-9530C99A6E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4475" y="1391410"/>
            <a:ext cx="6762750" cy="328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523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FD584FA4-1FDD-4E71-AE92-9A654F427606}"/>
              </a:ext>
            </a:extLst>
          </p:cNvPr>
          <p:cNvSpPr txBox="1"/>
          <p:nvPr/>
        </p:nvSpPr>
        <p:spPr>
          <a:xfrm>
            <a:off x="838199" y="291090"/>
            <a:ext cx="10515599" cy="93268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5400" b="1" dirty="0">
                <a:solidFill>
                  <a:schemeClr val="tx1"/>
                </a:solidFill>
                <a:latin typeface="+mj-lt"/>
                <a:ea typeface="맑은 고딕"/>
                <a:cs typeface="+mj-cs"/>
              </a:rPr>
              <a:t>5</a:t>
            </a:r>
            <a:r>
              <a:rPr lang="en-US" altLang="ko-KR" sz="5400" b="1" kern="1200" dirty="0">
                <a:solidFill>
                  <a:schemeClr val="tx1"/>
                </a:solidFill>
                <a:latin typeface="+mj-lt"/>
                <a:ea typeface="맑은 고딕"/>
                <a:cs typeface="+mj-cs"/>
              </a:rPr>
              <a:t>.</a:t>
            </a:r>
            <a:r>
              <a:rPr lang="en-US" altLang="ko-KR" sz="5400" b="1" dirty="0">
                <a:solidFill>
                  <a:schemeClr val="tx1"/>
                </a:solidFill>
                <a:latin typeface="+mj-lt"/>
                <a:ea typeface="맑은 고딕"/>
                <a:cs typeface="+mj-cs"/>
              </a:rPr>
              <a:t>주요소스 </a:t>
            </a:r>
            <a:r>
              <a:rPr lang="en-US" altLang="ko-KR" sz="5400" b="1" dirty="0" err="1">
                <a:solidFill>
                  <a:schemeClr val="tx1"/>
                </a:solidFill>
                <a:latin typeface="+mj-lt"/>
                <a:ea typeface="맑은 고딕"/>
                <a:cs typeface="+mj-cs"/>
              </a:rPr>
              <a:t>설명</a:t>
            </a:r>
            <a:r>
              <a:rPr lang="en-US" altLang="ko-KR" sz="5400" b="1" dirty="0">
                <a:solidFill>
                  <a:schemeClr val="tx1"/>
                </a:solidFill>
                <a:latin typeface="+mj-lt"/>
                <a:ea typeface="맑은 고딕"/>
                <a:cs typeface="+mj-cs"/>
              </a:rPr>
              <a:t>&lt;DAT </a:t>
            </a:r>
            <a:r>
              <a:rPr lang="en-US" altLang="ko-KR" sz="5400" b="1" dirty="0" err="1">
                <a:solidFill>
                  <a:schemeClr val="tx1"/>
                </a:solidFill>
                <a:latin typeface="+mj-lt"/>
                <a:ea typeface="맑은 고딕"/>
                <a:cs typeface="+mj-cs"/>
              </a:rPr>
              <a:t>로드</a:t>
            </a:r>
            <a:r>
              <a:rPr lang="en-US" altLang="ko-KR" sz="5400" b="1" dirty="0">
                <a:solidFill>
                  <a:schemeClr val="tx1"/>
                </a:solidFill>
                <a:latin typeface="+mj-lt"/>
                <a:ea typeface="맑은 고딕"/>
                <a:cs typeface="+mj-cs"/>
              </a:rPr>
              <a:t>&gt;</a:t>
            </a:r>
            <a:endParaRPr lang="en-US" altLang="ko-KR" sz="5400" b="1" kern="1200" dirty="0" err="1">
              <a:solidFill>
                <a:schemeClr val="tx1"/>
              </a:solidFill>
              <a:latin typeface="+mj-lt"/>
              <a:ea typeface="맑은 고딕"/>
              <a:cs typeface="Calibri Light"/>
            </a:endParaRPr>
          </a:p>
        </p:txBody>
      </p:sp>
      <p:sp>
        <p:nvSpPr>
          <p:cNvPr id="41" name="Rectangle 43">
            <a:extLst>
              <a:ext uri="{FF2B5EF4-FFF2-40B4-BE49-F238E27FC236}">
                <a16:creationId xmlns:a16="http://schemas.microsoft.com/office/drawing/2014/main" id="{F170E346-B98B-43A6-A4DA-D36FF6328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그림 4">
            <a:extLst>
              <a:ext uri="{FF2B5EF4-FFF2-40B4-BE49-F238E27FC236}">
                <a16:creationId xmlns:a16="http://schemas.microsoft.com/office/drawing/2014/main" id="{53B5DABE-D8C3-4BE4-8A7A-B89EDE01A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75" y="1284394"/>
            <a:ext cx="4619625" cy="4946438"/>
          </a:xfrm>
          <a:prstGeom prst="rect">
            <a:avLst/>
          </a:prstGeom>
        </p:spPr>
      </p:pic>
      <p:pic>
        <p:nvPicPr>
          <p:cNvPr id="5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F94BB4D8-5FD7-441F-96D5-2EFB3A679F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3550" y="1283489"/>
            <a:ext cx="4619625" cy="350997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3195977-6FF6-4D4E-8542-A2CA0FDFD5E6}"/>
              </a:ext>
            </a:extLst>
          </p:cNvPr>
          <p:cNvSpPr txBox="1"/>
          <p:nvPr/>
        </p:nvSpPr>
        <p:spPr>
          <a:xfrm>
            <a:off x="4298331" y="4800367"/>
            <a:ext cx="7322169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 dirty="0">
                <a:ea typeface="맑은 고딕"/>
                <a:cs typeface="Calibri"/>
              </a:rPr>
              <a:t> 아직은 완벽하게 구현하지 못한 소스</a:t>
            </a:r>
          </a:p>
          <a:p>
            <a:r>
              <a:rPr lang="ko-KR" altLang="en-US" sz="1600" dirty="0">
                <a:ea typeface="맑은 고딕"/>
                <a:cs typeface="Calibri"/>
              </a:rPr>
              <a:t> DB 내부의 정보를 받아와 DAT 파일을 만들고 해당 </a:t>
            </a:r>
            <a:r>
              <a:rPr lang="ko-KR" altLang="en-US" sz="1600" b="1" dirty="0">
                <a:ea typeface="맑은 고딕"/>
                <a:cs typeface="Calibri"/>
              </a:rPr>
              <a:t>파일을 스트림을 이용하여 클라이언트 폴더에 저장하는 기술</a:t>
            </a:r>
            <a:r>
              <a:rPr lang="ko-KR" altLang="en-US" sz="1600" dirty="0">
                <a:ea typeface="맑은 고딕"/>
                <a:cs typeface="Calibri"/>
              </a:rPr>
              <a:t>을 구현하고 싶었으나, 구현하지 못하였음 </a:t>
            </a:r>
          </a:p>
          <a:p>
            <a:r>
              <a:rPr lang="ko-KR" altLang="en-US" sz="1600" dirty="0">
                <a:ea typeface="맑은 고딕"/>
                <a:cs typeface="Calibri"/>
              </a:rPr>
              <a:t> 각각의 데이터파일 내부에 객체와 함께 </a:t>
            </a:r>
            <a:r>
              <a:rPr lang="ko-KR" altLang="en-US" sz="1600" dirty="0" err="1">
                <a:ea typeface="맑은 고딕"/>
                <a:cs typeface="Calibri"/>
              </a:rPr>
              <a:t>스트링UTF</a:t>
            </a:r>
            <a:r>
              <a:rPr lang="ko-KR" altLang="en-US" sz="1600" dirty="0">
                <a:ea typeface="맑은 고딕"/>
                <a:cs typeface="Calibri"/>
              </a:rPr>
              <a:t> 형식으로 버전을 저장하여 </a:t>
            </a:r>
          </a:p>
          <a:p>
            <a:r>
              <a:rPr lang="ko-KR" altLang="en-US" sz="1600" dirty="0">
                <a:ea typeface="맑은 고딕"/>
                <a:cs typeface="Calibri"/>
              </a:rPr>
              <a:t>해당 기록과의 비교로 업데이트하려는 내용을 구상</a:t>
            </a:r>
            <a:endParaRPr lang="ko-KR" dirty="0"/>
          </a:p>
          <a:p>
            <a:r>
              <a:rPr lang="ko-KR" altLang="en-US" sz="1600" dirty="0">
                <a:ea typeface="맑은 고딕"/>
                <a:cs typeface="Calibri"/>
              </a:rPr>
              <a:t> 현재의 소스는 만들어진 DAT 파일을 불러와 해당 정보를 </a:t>
            </a:r>
            <a:r>
              <a:rPr lang="ko-KR" altLang="en-US" sz="1600" dirty="0" err="1">
                <a:ea typeface="맑은 고딕"/>
                <a:cs typeface="Calibri"/>
              </a:rPr>
              <a:t>인게임</a:t>
            </a:r>
            <a:r>
              <a:rPr lang="ko-KR" altLang="en-US" sz="1600" dirty="0">
                <a:ea typeface="맑은 고딕"/>
                <a:cs typeface="Calibri"/>
              </a:rPr>
              <a:t> 상에서 사용가능 한 소스</a:t>
            </a:r>
          </a:p>
        </p:txBody>
      </p:sp>
      <p:pic>
        <p:nvPicPr>
          <p:cNvPr id="3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C818731B-7218-4B74-A8A6-28C66A6B0D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4737" y="4195378"/>
            <a:ext cx="2743200" cy="753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629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FD584FA4-1FDD-4E71-AE92-9A654F427606}"/>
              </a:ext>
            </a:extLst>
          </p:cNvPr>
          <p:cNvSpPr txBox="1"/>
          <p:nvPr/>
        </p:nvSpPr>
        <p:spPr>
          <a:xfrm>
            <a:off x="838199" y="291090"/>
            <a:ext cx="10515599" cy="93268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5400" b="1" dirty="0">
                <a:solidFill>
                  <a:schemeClr val="tx1"/>
                </a:solidFill>
                <a:latin typeface="+mj-lt"/>
                <a:ea typeface="맑은 고딕"/>
                <a:cs typeface="+mj-cs"/>
              </a:rPr>
              <a:t>5</a:t>
            </a:r>
            <a:r>
              <a:rPr lang="en-US" altLang="ko-KR" sz="5400" b="1" kern="1200" dirty="0">
                <a:solidFill>
                  <a:schemeClr val="tx1"/>
                </a:solidFill>
                <a:latin typeface="+mj-lt"/>
                <a:ea typeface="맑은 고딕"/>
                <a:cs typeface="+mj-cs"/>
              </a:rPr>
              <a:t>.</a:t>
            </a:r>
            <a:r>
              <a:rPr lang="en-US" altLang="ko-KR" sz="5400" b="1" dirty="0">
                <a:solidFill>
                  <a:schemeClr val="tx1"/>
                </a:solidFill>
                <a:latin typeface="+mj-lt"/>
                <a:ea typeface="맑은 고딕"/>
                <a:cs typeface="+mj-cs"/>
              </a:rPr>
              <a:t>주요소스 </a:t>
            </a:r>
            <a:r>
              <a:rPr lang="en-US" altLang="ko-KR" sz="5400" b="1" dirty="0" err="1">
                <a:solidFill>
                  <a:schemeClr val="tx1"/>
                </a:solidFill>
                <a:latin typeface="+mj-lt"/>
                <a:ea typeface="맑은 고딕"/>
                <a:cs typeface="+mj-cs"/>
              </a:rPr>
              <a:t>설명</a:t>
            </a:r>
            <a:r>
              <a:rPr lang="en-US" altLang="ko-KR" sz="5400" b="1" dirty="0">
                <a:solidFill>
                  <a:schemeClr val="tx1"/>
                </a:solidFill>
                <a:latin typeface="+mj-lt"/>
                <a:ea typeface="맑은 고딕"/>
                <a:cs typeface="+mj-cs"/>
              </a:rPr>
              <a:t>&lt;</a:t>
            </a:r>
            <a:r>
              <a:rPr lang="en-US" altLang="ko-KR" sz="5400" b="1" dirty="0" err="1">
                <a:solidFill>
                  <a:schemeClr val="tx1"/>
                </a:solidFill>
                <a:latin typeface="+mj-lt"/>
                <a:ea typeface="맑은 고딕"/>
                <a:cs typeface="+mj-cs"/>
              </a:rPr>
              <a:t>더블버퍼링</a:t>
            </a:r>
            <a:r>
              <a:rPr lang="en-US" altLang="ko-KR" sz="5400" b="1" dirty="0">
                <a:solidFill>
                  <a:schemeClr val="tx1"/>
                </a:solidFill>
                <a:latin typeface="+mj-lt"/>
                <a:ea typeface="맑은 고딕"/>
                <a:cs typeface="+mj-cs"/>
              </a:rPr>
              <a:t>&gt;</a:t>
            </a:r>
            <a:endParaRPr lang="en-US" altLang="ko-KR" sz="5400" b="1" kern="1200" dirty="0" err="1">
              <a:solidFill>
                <a:schemeClr val="tx1"/>
              </a:solidFill>
              <a:latin typeface="+mj-lt"/>
              <a:ea typeface="맑은 고딕"/>
              <a:cs typeface="Calibri Light"/>
            </a:endParaRPr>
          </a:p>
        </p:txBody>
      </p:sp>
      <p:sp>
        <p:nvSpPr>
          <p:cNvPr id="41" name="Rectangle 43">
            <a:extLst>
              <a:ext uri="{FF2B5EF4-FFF2-40B4-BE49-F238E27FC236}">
                <a16:creationId xmlns:a16="http://schemas.microsoft.com/office/drawing/2014/main" id="{F170E346-B98B-43A6-A4DA-D36FF6328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195977-6FF6-4D4E-8542-A2CA0FDFD5E6}"/>
              </a:ext>
            </a:extLst>
          </p:cNvPr>
          <p:cNvSpPr txBox="1"/>
          <p:nvPr/>
        </p:nvSpPr>
        <p:spPr>
          <a:xfrm>
            <a:off x="371475" y="4733925"/>
            <a:ext cx="11553825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 dirty="0">
                <a:ea typeface="맑은 고딕"/>
                <a:cs typeface="Calibri"/>
              </a:rPr>
              <a:t> </a:t>
            </a:r>
            <a:r>
              <a:rPr lang="ko-KR" altLang="en-US" sz="1400" dirty="0">
                <a:ea typeface="맑은 고딕"/>
                <a:cs typeface="Calibri"/>
              </a:rPr>
              <a:t>기존의 페인트는 프레임 상에 바로 이미지를 입는 방식이지만 이렇게 하면 한번의 이미지가 움직일 때마다 딜레이에서 생기는 </a:t>
            </a:r>
            <a:r>
              <a:rPr lang="ko-KR" altLang="en-US" sz="1400" dirty="0" err="1">
                <a:ea typeface="맑은 고딕"/>
                <a:cs typeface="Calibri"/>
              </a:rPr>
              <a:t>끊김현상이</a:t>
            </a:r>
            <a:r>
              <a:rPr lang="ko-KR" altLang="en-US" sz="1400" dirty="0">
                <a:ea typeface="맑은 고딕"/>
                <a:cs typeface="Calibri"/>
              </a:rPr>
              <a:t> 생긴다 </a:t>
            </a:r>
            <a:endParaRPr lang="ko-KR" sz="1400">
              <a:ea typeface="맑은 고딕"/>
              <a:cs typeface="Calibri"/>
            </a:endParaRPr>
          </a:p>
          <a:p>
            <a:r>
              <a:rPr lang="ko-KR" altLang="en-US" sz="1400" dirty="0">
                <a:ea typeface="맑은 고딕"/>
                <a:cs typeface="Calibri"/>
              </a:rPr>
              <a:t> 그걸 방지하기 위해 이미지를 하나 </a:t>
            </a:r>
            <a:r>
              <a:rPr lang="ko-KR" altLang="en-US" sz="1400" dirty="0" err="1">
                <a:ea typeface="맑은 고딕"/>
                <a:cs typeface="Calibri"/>
              </a:rPr>
              <a:t>더만들고</a:t>
            </a:r>
            <a:r>
              <a:rPr lang="ko-KR" altLang="en-US" sz="1400" dirty="0">
                <a:ea typeface="맑은 고딕"/>
                <a:cs typeface="Calibri"/>
              </a:rPr>
              <a:t> 해당 이미지에 미리 다음에 오게 될 이미지를 그리고 반복적으로 이미 그려진 그림을 불러오는 것으로 이걸 방지할 수 있으며 이 기술을 </a:t>
            </a:r>
            <a:r>
              <a:rPr lang="ko-KR" altLang="en-US" sz="1400" b="1" dirty="0" err="1">
                <a:ea typeface="맑은 고딕"/>
                <a:cs typeface="Calibri"/>
              </a:rPr>
              <a:t>더블버퍼링</a:t>
            </a:r>
            <a:r>
              <a:rPr lang="ko-KR" altLang="en-US" sz="1400" dirty="0" err="1">
                <a:ea typeface="맑은 고딕"/>
                <a:cs typeface="Calibri"/>
              </a:rPr>
              <a:t>이라</a:t>
            </a:r>
            <a:r>
              <a:rPr lang="ko-KR" altLang="en-US" sz="1400" dirty="0">
                <a:ea typeface="맑은 고딕"/>
                <a:cs typeface="Calibri"/>
              </a:rPr>
              <a:t> 부른다 </a:t>
            </a:r>
          </a:p>
          <a:p>
            <a:r>
              <a:rPr lang="ko-KR" altLang="en-US" sz="1400" dirty="0">
                <a:ea typeface="맑은 고딕"/>
                <a:cs typeface="Calibri"/>
              </a:rPr>
              <a:t> 새로운 이미지를 계속 그리는 것이 아닌 이미 그려진 이미지를 불러와 </a:t>
            </a:r>
            <a:r>
              <a:rPr lang="ko-KR" altLang="en-US" sz="1400" dirty="0" err="1">
                <a:ea typeface="맑은 고딕"/>
                <a:cs typeface="Calibri"/>
              </a:rPr>
              <a:t>딜레이없이</a:t>
            </a:r>
            <a:r>
              <a:rPr lang="ko-KR" altLang="en-US" sz="1400" dirty="0">
                <a:ea typeface="맑은 고딕"/>
                <a:cs typeface="Calibri"/>
              </a:rPr>
              <a:t> 깔끔한 움직임을 볼 수 있다 </a:t>
            </a:r>
          </a:p>
          <a:p>
            <a:r>
              <a:rPr lang="ko-KR" altLang="en-US" sz="1400" dirty="0">
                <a:ea typeface="맑은 고딕"/>
                <a:cs typeface="Calibri"/>
              </a:rPr>
              <a:t> 위와는 다르지만 이미지처럼 오디오를 불러올 수 있는 </a:t>
            </a:r>
            <a:r>
              <a:rPr lang="ko-KR" altLang="en-US" sz="1400" dirty="0" err="1">
                <a:ea typeface="맑은 고딕"/>
                <a:cs typeface="Calibri"/>
              </a:rPr>
              <a:t>오디오스트림</a:t>
            </a:r>
            <a:r>
              <a:rPr lang="ko-KR" altLang="en-US" sz="1400" dirty="0">
                <a:ea typeface="맑은 고딕"/>
                <a:cs typeface="Calibri"/>
              </a:rPr>
              <a:t> 역시 존재하며 루프를 이용하여 계속 오디오가 진행될 지 한 순간만 진행될 지 </a:t>
            </a:r>
            <a:r>
              <a:rPr lang="ko-KR" altLang="en-US" sz="1400" dirty="0" err="1">
                <a:ea typeface="맑은 고딕"/>
                <a:cs typeface="Calibri"/>
              </a:rPr>
              <a:t>지정가능하다</a:t>
            </a:r>
            <a:endParaRPr lang="ko-KR" altLang="en-US" sz="1400" dirty="0">
              <a:ea typeface="맑은 고딕"/>
              <a:cs typeface="Calibri"/>
            </a:endParaRPr>
          </a:p>
          <a:p>
            <a:r>
              <a:rPr lang="ko-KR" altLang="en-US" sz="1400" b="1" dirty="0">
                <a:ea typeface="맑은 고딕"/>
                <a:cs typeface="Calibri"/>
              </a:rPr>
              <a:t> </a:t>
            </a:r>
            <a:r>
              <a:rPr lang="ko-KR" altLang="en-US" sz="1400" b="1" dirty="0" err="1">
                <a:ea typeface="맑은 고딕"/>
                <a:cs typeface="Calibri"/>
              </a:rPr>
              <a:t>GUI는</a:t>
            </a:r>
            <a:r>
              <a:rPr lang="ko-KR" altLang="en-US" sz="1400" b="1" dirty="0">
                <a:ea typeface="맑은 고딕"/>
                <a:cs typeface="Calibri"/>
              </a:rPr>
              <a:t> 소스의 </a:t>
            </a:r>
            <a:r>
              <a:rPr lang="ko-KR" altLang="en-US" sz="1400" b="1" dirty="0" err="1">
                <a:ea typeface="맑은 고딕"/>
                <a:cs typeface="Calibri"/>
              </a:rPr>
              <a:t>복잡함보다는</a:t>
            </a:r>
            <a:r>
              <a:rPr lang="ko-KR" altLang="en-US" sz="1400" b="1" dirty="0">
                <a:ea typeface="맑은 고딕"/>
                <a:cs typeface="Calibri"/>
              </a:rPr>
              <a:t> 검색의 기술이 중요하다 위의 두 기술 역시 찾아보면 금방 인터넷 상에 존재하는 기술이다</a:t>
            </a:r>
          </a:p>
        </p:txBody>
      </p:sp>
      <p:pic>
        <p:nvPicPr>
          <p:cNvPr id="3" name="그림 3">
            <a:extLst>
              <a:ext uri="{FF2B5EF4-FFF2-40B4-BE49-F238E27FC236}">
                <a16:creationId xmlns:a16="http://schemas.microsoft.com/office/drawing/2014/main" id="{3367B4FC-FB23-4FFF-95A7-036CC439D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1387518"/>
            <a:ext cx="5029200" cy="2939963"/>
          </a:xfrm>
          <a:prstGeom prst="rect">
            <a:avLst/>
          </a:prstGeom>
        </p:spPr>
      </p:pic>
      <p:pic>
        <p:nvPicPr>
          <p:cNvPr id="4" name="그림 5">
            <a:extLst>
              <a:ext uri="{FF2B5EF4-FFF2-40B4-BE49-F238E27FC236}">
                <a16:creationId xmlns:a16="http://schemas.microsoft.com/office/drawing/2014/main" id="{FD0D879B-D296-4816-8FAF-F11AD529E9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1225" y="1467612"/>
            <a:ext cx="5419725" cy="165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475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FD584FA4-1FDD-4E71-AE92-9A654F427606}"/>
              </a:ext>
            </a:extLst>
          </p:cNvPr>
          <p:cNvSpPr txBox="1"/>
          <p:nvPr/>
        </p:nvSpPr>
        <p:spPr>
          <a:xfrm>
            <a:off x="838199" y="291090"/>
            <a:ext cx="10515599" cy="93268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5400" b="1" dirty="0">
                <a:solidFill>
                  <a:schemeClr val="tx1"/>
                </a:solidFill>
                <a:latin typeface="+mj-lt"/>
                <a:ea typeface="맑은 고딕"/>
                <a:cs typeface="+mj-cs"/>
              </a:rPr>
              <a:t>5</a:t>
            </a:r>
            <a:r>
              <a:rPr lang="en-US" altLang="ko-KR" sz="5400" b="1" kern="1200" dirty="0">
                <a:solidFill>
                  <a:schemeClr val="tx1"/>
                </a:solidFill>
                <a:latin typeface="+mj-lt"/>
                <a:ea typeface="맑은 고딕"/>
                <a:cs typeface="+mj-cs"/>
              </a:rPr>
              <a:t>.</a:t>
            </a:r>
            <a:r>
              <a:rPr lang="en-US" altLang="ko-KR" sz="5400" b="1" dirty="0">
                <a:solidFill>
                  <a:schemeClr val="tx1"/>
                </a:solidFill>
                <a:latin typeface="+mj-lt"/>
                <a:ea typeface="맑은 고딕"/>
                <a:cs typeface="+mj-cs"/>
              </a:rPr>
              <a:t>주요소스 </a:t>
            </a:r>
            <a:r>
              <a:rPr lang="en-US" altLang="ko-KR" sz="5400" b="1" dirty="0" err="1">
                <a:solidFill>
                  <a:schemeClr val="tx1"/>
                </a:solidFill>
                <a:latin typeface="+mj-lt"/>
                <a:ea typeface="맑은 고딕"/>
                <a:cs typeface="+mj-cs"/>
              </a:rPr>
              <a:t>설명</a:t>
            </a:r>
            <a:r>
              <a:rPr lang="en-US" altLang="ko-KR" sz="5400" b="1" dirty="0">
                <a:solidFill>
                  <a:schemeClr val="tx1"/>
                </a:solidFill>
                <a:latin typeface="+mj-lt"/>
                <a:ea typeface="맑은 고딕"/>
                <a:cs typeface="+mj-cs"/>
              </a:rPr>
              <a:t>&lt;LOG </a:t>
            </a:r>
            <a:r>
              <a:rPr lang="en-US" altLang="ko-KR" sz="5400" b="1" dirty="0" err="1">
                <a:solidFill>
                  <a:schemeClr val="tx1"/>
                </a:solidFill>
                <a:latin typeface="+mj-lt"/>
                <a:ea typeface="맑은 고딕"/>
                <a:cs typeface="+mj-cs"/>
              </a:rPr>
              <a:t>기록</a:t>
            </a:r>
            <a:r>
              <a:rPr lang="en-US" altLang="ko-KR" sz="5400" b="1" dirty="0">
                <a:solidFill>
                  <a:schemeClr val="tx1"/>
                </a:solidFill>
                <a:latin typeface="+mj-lt"/>
                <a:ea typeface="맑은 고딕"/>
                <a:cs typeface="+mj-cs"/>
              </a:rPr>
              <a:t>&gt;</a:t>
            </a:r>
            <a:endParaRPr lang="en-US" altLang="ko-KR" sz="5400" b="1" kern="1200" dirty="0" err="1">
              <a:solidFill>
                <a:schemeClr val="tx1"/>
              </a:solidFill>
              <a:latin typeface="+mj-lt"/>
              <a:ea typeface="맑은 고딕"/>
              <a:cs typeface="Calibri Light"/>
            </a:endParaRPr>
          </a:p>
        </p:txBody>
      </p:sp>
      <p:sp>
        <p:nvSpPr>
          <p:cNvPr id="41" name="Rectangle 43">
            <a:extLst>
              <a:ext uri="{FF2B5EF4-FFF2-40B4-BE49-F238E27FC236}">
                <a16:creationId xmlns:a16="http://schemas.microsoft.com/office/drawing/2014/main" id="{F170E346-B98B-43A6-A4DA-D36FF6328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195977-6FF6-4D4E-8542-A2CA0FDFD5E6}"/>
              </a:ext>
            </a:extLst>
          </p:cNvPr>
          <p:cNvSpPr txBox="1"/>
          <p:nvPr/>
        </p:nvSpPr>
        <p:spPr>
          <a:xfrm>
            <a:off x="529451" y="4891901"/>
            <a:ext cx="11553825" cy="160043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dirty="0">
                <a:ea typeface="맑은 고딕"/>
                <a:cs typeface="Calibri"/>
              </a:rPr>
              <a:t> 게임 내부 서버에 접속한 클라이언트의 기록을 남길 수 있게 클라이언트가 접속할 시에</a:t>
            </a:r>
          </a:p>
          <a:p>
            <a:r>
              <a:rPr lang="ko-KR" altLang="en-US" sz="1400" dirty="0">
                <a:ea typeface="맑은 고딕"/>
                <a:cs typeface="Calibri"/>
              </a:rPr>
              <a:t>클라이언트의 </a:t>
            </a:r>
            <a:r>
              <a:rPr lang="ko-KR" altLang="en-US" sz="1400" dirty="0" err="1">
                <a:ea typeface="맑은 고딕"/>
                <a:cs typeface="Calibri"/>
              </a:rPr>
              <a:t>ID와</a:t>
            </a:r>
            <a:r>
              <a:rPr lang="ko-KR" altLang="en-US" sz="1400" dirty="0">
                <a:ea typeface="맑은 고딕"/>
                <a:cs typeface="Calibri"/>
              </a:rPr>
              <a:t> 함께 </a:t>
            </a:r>
            <a:r>
              <a:rPr lang="ko-KR" altLang="en-US" sz="1400" dirty="0" err="1">
                <a:ea typeface="맑은 고딕"/>
                <a:cs typeface="Calibri"/>
              </a:rPr>
              <a:t>IP를</a:t>
            </a:r>
            <a:r>
              <a:rPr lang="ko-KR" altLang="en-US" sz="1400" dirty="0">
                <a:ea typeface="맑은 고딕"/>
                <a:cs typeface="Calibri"/>
              </a:rPr>
              <a:t> 서버로 넘기고, 그걸 받아 </a:t>
            </a:r>
            <a:r>
              <a:rPr lang="ko-KR" altLang="en-US" sz="1400" dirty="0" err="1">
                <a:ea typeface="맑은 고딕"/>
                <a:cs typeface="Calibri"/>
              </a:rPr>
              <a:t>logDTO라는</a:t>
            </a:r>
            <a:r>
              <a:rPr lang="ko-KR" altLang="en-US" sz="1400" dirty="0">
                <a:ea typeface="맑은 고딕"/>
                <a:cs typeface="Calibri"/>
              </a:rPr>
              <a:t> 또 다른 객체에 저장,</a:t>
            </a:r>
          </a:p>
          <a:p>
            <a:r>
              <a:rPr lang="ko-KR" altLang="en-US" sz="1400" dirty="0">
                <a:ea typeface="맑은 고딕"/>
                <a:cs typeface="Calibri"/>
              </a:rPr>
              <a:t>벡터를 이용하여 필요할 시에 다시 받아오는 구조로 설계 </a:t>
            </a:r>
          </a:p>
          <a:p>
            <a:r>
              <a:rPr lang="ko-KR" altLang="en-US" sz="1400" b="1" dirty="0">
                <a:ea typeface="맑은 고딕"/>
                <a:cs typeface="Calibri"/>
              </a:rPr>
              <a:t> </a:t>
            </a:r>
            <a:r>
              <a:rPr lang="ko-KR" altLang="en-US" sz="1400" b="1" dirty="0" err="1">
                <a:ea typeface="맑은 고딕"/>
                <a:cs typeface="Calibri"/>
              </a:rPr>
              <a:t>InetAddress</a:t>
            </a:r>
            <a:r>
              <a:rPr lang="ko-KR" altLang="en-US" sz="1400" b="1" dirty="0">
                <a:ea typeface="맑은 고딕"/>
                <a:cs typeface="Calibri"/>
              </a:rPr>
              <a:t> 클래스</a:t>
            </a:r>
            <a:r>
              <a:rPr lang="ko-KR" altLang="en-US" sz="1400" dirty="0">
                <a:ea typeface="맑은 고딕"/>
                <a:cs typeface="Calibri"/>
              </a:rPr>
              <a:t>는 자바에서 IP 주소를 다루기 위한 클래스로써 나의 </a:t>
            </a:r>
            <a:r>
              <a:rPr lang="ko-KR" altLang="en-US" sz="1400" dirty="0" err="1">
                <a:ea typeface="맑은 고딕"/>
                <a:cs typeface="Calibri"/>
              </a:rPr>
              <a:t>ip주소를</a:t>
            </a:r>
            <a:r>
              <a:rPr lang="ko-KR" altLang="en-US" sz="1400" dirty="0">
                <a:ea typeface="맑은 고딕"/>
                <a:cs typeface="Calibri"/>
              </a:rPr>
              <a:t> 받아와 </a:t>
            </a:r>
          </a:p>
          <a:p>
            <a:r>
              <a:rPr lang="ko-KR" altLang="en-US" sz="1400" dirty="0" err="1">
                <a:ea typeface="맑은 고딕"/>
                <a:cs typeface="Calibri"/>
              </a:rPr>
              <a:t>String</a:t>
            </a:r>
            <a:r>
              <a:rPr lang="ko-KR" altLang="en-US" sz="1400" dirty="0">
                <a:ea typeface="맑은 고딕"/>
                <a:cs typeface="Calibri"/>
              </a:rPr>
              <a:t> 자료형으로 변환시켜 대입시킨 뒤에 서버로 송신</a:t>
            </a:r>
          </a:p>
          <a:p>
            <a:r>
              <a:rPr lang="ko-KR" altLang="en-US" sz="1400" dirty="0">
                <a:ea typeface="맑은 고딕"/>
                <a:cs typeface="Calibri"/>
              </a:rPr>
              <a:t> 서버에서는 클라이언트 정보를 받은 뒤에 </a:t>
            </a:r>
            <a:r>
              <a:rPr lang="ko-KR" altLang="en-US" sz="1400" b="1" dirty="0" err="1">
                <a:ea typeface="맑은 고딕"/>
                <a:cs typeface="Calibri"/>
              </a:rPr>
              <a:t>SimpleDateFormat</a:t>
            </a:r>
            <a:r>
              <a:rPr lang="ko-KR" altLang="en-US" sz="1400" b="1" dirty="0">
                <a:ea typeface="맑은 고딕"/>
                <a:cs typeface="Calibri"/>
              </a:rPr>
              <a:t> 클래스(날짜, 시간을 간단히 받아오는 클래스)</a:t>
            </a:r>
          </a:p>
          <a:p>
            <a:r>
              <a:rPr lang="ko-KR" altLang="en-US" sz="1400" dirty="0" err="1">
                <a:ea typeface="맑은 고딕"/>
                <a:cs typeface="Calibri"/>
              </a:rPr>
              <a:t>를</a:t>
            </a:r>
            <a:r>
              <a:rPr lang="ko-KR" altLang="en-US" sz="1400" dirty="0">
                <a:ea typeface="맑은 고딕"/>
                <a:cs typeface="Calibri"/>
              </a:rPr>
              <a:t> 이용하여 시작시간을 함께 입력 종료 시에는 다시 종료시간을 입력</a:t>
            </a:r>
          </a:p>
        </p:txBody>
      </p:sp>
      <p:pic>
        <p:nvPicPr>
          <p:cNvPr id="5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6EAE3115-46C7-4488-91B8-780FF66CE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181" y="1220238"/>
            <a:ext cx="5177882" cy="3581184"/>
          </a:xfrm>
          <a:prstGeom prst="rect">
            <a:avLst/>
          </a:prstGeom>
        </p:spPr>
      </p:pic>
      <p:pic>
        <p:nvPicPr>
          <p:cNvPr id="6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51315415-F0E2-4A00-B670-2548E40315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3767" y="1223426"/>
            <a:ext cx="5949175" cy="2989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0806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FD584FA4-1FDD-4E71-AE92-9A654F427606}"/>
              </a:ext>
            </a:extLst>
          </p:cNvPr>
          <p:cNvSpPr txBox="1"/>
          <p:nvPr/>
        </p:nvSpPr>
        <p:spPr>
          <a:xfrm>
            <a:off x="838199" y="291090"/>
            <a:ext cx="10515599" cy="93268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5400" b="1" dirty="0">
                <a:solidFill>
                  <a:schemeClr val="tx1"/>
                </a:solidFill>
                <a:latin typeface="+mj-lt"/>
                <a:ea typeface="맑은 고딕"/>
                <a:cs typeface="+mj-cs"/>
              </a:rPr>
              <a:t>5</a:t>
            </a:r>
            <a:r>
              <a:rPr lang="en-US" altLang="ko-KR" sz="5400" b="1" kern="1200" dirty="0">
                <a:solidFill>
                  <a:schemeClr val="tx1"/>
                </a:solidFill>
                <a:latin typeface="+mj-lt"/>
                <a:ea typeface="맑은 고딕"/>
                <a:cs typeface="+mj-cs"/>
              </a:rPr>
              <a:t>.</a:t>
            </a:r>
            <a:r>
              <a:rPr lang="en-US" altLang="ko-KR" sz="5400" b="1" dirty="0">
                <a:solidFill>
                  <a:schemeClr val="tx1"/>
                </a:solidFill>
                <a:latin typeface="+mj-lt"/>
                <a:ea typeface="맑은 고딕"/>
                <a:cs typeface="+mj-cs"/>
              </a:rPr>
              <a:t>주요소스 </a:t>
            </a:r>
            <a:r>
              <a:rPr lang="en-US" altLang="ko-KR" sz="5400" b="1" dirty="0" err="1">
                <a:solidFill>
                  <a:schemeClr val="tx1"/>
                </a:solidFill>
                <a:latin typeface="+mj-lt"/>
                <a:ea typeface="맑은 고딕"/>
                <a:cs typeface="+mj-cs"/>
              </a:rPr>
              <a:t>설명</a:t>
            </a:r>
            <a:r>
              <a:rPr lang="en-US" altLang="ko-KR" sz="5400" b="1" dirty="0">
                <a:solidFill>
                  <a:schemeClr val="tx1"/>
                </a:solidFill>
                <a:latin typeface="+mj-lt"/>
                <a:ea typeface="맑은 고딕"/>
                <a:cs typeface="+mj-cs"/>
              </a:rPr>
              <a:t>&lt;LOG </a:t>
            </a:r>
            <a:r>
              <a:rPr lang="en-US" altLang="ko-KR" sz="5400" b="1" dirty="0" err="1">
                <a:solidFill>
                  <a:schemeClr val="tx1"/>
                </a:solidFill>
                <a:latin typeface="+mj-lt"/>
                <a:ea typeface="맑은 고딕"/>
                <a:cs typeface="+mj-cs"/>
              </a:rPr>
              <a:t>기록</a:t>
            </a:r>
            <a:r>
              <a:rPr lang="en-US" altLang="ko-KR" sz="5400" b="1" dirty="0">
                <a:solidFill>
                  <a:schemeClr val="tx1"/>
                </a:solidFill>
                <a:latin typeface="+mj-lt"/>
                <a:ea typeface="맑은 고딕"/>
                <a:cs typeface="+mj-cs"/>
              </a:rPr>
              <a:t>&gt;</a:t>
            </a:r>
            <a:endParaRPr lang="en-US" altLang="ko-KR" sz="5400" b="1" kern="1200" dirty="0" err="1">
              <a:solidFill>
                <a:schemeClr val="tx1"/>
              </a:solidFill>
              <a:latin typeface="+mj-lt"/>
              <a:ea typeface="맑은 고딕"/>
              <a:cs typeface="Calibri Light"/>
            </a:endParaRPr>
          </a:p>
        </p:txBody>
      </p:sp>
      <p:sp>
        <p:nvSpPr>
          <p:cNvPr id="41" name="Rectangle 43">
            <a:extLst>
              <a:ext uri="{FF2B5EF4-FFF2-40B4-BE49-F238E27FC236}">
                <a16:creationId xmlns:a16="http://schemas.microsoft.com/office/drawing/2014/main" id="{F170E346-B98B-43A6-A4DA-D36FF6328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195977-6FF6-4D4E-8542-A2CA0FDFD5E6}"/>
              </a:ext>
            </a:extLst>
          </p:cNvPr>
          <p:cNvSpPr txBox="1"/>
          <p:nvPr/>
        </p:nvSpPr>
        <p:spPr>
          <a:xfrm>
            <a:off x="325012" y="4501608"/>
            <a:ext cx="1155382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dirty="0">
                <a:ea typeface="맑은 고딕"/>
                <a:cs typeface="Calibri"/>
              </a:rPr>
              <a:t>현재 접속해 있는 클라이언트의 로그 확인 및, 특정 아이디나 전체 목록을 확인할 수 있는 걸 알 수 있음</a:t>
            </a:r>
          </a:p>
          <a:p>
            <a:r>
              <a:rPr lang="ko-KR" altLang="en-US" sz="1400" dirty="0">
                <a:ea typeface="맑은 고딕"/>
                <a:cs typeface="Calibri"/>
              </a:rPr>
              <a:t>LOG 테이블에서 받아온 내용을 서버 </a:t>
            </a:r>
            <a:r>
              <a:rPr lang="ko-KR" altLang="en-US" sz="1400" dirty="0" err="1">
                <a:ea typeface="맑은 고딕"/>
                <a:cs typeface="Calibri"/>
              </a:rPr>
              <a:t>GUI에서</a:t>
            </a:r>
            <a:r>
              <a:rPr lang="ko-KR" altLang="en-US" sz="1400" dirty="0">
                <a:ea typeface="맑은 고딕"/>
                <a:cs typeface="Calibri"/>
              </a:rPr>
              <a:t> 확인 가능</a:t>
            </a:r>
            <a:endParaRPr lang="ko-KR"/>
          </a:p>
        </p:txBody>
      </p:sp>
      <p:pic>
        <p:nvPicPr>
          <p:cNvPr id="4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221FF967-9DFC-4B20-8D7D-7AC46CAE3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717" y="1431465"/>
            <a:ext cx="5252224" cy="2926411"/>
          </a:xfrm>
          <a:prstGeom prst="rect">
            <a:avLst/>
          </a:prstGeom>
        </p:spPr>
      </p:pic>
      <p:pic>
        <p:nvPicPr>
          <p:cNvPr id="7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1AFB23F9-9BB8-4375-832E-E2AA96B9FC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286" y="1428400"/>
            <a:ext cx="4880517" cy="276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9411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FD584FA4-1FDD-4E71-AE92-9A654F427606}"/>
              </a:ext>
            </a:extLst>
          </p:cNvPr>
          <p:cNvSpPr txBox="1"/>
          <p:nvPr/>
        </p:nvSpPr>
        <p:spPr>
          <a:xfrm>
            <a:off x="838199" y="291090"/>
            <a:ext cx="10515599" cy="93268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5400" b="1" dirty="0">
                <a:solidFill>
                  <a:schemeClr val="tx1"/>
                </a:solidFill>
                <a:latin typeface="+mj-lt"/>
                <a:ea typeface="맑은 고딕"/>
                <a:cs typeface="+mj-cs"/>
              </a:rPr>
              <a:t>5</a:t>
            </a:r>
            <a:r>
              <a:rPr lang="en-US" altLang="ko-KR" sz="5400" b="1" kern="1200" dirty="0">
                <a:solidFill>
                  <a:schemeClr val="tx1"/>
                </a:solidFill>
                <a:latin typeface="+mj-lt"/>
                <a:ea typeface="맑은 고딕"/>
                <a:cs typeface="+mj-cs"/>
              </a:rPr>
              <a:t>.</a:t>
            </a:r>
            <a:r>
              <a:rPr lang="en-US" altLang="ko-KR" sz="5400" b="1" dirty="0">
                <a:solidFill>
                  <a:schemeClr val="tx1"/>
                </a:solidFill>
                <a:latin typeface="+mj-lt"/>
                <a:ea typeface="맑은 고딕"/>
                <a:cs typeface="+mj-cs"/>
              </a:rPr>
              <a:t>구현영상 및 </a:t>
            </a:r>
            <a:r>
              <a:rPr lang="en-US" altLang="ko-KR" sz="5400" b="1" dirty="0" err="1">
                <a:solidFill>
                  <a:schemeClr val="tx1"/>
                </a:solidFill>
                <a:latin typeface="+mj-lt"/>
                <a:ea typeface="맑은 고딕"/>
                <a:cs typeface="+mj-cs"/>
              </a:rPr>
              <a:t>깃허브</a:t>
            </a:r>
            <a:endParaRPr lang="en-US" altLang="ko-KR" sz="5400" b="1" kern="1200" dirty="0" err="1">
              <a:solidFill>
                <a:schemeClr val="tx1"/>
              </a:solidFill>
              <a:latin typeface="+mj-lt"/>
              <a:ea typeface="맑은 고딕"/>
              <a:cs typeface="Calibri Light"/>
            </a:endParaRPr>
          </a:p>
        </p:txBody>
      </p:sp>
      <p:sp>
        <p:nvSpPr>
          <p:cNvPr id="41" name="Rectangle 43">
            <a:extLst>
              <a:ext uri="{FF2B5EF4-FFF2-40B4-BE49-F238E27FC236}">
                <a16:creationId xmlns:a16="http://schemas.microsoft.com/office/drawing/2014/main" id="{F170E346-B98B-43A6-A4DA-D36FF6328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524F9B-604C-4FC8-BDE2-B17F8056BA76}"/>
              </a:ext>
            </a:extLst>
          </p:cNvPr>
          <p:cNvSpPr txBox="1"/>
          <p:nvPr/>
        </p:nvSpPr>
        <p:spPr>
          <a:xfrm>
            <a:off x="1805683" y="1824626"/>
            <a:ext cx="96774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프로그래밍은 맛있다. 카페를 이용해주세요</a:t>
            </a:r>
            <a:endParaRPr lang="ko-KR" dirty="0">
              <a:ea typeface="맑은 고딕"/>
              <a:cs typeface="Calibri"/>
            </a:endParaRPr>
          </a:p>
          <a:p>
            <a:r>
              <a:rPr lang="ko-KR" altLang="en-US" dirty="0">
                <a:ea typeface="맑은 고딕"/>
                <a:cs typeface="Calibri"/>
                <a:hlinkClick r:id="rId2"/>
              </a:rPr>
              <a:t>구현영상</a:t>
            </a:r>
            <a:endParaRPr lang="ko-KR" altLang="en-US" dirty="0">
              <a:ea typeface="맑은 고딕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EFB13D-BEFE-495C-BDE2-22152660E5AC}"/>
              </a:ext>
            </a:extLst>
          </p:cNvPr>
          <p:cNvSpPr txBox="1"/>
          <p:nvPr/>
        </p:nvSpPr>
        <p:spPr>
          <a:xfrm>
            <a:off x="1805682" y="2774985"/>
            <a:ext cx="96774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  <a:cs typeface="+mn-lt"/>
                <a:hlinkClick r:id="rId3"/>
              </a:rPr>
              <a:t>서버 깃허브</a:t>
            </a:r>
            <a:endParaRPr lang="ko-KR" dirty="0"/>
          </a:p>
          <a:p>
            <a:r>
              <a:rPr lang="ko-KR" altLang="en-US" dirty="0">
                <a:ea typeface="+mn-lt"/>
                <a:cs typeface="+mn-lt"/>
                <a:hlinkClick r:id="rId4"/>
              </a:rPr>
              <a:t>클라이언트 깃허브</a:t>
            </a:r>
            <a:endParaRPr lang="ko-KR" dirty="0"/>
          </a:p>
        </p:txBody>
      </p:sp>
      <p:pic>
        <p:nvPicPr>
          <p:cNvPr id="3" name="그래픽 3" descr="클래퍼 보드">
            <a:extLst>
              <a:ext uri="{FF2B5EF4-FFF2-40B4-BE49-F238E27FC236}">
                <a16:creationId xmlns:a16="http://schemas.microsoft.com/office/drawing/2014/main" id="{0F99CA5D-1298-4C2C-A0DF-5185C1ACC8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4170" y="1694839"/>
            <a:ext cx="914400" cy="914400"/>
          </a:xfrm>
          <a:prstGeom prst="rect">
            <a:avLst/>
          </a:prstGeom>
        </p:spPr>
      </p:pic>
      <p:pic>
        <p:nvPicPr>
          <p:cNvPr id="4" name="그래픽 6" descr="선반 위의 책">
            <a:extLst>
              <a:ext uri="{FF2B5EF4-FFF2-40B4-BE49-F238E27FC236}">
                <a16:creationId xmlns:a16="http://schemas.microsoft.com/office/drawing/2014/main" id="{019D0136-5273-4212-A23B-BAE3174B2CA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44193" y="261220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0884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FD584FA4-1FDD-4E71-AE92-9A654F427606}"/>
              </a:ext>
            </a:extLst>
          </p:cNvPr>
          <p:cNvSpPr txBox="1"/>
          <p:nvPr/>
        </p:nvSpPr>
        <p:spPr>
          <a:xfrm>
            <a:off x="838199" y="291090"/>
            <a:ext cx="10515599" cy="93268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5400" b="1" dirty="0">
                <a:solidFill>
                  <a:schemeClr val="tx1"/>
                </a:solidFill>
                <a:latin typeface="+mj-lt"/>
                <a:ea typeface="맑은 고딕"/>
                <a:cs typeface="+mj-cs"/>
              </a:rPr>
              <a:t>6</a:t>
            </a:r>
            <a:r>
              <a:rPr lang="en-US" altLang="ko-KR" sz="5400" b="1" kern="1200" dirty="0">
                <a:solidFill>
                  <a:schemeClr val="tx1"/>
                </a:solidFill>
                <a:latin typeface="+mj-lt"/>
                <a:ea typeface="맑은 고딕"/>
                <a:cs typeface="+mj-cs"/>
              </a:rPr>
              <a:t>.</a:t>
            </a:r>
            <a:r>
              <a:rPr lang="en-US" altLang="ko-KR" sz="5400" b="1" dirty="0">
                <a:solidFill>
                  <a:schemeClr val="tx1"/>
                </a:solidFill>
                <a:latin typeface="+mj-lt"/>
                <a:ea typeface="맑은 고딕"/>
                <a:cs typeface="+mj-cs"/>
              </a:rPr>
              <a:t>후기</a:t>
            </a:r>
            <a:endParaRPr lang="en-US" altLang="ko-KR" sz="5400" b="1" kern="1200" dirty="0" err="1">
              <a:solidFill>
                <a:schemeClr val="tx1"/>
              </a:solidFill>
              <a:latin typeface="+mj-lt"/>
              <a:ea typeface="맑은 고딕"/>
              <a:cs typeface="Calibri Light"/>
            </a:endParaRPr>
          </a:p>
        </p:txBody>
      </p:sp>
      <p:sp>
        <p:nvSpPr>
          <p:cNvPr id="41" name="Rectangle 43">
            <a:extLst>
              <a:ext uri="{FF2B5EF4-FFF2-40B4-BE49-F238E27FC236}">
                <a16:creationId xmlns:a16="http://schemas.microsoft.com/office/drawing/2014/main" id="{F170E346-B98B-43A6-A4DA-D36FF6328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A96A9F-E6FB-4055-958C-6FD2EA4C7E91}"/>
              </a:ext>
            </a:extLst>
          </p:cNvPr>
          <p:cNvSpPr txBox="1"/>
          <p:nvPr/>
        </p:nvSpPr>
        <p:spPr>
          <a:xfrm>
            <a:off x="628649" y="1454108"/>
            <a:ext cx="10918902" cy="409123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latinLnBrk="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</a:pPr>
            <a:r>
              <a:rPr lang="ko-KR" altLang="en-US" sz="1400" dirty="0">
                <a:solidFill>
                  <a:schemeClr val="tx1"/>
                </a:solidFill>
                <a:ea typeface="맑은 고딕"/>
                <a:cs typeface="Calibri"/>
              </a:rPr>
              <a:t> 아쉬움이 많이 남는다. 시작은 간단 하게 하려 했으나, 하나를 진행하면 할 수록 생각을 하게 되고 생각을 할 수록 필요한 기능은 점점 늘어가, 시작은 작은 개울이었지만, 끝은 바다처럼 크게 되어 버렸다. 그로 인해 몇가지는 포기하게 되고, 상황에 맞게 계획을 바꿔갔지만 끝끝내 구현 못한 기능들이 있어 그것이 가장 아쉽다.</a:t>
            </a:r>
          </a:p>
          <a:p>
            <a:pPr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</a:pPr>
            <a:r>
              <a:rPr lang="ko-KR" altLang="en-US" sz="1400" dirty="0">
                <a:solidFill>
                  <a:schemeClr val="tx1"/>
                </a:solidFill>
                <a:ea typeface="맑은 고딕"/>
                <a:cs typeface="Calibri"/>
              </a:rPr>
              <a:t> 반면에 프로젝트를 진행하며 내가 현재 몰랐던 기술을 알아갈 수 있었고 그 기술을 내 것으로 만드는 과정은 정말 유익한 시간이었으며, 구현해낸 기술들을 하나, 하나 생각하면 못했던 것에 대한 아쉬움도 있지만, 해낸 것에 대한 만족감도 있다. 여러 예외들을 보면서 다음에는 이와 같은 실수를 안 할 수 있게 해준 과정은 만족하고 있다.</a:t>
            </a:r>
          </a:p>
          <a:p>
            <a:pPr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</a:pPr>
            <a:r>
              <a:rPr lang="ko-KR" altLang="en-US" sz="1400" dirty="0">
                <a:solidFill>
                  <a:schemeClr val="tx1"/>
                </a:solidFill>
                <a:ea typeface="맑은 고딕"/>
                <a:cs typeface="Calibri"/>
              </a:rPr>
              <a:t> 게임이란 것이 소스 뿐만이 아닌 그래픽 적인 것 역시 중요하므로, 그와 관련된 전문기술이 전무한 내가 할 수 있는 건 한정적이라 프로젝트란 것을 혼자 하는 것이 얼마나 힘든 지, 왜 팀으로 해야 하며, 한 가지의 프로그램이 나오기까지의 기간이 오래 걸리는지 알게 된 시간이었다.</a:t>
            </a:r>
          </a:p>
          <a:p>
            <a:pPr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</a:pPr>
            <a:r>
              <a:rPr lang="ko-KR" altLang="en-US" sz="1400" dirty="0">
                <a:solidFill>
                  <a:schemeClr val="tx1"/>
                </a:solidFill>
                <a:ea typeface="맑은 고딕"/>
                <a:cs typeface="Calibri"/>
              </a:rPr>
              <a:t>그리고 역시 프로젝트를 하며 느끼지만, 삽질, 즉 노력을 많이 하면 할수록 머리는 힘들지만 몸이 노력을 알아가고, 전혀 처음 본 문외한 기술이라도 지금에 와서는 익숙하게 다룰 수 있다는 게 기분이 좋다. 주요소스에서는 설명하지 못했지만 대다수의 </a:t>
            </a:r>
            <a:r>
              <a:rPr lang="ko-KR" altLang="en-US" sz="1400" dirty="0" err="1">
                <a:solidFill>
                  <a:schemeClr val="tx1"/>
                </a:solidFill>
                <a:ea typeface="맑은 고딕"/>
                <a:cs typeface="Calibri"/>
              </a:rPr>
              <a:t>GUI와</a:t>
            </a:r>
            <a:r>
              <a:rPr lang="ko-KR" altLang="en-US" sz="1400" dirty="0">
                <a:solidFill>
                  <a:schemeClr val="tx1"/>
                </a:solidFill>
                <a:ea typeface="맑은 고딕"/>
                <a:cs typeface="Calibri"/>
              </a:rPr>
              <a:t> 서버 내부적으로 쓰레드가 돌고 있는데, 해당 기술을 처음 배웠을 때만해도 어떻게 쓰는지 감도오지 않았지만, 지금은 어떻게, 언제, 왜 써야 하는지를 알게 된 유익한 과정이었다.</a:t>
            </a:r>
          </a:p>
        </p:txBody>
      </p:sp>
    </p:spTree>
    <p:extLst>
      <p:ext uri="{BB962C8B-B14F-4D97-AF65-F5344CB8AC3E}">
        <p14:creationId xmlns:p14="http://schemas.microsoft.com/office/powerpoint/2010/main" val="2207115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36428" y="627564"/>
            <a:ext cx="747417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ko-KR" altLang="en-US"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목차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36429" y="2278173"/>
            <a:ext cx="6467867" cy="345061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dirty="0">
                <a:ea typeface="맑은 고딕"/>
              </a:rPr>
              <a:t>1. </a:t>
            </a:r>
            <a:r>
              <a:rPr lang="ko-KR" altLang="en-US" dirty="0">
                <a:ea typeface="맑은 고딕"/>
              </a:rPr>
              <a:t>프로젝트 개요</a:t>
            </a:r>
            <a:endParaRPr lang="ko-KR" altLang="en-US" dirty="0">
              <a:ea typeface="맑은 고딕"/>
              <a:cs typeface="Calibri" panose="020F0502020204030204"/>
            </a:endParaRPr>
          </a:p>
          <a:p>
            <a:pPr indent="-228600" algn="l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/>
                <a:cs typeface="Calibri" panose="020F0502020204030204"/>
              </a:rPr>
              <a:t>2. 주요 사용기술</a:t>
            </a:r>
            <a:endParaRPr lang="ko-KR" altLang="en-US" dirty="0">
              <a:ea typeface="맑은 고딕"/>
            </a:endParaRPr>
          </a:p>
          <a:p>
            <a:pPr indent="-228600" algn="l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/>
                <a:cs typeface="Calibri"/>
              </a:rPr>
              <a:t>3. 흐름도</a:t>
            </a:r>
            <a:endParaRPr lang="ko-KR" altLang="en-US" dirty="0">
              <a:ea typeface="맑은 고딕"/>
            </a:endParaRPr>
          </a:p>
          <a:p>
            <a:pPr indent="-228600" algn="l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dirty="0">
                <a:ea typeface="맑은 고딕"/>
              </a:rPr>
              <a:t>4. DB </a:t>
            </a:r>
            <a:r>
              <a:rPr lang="ko-KR" altLang="en-US" dirty="0">
                <a:ea typeface="맑은 고딕"/>
              </a:rPr>
              <a:t>테이블 구조 및 다이어그램</a:t>
            </a:r>
            <a:endParaRPr lang="ko-KR" altLang="en-US" dirty="0">
              <a:ea typeface="맑은 고딕"/>
              <a:cs typeface="Calibri"/>
            </a:endParaRPr>
          </a:p>
          <a:p>
            <a:pPr indent="-228600" algn="l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dirty="0">
                <a:ea typeface="맑은 고딕"/>
              </a:rPr>
              <a:t>5. </a:t>
            </a:r>
            <a:r>
              <a:rPr lang="en-US" altLang="ko-KR" dirty="0" err="1">
                <a:ea typeface="맑은 고딕"/>
              </a:rPr>
              <a:t>주요소스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설명</a:t>
            </a:r>
            <a:r>
              <a:rPr lang="en-US" altLang="ko-KR" dirty="0">
                <a:ea typeface="맑은 고딕"/>
              </a:rPr>
              <a:t> 및 </a:t>
            </a:r>
            <a:r>
              <a:rPr lang="en-US" altLang="ko-KR" dirty="0" err="1">
                <a:ea typeface="맑은 고딕"/>
              </a:rPr>
              <a:t>구현영상</a:t>
            </a:r>
            <a:endParaRPr lang="ko-KR" altLang="en-US" dirty="0" err="1">
              <a:ea typeface="맑은 고딕"/>
              <a:cs typeface="Calibri"/>
            </a:endParaRPr>
          </a:p>
          <a:p>
            <a:pPr indent="-228600" algn="l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dirty="0">
                <a:ea typeface="맑은 고딕"/>
              </a:rPr>
              <a:t>6. </a:t>
            </a:r>
            <a:r>
              <a:rPr lang="ko-KR" altLang="en-US" dirty="0">
                <a:ea typeface="맑은 고딕"/>
              </a:rPr>
              <a:t>후기</a:t>
            </a:r>
            <a:endParaRPr lang="ko-KR" altLang="en-US" dirty="0">
              <a:ea typeface="맑은 고딕"/>
              <a:cs typeface="Calibri"/>
            </a:endParaRPr>
          </a:p>
        </p:txBody>
      </p:sp>
      <p:sp>
        <p:nvSpPr>
          <p:cNvPr id="41" name="Rectangle 41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3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6" descr="확인 표시">
            <a:extLst>
              <a:ext uri="{FF2B5EF4-FFF2-40B4-BE49-F238E27FC236}">
                <a16:creationId xmlns:a16="http://schemas.microsoft.com/office/drawing/2014/main" id="{6831E581-C850-416E-A3D2-B31B45E81B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133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FD584FA4-1FDD-4E71-AE92-9A654F427606}"/>
              </a:ext>
            </a:extLst>
          </p:cNvPr>
          <p:cNvSpPr txBox="1"/>
          <p:nvPr/>
        </p:nvSpPr>
        <p:spPr>
          <a:xfrm>
            <a:off x="838199" y="291090"/>
            <a:ext cx="10515599" cy="93268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5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1.</a:t>
            </a:r>
            <a:r>
              <a:rPr lang="ko-KR" altLang="en-US" sz="5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프로젝트 목적 및 </a:t>
            </a:r>
            <a:r>
              <a:rPr lang="ko-KR" altLang="en-US" sz="54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개발툴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9342561-42B4-4F00-939D-3FCECCDE21F9}"/>
              </a:ext>
            </a:extLst>
          </p:cNvPr>
          <p:cNvSpPr txBox="1"/>
          <p:nvPr/>
        </p:nvSpPr>
        <p:spPr>
          <a:xfrm>
            <a:off x="809624" y="1454108"/>
            <a:ext cx="6956502" cy="409123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latinLnBrk="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</a:pPr>
            <a:r>
              <a:rPr lang="ko-KR" altLang="en-US" sz="1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프로젝트의 목적</a:t>
            </a:r>
          </a:p>
          <a:p>
            <a:pPr latinLnBrk="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</a:pPr>
            <a:r>
              <a:rPr lang="en-US" altLang="ko-KR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ko-KR" alt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프로그래밍을 배운 후부터 계속해서 들었던 의문을 해결하고 싶은 마음에 예전부터 계속해서 시도해오며</a:t>
            </a:r>
            <a:r>
              <a:rPr lang="en-US" altLang="ko-KR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이번엔 텍스트기반이 아닌 그래픽기반의 인터페이스로 설계</a:t>
            </a:r>
          </a:p>
          <a:p>
            <a:pPr latinLnBrk="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</a:pPr>
            <a:r>
              <a:rPr lang="en-US" altLang="ko-KR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ko-KR" alt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게임을 실행시키고 난 뒤의 작동원리</a:t>
            </a:r>
            <a:r>
              <a:rPr lang="en-US" altLang="ko-KR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캐릭터의 움직임</a:t>
            </a:r>
            <a:r>
              <a:rPr lang="en-US" altLang="ko-KR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레벨이 오르거나</a:t>
            </a:r>
            <a:r>
              <a:rPr lang="en-US" altLang="ko-KR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공격을 할 때의 단순한 행동에도 하나하나 있을 소스를 직접 설계해보고 싶은 마음에 프로젝트 주제로 선정</a:t>
            </a:r>
          </a:p>
        </p:txBody>
      </p:sp>
      <p:sp>
        <p:nvSpPr>
          <p:cNvPr id="41" name="Rectangle 43">
            <a:extLst>
              <a:ext uri="{FF2B5EF4-FFF2-40B4-BE49-F238E27FC236}">
                <a16:creationId xmlns:a16="http://schemas.microsoft.com/office/drawing/2014/main" id="{F170E346-B98B-43A6-A4DA-D36FF6328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21CE5BD-887A-47EE-A660-0A6F37FF282F}"/>
              </a:ext>
            </a:extLst>
          </p:cNvPr>
          <p:cNvSpPr txBox="1"/>
          <p:nvPr/>
        </p:nvSpPr>
        <p:spPr>
          <a:xfrm>
            <a:off x="838199" y="3228081"/>
            <a:ext cx="3267306" cy="94101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latinLnBrk="0">
              <a:lnSpc>
                <a:spcPct val="90000"/>
              </a:lnSpc>
              <a:spcBef>
                <a:spcPts val="1000"/>
              </a:spcBef>
            </a:pPr>
            <a:r>
              <a:rPr lang="ko-KR" altLang="en-US" sz="1400" b="1" kern="1200" dirty="0" err="1">
                <a:solidFill>
                  <a:schemeClr val="tx1"/>
                </a:solidFill>
                <a:latin typeface="+mn-lt"/>
                <a:ea typeface="맑은 고딕"/>
                <a:cs typeface="+mn-cs"/>
              </a:rPr>
              <a:t>개발툴</a:t>
            </a:r>
            <a:endParaRPr lang="en-US" altLang="ko-KR" sz="1400" b="1" kern="1200">
              <a:solidFill>
                <a:schemeClr val="tx1"/>
              </a:solidFill>
              <a:latin typeface="+mn-lt"/>
              <a:ea typeface="맑은 고딕"/>
              <a:cs typeface="Calibri"/>
            </a:endParaRPr>
          </a:p>
          <a:p>
            <a:pPr latinLnBrk="0">
              <a:lnSpc>
                <a:spcPct val="90000"/>
              </a:lnSpc>
            </a:pPr>
            <a:r>
              <a:rPr lang="en-US" altLang="ko-KR" sz="1400" kern="1200" dirty="0">
                <a:solidFill>
                  <a:schemeClr val="tx1"/>
                </a:solidFill>
                <a:latin typeface="+mn-lt"/>
                <a:ea typeface="맑은 고딕"/>
                <a:cs typeface="+mn-cs"/>
              </a:rPr>
              <a:t>Java SE-1.8</a:t>
            </a:r>
            <a:r>
              <a:rPr lang="ko-KR" altLang="en-US" sz="1400" kern="1200" dirty="0">
                <a:solidFill>
                  <a:schemeClr val="tx1"/>
                </a:solidFill>
                <a:latin typeface="+mn-lt"/>
                <a:ea typeface="맑은 고딕"/>
                <a:cs typeface="+mn-cs"/>
              </a:rPr>
              <a:t>버전 </a:t>
            </a:r>
            <a:r>
              <a:rPr lang="en-US" altLang="ko-KR" sz="1400" kern="1200" dirty="0">
                <a:solidFill>
                  <a:schemeClr val="tx1"/>
                </a:solidFill>
                <a:latin typeface="+mn-lt"/>
                <a:ea typeface="맑은 고딕"/>
                <a:cs typeface="+mn-cs"/>
              </a:rPr>
              <a:t>- </a:t>
            </a:r>
            <a:r>
              <a:rPr lang="ko-KR" altLang="en-US" sz="1400" kern="1200" dirty="0">
                <a:solidFill>
                  <a:schemeClr val="tx1"/>
                </a:solidFill>
                <a:latin typeface="+mn-lt"/>
                <a:ea typeface="맑은 고딕"/>
                <a:cs typeface="+mn-cs"/>
              </a:rPr>
              <a:t>툴 </a:t>
            </a:r>
            <a:r>
              <a:rPr lang="en-US" altLang="ko-KR" sz="1400" kern="1200" dirty="0">
                <a:solidFill>
                  <a:schemeClr val="tx1"/>
                </a:solidFill>
                <a:latin typeface="+mn-lt"/>
                <a:ea typeface="맑은 고딕"/>
                <a:cs typeface="+mn-cs"/>
              </a:rPr>
              <a:t>Eclipse </a:t>
            </a:r>
            <a:r>
              <a:rPr lang="ko-KR" altLang="en-US" sz="1400" kern="1200" dirty="0">
                <a:solidFill>
                  <a:schemeClr val="tx1"/>
                </a:solidFill>
                <a:latin typeface="+mn-lt"/>
                <a:ea typeface="맑은 고딕"/>
                <a:cs typeface="+mn-cs"/>
              </a:rPr>
              <a:t>사용</a:t>
            </a:r>
            <a:endParaRPr lang="ko-KR" altLang="en-US" sz="1400" kern="1200" dirty="0">
              <a:solidFill>
                <a:schemeClr val="tx1"/>
              </a:solidFill>
              <a:latin typeface="+mn-lt"/>
              <a:ea typeface="맑은 고딕"/>
              <a:cs typeface="Calibri"/>
            </a:endParaRPr>
          </a:p>
          <a:p>
            <a:pPr latinLnBrk="0">
              <a:lnSpc>
                <a:spcPct val="90000"/>
              </a:lnSpc>
            </a:pPr>
            <a:r>
              <a:rPr lang="en-US" altLang="ko-KR" sz="1400" kern="1200" dirty="0" err="1">
                <a:solidFill>
                  <a:schemeClr val="tx1"/>
                </a:solidFill>
                <a:latin typeface="+mn-lt"/>
                <a:ea typeface="맑은 고딕"/>
                <a:cs typeface="+mn-cs"/>
              </a:rPr>
              <a:t>Oacle</a:t>
            </a:r>
            <a:r>
              <a:rPr lang="en-US" altLang="ko-KR" sz="1400" kern="1200" dirty="0">
                <a:solidFill>
                  <a:schemeClr val="tx1"/>
                </a:solidFill>
                <a:latin typeface="+mn-lt"/>
                <a:ea typeface="맑은 고딕"/>
                <a:cs typeface="+mn-cs"/>
              </a:rPr>
              <a:t> 11g </a:t>
            </a:r>
            <a:r>
              <a:rPr lang="ko-KR" altLang="en-US" sz="1400" kern="1200" dirty="0">
                <a:solidFill>
                  <a:schemeClr val="tx1"/>
                </a:solidFill>
                <a:latin typeface="+mn-lt"/>
                <a:ea typeface="맑은 고딕"/>
                <a:cs typeface="+mn-cs"/>
              </a:rPr>
              <a:t>버전 </a:t>
            </a:r>
            <a:r>
              <a:rPr lang="en-US" altLang="ko-KR" sz="1400" kern="1200" dirty="0">
                <a:solidFill>
                  <a:schemeClr val="tx1"/>
                </a:solidFill>
                <a:latin typeface="+mn-lt"/>
                <a:ea typeface="맑은 고딕"/>
                <a:cs typeface="+mn-cs"/>
              </a:rPr>
              <a:t>- </a:t>
            </a:r>
            <a:r>
              <a:rPr lang="ko-KR" altLang="en-US" sz="1400" kern="1200" dirty="0">
                <a:solidFill>
                  <a:schemeClr val="tx1"/>
                </a:solidFill>
                <a:latin typeface="+mn-lt"/>
                <a:ea typeface="맑은 고딕"/>
                <a:cs typeface="+mn-cs"/>
              </a:rPr>
              <a:t>툴 </a:t>
            </a:r>
            <a:r>
              <a:rPr lang="en-US" altLang="ko-KR" sz="1400" kern="1200" dirty="0" err="1">
                <a:solidFill>
                  <a:schemeClr val="tx1"/>
                </a:solidFill>
                <a:latin typeface="+mn-lt"/>
                <a:ea typeface="맑은 고딕"/>
                <a:cs typeface="+mn-cs"/>
              </a:rPr>
              <a:t>SQLDeveloper</a:t>
            </a:r>
            <a:r>
              <a:rPr lang="en-US" altLang="ko-KR" sz="1400" kern="1200" dirty="0">
                <a:solidFill>
                  <a:schemeClr val="tx1"/>
                </a:solidFill>
                <a:latin typeface="+mn-lt"/>
                <a:ea typeface="맑은 고딕"/>
                <a:cs typeface="+mn-cs"/>
              </a:rPr>
              <a:t> </a:t>
            </a:r>
            <a:r>
              <a:rPr lang="ko-KR" altLang="en-US" sz="1400" kern="1200" dirty="0">
                <a:solidFill>
                  <a:schemeClr val="tx1"/>
                </a:solidFill>
                <a:latin typeface="+mn-lt"/>
                <a:ea typeface="맑은 고딕"/>
                <a:cs typeface="+mn-cs"/>
              </a:rPr>
              <a:t>사용</a:t>
            </a:r>
            <a:endParaRPr lang="ko-KR" altLang="en-US" sz="1400" kern="1200" dirty="0">
              <a:solidFill>
                <a:schemeClr val="tx1"/>
              </a:solidFill>
              <a:latin typeface="+mn-lt"/>
              <a:ea typeface="맑은 고딕"/>
              <a:cs typeface="Calibri"/>
            </a:endParaRPr>
          </a:p>
          <a:p>
            <a:pPr latinLnBrk="0">
              <a:lnSpc>
                <a:spcPct val="90000"/>
              </a:lnSpc>
            </a:pPr>
            <a:r>
              <a:rPr lang="en-US" altLang="ko-KR" sz="1400" kern="1200" dirty="0">
                <a:solidFill>
                  <a:schemeClr val="tx1"/>
                </a:solidFill>
                <a:latin typeface="+mn-lt"/>
                <a:ea typeface="맑은 고딕"/>
                <a:cs typeface="+mn-cs"/>
              </a:rPr>
              <a:t>GitHub </a:t>
            </a:r>
            <a:r>
              <a:rPr lang="ko-KR" altLang="en-US" sz="1400" kern="1200" dirty="0">
                <a:solidFill>
                  <a:schemeClr val="tx1"/>
                </a:solidFill>
                <a:latin typeface="+mn-lt"/>
                <a:ea typeface="맑은 고딕"/>
                <a:cs typeface="+mn-cs"/>
              </a:rPr>
              <a:t>연동</a:t>
            </a:r>
            <a:endParaRPr lang="ko-KR" altLang="en-US" sz="1400" kern="1200" dirty="0">
              <a:solidFill>
                <a:schemeClr val="tx1"/>
              </a:solidFill>
              <a:latin typeface="+mn-lt"/>
              <a:ea typeface="맑은 고딕"/>
              <a:cs typeface="Calibri"/>
            </a:endParaRPr>
          </a:p>
        </p:txBody>
      </p:sp>
      <p:graphicFrame>
        <p:nvGraphicFramePr>
          <p:cNvPr id="40" name="표 5">
            <a:extLst>
              <a:ext uri="{FF2B5EF4-FFF2-40B4-BE49-F238E27FC236}">
                <a16:creationId xmlns:a16="http://schemas.microsoft.com/office/drawing/2014/main" id="{410ACD01-32A3-40A6-B2CB-E1E900D438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2142766"/>
              </p:ext>
            </p:extLst>
          </p:nvPr>
        </p:nvGraphicFramePr>
        <p:xfrm>
          <a:off x="856520" y="4229585"/>
          <a:ext cx="4145001" cy="22302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92143">
                  <a:extLst>
                    <a:ext uri="{9D8B030D-6E8A-4147-A177-3AD203B41FA5}">
                      <a16:colId xmlns:a16="http://schemas.microsoft.com/office/drawing/2014/main" val="2939579428"/>
                    </a:ext>
                  </a:extLst>
                </a:gridCol>
                <a:gridCol w="592143">
                  <a:extLst>
                    <a:ext uri="{9D8B030D-6E8A-4147-A177-3AD203B41FA5}">
                      <a16:colId xmlns:a16="http://schemas.microsoft.com/office/drawing/2014/main" val="1080672459"/>
                    </a:ext>
                  </a:extLst>
                </a:gridCol>
                <a:gridCol w="592143">
                  <a:extLst>
                    <a:ext uri="{9D8B030D-6E8A-4147-A177-3AD203B41FA5}">
                      <a16:colId xmlns:a16="http://schemas.microsoft.com/office/drawing/2014/main" val="4222262131"/>
                    </a:ext>
                  </a:extLst>
                </a:gridCol>
                <a:gridCol w="592143">
                  <a:extLst>
                    <a:ext uri="{9D8B030D-6E8A-4147-A177-3AD203B41FA5}">
                      <a16:colId xmlns:a16="http://schemas.microsoft.com/office/drawing/2014/main" val="3393152913"/>
                    </a:ext>
                  </a:extLst>
                </a:gridCol>
                <a:gridCol w="592143">
                  <a:extLst>
                    <a:ext uri="{9D8B030D-6E8A-4147-A177-3AD203B41FA5}">
                      <a16:colId xmlns:a16="http://schemas.microsoft.com/office/drawing/2014/main" val="135836396"/>
                    </a:ext>
                  </a:extLst>
                </a:gridCol>
                <a:gridCol w="592143">
                  <a:extLst>
                    <a:ext uri="{9D8B030D-6E8A-4147-A177-3AD203B41FA5}">
                      <a16:colId xmlns:a16="http://schemas.microsoft.com/office/drawing/2014/main" val="2870050079"/>
                    </a:ext>
                  </a:extLst>
                </a:gridCol>
                <a:gridCol w="592143">
                  <a:extLst>
                    <a:ext uri="{9D8B030D-6E8A-4147-A177-3AD203B41FA5}">
                      <a16:colId xmlns:a16="http://schemas.microsoft.com/office/drawing/2014/main" val="2087664398"/>
                    </a:ext>
                  </a:extLst>
                </a:gridCol>
              </a:tblGrid>
              <a:tr h="446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2"/>
                          </a:solidFill>
                        </a:rPr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2"/>
                          </a:solidFill>
                        </a:rPr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1150988"/>
                  </a:ext>
                </a:extLst>
              </a:tr>
              <a:tr h="446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6550519"/>
                  </a:ext>
                </a:extLst>
              </a:tr>
              <a:tr h="44604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400" b="0" i="0" u="none" strike="noStrike" noProof="0" dirty="0">
                          <a:latin typeface="맑은 고딕"/>
                          <a:ea typeface="맑은 고딕"/>
                        </a:rPr>
                        <a:t>13</a:t>
                      </a:r>
                      <a:endParaRPr lang="ko-KR" altLang="en-US" sz="1400" b="0" i="0" u="none" strike="noStrike" noProof="0" dirty="0">
                        <a:latin typeface="맑은 고딕"/>
                        <a:ea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rgbClr val="C00000"/>
                          </a:solidFill>
                        </a:rPr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rgbClr val="C00000"/>
                          </a:solidFill>
                        </a:rPr>
                        <a:t>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rgbClr val="C00000"/>
                          </a:solidFill>
                        </a:rPr>
                        <a:t>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8371925"/>
                  </a:ext>
                </a:extLst>
              </a:tr>
              <a:tr h="446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5811849"/>
                  </a:ext>
                </a:extLst>
              </a:tr>
              <a:tr h="446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2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2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820309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1A388E41-5B13-48C7-8B5B-E0D87FDF43D5}"/>
              </a:ext>
            </a:extLst>
          </p:cNvPr>
          <p:cNvSpPr txBox="1"/>
          <p:nvPr/>
        </p:nvSpPr>
        <p:spPr>
          <a:xfrm>
            <a:off x="5486719" y="4167789"/>
            <a:ext cx="4360126" cy="181588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 b="1" dirty="0">
                <a:ea typeface="맑은 고딕"/>
              </a:rPr>
              <a:t>프로젝트 기간 9월 15일 - 9월 25일</a:t>
            </a:r>
            <a:endParaRPr lang="ko-KR" altLang="en-US" sz="1600" b="1">
              <a:ea typeface="맑은 고딕"/>
              <a:cs typeface="Calibri"/>
            </a:endParaRPr>
          </a:p>
          <a:p>
            <a:endParaRPr lang="ko-KR" altLang="en-US" sz="1600" b="1" dirty="0">
              <a:solidFill>
                <a:schemeClr val="tx1"/>
              </a:solidFill>
              <a:ea typeface="맑은 고딕"/>
              <a:cs typeface="Calibri"/>
            </a:endParaRPr>
          </a:p>
          <a:p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  <a:ea typeface="맑은 고딕"/>
                <a:cs typeface="Calibri"/>
              </a:rPr>
              <a:t>14일~15일 프로젝트 구상 및 설계</a:t>
            </a:r>
          </a:p>
          <a:p>
            <a:r>
              <a:rPr lang="ko-KR" altLang="en-US" sz="1600" dirty="0">
                <a:solidFill>
                  <a:srgbClr val="C00000"/>
                </a:solidFill>
                <a:ea typeface="맑은 고딕"/>
                <a:cs typeface="Calibri"/>
              </a:rPr>
              <a:t>16일~18일 JAVA DAO DTO 기본 </a:t>
            </a:r>
            <a:r>
              <a:rPr lang="ko-KR" altLang="en-US" sz="1600" dirty="0" err="1">
                <a:solidFill>
                  <a:srgbClr val="C00000"/>
                </a:solidFill>
                <a:ea typeface="맑은 고딕"/>
                <a:cs typeface="Calibri"/>
              </a:rPr>
              <a:t>로직설계</a:t>
            </a:r>
            <a:endParaRPr lang="ko-KR" altLang="en-US" sz="1600" dirty="0">
              <a:solidFill>
                <a:srgbClr val="C00000"/>
              </a:solidFill>
              <a:ea typeface="맑은 고딕"/>
              <a:cs typeface="Calibri"/>
            </a:endParaRPr>
          </a:p>
          <a:p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ea typeface="맑은 고딕"/>
                <a:cs typeface="Calibri"/>
              </a:rPr>
              <a:t>19일~22일 JAVA GUI 설계</a:t>
            </a:r>
          </a:p>
          <a:p>
            <a:r>
              <a:rPr lang="ko-KR" altLang="en-US" sz="1600" dirty="0">
                <a:solidFill>
                  <a:schemeClr val="accent3">
                    <a:lumMod val="50000"/>
                  </a:schemeClr>
                </a:solidFill>
                <a:ea typeface="맑은 고딕"/>
                <a:cs typeface="Calibri"/>
              </a:rPr>
              <a:t>23일~24일 JAVA TCP 서버구축 및 연동</a:t>
            </a:r>
          </a:p>
          <a:p>
            <a:r>
              <a:rPr lang="ko-KR" altLang="en-US" sz="1600" dirty="0">
                <a:solidFill>
                  <a:schemeClr val="tx1"/>
                </a:solidFill>
                <a:ea typeface="맑은 고딕"/>
                <a:cs typeface="Calibri"/>
              </a:rPr>
              <a:t>25일 마무리 작업 및 PPT 제작</a:t>
            </a:r>
          </a:p>
        </p:txBody>
      </p:sp>
    </p:spTree>
    <p:extLst>
      <p:ext uri="{BB962C8B-B14F-4D97-AF65-F5344CB8AC3E}">
        <p14:creationId xmlns:p14="http://schemas.microsoft.com/office/powerpoint/2010/main" val="3594077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FD584FA4-1FDD-4E71-AE92-9A654F427606}"/>
              </a:ext>
            </a:extLst>
          </p:cNvPr>
          <p:cNvSpPr txBox="1"/>
          <p:nvPr/>
        </p:nvSpPr>
        <p:spPr>
          <a:xfrm>
            <a:off x="838199" y="291090"/>
            <a:ext cx="10515599" cy="93268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5400" b="1" dirty="0">
                <a:solidFill>
                  <a:schemeClr val="tx1"/>
                </a:solidFill>
                <a:latin typeface="+mj-lt"/>
                <a:ea typeface="맑은 고딕"/>
                <a:cs typeface="+mj-cs"/>
              </a:rPr>
              <a:t>2</a:t>
            </a:r>
            <a:r>
              <a:rPr lang="en-US" altLang="ko-KR" sz="5400" b="1" kern="1200" dirty="0">
                <a:solidFill>
                  <a:schemeClr val="tx1"/>
                </a:solidFill>
                <a:latin typeface="+mj-lt"/>
                <a:ea typeface="맑은 고딕"/>
                <a:cs typeface="+mj-cs"/>
              </a:rPr>
              <a:t>.</a:t>
            </a:r>
            <a:r>
              <a:rPr lang="en-US" altLang="ko-KR" sz="5400" b="1" dirty="0">
                <a:solidFill>
                  <a:schemeClr val="tx1"/>
                </a:solidFill>
                <a:latin typeface="+mj-lt"/>
                <a:ea typeface="맑은 고딕"/>
                <a:cs typeface="+mj-cs"/>
              </a:rPr>
              <a:t>주요 </a:t>
            </a:r>
            <a:r>
              <a:rPr lang="en-US" altLang="ko-KR" sz="5400" b="1" dirty="0" err="1">
                <a:solidFill>
                  <a:schemeClr val="tx1"/>
                </a:solidFill>
                <a:latin typeface="+mj-lt"/>
                <a:ea typeface="맑은 고딕"/>
                <a:cs typeface="+mj-cs"/>
              </a:rPr>
              <a:t>사용기술</a:t>
            </a:r>
            <a:endParaRPr lang="ko-KR" altLang="en-US" sz="5400" b="1" kern="1200" dirty="0" err="1">
              <a:solidFill>
                <a:schemeClr val="tx1"/>
              </a:solidFill>
              <a:latin typeface="+mj-lt"/>
              <a:ea typeface="맑은 고딕"/>
              <a:cs typeface="Calibri Light"/>
            </a:endParaRPr>
          </a:p>
        </p:txBody>
      </p:sp>
      <p:sp>
        <p:nvSpPr>
          <p:cNvPr id="41" name="Rectangle 43">
            <a:extLst>
              <a:ext uri="{FF2B5EF4-FFF2-40B4-BE49-F238E27FC236}">
                <a16:creationId xmlns:a16="http://schemas.microsoft.com/office/drawing/2014/main" id="{F170E346-B98B-43A6-A4DA-D36FF6328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Graphic 6" descr="확인 표시">
            <a:extLst>
              <a:ext uri="{FF2B5EF4-FFF2-40B4-BE49-F238E27FC236}">
                <a16:creationId xmlns:a16="http://schemas.microsoft.com/office/drawing/2014/main" id="{EB04B7C8-BE2E-4147-B413-0D5BF2F986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6847" y="1183777"/>
            <a:ext cx="1142998" cy="1142998"/>
          </a:xfrm>
          <a:prstGeom prst="rect">
            <a:avLst/>
          </a:prstGeom>
        </p:spPr>
      </p:pic>
      <p:pic>
        <p:nvPicPr>
          <p:cNvPr id="12" name="Graphic 6" descr="확인 표시">
            <a:extLst>
              <a:ext uri="{FF2B5EF4-FFF2-40B4-BE49-F238E27FC236}">
                <a16:creationId xmlns:a16="http://schemas.microsoft.com/office/drawing/2014/main" id="{37D097A3-9FE9-4FAE-9A80-EF79C267DF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6846" y="2326776"/>
            <a:ext cx="1142998" cy="1142998"/>
          </a:xfrm>
          <a:prstGeom prst="rect">
            <a:avLst/>
          </a:prstGeom>
        </p:spPr>
      </p:pic>
      <p:pic>
        <p:nvPicPr>
          <p:cNvPr id="13" name="Graphic 6" descr="확인 표시">
            <a:extLst>
              <a:ext uri="{FF2B5EF4-FFF2-40B4-BE49-F238E27FC236}">
                <a16:creationId xmlns:a16="http://schemas.microsoft.com/office/drawing/2014/main" id="{CC4F0CBD-32C1-4ADC-ACB6-7CA2F133E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6847" y="3469777"/>
            <a:ext cx="1142998" cy="1142998"/>
          </a:xfrm>
          <a:prstGeom prst="rect">
            <a:avLst/>
          </a:prstGeom>
        </p:spPr>
      </p:pic>
      <p:pic>
        <p:nvPicPr>
          <p:cNvPr id="14" name="Graphic 6" descr="확인 표시">
            <a:extLst>
              <a:ext uri="{FF2B5EF4-FFF2-40B4-BE49-F238E27FC236}">
                <a16:creationId xmlns:a16="http://schemas.microsoft.com/office/drawing/2014/main" id="{521B10EA-18A3-41FA-8F6B-E5F0D9A63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4946" y="4612776"/>
            <a:ext cx="1142998" cy="1142998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75ABDA82-D1F2-410D-938E-D301041EC670}"/>
              </a:ext>
            </a:extLst>
          </p:cNvPr>
          <p:cNvCxnSpPr/>
          <p:nvPr/>
        </p:nvCxnSpPr>
        <p:spPr>
          <a:xfrm>
            <a:off x="1861335" y="2145801"/>
            <a:ext cx="9115425" cy="0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7160962-B54D-4E87-AA06-7F8CE2319984}"/>
              </a:ext>
            </a:extLst>
          </p:cNvPr>
          <p:cNvCxnSpPr>
            <a:cxnSpLocks/>
          </p:cNvCxnSpPr>
          <p:nvPr/>
        </p:nvCxnSpPr>
        <p:spPr>
          <a:xfrm>
            <a:off x="1861334" y="3241176"/>
            <a:ext cx="9115425" cy="0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6E4A93C-7927-431B-9491-656105888685}"/>
              </a:ext>
            </a:extLst>
          </p:cNvPr>
          <p:cNvCxnSpPr>
            <a:cxnSpLocks/>
          </p:cNvCxnSpPr>
          <p:nvPr/>
        </p:nvCxnSpPr>
        <p:spPr>
          <a:xfrm>
            <a:off x="1861334" y="4384176"/>
            <a:ext cx="9115425" cy="0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D2BD99C-BE9A-4CAF-B05A-3344CAE12A7F}"/>
              </a:ext>
            </a:extLst>
          </p:cNvPr>
          <p:cNvCxnSpPr>
            <a:cxnSpLocks/>
          </p:cNvCxnSpPr>
          <p:nvPr/>
        </p:nvCxnSpPr>
        <p:spPr>
          <a:xfrm>
            <a:off x="1861334" y="5527176"/>
            <a:ext cx="9115425" cy="0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9B87C1F-3819-4373-9565-E426664EF171}"/>
              </a:ext>
            </a:extLst>
          </p:cNvPr>
          <p:cNvSpPr txBox="1"/>
          <p:nvPr/>
        </p:nvSpPr>
        <p:spPr>
          <a:xfrm>
            <a:off x="1794660" y="1755276"/>
            <a:ext cx="91154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맑은 고딕"/>
                <a:cs typeface="Calibri"/>
              </a:rPr>
              <a:t>멀티쓰레드를</a:t>
            </a:r>
            <a:r>
              <a:rPr lang="ko-KR" altLang="en-US" dirty="0">
                <a:ea typeface="맑은 고딕"/>
                <a:cs typeface="Calibri"/>
              </a:rPr>
              <a:t> 이용한 TCP 서버 구축 및 </a:t>
            </a:r>
            <a:r>
              <a:rPr lang="ko-KR" dirty="0">
                <a:ea typeface="맑은 고딕"/>
                <a:cs typeface="Calibri"/>
              </a:rPr>
              <a:t>GUI 내부적인 동시 실행 설계</a:t>
            </a:r>
            <a:endParaRPr lang="ko-KR" altLang="en-US" dirty="0">
              <a:ea typeface="맑은 고딕"/>
              <a:cs typeface="Calibr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CCE45E1-D2DB-48D1-A715-BF796F037AAC}"/>
              </a:ext>
            </a:extLst>
          </p:cNvPr>
          <p:cNvSpPr txBox="1"/>
          <p:nvPr/>
        </p:nvSpPr>
        <p:spPr>
          <a:xfrm>
            <a:off x="1794660" y="2898276"/>
            <a:ext cx="91154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  <a:cs typeface="Calibri"/>
              </a:rPr>
              <a:t>GUI </a:t>
            </a:r>
            <a:r>
              <a:rPr lang="ko-KR" altLang="en-US" dirty="0" err="1">
                <a:ea typeface="맑은 고딕"/>
                <a:cs typeface="Calibri"/>
              </a:rPr>
              <a:t>더블버퍼링을</a:t>
            </a:r>
            <a:r>
              <a:rPr lang="ko-KR" altLang="en-US" dirty="0">
                <a:ea typeface="맑은 고딕"/>
                <a:cs typeface="Calibri"/>
              </a:rPr>
              <a:t> 이용한 이미지 움직임 설계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8F403DA-5729-49C5-BB5D-0A2E54C87969}"/>
              </a:ext>
            </a:extLst>
          </p:cNvPr>
          <p:cNvSpPr txBox="1"/>
          <p:nvPr/>
        </p:nvSpPr>
        <p:spPr>
          <a:xfrm>
            <a:off x="1756560" y="3965076"/>
            <a:ext cx="91154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  <a:cs typeface="Calibri"/>
              </a:rPr>
              <a:t>내부적인 객체를 외부 데이터파일로 변환 스트림을 이용하여 불러오기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2F32D3B-6681-4E5F-9973-BF85B57AB210}"/>
              </a:ext>
            </a:extLst>
          </p:cNvPr>
          <p:cNvSpPr txBox="1"/>
          <p:nvPr/>
        </p:nvSpPr>
        <p:spPr>
          <a:xfrm>
            <a:off x="1756560" y="5155700"/>
            <a:ext cx="91154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  <a:cs typeface="Calibri"/>
              </a:rPr>
              <a:t>TCP 서버와 클라이언트 GUI 사이의 통신을 이용한 유효성 검사</a:t>
            </a:r>
          </a:p>
        </p:txBody>
      </p:sp>
      <p:pic>
        <p:nvPicPr>
          <p:cNvPr id="19" name="Graphic 6" descr="확인 표시">
            <a:extLst>
              <a:ext uri="{FF2B5EF4-FFF2-40B4-BE49-F238E27FC236}">
                <a16:creationId xmlns:a16="http://schemas.microsoft.com/office/drawing/2014/main" id="{BCCF15E3-8161-412F-BF29-6B51C86B00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3507" y="5631629"/>
            <a:ext cx="1142998" cy="1142998"/>
          </a:xfrm>
          <a:prstGeom prst="rect">
            <a:avLst/>
          </a:prstGeom>
        </p:spPr>
      </p:pic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8C521C04-8834-42E0-922E-D851393D614D}"/>
              </a:ext>
            </a:extLst>
          </p:cNvPr>
          <p:cNvCxnSpPr>
            <a:cxnSpLocks/>
          </p:cNvCxnSpPr>
          <p:nvPr/>
        </p:nvCxnSpPr>
        <p:spPr>
          <a:xfrm>
            <a:off x="1869895" y="6546029"/>
            <a:ext cx="9115425" cy="0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08B7325-B02E-44C2-98C5-C41ADD66D539}"/>
              </a:ext>
            </a:extLst>
          </p:cNvPr>
          <p:cNvSpPr txBox="1"/>
          <p:nvPr/>
        </p:nvSpPr>
        <p:spPr>
          <a:xfrm>
            <a:off x="1765121" y="6174553"/>
            <a:ext cx="91154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  <a:cs typeface="Calibri"/>
              </a:rPr>
              <a:t>클라이언트의 접속 기록인 LOG 서버 내부적인 기록</a:t>
            </a:r>
          </a:p>
        </p:txBody>
      </p:sp>
    </p:spTree>
    <p:extLst>
      <p:ext uri="{BB962C8B-B14F-4D97-AF65-F5344CB8AC3E}">
        <p14:creationId xmlns:p14="http://schemas.microsoft.com/office/powerpoint/2010/main" val="52436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C0C2CDB7-A018-4D0A-82D0-F02F467DF0B8}"/>
              </a:ext>
            </a:extLst>
          </p:cNvPr>
          <p:cNvCxnSpPr>
            <a:cxnSpLocks/>
          </p:cNvCxnSpPr>
          <p:nvPr/>
        </p:nvCxnSpPr>
        <p:spPr>
          <a:xfrm flipH="1">
            <a:off x="4646807" y="3200399"/>
            <a:ext cx="2805273" cy="0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93D340F4-16C8-4893-AA65-2B0E5EE8A709}"/>
              </a:ext>
            </a:extLst>
          </p:cNvPr>
          <p:cNvCxnSpPr>
            <a:cxnSpLocks/>
          </p:cNvCxnSpPr>
          <p:nvPr/>
        </p:nvCxnSpPr>
        <p:spPr>
          <a:xfrm flipV="1">
            <a:off x="9661132" y="3248024"/>
            <a:ext cx="0" cy="1343025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D95EF8F2-D7B2-4FC9-A56B-35BA6F22F4F2}"/>
              </a:ext>
            </a:extLst>
          </p:cNvPr>
          <p:cNvCxnSpPr>
            <a:cxnSpLocks/>
          </p:cNvCxnSpPr>
          <p:nvPr/>
        </p:nvCxnSpPr>
        <p:spPr>
          <a:xfrm flipH="1" flipV="1">
            <a:off x="8839199" y="4591049"/>
            <a:ext cx="647700" cy="0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3400C97B-66AE-4C46-A40B-9B87FA70BCC0}"/>
              </a:ext>
            </a:extLst>
          </p:cNvPr>
          <p:cNvCxnSpPr>
            <a:cxnSpLocks/>
          </p:cNvCxnSpPr>
          <p:nvPr/>
        </p:nvCxnSpPr>
        <p:spPr>
          <a:xfrm flipH="1" flipV="1">
            <a:off x="9013432" y="3248024"/>
            <a:ext cx="647700" cy="0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4B5F8054-DFE2-4C04-ADC1-B4783D2A2965}"/>
              </a:ext>
            </a:extLst>
          </p:cNvPr>
          <p:cNvCxnSpPr>
            <a:cxnSpLocks/>
          </p:cNvCxnSpPr>
          <p:nvPr/>
        </p:nvCxnSpPr>
        <p:spPr>
          <a:xfrm flipV="1">
            <a:off x="7496175" y="2162174"/>
            <a:ext cx="0" cy="685800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90B5B775-5024-4674-A4F4-9CA3B7E151A8}"/>
              </a:ext>
            </a:extLst>
          </p:cNvPr>
          <p:cNvCxnSpPr>
            <a:cxnSpLocks/>
          </p:cNvCxnSpPr>
          <p:nvPr/>
        </p:nvCxnSpPr>
        <p:spPr>
          <a:xfrm flipV="1">
            <a:off x="11013682" y="3248024"/>
            <a:ext cx="0" cy="1343025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99BBB88A-3F89-4906-9EFD-A8DEA3F8AD17}"/>
              </a:ext>
            </a:extLst>
          </p:cNvPr>
          <p:cNvCxnSpPr>
            <a:cxnSpLocks/>
          </p:cNvCxnSpPr>
          <p:nvPr/>
        </p:nvCxnSpPr>
        <p:spPr>
          <a:xfrm flipV="1">
            <a:off x="11013682" y="2019299"/>
            <a:ext cx="0" cy="1343025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31A3EF4B-8EDC-4A3F-9E09-BF3B77CBD71A}"/>
              </a:ext>
            </a:extLst>
          </p:cNvPr>
          <p:cNvCxnSpPr>
            <a:cxnSpLocks/>
          </p:cNvCxnSpPr>
          <p:nvPr/>
        </p:nvCxnSpPr>
        <p:spPr>
          <a:xfrm flipH="1" flipV="1">
            <a:off x="9327757" y="4591049"/>
            <a:ext cx="647700" cy="0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7C7A247D-F93E-4019-8160-C0006865C654}"/>
              </a:ext>
            </a:extLst>
          </p:cNvPr>
          <p:cNvCxnSpPr>
            <a:cxnSpLocks/>
          </p:cNvCxnSpPr>
          <p:nvPr/>
        </p:nvCxnSpPr>
        <p:spPr>
          <a:xfrm flipV="1">
            <a:off x="3890159" y="5119633"/>
            <a:ext cx="0" cy="685800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3866D61D-FF84-420F-B327-E37AE7110947}"/>
              </a:ext>
            </a:extLst>
          </p:cNvPr>
          <p:cNvCxnSpPr>
            <a:cxnSpLocks/>
          </p:cNvCxnSpPr>
          <p:nvPr/>
        </p:nvCxnSpPr>
        <p:spPr>
          <a:xfrm flipV="1">
            <a:off x="3890160" y="3643258"/>
            <a:ext cx="0" cy="685800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3D69166-7CBD-488A-8B55-DC89918ADF46}"/>
              </a:ext>
            </a:extLst>
          </p:cNvPr>
          <p:cNvCxnSpPr/>
          <p:nvPr/>
        </p:nvCxnSpPr>
        <p:spPr>
          <a:xfrm flipV="1">
            <a:off x="3890160" y="2176409"/>
            <a:ext cx="0" cy="685800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D584FA4-1FDD-4E71-AE92-9A654F427606}"/>
              </a:ext>
            </a:extLst>
          </p:cNvPr>
          <p:cNvSpPr txBox="1"/>
          <p:nvPr/>
        </p:nvSpPr>
        <p:spPr>
          <a:xfrm>
            <a:off x="838199" y="291090"/>
            <a:ext cx="10515599" cy="93268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5400" b="1" dirty="0">
                <a:solidFill>
                  <a:schemeClr val="tx1"/>
                </a:solidFill>
                <a:latin typeface="+mj-lt"/>
                <a:ea typeface="맑은 고딕"/>
                <a:cs typeface="+mj-cs"/>
              </a:rPr>
              <a:t>3</a:t>
            </a:r>
            <a:r>
              <a:rPr lang="en-US" altLang="ko-KR" sz="5400" b="1" kern="1200" dirty="0">
                <a:solidFill>
                  <a:schemeClr val="tx1"/>
                </a:solidFill>
                <a:latin typeface="+mj-lt"/>
                <a:ea typeface="맑은 고딕"/>
                <a:cs typeface="+mj-cs"/>
              </a:rPr>
              <a:t>.</a:t>
            </a:r>
            <a:r>
              <a:rPr lang="en-US" altLang="ko-KR" sz="5400" b="1" dirty="0">
                <a:solidFill>
                  <a:schemeClr val="tx1"/>
                </a:solidFill>
                <a:latin typeface="+mj-lt"/>
                <a:ea typeface="맑은 고딕"/>
                <a:cs typeface="+mj-cs"/>
              </a:rPr>
              <a:t>흐름도</a:t>
            </a:r>
            <a:endParaRPr lang="en-US" altLang="ko-KR" sz="5400" b="1" kern="1200" dirty="0">
              <a:solidFill>
                <a:schemeClr val="tx1"/>
              </a:solidFill>
              <a:latin typeface="+mj-lt"/>
              <a:ea typeface="맑은 고딕"/>
              <a:cs typeface="Calibri Light"/>
            </a:endParaRPr>
          </a:p>
        </p:txBody>
      </p:sp>
      <p:sp>
        <p:nvSpPr>
          <p:cNvPr id="41" name="Rectangle 43">
            <a:extLst>
              <a:ext uri="{FF2B5EF4-FFF2-40B4-BE49-F238E27FC236}">
                <a16:creationId xmlns:a16="http://schemas.microsoft.com/office/drawing/2014/main" id="{F170E346-B98B-43A6-A4DA-D36FF6328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C6D1846-088D-4D43-9273-16569F533353}"/>
              </a:ext>
            </a:extLst>
          </p:cNvPr>
          <p:cNvSpPr/>
          <p:nvPr/>
        </p:nvSpPr>
        <p:spPr>
          <a:xfrm>
            <a:off x="2856017" y="1262463"/>
            <a:ext cx="2068285" cy="10631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dirty="0">
              <a:ea typeface="맑은 고딕"/>
              <a:cs typeface="Calibri"/>
            </a:endParaRPr>
          </a:p>
          <a:p>
            <a:pPr algn="ctr"/>
            <a:r>
              <a:rPr lang="ko-KR" altLang="en-US" dirty="0">
                <a:ea typeface="맑은 고딕"/>
                <a:cs typeface="Calibri"/>
              </a:rPr>
              <a:t>클라이언트 접속</a:t>
            </a:r>
            <a:endParaRPr 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9974CA1-91A4-4BC6-B3DB-B8B60CF0E6B7}"/>
              </a:ext>
            </a:extLst>
          </p:cNvPr>
          <p:cNvSpPr/>
          <p:nvPr/>
        </p:nvSpPr>
        <p:spPr>
          <a:xfrm>
            <a:off x="10007207" y="1219653"/>
            <a:ext cx="2068285" cy="10631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ea typeface="맑은 고딕"/>
                <a:cs typeface="Calibri"/>
              </a:rPr>
              <a:t>데이터베이스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4699F49-7E0A-4E1D-A617-B68425A3C4AF}"/>
              </a:ext>
            </a:extLst>
          </p:cNvPr>
          <p:cNvSpPr/>
          <p:nvPr/>
        </p:nvSpPr>
        <p:spPr>
          <a:xfrm>
            <a:off x="2854655" y="4093202"/>
            <a:ext cx="2068285" cy="10631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 err="1">
                <a:ea typeface="맑은 고딕"/>
                <a:cs typeface="Calibri"/>
              </a:rPr>
              <a:t>인게임</a:t>
            </a:r>
            <a:r>
              <a:rPr lang="ko-KR" altLang="en-US" dirty="0">
                <a:ea typeface="맑은 고딕"/>
                <a:cs typeface="Calibri"/>
              </a:rPr>
              <a:t> 화면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B02998E-0EC1-4357-A055-6D87192DAB07}"/>
              </a:ext>
            </a:extLst>
          </p:cNvPr>
          <p:cNvSpPr/>
          <p:nvPr/>
        </p:nvSpPr>
        <p:spPr>
          <a:xfrm>
            <a:off x="7291221" y="1219654"/>
            <a:ext cx="2058760" cy="10631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dirty="0">
              <a:ea typeface="맑은 고딕"/>
              <a:cs typeface="Calibri"/>
            </a:endParaRPr>
          </a:p>
          <a:p>
            <a:pPr algn="ctr"/>
            <a:r>
              <a:rPr lang="ko-KR" altLang="en-US" dirty="0">
                <a:ea typeface="맑은 고딕"/>
                <a:cs typeface="Calibri"/>
              </a:rPr>
              <a:t>서버 오픈</a:t>
            </a:r>
            <a:endParaRPr lang="ko-KR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728E16A-4409-4B1A-8FA4-B540E2F53A65}"/>
              </a:ext>
            </a:extLst>
          </p:cNvPr>
          <p:cNvSpPr/>
          <p:nvPr/>
        </p:nvSpPr>
        <p:spPr>
          <a:xfrm>
            <a:off x="2856017" y="2691212"/>
            <a:ext cx="2068285" cy="10631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ea typeface="맑은 고딕"/>
                <a:cs typeface="Calibri"/>
              </a:rPr>
              <a:t>로그인 화면</a:t>
            </a:r>
          </a:p>
          <a:p>
            <a:pPr algn="ctr"/>
            <a:r>
              <a:rPr lang="ko-KR" altLang="en-US" dirty="0">
                <a:ea typeface="맑은 고딕"/>
                <a:cs typeface="Calibri"/>
              </a:rPr>
              <a:t> 행동 서버전송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D217CBA-F1BE-4E67-8C4B-65708472BF3E}"/>
              </a:ext>
            </a:extLst>
          </p:cNvPr>
          <p:cNvSpPr/>
          <p:nvPr/>
        </p:nvSpPr>
        <p:spPr>
          <a:xfrm>
            <a:off x="9986795" y="4048578"/>
            <a:ext cx="2058760" cy="10631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ea typeface="맑은 고딕"/>
                <a:cs typeface="Calibri"/>
              </a:rPr>
              <a:t>인터페이스</a:t>
            </a:r>
          </a:p>
          <a:p>
            <a:pPr algn="ctr"/>
            <a:r>
              <a:rPr lang="ko-KR" altLang="en-US" dirty="0">
                <a:ea typeface="맑은 고딕"/>
                <a:cs typeface="Calibri"/>
              </a:rPr>
              <a:t>비즈니스 로직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8385665-08DB-4472-9C9B-BA83F3BEC567}"/>
              </a:ext>
            </a:extLst>
          </p:cNvPr>
          <p:cNvSpPr/>
          <p:nvPr/>
        </p:nvSpPr>
        <p:spPr>
          <a:xfrm>
            <a:off x="7291220" y="2648403"/>
            <a:ext cx="2058760" cy="10631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ea typeface="맑은 고딕"/>
                <a:cs typeface="Calibri"/>
              </a:rPr>
              <a:t>클라이언트 </a:t>
            </a:r>
          </a:p>
          <a:p>
            <a:pPr algn="ctr"/>
            <a:r>
              <a:rPr lang="ko-KR" altLang="en-US" dirty="0">
                <a:ea typeface="맑은 고딕"/>
                <a:cs typeface="Calibri"/>
              </a:rPr>
              <a:t>행동분석 로직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F5617B8-B7B9-4C01-A084-8343AA0EC7B0}"/>
              </a:ext>
            </a:extLst>
          </p:cNvPr>
          <p:cNvSpPr/>
          <p:nvPr/>
        </p:nvSpPr>
        <p:spPr>
          <a:xfrm>
            <a:off x="9978632" y="2648403"/>
            <a:ext cx="2068285" cy="10631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ea typeface="맑은 고딕"/>
                <a:cs typeface="Calibri"/>
              </a:rPr>
              <a:t>DAO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1288281-4403-4FC3-9A12-FFE604DD4497}"/>
              </a:ext>
            </a:extLst>
          </p:cNvPr>
          <p:cNvSpPr/>
          <p:nvPr/>
        </p:nvSpPr>
        <p:spPr>
          <a:xfrm>
            <a:off x="7291220" y="4048578"/>
            <a:ext cx="2058760" cy="24633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r"/>
            <a:endParaRPr lang="ko-KR" altLang="en-US" sz="1400" dirty="0">
              <a:ea typeface="맑은 고딕"/>
              <a:cs typeface="Calibri"/>
            </a:endParaRPr>
          </a:p>
          <a:p>
            <a:pPr algn="ctr"/>
            <a:r>
              <a:rPr lang="ko-KR" altLang="en-US" dirty="0">
                <a:ea typeface="맑은 고딕"/>
                <a:cs typeface="Calibri"/>
              </a:rPr>
              <a:t>DTO OBJ</a:t>
            </a:r>
          </a:p>
          <a:p>
            <a:pPr algn="ctr"/>
            <a:r>
              <a:rPr lang="ko-KR" sz="1400" dirty="0">
                <a:ea typeface="맑은 고딕"/>
                <a:cs typeface="Calibri"/>
              </a:rPr>
              <a:t>클라이언트</a:t>
            </a:r>
            <a:endParaRPr lang="ko-KR" sz="1400" dirty="0">
              <a:ea typeface="+mn-lt"/>
              <a:cs typeface="+mn-lt"/>
            </a:endParaRPr>
          </a:p>
          <a:p>
            <a:pPr algn="ctr"/>
            <a:r>
              <a:rPr lang="ko-KR" altLang="en-US" sz="1400" dirty="0">
                <a:ea typeface="맑은 고딕"/>
                <a:cs typeface="Calibri"/>
              </a:rPr>
              <a:t>플레이어</a:t>
            </a:r>
            <a:endParaRPr lang="en-US" altLang="ko-KR" sz="1400" dirty="0">
              <a:ea typeface="+mn-lt"/>
              <a:cs typeface="+mn-lt"/>
            </a:endParaRPr>
          </a:p>
          <a:p>
            <a:pPr algn="ctr"/>
            <a:r>
              <a:rPr lang="ko-KR" altLang="en-US" sz="1400" dirty="0">
                <a:ea typeface="맑은 고딕"/>
                <a:cs typeface="Calibri"/>
              </a:rPr>
              <a:t>인벤토리</a:t>
            </a:r>
            <a:endParaRPr lang="ko-KR" dirty="0">
              <a:cs typeface="Calibri" panose="020F0502020204030204"/>
            </a:endParaRPr>
          </a:p>
          <a:p>
            <a:pPr algn="ctr"/>
            <a:r>
              <a:rPr lang="ko-KR" altLang="en-US" sz="1400" dirty="0">
                <a:ea typeface="맑은 고딕"/>
                <a:cs typeface="Calibri"/>
              </a:rPr>
              <a:t>몬스터</a:t>
            </a:r>
          </a:p>
          <a:p>
            <a:pPr algn="ctr"/>
            <a:r>
              <a:rPr lang="ko-KR" altLang="en-US" sz="1400" dirty="0">
                <a:ea typeface="맑은 고딕"/>
                <a:cs typeface="Calibri"/>
              </a:rPr>
              <a:t>아이템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D1428FB-60C3-446F-A795-91BB89EE9546}"/>
              </a:ext>
            </a:extLst>
          </p:cNvPr>
          <p:cNvSpPr/>
          <p:nvPr/>
        </p:nvSpPr>
        <p:spPr>
          <a:xfrm>
            <a:off x="2853747" y="5491562"/>
            <a:ext cx="2058760" cy="10631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ea typeface="맑은 고딕"/>
                <a:cs typeface="Calibri"/>
              </a:rPr>
              <a:t>전투 로직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08C96F9-C3CD-4247-991F-3365FA6F5F27}"/>
              </a:ext>
            </a:extLst>
          </p:cNvPr>
          <p:cNvSpPr/>
          <p:nvPr/>
        </p:nvSpPr>
        <p:spPr>
          <a:xfrm>
            <a:off x="150009" y="4091387"/>
            <a:ext cx="2068285" cy="10631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ea typeface="맑은 고딕"/>
                <a:cs typeface="Calibri"/>
              </a:rPr>
              <a:t>DAT</a:t>
            </a:r>
          </a:p>
          <a:p>
            <a:pPr algn="ctr"/>
            <a:r>
              <a:rPr lang="ko-KR" altLang="en-US" sz="1400" dirty="0">
                <a:ea typeface="맑은 고딕"/>
                <a:cs typeface="Calibri"/>
              </a:rPr>
              <a:t>몬스터</a:t>
            </a:r>
          </a:p>
          <a:p>
            <a:pPr algn="ctr"/>
            <a:r>
              <a:rPr lang="ko-KR" altLang="en-US" sz="1400" dirty="0">
                <a:ea typeface="맑은 고딕"/>
                <a:cs typeface="Calibri"/>
              </a:rPr>
              <a:t>아이템</a:t>
            </a: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32186D03-7644-46F8-BA8D-3CE5135288CC}"/>
              </a:ext>
            </a:extLst>
          </p:cNvPr>
          <p:cNvCxnSpPr>
            <a:cxnSpLocks/>
          </p:cNvCxnSpPr>
          <p:nvPr/>
        </p:nvCxnSpPr>
        <p:spPr>
          <a:xfrm flipH="1" flipV="1">
            <a:off x="2213759" y="4586233"/>
            <a:ext cx="647700" cy="0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다이아몬드 1">
            <a:extLst>
              <a:ext uri="{FF2B5EF4-FFF2-40B4-BE49-F238E27FC236}">
                <a16:creationId xmlns:a16="http://schemas.microsoft.com/office/drawing/2014/main" id="{C9E35FFB-AECC-46F2-AE2B-F827A7465E3A}"/>
              </a:ext>
            </a:extLst>
          </p:cNvPr>
          <p:cNvSpPr/>
          <p:nvPr/>
        </p:nvSpPr>
        <p:spPr>
          <a:xfrm>
            <a:off x="5407632" y="2526587"/>
            <a:ext cx="1352762" cy="134420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ea typeface="맑은 고딕"/>
                <a:cs typeface="Calibri"/>
              </a:rPr>
              <a:t>TCP/IP</a:t>
            </a:r>
          </a:p>
          <a:p>
            <a:pPr algn="ctr"/>
            <a:r>
              <a:rPr lang="ko-KR" altLang="en-US" sz="900" b="1" dirty="0" err="1">
                <a:ea typeface="맑은 고딕"/>
                <a:cs typeface="Calibri"/>
              </a:rPr>
              <a:t>서버소켓</a:t>
            </a:r>
            <a:endParaRPr lang="ko-KR" altLang="en-US" sz="900" b="1">
              <a:ea typeface="맑은 고딕"/>
              <a:cs typeface="Calibri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1CCABD4-12A6-41CD-98D6-C7B06CF2810E}"/>
              </a:ext>
            </a:extLst>
          </p:cNvPr>
          <p:cNvSpPr/>
          <p:nvPr/>
        </p:nvSpPr>
        <p:spPr>
          <a:xfrm>
            <a:off x="2856216" y="1263034"/>
            <a:ext cx="2064241" cy="338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ea typeface="맑은 고딕"/>
                <a:cs typeface="Calibri"/>
              </a:rPr>
              <a:t>CLIENT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FD5FCA0-FF80-481C-8942-37896CD8A9BC}"/>
              </a:ext>
            </a:extLst>
          </p:cNvPr>
          <p:cNvSpPr/>
          <p:nvPr/>
        </p:nvSpPr>
        <p:spPr>
          <a:xfrm>
            <a:off x="7291152" y="1222657"/>
            <a:ext cx="2052558" cy="338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ea typeface="맑은 고딕"/>
                <a:cs typeface="Calibri"/>
              </a:rPr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1824287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FD584FA4-1FDD-4E71-AE92-9A654F427606}"/>
              </a:ext>
            </a:extLst>
          </p:cNvPr>
          <p:cNvSpPr txBox="1"/>
          <p:nvPr/>
        </p:nvSpPr>
        <p:spPr>
          <a:xfrm>
            <a:off x="838199" y="291090"/>
            <a:ext cx="10515599" cy="93268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5400" b="1" dirty="0">
                <a:solidFill>
                  <a:schemeClr val="tx1"/>
                </a:solidFill>
                <a:latin typeface="+mj-lt"/>
                <a:ea typeface="맑은 고딕"/>
                <a:cs typeface="+mj-cs"/>
              </a:rPr>
              <a:t>4</a:t>
            </a:r>
            <a:r>
              <a:rPr lang="en-US" altLang="ko-KR" sz="5400" b="1" kern="1200" dirty="0">
                <a:solidFill>
                  <a:schemeClr val="tx1"/>
                </a:solidFill>
                <a:latin typeface="+mj-lt"/>
                <a:ea typeface="맑은 고딕"/>
                <a:cs typeface="+mj-cs"/>
              </a:rPr>
              <a:t>.</a:t>
            </a:r>
            <a:r>
              <a:rPr lang="en-US" altLang="ko-KR" sz="5400" b="1" dirty="0">
                <a:solidFill>
                  <a:schemeClr val="tx1"/>
                </a:solidFill>
                <a:latin typeface="+mj-lt"/>
                <a:ea typeface="맑은 고딕"/>
                <a:cs typeface="+mj-cs"/>
              </a:rPr>
              <a:t>DB </a:t>
            </a:r>
            <a:r>
              <a:rPr lang="en-US" altLang="ko-KR" sz="5400" b="1" dirty="0" err="1">
                <a:solidFill>
                  <a:schemeClr val="tx1"/>
                </a:solidFill>
                <a:latin typeface="+mj-lt"/>
                <a:ea typeface="맑은 고딕"/>
                <a:cs typeface="+mj-cs"/>
              </a:rPr>
              <a:t>테이블</a:t>
            </a:r>
            <a:r>
              <a:rPr lang="en-US" altLang="ko-KR" sz="5400" b="1" dirty="0">
                <a:solidFill>
                  <a:schemeClr val="tx1"/>
                </a:solidFill>
                <a:latin typeface="+mj-lt"/>
                <a:ea typeface="맑은 고딕"/>
                <a:cs typeface="+mj-cs"/>
              </a:rPr>
              <a:t> </a:t>
            </a:r>
            <a:r>
              <a:rPr lang="en-US" altLang="ko-KR" sz="5400" b="1" dirty="0" err="1">
                <a:solidFill>
                  <a:schemeClr val="tx1"/>
                </a:solidFill>
                <a:latin typeface="+mj-lt"/>
                <a:ea typeface="맑은 고딕"/>
                <a:cs typeface="+mj-cs"/>
              </a:rPr>
              <a:t>구조</a:t>
            </a:r>
            <a:r>
              <a:rPr lang="en-US" altLang="ko-KR" sz="5400" b="1" dirty="0">
                <a:solidFill>
                  <a:schemeClr val="tx1"/>
                </a:solidFill>
                <a:latin typeface="+mj-lt"/>
                <a:ea typeface="맑은 고딕"/>
                <a:cs typeface="+mj-cs"/>
              </a:rPr>
              <a:t> 및 </a:t>
            </a:r>
            <a:r>
              <a:rPr lang="en-US" altLang="ko-KR" sz="5400" b="1" dirty="0" err="1">
                <a:solidFill>
                  <a:schemeClr val="tx1"/>
                </a:solidFill>
                <a:latin typeface="+mj-lt"/>
                <a:ea typeface="맑은 고딕"/>
                <a:cs typeface="+mj-cs"/>
              </a:rPr>
              <a:t>다이어그램</a:t>
            </a:r>
            <a:endParaRPr lang="en-US" altLang="ko-KR" sz="5400" b="1" kern="1200" dirty="0" err="1">
              <a:solidFill>
                <a:schemeClr val="tx1"/>
              </a:solidFill>
              <a:latin typeface="+mj-lt"/>
              <a:ea typeface="맑은 고딕"/>
              <a:cs typeface="Calibri Light"/>
            </a:endParaRPr>
          </a:p>
        </p:txBody>
      </p:sp>
      <p:sp>
        <p:nvSpPr>
          <p:cNvPr id="41" name="Rectangle 43">
            <a:extLst>
              <a:ext uri="{FF2B5EF4-FFF2-40B4-BE49-F238E27FC236}">
                <a16:creationId xmlns:a16="http://schemas.microsoft.com/office/drawing/2014/main" id="{F170E346-B98B-43A6-A4DA-D36FF6328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C6D1846-088D-4D43-9273-16569F533353}"/>
              </a:ext>
            </a:extLst>
          </p:cNvPr>
          <p:cNvSpPr/>
          <p:nvPr/>
        </p:nvSpPr>
        <p:spPr>
          <a:xfrm>
            <a:off x="2242457" y="2095954"/>
            <a:ext cx="2068285" cy="14060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ea typeface="맑은 고딕"/>
                <a:cs typeface="Calibri"/>
              </a:rPr>
              <a:t>Membership</a:t>
            </a:r>
            <a:endParaRPr lang="ko-KR" altLang="en-US" dirty="0" err="1">
              <a:ea typeface="맑은 고딕" panose="020B0503020000020004" pitchFamily="34" charset="-127"/>
              <a:cs typeface="Calibri"/>
            </a:endParaRPr>
          </a:p>
          <a:p>
            <a:pPr algn="ctr"/>
            <a:r>
              <a:rPr lang="ko-KR" altLang="en-US" dirty="0">
                <a:ea typeface="맑은 고딕"/>
                <a:cs typeface="Calibri"/>
              </a:rPr>
              <a:t>(</a:t>
            </a:r>
            <a:r>
              <a:rPr lang="ko-KR" altLang="en-US" sz="1400" dirty="0">
                <a:ea typeface="맑은 고딕"/>
                <a:cs typeface="Calibri"/>
              </a:rPr>
              <a:t>클라이언트 정보</a:t>
            </a:r>
            <a:r>
              <a:rPr lang="ko-KR" altLang="en-US" dirty="0">
                <a:ea typeface="맑은 고딕"/>
                <a:cs typeface="Calibri"/>
              </a:rPr>
              <a:t>)</a:t>
            </a:r>
          </a:p>
          <a:p>
            <a:pPr algn="ctr"/>
            <a:r>
              <a:rPr lang="ko-KR" altLang="en-US" u="sng" dirty="0">
                <a:ea typeface="맑은 고딕"/>
                <a:cs typeface="Calibri"/>
              </a:rPr>
              <a:t>ID </a:t>
            </a:r>
            <a:r>
              <a:rPr lang="ko-KR" altLang="en-US" u="sng" dirty="0" err="1">
                <a:ea typeface="맑은 고딕"/>
                <a:cs typeface="Calibri"/>
              </a:rPr>
              <a:t>PrimaryKey</a:t>
            </a:r>
            <a:endParaRPr lang="ko-KR" altLang="en-US" u="sng" dirty="0">
              <a:ea typeface="맑은 고딕"/>
              <a:cs typeface="Calibri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9974CA1-91A4-4BC6-B3DB-B8B60CF0E6B7}"/>
              </a:ext>
            </a:extLst>
          </p:cNvPr>
          <p:cNvSpPr/>
          <p:nvPr/>
        </p:nvSpPr>
        <p:spPr>
          <a:xfrm>
            <a:off x="7670799" y="2095953"/>
            <a:ext cx="2068285" cy="14060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 err="1">
                <a:ea typeface="맑은 고딕"/>
                <a:cs typeface="Calibri"/>
              </a:rPr>
              <a:t>Inventory</a:t>
            </a:r>
            <a:endParaRPr lang="ko-KR" altLang="en-US" dirty="0" err="1">
              <a:ea typeface="맑은 고딕" panose="020B0503020000020004" pitchFamily="34" charset="-127"/>
              <a:cs typeface="Calibri"/>
            </a:endParaRPr>
          </a:p>
          <a:p>
            <a:pPr algn="ctr"/>
            <a:r>
              <a:rPr lang="ko-KR" altLang="en-US" dirty="0">
                <a:ea typeface="맑은 고딕"/>
                <a:cs typeface="Calibri"/>
              </a:rPr>
              <a:t>(</a:t>
            </a:r>
            <a:r>
              <a:rPr lang="ko-KR" altLang="en-US" sz="1400" dirty="0">
                <a:ea typeface="맑은 고딕"/>
                <a:cs typeface="Calibri"/>
              </a:rPr>
              <a:t>캐릭터 가방 정보</a:t>
            </a:r>
            <a:r>
              <a:rPr lang="ko-KR" altLang="en-US" dirty="0">
                <a:ea typeface="맑은 고딕"/>
                <a:cs typeface="Calibri"/>
              </a:rPr>
              <a:t>)</a:t>
            </a:r>
          </a:p>
          <a:p>
            <a:pPr algn="ctr"/>
            <a:r>
              <a:rPr lang="ko-KR" altLang="en-US" u="sng" dirty="0" err="1">
                <a:ea typeface="맑은 고딕"/>
                <a:cs typeface="Calibri"/>
              </a:rPr>
              <a:t>Name</a:t>
            </a:r>
            <a:r>
              <a:rPr lang="ko-KR" altLang="en-US" u="sng" dirty="0">
                <a:ea typeface="맑은 고딕"/>
                <a:cs typeface="Calibri"/>
              </a:rPr>
              <a:t> </a:t>
            </a:r>
            <a:r>
              <a:rPr lang="ko-KR" altLang="en-US" u="sng" dirty="0" err="1">
                <a:ea typeface="맑은 고딕"/>
                <a:cs typeface="Calibri"/>
              </a:rPr>
              <a:t>ForeginKey</a:t>
            </a:r>
            <a:endParaRPr lang="ko-KR" altLang="en-US" u="sng" dirty="0">
              <a:ea typeface="맑은 고딕"/>
              <a:cs typeface="Calibri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2D7DA0B-68E7-4DCF-A2FB-465B46557AD2}"/>
              </a:ext>
            </a:extLst>
          </p:cNvPr>
          <p:cNvSpPr/>
          <p:nvPr/>
        </p:nvSpPr>
        <p:spPr>
          <a:xfrm>
            <a:off x="6889295" y="4300764"/>
            <a:ext cx="2068285" cy="14060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 err="1">
                <a:ea typeface="맑은 고딕"/>
                <a:cs typeface="Calibri"/>
              </a:rPr>
              <a:t>Item</a:t>
            </a:r>
            <a:endParaRPr lang="ko-KR" altLang="en-US" dirty="0" err="1">
              <a:ea typeface="맑은 고딕" panose="020B0503020000020004" pitchFamily="34" charset="-127"/>
              <a:cs typeface="Calibri"/>
            </a:endParaRPr>
          </a:p>
          <a:p>
            <a:pPr algn="ctr"/>
            <a:r>
              <a:rPr lang="ko-KR" altLang="en-US" dirty="0">
                <a:ea typeface="맑은 고딕"/>
                <a:cs typeface="Calibri"/>
              </a:rPr>
              <a:t>(</a:t>
            </a:r>
            <a:r>
              <a:rPr lang="ko-KR" altLang="en-US" sz="1400" dirty="0">
                <a:ea typeface="맑은 고딕"/>
                <a:cs typeface="Calibri"/>
              </a:rPr>
              <a:t>아이템 정보</a:t>
            </a:r>
            <a:r>
              <a:rPr lang="ko-KR" altLang="en-US" dirty="0">
                <a:ea typeface="맑은 고딕"/>
                <a:cs typeface="Calibri"/>
              </a:rPr>
              <a:t>)</a:t>
            </a:r>
          </a:p>
          <a:p>
            <a:pPr algn="ctr"/>
            <a:r>
              <a:rPr lang="ko-KR" dirty="0" err="1">
                <a:ea typeface="맑은 고딕"/>
                <a:cs typeface="Calibri"/>
              </a:rPr>
              <a:t>Name</a:t>
            </a:r>
            <a:r>
              <a:rPr lang="ko-KR" dirty="0">
                <a:ea typeface="맑은 고딕"/>
                <a:cs typeface="Calibri"/>
              </a:rPr>
              <a:t> </a:t>
            </a:r>
            <a:r>
              <a:rPr lang="ko-KR" dirty="0" err="1">
                <a:ea typeface="맑은 고딕"/>
                <a:cs typeface="Calibri"/>
              </a:rPr>
              <a:t>PrimaryKey</a:t>
            </a:r>
            <a:endParaRPr lang="ko-KR" dirty="0" err="1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4699F49-7E0A-4E1D-A617-B68425A3C4AF}"/>
              </a:ext>
            </a:extLst>
          </p:cNvPr>
          <p:cNvSpPr/>
          <p:nvPr/>
        </p:nvSpPr>
        <p:spPr>
          <a:xfrm>
            <a:off x="2955470" y="4288518"/>
            <a:ext cx="2068285" cy="14060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 err="1">
                <a:ea typeface="맑은 고딕"/>
                <a:cs typeface="Calibri"/>
              </a:rPr>
              <a:t>Monster</a:t>
            </a:r>
            <a:endParaRPr lang="ko-KR" altLang="en-US" dirty="0" err="1">
              <a:ea typeface="맑은 고딕" panose="020B0503020000020004" pitchFamily="34" charset="-127"/>
              <a:cs typeface="Calibri"/>
            </a:endParaRPr>
          </a:p>
          <a:p>
            <a:pPr algn="ctr"/>
            <a:r>
              <a:rPr lang="ko-KR" altLang="en-US" dirty="0">
                <a:ea typeface="맑은 고딕"/>
                <a:cs typeface="Calibri"/>
              </a:rPr>
              <a:t>(</a:t>
            </a:r>
            <a:r>
              <a:rPr lang="ko-KR" altLang="en-US" sz="1400" dirty="0">
                <a:ea typeface="맑은 고딕"/>
                <a:cs typeface="Calibri"/>
              </a:rPr>
              <a:t>몬스터 정보</a:t>
            </a:r>
            <a:r>
              <a:rPr lang="ko-KR" altLang="en-US" dirty="0">
                <a:ea typeface="맑은 고딕"/>
                <a:cs typeface="Calibri"/>
              </a:rPr>
              <a:t>)</a:t>
            </a:r>
          </a:p>
          <a:p>
            <a:pPr algn="ctr"/>
            <a:r>
              <a:rPr lang="ko-KR" dirty="0" err="1">
                <a:ea typeface="맑은 고딕" panose="020B0503020000020004" pitchFamily="34" charset="-127"/>
                <a:cs typeface="Calibri"/>
              </a:rPr>
              <a:t>Name</a:t>
            </a:r>
            <a:r>
              <a:rPr lang="ko-KR" dirty="0">
                <a:ea typeface="맑은 고딕" panose="020B0503020000020004" pitchFamily="34" charset="-127"/>
                <a:cs typeface="Calibri"/>
              </a:rPr>
              <a:t> </a:t>
            </a:r>
            <a:r>
              <a:rPr lang="ko-KR" dirty="0" err="1">
                <a:ea typeface="맑은 고딕" panose="020B0503020000020004" pitchFamily="34" charset="-127"/>
                <a:cs typeface="Calibri"/>
              </a:rPr>
              <a:t>PrimaryKey</a:t>
            </a:r>
            <a:endParaRPr lang="ko-KR" dirty="0" err="1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B02998E-0EC1-4357-A055-6D87192DAB07}"/>
              </a:ext>
            </a:extLst>
          </p:cNvPr>
          <p:cNvSpPr/>
          <p:nvPr/>
        </p:nvSpPr>
        <p:spPr>
          <a:xfrm>
            <a:off x="4954813" y="2095954"/>
            <a:ext cx="2068285" cy="14060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 err="1">
                <a:ea typeface="맑은 고딕"/>
                <a:cs typeface="Calibri"/>
              </a:rPr>
              <a:t>Player</a:t>
            </a:r>
            <a:endParaRPr lang="ko-KR" dirty="0" err="1">
              <a:ea typeface="맑은 고딕" panose="020B0503020000020004" pitchFamily="34" charset="-127"/>
              <a:cs typeface="Calibri"/>
            </a:endParaRPr>
          </a:p>
          <a:p>
            <a:pPr algn="ctr"/>
            <a:r>
              <a:rPr lang="ko-KR" altLang="en-US" dirty="0">
                <a:ea typeface="맑은 고딕"/>
                <a:cs typeface="Calibri"/>
              </a:rPr>
              <a:t>(</a:t>
            </a:r>
            <a:r>
              <a:rPr lang="ko-KR" altLang="en-US" sz="1400" dirty="0">
                <a:ea typeface="맑은 고딕"/>
                <a:cs typeface="Calibri"/>
              </a:rPr>
              <a:t>캐릭터 정보</a:t>
            </a:r>
            <a:r>
              <a:rPr lang="ko-KR" altLang="en-US" dirty="0">
                <a:ea typeface="맑은 고딕"/>
                <a:cs typeface="Calibri"/>
              </a:rPr>
              <a:t>)</a:t>
            </a:r>
          </a:p>
          <a:p>
            <a:pPr algn="ctr"/>
            <a:r>
              <a:rPr lang="ko-KR" altLang="en-US" u="sng" dirty="0" err="1">
                <a:ea typeface="맑은 고딕"/>
                <a:cs typeface="Calibri"/>
              </a:rPr>
              <a:t>Name</a:t>
            </a:r>
            <a:r>
              <a:rPr lang="ko-KR" altLang="en-US" u="sng" dirty="0">
                <a:ea typeface="맑은 고딕"/>
                <a:cs typeface="Calibri"/>
              </a:rPr>
              <a:t> </a:t>
            </a:r>
            <a:r>
              <a:rPr lang="ko-KR" altLang="en-US" u="sng" dirty="0" err="1">
                <a:ea typeface="맑은 고딕"/>
                <a:cs typeface="Calibri"/>
              </a:rPr>
              <a:t>PrimaryKey</a:t>
            </a:r>
            <a:endParaRPr lang="ko-KR" altLang="en-US" u="sng" dirty="0">
              <a:ea typeface="맑은 고딕"/>
              <a:cs typeface="Calibri"/>
            </a:endParaRPr>
          </a:p>
          <a:p>
            <a:pPr algn="ctr"/>
            <a:r>
              <a:rPr lang="ko-KR" altLang="en-US" u="sng" dirty="0">
                <a:ea typeface="맑은 고딕"/>
                <a:cs typeface="Calibri"/>
              </a:rPr>
              <a:t>ID </a:t>
            </a:r>
            <a:r>
              <a:rPr lang="ko-KR" altLang="en-US" u="sng" dirty="0" err="1">
                <a:ea typeface="맑은 고딕"/>
                <a:cs typeface="Calibri"/>
              </a:rPr>
              <a:t>ForeginKey</a:t>
            </a:r>
            <a:endParaRPr lang="ko-KR" altLang="en-US" u="sng">
              <a:ea typeface="맑은 고딕"/>
              <a:cs typeface="Calibri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CD514196-E74A-40EC-ABBB-3EF81ADDD689}"/>
              </a:ext>
            </a:extLst>
          </p:cNvPr>
          <p:cNvCxnSpPr/>
          <p:nvPr/>
        </p:nvCxnSpPr>
        <p:spPr>
          <a:xfrm>
            <a:off x="4319587" y="2814638"/>
            <a:ext cx="642938" cy="1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BFDA079-08C0-418A-8598-A310472CE1AE}"/>
              </a:ext>
            </a:extLst>
          </p:cNvPr>
          <p:cNvCxnSpPr/>
          <p:nvPr/>
        </p:nvCxnSpPr>
        <p:spPr>
          <a:xfrm flipH="1">
            <a:off x="4831511" y="2745627"/>
            <a:ext cx="1258" cy="156893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2CD2CED-9923-4F88-A37A-0A377832A54A}"/>
              </a:ext>
            </a:extLst>
          </p:cNvPr>
          <p:cNvCxnSpPr>
            <a:cxnSpLocks/>
          </p:cNvCxnSpPr>
          <p:nvPr/>
        </p:nvCxnSpPr>
        <p:spPr>
          <a:xfrm>
            <a:off x="7024687" y="2795587"/>
            <a:ext cx="642938" cy="1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6FA848B-89E8-40E1-959B-DD6D78C0320D}"/>
              </a:ext>
            </a:extLst>
          </p:cNvPr>
          <p:cNvCxnSpPr>
            <a:cxnSpLocks/>
          </p:cNvCxnSpPr>
          <p:nvPr/>
        </p:nvCxnSpPr>
        <p:spPr>
          <a:xfrm flipH="1">
            <a:off x="7574711" y="2717051"/>
            <a:ext cx="1258" cy="156893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1329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FD584FA4-1FDD-4E71-AE92-9A654F427606}"/>
              </a:ext>
            </a:extLst>
          </p:cNvPr>
          <p:cNvSpPr txBox="1"/>
          <p:nvPr/>
        </p:nvSpPr>
        <p:spPr>
          <a:xfrm>
            <a:off x="838199" y="291090"/>
            <a:ext cx="10515599" cy="93268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5400" b="1" dirty="0">
                <a:solidFill>
                  <a:schemeClr val="tx1"/>
                </a:solidFill>
                <a:latin typeface="+mj-lt"/>
                <a:ea typeface="맑은 고딕"/>
                <a:cs typeface="+mj-cs"/>
              </a:rPr>
              <a:t>4</a:t>
            </a:r>
            <a:r>
              <a:rPr lang="en-US" altLang="ko-KR" sz="5400" b="1" kern="1200" dirty="0">
                <a:solidFill>
                  <a:schemeClr val="tx1"/>
                </a:solidFill>
                <a:latin typeface="+mj-lt"/>
                <a:ea typeface="맑은 고딕"/>
                <a:cs typeface="+mj-cs"/>
              </a:rPr>
              <a:t>.</a:t>
            </a:r>
            <a:r>
              <a:rPr lang="en-US" altLang="ko-KR" sz="5400" b="1" dirty="0">
                <a:solidFill>
                  <a:schemeClr val="tx1"/>
                </a:solidFill>
                <a:latin typeface="+mj-lt"/>
                <a:ea typeface="맑은 고딕"/>
                <a:cs typeface="+mj-cs"/>
              </a:rPr>
              <a:t>DB </a:t>
            </a:r>
            <a:r>
              <a:rPr lang="en-US" altLang="ko-KR" sz="5400" b="1" dirty="0" err="1">
                <a:solidFill>
                  <a:schemeClr val="tx1"/>
                </a:solidFill>
                <a:latin typeface="+mj-lt"/>
                <a:ea typeface="맑은 고딕"/>
                <a:cs typeface="+mj-cs"/>
              </a:rPr>
              <a:t>테이블</a:t>
            </a:r>
            <a:r>
              <a:rPr lang="en-US" altLang="ko-KR" sz="5400" b="1" dirty="0">
                <a:solidFill>
                  <a:schemeClr val="tx1"/>
                </a:solidFill>
                <a:latin typeface="+mj-lt"/>
                <a:ea typeface="맑은 고딕"/>
                <a:cs typeface="+mj-cs"/>
              </a:rPr>
              <a:t> </a:t>
            </a:r>
            <a:r>
              <a:rPr lang="en-US" altLang="ko-KR" sz="5400" b="1" dirty="0" err="1">
                <a:solidFill>
                  <a:schemeClr val="tx1"/>
                </a:solidFill>
                <a:latin typeface="+mj-lt"/>
                <a:ea typeface="맑은 고딕"/>
                <a:cs typeface="+mj-cs"/>
              </a:rPr>
              <a:t>구조</a:t>
            </a:r>
            <a:r>
              <a:rPr lang="en-US" altLang="ko-KR" sz="5400" b="1" dirty="0">
                <a:solidFill>
                  <a:schemeClr val="tx1"/>
                </a:solidFill>
                <a:latin typeface="+mj-lt"/>
                <a:ea typeface="맑은 고딕"/>
                <a:cs typeface="+mj-cs"/>
              </a:rPr>
              <a:t> 및 </a:t>
            </a:r>
            <a:r>
              <a:rPr lang="en-US" altLang="ko-KR" sz="5400" b="1" dirty="0" err="1">
                <a:solidFill>
                  <a:schemeClr val="tx1"/>
                </a:solidFill>
                <a:latin typeface="+mj-lt"/>
                <a:ea typeface="맑은 고딕"/>
                <a:cs typeface="+mj-cs"/>
              </a:rPr>
              <a:t>다이어그램</a:t>
            </a:r>
            <a:endParaRPr lang="en-US" altLang="ko-KR" sz="5400" b="1" kern="1200" dirty="0" err="1">
              <a:solidFill>
                <a:schemeClr val="tx1"/>
              </a:solidFill>
              <a:latin typeface="+mj-lt"/>
              <a:ea typeface="맑은 고딕"/>
              <a:cs typeface="Calibri Light"/>
            </a:endParaRPr>
          </a:p>
        </p:txBody>
      </p:sp>
      <p:sp>
        <p:nvSpPr>
          <p:cNvPr id="41" name="Rectangle 43">
            <a:extLst>
              <a:ext uri="{FF2B5EF4-FFF2-40B4-BE49-F238E27FC236}">
                <a16:creationId xmlns:a16="http://schemas.microsoft.com/office/drawing/2014/main" id="{F170E346-B98B-43A6-A4DA-D36FF6328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3E3B6E0E-049A-4470-807D-8ECA62D369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466201"/>
              </p:ext>
            </p:extLst>
          </p:nvPr>
        </p:nvGraphicFramePr>
        <p:xfrm>
          <a:off x="554355" y="1532001"/>
          <a:ext cx="5324471" cy="14833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1098">
                  <a:extLst>
                    <a:ext uri="{9D8B030D-6E8A-4147-A177-3AD203B41FA5}">
                      <a16:colId xmlns:a16="http://schemas.microsoft.com/office/drawing/2014/main" val="3829706009"/>
                    </a:ext>
                  </a:extLst>
                </a:gridCol>
                <a:gridCol w="1190625">
                  <a:extLst>
                    <a:ext uri="{9D8B030D-6E8A-4147-A177-3AD203B41FA5}">
                      <a16:colId xmlns:a16="http://schemas.microsoft.com/office/drawing/2014/main" val="1904417463"/>
                    </a:ext>
                  </a:extLst>
                </a:gridCol>
                <a:gridCol w="1523998">
                  <a:extLst>
                    <a:ext uri="{9D8B030D-6E8A-4147-A177-3AD203B41FA5}">
                      <a16:colId xmlns:a16="http://schemas.microsoft.com/office/drawing/2014/main" val="2740729653"/>
                    </a:ext>
                  </a:extLst>
                </a:gridCol>
                <a:gridCol w="1428750">
                  <a:extLst>
                    <a:ext uri="{9D8B030D-6E8A-4147-A177-3AD203B41FA5}">
                      <a16:colId xmlns:a16="http://schemas.microsoft.com/office/drawing/2014/main" val="2461475716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600" b="1" i="0" u="sng" dirty="0"/>
                        <a:t>속성이름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600" b="1" i="0" u="sng" dirty="0"/>
                        <a:t>속성설명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600" b="1" i="0" u="sng" dirty="0"/>
                        <a:t>속성타입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600" b="1" i="0" u="sng" dirty="0"/>
                        <a:t>제약조건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815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고유번호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err="1"/>
                        <a:t>Number</a:t>
                      </a:r>
                      <a:r>
                        <a:rPr lang="ko-KR" altLang="en-US" sz="1400" dirty="0"/>
                        <a:t>(5)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err="1"/>
                        <a:t>Not</a:t>
                      </a:r>
                      <a:r>
                        <a:rPr lang="ko-KR" altLang="en-US" sz="1400" dirty="0"/>
                        <a:t> </a:t>
                      </a:r>
                      <a:r>
                        <a:rPr lang="ko-KR" altLang="en-US" sz="1400" err="1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5524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아이디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Varchar2(10)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err="1"/>
                        <a:t>Primary</a:t>
                      </a:r>
                      <a:r>
                        <a:rPr lang="ko-KR" altLang="en-US" sz="1400" dirty="0"/>
                        <a:t> </a:t>
                      </a:r>
                      <a:r>
                        <a:rPr lang="ko-KR" altLang="en-US" sz="1400" err="1"/>
                        <a:t>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916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PW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비밀번호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err="1"/>
                        <a:t>Number</a:t>
                      </a:r>
                      <a:r>
                        <a:rPr lang="ko-KR" altLang="en-US" sz="1400" dirty="0"/>
                        <a:t>(4)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err="1"/>
                        <a:t>Not</a:t>
                      </a:r>
                      <a:r>
                        <a:rPr lang="ko-KR" altLang="en-US" sz="1400" dirty="0"/>
                        <a:t> </a:t>
                      </a:r>
                      <a:r>
                        <a:rPr lang="ko-KR" altLang="en-US" sz="1400" err="1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141172"/>
                  </a:ext>
                </a:extLst>
              </a:tr>
            </a:tbl>
          </a:graphicData>
        </a:graphic>
      </p:graphicFrame>
      <p:graphicFrame>
        <p:nvGraphicFramePr>
          <p:cNvPr id="14" name="표 2">
            <a:extLst>
              <a:ext uri="{FF2B5EF4-FFF2-40B4-BE49-F238E27FC236}">
                <a16:creationId xmlns:a16="http://schemas.microsoft.com/office/drawing/2014/main" id="{0D2DC7D2-155E-4037-83EA-D13BD4F069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7855219"/>
              </p:ext>
            </p:extLst>
          </p:nvPr>
        </p:nvGraphicFramePr>
        <p:xfrm>
          <a:off x="6364605" y="1532001"/>
          <a:ext cx="5324471" cy="51917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1098">
                  <a:extLst>
                    <a:ext uri="{9D8B030D-6E8A-4147-A177-3AD203B41FA5}">
                      <a16:colId xmlns:a16="http://schemas.microsoft.com/office/drawing/2014/main" val="3829706009"/>
                    </a:ext>
                  </a:extLst>
                </a:gridCol>
                <a:gridCol w="1190625">
                  <a:extLst>
                    <a:ext uri="{9D8B030D-6E8A-4147-A177-3AD203B41FA5}">
                      <a16:colId xmlns:a16="http://schemas.microsoft.com/office/drawing/2014/main" val="1904417463"/>
                    </a:ext>
                  </a:extLst>
                </a:gridCol>
                <a:gridCol w="1523998">
                  <a:extLst>
                    <a:ext uri="{9D8B030D-6E8A-4147-A177-3AD203B41FA5}">
                      <a16:colId xmlns:a16="http://schemas.microsoft.com/office/drawing/2014/main" val="2740729653"/>
                    </a:ext>
                  </a:extLst>
                </a:gridCol>
                <a:gridCol w="1428750">
                  <a:extLst>
                    <a:ext uri="{9D8B030D-6E8A-4147-A177-3AD203B41FA5}">
                      <a16:colId xmlns:a16="http://schemas.microsoft.com/office/drawing/2014/main" val="2461475716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600" b="1" i="0" u="sng" dirty="0"/>
                        <a:t>속성이름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600" b="1" i="0" u="sng" dirty="0"/>
                        <a:t>속성설명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600" b="1" i="0" u="sng" dirty="0"/>
                        <a:t>속성타입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600" b="1" i="0" u="sng" dirty="0"/>
                        <a:t>제약조건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815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400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400" dirty="0"/>
                        <a:t>Varchar2(10)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400" dirty="0" err="1"/>
                        <a:t>Primary</a:t>
                      </a:r>
                      <a:r>
                        <a:rPr lang="ko-KR" altLang="en-US" sz="1400" dirty="0"/>
                        <a:t> </a:t>
                      </a:r>
                      <a:r>
                        <a:rPr lang="ko-KR" altLang="en-US" sz="1400" dirty="0" err="1"/>
                        <a:t>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5524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LV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400" dirty="0"/>
                        <a:t>레벨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400" dirty="0" err="1"/>
                        <a:t>Number</a:t>
                      </a:r>
                      <a:r>
                        <a:rPr lang="ko-KR" altLang="en-US" sz="1400" dirty="0"/>
                        <a:t>(3)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400" dirty="0" err="1"/>
                        <a:t>Default</a:t>
                      </a:r>
                      <a:r>
                        <a:rPr lang="ko-KR" altLang="en-US" sz="1400" dirty="0"/>
                        <a:t> 1</a:t>
                      </a:r>
                      <a:endParaRPr lang="ko-KR" altLang="en-US" sz="1400" dirty="0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916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EXP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400" dirty="0"/>
                        <a:t>현재경험치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Number</a:t>
                      </a:r>
                      <a:r>
                        <a:rPr lang="ko-KR" altLang="en-US" sz="1400" dirty="0"/>
                        <a:t>(10)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400" dirty="0" err="1"/>
                        <a:t>Default</a:t>
                      </a:r>
                      <a:r>
                        <a:rPr lang="ko-KR" altLang="en-US" sz="1400" dirty="0"/>
                        <a:t> 0</a:t>
                      </a:r>
                      <a:endParaRPr lang="ko-KR" altLang="en-US" sz="1400" dirty="0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14117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400" dirty="0"/>
                        <a:t>MAXEXP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400" dirty="0"/>
                        <a:t>최대경험치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400" dirty="0" err="1"/>
                        <a:t>Number</a:t>
                      </a:r>
                      <a:r>
                        <a:rPr lang="ko-KR" altLang="en-US" sz="1400" dirty="0"/>
                        <a:t>(10)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400" dirty="0" err="1"/>
                        <a:t>Default</a:t>
                      </a:r>
                      <a:r>
                        <a:rPr lang="ko-KR" altLang="en-US" sz="1400" dirty="0"/>
                        <a:t> 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639669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400" dirty="0"/>
                        <a:t>HP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400" dirty="0"/>
                        <a:t>현재체력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400" dirty="0" err="1"/>
                        <a:t>Number</a:t>
                      </a:r>
                      <a:r>
                        <a:rPr lang="ko-KR" altLang="en-US" sz="1400" dirty="0"/>
                        <a:t>(5)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400" dirty="0" err="1"/>
                        <a:t>Default</a:t>
                      </a:r>
                      <a:r>
                        <a:rPr lang="ko-KR" altLang="en-US" sz="1400" dirty="0"/>
                        <a:t> 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39145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400" dirty="0"/>
                        <a:t>MAXHP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400" dirty="0"/>
                        <a:t>최대체력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400" dirty="0" err="1"/>
                        <a:t>Number</a:t>
                      </a:r>
                      <a:r>
                        <a:rPr lang="ko-KR" altLang="en-US" sz="1400" dirty="0"/>
                        <a:t>(5)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400" dirty="0" err="1"/>
                        <a:t>Default</a:t>
                      </a:r>
                      <a:r>
                        <a:rPr lang="ko-KR" altLang="en-US" sz="1400" dirty="0"/>
                        <a:t> 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597674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400" dirty="0"/>
                        <a:t>ATTACK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400" dirty="0"/>
                        <a:t>공격력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400" dirty="0" err="1"/>
                        <a:t>Number</a:t>
                      </a:r>
                      <a:r>
                        <a:rPr lang="ko-KR" altLang="en-US" sz="1400" dirty="0"/>
                        <a:t>(5)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400" dirty="0" err="1"/>
                        <a:t>Default</a:t>
                      </a:r>
                      <a:r>
                        <a:rPr lang="ko-KR" altLang="en-US" sz="1400" dirty="0"/>
                        <a:t> 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6938774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400" dirty="0"/>
                        <a:t>DEFENCE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400" dirty="0"/>
                        <a:t>방어력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400" dirty="0" err="1"/>
                        <a:t>Number</a:t>
                      </a:r>
                      <a:r>
                        <a:rPr lang="ko-KR" altLang="en-US" sz="1400" dirty="0"/>
                        <a:t>(5)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400" dirty="0" err="1"/>
                        <a:t>Default</a:t>
                      </a:r>
                      <a:r>
                        <a:rPr lang="ko-KR" altLang="en-US" sz="1400" dirty="0"/>
                        <a:t> 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2713324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400" dirty="0"/>
                        <a:t>STRENGTH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400" dirty="0"/>
                        <a:t>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400" dirty="0" err="1"/>
                        <a:t>Number</a:t>
                      </a:r>
                      <a:r>
                        <a:rPr lang="ko-KR" altLang="en-US" sz="1400" dirty="0"/>
                        <a:t>(3)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400" dirty="0" err="1"/>
                        <a:t>Default</a:t>
                      </a:r>
                      <a:r>
                        <a:rPr lang="ko-KR" altLang="en-US" sz="1400" dirty="0"/>
                        <a:t> 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689189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400" dirty="0"/>
                        <a:t>AGILITY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400" dirty="0"/>
                        <a:t>민첩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400" dirty="0" err="1"/>
                        <a:t>Number</a:t>
                      </a:r>
                      <a:r>
                        <a:rPr lang="ko-KR" altLang="en-US" sz="1400" dirty="0"/>
                        <a:t>(3)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400" dirty="0" err="1"/>
                        <a:t>Default</a:t>
                      </a:r>
                      <a:r>
                        <a:rPr lang="ko-KR" altLang="en-US" sz="1400" dirty="0"/>
                        <a:t> 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4283260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400" dirty="0"/>
                        <a:t>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400" dirty="0"/>
                        <a:t>포인트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400" dirty="0" err="1"/>
                        <a:t>Number</a:t>
                      </a:r>
                      <a:r>
                        <a:rPr lang="ko-KR" altLang="en-US" sz="1400" dirty="0"/>
                        <a:t>(3)</a:t>
                      </a:r>
                      <a:endParaRPr 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400" dirty="0" err="1"/>
                        <a:t>Default</a:t>
                      </a:r>
                      <a:r>
                        <a:rPr lang="ko-KR" altLang="en-US" sz="1400" dirty="0"/>
                        <a:t> 0</a:t>
                      </a:r>
                      <a:endParaRPr 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6217331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400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400" dirty="0"/>
                        <a:t>성별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400" dirty="0"/>
                        <a:t>Varchar2(4)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400" dirty="0" err="1"/>
                        <a:t>Not</a:t>
                      </a:r>
                      <a:r>
                        <a:rPr lang="ko-KR" altLang="en-US" sz="1400" dirty="0"/>
                        <a:t> </a:t>
                      </a:r>
                      <a:r>
                        <a:rPr lang="ko-KR" altLang="en-US" sz="1400" dirty="0" err="1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797938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4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400" dirty="0"/>
                        <a:t>아이디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400" dirty="0"/>
                        <a:t>Varchar2(10)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400" dirty="0" err="1"/>
                        <a:t>Foreign</a:t>
                      </a:r>
                      <a:r>
                        <a:rPr lang="ko-KR" altLang="en-US" sz="1400" dirty="0"/>
                        <a:t> </a:t>
                      </a:r>
                      <a:r>
                        <a:rPr lang="ko-KR" altLang="en-US" sz="1400" dirty="0" err="1"/>
                        <a:t>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058802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6FE8585-9B53-4D94-B3D3-75992C01AC8C}"/>
              </a:ext>
            </a:extLst>
          </p:cNvPr>
          <p:cNvSpPr txBox="1"/>
          <p:nvPr/>
        </p:nvSpPr>
        <p:spPr>
          <a:xfrm>
            <a:off x="6315075" y="1104900"/>
            <a:ext cx="124777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2400" b="1" dirty="0" err="1">
                <a:ea typeface="맑은 고딕"/>
                <a:cs typeface="Calibri"/>
              </a:rPr>
              <a:t>Player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35E23A-44EB-4633-B0EB-DAA3D9CC16AB}"/>
              </a:ext>
            </a:extLst>
          </p:cNvPr>
          <p:cNvSpPr txBox="1"/>
          <p:nvPr/>
        </p:nvSpPr>
        <p:spPr>
          <a:xfrm>
            <a:off x="457200" y="1152525"/>
            <a:ext cx="337185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2400" b="1" dirty="0" err="1">
                <a:ea typeface="맑은 고딕"/>
                <a:cs typeface="Calibri"/>
              </a:rPr>
              <a:t>Membership</a:t>
            </a:r>
          </a:p>
        </p:txBody>
      </p:sp>
      <p:graphicFrame>
        <p:nvGraphicFramePr>
          <p:cNvPr id="17" name="표 2">
            <a:extLst>
              <a:ext uri="{FF2B5EF4-FFF2-40B4-BE49-F238E27FC236}">
                <a16:creationId xmlns:a16="http://schemas.microsoft.com/office/drawing/2014/main" id="{D704AB04-8DFE-4FED-98C8-2674FDD78F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892470"/>
              </p:ext>
            </p:extLst>
          </p:nvPr>
        </p:nvGraphicFramePr>
        <p:xfrm>
          <a:off x="535305" y="3798950"/>
          <a:ext cx="5324471" cy="22250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1098">
                  <a:extLst>
                    <a:ext uri="{9D8B030D-6E8A-4147-A177-3AD203B41FA5}">
                      <a16:colId xmlns:a16="http://schemas.microsoft.com/office/drawing/2014/main" val="3829706009"/>
                    </a:ext>
                  </a:extLst>
                </a:gridCol>
                <a:gridCol w="1190625">
                  <a:extLst>
                    <a:ext uri="{9D8B030D-6E8A-4147-A177-3AD203B41FA5}">
                      <a16:colId xmlns:a16="http://schemas.microsoft.com/office/drawing/2014/main" val="1904417463"/>
                    </a:ext>
                  </a:extLst>
                </a:gridCol>
                <a:gridCol w="1523998">
                  <a:extLst>
                    <a:ext uri="{9D8B030D-6E8A-4147-A177-3AD203B41FA5}">
                      <a16:colId xmlns:a16="http://schemas.microsoft.com/office/drawing/2014/main" val="2740729653"/>
                    </a:ext>
                  </a:extLst>
                </a:gridCol>
                <a:gridCol w="1428750">
                  <a:extLst>
                    <a:ext uri="{9D8B030D-6E8A-4147-A177-3AD203B41FA5}">
                      <a16:colId xmlns:a16="http://schemas.microsoft.com/office/drawing/2014/main" val="2461475716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600" b="1" i="0" u="sng" dirty="0"/>
                        <a:t>속성이름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600" b="1" i="0" u="sng" dirty="0"/>
                        <a:t>속성설명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600" b="1" i="0" u="sng" dirty="0"/>
                        <a:t>속성타입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600" b="1" i="0" u="sng" dirty="0"/>
                        <a:t>제약조건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815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400" b="0" i="0" u="none" strike="noStrike" noProof="0" dirty="0">
                          <a:latin typeface="맑은 고딕"/>
                          <a:ea typeface="맑은 고딕"/>
                        </a:rPr>
                        <a:t>Varchar2(10)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b="0" i="0" u="none" strike="noStrike" noProof="0" dirty="0" err="1">
                          <a:latin typeface="맑은 고딕"/>
                          <a:ea typeface="맑은 고딕"/>
                        </a:rPr>
                        <a:t>Foreign</a:t>
                      </a:r>
                      <a:r>
                        <a:rPr lang="ko-KR" sz="1400" b="0" i="0" u="none" strike="noStrike" noProof="0" dirty="0">
                          <a:latin typeface="맑은 고딕"/>
                          <a:ea typeface="맑은 고딕"/>
                        </a:rPr>
                        <a:t> </a:t>
                      </a:r>
                      <a:r>
                        <a:rPr lang="ko-KR" sz="1400" b="0" i="0" u="none" strike="noStrike" noProof="0" dirty="0" err="1">
                          <a:latin typeface="맑은 고딕"/>
                          <a:ea typeface="맑은 고딕"/>
                        </a:rPr>
                        <a:t>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5524587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WEAPON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장착무기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Varchar2(20)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b="0" i="0" u="none" strike="noStrike" noProof="0" dirty="0" err="1">
                          <a:latin typeface="맑은 고딕"/>
                          <a:ea typeface="맑은 고딕"/>
                        </a:rPr>
                        <a:t>Not</a:t>
                      </a:r>
                      <a:r>
                        <a:rPr lang="ko-KR" sz="1400" b="0" i="0" u="none" strike="noStrike" noProof="0" dirty="0">
                          <a:latin typeface="맑은 고딕"/>
                          <a:ea typeface="맑은 고딕"/>
                        </a:rPr>
                        <a:t> </a:t>
                      </a:r>
                      <a:r>
                        <a:rPr lang="ko-KR" sz="1400" b="0" i="0" u="none" strike="noStrike" noProof="0" dirty="0" err="1">
                          <a:latin typeface="맑은 고딕"/>
                          <a:ea typeface="맑은 고딕"/>
                        </a:rPr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916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ARMOR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장착방어구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400" b="0" i="0" u="none" strike="noStrike" noProof="0" dirty="0">
                          <a:latin typeface="맑은 고딕"/>
                          <a:ea typeface="맑은 고딕"/>
                        </a:rPr>
                        <a:t>Varchar2(20</a:t>
                      </a:r>
                      <a:r>
                        <a:rPr lang="ko-KR" sz="1400" b="0" i="0" u="none" strike="noStrike" noProof="0" dirty="0">
                          <a:latin typeface="맑은 고딕"/>
                          <a:ea typeface="맑은 고딕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err="1"/>
                        <a:t>Not</a:t>
                      </a:r>
                      <a:r>
                        <a:rPr lang="ko-KR" altLang="en-US" sz="1400" dirty="0"/>
                        <a:t> </a:t>
                      </a:r>
                      <a:r>
                        <a:rPr lang="ko-KR" altLang="en-US" sz="1400" err="1"/>
                        <a:t>null</a:t>
                      </a:r>
                      <a:endParaRPr lang="ko-KR" altLang="en-US" sz="1400" dirty="0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14117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400" dirty="0"/>
                        <a:t>GOLD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400" dirty="0"/>
                        <a:t>보유골드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400" b="0" i="0" u="none" strike="noStrike" noProof="0" dirty="0" err="1">
                          <a:latin typeface="맑은 고딕"/>
                          <a:ea typeface="맑은 고딕"/>
                        </a:rPr>
                        <a:t>Number</a:t>
                      </a:r>
                      <a:r>
                        <a:rPr lang="ko-KR" sz="1400" b="0" i="0" u="none" strike="noStrike" noProof="0" dirty="0"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lang="en-US" altLang="ko-KR" sz="1400" b="0" i="0" u="none" strike="noStrike" noProof="0" dirty="0">
                          <a:latin typeface="맑은 고딕"/>
                          <a:ea typeface="맑은 고딕"/>
                        </a:rPr>
                        <a:t>6</a:t>
                      </a:r>
                      <a:r>
                        <a:rPr lang="ko-KR" sz="1400" b="0" i="0" u="none" strike="noStrike" noProof="0" dirty="0">
                          <a:latin typeface="맑은 고딕"/>
                          <a:ea typeface="맑은 고딕"/>
                        </a:rPr>
                        <a:t>)</a:t>
                      </a:r>
                      <a:endParaRPr 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b="0" i="0" u="none" strike="noStrike" noProof="0" dirty="0" err="1">
                          <a:latin typeface="맑은 고딕"/>
                          <a:ea typeface="맑은 고딕"/>
                        </a:rPr>
                        <a:t>Not</a:t>
                      </a:r>
                      <a:r>
                        <a:rPr lang="ko-KR" sz="1400" b="0" i="0" u="none" strike="noStrike" noProof="0" dirty="0">
                          <a:latin typeface="맑은 고딕"/>
                          <a:ea typeface="맑은 고딕"/>
                        </a:rPr>
                        <a:t> </a:t>
                      </a:r>
                      <a:r>
                        <a:rPr lang="ko-KR" sz="1400" b="0" i="0" u="none" strike="noStrike" noProof="0" dirty="0" err="1">
                          <a:latin typeface="맑은 고딕"/>
                          <a:ea typeface="맑은 고딕"/>
                        </a:rPr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2692618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400" dirty="0"/>
                        <a:t>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400" dirty="0"/>
                        <a:t>보유아이템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400" b="0" i="0" u="none" strike="noStrike" noProof="0" dirty="0">
                          <a:latin typeface="Malgun Gothic"/>
                          <a:ea typeface="맑은 고딕"/>
                        </a:rPr>
                        <a:t>Varchar2(100</a:t>
                      </a:r>
                      <a:r>
                        <a:rPr lang="ko-KR" sz="1400" b="0" i="0" u="none" strike="noStrike" noProof="0" dirty="0">
                          <a:latin typeface="Malgun Gothic"/>
                          <a:ea typeface="Malgun Gothic"/>
                        </a:rPr>
                        <a:t>)</a:t>
                      </a:r>
                      <a:endParaRPr lang="ko-KR" sz="1400" b="0" i="0" u="none" strike="noStrike" noProof="0">
                        <a:latin typeface="맑은 고딕"/>
                        <a:ea typeface="맑은 고딕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255488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ADA6E99F-6CB7-4532-858A-1A33FFB7DB34}"/>
              </a:ext>
            </a:extLst>
          </p:cNvPr>
          <p:cNvSpPr txBox="1"/>
          <p:nvPr/>
        </p:nvSpPr>
        <p:spPr>
          <a:xfrm>
            <a:off x="438150" y="3419474"/>
            <a:ext cx="337185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2400" b="1" dirty="0" err="1">
                <a:ea typeface="맑은 고딕"/>
                <a:cs typeface="Calibri"/>
              </a:rPr>
              <a:t>Inventory</a:t>
            </a:r>
          </a:p>
        </p:txBody>
      </p:sp>
    </p:spTree>
    <p:extLst>
      <p:ext uri="{BB962C8B-B14F-4D97-AF65-F5344CB8AC3E}">
        <p14:creationId xmlns:p14="http://schemas.microsoft.com/office/powerpoint/2010/main" val="3696198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FD584FA4-1FDD-4E71-AE92-9A654F427606}"/>
              </a:ext>
            </a:extLst>
          </p:cNvPr>
          <p:cNvSpPr txBox="1"/>
          <p:nvPr/>
        </p:nvSpPr>
        <p:spPr>
          <a:xfrm>
            <a:off x="838199" y="291090"/>
            <a:ext cx="10515599" cy="93268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5400" b="1" dirty="0">
                <a:solidFill>
                  <a:schemeClr val="tx1"/>
                </a:solidFill>
                <a:latin typeface="+mj-lt"/>
                <a:ea typeface="맑은 고딕"/>
                <a:cs typeface="+mj-cs"/>
              </a:rPr>
              <a:t>4</a:t>
            </a:r>
            <a:r>
              <a:rPr lang="en-US" altLang="ko-KR" sz="5400" b="1" kern="1200" dirty="0">
                <a:solidFill>
                  <a:schemeClr val="tx1"/>
                </a:solidFill>
                <a:latin typeface="+mj-lt"/>
                <a:ea typeface="맑은 고딕"/>
                <a:cs typeface="+mj-cs"/>
              </a:rPr>
              <a:t>.</a:t>
            </a:r>
            <a:r>
              <a:rPr lang="en-US" altLang="ko-KR" sz="5400" b="1" dirty="0">
                <a:solidFill>
                  <a:schemeClr val="tx1"/>
                </a:solidFill>
                <a:latin typeface="+mj-lt"/>
                <a:ea typeface="맑은 고딕"/>
                <a:cs typeface="+mj-cs"/>
              </a:rPr>
              <a:t>DB </a:t>
            </a:r>
            <a:r>
              <a:rPr lang="en-US" altLang="ko-KR" sz="5400" b="1" dirty="0" err="1">
                <a:solidFill>
                  <a:schemeClr val="tx1"/>
                </a:solidFill>
                <a:latin typeface="+mj-lt"/>
                <a:ea typeface="맑은 고딕"/>
                <a:cs typeface="+mj-cs"/>
              </a:rPr>
              <a:t>테이블</a:t>
            </a:r>
            <a:r>
              <a:rPr lang="en-US" altLang="ko-KR" sz="5400" b="1" dirty="0">
                <a:solidFill>
                  <a:schemeClr val="tx1"/>
                </a:solidFill>
                <a:latin typeface="+mj-lt"/>
                <a:ea typeface="맑은 고딕"/>
                <a:cs typeface="+mj-cs"/>
              </a:rPr>
              <a:t> </a:t>
            </a:r>
            <a:r>
              <a:rPr lang="en-US" altLang="ko-KR" sz="5400" b="1" dirty="0" err="1">
                <a:solidFill>
                  <a:schemeClr val="tx1"/>
                </a:solidFill>
                <a:latin typeface="+mj-lt"/>
                <a:ea typeface="맑은 고딕"/>
                <a:cs typeface="+mj-cs"/>
              </a:rPr>
              <a:t>구조</a:t>
            </a:r>
            <a:r>
              <a:rPr lang="en-US" altLang="ko-KR" sz="5400" b="1" dirty="0">
                <a:solidFill>
                  <a:schemeClr val="tx1"/>
                </a:solidFill>
                <a:latin typeface="+mj-lt"/>
                <a:ea typeface="맑은 고딕"/>
                <a:cs typeface="+mj-cs"/>
              </a:rPr>
              <a:t> 및 </a:t>
            </a:r>
            <a:r>
              <a:rPr lang="en-US" altLang="ko-KR" sz="5400" b="1" dirty="0" err="1">
                <a:solidFill>
                  <a:schemeClr val="tx1"/>
                </a:solidFill>
                <a:latin typeface="+mj-lt"/>
                <a:ea typeface="맑은 고딕"/>
                <a:cs typeface="+mj-cs"/>
              </a:rPr>
              <a:t>다이어그램</a:t>
            </a:r>
            <a:endParaRPr lang="en-US" altLang="ko-KR" sz="5400" b="1" kern="1200" dirty="0" err="1">
              <a:solidFill>
                <a:schemeClr val="tx1"/>
              </a:solidFill>
              <a:latin typeface="+mj-lt"/>
              <a:ea typeface="맑은 고딕"/>
              <a:cs typeface="Calibri Light"/>
            </a:endParaRPr>
          </a:p>
        </p:txBody>
      </p:sp>
      <p:sp>
        <p:nvSpPr>
          <p:cNvPr id="41" name="Rectangle 43">
            <a:extLst>
              <a:ext uri="{FF2B5EF4-FFF2-40B4-BE49-F238E27FC236}">
                <a16:creationId xmlns:a16="http://schemas.microsoft.com/office/drawing/2014/main" id="{F170E346-B98B-43A6-A4DA-D36FF6328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4" name="표 2">
            <a:extLst>
              <a:ext uri="{FF2B5EF4-FFF2-40B4-BE49-F238E27FC236}">
                <a16:creationId xmlns:a16="http://schemas.microsoft.com/office/drawing/2014/main" id="{0D2DC7D2-155E-4037-83EA-D13BD4F069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2315548"/>
              </p:ext>
            </p:extLst>
          </p:nvPr>
        </p:nvGraphicFramePr>
        <p:xfrm>
          <a:off x="6336030" y="1979676"/>
          <a:ext cx="5324471" cy="33375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1098">
                  <a:extLst>
                    <a:ext uri="{9D8B030D-6E8A-4147-A177-3AD203B41FA5}">
                      <a16:colId xmlns:a16="http://schemas.microsoft.com/office/drawing/2014/main" val="3829706009"/>
                    </a:ext>
                  </a:extLst>
                </a:gridCol>
                <a:gridCol w="1190625">
                  <a:extLst>
                    <a:ext uri="{9D8B030D-6E8A-4147-A177-3AD203B41FA5}">
                      <a16:colId xmlns:a16="http://schemas.microsoft.com/office/drawing/2014/main" val="1904417463"/>
                    </a:ext>
                  </a:extLst>
                </a:gridCol>
                <a:gridCol w="1523998">
                  <a:extLst>
                    <a:ext uri="{9D8B030D-6E8A-4147-A177-3AD203B41FA5}">
                      <a16:colId xmlns:a16="http://schemas.microsoft.com/office/drawing/2014/main" val="2740729653"/>
                    </a:ext>
                  </a:extLst>
                </a:gridCol>
                <a:gridCol w="1428750">
                  <a:extLst>
                    <a:ext uri="{9D8B030D-6E8A-4147-A177-3AD203B41FA5}">
                      <a16:colId xmlns:a16="http://schemas.microsoft.com/office/drawing/2014/main" val="2461475716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600" b="1" i="0" u="sng" dirty="0"/>
                        <a:t>속성이름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600" b="1" i="0" u="sng" dirty="0"/>
                        <a:t>속성설명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600" b="1" i="0" u="sng" dirty="0"/>
                        <a:t>속성타입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600" b="1" i="0" u="sng" dirty="0"/>
                        <a:t>제약조건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815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400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400" dirty="0"/>
                        <a:t>Varchar2(10)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400" dirty="0" err="1"/>
                        <a:t>Primary</a:t>
                      </a:r>
                      <a:r>
                        <a:rPr lang="ko-KR" altLang="en-US" sz="1400" dirty="0"/>
                        <a:t> </a:t>
                      </a:r>
                      <a:r>
                        <a:rPr lang="ko-KR" altLang="en-US" sz="1400" dirty="0" err="1"/>
                        <a:t>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5524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LV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400" dirty="0"/>
                        <a:t>레벨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400" dirty="0" err="1"/>
                        <a:t>Number</a:t>
                      </a:r>
                      <a:r>
                        <a:rPr lang="ko-KR" altLang="en-US" sz="1400" dirty="0"/>
                        <a:t>(3)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400" b="0" i="0" u="none" strike="noStrike" noProof="0" dirty="0" err="1">
                          <a:latin typeface="맑은 고딕"/>
                          <a:ea typeface="맑은 고딕"/>
                        </a:rPr>
                        <a:t>Not</a:t>
                      </a:r>
                      <a:r>
                        <a:rPr lang="ko-KR" sz="1400" b="0" i="0" u="none" strike="noStrike" noProof="0" dirty="0">
                          <a:latin typeface="맑은 고딕"/>
                          <a:ea typeface="맑은 고딕"/>
                        </a:rPr>
                        <a:t> </a:t>
                      </a:r>
                      <a:r>
                        <a:rPr lang="ko-KR" sz="1400" b="0" i="0" u="none" strike="noStrike" noProof="0" dirty="0" err="1">
                          <a:latin typeface="맑은 고딕"/>
                          <a:ea typeface="맑은 고딕"/>
                        </a:rPr>
                        <a:t>null</a:t>
                      </a:r>
                      <a:endParaRPr lang="ko-KR" dirty="0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916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400" dirty="0"/>
                        <a:t>ATTACK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400" dirty="0"/>
                        <a:t>공격력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400" dirty="0" err="1"/>
                        <a:t>Number</a:t>
                      </a:r>
                      <a:r>
                        <a:rPr lang="ko-KR" altLang="en-US" sz="1400" dirty="0"/>
                        <a:t>(5)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400" b="0" i="0" u="none" strike="noStrike" noProof="0" dirty="0" err="1">
                          <a:latin typeface="맑은 고딕"/>
                          <a:ea typeface="맑은 고딕"/>
                        </a:rPr>
                        <a:t>Not</a:t>
                      </a:r>
                      <a:r>
                        <a:rPr lang="ko-KR" sz="1400" b="0" i="0" u="none" strike="noStrike" noProof="0" dirty="0">
                          <a:latin typeface="맑은 고딕"/>
                          <a:ea typeface="맑은 고딕"/>
                        </a:rPr>
                        <a:t> </a:t>
                      </a:r>
                      <a:r>
                        <a:rPr lang="ko-KR" sz="1400" b="0" i="0" u="none" strike="noStrike" noProof="0" dirty="0" err="1">
                          <a:latin typeface="맑은 고딕"/>
                          <a:ea typeface="맑은 고딕"/>
                        </a:rPr>
                        <a:t>null</a:t>
                      </a:r>
                      <a:endParaRPr lang="ko-KR" dirty="0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14117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400" dirty="0"/>
                        <a:t>DEFENCE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400" dirty="0"/>
                        <a:t>방어력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400" dirty="0" err="1"/>
                        <a:t>Number</a:t>
                      </a:r>
                      <a:r>
                        <a:rPr lang="ko-KR" altLang="en-US" sz="1400" dirty="0"/>
                        <a:t>(5)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400" b="0" i="0" u="none" strike="noStrike" noProof="0" dirty="0" err="1">
                          <a:latin typeface="맑은 고딕"/>
                          <a:ea typeface="맑은 고딕"/>
                        </a:rPr>
                        <a:t>Not</a:t>
                      </a:r>
                      <a:r>
                        <a:rPr lang="ko-KR" sz="1400" b="0" i="0" u="none" strike="noStrike" noProof="0" dirty="0">
                          <a:latin typeface="맑은 고딕"/>
                          <a:ea typeface="맑은 고딕"/>
                        </a:rPr>
                        <a:t> </a:t>
                      </a:r>
                      <a:r>
                        <a:rPr lang="ko-KR" sz="1400" b="0" i="0" u="none" strike="noStrike" noProof="0" dirty="0" err="1">
                          <a:latin typeface="맑은 고딕"/>
                          <a:ea typeface="맑은 고딕"/>
                        </a:rPr>
                        <a:t>null</a:t>
                      </a:r>
                      <a:endParaRPr lang="ko-KR" dirty="0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639669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400" dirty="0"/>
                        <a:t>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400" dirty="0"/>
                        <a:t>보유아이템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400" b="0" i="0" u="none" strike="noStrike" noProof="0" dirty="0">
                          <a:latin typeface="Malgun Gothic"/>
                          <a:ea typeface="맑은 고딕"/>
                        </a:rPr>
                        <a:t>Varchar2(60</a:t>
                      </a:r>
                      <a:r>
                        <a:rPr lang="ko-KR" sz="1400" b="0" i="0" u="none" strike="noStrike" noProof="0" dirty="0">
                          <a:latin typeface="Malgun Gothic"/>
                          <a:ea typeface="Malgun Gothic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400" dirty="0" err="1"/>
                        <a:t>Not</a:t>
                      </a:r>
                      <a:r>
                        <a:rPr lang="ko-KR" altLang="en-US" sz="1400" dirty="0"/>
                        <a:t> </a:t>
                      </a:r>
                      <a:r>
                        <a:rPr lang="ko-KR" altLang="en-US" sz="1400" dirty="0" err="1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39145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400" dirty="0"/>
                        <a:t>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400" dirty="0"/>
                        <a:t>등장지역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latin typeface="Malgun Gothic"/>
                          <a:ea typeface="맑은 고딕"/>
                        </a:rPr>
                        <a:t>Varchar2(20)</a:t>
                      </a:r>
                      <a:endParaRPr lang="en-US" altLang="ko-KR" sz="1400" b="0" i="0" u="none" strike="noStrike" noProof="0" dirty="0">
                        <a:latin typeface="Malgun Gothic"/>
                        <a:ea typeface="맑은 고딕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400" b="0" i="0" u="none" strike="noStrike" noProof="0" dirty="0" err="1">
                          <a:latin typeface="맑은 고딕"/>
                          <a:ea typeface="맑은 고딕"/>
                        </a:rPr>
                        <a:t>Not</a:t>
                      </a:r>
                      <a:r>
                        <a:rPr lang="ko-KR" sz="1400" b="0" i="0" u="none" strike="noStrike" noProof="0" dirty="0">
                          <a:latin typeface="맑은 고딕"/>
                          <a:ea typeface="맑은 고딕"/>
                        </a:rPr>
                        <a:t> </a:t>
                      </a:r>
                      <a:r>
                        <a:rPr lang="ko-KR" sz="1400" b="0" i="0" u="none" strike="noStrike" noProof="0" dirty="0" err="1">
                          <a:latin typeface="맑은 고딕"/>
                          <a:ea typeface="맑은 고딕"/>
                        </a:rPr>
                        <a:t>null</a:t>
                      </a:r>
                      <a:endParaRPr lang="ko-KR" altLang="en-US" sz="1400" dirty="0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597674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400" dirty="0"/>
                        <a:t>COLSIZE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400" dirty="0"/>
                        <a:t>세로좌표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400" dirty="0" err="1"/>
                        <a:t>Number</a:t>
                      </a:r>
                      <a:r>
                        <a:rPr lang="ko-KR" altLang="en-US" sz="1400" dirty="0"/>
                        <a:t>(4)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400" dirty="0" err="1"/>
                        <a:t>Default</a:t>
                      </a:r>
                      <a:r>
                        <a:rPr lang="ko-KR" altLang="en-US" sz="1400" dirty="0"/>
                        <a:t> 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6938774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400" dirty="0"/>
                        <a:t>ROWSIZE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400" dirty="0"/>
                        <a:t>가로좌표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400" dirty="0" err="1"/>
                        <a:t>Number</a:t>
                      </a:r>
                      <a:r>
                        <a:rPr lang="ko-KR" altLang="en-US" sz="1400" dirty="0"/>
                        <a:t>(4)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400" dirty="0" err="1"/>
                        <a:t>Default</a:t>
                      </a:r>
                      <a:r>
                        <a:rPr lang="ko-KR" altLang="en-US" sz="1400" dirty="0"/>
                        <a:t> 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271332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6FE8585-9B53-4D94-B3D3-75992C01AC8C}"/>
              </a:ext>
            </a:extLst>
          </p:cNvPr>
          <p:cNvSpPr txBox="1"/>
          <p:nvPr/>
        </p:nvSpPr>
        <p:spPr>
          <a:xfrm>
            <a:off x="6286500" y="1552575"/>
            <a:ext cx="155257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2400" b="1" dirty="0" err="1">
                <a:ea typeface="맑은 고딕"/>
                <a:cs typeface="Calibri"/>
              </a:rPr>
              <a:t>Monster</a:t>
            </a:r>
          </a:p>
        </p:txBody>
      </p:sp>
      <p:graphicFrame>
        <p:nvGraphicFramePr>
          <p:cNvPr id="17" name="표 2">
            <a:extLst>
              <a:ext uri="{FF2B5EF4-FFF2-40B4-BE49-F238E27FC236}">
                <a16:creationId xmlns:a16="http://schemas.microsoft.com/office/drawing/2014/main" id="{D704AB04-8DFE-4FED-98C8-2674FDD78F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3651259"/>
              </p:ext>
            </p:extLst>
          </p:nvPr>
        </p:nvGraphicFramePr>
        <p:xfrm>
          <a:off x="525780" y="1960625"/>
          <a:ext cx="5324471" cy="22250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1098">
                  <a:extLst>
                    <a:ext uri="{9D8B030D-6E8A-4147-A177-3AD203B41FA5}">
                      <a16:colId xmlns:a16="http://schemas.microsoft.com/office/drawing/2014/main" val="3829706009"/>
                    </a:ext>
                  </a:extLst>
                </a:gridCol>
                <a:gridCol w="1190625">
                  <a:extLst>
                    <a:ext uri="{9D8B030D-6E8A-4147-A177-3AD203B41FA5}">
                      <a16:colId xmlns:a16="http://schemas.microsoft.com/office/drawing/2014/main" val="1904417463"/>
                    </a:ext>
                  </a:extLst>
                </a:gridCol>
                <a:gridCol w="1523998">
                  <a:extLst>
                    <a:ext uri="{9D8B030D-6E8A-4147-A177-3AD203B41FA5}">
                      <a16:colId xmlns:a16="http://schemas.microsoft.com/office/drawing/2014/main" val="2740729653"/>
                    </a:ext>
                  </a:extLst>
                </a:gridCol>
                <a:gridCol w="1428750">
                  <a:extLst>
                    <a:ext uri="{9D8B030D-6E8A-4147-A177-3AD203B41FA5}">
                      <a16:colId xmlns:a16="http://schemas.microsoft.com/office/drawing/2014/main" val="2461475716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600" b="1" i="0" u="sng" dirty="0"/>
                        <a:t>속성이름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600" b="1" i="0" u="sng" dirty="0"/>
                        <a:t>속성설명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600" b="1" i="0" u="sng" dirty="0"/>
                        <a:t>속성타입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600" b="1" i="0" u="sng" dirty="0"/>
                        <a:t>제약조건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815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GRADE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아이템등급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400" b="0" i="0" u="none" strike="noStrike" noProof="0" dirty="0">
                          <a:latin typeface="Malgun Gothic"/>
                          <a:ea typeface="Malgun Gothic"/>
                        </a:rPr>
                        <a:t>Number(1</a:t>
                      </a:r>
                      <a:r>
                        <a:rPr lang="ko-KR" sz="1400" b="0" i="0" u="none" strike="noStrike" noProof="0" dirty="0">
                          <a:latin typeface="Malgun Gothic"/>
                          <a:ea typeface="Malgun Gothic"/>
                        </a:rPr>
                        <a:t>)</a:t>
                      </a:r>
                      <a:endParaRPr lang="ko-KR" altLang="en-US" sz="1400" b="0" i="0" u="none" strike="noStrike" noProof="0" dirty="0">
                        <a:latin typeface="Malgun Gothic"/>
                        <a:ea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400" b="0" i="0" u="none" strike="noStrike" noProof="0" dirty="0" err="1">
                          <a:latin typeface="Malgun Gothic"/>
                          <a:ea typeface="Malgun Gothic"/>
                        </a:rPr>
                        <a:t>Not</a:t>
                      </a:r>
                      <a:r>
                        <a:rPr lang="ko-KR" altLang="en-US" sz="1400" b="0" i="0" u="none" strike="noStrike" noProof="0" dirty="0">
                          <a:latin typeface="Malgun Gothic"/>
                          <a:ea typeface="Malgun Gothic"/>
                        </a:rPr>
                        <a:t> </a:t>
                      </a:r>
                      <a:r>
                        <a:rPr lang="en-US" altLang="ko-KR" sz="1400" b="0" i="0" u="none" strike="noStrike" noProof="0" dirty="0" err="1">
                          <a:latin typeface="Malgun Gothic"/>
                          <a:ea typeface="Malgun Gothic"/>
                        </a:rPr>
                        <a:t>null</a:t>
                      </a:r>
                      <a:endParaRPr lang="ko-KR" altLang="en-US" sz="1400" b="0" i="0" u="none" strike="noStrike" noProof="0" dirty="0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5524587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아이템타입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Varchar2(10)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b="0" i="0" u="none" strike="noStrike" noProof="0" dirty="0" err="1">
                          <a:latin typeface="맑은 고딕"/>
                          <a:ea typeface="맑은 고딕"/>
                        </a:rPr>
                        <a:t>Not</a:t>
                      </a:r>
                      <a:r>
                        <a:rPr lang="ko-KR" sz="1400" b="0" i="0" u="none" strike="noStrike" noProof="0" dirty="0">
                          <a:latin typeface="맑은 고딕"/>
                          <a:ea typeface="맑은 고딕"/>
                        </a:rPr>
                        <a:t> </a:t>
                      </a:r>
                      <a:r>
                        <a:rPr lang="ko-KR" sz="1400" b="0" i="0" u="none" strike="noStrike" noProof="0" dirty="0" err="1">
                          <a:latin typeface="맑은 고딕"/>
                          <a:ea typeface="맑은 고딕"/>
                        </a:rPr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916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아이템이름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400" b="0" i="0" u="none" strike="noStrike" noProof="0" dirty="0">
                          <a:latin typeface="맑은 고딕"/>
                          <a:ea typeface="맑은 고딕"/>
                        </a:rPr>
                        <a:t>Varchar2(20</a:t>
                      </a:r>
                      <a:r>
                        <a:rPr lang="ko-KR" sz="1400" b="0" i="0" u="none" strike="noStrike" noProof="0" dirty="0">
                          <a:latin typeface="맑은 고딕"/>
                          <a:ea typeface="맑은 고딕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400" dirty="0" err="1"/>
                        <a:t>Primary</a:t>
                      </a:r>
                      <a:r>
                        <a:rPr lang="ko-KR" altLang="en-US" sz="1400" dirty="0"/>
                        <a:t> </a:t>
                      </a:r>
                      <a:r>
                        <a:rPr lang="ko-KR" altLang="en-US" sz="1400" dirty="0" err="1"/>
                        <a:t>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14117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400" dirty="0"/>
                        <a:t>STAT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400" dirty="0"/>
                        <a:t>증가수치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400" b="0" i="0" u="none" strike="noStrike" noProof="0" dirty="0" err="1">
                          <a:latin typeface="맑은 고딕"/>
                          <a:ea typeface="맑은 고딕"/>
                        </a:rPr>
                        <a:t>Number</a:t>
                      </a:r>
                      <a:r>
                        <a:rPr lang="ko-KR" sz="1400" b="0" i="0" u="none" strike="noStrike" noProof="0" dirty="0"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lang="en-US" altLang="ko-KR" sz="1400" b="0" i="0" u="none" strike="noStrike" noProof="0" dirty="0">
                          <a:latin typeface="맑은 고딕"/>
                          <a:ea typeface="맑은 고딕"/>
                        </a:rPr>
                        <a:t>5</a:t>
                      </a:r>
                      <a:r>
                        <a:rPr lang="ko-KR" sz="1400" b="0" i="0" u="none" strike="noStrike" noProof="0" dirty="0">
                          <a:latin typeface="맑은 고딕"/>
                          <a:ea typeface="맑은 고딕"/>
                        </a:rPr>
                        <a:t>)</a:t>
                      </a:r>
                      <a:endParaRPr 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b="0" i="0" u="none" strike="noStrike" noProof="0" dirty="0" err="1">
                          <a:latin typeface="맑은 고딕"/>
                          <a:ea typeface="맑은 고딕"/>
                        </a:rPr>
                        <a:t>Not</a:t>
                      </a:r>
                      <a:r>
                        <a:rPr lang="ko-KR" sz="1400" b="0" i="0" u="none" strike="noStrike" noProof="0" dirty="0">
                          <a:latin typeface="맑은 고딕"/>
                          <a:ea typeface="맑은 고딕"/>
                        </a:rPr>
                        <a:t> </a:t>
                      </a:r>
                      <a:r>
                        <a:rPr lang="ko-KR" sz="1400" b="0" i="0" u="none" strike="noStrike" noProof="0" dirty="0" err="1">
                          <a:latin typeface="맑은 고딕"/>
                          <a:ea typeface="맑은 고딕"/>
                        </a:rPr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2692618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400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400" dirty="0"/>
                        <a:t>아이템가치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400" b="0" i="0" u="none" strike="noStrike" noProof="0" dirty="0">
                          <a:latin typeface="Malgun Gothic"/>
                          <a:ea typeface="Malgun Gothic"/>
                        </a:rPr>
                        <a:t>Number(5</a:t>
                      </a:r>
                      <a:r>
                        <a:rPr lang="ko-KR" sz="1400" b="0" i="0" u="none" strike="noStrike" noProof="0" dirty="0">
                          <a:latin typeface="Malgun Gothic"/>
                          <a:ea typeface="Malgun Gothic"/>
                        </a:rPr>
                        <a:t>)</a:t>
                      </a:r>
                      <a:endParaRPr 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400" b="0" i="0" u="none" strike="noStrike" noProof="0" dirty="0" err="1">
                          <a:latin typeface="Malgun Gothic"/>
                          <a:ea typeface="Malgun Gothic"/>
                        </a:rPr>
                        <a:t>Not</a:t>
                      </a:r>
                      <a:r>
                        <a:rPr lang="ko-KR" sz="1400" b="0" i="0" u="none" strike="noStrike" noProof="0" dirty="0">
                          <a:latin typeface="Malgun Gothic"/>
                          <a:ea typeface="Malgun Gothic"/>
                        </a:rPr>
                        <a:t> </a:t>
                      </a:r>
                      <a:r>
                        <a:rPr lang="ko-KR" sz="1400" b="0" i="0" u="none" strike="noStrike" noProof="0" dirty="0" err="1">
                          <a:latin typeface="Malgun Gothic"/>
                          <a:ea typeface="Malgun Gothic"/>
                        </a:rPr>
                        <a:t>null</a:t>
                      </a:r>
                      <a:endParaRPr lang="ko-KR" dirty="0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255488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ADA6E99F-6CB7-4532-858A-1A33FFB7DB34}"/>
              </a:ext>
            </a:extLst>
          </p:cNvPr>
          <p:cNvSpPr txBox="1"/>
          <p:nvPr/>
        </p:nvSpPr>
        <p:spPr>
          <a:xfrm>
            <a:off x="428625" y="1581149"/>
            <a:ext cx="337185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2400" b="1" dirty="0" err="1">
                <a:ea typeface="맑은 고딕"/>
                <a:cs typeface="Calibri"/>
              </a:rPr>
              <a:t>Item</a:t>
            </a:r>
          </a:p>
        </p:txBody>
      </p:sp>
    </p:spTree>
    <p:extLst>
      <p:ext uri="{BB962C8B-B14F-4D97-AF65-F5344CB8AC3E}">
        <p14:creationId xmlns:p14="http://schemas.microsoft.com/office/powerpoint/2010/main" val="3732817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FD584FA4-1FDD-4E71-AE92-9A654F427606}"/>
              </a:ext>
            </a:extLst>
          </p:cNvPr>
          <p:cNvSpPr txBox="1"/>
          <p:nvPr/>
        </p:nvSpPr>
        <p:spPr>
          <a:xfrm>
            <a:off x="838199" y="291090"/>
            <a:ext cx="10515599" cy="93268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5400" b="1" dirty="0">
                <a:solidFill>
                  <a:schemeClr val="tx1"/>
                </a:solidFill>
                <a:latin typeface="+mj-lt"/>
                <a:ea typeface="맑은 고딕"/>
                <a:cs typeface="+mj-cs"/>
              </a:rPr>
              <a:t>5</a:t>
            </a:r>
            <a:r>
              <a:rPr lang="en-US" altLang="ko-KR" sz="5400" b="1" kern="1200" dirty="0">
                <a:solidFill>
                  <a:schemeClr val="tx1"/>
                </a:solidFill>
                <a:latin typeface="+mj-lt"/>
                <a:ea typeface="맑은 고딕"/>
                <a:cs typeface="+mj-cs"/>
              </a:rPr>
              <a:t>.</a:t>
            </a:r>
            <a:r>
              <a:rPr lang="en-US" altLang="ko-KR" sz="5400" b="1" dirty="0">
                <a:solidFill>
                  <a:schemeClr val="tx1"/>
                </a:solidFill>
                <a:latin typeface="+mj-lt"/>
                <a:ea typeface="맑은 고딕"/>
                <a:cs typeface="+mj-cs"/>
              </a:rPr>
              <a:t>주요소스 </a:t>
            </a:r>
            <a:r>
              <a:rPr lang="en-US" altLang="ko-KR" sz="5400" b="1" dirty="0" err="1">
                <a:solidFill>
                  <a:schemeClr val="tx1"/>
                </a:solidFill>
                <a:latin typeface="+mj-lt"/>
                <a:ea typeface="맑은 고딕"/>
                <a:cs typeface="+mj-cs"/>
              </a:rPr>
              <a:t>설명</a:t>
            </a:r>
            <a:r>
              <a:rPr lang="en-US" altLang="ko-KR" sz="5400" b="1" dirty="0">
                <a:solidFill>
                  <a:schemeClr val="tx1"/>
                </a:solidFill>
                <a:latin typeface="+mj-lt"/>
                <a:ea typeface="맑은 고딕"/>
                <a:cs typeface="+mj-cs"/>
              </a:rPr>
              <a:t>&lt;</a:t>
            </a:r>
            <a:r>
              <a:rPr lang="en-US" altLang="ko-KR" sz="5400" b="1" dirty="0" err="1">
                <a:solidFill>
                  <a:schemeClr val="tx1"/>
                </a:solidFill>
                <a:latin typeface="+mj-lt"/>
                <a:ea typeface="맑은 고딕"/>
                <a:cs typeface="+mj-cs"/>
              </a:rPr>
              <a:t>몬스터클래스</a:t>
            </a:r>
            <a:r>
              <a:rPr lang="en-US" altLang="ko-KR" sz="5400" b="1" dirty="0">
                <a:solidFill>
                  <a:schemeClr val="tx1"/>
                </a:solidFill>
                <a:latin typeface="+mj-lt"/>
                <a:ea typeface="맑은 고딕"/>
                <a:cs typeface="+mj-cs"/>
              </a:rPr>
              <a:t>&gt;</a:t>
            </a:r>
            <a:endParaRPr lang="en-US" altLang="ko-KR" sz="5400" b="1" kern="1200" dirty="0">
              <a:solidFill>
                <a:schemeClr val="tx1"/>
              </a:solidFill>
              <a:latin typeface="+mj-lt"/>
              <a:ea typeface="맑은 고딕"/>
              <a:cs typeface="Calibri Light"/>
            </a:endParaRPr>
          </a:p>
        </p:txBody>
      </p:sp>
      <p:sp>
        <p:nvSpPr>
          <p:cNvPr id="41" name="Rectangle 43">
            <a:extLst>
              <a:ext uri="{FF2B5EF4-FFF2-40B4-BE49-F238E27FC236}">
                <a16:creationId xmlns:a16="http://schemas.microsoft.com/office/drawing/2014/main" id="{F170E346-B98B-43A6-A4DA-D36FF6328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그림 2" descr="테이블, 쥐고있는, 목재의, 방이(가) 표시된 사진&#10;&#10;자동 생성된 설명">
            <a:extLst>
              <a:ext uri="{FF2B5EF4-FFF2-40B4-BE49-F238E27FC236}">
                <a16:creationId xmlns:a16="http://schemas.microsoft.com/office/drawing/2014/main" id="{460A8FA2-68A0-4AEF-B14E-3A32A183CF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1818683"/>
            <a:ext cx="7658100" cy="101083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6277A5A-92B7-4C92-BA27-926EFD19D4FC}"/>
              </a:ext>
            </a:extLst>
          </p:cNvPr>
          <p:cNvSpPr txBox="1"/>
          <p:nvPr/>
        </p:nvSpPr>
        <p:spPr>
          <a:xfrm>
            <a:off x="885825" y="2828925"/>
            <a:ext cx="911542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 dirty="0">
                <a:ea typeface="맑은 고딕"/>
                <a:cs typeface="Calibri"/>
              </a:rPr>
              <a:t>뷰를 이용하여 몬스터 등장지역 별로 구분</a:t>
            </a:r>
          </a:p>
        </p:txBody>
      </p:sp>
      <p:pic>
        <p:nvPicPr>
          <p:cNvPr id="5" name="그림 11">
            <a:extLst>
              <a:ext uri="{FF2B5EF4-FFF2-40B4-BE49-F238E27FC236}">
                <a16:creationId xmlns:a16="http://schemas.microsoft.com/office/drawing/2014/main" id="{4D1DD7A8-CDDF-44C4-BC33-D13DDBF4FF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" y="3167063"/>
            <a:ext cx="1924050" cy="1057275"/>
          </a:xfrm>
          <a:prstGeom prst="rect">
            <a:avLst/>
          </a:prstGeom>
        </p:spPr>
      </p:pic>
      <p:pic>
        <p:nvPicPr>
          <p:cNvPr id="12" name="그림 12" descr="스크린샷이(가) 표시된 사진&#10;&#10;자동 생성된 설명">
            <a:extLst>
              <a:ext uri="{FF2B5EF4-FFF2-40B4-BE49-F238E27FC236}">
                <a16:creationId xmlns:a16="http://schemas.microsoft.com/office/drawing/2014/main" id="{54B2547C-4AF6-4BE7-BF4D-751264597D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500" y="4312387"/>
            <a:ext cx="5343525" cy="211942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3195977-6FF6-4D4E-8542-A2CA0FDFD5E6}"/>
              </a:ext>
            </a:extLst>
          </p:cNvPr>
          <p:cNvSpPr txBox="1"/>
          <p:nvPr/>
        </p:nvSpPr>
        <p:spPr>
          <a:xfrm>
            <a:off x="2971800" y="3648075"/>
            <a:ext cx="911542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 dirty="0">
                <a:ea typeface="맑은 고딕"/>
                <a:cs typeface="Calibri"/>
              </a:rPr>
              <a:t>등장지역마다의 몬스터를 </a:t>
            </a:r>
            <a:r>
              <a:rPr lang="ko-KR" altLang="en-US" sz="1600" dirty="0" err="1">
                <a:ea typeface="맑은 고딕"/>
                <a:cs typeface="Calibri"/>
              </a:rPr>
              <a:t>구분짓기</a:t>
            </a:r>
            <a:r>
              <a:rPr lang="ko-KR" altLang="en-US" sz="1600" dirty="0">
                <a:ea typeface="맑은 고딕"/>
                <a:cs typeface="Calibri"/>
              </a:rPr>
              <a:t> 위해 상속받을 수 있는 슈퍼클래스 생성</a:t>
            </a:r>
          </a:p>
          <a:p>
            <a:r>
              <a:rPr lang="ko-KR" altLang="en-US" sz="1600" dirty="0">
                <a:ea typeface="맑은 고딕"/>
                <a:cs typeface="Calibri"/>
              </a:rPr>
              <a:t>해당 </a:t>
            </a:r>
            <a:r>
              <a:rPr lang="ko-KR" altLang="en-US" sz="1600" b="1" dirty="0">
                <a:ea typeface="맑은 고딕"/>
                <a:cs typeface="Calibri"/>
              </a:rPr>
              <a:t>슈퍼클래스</a:t>
            </a:r>
            <a:r>
              <a:rPr lang="ko-KR" altLang="en-US" sz="1600" dirty="0">
                <a:ea typeface="맑은 고딕"/>
                <a:cs typeface="Calibri"/>
              </a:rPr>
              <a:t>를 이용하여 모든 몬스터의 정보를 </a:t>
            </a:r>
            <a:r>
              <a:rPr lang="ko-KR" altLang="en-US" sz="1600" dirty="0" err="1">
                <a:ea typeface="맑은 고딕"/>
                <a:cs typeface="Calibri"/>
              </a:rPr>
              <a:t>ArrayList</a:t>
            </a:r>
            <a:r>
              <a:rPr lang="ko-KR" altLang="en-US" sz="1600" dirty="0">
                <a:ea typeface="맑은 고딕"/>
                <a:cs typeface="Calibri"/>
              </a:rPr>
              <a:t> 상에 등록</a:t>
            </a:r>
          </a:p>
        </p:txBody>
      </p:sp>
    </p:spTree>
    <p:extLst>
      <p:ext uri="{BB962C8B-B14F-4D97-AF65-F5344CB8AC3E}">
        <p14:creationId xmlns:p14="http://schemas.microsoft.com/office/powerpoint/2010/main" val="512392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Office Theme</vt:lpstr>
      <vt:lpstr>JAVA 프로젝트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1735</cp:revision>
  <dcterms:created xsi:type="dcterms:W3CDTF">2020-09-24T04:54:01Z</dcterms:created>
  <dcterms:modified xsi:type="dcterms:W3CDTF">2020-10-05T01:03:18Z</dcterms:modified>
</cp:coreProperties>
</file>