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39"/>
  </p:notesMasterIdLst>
  <p:sldIdLst>
    <p:sldId id="256" r:id="rId5"/>
    <p:sldId id="294" r:id="rId6"/>
    <p:sldId id="295" r:id="rId7"/>
    <p:sldId id="257" r:id="rId8"/>
    <p:sldId id="261" r:id="rId9"/>
    <p:sldId id="289" r:id="rId10"/>
    <p:sldId id="287" r:id="rId11"/>
    <p:sldId id="288" r:id="rId12"/>
    <p:sldId id="258" r:id="rId13"/>
    <p:sldId id="267" r:id="rId14"/>
    <p:sldId id="290" r:id="rId15"/>
    <p:sldId id="293" r:id="rId16"/>
    <p:sldId id="298" r:id="rId17"/>
    <p:sldId id="299" r:id="rId18"/>
    <p:sldId id="271" r:id="rId19"/>
    <p:sldId id="296" r:id="rId20"/>
    <p:sldId id="262" r:id="rId21"/>
    <p:sldId id="272" r:id="rId22"/>
    <p:sldId id="275" r:id="rId23"/>
    <p:sldId id="301" r:id="rId24"/>
    <p:sldId id="276" r:id="rId25"/>
    <p:sldId id="300" r:id="rId26"/>
    <p:sldId id="277" r:id="rId27"/>
    <p:sldId id="281" r:id="rId28"/>
    <p:sldId id="302" r:id="rId29"/>
    <p:sldId id="279" r:id="rId30"/>
    <p:sldId id="280" r:id="rId31"/>
    <p:sldId id="292" r:id="rId32"/>
    <p:sldId id="273" r:id="rId33"/>
    <p:sldId id="278" r:id="rId34"/>
    <p:sldId id="282" r:id="rId35"/>
    <p:sldId id="284" r:id="rId36"/>
    <p:sldId id="297" r:id="rId37"/>
    <p:sldId id="27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48C96E-9380-4133-861C-E4D187A7BEC9}">
          <p14:sldIdLst>
            <p14:sldId id="256"/>
            <p14:sldId id="294"/>
            <p14:sldId id="295"/>
            <p14:sldId id="257"/>
            <p14:sldId id="261"/>
            <p14:sldId id="289"/>
            <p14:sldId id="287"/>
            <p14:sldId id="288"/>
            <p14:sldId id="258"/>
            <p14:sldId id="267"/>
            <p14:sldId id="290"/>
          </p14:sldIdLst>
        </p14:section>
        <p14:section name="Untitled Section" id="{5F57F08E-EC86-45BC-B0C7-1FC14940D18D}">
          <p14:sldIdLst>
            <p14:sldId id="293"/>
            <p14:sldId id="298"/>
            <p14:sldId id="299"/>
            <p14:sldId id="271"/>
            <p14:sldId id="296"/>
            <p14:sldId id="262"/>
            <p14:sldId id="272"/>
            <p14:sldId id="275"/>
            <p14:sldId id="301"/>
            <p14:sldId id="276"/>
            <p14:sldId id="300"/>
            <p14:sldId id="277"/>
            <p14:sldId id="281"/>
            <p14:sldId id="302"/>
            <p14:sldId id="279"/>
            <p14:sldId id="280"/>
            <p14:sldId id="292"/>
            <p14:sldId id="273"/>
            <p14:sldId id="278"/>
            <p14:sldId id="282"/>
            <p14:sldId id="284"/>
            <p14:sldId id="297"/>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son, Doc Or Matt R." initials="JR" lastIdx="1" clrIdx="0">
    <p:extLst>
      <p:ext uri="{19B8F6BF-5375-455C-9EA6-DF929625EA0E}">
        <p15:presenceInfo xmlns:p15="http://schemas.microsoft.com/office/powerpoint/2012/main" userId="S::john2285@stthomas.edu::5d18c3df-52cc-4256-83f8-8661ef0ba916" providerId="AD"/>
      </p:ext>
    </p:extLst>
  </p:cmAuthor>
  <p:cmAuthor id="2" name="Matt Rogers" initials="MR" lastIdx="1" clrIdx="1">
    <p:extLst>
      <p:ext uri="{19B8F6BF-5375-455C-9EA6-DF929625EA0E}">
        <p15:presenceInfo xmlns:p15="http://schemas.microsoft.com/office/powerpoint/2012/main" userId="06eff401664d7f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01T06:47:31.915" idx="1">
    <p:pos x="7680" y="0"/>
    <p:text>Note:Everything in this power-point is tentative and can be changed at any time. That is, this power-point is meant to be a guide as we complete tasks and include data and information in this document</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CB830-6B0C-43EB-BA15-5C3B826E213C}" type="datetimeFigureOut">
              <a:rPr lang="en-US"/>
              <a:t>12/6/2021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BB7F7-CF07-4ADF-A4C3-DB9C3E27861E}" type="slidenum">
              <a:rPr lang="en-US"/>
              <a:t>‹#›</a:t>
            </a:fld>
            <a:endParaRPr lang="en-US" dirty="0"/>
          </a:p>
        </p:txBody>
      </p:sp>
    </p:spTree>
    <p:extLst>
      <p:ext uri="{BB962C8B-B14F-4D97-AF65-F5344CB8AC3E}">
        <p14:creationId xmlns:p14="http://schemas.microsoft.com/office/powerpoint/2010/main" val="44645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table to show the differences in data during the same time frame over the four years we looked at. You can see how the number of records increase over the same time frame going from 521 total records transferred in 2013 to 2876 in 2021. Because we obviously didn’t get any more minutes in the day between those years, we know this increase is due to the number of transactions increasing causing less NaNs to need to be removed in the later years. </a:t>
            </a:r>
          </a:p>
          <a:p>
            <a:r>
              <a:rPr lang="en-US" dirty="0"/>
              <a:t>The change on the RMSE is also quite notable. As the years go on and Bitcoin’s price starts to fluctuate more our error starts to skyrocket. The error shows the increase volatility in Bitcoin behaviour</a:t>
            </a:r>
          </a:p>
        </p:txBody>
      </p:sp>
      <p:sp>
        <p:nvSpPr>
          <p:cNvPr id="4" name="Slide Number Placeholder 3"/>
          <p:cNvSpPr>
            <a:spLocks noGrp="1"/>
          </p:cNvSpPr>
          <p:nvPr>
            <p:ph type="sldNum" sz="quarter" idx="5"/>
          </p:nvPr>
        </p:nvSpPr>
        <p:spPr/>
        <p:txBody>
          <a:bodyPr/>
          <a:lstStyle/>
          <a:p>
            <a:fld id="{7E9BB7F7-CF07-4ADF-A4C3-DB9C3E27861E}" type="slidenum">
              <a:rPr lang="en-US" smtClean="0"/>
              <a:t>12</a:t>
            </a:fld>
            <a:endParaRPr lang="en-US" dirty="0"/>
          </a:p>
        </p:txBody>
      </p:sp>
    </p:spTree>
    <p:extLst>
      <p:ext uri="{BB962C8B-B14F-4D97-AF65-F5344CB8AC3E}">
        <p14:creationId xmlns:p14="http://schemas.microsoft.com/office/powerpoint/2010/main" val="418268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2021 outliers – as defined by Matlab 3 SD</a:t>
            </a:r>
          </a:p>
        </p:txBody>
      </p:sp>
      <p:sp>
        <p:nvSpPr>
          <p:cNvPr id="4" name="Slide Number Placeholder 3"/>
          <p:cNvSpPr>
            <a:spLocks noGrp="1"/>
          </p:cNvSpPr>
          <p:nvPr>
            <p:ph type="sldNum" sz="quarter" idx="5"/>
          </p:nvPr>
        </p:nvSpPr>
        <p:spPr/>
        <p:txBody>
          <a:bodyPr/>
          <a:lstStyle/>
          <a:p>
            <a:fld id="{7E9BB7F7-CF07-4ADF-A4C3-DB9C3E27861E}" type="slidenum">
              <a:rPr lang="en-US" smtClean="0"/>
              <a:t>14</a:t>
            </a:fld>
            <a:endParaRPr lang="en-US" dirty="0"/>
          </a:p>
        </p:txBody>
      </p:sp>
    </p:spTree>
    <p:extLst>
      <p:ext uri="{BB962C8B-B14F-4D97-AF65-F5344CB8AC3E}">
        <p14:creationId xmlns:p14="http://schemas.microsoft.com/office/powerpoint/2010/main" val="3924034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in the previous slide 2019 had the most number of outliers as defined by Matlab, across the date ranges we looked at. This is the beginning of the </a:t>
            </a:r>
          </a:p>
        </p:txBody>
      </p:sp>
      <p:sp>
        <p:nvSpPr>
          <p:cNvPr id="4" name="Slide Number Placeholder 3"/>
          <p:cNvSpPr>
            <a:spLocks noGrp="1"/>
          </p:cNvSpPr>
          <p:nvPr>
            <p:ph type="sldNum" sz="quarter" idx="5"/>
          </p:nvPr>
        </p:nvSpPr>
        <p:spPr/>
        <p:txBody>
          <a:bodyPr/>
          <a:lstStyle/>
          <a:p>
            <a:fld id="{7E9BB7F7-CF07-4ADF-A4C3-DB9C3E27861E}" type="slidenum">
              <a:rPr lang="en-US" smtClean="0"/>
              <a:t>15</a:t>
            </a:fld>
            <a:endParaRPr lang="en-US" dirty="0"/>
          </a:p>
        </p:txBody>
      </p:sp>
    </p:spTree>
    <p:extLst>
      <p:ext uri="{BB962C8B-B14F-4D97-AF65-F5344CB8AC3E}">
        <p14:creationId xmlns:p14="http://schemas.microsoft.com/office/powerpoint/2010/main" val="71156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Compared to 2019, 2021 doesn’t have any outlier, as defined by Matlab, but the error is magnitude higher than the errors for any of the other years we looked at.</a:t>
            </a:r>
          </a:p>
          <a:p>
            <a:endParaRPr lang="en-US" dirty="0"/>
          </a:p>
          <a:p>
            <a:r>
              <a:rPr lang="en-US" dirty="0"/>
              <a:t>2 days – 2301, RMSE 26.8</a:t>
            </a:r>
          </a:p>
          <a:p>
            <a:r>
              <a:rPr lang="en-US" dirty="0"/>
              <a:t>7 days – 8,052, RMSE 26.2</a:t>
            </a:r>
          </a:p>
          <a:p>
            <a:r>
              <a:rPr lang="en-US" dirty="0"/>
              <a:t>14 days – 16,087, RMSE 24.2</a:t>
            </a:r>
          </a:p>
        </p:txBody>
      </p:sp>
      <p:sp>
        <p:nvSpPr>
          <p:cNvPr id="4" name="Slide Number Placeholder 3"/>
          <p:cNvSpPr>
            <a:spLocks noGrp="1"/>
          </p:cNvSpPr>
          <p:nvPr>
            <p:ph type="sldNum" sz="quarter" idx="5"/>
          </p:nvPr>
        </p:nvSpPr>
        <p:spPr/>
        <p:txBody>
          <a:bodyPr/>
          <a:lstStyle/>
          <a:p>
            <a:fld id="{7E9BB7F7-CF07-4ADF-A4C3-DB9C3E27861E}" type="slidenum">
              <a:rPr lang="en-US" smtClean="0"/>
              <a:t>16</a:t>
            </a:fld>
            <a:endParaRPr lang="en-US" dirty="0"/>
          </a:p>
        </p:txBody>
      </p:sp>
    </p:spTree>
    <p:extLst>
      <p:ext uri="{BB962C8B-B14F-4D97-AF65-F5344CB8AC3E}">
        <p14:creationId xmlns:p14="http://schemas.microsoft.com/office/powerpoint/2010/main" val="244559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see the adjusted R-Squared stays relatively constant over the years, but the RMSE changes dramatically in 2021. This could be because there are more records, or that the data is just so volatile in March of 2021 that it’s hard to model with accuracy.</a:t>
            </a:r>
          </a:p>
          <a:p>
            <a:endParaRPr lang="en-US" dirty="0"/>
          </a:p>
          <a:p>
            <a:r>
              <a:rPr lang="en-US" dirty="0"/>
              <a:t>You can also see that, after accounting for NaNs and outliers as defined by Matlab (&gt;3 median absolute deviations from median), over the same 14 day period we jump from just shy of 6,000 records to over 16,000. The sheer amount of data, as BitCoin starts to get popular is just staggering.</a:t>
            </a:r>
          </a:p>
          <a:p>
            <a:endParaRPr lang="en-US" dirty="0"/>
          </a:p>
          <a:p>
            <a:r>
              <a:rPr lang="en-US" dirty="0"/>
              <a:t>Low price appears to have the highest magnitude across all of the years</a:t>
            </a:r>
          </a:p>
        </p:txBody>
      </p:sp>
      <p:sp>
        <p:nvSpPr>
          <p:cNvPr id="4" name="Slide Number Placeholder 3"/>
          <p:cNvSpPr>
            <a:spLocks noGrp="1"/>
          </p:cNvSpPr>
          <p:nvPr>
            <p:ph type="sldNum" sz="quarter" idx="5"/>
          </p:nvPr>
        </p:nvSpPr>
        <p:spPr/>
        <p:txBody>
          <a:bodyPr/>
          <a:lstStyle/>
          <a:p>
            <a:fld id="{7E9BB7F7-CF07-4ADF-A4C3-DB9C3E27861E}" type="slidenum">
              <a:rPr lang="en-US" smtClean="0"/>
              <a:t>17</a:t>
            </a:fld>
            <a:endParaRPr lang="en-US" dirty="0"/>
          </a:p>
        </p:txBody>
      </p:sp>
    </p:spTree>
    <p:extLst>
      <p:ext uri="{BB962C8B-B14F-4D97-AF65-F5344CB8AC3E}">
        <p14:creationId xmlns:p14="http://schemas.microsoft.com/office/powerpoint/2010/main" val="4242515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Mar 17-23 would be … … …</a:t>
            </a:r>
          </a:p>
          <a:p>
            <a:endParaRPr lang="en-US">
              <a:cs typeface="Calibri"/>
            </a:endParaRPr>
          </a:p>
        </p:txBody>
      </p:sp>
      <p:sp>
        <p:nvSpPr>
          <p:cNvPr id="4" name="Slide Number Placeholder 3"/>
          <p:cNvSpPr>
            <a:spLocks noGrp="1"/>
          </p:cNvSpPr>
          <p:nvPr>
            <p:ph type="sldNum" sz="quarter" idx="5"/>
          </p:nvPr>
        </p:nvSpPr>
        <p:spPr/>
        <p:txBody>
          <a:bodyPr/>
          <a:lstStyle/>
          <a:p>
            <a:fld id="{7E9BB7F7-CF07-4ADF-A4C3-DB9C3E27861E}" type="slidenum">
              <a:rPr lang="en-US"/>
              <a:t>26</a:t>
            </a:fld>
            <a:endParaRPr lang="en-US"/>
          </a:p>
        </p:txBody>
      </p:sp>
    </p:spTree>
    <p:extLst>
      <p:ext uri="{BB962C8B-B14F-4D97-AF65-F5344CB8AC3E}">
        <p14:creationId xmlns:p14="http://schemas.microsoft.com/office/powerpoint/2010/main" val="3726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671D23-25BB-4B4F-AE9A-46754F96CA35}"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7605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A50E00-C2BE-4B50-AC06-049478145090}"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640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1C0EA1-08DA-4831-8CE9-40253FC9E95A}"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6638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96BD11-293B-41F4-AADE-0E16C693B127}"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25098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7BDB1B-D031-40F8-A52C-02596830A29E}" type="datetime1">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4994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290746-2870-47A7-A584-E2AD949EAF9B}"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9425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64B90C-B8EB-40BF-AAF9-AF3C23254932}" type="datetime1">
              <a:rPr lang="en-US" smtClean="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079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747E14-96F0-46A2-9AEF-B26B9F0D8E1E}" type="datetime1">
              <a:rPr lang="en-US" smtClean="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91260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C7DA8-CF10-4D0B-BFAD-72A78FB5E960}" type="datetime1">
              <a:rPr lang="en-US" smtClean="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089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B97178-E27D-4EB6-B454-0523FDB10368}"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144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F1668-97CE-4F07-A50F-326849898A82}" type="datetime1">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056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51C6C-89FC-4066-B442-FD3FC34CDB4A}" type="datetime1">
              <a:rPr lang="en-US" smtClean="0"/>
              <a:t>12/6/2021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091020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htxt.co.za/2014/02/24/new-cellphone-designed-just-grandma-grandpa/"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7447" y="259000"/>
            <a:ext cx="5335944" cy="985831"/>
          </a:xfrm>
        </p:spPr>
        <p:txBody>
          <a:bodyPr vert="horz" lIns="91440" tIns="45720" rIns="91440" bIns="45720" rtlCol="0" anchor="t">
            <a:noAutofit/>
          </a:bodyPr>
          <a:lstStyle/>
          <a:p>
            <a:pPr algn="l"/>
            <a:r>
              <a:rPr lang="en-US" sz="3600" dirty="0">
                <a:ea typeface="+mj-lt"/>
                <a:cs typeface="+mj-lt"/>
              </a:rPr>
              <a:t>Analyzing and Predicting Bitcoin Price Using Machine Learning</a:t>
            </a:r>
            <a:endParaRPr lang="en-US" dirty="0">
              <a:cs typeface="Calibri Light" panose="020F0302020204030204"/>
            </a:endParaRPr>
          </a:p>
        </p:txBody>
      </p:sp>
      <p:sp>
        <p:nvSpPr>
          <p:cNvPr id="3" name="Subtitle 2"/>
          <p:cNvSpPr>
            <a:spLocks noGrp="1"/>
          </p:cNvSpPr>
          <p:nvPr>
            <p:ph type="subTitle" idx="1"/>
          </p:nvPr>
        </p:nvSpPr>
        <p:spPr>
          <a:xfrm>
            <a:off x="629874" y="3263023"/>
            <a:ext cx="2798831" cy="1969752"/>
          </a:xfrm>
        </p:spPr>
        <p:txBody>
          <a:bodyPr vert="horz" lIns="91440" tIns="45720" rIns="91440" bIns="45720" rtlCol="0" anchor="t">
            <a:noAutofit/>
          </a:bodyPr>
          <a:lstStyle/>
          <a:p>
            <a:pPr algn="l"/>
            <a:r>
              <a:rPr lang="en-US" sz="1400" b="1" dirty="0">
                <a:latin typeface="Calibri Light"/>
                <a:ea typeface="+mn-lt"/>
                <a:cs typeface="+mn-lt"/>
              </a:rPr>
              <a:t>Course: SEIS 763-03</a:t>
            </a:r>
            <a:endParaRPr lang="en-US" sz="1400" b="1" dirty="0">
              <a:latin typeface="Calibri Light"/>
              <a:cs typeface="Calibri"/>
            </a:endParaRPr>
          </a:p>
          <a:p>
            <a:pPr algn="l"/>
            <a:r>
              <a:rPr lang="en-US" sz="1400" b="1" dirty="0">
                <a:latin typeface="Calibri Light"/>
                <a:ea typeface="+mn-lt"/>
                <a:cs typeface="+mn-lt"/>
              </a:rPr>
              <a:t>Professor: Chi Lai</a:t>
            </a:r>
          </a:p>
          <a:p>
            <a:pPr algn="l"/>
            <a:r>
              <a:rPr lang="en-US" sz="1400" b="1" dirty="0">
                <a:latin typeface="Calibri Light"/>
                <a:ea typeface="+mn-lt"/>
                <a:cs typeface="+mn-lt"/>
              </a:rPr>
              <a:t>Group Members: </a:t>
            </a:r>
          </a:p>
          <a:p>
            <a:pPr lvl="1" algn="l"/>
            <a:r>
              <a:rPr lang="en-US" sz="1400" b="1" dirty="0">
                <a:latin typeface="Calibri Light"/>
                <a:ea typeface="+mn-lt"/>
                <a:cs typeface="+mn-lt"/>
              </a:rPr>
              <a:t>Emily Anderson</a:t>
            </a:r>
            <a:endParaRPr lang="en-US" sz="1400" b="1" dirty="0">
              <a:latin typeface="Calibri Light"/>
              <a:cs typeface="Calibri"/>
            </a:endParaRPr>
          </a:p>
          <a:p>
            <a:pPr lvl="1" algn="l"/>
            <a:r>
              <a:rPr lang="en-US" sz="1400" b="1" dirty="0">
                <a:latin typeface="Calibri Light"/>
                <a:ea typeface="+mn-lt"/>
                <a:cs typeface="+mn-lt"/>
              </a:rPr>
              <a:t>Summer Nie</a:t>
            </a:r>
          </a:p>
          <a:p>
            <a:pPr lvl="1" algn="l"/>
            <a:r>
              <a:rPr lang="en-US" sz="1400" b="1" dirty="0">
                <a:latin typeface="Calibri Light"/>
                <a:ea typeface="+mn-lt"/>
                <a:cs typeface="+mn-lt"/>
              </a:rPr>
              <a:t>Byunghun Lee</a:t>
            </a:r>
            <a:endParaRPr lang="en-US" sz="1400" b="1" dirty="0">
              <a:latin typeface="Calibri Light"/>
              <a:cs typeface="Calibri"/>
            </a:endParaRPr>
          </a:p>
          <a:p>
            <a:pPr lvl="1" algn="l"/>
            <a:r>
              <a:rPr lang="en-US" sz="1400" b="1" dirty="0">
                <a:latin typeface="Calibri Light"/>
                <a:ea typeface="+mn-lt"/>
                <a:cs typeface="+mn-lt"/>
              </a:rPr>
              <a:t>Matthew Johnson</a:t>
            </a:r>
          </a:p>
          <a:p>
            <a:pPr algn="l"/>
            <a:endParaRPr lang="en-US" sz="1400" b="1" dirty="0">
              <a:latin typeface="Calibri Light"/>
              <a:cs typeface="Calibri Light"/>
            </a:endParaRPr>
          </a:p>
          <a:p>
            <a:pPr algn="l"/>
            <a:endParaRPr lang="en-US" sz="1400" b="1" dirty="0">
              <a:latin typeface="Calibri Light"/>
              <a:ea typeface="+mn-lt"/>
              <a:cs typeface="+mn-lt"/>
            </a:endParaRPr>
          </a:p>
          <a:p>
            <a:pPr algn="l"/>
            <a:endParaRPr lang="en-US" sz="1000" b="1" dirty="0">
              <a:ea typeface="+mn-lt"/>
              <a:cs typeface="+mn-lt"/>
            </a:endParaRPr>
          </a:p>
        </p:txBody>
      </p:sp>
      <p:sp>
        <p:nvSpPr>
          <p:cNvPr id="6" name="Slide Number Placeholder 5">
            <a:extLst>
              <a:ext uri="{FF2B5EF4-FFF2-40B4-BE49-F238E27FC236}">
                <a16:creationId xmlns:a16="http://schemas.microsoft.com/office/drawing/2014/main" id="{60F1F272-C9B7-4CC5-987B-936CBBA6BA61}"/>
              </a:ext>
            </a:extLst>
          </p:cNvPr>
          <p:cNvSpPr>
            <a:spLocks noGrp="1"/>
          </p:cNvSpPr>
          <p:nvPr>
            <p:ph type="sldNum" sz="quarter" idx="12"/>
          </p:nvPr>
        </p:nvSpPr>
        <p:spPr/>
        <p:txBody>
          <a:bodyPr/>
          <a:lstStyle/>
          <a:p>
            <a:fld id="{330EA680-D336-4FF7-8B7A-9848BB0A1C32}" type="slidenum">
              <a:rPr lang="en-US" smtClean="0"/>
              <a:t>1</a:t>
            </a:fld>
            <a:endParaRPr lang="en-US" dirty="0"/>
          </a:p>
        </p:txBody>
      </p:sp>
      <p:pic>
        <p:nvPicPr>
          <p:cNvPr id="4" name="Picture 4">
            <a:extLst>
              <a:ext uri="{FF2B5EF4-FFF2-40B4-BE49-F238E27FC236}">
                <a16:creationId xmlns:a16="http://schemas.microsoft.com/office/drawing/2014/main" id="{AD9F1628-342A-4735-94FE-9E988538E8C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4379" r="19200"/>
          <a:stretch/>
        </p:blipFill>
        <p:spPr>
          <a:xfrm>
            <a:off x="5311702" y="10"/>
            <a:ext cx="6870116"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4F4F39CD-C3DC-47C3-BD92-8F14DF845198}"/>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dirty="0">
                <a:solidFill>
                  <a:srgbClr val="FFFFFF"/>
                </a:solidFill>
                <a:hlinkClick r:id="rId3">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4">
                  <a:extLst>
                    <a:ext uri="{A12FA001-AC4F-418D-AE19-62706E023703}">
                      <ahyp:hlinkClr xmlns:ahyp="http://schemas.microsoft.com/office/drawing/2018/hyperlinkcolor" val="tx"/>
                    </a:ext>
                  </a:extLst>
                </a:hlinkClick>
              </a:rPr>
              <a:t>CC BY-SA-NC</a:t>
            </a:r>
            <a:r>
              <a:rPr lang="en-US" sz="700" dirty="0">
                <a:solidFill>
                  <a:srgbClr val="FFFFFF"/>
                </a:solidFill>
              </a:rPr>
              <a: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dur="indefinite" nodeType="mainSeq"/>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1002-3DCD-4CBB-AC68-14BF63EF24D1}"/>
              </a:ext>
            </a:extLst>
          </p:cNvPr>
          <p:cNvSpPr>
            <a:spLocks noGrp="1"/>
          </p:cNvSpPr>
          <p:nvPr>
            <p:ph type="title"/>
          </p:nvPr>
        </p:nvSpPr>
        <p:spPr/>
        <p:txBody>
          <a:bodyPr>
            <a:normAutofit/>
          </a:bodyPr>
          <a:lstStyle/>
          <a:p>
            <a:r>
              <a:rPr lang="en-US" dirty="0">
                <a:cs typeface="Calibri Light"/>
              </a:rPr>
              <a:t>File Architecture I</a:t>
            </a:r>
          </a:p>
        </p:txBody>
      </p:sp>
      <p:graphicFrame>
        <p:nvGraphicFramePr>
          <p:cNvPr id="8" name="Table 8">
            <a:extLst>
              <a:ext uri="{FF2B5EF4-FFF2-40B4-BE49-F238E27FC236}">
                <a16:creationId xmlns:a16="http://schemas.microsoft.com/office/drawing/2014/main" id="{D8ABF833-CE99-4276-A46D-2BB5404659B5}"/>
              </a:ext>
            </a:extLst>
          </p:cNvPr>
          <p:cNvGraphicFramePr>
            <a:graphicFrameLocks noGrp="1"/>
          </p:cNvGraphicFramePr>
          <p:nvPr>
            <p:ph idx="1"/>
            <p:extLst>
              <p:ext uri="{D42A27DB-BD31-4B8C-83A1-F6EECF244321}">
                <p14:modId xmlns:p14="http://schemas.microsoft.com/office/powerpoint/2010/main" val="2394212461"/>
              </p:ext>
            </p:extLst>
          </p:nvPr>
        </p:nvGraphicFramePr>
        <p:xfrm>
          <a:off x="838200" y="1825625"/>
          <a:ext cx="10515600" cy="3296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254428563"/>
                    </a:ext>
                  </a:extLst>
                </a:gridCol>
                <a:gridCol w="2628900">
                  <a:extLst>
                    <a:ext uri="{9D8B030D-6E8A-4147-A177-3AD203B41FA5}">
                      <a16:colId xmlns:a16="http://schemas.microsoft.com/office/drawing/2014/main" val="2997230159"/>
                    </a:ext>
                  </a:extLst>
                </a:gridCol>
                <a:gridCol w="2628900">
                  <a:extLst>
                    <a:ext uri="{9D8B030D-6E8A-4147-A177-3AD203B41FA5}">
                      <a16:colId xmlns:a16="http://schemas.microsoft.com/office/drawing/2014/main" val="1874582421"/>
                    </a:ext>
                  </a:extLst>
                </a:gridCol>
                <a:gridCol w="2628900">
                  <a:extLst>
                    <a:ext uri="{9D8B030D-6E8A-4147-A177-3AD203B41FA5}">
                      <a16:colId xmlns:a16="http://schemas.microsoft.com/office/drawing/2014/main" val="814648784"/>
                    </a:ext>
                  </a:extLst>
                </a:gridCol>
              </a:tblGrid>
              <a:tr h="370840">
                <a:tc>
                  <a:txBody>
                    <a:bodyPr/>
                    <a:lstStyle/>
                    <a:p>
                      <a:endParaRPr lang="en-US" sz="1400" dirty="0">
                        <a:latin typeface="Calibri Light"/>
                      </a:endParaRPr>
                    </a:p>
                  </a:txBody>
                  <a:tcPr/>
                </a:tc>
                <a:tc>
                  <a:txBody>
                    <a:bodyPr/>
                    <a:lstStyle/>
                    <a:p>
                      <a:r>
                        <a:rPr lang="en-US" sz="1400" dirty="0">
                          <a:latin typeface="Calibri Light"/>
                        </a:rPr>
                        <a:t>File Linear regression</a:t>
                      </a:r>
                    </a:p>
                  </a:txBody>
                  <a:tcPr/>
                </a:tc>
                <a:tc>
                  <a:txBody>
                    <a:bodyPr/>
                    <a:lstStyle/>
                    <a:p>
                      <a:r>
                        <a:rPr lang="en-US" sz="1400" dirty="0">
                          <a:latin typeface="Calibri Light"/>
                        </a:rPr>
                        <a:t>File Logit</a:t>
                      </a:r>
                    </a:p>
                  </a:txBody>
                  <a:tcPr/>
                </a:tc>
                <a:tc>
                  <a:txBody>
                    <a:bodyPr/>
                    <a:lstStyle/>
                    <a:p>
                      <a:r>
                        <a:rPr lang="en-US" sz="1400" dirty="0">
                          <a:latin typeface="Calibri Light"/>
                        </a:rPr>
                        <a:t>File SVM</a:t>
                      </a:r>
                    </a:p>
                  </a:txBody>
                  <a:tcPr/>
                </a:tc>
                <a:extLst>
                  <a:ext uri="{0D108BD9-81ED-4DB2-BD59-A6C34878D82A}">
                    <a16:rowId xmlns:a16="http://schemas.microsoft.com/office/drawing/2014/main" val="877952368"/>
                  </a:ext>
                </a:extLst>
              </a:tr>
              <a:tr h="370840">
                <a:tc>
                  <a:txBody>
                    <a:bodyPr/>
                    <a:lstStyle/>
                    <a:p>
                      <a:r>
                        <a:rPr lang="en-US" sz="1400" dirty="0">
                          <a:latin typeface="Calibri Light"/>
                        </a:rPr>
                        <a:t>2013</a:t>
                      </a:r>
                    </a:p>
                  </a:txBody>
                  <a:tcPr/>
                </a:tc>
                <a:tc>
                  <a:txBody>
                    <a:bodyPr/>
                    <a:lstStyle/>
                    <a:p>
                      <a:r>
                        <a:rPr lang="en-US" sz="1400" dirty="0">
                          <a:latin typeface="Calibri Light"/>
                        </a:rPr>
                        <a:t>Mar 17 – 18</a:t>
                      </a:r>
                    </a:p>
                    <a:p>
                      <a:r>
                        <a:rPr lang="en-US" sz="1400" dirty="0">
                          <a:latin typeface="Calibri Light"/>
                        </a:rPr>
                        <a:t>Mar 17 – 23</a:t>
                      </a:r>
                    </a:p>
                    <a:p>
                      <a:r>
                        <a:rPr lang="en-US" sz="1400" dirty="0">
                          <a:latin typeface="Calibri Light"/>
                        </a:rPr>
                        <a:t>Mar 17 – 30</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extLst>
                  <a:ext uri="{0D108BD9-81ED-4DB2-BD59-A6C34878D82A}">
                    <a16:rowId xmlns:a16="http://schemas.microsoft.com/office/drawing/2014/main" val="2435011140"/>
                  </a:ext>
                </a:extLst>
              </a:tr>
              <a:tr h="370840">
                <a:tc>
                  <a:txBody>
                    <a:bodyPr/>
                    <a:lstStyle/>
                    <a:p>
                      <a:r>
                        <a:rPr lang="en-US" sz="1400" dirty="0">
                          <a:latin typeface="Calibri Light"/>
                        </a:rPr>
                        <a:t>2016</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extLst>
                  <a:ext uri="{0D108BD9-81ED-4DB2-BD59-A6C34878D82A}">
                    <a16:rowId xmlns:a16="http://schemas.microsoft.com/office/drawing/2014/main" val="1576755552"/>
                  </a:ext>
                </a:extLst>
              </a:tr>
              <a:tr h="370840">
                <a:tc>
                  <a:txBody>
                    <a:bodyPr/>
                    <a:lstStyle/>
                    <a:p>
                      <a:r>
                        <a:rPr lang="en-US" sz="1400" dirty="0">
                          <a:latin typeface="Calibri Light"/>
                        </a:rPr>
                        <a:t>2019</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extLst>
                  <a:ext uri="{0D108BD9-81ED-4DB2-BD59-A6C34878D82A}">
                    <a16:rowId xmlns:a16="http://schemas.microsoft.com/office/drawing/2014/main" val="388376644"/>
                  </a:ext>
                </a:extLst>
              </a:tr>
              <a:tr h="370840">
                <a:tc>
                  <a:txBody>
                    <a:bodyPr/>
                    <a:lstStyle/>
                    <a:p>
                      <a:r>
                        <a:rPr lang="en-US" sz="1400" dirty="0">
                          <a:latin typeface="Calibri Light"/>
                        </a:rPr>
                        <a:t>2021</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tc>
                  <a:txBody>
                    <a:bodyPr/>
                    <a:lstStyle/>
                    <a:p>
                      <a:pPr lvl="0">
                        <a:buNone/>
                      </a:pPr>
                      <a:r>
                        <a:rPr lang="en-US" sz="1400" b="0" i="0" u="none" strike="noStrike" noProof="0" dirty="0">
                          <a:latin typeface="Calibri Light"/>
                        </a:rPr>
                        <a:t>Mar 17 – 18</a:t>
                      </a:r>
                    </a:p>
                    <a:p>
                      <a:pPr lvl="0">
                        <a:buNone/>
                      </a:pPr>
                      <a:r>
                        <a:rPr lang="en-US" sz="1400" b="0" i="0" u="none" strike="noStrike" noProof="0" dirty="0">
                          <a:latin typeface="Calibri Light"/>
                        </a:rPr>
                        <a:t>Mar 17 – 23</a:t>
                      </a:r>
                    </a:p>
                    <a:p>
                      <a:pPr lvl="0">
                        <a:buNone/>
                      </a:pPr>
                      <a:r>
                        <a:rPr lang="en-US" sz="1400" b="0" i="0" u="none" strike="noStrike" noProof="0" dirty="0">
                          <a:latin typeface="Calibri Light"/>
                        </a:rPr>
                        <a:t>Mar 17 – 30</a:t>
                      </a:r>
                    </a:p>
                  </a:txBody>
                  <a:tcPr/>
                </a:tc>
                <a:extLst>
                  <a:ext uri="{0D108BD9-81ED-4DB2-BD59-A6C34878D82A}">
                    <a16:rowId xmlns:a16="http://schemas.microsoft.com/office/drawing/2014/main" val="677620460"/>
                  </a:ext>
                </a:extLst>
              </a:tr>
            </a:tbl>
          </a:graphicData>
        </a:graphic>
      </p:graphicFrame>
      <p:sp>
        <p:nvSpPr>
          <p:cNvPr id="4" name="Slide Number Placeholder 3">
            <a:extLst>
              <a:ext uri="{FF2B5EF4-FFF2-40B4-BE49-F238E27FC236}">
                <a16:creationId xmlns:a16="http://schemas.microsoft.com/office/drawing/2014/main" id="{CF203FA8-ED05-4045-8BC3-FB253D135FF6}"/>
              </a:ext>
            </a:extLst>
          </p:cNvPr>
          <p:cNvSpPr>
            <a:spLocks noGrp="1"/>
          </p:cNvSpPr>
          <p:nvPr>
            <p:ph type="sldNum" sz="quarter" idx="12"/>
          </p:nvPr>
        </p:nvSpPr>
        <p:spPr/>
        <p:txBody>
          <a:bodyPr/>
          <a:lstStyle/>
          <a:p>
            <a:fld id="{330EA680-D336-4FF7-8B7A-9848BB0A1C32}" type="slidenum">
              <a:rPr lang="en-US" smtClean="0"/>
              <a:t>10</a:t>
            </a:fld>
            <a:endParaRPr lang="en-US" dirty="0"/>
          </a:p>
        </p:txBody>
      </p:sp>
    </p:spTree>
    <p:extLst>
      <p:ext uri="{BB962C8B-B14F-4D97-AF65-F5344CB8AC3E}">
        <p14:creationId xmlns:p14="http://schemas.microsoft.com/office/powerpoint/2010/main" val="395354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6883-62E2-46D2-8A9D-39EBAF3E5300}"/>
              </a:ext>
            </a:extLst>
          </p:cNvPr>
          <p:cNvSpPr>
            <a:spLocks noGrp="1"/>
          </p:cNvSpPr>
          <p:nvPr>
            <p:ph type="title"/>
          </p:nvPr>
        </p:nvSpPr>
        <p:spPr/>
        <p:txBody>
          <a:bodyPr/>
          <a:lstStyle/>
          <a:p>
            <a:br>
              <a:rPr lang="en-US" dirty="0">
                <a:ea typeface="+mj-lt"/>
                <a:cs typeface="+mj-lt"/>
              </a:rPr>
            </a:br>
            <a:r>
              <a:rPr lang="en-US" dirty="0">
                <a:ea typeface="+mj-lt"/>
                <a:cs typeface="+mj-lt"/>
              </a:rPr>
              <a:t>File Architecture II – Folder </a:t>
            </a:r>
          </a:p>
          <a:p>
            <a:endParaRPr lang="en-US" dirty="0">
              <a:cs typeface="Calibri Light"/>
            </a:endParaRPr>
          </a:p>
        </p:txBody>
      </p:sp>
      <p:sp>
        <p:nvSpPr>
          <p:cNvPr id="3" name="Content Placeholder 2">
            <a:extLst>
              <a:ext uri="{FF2B5EF4-FFF2-40B4-BE49-F238E27FC236}">
                <a16:creationId xmlns:a16="http://schemas.microsoft.com/office/drawing/2014/main" id="{5D215166-58FA-4453-ABB6-4408F143ABDF}"/>
              </a:ext>
            </a:extLst>
          </p:cNvPr>
          <p:cNvSpPr>
            <a:spLocks noGrp="1"/>
          </p:cNvSpPr>
          <p:nvPr>
            <p:ph idx="1"/>
          </p:nvPr>
        </p:nvSpPr>
        <p:spPr>
          <a:xfrm>
            <a:off x="997548" y="2059215"/>
            <a:ext cx="10196904" cy="3877552"/>
          </a:xfrm>
        </p:spPr>
        <p:txBody>
          <a:bodyPr vert="horz" lIns="91440" tIns="45720" rIns="91440" bIns="45720" rtlCol="0" anchor="t">
            <a:normAutofit/>
          </a:bodyPr>
          <a:lstStyle/>
          <a:p>
            <a:pPr marL="0" indent="0">
              <a:lnSpc>
                <a:spcPct val="150000"/>
              </a:lnSpc>
              <a:spcBef>
                <a:spcPts val="0"/>
              </a:spcBef>
              <a:spcAft>
                <a:spcPts val="600"/>
              </a:spcAft>
              <a:buNone/>
            </a:pPr>
            <a:r>
              <a:rPr lang="en-US" sz="2400" dirty="0">
                <a:cs typeface="Calibri"/>
              </a:rPr>
              <a:t>Bitcoin Price Folder:</a:t>
            </a:r>
          </a:p>
          <a:p>
            <a:pPr>
              <a:lnSpc>
                <a:spcPct val="150000"/>
              </a:lnSpc>
              <a:spcBef>
                <a:spcPts val="0"/>
              </a:spcBef>
              <a:spcAft>
                <a:spcPts val="600"/>
              </a:spcAft>
              <a:buFont typeface="Wingdings" panose="05000000000000000000" pitchFamily="2" charset="2"/>
              <a:buChar char="Ø"/>
            </a:pPr>
            <a:r>
              <a:rPr lang="en-US" sz="1800" dirty="0">
                <a:cs typeface="Calibri"/>
              </a:rPr>
              <a:t>Bitcoin_Price_minute_LR_Final.mlx</a:t>
            </a:r>
          </a:p>
          <a:p>
            <a:pPr>
              <a:lnSpc>
                <a:spcPct val="150000"/>
              </a:lnSpc>
              <a:spcBef>
                <a:spcPts val="0"/>
              </a:spcBef>
              <a:spcAft>
                <a:spcPts val="600"/>
              </a:spcAft>
              <a:buFont typeface="Wingdings" panose="05000000000000000000" pitchFamily="2" charset="2"/>
              <a:buChar char="Ø"/>
            </a:pPr>
            <a:r>
              <a:rPr lang="en-US" sz="1800" dirty="0">
                <a:cs typeface="Calibri"/>
              </a:rPr>
              <a:t>Bitcoin_Price_minute_Logit_Final.mlx</a:t>
            </a:r>
          </a:p>
          <a:p>
            <a:pPr>
              <a:lnSpc>
                <a:spcPct val="150000"/>
              </a:lnSpc>
              <a:spcBef>
                <a:spcPts val="0"/>
              </a:spcBef>
              <a:spcAft>
                <a:spcPts val="600"/>
              </a:spcAft>
              <a:buFont typeface="Wingdings" panose="05000000000000000000" pitchFamily="2" charset="2"/>
              <a:buChar char="Ø"/>
            </a:pPr>
            <a:r>
              <a:rPr lang="en-US" sz="1800" dirty="0">
                <a:cs typeface="Calibri"/>
              </a:rPr>
              <a:t>Bitcoin_Price_minute_SVM_Final.mlx</a:t>
            </a:r>
          </a:p>
          <a:p>
            <a:pPr>
              <a:lnSpc>
                <a:spcPct val="150000"/>
              </a:lnSpc>
              <a:spcBef>
                <a:spcPts val="0"/>
              </a:spcBef>
              <a:spcAft>
                <a:spcPts val="600"/>
              </a:spcAft>
              <a:buFont typeface="Wingdings" panose="05000000000000000000" pitchFamily="2" charset="2"/>
              <a:buChar char="Ø"/>
            </a:pPr>
            <a:r>
              <a:rPr lang="en-US" sz="1800" dirty="0">
                <a:cs typeface="Calibri"/>
              </a:rPr>
              <a:t>SEIS_763_BTC_prediction.ipynb</a:t>
            </a:r>
          </a:p>
          <a:p>
            <a:pPr>
              <a:lnSpc>
                <a:spcPct val="150000"/>
              </a:lnSpc>
              <a:spcBef>
                <a:spcPts val="0"/>
              </a:spcBef>
              <a:spcAft>
                <a:spcPts val="600"/>
              </a:spcAft>
              <a:buFont typeface="Wingdings" panose="05000000000000000000" pitchFamily="2" charset="2"/>
              <a:buChar char="Ø"/>
            </a:pPr>
            <a:r>
              <a:rPr lang="en-US" sz="1800" dirty="0">
                <a:cs typeface="Calibri"/>
              </a:rPr>
              <a:t>bitcoin-dataset.csv</a:t>
            </a:r>
          </a:p>
          <a:p>
            <a:pPr>
              <a:lnSpc>
                <a:spcPct val="150000"/>
              </a:lnSpc>
              <a:spcBef>
                <a:spcPts val="0"/>
              </a:spcBef>
              <a:spcAft>
                <a:spcPts val="600"/>
              </a:spcAft>
              <a:buFont typeface="Wingdings" panose="05000000000000000000" pitchFamily="2" charset="2"/>
              <a:buChar char="Ø"/>
            </a:pPr>
            <a:r>
              <a:rPr lang="en-US" sz="1800" dirty="0">
                <a:cs typeface="Calibri"/>
              </a:rPr>
              <a:t>CFM_Stats.m</a:t>
            </a:r>
          </a:p>
          <a:p>
            <a:pPr marL="0" indent="0">
              <a:buNone/>
            </a:pPr>
            <a:endParaRPr lang="en-US" dirty="0">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44A413FA-B0C1-4F11-99FF-C06B602BE120}"/>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225631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5B103-51A8-4F49-8B90-A04A6D81F5E5}"/>
              </a:ext>
            </a:extLst>
          </p:cNvPr>
          <p:cNvSpPr>
            <a:spLocks noGrp="1"/>
          </p:cNvSpPr>
          <p:nvPr>
            <p:ph type="title"/>
          </p:nvPr>
        </p:nvSpPr>
        <p:spPr/>
        <p:txBody>
          <a:bodyPr>
            <a:normAutofit/>
          </a:bodyPr>
          <a:lstStyle/>
          <a:p>
            <a:r>
              <a:rPr lang="en-US" dirty="0"/>
              <a:t>MATLAB Model I – Linear Regression  I</a:t>
            </a:r>
            <a:endParaRPr lang="en-US" dirty="0">
              <a:cs typeface="Calibri Light"/>
            </a:endParaRPr>
          </a:p>
        </p:txBody>
      </p:sp>
      <p:graphicFrame>
        <p:nvGraphicFramePr>
          <p:cNvPr id="4" name="Table 4">
            <a:extLst>
              <a:ext uri="{FF2B5EF4-FFF2-40B4-BE49-F238E27FC236}">
                <a16:creationId xmlns:a16="http://schemas.microsoft.com/office/drawing/2014/main" id="{183AC036-A139-4A60-B20F-E1559F38A7AD}"/>
              </a:ext>
            </a:extLst>
          </p:cNvPr>
          <p:cNvGraphicFramePr>
            <a:graphicFrameLocks noGrp="1"/>
          </p:cNvGraphicFramePr>
          <p:nvPr>
            <p:ph idx="1"/>
            <p:extLst>
              <p:ext uri="{D42A27DB-BD31-4B8C-83A1-F6EECF244321}">
                <p14:modId xmlns:p14="http://schemas.microsoft.com/office/powerpoint/2010/main" val="3524435420"/>
              </p:ext>
            </p:extLst>
          </p:nvPr>
        </p:nvGraphicFramePr>
        <p:xfrm>
          <a:off x="838200" y="1796716"/>
          <a:ext cx="10515600" cy="1807945"/>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13621895"/>
                    </a:ext>
                  </a:extLst>
                </a:gridCol>
                <a:gridCol w="2103120">
                  <a:extLst>
                    <a:ext uri="{9D8B030D-6E8A-4147-A177-3AD203B41FA5}">
                      <a16:colId xmlns:a16="http://schemas.microsoft.com/office/drawing/2014/main" val="2493789086"/>
                    </a:ext>
                  </a:extLst>
                </a:gridCol>
                <a:gridCol w="2103120">
                  <a:extLst>
                    <a:ext uri="{9D8B030D-6E8A-4147-A177-3AD203B41FA5}">
                      <a16:colId xmlns:a16="http://schemas.microsoft.com/office/drawing/2014/main" val="749301088"/>
                    </a:ext>
                  </a:extLst>
                </a:gridCol>
                <a:gridCol w="2103120">
                  <a:extLst>
                    <a:ext uri="{9D8B030D-6E8A-4147-A177-3AD203B41FA5}">
                      <a16:colId xmlns:a16="http://schemas.microsoft.com/office/drawing/2014/main" val="2153934025"/>
                    </a:ext>
                  </a:extLst>
                </a:gridCol>
                <a:gridCol w="2103120">
                  <a:extLst>
                    <a:ext uri="{9D8B030D-6E8A-4147-A177-3AD203B41FA5}">
                      <a16:colId xmlns:a16="http://schemas.microsoft.com/office/drawing/2014/main" val="3455455047"/>
                    </a:ext>
                  </a:extLst>
                </a:gridCol>
              </a:tblGrid>
              <a:tr h="344905">
                <a:tc>
                  <a:txBody>
                    <a:bodyPr/>
                    <a:lstStyle/>
                    <a:p>
                      <a:r>
                        <a:rPr lang="en-US" sz="1400" dirty="0">
                          <a:latin typeface="Calibri Light"/>
                        </a:rPr>
                        <a:t>Date Range</a:t>
                      </a:r>
                    </a:p>
                  </a:txBody>
                  <a:tcPr/>
                </a:tc>
                <a:tc>
                  <a:txBody>
                    <a:bodyPr/>
                    <a:lstStyle/>
                    <a:p>
                      <a:r>
                        <a:rPr lang="en-US" sz="1400" dirty="0">
                          <a:latin typeface="Calibri Light"/>
                        </a:rPr>
                        <a:t>Records</a:t>
                      </a:r>
                    </a:p>
                  </a:txBody>
                  <a:tcPr/>
                </a:tc>
                <a:tc>
                  <a:txBody>
                    <a:bodyPr/>
                    <a:lstStyle/>
                    <a:p>
                      <a:r>
                        <a:rPr lang="en-US" sz="1400" dirty="0">
                          <a:latin typeface="Calibri Light"/>
                        </a:rPr>
                        <a:t>Outliers</a:t>
                      </a:r>
                    </a:p>
                  </a:txBody>
                  <a:tcPr/>
                </a:tc>
                <a:tc>
                  <a:txBody>
                    <a:bodyPr/>
                    <a:lstStyle/>
                    <a:p>
                      <a:r>
                        <a:rPr lang="en-US" sz="1400" dirty="0">
                          <a:latin typeface="Calibri Light"/>
                        </a:rPr>
                        <a:t>RMSE</a:t>
                      </a:r>
                    </a:p>
                  </a:txBody>
                  <a:tcPr/>
                </a:tc>
                <a:tc>
                  <a:txBody>
                    <a:bodyPr/>
                    <a:lstStyle/>
                    <a:p>
                      <a:r>
                        <a:rPr lang="en-US" sz="1400" dirty="0">
                          <a:latin typeface="Calibri Light"/>
                        </a:rPr>
                        <a:t>Intercept</a:t>
                      </a:r>
                    </a:p>
                  </a:txBody>
                  <a:tcPr/>
                </a:tc>
                <a:extLst>
                  <a:ext uri="{0D108BD9-81ED-4DB2-BD59-A6C34878D82A}">
                    <a16:rowId xmlns:a16="http://schemas.microsoft.com/office/drawing/2014/main" val="133410728"/>
                  </a:ext>
                </a:extLst>
              </a:tr>
              <a:tr h="365760">
                <a:tc>
                  <a:txBody>
                    <a:bodyPr/>
                    <a:lstStyle/>
                    <a:p>
                      <a:r>
                        <a:rPr lang="en-US" sz="1400" dirty="0">
                          <a:latin typeface="Calibri Light"/>
                        </a:rPr>
                        <a:t>2013 2 Day</a:t>
                      </a:r>
                    </a:p>
                  </a:txBody>
                  <a:tcPr/>
                </a:tc>
                <a:tc>
                  <a:txBody>
                    <a:bodyPr/>
                    <a:lstStyle/>
                    <a:p>
                      <a:r>
                        <a:rPr lang="en-US" sz="1400" dirty="0">
                          <a:latin typeface="Calibri Light"/>
                        </a:rPr>
                        <a:t>521</a:t>
                      </a:r>
                    </a:p>
                  </a:txBody>
                  <a:tcPr/>
                </a:tc>
                <a:tc>
                  <a:txBody>
                    <a:bodyPr/>
                    <a:lstStyle/>
                    <a:p>
                      <a:r>
                        <a:rPr lang="en-US" sz="1400" dirty="0">
                          <a:latin typeface="Calibri Light"/>
                        </a:rPr>
                        <a:t>96</a:t>
                      </a:r>
                    </a:p>
                  </a:txBody>
                  <a:tcPr/>
                </a:tc>
                <a:tc>
                  <a:txBody>
                    <a:bodyPr/>
                    <a:lstStyle/>
                    <a:p>
                      <a:r>
                        <a:rPr lang="en-US" sz="1400" dirty="0">
                          <a:latin typeface="Calibri Light"/>
                        </a:rPr>
                        <a:t>.0125</a:t>
                      </a:r>
                    </a:p>
                  </a:txBody>
                  <a:tcPr/>
                </a:tc>
                <a:tc>
                  <a:txBody>
                    <a:bodyPr/>
                    <a:lstStyle/>
                    <a:p>
                      <a:r>
                        <a:rPr lang="en-US" sz="1400" dirty="0">
                          <a:latin typeface="Calibri Light"/>
                        </a:rPr>
                        <a:t>.00065553</a:t>
                      </a:r>
                    </a:p>
                  </a:txBody>
                  <a:tcPr/>
                </a:tc>
                <a:extLst>
                  <a:ext uri="{0D108BD9-81ED-4DB2-BD59-A6C34878D82A}">
                    <a16:rowId xmlns:a16="http://schemas.microsoft.com/office/drawing/2014/main" val="881337278"/>
                  </a:ext>
                </a:extLst>
              </a:tr>
              <a:tr h="365760">
                <a:tc>
                  <a:txBody>
                    <a:bodyPr/>
                    <a:lstStyle/>
                    <a:p>
                      <a:r>
                        <a:rPr lang="en-US" sz="1400" dirty="0">
                          <a:latin typeface="Calibri Light"/>
                        </a:rPr>
                        <a:t>2016 2 Day</a:t>
                      </a:r>
                    </a:p>
                  </a:txBody>
                  <a:tcPr>
                    <a:lnB w="12700" cmpd="sng">
                      <a:noFill/>
                    </a:lnB>
                  </a:tcPr>
                </a:tc>
                <a:tc>
                  <a:txBody>
                    <a:bodyPr/>
                    <a:lstStyle/>
                    <a:p>
                      <a:r>
                        <a:rPr lang="en-US" sz="1400" dirty="0">
                          <a:latin typeface="Calibri Light"/>
                        </a:rPr>
                        <a:t>2043</a:t>
                      </a:r>
                    </a:p>
                  </a:txBody>
                  <a:tcPr>
                    <a:lnB w="12700" cmpd="sng">
                      <a:noFill/>
                    </a:lnB>
                  </a:tcPr>
                </a:tc>
                <a:tc>
                  <a:txBody>
                    <a:bodyPr/>
                    <a:lstStyle/>
                    <a:p>
                      <a:r>
                        <a:rPr lang="en-US" sz="1400" dirty="0">
                          <a:latin typeface="Calibri Light"/>
                        </a:rPr>
                        <a:t>516</a:t>
                      </a:r>
                    </a:p>
                  </a:txBody>
                  <a:tcPr>
                    <a:lnB w="12700" cmpd="sng">
                      <a:noFill/>
                    </a:lnB>
                  </a:tcPr>
                </a:tc>
                <a:tc>
                  <a:txBody>
                    <a:bodyPr/>
                    <a:lstStyle/>
                    <a:p>
                      <a:r>
                        <a:rPr lang="en-US" sz="1400" dirty="0">
                          <a:latin typeface="Calibri Light"/>
                        </a:rPr>
                        <a:t>.135</a:t>
                      </a:r>
                    </a:p>
                  </a:txBody>
                  <a:tcPr>
                    <a:lnB w="12700" cmpd="sng">
                      <a:noFill/>
                    </a:lnB>
                  </a:tcPr>
                </a:tc>
                <a:tc>
                  <a:txBody>
                    <a:bodyPr/>
                    <a:lstStyle/>
                    <a:p>
                      <a:r>
                        <a:rPr lang="en-US" sz="1400" dirty="0">
                          <a:latin typeface="Calibri Light"/>
                        </a:rPr>
                        <a:t>.003668</a:t>
                      </a:r>
                    </a:p>
                  </a:txBody>
                  <a:tcPr>
                    <a:lnB w="12700" cmpd="sng">
                      <a:noFill/>
                    </a:lnB>
                  </a:tcPr>
                </a:tc>
                <a:extLst>
                  <a:ext uri="{0D108BD9-81ED-4DB2-BD59-A6C34878D82A}">
                    <a16:rowId xmlns:a16="http://schemas.microsoft.com/office/drawing/2014/main" val="83720132"/>
                  </a:ext>
                </a:extLst>
              </a:tr>
              <a:tr h="365760">
                <a:tc>
                  <a:txBody>
                    <a:bodyPr/>
                    <a:lstStyle/>
                    <a:p>
                      <a:r>
                        <a:rPr lang="en-US" sz="1400" dirty="0">
                          <a:latin typeface="Calibri Light"/>
                        </a:rPr>
                        <a:t>2019 2 Day</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libri Light"/>
                        </a:rPr>
                        <a:t>2528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libri Light"/>
                        </a:rPr>
                        <a:t>133</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libri Light"/>
                        </a:rPr>
                        <a:t>.74</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libri Light"/>
                        </a:rPr>
                        <a:t>.016822</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8405913"/>
                  </a:ext>
                </a:extLst>
              </a:tr>
              <a:tr h="365760">
                <a:tc>
                  <a:txBody>
                    <a:bodyPr/>
                    <a:lstStyle/>
                    <a:p>
                      <a:r>
                        <a:rPr lang="en-US" sz="1400" dirty="0">
                          <a:latin typeface="Calibri Light"/>
                        </a:rPr>
                        <a:t>2021 2 Day</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libri Light"/>
                        </a:rPr>
                        <a:t>2876</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libri Light"/>
                        </a:rPr>
                        <a:t>0</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libri Light"/>
                        </a:rPr>
                        <a:t>26.4</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latin typeface="Calibri Light"/>
                        </a:rPr>
                        <a:t>.54961</a:t>
                      </a:r>
                    </a:p>
                  </a:txBody>
                  <a:tcPr>
                    <a:lnL w="12700" cmpd="sng">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8641658"/>
                  </a:ext>
                </a:extLst>
              </a:tr>
            </a:tbl>
          </a:graphicData>
        </a:graphic>
      </p:graphicFrame>
      <p:sp>
        <p:nvSpPr>
          <p:cNvPr id="5" name="Slide Number Placeholder 4">
            <a:extLst>
              <a:ext uri="{FF2B5EF4-FFF2-40B4-BE49-F238E27FC236}">
                <a16:creationId xmlns:a16="http://schemas.microsoft.com/office/drawing/2014/main" id="{5E02302E-0873-4616-A6AE-70E9186AC294}"/>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706196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4702-C2AD-4886-A55C-53E93AA9CE03}"/>
              </a:ext>
            </a:extLst>
          </p:cNvPr>
          <p:cNvSpPr>
            <a:spLocks noGrp="1"/>
          </p:cNvSpPr>
          <p:nvPr>
            <p:ph type="title"/>
          </p:nvPr>
        </p:nvSpPr>
        <p:spPr/>
        <p:txBody>
          <a:bodyPr/>
          <a:lstStyle/>
          <a:p>
            <a:r>
              <a:rPr lang="en-US" dirty="0"/>
              <a:t>MATLAB Model I – Linear Regression II</a:t>
            </a:r>
          </a:p>
        </p:txBody>
      </p:sp>
      <p:graphicFrame>
        <p:nvGraphicFramePr>
          <p:cNvPr id="5" name="Table 5">
            <a:extLst>
              <a:ext uri="{FF2B5EF4-FFF2-40B4-BE49-F238E27FC236}">
                <a16:creationId xmlns:a16="http://schemas.microsoft.com/office/drawing/2014/main" id="{1189BFAA-D4D6-4B5D-AC12-509046B0C548}"/>
              </a:ext>
            </a:extLst>
          </p:cNvPr>
          <p:cNvGraphicFramePr>
            <a:graphicFrameLocks noGrp="1"/>
          </p:cNvGraphicFramePr>
          <p:nvPr>
            <p:ph idx="1"/>
            <p:extLst>
              <p:ext uri="{D42A27DB-BD31-4B8C-83A1-F6EECF244321}">
                <p14:modId xmlns:p14="http://schemas.microsoft.com/office/powerpoint/2010/main" val="1211743941"/>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157083440"/>
                    </a:ext>
                  </a:extLst>
                </a:gridCol>
                <a:gridCol w="2103120">
                  <a:extLst>
                    <a:ext uri="{9D8B030D-6E8A-4147-A177-3AD203B41FA5}">
                      <a16:colId xmlns:a16="http://schemas.microsoft.com/office/drawing/2014/main" val="66272568"/>
                    </a:ext>
                  </a:extLst>
                </a:gridCol>
                <a:gridCol w="2103120">
                  <a:extLst>
                    <a:ext uri="{9D8B030D-6E8A-4147-A177-3AD203B41FA5}">
                      <a16:colId xmlns:a16="http://schemas.microsoft.com/office/drawing/2014/main" val="3153597130"/>
                    </a:ext>
                  </a:extLst>
                </a:gridCol>
                <a:gridCol w="2103120">
                  <a:extLst>
                    <a:ext uri="{9D8B030D-6E8A-4147-A177-3AD203B41FA5}">
                      <a16:colId xmlns:a16="http://schemas.microsoft.com/office/drawing/2014/main" val="2815967723"/>
                    </a:ext>
                  </a:extLst>
                </a:gridCol>
                <a:gridCol w="2103120">
                  <a:extLst>
                    <a:ext uri="{9D8B030D-6E8A-4147-A177-3AD203B41FA5}">
                      <a16:colId xmlns:a16="http://schemas.microsoft.com/office/drawing/2014/main" val="2518341212"/>
                    </a:ext>
                  </a:extLst>
                </a:gridCol>
              </a:tblGrid>
              <a:tr h="370840">
                <a:tc>
                  <a:txBody>
                    <a:bodyPr/>
                    <a:lstStyle/>
                    <a:p>
                      <a:r>
                        <a:rPr lang="en-US" sz="1400" dirty="0">
                          <a:latin typeface="Calibri Light"/>
                        </a:rPr>
                        <a:t>Date Range</a:t>
                      </a:r>
                    </a:p>
                  </a:txBody>
                  <a:tcPr/>
                </a:tc>
                <a:tc>
                  <a:txBody>
                    <a:bodyPr/>
                    <a:lstStyle/>
                    <a:p>
                      <a:r>
                        <a:rPr lang="en-US" sz="1400" dirty="0">
                          <a:latin typeface="Calibri Light"/>
                        </a:rPr>
                        <a:t>Records</a:t>
                      </a:r>
                    </a:p>
                  </a:txBody>
                  <a:tcPr/>
                </a:tc>
                <a:tc>
                  <a:txBody>
                    <a:bodyPr/>
                    <a:lstStyle/>
                    <a:p>
                      <a:r>
                        <a:rPr lang="en-US" sz="1400" dirty="0">
                          <a:latin typeface="Calibri Light"/>
                        </a:rPr>
                        <a:t>Outliers</a:t>
                      </a:r>
                    </a:p>
                  </a:txBody>
                  <a:tcPr/>
                </a:tc>
                <a:tc>
                  <a:txBody>
                    <a:bodyPr/>
                    <a:lstStyle/>
                    <a:p>
                      <a:r>
                        <a:rPr lang="en-US" sz="1400" dirty="0">
                          <a:latin typeface="Calibri Light"/>
                        </a:rPr>
                        <a:t>RMSE</a:t>
                      </a:r>
                    </a:p>
                  </a:txBody>
                  <a:tcPr/>
                </a:tc>
                <a:tc>
                  <a:txBody>
                    <a:bodyPr/>
                    <a:lstStyle/>
                    <a:p>
                      <a:r>
                        <a:rPr lang="en-US" sz="1400" dirty="0">
                          <a:latin typeface="Calibri Light"/>
                        </a:rPr>
                        <a:t>Intercept</a:t>
                      </a:r>
                    </a:p>
                  </a:txBody>
                  <a:tcPr/>
                </a:tc>
                <a:extLst>
                  <a:ext uri="{0D108BD9-81ED-4DB2-BD59-A6C34878D82A}">
                    <a16:rowId xmlns:a16="http://schemas.microsoft.com/office/drawing/2014/main" val="2145318146"/>
                  </a:ext>
                </a:extLst>
              </a:tr>
              <a:tr h="370840">
                <a:tc>
                  <a:txBody>
                    <a:bodyPr/>
                    <a:lstStyle/>
                    <a:p>
                      <a:r>
                        <a:rPr lang="en-US" sz="1400" dirty="0">
                          <a:latin typeface="Calibri Light"/>
                        </a:rPr>
                        <a:t>2013 7 Day</a:t>
                      </a:r>
                    </a:p>
                  </a:txBody>
                  <a:tcPr/>
                </a:tc>
                <a:tc>
                  <a:txBody>
                    <a:bodyPr/>
                    <a:lstStyle/>
                    <a:p>
                      <a:r>
                        <a:rPr lang="en-US" sz="1400" dirty="0">
                          <a:latin typeface="Calibri Light"/>
                        </a:rPr>
                        <a:t>3784</a:t>
                      </a:r>
                    </a:p>
                  </a:txBody>
                  <a:tcPr/>
                </a:tc>
                <a:tc>
                  <a:txBody>
                    <a:bodyPr/>
                    <a:lstStyle/>
                    <a:p>
                      <a:r>
                        <a:rPr lang="en-US" sz="1400" dirty="0">
                          <a:latin typeface="Calibri Light"/>
                        </a:rPr>
                        <a:t>0</a:t>
                      </a:r>
                    </a:p>
                  </a:txBody>
                  <a:tcPr/>
                </a:tc>
                <a:tc>
                  <a:txBody>
                    <a:bodyPr/>
                    <a:lstStyle/>
                    <a:p>
                      <a:r>
                        <a:rPr lang="en-US" sz="1400" dirty="0">
                          <a:latin typeface="Calibri Light"/>
                        </a:rPr>
                        <a:t>.122</a:t>
                      </a:r>
                    </a:p>
                  </a:txBody>
                  <a:tcPr/>
                </a:tc>
                <a:tc>
                  <a:txBody>
                    <a:bodyPr/>
                    <a:lstStyle/>
                    <a:p>
                      <a:r>
                        <a:rPr lang="en-US" sz="1400" dirty="0">
                          <a:latin typeface="Calibri Light"/>
                        </a:rPr>
                        <a:t>.0022237</a:t>
                      </a:r>
                    </a:p>
                  </a:txBody>
                  <a:tcPr/>
                </a:tc>
                <a:extLst>
                  <a:ext uri="{0D108BD9-81ED-4DB2-BD59-A6C34878D82A}">
                    <a16:rowId xmlns:a16="http://schemas.microsoft.com/office/drawing/2014/main" val="2986487236"/>
                  </a:ext>
                </a:extLst>
              </a:tr>
              <a:tr h="370840">
                <a:tc>
                  <a:txBody>
                    <a:bodyPr/>
                    <a:lstStyle/>
                    <a:p>
                      <a:r>
                        <a:rPr lang="en-US" sz="1400" dirty="0">
                          <a:latin typeface="Calibri Light"/>
                        </a:rPr>
                        <a:t>2016 7 Day</a:t>
                      </a:r>
                    </a:p>
                  </a:txBody>
                  <a:tcPr/>
                </a:tc>
                <a:tc>
                  <a:txBody>
                    <a:bodyPr/>
                    <a:lstStyle/>
                    <a:p>
                      <a:r>
                        <a:rPr lang="en-US" sz="1400" dirty="0">
                          <a:latin typeface="Calibri Light"/>
                        </a:rPr>
                        <a:t>7640</a:t>
                      </a:r>
                    </a:p>
                  </a:txBody>
                  <a:tcPr/>
                </a:tc>
                <a:tc>
                  <a:txBody>
                    <a:bodyPr/>
                    <a:lstStyle/>
                    <a:p>
                      <a:r>
                        <a:rPr lang="en-US" sz="1400" dirty="0">
                          <a:latin typeface="Calibri Light"/>
                        </a:rPr>
                        <a:t>0</a:t>
                      </a:r>
                    </a:p>
                  </a:txBody>
                  <a:tcPr/>
                </a:tc>
                <a:tc>
                  <a:txBody>
                    <a:bodyPr/>
                    <a:lstStyle/>
                    <a:p>
                      <a:r>
                        <a:rPr lang="en-US" sz="1400" dirty="0">
                          <a:latin typeface="Calibri Light"/>
                        </a:rPr>
                        <a:t>.155</a:t>
                      </a:r>
                    </a:p>
                  </a:txBody>
                  <a:tcPr/>
                </a:tc>
                <a:tc>
                  <a:txBody>
                    <a:bodyPr/>
                    <a:lstStyle/>
                    <a:p>
                      <a:r>
                        <a:rPr lang="en-US" sz="1400" dirty="0">
                          <a:latin typeface="Calibri Light"/>
                        </a:rPr>
                        <a:t>.0019805</a:t>
                      </a:r>
                    </a:p>
                  </a:txBody>
                  <a:tcPr/>
                </a:tc>
                <a:extLst>
                  <a:ext uri="{0D108BD9-81ED-4DB2-BD59-A6C34878D82A}">
                    <a16:rowId xmlns:a16="http://schemas.microsoft.com/office/drawing/2014/main" val="3331567962"/>
                  </a:ext>
                </a:extLst>
              </a:tr>
              <a:tr h="370840">
                <a:tc>
                  <a:txBody>
                    <a:bodyPr/>
                    <a:lstStyle/>
                    <a:p>
                      <a:r>
                        <a:rPr lang="en-US" sz="1400" dirty="0">
                          <a:latin typeface="Calibri Light"/>
                        </a:rPr>
                        <a:t>2019 7 Day</a:t>
                      </a:r>
                    </a:p>
                  </a:txBody>
                  <a:tcPr/>
                </a:tc>
                <a:tc>
                  <a:txBody>
                    <a:bodyPr/>
                    <a:lstStyle/>
                    <a:p>
                      <a:r>
                        <a:rPr lang="en-US" sz="1400" dirty="0">
                          <a:latin typeface="Calibri Light"/>
                        </a:rPr>
                        <a:t>9238</a:t>
                      </a:r>
                    </a:p>
                  </a:txBody>
                  <a:tcPr/>
                </a:tc>
                <a:tc>
                  <a:txBody>
                    <a:bodyPr/>
                    <a:lstStyle/>
                    <a:p>
                      <a:r>
                        <a:rPr lang="en-US" sz="1400" dirty="0">
                          <a:latin typeface="Calibri Light"/>
                        </a:rPr>
                        <a:t>562</a:t>
                      </a:r>
                    </a:p>
                  </a:txBody>
                  <a:tcPr/>
                </a:tc>
                <a:tc>
                  <a:txBody>
                    <a:bodyPr/>
                    <a:lstStyle/>
                    <a:p>
                      <a:r>
                        <a:rPr lang="en-US" sz="1400" dirty="0">
                          <a:latin typeface="Calibri Light"/>
                        </a:rPr>
                        <a:t>.709</a:t>
                      </a:r>
                    </a:p>
                  </a:txBody>
                  <a:tcPr/>
                </a:tc>
                <a:tc>
                  <a:txBody>
                    <a:bodyPr/>
                    <a:lstStyle/>
                    <a:p>
                      <a:r>
                        <a:rPr lang="en-US" sz="1400" dirty="0">
                          <a:latin typeface="Calibri Light"/>
                        </a:rPr>
                        <a:t>.0084112</a:t>
                      </a:r>
                    </a:p>
                  </a:txBody>
                  <a:tcPr/>
                </a:tc>
                <a:extLst>
                  <a:ext uri="{0D108BD9-81ED-4DB2-BD59-A6C34878D82A}">
                    <a16:rowId xmlns:a16="http://schemas.microsoft.com/office/drawing/2014/main" val="876085326"/>
                  </a:ext>
                </a:extLst>
              </a:tr>
              <a:tr h="370840">
                <a:tc>
                  <a:txBody>
                    <a:bodyPr/>
                    <a:lstStyle/>
                    <a:p>
                      <a:r>
                        <a:rPr lang="en-US" sz="1400" dirty="0">
                          <a:latin typeface="Calibri Light"/>
                        </a:rPr>
                        <a:t>2021 7 Day</a:t>
                      </a:r>
                    </a:p>
                  </a:txBody>
                  <a:tcPr/>
                </a:tc>
                <a:tc>
                  <a:txBody>
                    <a:bodyPr/>
                    <a:lstStyle/>
                    <a:p>
                      <a:r>
                        <a:rPr lang="en-US" sz="1400" dirty="0">
                          <a:latin typeface="Calibri Light"/>
                        </a:rPr>
                        <a:t>10065</a:t>
                      </a:r>
                    </a:p>
                  </a:txBody>
                  <a:tcPr/>
                </a:tc>
                <a:tc>
                  <a:txBody>
                    <a:bodyPr/>
                    <a:lstStyle/>
                    <a:p>
                      <a:r>
                        <a:rPr lang="en-US" sz="1400" dirty="0">
                          <a:latin typeface="Calibri Light"/>
                        </a:rPr>
                        <a:t>0</a:t>
                      </a:r>
                    </a:p>
                  </a:txBody>
                  <a:tcPr/>
                </a:tc>
                <a:tc>
                  <a:txBody>
                    <a:bodyPr/>
                    <a:lstStyle/>
                    <a:p>
                      <a:r>
                        <a:rPr lang="en-US" sz="1400" dirty="0">
                          <a:latin typeface="Calibri Light"/>
                        </a:rPr>
                        <a:t>25.6</a:t>
                      </a:r>
                    </a:p>
                  </a:txBody>
                  <a:tcPr/>
                </a:tc>
                <a:tc>
                  <a:txBody>
                    <a:bodyPr/>
                    <a:lstStyle/>
                    <a:p>
                      <a:r>
                        <a:rPr lang="en-US" sz="1400" dirty="0">
                          <a:latin typeface="Calibri Light"/>
                        </a:rPr>
                        <a:t>.28567</a:t>
                      </a:r>
                    </a:p>
                  </a:txBody>
                  <a:tcPr/>
                </a:tc>
                <a:extLst>
                  <a:ext uri="{0D108BD9-81ED-4DB2-BD59-A6C34878D82A}">
                    <a16:rowId xmlns:a16="http://schemas.microsoft.com/office/drawing/2014/main" val="1288149609"/>
                  </a:ext>
                </a:extLst>
              </a:tr>
            </a:tbl>
          </a:graphicData>
        </a:graphic>
      </p:graphicFrame>
      <p:sp>
        <p:nvSpPr>
          <p:cNvPr id="4" name="Slide Number Placeholder 3">
            <a:extLst>
              <a:ext uri="{FF2B5EF4-FFF2-40B4-BE49-F238E27FC236}">
                <a16:creationId xmlns:a16="http://schemas.microsoft.com/office/drawing/2014/main" id="{9296C753-DACC-466A-BDD8-1D47ED5BE165}"/>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3086433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602ED-EA8D-4F23-ADE5-855EE7F6A4B4}"/>
              </a:ext>
            </a:extLst>
          </p:cNvPr>
          <p:cNvSpPr>
            <a:spLocks noGrp="1"/>
          </p:cNvSpPr>
          <p:nvPr>
            <p:ph type="title"/>
          </p:nvPr>
        </p:nvSpPr>
        <p:spPr/>
        <p:txBody>
          <a:bodyPr/>
          <a:lstStyle/>
          <a:p>
            <a:r>
              <a:rPr lang="en-US" dirty="0"/>
              <a:t>MATLAB Model I – Linear Regression III</a:t>
            </a:r>
          </a:p>
        </p:txBody>
      </p:sp>
      <p:graphicFrame>
        <p:nvGraphicFramePr>
          <p:cNvPr id="5" name="Table 5">
            <a:extLst>
              <a:ext uri="{FF2B5EF4-FFF2-40B4-BE49-F238E27FC236}">
                <a16:creationId xmlns:a16="http://schemas.microsoft.com/office/drawing/2014/main" id="{430CFF9C-4238-451A-BD7B-4AC4F27C4EAA}"/>
              </a:ext>
            </a:extLst>
          </p:cNvPr>
          <p:cNvGraphicFramePr>
            <a:graphicFrameLocks noGrp="1"/>
          </p:cNvGraphicFramePr>
          <p:nvPr>
            <p:ph idx="1"/>
            <p:extLst>
              <p:ext uri="{D42A27DB-BD31-4B8C-83A1-F6EECF244321}">
                <p14:modId xmlns:p14="http://schemas.microsoft.com/office/powerpoint/2010/main" val="3701614336"/>
              </p:ext>
            </p:extLst>
          </p:nvPr>
        </p:nvGraphicFramePr>
        <p:xfrm>
          <a:off x="838200" y="1825625"/>
          <a:ext cx="10515600" cy="18542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098783959"/>
                    </a:ext>
                  </a:extLst>
                </a:gridCol>
                <a:gridCol w="2103120">
                  <a:extLst>
                    <a:ext uri="{9D8B030D-6E8A-4147-A177-3AD203B41FA5}">
                      <a16:colId xmlns:a16="http://schemas.microsoft.com/office/drawing/2014/main" val="3845970774"/>
                    </a:ext>
                  </a:extLst>
                </a:gridCol>
                <a:gridCol w="2103120">
                  <a:extLst>
                    <a:ext uri="{9D8B030D-6E8A-4147-A177-3AD203B41FA5}">
                      <a16:colId xmlns:a16="http://schemas.microsoft.com/office/drawing/2014/main" val="1487724581"/>
                    </a:ext>
                  </a:extLst>
                </a:gridCol>
                <a:gridCol w="2103120">
                  <a:extLst>
                    <a:ext uri="{9D8B030D-6E8A-4147-A177-3AD203B41FA5}">
                      <a16:colId xmlns:a16="http://schemas.microsoft.com/office/drawing/2014/main" val="2456263170"/>
                    </a:ext>
                  </a:extLst>
                </a:gridCol>
                <a:gridCol w="2103120">
                  <a:extLst>
                    <a:ext uri="{9D8B030D-6E8A-4147-A177-3AD203B41FA5}">
                      <a16:colId xmlns:a16="http://schemas.microsoft.com/office/drawing/2014/main" val="3341110909"/>
                    </a:ext>
                  </a:extLst>
                </a:gridCol>
              </a:tblGrid>
              <a:tr h="370840">
                <a:tc>
                  <a:txBody>
                    <a:bodyPr/>
                    <a:lstStyle/>
                    <a:p>
                      <a:r>
                        <a:rPr lang="en-US" sz="1400" dirty="0">
                          <a:latin typeface="Calibri Light"/>
                        </a:rPr>
                        <a:t>Date Range</a:t>
                      </a:r>
                    </a:p>
                  </a:txBody>
                  <a:tcPr/>
                </a:tc>
                <a:tc>
                  <a:txBody>
                    <a:bodyPr/>
                    <a:lstStyle/>
                    <a:p>
                      <a:r>
                        <a:rPr lang="en-US" sz="1400" dirty="0">
                          <a:latin typeface="Calibri Light"/>
                        </a:rPr>
                        <a:t>Records</a:t>
                      </a:r>
                    </a:p>
                  </a:txBody>
                  <a:tcPr/>
                </a:tc>
                <a:tc>
                  <a:txBody>
                    <a:bodyPr/>
                    <a:lstStyle/>
                    <a:p>
                      <a:r>
                        <a:rPr lang="en-US" sz="1400" dirty="0">
                          <a:latin typeface="Calibri Light"/>
                        </a:rPr>
                        <a:t>Outliers</a:t>
                      </a:r>
                    </a:p>
                  </a:txBody>
                  <a:tcPr/>
                </a:tc>
                <a:tc>
                  <a:txBody>
                    <a:bodyPr/>
                    <a:lstStyle/>
                    <a:p>
                      <a:r>
                        <a:rPr lang="en-US" sz="1400" dirty="0">
                          <a:latin typeface="Calibri Light"/>
                        </a:rPr>
                        <a:t>RMSE</a:t>
                      </a:r>
                    </a:p>
                  </a:txBody>
                  <a:tcPr/>
                </a:tc>
                <a:tc>
                  <a:txBody>
                    <a:bodyPr/>
                    <a:lstStyle/>
                    <a:p>
                      <a:r>
                        <a:rPr lang="en-US" sz="1400" dirty="0">
                          <a:latin typeface="Calibri Light"/>
                        </a:rPr>
                        <a:t>Intercept</a:t>
                      </a:r>
                    </a:p>
                  </a:txBody>
                  <a:tcPr/>
                </a:tc>
                <a:extLst>
                  <a:ext uri="{0D108BD9-81ED-4DB2-BD59-A6C34878D82A}">
                    <a16:rowId xmlns:a16="http://schemas.microsoft.com/office/drawing/2014/main" val="3837822920"/>
                  </a:ext>
                </a:extLst>
              </a:tr>
              <a:tr h="370840">
                <a:tc>
                  <a:txBody>
                    <a:bodyPr/>
                    <a:lstStyle/>
                    <a:p>
                      <a:r>
                        <a:rPr lang="en-US" sz="1400" dirty="0">
                          <a:latin typeface="Calibri Light"/>
                        </a:rPr>
                        <a:t>2013 14 Day</a:t>
                      </a:r>
                    </a:p>
                  </a:txBody>
                  <a:tcPr/>
                </a:tc>
                <a:tc>
                  <a:txBody>
                    <a:bodyPr/>
                    <a:lstStyle/>
                    <a:p>
                      <a:r>
                        <a:rPr lang="en-US" sz="1400" dirty="0">
                          <a:latin typeface="Calibri Light"/>
                        </a:rPr>
                        <a:t>7409</a:t>
                      </a:r>
                    </a:p>
                  </a:txBody>
                  <a:tcPr/>
                </a:tc>
                <a:tc>
                  <a:txBody>
                    <a:bodyPr/>
                    <a:lstStyle/>
                    <a:p>
                      <a:r>
                        <a:rPr lang="en-US" sz="1400" dirty="0">
                          <a:latin typeface="Calibri Light"/>
                        </a:rPr>
                        <a:t>0</a:t>
                      </a:r>
                    </a:p>
                  </a:txBody>
                  <a:tcPr/>
                </a:tc>
                <a:tc>
                  <a:txBody>
                    <a:bodyPr/>
                    <a:lstStyle/>
                    <a:p>
                      <a:r>
                        <a:rPr lang="en-US" sz="1400" dirty="0">
                          <a:latin typeface="Calibri Light"/>
                        </a:rPr>
                        <a:t>.192</a:t>
                      </a:r>
                    </a:p>
                  </a:txBody>
                  <a:tcPr/>
                </a:tc>
                <a:tc>
                  <a:txBody>
                    <a:bodyPr/>
                    <a:lstStyle/>
                    <a:p>
                      <a:r>
                        <a:rPr lang="en-US" sz="1400" dirty="0">
                          <a:latin typeface="Calibri Light"/>
                        </a:rPr>
                        <a:t>.0024907</a:t>
                      </a:r>
                    </a:p>
                  </a:txBody>
                  <a:tcPr/>
                </a:tc>
                <a:extLst>
                  <a:ext uri="{0D108BD9-81ED-4DB2-BD59-A6C34878D82A}">
                    <a16:rowId xmlns:a16="http://schemas.microsoft.com/office/drawing/2014/main" val="3892023650"/>
                  </a:ext>
                </a:extLst>
              </a:tr>
              <a:tr h="370840">
                <a:tc>
                  <a:txBody>
                    <a:bodyPr/>
                    <a:lstStyle/>
                    <a:p>
                      <a:r>
                        <a:rPr lang="en-US" sz="1400" dirty="0">
                          <a:latin typeface="Calibri Light"/>
                        </a:rPr>
                        <a:t>2016 14 Day</a:t>
                      </a:r>
                    </a:p>
                  </a:txBody>
                  <a:tcPr/>
                </a:tc>
                <a:tc>
                  <a:txBody>
                    <a:bodyPr/>
                    <a:lstStyle/>
                    <a:p>
                      <a:r>
                        <a:rPr lang="en-US" sz="1400" dirty="0">
                          <a:latin typeface="Calibri Light"/>
                        </a:rPr>
                        <a:t>14704</a:t>
                      </a:r>
                    </a:p>
                  </a:txBody>
                  <a:tcPr/>
                </a:tc>
                <a:tc>
                  <a:txBody>
                    <a:bodyPr/>
                    <a:lstStyle/>
                    <a:p>
                      <a:r>
                        <a:rPr lang="en-US" sz="1400" dirty="0">
                          <a:latin typeface="Calibri Light"/>
                        </a:rPr>
                        <a:t>416</a:t>
                      </a:r>
                    </a:p>
                  </a:txBody>
                  <a:tcPr/>
                </a:tc>
                <a:tc>
                  <a:txBody>
                    <a:bodyPr/>
                    <a:lstStyle/>
                    <a:p>
                      <a:r>
                        <a:rPr lang="en-US" sz="1400" dirty="0">
                          <a:latin typeface="Calibri Light"/>
                        </a:rPr>
                        <a:t>.167</a:t>
                      </a:r>
                    </a:p>
                  </a:txBody>
                  <a:tcPr/>
                </a:tc>
                <a:tc>
                  <a:txBody>
                    <a:bodyPr/>
                    <a:lstStyle/>
                    <a:p>
                      <a:r>
                        <a:rPr lang="en-US" sz="1400" dirty="0">
                          <a:latin typeface="Calibri Light"/>
                        </a:rPr>
                        <a:t>.0015517</a:t>
                      </a:r>
                    </a:p>
                  </a:txBody>
                  <a:tcPr/>
                </a:tc>
                <a:extLst>
                  <a:ext uri="{0D108BD9-81ED-4DB2-BD59-A6C34878D82A}">
                    <a16:rowId xmlns:a16="http://schemas.microsoft.com/office/drawing/2014/main" val="2536728618"/>
                  </a:ext>
                </a:extLst>
              </a:tr>
              <a:tr h="370840">
                <a:tc>
                  <a:txBody>
                    <a:bodyPr/>
                    <a:lstStyle/>
                    <a:p>
                      <a:r>
                        <a:rPr lang="en-US" sz="1400" dirty="0">
                          <a:latin typeface="Calibri Light"/>
                        </a:rPr>
                        <a:t>2019 14 Day</a:t>
                      </a:r>
                    </a:p>
                  </a:txBody>
                  <a:tcPr/>
                </a:tc>
                <a:tc>
                  <a:txBody>
                    <a:bodyPr/>
                    <a:lstStyle/>
                    <a:p>
                      <a:r>
                        <a:rPr lang="en-US" sz="1400" dirty="0">
                          <a:latin typeface="Calibri Light"/>
                        </a:rPr>
                        <a:t>18719</a:t>
                      </a:r>
                    </a:p>
                  </a:txBody>
                  <a:tcPr/>
                </a:tc>
                <a:tc>
                  <a:txBody>
                    <a:bodyPr/>
                    <a:lstStyle/>
                    <a:p>
                      <a:r>
                        <a:rPr lang="en-US" sz="1400" dirty="0">
                          <a:latin typeface="Calibri Light"/>
                        </a:rPr>
                        <a:t>2859</a:t>
                      </a:r>
                    </a:p>
                  </a:txBody>
                  <a:tcPr/>
                </a:tc>
                <a:tc>
                  <a:txBody>
                    <a:bodyPr/>
                    <a:lstStyle/>
                    <a:p>
                      <a:r>
                        <a:rPr lang="en-US" sz="1400" dirty="0">
                          <a:latin typeface="Calibri Light"/>
                        </a:rPr>
                        <a:t>.72</a:t>
                      </a:r>
                    </a:p>
                  </a:txBody>
                  <a:tcPr/>
                </a:tc>
                <a:tc>
                  <a:txBody>
                    <a:bodyPr/>
                    <a:lstStyle/>
                    <a:p>
                      <a:r>
                        <a:rPr lang="en-US" sz="1400" dirty="0">
                          <a:latin typeface="Calibri Light"/>
                        </a:rPr>
                        <a:t>.0062826</a:t>
                      </a:r>
                    </a:p>
                  </a:txBody>
                  <a:tcPr/>
                </a:tc>
                <a:extLst>
                  <a:ext uri="{0D108BD9-81ED-4DB2-BD59-A6C34878D82A}">
                    <a16:rowId xmlns:a16="http://schemas.microsoft.com/office/drawing/2014/main" val="65618441"/>
                  </a:ext>
                </a:extLst>
              </a:tr>
              <a:tr h="370840">
                <a:tc>
                  <a:txBody>
                    <a:bodyPr/>
                    <a:lstStyle/>
                    <a:p>
                      <a:r>
                        <a:rPr lang="en-US" sz="1400" dirty="0">
                          <a:latin typeface="Calibri Light"/>
                        </a:rPr>
                        <a:t>2021 14 Day</a:t>
                      </a:r>
                    </a:p>
                  </a:txBody>
                  <a:tcPr/>
                </a:tc>
                <a:tc>
                  <a:txBody>
                    <a:bodyPr/>
                    <a:lstStyle/>
                    <a:p>
                      <a:r>
                        <a:rPr lang="en-US" sz="1400" dirty="0">
                          <a:latin typeface="Calibri Light"/>
                        </a:rPr>
                        <a:t>20108</a:t>
                      </a:r>
                    </a:p>
                  </a:txBody>
                  <a:tcPr/>
                </a:tc>
                <a:tc>
                  <a:txBody>
                    <a:bodyPr/>
                    <a:lstStyle/>
                    <a:p>
                      <a:r>
                        <a:rPr lang="en-US" sz="1400" dirty="0">
                          <a:latin typeface="Calibri Light"/>
                        </a:rPr>
                        <a:t>0</a:t>
                      </a:r>
                    </a:p>
                  </a:txBody>
                  <a:tcPr/>
                </a:tc>
                <a:tc>
                  <a:txBody>
                    <a:bodyPr/>
                    <a:lstStyle/>
                    <a:p>
                      <a:r>
                        <a:rPr lang="en-US" sz="1400" dirty="0">
                          <a:latin typeface="Calibri Light"/>
                        </a:rPr>
                        <a:t>24.3</a:t>
                      </a:r>
                    </a:p>
                  </a:txBody>
                  <a:tcPr/>
                </a:tc>
                <a:tc>
                  <a:txBody>
                    <a:bodyPr/>
                    <a:lstStyle/>
                    <a:p>
                      <a:r>
                        <a:rPr lang="en-US" sz="1400" dirty="0">
                          <a:latin typeface="Calibri Light"/>
                        </a:rPr>
                        <a:t>.1912</a:t>
                      </a:r>
                    </a:p>
                  </a:txBody>
                  <a:tcPr/>
                </a:tc>
                <a:extLst>
                  <a:ext uri="{0D108BD9-81ED-4DB2-BD59-A6C34878D82A}">
                    <a16:rowId xmlns:a16="http://schemas.microsoft.com/office/drawing/2014/main" val="1894922178"/>
                  </a:ext>
                </a:extLst>
              </a:tr>
            </a:tbl>
          </a:graphicData>
        </a:graphic>
      </p:graphicFrame>
      <p:sp>
        <p:nvSpPr>
          <p:cNvPr id="4" name="Slide Number Placeholder 3">
            <a:extLst>
              <a:ext uri="{FF2B5EF4-FFF2-40B4-BE49-F238E27FC236}">
                <a16:creationId xmlns:a16="http://schemas.microsoft.com/office/drawing/2014/main" id="{AAF84322-D092-45BF-9D55-05A49CD99060}"/>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2245452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841248" y="510047"/>
            <a:ext cx="11058788" cy="1645920"/>
          </a:xfrm>
        </p:spPr>
        <p:txBody>
          <a:bodyPr>
            <a:normAutofit/>
          </a:bodyPr>
          <a:lstStyle/>
          <a:p>
            <a:r>
              <a:rPr lang="en-US" dirty="0">
                <a:cs typeface="Calibri Light"/>
              </a:rPr>
              <a:t>MATLAB Model I – Linear Regression IV</a:t>
            </a:r>
          </a:p>
        </p:txBody>
      </p:sp>
      <p:sp>
        <p:nvSpPr>
          <p:cNvPr id="3" name="Content Placeholder 2">
            <a:extLst>
              <a:ext uri="{FF2B5EF4-FFF2-40B4-BE49-F238E27FC236}">
                <a16:creationId xmlns:a16="http://schemas.microsoft.com/office/drawing/2014/main" id="{981A6DD8-3D65-4A44-9B2A-39EDDE755FD3}"/>
              </a:ext>
            </a:extLst>
          </p:cNvPr>
          <p:cNvSpPr>
            <a:spLocks noGrp="1"/>
          </p:cNvSpPr>
          <p:nvPr>
            <p:ph idx="1"/>
          </p:nvPr>
        </p:nvSpPr>
        <p:spPr>
          <a:xfrm>
            <a:off x="841248" y="2018759"/>
            <a:ext cx="10597896" cy="369332"/>
          </a:xfrm>
        </p:spPr>
        <p:txBody>
          <a:bodyPr vert="horz" lIns="91440" tIns="45720" rIns="91440" bIns="45720" rtlCol="0" anchor="ctr">
            <a:normAutofit fontScale="85000" lnSpcReduction="20000"/>
          </a:bodyPr>
          <a:lstStyle/>
          <a:p>
            <a:r>
              <a:rPr lang="en-US" dirty="0"/>
              <a:t>MATLAB – 2019 pre outlier removal</a:t>
            </a:r>
            <a:endParaRPr lang="en-US" dirty="0">
              <a:cs typeface="Calibri"/>
            </a:endParaRPr>
          </a:p>
          <a:p>
            <a:endParaRPr lang="en-US" sz="1800" dirty="0"/>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a:xfrm>
            <a:off x="8610600" y="6411638"/>
            <a:ext cx="2828544" cy="365125"/>
          </a:xfrm>
        </p:spPr>
        <p:txBody>
          <a:bodyPr>
            <a:normAutofit/>
          </a:bodyPr>
          <a:lstStyle/>
          <a:p>
            <a:pPr>
              <a:spcAft>
                <a:spcPts val="600"/>
              </a:spcAft>
            </a:pPr>
            <a:fld id="{330EA680-D336-4FF7-8B7A-9848BB0A1C32}" type="slidenum">
              <a:rPr lang="en-US">
                <a:solidFill>
                  <a:schemeClr val="tx1">
                    <a:lumMod val="50000"/>
                    <a:lumOff val="50000"/>
                  </a:schemeClr>
                </a:solidFill>
              </a:rPr>
              <a:pPr>
                <a:spcAft>
                  <a:spcPts val="600"/>
                </a:spcAft>
              </a:pPr>
              <a:t>15</a:t>
            </a:fld>
            <a:endParaRPr lang="en-US" dirty="0">
              <a:solidFill>
                <a:schemeClr val="tx1">
                  <a:lumMod val="50000"/>
                  <a:lumOff val="50000"/>
                </a:schemeClr>
              </a:solidFill>
            </a:endParaRPr>
          </a:p>
        </p:txBody>
      </p:sp>
      <p:sp>
        <p:nvSpPr>
          <p:cNvPr id="21" name="TextBox 20">
            <a:extLst>
              <a:ext uri="{FF2B5EF4-FFF2-40B4-BE49-F238E27FC236}">
                <a16:creationId xmlns:a16="http://schemas.microsoft.com/office/drawing/2014/main" id="{84751A43-928A-44AE-9D65-8888C9A30148}"/>
              </a:ext>
            </a:extLst>
          </p:cNvPr>
          <p:cNvSpPr txBox="1"/>
          <p:nvPr/>
        </p:nvSpPr>
        <p:spPr>
          <a:xfrm flipH="1">
            <a:off x="1673767" y="2757423"/>
            <a:ext cx="1002031" cy="369332"/>
          </a:xfrm>
          <a:prstGeom prst="rect">
            <a:avLst/>
          </a:prstGeom>
          <a:noFill/>
        </p:spPr>
        <p:txBody>
          <a:bodyPr wrap="square" rtlCol="0">
            <a:spAutoFit/>
          </a:bodyPr>
          <a:lstStyle/>
          <a:p>
            <a:r>
              <a:rPr lang="en-US" dirty="0"/>
              <a:t>2 Days</a:t>
            </a:r>
          </a:p>
        </p:txBody>
      </p:sp>
      <p:sp>
        <p:nvSpPr>
          <p:cNvPr id="32" name="TextBox 31">
            <a:extLst>
              <a:ext uri="{FF2B5EF4-FFF2-40B4-BE49-F238E27FC236}">
                <a16:creationId xmlns:a16="http://schemas.microsoft.com/office/drawing/2014/main" id="{4D6E91AC-1ED9-4E03-B9BB-D35512891E11}"/>
              </a:ext>
            </a:extLst>
          </p:cNvPr>
          <p:cNvSpPr txBox="1"/>
          <p:nvPr/>
        </p:nvSpPr>
        <p:spPr>
          <a:xfrm flipH="1">
            <a:off x="5639791" y="2757423"/>
            <a:ext cx="1002031" cy="369332"/>
          </a:xfrm>
          <a:prstGeom prst="rect">
            <a:avLst/>
          </a:prstGeom>
          <a:noFill/>
        </p:spPr>
        <p:txBody>
          <a:bodyPr wrap="square" rtlCol="0">
            <a:spAutoFit/>
          </a:bodyPr>
          <a:lstStyle/>
          <a:p>
            <a:r>
              <a:rPr lang="en-US" dirty="0"/>
              <a:t>7 Days</a:t>
            </a:r>
          </a:p>
        </p:txBody>
      </p:sp>
      <p:sp>
        <p:nvSpPr>
          <p:cNvPr id="33" name="TextBox 32">
            <a:extLst>
              <a:ext uri="{FF2B5EF4-FFF2-40B4-BE49-F238E27FC236}">
                <a16:creationId xmlns:a16="http://schemas.microsoft.com/office/drawing/2014/main" id="{0298098B-5B74-49CA-8912-3EFDE470E4B6}"/>
              </a:ext>
            </a:extLst>
          </p:cNvPr>
          <p:cNvSpPr txBox="1"/>
          <p:nvPr/>
        </p:nvSpPr>
        <p:spPr>
          <a:xfrm flipH="1">
            <a:off x="9606796" y="2757423"/>
            <a:ext cx="1002031" cy="369332"/>
          </a:xfrm>
          <a:prstGeom prst="rect">
            <a:avLst/>
          </a:prstGeom>
          <a:noFill/>
        </p:spPr>
        <p:txBody>
          <a:bodyPr wrap="square" rtlCol="0">
            <a:spAutoFit/>
          </a:bodyPr>
          <a:lstStyle/>
          <a:p>
            <a:r>
              <a:rPr lang="en-US" dirty="0"/>
              <a:t>14 Days</a:t>
            </a:r>
          </a:p>
        </p:txBody>
      </p:sp>
      <p:sp>
        <p:nvSpPr>
          <p:cNvPr id="34" name="TextBox 33">
            <a:extLst>
              <a:ext uri="{FF2B5EF4-FFF2-40B4-BE49-F238E27FC236}">
                <a16:creationId xmlns:a16="http://schemas.microsoft.com/office/drawing/2014/main" id="{22B004AB-4EBE-48F7-8909-002D8B770C84}"/>
              </a:ext>
            </a:extLst>
          </p:cNvPr>
          <p:cNvSpPr txBox="1"/>
          <p:nvPr/>
        </p:nvSpPr>
        <p:spPr>
          <a:xfrm flipH="1">
            <a:off x="9296221" y="5883893"/>
            <a:ext cx="1623179" cy="523220"/>
          </a:xfrm>
          <a:prstGeom prst="rect">
            <a:avLst/>
          </a:prstGeom>
          <a:noFill/>
        </p:spPr>
        <p:txBody>
          <a:bodyPr wrap="square" lIns="91440" tIns="45720" rIns="91440" bIns="45720" rtlCol="0" anchor="t">
            <a:spAutoFit/>
          </a:bodyPr>
          <a:lstStyle/>
          <a:p>
            <a:r>
              <a:rPr lang="en-US" sz="1400" dirty="0">
                <a:latin typeface="Calibri Light"/>
                <a:cs typeface="Calibri Light"/>
              </a:rPr>
              <a:t>18,719 records</a:t>
            </a:r>
          </a:p>
          <a:p>
            <a:r>
              <a:rPr lang="en-US" sz="1400" dirty="0">
                <a:latin typeface="Calibri Light"/>
                <a:cs typeface="Calibri Light"/>
              </a:rPr>
              <a:t>RMSE .731</a:t>
            </a:r>
          </a:p>
        </p:txBody>
      </p:sp>
      <p:sp>
        <p:nvSpPr>
          <p:cNvPr id="35" name="TextBox 34">
            <a:extLst>
              <a:ext uri="{FF2B5EF4-FFF2-40B4-BE49-F238E27FC236}">
                <a16:creationId xmlns:a16="http://schemas.microsoft.com/office/drawing/2014/main" id="{58F2C4FC-125E-4CFA-93D3-5CF9D827192D}"/>
              </a:ext>
            </a:extLst>
          </p:cNvPr>
          <p:cNvSpPr txBox="1"/>
          <p:nvPr/>
        </p:nvSpPr>
        <p:spPr>
          <a:xfrm flipH="1">
            <a:off x="5284410" y="5883893"/>
            <a:ext cx="1623179" cy="523220"/>
          </a:xfrm>
          <a:prstGeom prst="rect">
            <a:avLst/>
          </a:prstGeom>
          <a:noFill/>
        </p:spPr>
        <p:txBody>
          <a:bodyPr wrap="square" lIns="91440" tIns="45720" rIns="91440" bIns="45720" rtlCol="0" anchor="t">
            <a:spAutoFit/>
          </a:bodyPr>
          <a:lstStyle/>
          <a:p>
            <a:r>
              <a:rPr lang="en-US" sz="1400" dirty="0">
                <a:latin typeface="Calibri Light"/>
                <a:cs typeface="Calibri Light"/>
              </a:rPr>
              <a:t>9,238 records</a:t>
            </a:r>
          </a:p>
          <a:p>
            <a:r>
              <a:rPr lang="en-US" sz="1400" dirty="0">
                <a:latin typeface="Calibri Light"/>
                <a:cs typeface="Calibri Light"/>
              </a:rPr>
              <a:t>RMSE .723</a:t>
            </a:r>
          </a:p>
        </p:txBody>
      </p:sp>
      <p:sp>
        <p:nvSpPr>
          <p:cNvPr id="36" name="TextBox 35">
            <a:extLst>
              <a:ext uri="{FF2B5EF4-FFF2-40B4-BE49-F238E27FC236}">
                <a16:creationId xmlns:a16="http://schemas.microsoft.com/office/drawing/2014/main" id="{1ABE46E9-6E72-4110-B06F-2048EA987610}"/>
              </a:ext>
            </a:extLst>
          </p:cNvPr>
          <p:cNvSpPr txBox="1"/>
          <p:nvPr/>
        </p:nvSpPr>
        <p:spPr>
          <a:xfrm flipH="1">
            <a:off x="1362210" y="5883893"/>
            <a:ext cx="1623179" cy="523220"/>
          </a:xfrm>
          <a:prstGeom prst="rect">
            <a:avLst/>
          </a:prstGeom>
          <a:noFill/>
        </p:spPr>
        <p:txBody>
          <a:bodyPr wrap="square" lIns="91440" tIns="45720" rIns="91440" bIns="45720" rtlCol="0" anchor="t">
            <a:spAutoFit/>
          </a:bodyPr>
          <a:lstStyle/>
          <a:p>
            <a:r>
              <a:rPr lang="en-US" sz="1400" dirty="0">
                <a:latin typeface="Calibri Light"/>
                <a:cs typeface="Calibri Light"/>
              </a:rPr>
              <a:t>2,528 records</a:t>
            </a:r>
          </a:p>
          <a:p>
            <a:r>
              <a:rPr lang="en-US" sz="1400" dirty="0">
                <a:latin typeface="Calibri Light"/>
                <a:cs typeface="Calibri Light"/>
              </a:rPr>
              <a:t>RMSE 0.743</a:t>
            </a:r>
          </a:p>
        </p:txBody>
      </p:sp>
      <p:pic>
        <p:nvPicPr>
          <p:cNvPr id="6" name="Picture 5">
            <a:extLst>
              <a:ext uri="{FF2B5EF4-FFF2-40B4-BE49-F238E27FC236}">
                <a16:creationId xmlns:a16="http://schemas.microsoft.com/office/drawing/2014/main" id="{F14AA143-F25E-40DA-AD1A-1CD04E7C3DB1}"/>
              </a:ext>
            </a:extLst>
          </p:cNvPr>
          <p:cNvPicPr>
            <a:picLocks noChangeAspect="1"/>
          </p:cNvPicPr>
          <p:nvPr/>
        </p:nvPicPr>
        <p:blipFill>
          <a:blip r:embed="rId3"/>
          <a:stretch>
            <a:fillRect/>
          </a:stretch>
        </p:blipFill>
        <p:spPr>
          <a:xfrm>
            <a:off x="291964" y="3126755"/>
            <a:ext cx="3769060" cy="2598725"/>
          </a:xfrm>
          <a:prstGeom prst="rect">
            <a:avLst/>
          </a:prstGeom>
        </p:spPr>
      </p:pic>
      <p:pic>
        <p:nvPicPr>
          <p:cNvPr id="8" name="Picture 7">
            <a:extLst>
              <a:ext uri="{FF2B5EF4-FFF2-40B4-BE49-F238E27FC236}">
                <a16:creationId xmlns:a16="http://schemas.microsoft.com/office/drawing/2014/main" id="{4FA032BE-FE9C-471F-978E-7BC41E4CC4B4}"/>
              </a:ext>
            </a:extLst>
          </p:cNvPr>
          <p:cNvPicPr>
            <a:picLocks noChangeAspect="1"/>
          </p:cNvPicPr>
          <p:nvPr/>
        </p:nvPicPr>
        <p:blipFill>
          <a:blip r:embed="rId4"/>
          <a:stretch>
            <a:fillRect/>
          </a:stretch>
        </p:blipFill>
        <p:spPr>
          <a:xfrm>
            <a:off x="4263737" y="3125090"/>
            <a:ext cx="3752917" cy="2600390"/>
          </a:xfrm>
          <a:prstGeom prst="rect">
            <a:avLst/>
          </a:prstGeom>
        </p:spPr>
      </p:pic>
      <p:pic>
        <p:nvPicPr>
          <p:cNvPr id="10" name="Picture 9">
            <a:extLst>
              <a:ext uri="{FF2B5EF4-FFF2-40B4-BE49-F238E27FC236}">
                <a16:creationId xmlns:a16="http://schemas.microsoft.com/office/drawing/2014/main" id="{3CA36525-B71B-4683-8067-13276B1C68DA}"/>
              </a:ext>
            </a:extLst>
          </p:cNvPr>
          <p:cNvPicPr>
            <a:picLocks noChangeAspect="1"/>
          </p:cNvPicPr>
          <p:nvPr/>
        </p:nvPicPr>
        <p:blipFill>
          <a:blip r:embed="rId5"/>
          <a:stretch>
            <a:fillRect/>
          </a:stretch>
        </p:blipFill>
        <p:spPr>
          <a:xfrm>
            <a:off x="8130978" y="3125090"/>
            <a:ext cx="3732990" cy="2602653"/>
          </a:xfrm>
          <a:prstGeom prst="rect">
            <a:avLst/>
          </a:prstGeom>
        </p:spPr>
      </p:pic>
    </p:spTree>
    <p:extLst>
      <p:ext uri="{BB962C8B-B14F-4D97-AF65-F5344CB8AC3E}">
        <p14:creationId xmlns:p14="http://schemas.microsoft.com/office/powerpoint/2010/main" val="126565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0423-E3F3-4496-9C7B-A39ACD3AC367}"/>
              </a:ext>
            </a:extLst>
          </p:cNvPr>
          <p:cNvSpPr>
            <a:spLocks noGrp="1"/>
          </p:cNvSpPr>
          <p:nvPr>
            <p:ph type="title"/>
          </p:nvPr>
        </p:nvSpPr>
        <p:spPr>
          <a:xfrm>
            <a:off x="838200" y="365125"/>
            <a:ext cx="10515600" cy="1325563"/>
          </a:xfrm>
        </p:spPr>
        <p:txBody>
          <a:bodyPr>
            <a:normAutofit/>
          </a:bodyPr>
          <a:lstStyle/>
          <a:p>
            <a:r>
              <a:rPr lang="en-US" dirty="0"/>
              <a:t>MATLAB Model 1 – Linear Regression V</a:t>
            </a:r>
          </a:p>
        </p:txBody>
      </p:sp>
      <p:sp>
        <p:nvSpPr>
          <p:cNvPr id="3" name="Content Placeholder 2">
            <a:extLst>
              <a:ext uri="{FF2B5EF4-FFF2-40B4-BE49-F238E27FC236}">
                <a16:creationId xmlns:a16="http://schemas.microsoft.com/office/drawing/2014/main" id="{BA35D050-0215-48F6-A1ED-1643B184C1F9}"/>
              </a:ext>
            </a:extLst>
          </p:cNvPr>
          <p:cNvSpPr>
            <a:spLocks noGrp="1"/>
          </p:cNvSpPr>
          <p:nvPr>
            <p:ph idx="1"/>
          </p:nvPr>
        </p:nvSpPr>
        <p:spPr>
          <a:xfrm>
            <a:off x="838200" y="1825625"/>
            <a:ext cx="10515600" cy="1336974"/>
          </a:xfrm>
        </p:spPr>
        <p:txBody>
          <a:bodyPr vert="horz" lIns="91440" tIns="45720" rIns="91440" bIns="45720" rtlCol="0" anchor="ctr">
            <a:normAutofit/>
          </a:bodyPr>
          <a:lstStyle/>
          <a:p>
            <a:r>
              <a:rPr lang="en-US" dirty="0"/>
              <a:t>Matlab 2021 – no outlier removal</a:t>
            </a:r>
          </a:p>
          <a:p>
            <a:endParaRPr lang="en-US" dirty="0"/>
          </a:p>
        </p:txBody>
      </p:sp>
      <p:sp>
        <p:nvSpPr>
          <p:cNvPr id="4" name="Slide Number Placeholder 3">
            <a:extLst>
              <a:ext uri="{FF2B5EF4-FFF2-40B4-BE49-F238E27FC236}">
                <a16:creationId xmlns:a16="http://schemas.microsoft.com/office/drawing/2014/main" id="{5F48D630-128A-4EBA-AF7F-2F7C23467749}"/>
              </a:ext>
            </a:extLst>
          </p:cNvPr>
          <p:cNvSpPr>
            <a:spLocks noGrp="1"/>
          </p:cNvSpPr>
          <p:nvPr>
            <p:ph type="sldNum" sz="quarter" idx="12"/>
          </p:nvPr>
        </p:nvSpPr>
        <p:spPr>
          <a:xfrm>
            <a:off x="8610600" y="6356350"/>
            <a:ext cx="2743200" cy="365125"/>
          </a:xfrm>
        </p:spPr>
        <p:txBody>
          <a:bodyPr>
            <a:normAutofit/>
          </a:bodyPr>
          <a:lstStyle/>
          <a:p>
            <a:fld id="{48F63A3B-78C7-47BE-AE5E-E10140E04643}" type="slidenum">
              <a:rPr lang="en-US"/>
              <a:pPr/>
              <a:t>16</a:t>
            </a:fld>
            <a:endParaRPr lang="en-US" dirty="0"/>
          </a:p>
        </p:txBody>
      </p:sp>
      <p:pic>
        <p:nvPicPr>
          <p:cNvPr id="10" name="Picture 9">
            <a:extLst>
              <a:ext uri="{FF2B5EF4-FFF2-40B4-BE49-F238E27FC236}">
                <a16:creationId xmlns:a16="http://schemas.microsoft.com/office/drawing/2014/main" id="{6D2EA441-7426-41AD-91A1-4CB3B92661E1}"/>
              </a:ext>
            </a:extLst>
          </p:cNvPr>
          <p:cNvPicPr>
            <a:picLocks noChangeAspect="1"/>
          </p:cNvPicPr>
          <p:nvPr/>
        </p:nvPicPr>
        <p:blipFill>
          <a:blip r:embed="rId3"/>
          <a:stretch>
            <a:fillRect/>
          </a:stretch>
        </p:blipFill>
        <p:spPr>
          <a:xfrm>
            <a:off x="8199202" y="3144676"/>
            <a:ext cx="3584448" cy="2544958"/>
          </a:xfrm>
          <a:prstGeom prst="rect">
            <a:avLst/>
          </a:prstGeom>
        </p:spPr>
      </p:pic>
      <p:pic>
        <p:nvPicPr>
          <p:cNvPr id="8" name="Picture 7">
            <a:extLst>
              <a:ext uri="{FF2B5EF4-FFF2-40B4-BE49-F238E27FC236}">
                <a16:creationId xmlns:a16="http://schemas.microsoft.com/office/drawing/2014/main" id="{91E47C0F-283B-40FD-A223-53CA6A8D511B}"/>
              </a:ext>
            </a:extLst>
          </p:cNvPr>
          <p:cNvPicPr>
            <a:picLocks noChangeAspect="1"/>
          </p:cNvPicPr>
          <p:nvPr/>
        </p:nvPicPr>
        <p:blipFill>
          <a:blip r:embed="rId4"/>
          <a:stretch>
            <a:fillRect/>
          </a:stretch>
        </p:blipFill>
        <p:spPr>
          <a:xfrm>
            <a:off x="4347599" y="3162600"/>
            <a:ext cx="3584448" cy="2527035"/>
          </a:xfrm>
          <a:prstGeom prst="rect">
            <a:avLst/>
          </a:prstGeom>
        </p:spPr>
      </p:pic>
      <p:pic>
        <p:nvPicPr>
          <p:cNvPr id="6" name="Picture 5">
            <a:extLst>
              <a:ext uri="{FF2B5EF4-FFF2-40B4-BE49-F238E27FC236}">
                <a16:creationId xmlns:a16="http://schemas.microsoft.com/office/drawing/2014/main" id="{4609E2AB-D15C-405D-A691-498F246D98AE}"/>
              </a:ext>
            </a:extLst>
          </p:cNvPr>
          <p:cNvPicPr>
            <a:picLocks noChangeAspect="1"/>
          </p:cNvPicPr>
          <p:nvPr/>
        </p:nvPicPr>
        <p:blipFill>
          <a:blip r:embed="rId5"/>
          <a:stretch>
            <a:fillRect/>
          </a:stretch>
        </p:blipFill>
        <p:spPr>
          <a:xfrm>
            <a:off x="495996" y="3162599"/>
            <a:ext cx="3584448" cy="2527035"/>
          </a:xfrm>
          <a:prstGeom prst="rect">
            <a:avLst/>
          </a:prstGeom>
        </p:spPr>
      </p:pic>
      <p:sp>
        <p:nvSpPr>
          <p:cNvPr id="14" name="TextBox 13">
            <a:extLst>
              <a:ext uri="{FF2B5EF4-FFF2-40B4-BE49-F238E27FC236}">
                <a16:creationId xmlns:a16="http://schemas.microsoft.com/office/drawing/2014/main" id="{4F622547-0207-4D0A-B90C-2020801EB9CC}"/>
              </a:ext>
            </a:extLst>
          </p:cNvPr>
          <p:cNvSpPr txBox="1"/>
          <p:nvPr/>
        </p:nvSpPr>
        <p:spPr>
          <a:xfrm>
            <a:off x="1698892" y="5689634"/>
            <a:ext cx="1178656" cy="523220"/>
          </a:xfrm>
          <a:prstGeom prst="rect">
            <a:avLst/>
          </a:prstGeom>
          <a:noFill/>
        </p:spPr>
        <p:txBody>
          <a:bodyPr wrap="none" rtlCol="0">
            <a:spAutoFit/>
          </a:bodyPr>
          <a:lstStyle/>
          <a:p>
            <a:r>
              <a:rPr lang="en-US" sz="1400" dirty="0"/>
              <a:t>2,301 records</a:t>
            </a:r>
          </a:p>
          <a:p>
            <a:r>
              <a:rPr lang="en-US" sz="1400" dirty="0"/>
              <a:t>26.8 RMSE</a:t>
            </a:r>
          </a:p>
        </p:txBody>
      </p:sp>
      <p:sp>
        <p:nvSpPr>
          <p:cNvPr id="20" name="TextBox 19">
            <a:extLst>
              <a:ext uri="{FF2B5EF4-FFF2-40B4-BE49-F238E27FC236}">
                <a16:creationId xmlns:a16="http://schemas.microsoft.com/office/drawing/2014/main" id="{B6A0B3DC-2776-4412-B321-BB7F90D5E156}"/>
              </a:ext>
            </a:extLst>
          </p:cNvPr>
          <p:cNvSpPr txBox="1"/>
          <p:nvPr/>
        </p:nvSpPr>
        <p:spPr>
          <a:xfrm>
            <a:off x="5550495" y="5689634"/>
            <a:ext cx="1178656" cy="523220"/>
          </a:xfrm>
          <a:prstGeom prst="rect">
            <a:avLst/>
          </a:prstGeom>
          <a:noFill/>
        </p:spPr>
        <p:txBody>
          <a:bodyPr wrap="none" rtlCol="0">
            <a:spAutoFit/>
          </a:bodyPr>
          <a:lstStyle/>
          <a:p>
            <a:r>
              <a:rPr lang="en-US" sz="1400" dirty="0"/>
              <a:t>8,052 records</a:t>
            </a:r>
          </a:p>
          <a:p>
            <a:r>
              <a:rPr lang="en-US" sz="1400" dirty="0"/>
              <a:t>26.2 RMSE</a:t>
            </a:r>
          </a:p>
        </p:txBody>
      </p:sp>
      <p:sp>
        <p:nvSpPr>
          <p:cNvPr id="22" name="TextBox 21">
            <a:extLst>
              <a:ext uri="{FF2B5EF4-FFF2-40B4-BE49-F238E27FC236}">
                <a16:creationId xmlns:a16="http://schemas.microsoft.com/office/drawing/2014/main" id="{F96788E8-6F7A-4969-8E7B-EB1D68F27416}"/>
              </a:ext>
            </a:extLst>
          </p:cNvPr>
          <p:cNvSpPr txBox="1"/>
          <p:nvPr/>
        </p:nvSpPr>
        <p:spPr>
          <a:xfrm>
            <a:off x="9402098" y="5685824"/>
            <a:ext cx="1270028" cy="523220"/>
          </a:xfrm>
          <a:prstGeom prst="rect">
            <a:avLst/>
          </a:prstGeom>
          <a:noFill/>
        </p:spPr>
        <p:txBody>
          <a:bodyPr wrap="none" rtlCol="0">
            <a:spAutoFit/>
          </a:bodyPr>
          <a:lstStyle/>
          <a:p>
            <a:r>
              <a:rPr lang="en-US" sz="1400" dirty="0"/>
              <a:t>16,087 records</a:t>
            </a:r>
          </a:p>
          <a:p>
            <a:r>
              <a:rPr lang="en-US" sz="1400" dirty="0"/>
              <a:t>24.2 RMSE</a:t>
            </a:r>
          </a:p>
        </p:txBody>
      </p:sp>
      <p:sp>
        <p:nvSpPr>
          <p:cNvPr id="23" name="TextBox 22">
            <a:extLst>
              <a:ext uri="{FF2B5EF4-FFF2-40B4-BE49-F238E27FC236}">
                <a16:creationId xmlns:a16="http://schemas.microsoft.com/office/drawing/2014/main" id="{51DDD050-FC55-45D7-9C18-9ABA4C2FCDA5}"/>
              </a:ext>
            </a:extLst>
          </p:cNvPr>
          <p:cNvSpPr txBox="1"/>
          <p:nvPr/>
        </p:nvSpPr>
        <p:spPr>
          <a:xfrm>
            <a:off x="1890514" y="2658330"/>
            <a:ext cx="795411" cy="369332"/>
          </a:xfrm>
          <a:prstGeom prst="rect">
            <a:avLst/>
          </a:prstGeom>
          <a:noFill/>
        </p:spPr>
        <p:txBody>
          <a:bodyPr wrap="none" rtlCol="0">
            <a:spAutoFit/>
          </a:bodyPr>
          <a:lstStyle/>
          <a:p>
            <a:r>
              <a:rPr lang="en-US" dirty="0"/>
              <a:t>2 Days</a:t>
            </a:r>
          </a:p>
        </p:txBody>
      </p:sp>
      <p:sp>
        <p:nvSpPr>
          <p:cNvPr id="24" name="TextBox 23">
            <a:extLst>
              <a:ext uri="{FF2B5EF4-FFF2-40B4-BE49-F238E27FC236}">
                <a16:creationId xmlns:a16="http://schemas.microsoft.com/office/drawing/2014/main" id="{FF331E77-4867-4593-8EF7-EC5AF537BD29}"/>
              </a:ext>
            </a:extLst>
          </p:cNvPr>
          <p:cNvSpPr txBox="1"/>
          <p:nvPr/>
        </p:nvSpPr>
        <p:spPr>
          <a:xfrm>
            <a:off x="5742117" y="2658330"/>
            <a:ext cx="795411" cy="369332"/>
          </a:xfrm>
          <a:prstGeom prst="rect">
            <a:avLst/>
          </a:prstGeom>
          <a:noFill/>
        </p:spPr>
        <p:txBody>
          <a:bodyPr wrap="none" rtlCol="0">
            <a:spAutoFit/>
          </a:bodyPr>
          <a:lstStyle/>
          <a:p>
            <a:r>
              <a:rPr lang="en-US" dirty="0"/>
              <a:t>7 Days</a:t>
            </a:r>
          </a:p>
        </p:txBody>
      </p:sp>
      <p:sp>
        <p:nvSpPr>
          <p:cNvPr id="25" name="TextBox 24">
            <a:extLst>
              <a:ext uri="{FF2B5EF4-FFF2-40B4-BE49-F238E27FC236}">
                <a16:creationId xmlns:a16="http://schemas.microsoft.com/office/drawing/2014/main" id="{5E983EE3-C74C-4AE5-83DA-C4E467CD8BD9}"/>
              </a:ext>
            </a:extLst>
          </p:cNvPr>
          <p:cNvSpPr txBox="1"/>
          <p:nvPr/>
        </p:nvSpPr>
        <p:spPr>
          <a:xfrm>
            <a:off x="9525985" y="2658330"/>
            <a:ext cx="912429" cy="369332"/>
          </a:xfrm>
          <a:prstGeom prst="rect">
            <a:avLst/>
          </a:prstGeom>
          <a:noFill/>
        </p:spPr>
        <p:txBody>
          <a:bodyPr wrap="none" rtlCol="0">
            <a:spAutoFit/>
          </a:bodyPr>
          <a:lstStyle/>
          <a:p>
            <a:r>
              <a:rPr lang="en-US" dirty="0"/>
              <a:t>14 Days</a:t>
            </a:r>
          </a:p>
        </p:txBody>
      </p:sp>
    </p:spTree>
    <p:extLst>
      <p:ext uri="{BB962C8B-B14F-4D97-AF65-F5344CB8AC3E}">
        <p14:creationId xmlns:p14="http://schemas.microsoft.com/office/powerpoint/2010/main" val="99550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8A2D225-D96A-4E25-8675-556D8ECF9EFC}"/>
              </a:ext>
            </a:extLst>
          </p:cNvPr>
          <p:cNvPicPr>
            <a:picLocks noChangeAspect="1"/>
          </p:cNvPicPr>
          <p:nvPr/>
        </p:nvPicPr>
        <p:blipFill>
          <a:blip r:embed="rId3"/>
          <a:stretch>
            <a:fillRect/>
          </a:stretch>
        </p:blipFill>
        <p:spPr>
          <a:xfrm>
            <a:off x="6181725" y="2790472"/>
            <a:ext cx="4857750" cy="2835425"/>
          </a:xfrm>
          <a:prstGeom prst="rect">
            <a:avLst/>
          </a:prstGeom>
        </p:spPr>
      </p:pic>
      <p:pic>
        <p:nvPicPr>
          <p:cNvPr id="7" name="Picture 6">
            <a:extLst>
              <a:ext uri="{FF2B5EF4-FFF2-40B4-BE49-F238E27FC236}">
                <a16:creationId xmlns:a16="http://schemas.microsoft.com/office/drawing/2014/main" id="{7D891DF5-5660-476F-826D-4FF576A0EF2B}"/>
              </a:ext>
            </a:extLst>
          </p:cNvPr>
          <p:cNvPicPr>
            <a:picLocks noChangeAspect="1"/>
          </p:cNvPicPr>
          <p:nvPr/>
        </p:nvPicPr>
        <p:blipFill>
          <a:blip r:embed="rId4"/>
          <a:stretch>
            <a:fillRect/>
          </a:stretch>
        </p:blipFill>
        <p:spPr>
          <a:xfrm>
            <a:off x="670098" y="2790472"/>
            <a:ext cx="4833825" cy="2835425"/>
          </a:xfrm>
          <a:prstGeom prst="rect">
            <a:avLst/>
          </a:prstGeom>
        </p:spPr>
      </p:pic>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p:txBody>
          <a:bodyPr>
            <a:normAutofit/>
          </a:bodyPr>
          <a:lstStyle/>
          <a:p>
            <a:r>
              <a:rPr lang="en-US" dirty="0">
                <a:cs typeface="Calibri Light"/>
              </a:rPr>
              <a:t>MATLAB Model I – Linear Regression VI</a:t>
            </a:r>
            <a:br>
              <a:rPr lang="en-US" sz="2800" dirty="0">
                <a:cs typeface="Calibri Light"/>
              </a:rPr>
            </a:br>
            <a:r>
              <a:rPr lang="en-US" sz="2800" dirty="0">
                <a:cs typeface="Calibri"/>
              </a:rPr>
              <a:t>MATLAB – Comparison: 14 Days, Year over year</a:t>
            </a:r>
            <a:endParaRPr lang="en-US" sz="2800" dirty="0">
              <a:cs typeface="Calibri Light"/>
            </a:endParaRP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17</a:t>
            </a:fld>
            <a:endParaRPr lang="en-US" dirty="0"/>
          </a:p>
        </p:txBody>
      </p:sp>
      <p:sp>
        <p:nvSpPr>
          <p:cNvPr id="26" name="Rectangle: Rounded Corners 25">
            <a:extLst>
              <a:ext uri="{FF2B5EF4-FFF2-40B4-BE49-F238E27FC236}">
                <a16:creationId xmlns:a16="http://schemas.microsoft.com/office/drawing/2014/main" id="{84FBE4C7-8241-4E36-80F7-8115C6708FF5}"/>
              </a:ext>
            </a:extLst>
          </p:cNvPr>
          <p:cNvSpPr/>
          <p:nvPr/>
        </p:nvSpPr>
        <p:spPr>
          <a:xfrm>
            <a:off x="6512746" y="4542131"/>
            <a:ext cx="1752949" cy="18956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AD5527A5-2658-48C1-AD54-524AD9AA3C32}"/>
              </a:ext>
            </a:extLst>
          </p:cNvPr>
          <p:cNvSpPr txBox="1"/>
          <p:nvPr/>
        </p:nvSpPr>
        <p:spPr>
          <a:xfrm>
            <a:off x="6157800" y="2431412"/>
            <a:ext cx="550151" cy="307777"/>
          </a:xfrm>
          <a:prstGeom prst="rect">
            <a:avLst/>
          </a:prstGeom>
          <a:noFill/>
        </p:spPr>
        <p:txBody>
          <a:bodyPr wrap="none" lIns="91440" tIns="45720" rIns="91440" bIns="45720" rtlCol="0" anchor="t">
            <a:spAutoFit/>
          </a:bodyPr>
          <a:lstStyle/>
          <a:p>
            <a:r>
              <a:rPr lang="en-US" sz="1400" dirty="0"/>
              <a:t>2016</a:t>
            </a:r>
            <a:endParaRPr lang="en-US" sz="1400" dirty="0">
              <a:cs typeface="Calibri"/>
            </a:endParaRPr>
          </a:p>
        </p:txBody>
      </p:sp>
      <p:sp>
        <p:nvSpPr>
          <p:cNvPr id="21" name="TextBox 20">
            <a:extLst>
              <a:ext uri="{FF2B5EF4-FFF2-40B4-BE49-F238E27FC236}">
                <a16:creationId xmlns:a16="http://schemas.microsoft.com/office/drawing/2014/main" id="{ED0E5BFD-EA56-42E6-9DC0-5C53D0229D43}"/>
              </a:ext>
            </a:extLst>
          </p:cNvPr>
          <p:cNvSpPr txBox="1"/>
          <p:nvPr/>
        </p:nvSpPr>
        <p:spPr>
          <a:xfrm>
            <a:off x="670099" y="2421141"/>
            <a:ext cx="550151" cy="307777"/>
          </a:xfrm>
          <a:prstGeom prst="rect">
            <a:avLst/>
          </a:prstGeom>
          <a:noFill/>
        </p:spPr>
        <p:txBody>
          <a:bodyPr wrap="none" lIns="91440" tIns="45720" rIns="91440" bIns="45720" rtlCol="0" anchor="t">
            <a:spAutoFit/>
          </a:bodyPr>
          <a:lstStyle/>
          <a:p>
            <a:r>
              <a:rPr lang="en-US" sz="1400" dirty="0"/>
              <a:t>2013</a:t>
            </a:r>
            <a:endParaRPr lang="en-US" sz="1400" dirty="0">
              <a:cs typeface="Calibri"/>
            </a:endParaRPr>
          </a:p>
        </p:txBody>
      </p:sp>
      <p:sp>
        <p:nvSpPr>
          <p:cNvPr id="29" name="Rectangle: Rounded Corners 28">
            <a:extLst>
              <a:ext uri="{FF2B5EF4-FFF2-40B4-BE49-F238E27FC236}">
                <a16:creationId xmlns:a16="http://schemas.microsoft.com/office/drawing/2014/main" id="{C88FDF1F-3707-4FEB-AA1A-360B36DE0C81}"/>
              </a:ext>
            </a:extLst>
          </p:cNvPr>
          <p:cNvSpPr/>
          <p:nvPr/>
        </p:nvSpPr>
        <p:spPr>
          <a:xfrm>
            <a:off x="945174" y="4536325"/>
            <a:ext cx="1761931" cy="195373"/>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06133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AFA90A-4116-4E2D-B290-4D349A6CC49D}"/>
              </a:ext>
            </a:extLst>
          </p:cNvPr>
          <p:cNvPicPr>
            <a:picLocks noChangeAspect="1"/>
          </p:cNvPicPr>
          <p:nvPr/>
        </p:nvPicPr>
        <p:blipFill>
          <a:blip r:embed="rId2"/>
          <a:stretch>
            <a:fillRect/>
          </a:stretch>
        </p:blipFill>
        <p:spPr>
          <a:xfrm>
            <a:off x="966495" y="2710101"/>
            <a:ext cx="5107858" cy="2996168"/>
          </a:xfrm>
          <a:prstGeom prst="rect">
            <a:avLst/>
          </a:prstGeom>
        </p:spPr>
      </p:pic>
      <p:pic>
        <p:nvPicPr>
          <p:cNvPr id="10" name="Picture 9">
            <a:extLst>
              <a:ext uri="{FF2B5EF4-FFF2-40B4-BE49-F238E27FC236}">
                <a16:creationId xmlns:a16="http://schemas.microsoft.com/office/drawing/2014/main" id="{E11F6D48-60ED-4A1F-A33B-DCC3557B3F3A}"/>
              </a:ext>
            </a:extLst>
          </p:cNvPr>
          <p:cNvPicPr>
            <a:picLocks noChangeAspect="1"/>
          </p:cNvPicPr>
          <p:nvPr/>
        </p:nvPicPr>
        <p:blipFill>
          <a:blip r:embed="rId3"/>
          <a:stretch>
            <a:fillRect/>
          </a:stretch>
        </p:blipFill>
        <p:spPr>
          <a:xfrm>
            <a:off x="6400724" y="2710101"/>
            <a:ext cx="4953076" cy="2996168"/>
          </a:xfrm>
          <a:prstGeom prst="rect">
            <a:avLst/>
          </a:prstGeom>
        </p:spPr>
      </p:pic>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p:txBody>
          <a:bodyPr>
            <a:normAutofit/>
          </a:bodyPr>
          <a:lstStyle/>
          <a:p>
            <a:r>
              <a:rPr lang="en-US" dirty="0">
                <a:cs typeface="Calibri Light"/>
              </a:rPr>
              <a:t>MATLAB Model I – Linear regression VII</a:t>
            </a: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18</a:t>
            </a:fld>
            <a:endParaRPr lang="en-US" dirty="0"/>
          </a:p>
        </p:txBody>
      </p:sp>
      <p:sp>
        <p:nvSpPr>
          <p:cNvPr id="6" name="TextBox 5">
            <a:extLst>
              <a:ext uri="{FF2B5EF4-FFF2-40B4-BE49-F238E27FC236}">
                <a16:creationId xmlns:a16="http://schemas.microsoft.com/office/drawing/2014/main" id="{0A324A22-1500-4D40-A947-6D2A03550278}"/>
              </a:ext>
            </a:extLst>
          </p:cNvPr>
          <p:cNvSpPr txBox="1"/>
          <p:nvPr/>
        </p:nvSpPr>
        <p:spPr>
          <a:xfrm>
            <a:off x="810365" y="2340769"/>
            <a:ext cx="550151" cy="307777"/>
          </a:xfrm>
          <a:prstGeom prst="rect">
            <a:avLst/>
          </a:prstGeom>
          <a:noFill/>
        </p:spPr>
        <p:txBody>
          <a:bodyPr wrap="none" lIns="91440" tIns="45720" rIns="91440" bIns="45720" rtlCol="0" anchor="t">
            <a:spAutoFit/>
          </a:bodyPr>
          <a:lstStyle/>
          <a:p>
            <a:r>
              <a:rPr lang="en-US" sz="1400" dirty="0"/>
              <a:t>2019</a:t>
            </a:r>
          </a:p>
        </p:txBody>
      </p:sp>
      <p:sp>
        <p:nvSpPr>
          <p:cNvPr id="7" name="TextBox 6">
            <a:extLst>
              <a:ext uri="{FF2B5EF4-FFF2-40B4-BE49-F238E27FC236}">
                <a16:creationId xmlns:a16="http://schemas.microsoft.com/office/drawing/2014/main" id="{D0140160-BB94-4E3A-A3B7-7B9F99F7BB19}"/>
              </a:ext>
            </a:extLst>
          </p:cNvPr>
          <p:cNvSpPr txBox="1"/>
          <p:nvPr/>
        </p:nvSpPr>
        <p:spPr>
          <a:xfrm>
            <a:off x="6074353" y="2340769"/>
            <a:ext cx="550151" cy="307777"/>
          </a:xfrm>
          <a:prstGeom prst="rect">
            <a:avLst/>
          </a:prstGeom>
          <a:noFill/>
        </p:spPr>
        <p:txBody>
          <a:bodyPr wrap="none" lIns="91440" tIns="45720" rIns="91440" bIns="45720" rtlCol="0" anchor="t">
            <a:spAutoFit/>
          </a:bodyPr>
          <a:lstStyle/>
          <a:p>
            <a:r>
              <a:rPr lang="en-US" sz="1400" dirty="0"/>
              <a:t>2021</a:t>
            </a:r>
          </a:p>
        </p:txBody>
      </p:sp>
      <p:sp>
        <p:nvSpPr>
          <p:cNvPr id="11" name="Rectangle: Rounded Corners 10">
            <a:extLst>
              <a:ext uri="{FF2B5EF4-FFF2-40B4-BE49-F238E27FC236}">
                <a16:creationId xmlns:a16="http://schemas.microsoft.com/office/drawing/2014/main" id="{A6A0A5CA-8C80-48D4-A959-25F9748080B0}"/>
              </a:ext>
            </a:extLst>
          </p:cNvPr>
          <p:cNvSpPr/>
          <p:nvPr/>
        </p:nvSpPr>
        <p:spPr>
          <a:xfrm>
            <a:off x="1356880" y="4546084"/>
            <a:ext cx="1771331" cy="21721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94C14FD0-5005-4AC8-96C2-7B293562EF8C}"/>
              </a:ext>
            </a:extLst>
          </p:cNvPr>
          <p:cNvSpPr/>
          <p:nvPr/>
        </p:nvSpPr>
        <p:spPr>
          <a:xfrm>
            <a:off x="6727097" y="4546085"/>
            <a:ext cx="1883504" cy="217211"/>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8845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p:txBody>
          <a:bodyPr>
            <a:normAutofit/>
          </a:bodyPr>
          <a:lstStyle/>
          <a:p>
            <a:r>
              <a:rPr lang="en-US" dirty="0">
                <a:cs typeface="Calibri Light"/>
              </a:rPr>
              <a:t>MATLAB Model II – Logistic/Lasso Regression I</a:t>
            </a: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19</a:t>
            </a:fld>
            <a:endParaRPr lang="en-US" dirty="0"/>
          </a:p>
        </p:txBody>
      </p:sp>
      <p:sp>
        <p:nvSpPr>
          <p:cNvPr id="7" name="Content Placeholder 6">
            <a:extLst>
              <a:ext uri="{FF2B5EF4-FFF2-40B4-BE49-F238E27FC236}">
                <a16:creationId xmlns:a16="http://schemas.microsoft.com/office/drawing/2014/main" id="{A96E6239-EA57-4C97-9D18-BCAB63F55FE5}"/>
              </a:ext>
            </a:extLst>
          </p:cNvPr>
          <p:cNvSpPr>
            <a:spLocks noGrp="1"/>
          </p:cNvSpPr>
          <p:nvPr>
            <p:ph idx="1"/>
          </p:nvPr>
        </p:nvSpPr>
        <p:spPr/>
        <p:txBody>
          <a:bodyPr vert="horz" lIns="91440" tIns="45720" rIns="91440" bIns="45720" rtlCol="0" anchor="t">
            <a:normAutofit/>
          </a:bodyPr>
          <a:lstStyle/>
          <a:p>
            <a:pPr marL="0" indent="0">
              <a:buNone/>
            </a:pPr>
            <a:r>
              <a:rPr lang="en-US" sz="3200" dirty="0">
                <a:cs typeface="Calibri" panose="020F0502020204030204"/>
              </a:rPr>
              <a:t>Logistic + Lasso Regression Observations:</a:t>
            </a:r>
            <a:endParaRPr lang="en-US" sz="3200" dirty="0"/>
          </a:p>
          <a:p>
            <a:pPr>
              <a:lnSpc>
                <a:spcPct val="150000"/>
              </a:lnSpc>
              <a:spcBef>
                <a:spcPts val="0"/>
              </a:spcBef>
              <a:buFont typeface="Wingdings" panose="020B0604020202020204" pitchFamily="34" charset="0"/>
              <a:buChar char="Ø"/>
            </a:pPr>
            <a:r>
              <a:rPr lang="en-US" sz="2400" dirty="0">
                <a:cs typeface="Calibri" panose="020F0502020204030204"/>
              </a:rPr>
              <a:t>The Open and Low variables are the most significant predictors during 2013, 2016, and 2019, according to the Lambda table and graphs</a:t>
            </a:r>
          </a:p>
          <a:p>
            <a:pPr>
              <a:lnSpc>
                <a:spcPct val="150000"/>
              </a:lnSpc>
              <a:spcBef>
                <a:spcPts val="0"/>
              </a:spcBef>
              <a:buFont typeface="Wingdings" panose="020B0604020202020204" pitchFamily="34" charset="0"/>
              <a:buChar char="Ø"/>
            </a:pPr>
            <a:r>
              <a:rPr lang="en-US" sz="2400" dirty="0">
                <a:cs typeface="Calibri" panose="020F0502020204030204"/>
              </a:rPr>
              <a:t>The Open and High variables are the most significant predictors during 2021, according to the Lambda table and graphs</a:t>
            </a:r>
          </a:p>
          <a:p>
            <a:pPr>
              <a:lnSpc>
                <a:spcPct val="150000"/>
              </a:lnSpc>
              <a:spcBef>
                <a:spcPts val="0"/>
              </a:spcBef>
              <a:buFont typeface="Wingdings" panose="020B0604020202020204" pitchFamily="34" charset="0"/>
              <a:buChar char="Ø"/>
            </a:pPr>
            <a:r>
              <a:rPr lang="en-US" sz="2400" dirty="0">
                <a:cs typeface="Calibri" panose="020F0502020204030204"/>
              </a:rPr>
              <a:t>The F-score values are the most consistent and highest (optimal) during the 2, 7, and 14 date ranges of 2021</a:t>
            </a:r>
          </a:p>
        </p:txBody>
      </p:sp>
    </p:spTree>
    <p:extLst>
      <p:ext uri="{BB962C8B-B14F-4D97-AF65-F5344CB8AC3E}">
        <p14:creationId xmlns:p14="http://schemas.microsoft.com/office/powerpoint/2010/main" val="352097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B67B-9509-48B6-A14C-07E7F243D4A6}"/>
              </a:ext>
            </a:extLst>
          </p:cNvPr>
          <p:cNvSpPr>
            <a:spLocks noGrp="1"/>
          </p:cNvSpPr>
          <p:nvPr>
            <p:ph type="title"/>
          </p:nvPr>
        </p:nvSpPr>
        <p:spPr/>
        <p:txBody>
          <a:bodyPr>
            <a:normAutofit/>
          </a:bodyPr>
          <a:lstStyle/>
          <a:p>
            <a:r>
              <a:rPr lang="en-US" dirty="0">
                <a:cs typeface="Calibri Light"/>
              </a:rPr>
              <a:t>Purpose</a:t>
            </a:r>
          </a:p>
        </p:txBody>
      </p:sp>
      <p:sp>
        <p:nvSpPr>
          <p:cNvPr id="3" name="Content Placeholder 2">
            <a:extLst>
              <a:ext uri="{FF2B5EF4-FFF2-40B4-BE49-F238E27FC236}">
                <a16:creationId xmlns:a16="http://schemas.microsoft.com/office/drawing/2014/main" id="{4F0CD10B-58ED-4DFF-A874-025EC1A97793}"/>
              </a:ext>
            </a:extLst>
          </p:cNvPr>
          <p:cNvSpPr>
            <a:spLocks noGrp="1"/>
          </p:cNvSpPr>
          <p:nvPr>
            <p:ph idx="1"/>
          </p:nvPr>
        </p:nvSpPr>
        <p:spPr>
          <a:xfrm>
            <a:off x="838200" y="1852519"/>
            <a:ext cx="10524564" cy="3022321"/>
          </a:xfrm>
        </p:spPr>
        <p:txBody>
          <a:bodyPr vert="horz" lIns="91440" tIns="45720" rIns="91440" bIns="45720" rtlCol="0" anchor="t">
            <a:noAutofit/>
          </a:bodyPr>
          <a:lstStyle/>
          <a:p>
            <a:pPr marL="0" indent="0">
              <a:lnSpc>
                <a:spcPct val="150000"/>
              </a:lnSpc>
              <a:spcBef>
                <a:spcPts val="0"/>
              </a:spcBef>
              <a:spcAft>
                <a:spcPts val="400"/>
              </a:spcAft>
              <a:buNone/>
            </a:pPr>
            <a:r>
              <a:rPr lang="en-US" sz="2400" dirty="0">
                <a:latin typeface="Calibri Light"/>
                <a:ea typeface="+mn-lt"/>
                <a:cs typeface="+mn-lt"/>
              </a:rPr>
              <a:t>This presentation describes the machine learning models for predicting Bitcoin prices. This information is meant for the professors in the Center for Applied Artificial Intelligence in the School of Engineering at the University of St Thomas to determine the optimal machine learning model that could best be utilized to gain advantageous insights in the Bitcoin marketplace.</a:t>
            </a:r>
            <a:endParaRPr lang="en-US" sz="2400" dirty="0">
              <a:latin typeface="Calibri Light"/>
              <a:cs typeface="Calibri" panose="020F0502020204030204"/>
            </a:endParaRPr>
          </a:p>
        </p:txBody>
      </p:sp>
      <p:sp>
        <p:nvSpPr>
          <p:cNvPr id="4" name="Slide Number Placeholder 3">
            <a:extLst>
              <a:ext uri="{FF2B5EF4-FFF2-40B4-BE49-F238E27FC236}">
                <a16:creationId xmlns:a16="http://schemas.microsoft.com/office/drawing/2014/main" id="{A0A843E3-694E-497B-8B05-6CFB3FC1A5BE}"/>
              </a:ext>
            </a:extLst>
          </p:cNvPr>
          <p:cNvSpPr>
            <a:spLocks noGrp="1"/>
          </p:cNvSpPr>
          <p:nvPr>
            <p:ph type="sldNum" sz="quarter" idx="12"/>
          </p:nvPr>
        </p:nvSpPr>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1121382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707136" y="365125"/>
            <a:ext cx="10753344" cy="1325563"/>
          </a:xfrm>
        </p:spPr>
        <p:txBody>
          <a:bodyPr>
            <a:normAutofit/>
          </a:bodyPr>
          <a:lstStyle/>
          <a:p>
            <a:r>
              <a:rPr lang="en-US" dirty="0">
                <a:cs typeface="Calibri Light"/>
              </a:rPr>
              <a:t>MATLAB Model II – Logistic/Lasso Regression II</a:t>
            </a: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20</a:t>
            </a:fld>
            <a:endParaRPr lang="en-US" dirty="0"/>
          </a:p>
        </p:txBody>
      </p:sp>
      <p:graphicFrame>
        <p:nvGraphicFramePr>
          <p:cNvPr id="3" name="Table 5">
            <a:extLst>
              <a:ext uri="{FF2B5EF4-FFF2-40B4-BE49-F238E27FC236}">
                <a16:creationId xmlns:a16="http://schemas.microsoft.com/office/drawing/2014/main" id="{1E9B720A-3950-498B-9519-29200F2A40F0}"/>
              </a:ext>
            </a:extLst>
          </p:cNvPr>
          <p:cNvGraphicFramePr>
            <a:graphicFrameLocks noGrp="1"/>
          </p:cNvGraphicFramePr>
          <p:nvPr>
            <p:extLst>
              <p:ext uri="{D42A27DB-BD31-4B8C-83A1-F6EECF244321}">
                <p14:modId xmlns:p14="http://schemas.microsoft.com/office/powerpoint/2010/main" val="4153573048"/>
              </p:ext>
            </p:extLst>
          </p:nvPr>
        </p:nvGraphicFramePr>
        <p:xfrm>
          <a:off x="809624" y="3321843"/>
          <a:ext cx="10549980" cy="2594126"/>
        </p:xfrm>
        <a:graphic>
          <a:graphicData uri="http://schemas.openxmlformats.org/drawingml/2006/table">
            <a:tbl>
              <a:tblPr firstRow="1" bandRow="1">
                <a:tableStyleId>{5C22544A-7EE6-4342-B048-85BDC9FD1C3A}</a:tableStyleId>
              </a:tblPr>
              <a:tblGrid>
                <a:gridCol w="2109996">
                  <a:extLst>
                    <a:ext uri="{9D8B030D-6E8A-4147-A177-3AD203B41FA5}">
                      <a16:colId xmlns:a16="http://schemas.microsoft.com/office/drawing/2014/main" val="2225726215"/>
                    </a:ext>
                  </a:extLst>
                </a:gridCol>
                <a:gridCol w="2109996">
                  <a:extLst>
                    <a:ext uri="{9D8B030D-6E8A-4147-A177-3AD203B41FA5}">
                      <a16:colId xmlns:a16="http://schemas.microsoft.com/office/drawing/2014/main" val="1976605763"/>
                    </a:ext>
                  </a:extLst>
                </a:gridCol>
                <a:gridCol w="2109996">
                  <a:extLst>
                    <a:ext uri="{9D8B030D-6E8A-4147-A177-3AD203B41FA5}">
                      <a16:colId xmlns:a16="http://schemas.microsoft.com/office/drawing/2014/main" val="3646580758"/>
                    </a:ext>
                  </a:extLst>
                </a:gridCol>
                <a:gridCol w="2109996">
                  <a:extLst>
                    <a:ext uri="{9D8B030D-6E8A-4147-A177-3AD203B41FA5}">
                      <a16:colId xmlns:a16="http://schemas.microsoft.com/office/drawing/2014/main" val="584682093"/>
                    </a:ext>
                  </a:extLst>
                </a:gridCol>
                <a:gridCol w="2109996">
                  <a:extLst>
                    <a:ext uri="{9D8B030D-6E8A-4147-A177-3AD203B41FA5}">
                      <a16:colId xmlns:a16="http://schemas.microsoft.com/office/drawing/2014/main" val="1436061235"/>
                    </a:ext>
                  </a:extLst>
                </a:gridCol>
              </a:tblGrid>
              <a:tr h="369093">
                <a:tc>
                  <a:txBody>
                    <a:bodyPr/>
                    <a:lstStyle/>
                    <a:p>
                      <a:pPr lvl="0">
                        <a:buNone/>
                      </a:pPr>
                      <a:endParaRPr lang="en-US" dirty="0"/>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F-score</a:t>
                      </a:r>
                    </a:p>
                  </a:txBody>
                  <a:tcPr/>
                </a:tc>
                <a:extLst>
                  <a:ext uri="{0D108BD9-81ED-4DB2-BD59-A6C34878D82A}">
                    <a16:rowId xmlns:a16="http://schemas.microsoft.com/office/drawing/2014/main" val="2984375852"/>
                  </a:ext>
                </a:extLst>
              </a:tr>
              <a:tr h="370840">
                <a:tc>
                  <a:txBody>
                    <a:bodyPr/>
                    <a:lstStyle/>
                    <a:p>
                      <a:pPr lvl="0">
                        <a:buNone/>
                      </a:pPr>
                      <a:r>
                        <a:rPr lang="en-US" dirty="0"/>
                        <a:t>2021 2 day</a:t>
                      </a:r>
                    </a:p>
                  </a:txBody>
                  <a:tcPr/>
                </a:tc>
                <a:tc>
                  <a:txBody>
                    <a:bodyPr/>
                    <a:lstStyle/>
                    <a:p>
                      <a:pPr lvl="0">
                        <a:buNone/>
                      </a:pPr>
                      <a:r>
                        <a:rPr lang="en-US" sz="1800" b="0" i="0" u="none" strike="noStrike" noProof="0" dirty="0">
                          <a:latin typeface="Calibri"/>
                        </a:rPr>
                        <a:t>0.82087</a:t>
                      </a:r>
                      <a:endParaRPr lang="en-US" dirty="0"/>
                    </a:p>
                  </a:txBody>
                  <a:tcPr/>
                </a:tc>
                <a:tc>
                  <a:txBody>
                    <a:bodyPr/>
                    <a:lstStyle/>
                    <a:p>
                      <a:pPr lvl="0">
                        <a:buNone/>
                      </a:pPr>
                      <a:r>
                        <a:rPr lang="en-US" sz="1800" b="0" i="0" u="none" strike="noStrike" noProof="0" dirty="0">
                          <a:latin typeface="Calibri"/>
                        </a:rPr>
                        <a:t>0.81882</a:t>
                      </a:r>
                      <a:endParaRPr lang="en-US" dirty="0"/>
                    </a:p>
                  </a:txBody>
                  <a:tcPr/>
                </a:tc>
                <a:tc>
                  <a:txBody>
                    <a:bodyPr/>
                    <a:lstStyle/>
                    <a:p>
                      <a:pPr lvl="0">
                        <a:buNone/>
                      </a:pPr>
                      <a:r>
                        <a:rPr lang="en-US" sz="1800" b="0" i="0" u="none" strike="noStrike" noProof="0" dirty="0">
                          <a:latin typeface="Calibri"/>
                        </a:rPr>
                        <a:t>0.82168</a:t>
                      </a:r>
                      <a:endParaRPr lang="en-US" dirty="0"/>
                    </a:p>
                  </a:txBody>
                  <a:tcPr/>
                </a:tc>
                <a:tc>
                  <a:txBody>
                    <a:bodyPr/>
                    <a:lstStyle/>
                    <a:p>
                      <a:pPr lvl="0">
                        <a:buNone/>
                      </a:pPr>
                      <a:r>
                        <a:rPr lang="en-US" sz="1800" b="0" i="0" u="none" strike="noStrike" noProof="0" dirty="0">
                          <a:latin typeface="Calibri"/>
                        </a:rPr>
                        <a:t>0.82024</a:t>
                      </a:r>
                      <a:endParaRPr lang="en-US" dirty="0"/>
                    </a:p>
                  </a:txBody>
                  <a:tcPr/>
                </a:tc>
                <a:extLst>
                  <a:ext uri="{0D108BD9-81ED-4DB2-BD59-A6C34878D82A}">
                    <a16:rowId xmlns:a16="http://schemas.microsoft.com/office/drawing/2014/main" val="1062446356"/>
                  </a:ext>
                </a:extLst>
              </a:tr>
              <a:tr h="370840">
                <a:tc>
                  <a:txBody>
                    <a:bodyPr/>
                    <a:lstStyle/>
                    <a:p>
                      <a:pPr lvl="0">
                        <a:buNone/>
                      </a:pPr>
                      <a:r>
                        <a:rPr lang="en-US" dirty="0"/>
                        <a:t>2021 2 day</a:t>
                      </a:r>
                    </a:p>
                  </a:txBody>
                  <a:tcPr/>
                </a:tc>
                <a:tc>
                  <a:txBody>
                    <a:bodyPr/>
                    <a:lstStyle/>
                    <a:p>
                      <a:pPr lvl="0">
                        <a:buNone/>
                      </a:pPr>
                      <a:r>
                        <a:rPr lang="en-US" sz="1800" b="0" i="0" u="none" strike="noStrike" noProof="0" dirty="0">
                          <a:latin typeface="Calibri"/>
                        </a:rPr>
                        <a:t>0.82087</a:t>
                      </a:r>
                      <a:endParaRPr lang="en-US" dirty="0"/>
                    </a:p>
                  </a:txBody>
                  <a:tcPr/>
                </a:tc>
                <a:tc>
                  <a:txBody>
                    <a:bodyPr/>
                    <a:lstStyle/>
                    <a:p>
                      <a:pPr lvl="0">
                        <a:buNone/>
                      </a:pPr>
                      <a:r>
                        <a:rPr lang="en-US" sz="1800" b="0" i="0" u="none" strike="noStrike" noProof="0" dirty="0">
                          <a:latin typeface="Calibri"/>
                        </a:rPr>
                        <a:t>0.82292</a:t>
                      </a:r>
                      <a:endParaRPr lang="en-US" dirty="0"/>
                    </a:p>
                  </a:txBody>
                  <a:tcPr/>
                </a:tc>
                <a:tc>
                  <a:txBody>
                    <a:bodyPr/>
                    <a:lstStyle/>
                    <a:p>
                      <a:pPr lvl="0">
                        <a:buNone/>
                      </a:pPr>
                      <a:r>
                        <a:rPr lang="en-US" sz="1800" b="0" i="0" u="none" strike="noStrike" noProof="0" dirty="0">
                          <a:latin typeface="Calibri"/>
                        </a:rPr>
                        <a:t>0.82007</a:t>
                      </a:r>
                      <a:endParaRPr lang="en-US" dirty="0"/>
                    </a:p>
                  </a:txBody>
                  <a:tcPr/>
                </a:tc>
                <a:tc>
                  <a:txBody>
                    <a:bodyPr/>
                    <a:lstStyle/>
                    <a:p>
                      <a:pPr lvl="0">
                        <a:buNone/>
                      </a:pPr>
                      <a:r>
                        <a:rPr lang="en-US" sz="1800" b="0" i="0" u="none" strike="noStrike" noProof="0" dirty="0">
                          <a:latin typeface="Calibri"/>
                        </a:rPr>
                        <a:t>0.82149</a:t>
                      </a:r>
                      <a:endParaRPr lang="en-US" dirty="0"/>
                    </a:p>
                  </a:txBody>
                  <a:tcPr/>
                </a:tc>
                <a:extLst>
                  <a:ext uri="{0D108BD9-81ED-4DB2-BD59-A6C34878D82A}">
                    <a16:rowId xmlns:a16="http://schemas.microsoft.com/office/drawing/2014/main" val="3589655671"/>
                  </a:ext>
                </a:extLst>
              </a:tr>
              <a:tr h="370839">
                <a:tc>
                  <a:txBody>
                    <a:bodyPr/>
                    <a:lstStyle/>
                    <a:p>
                      <a:pPr lvl="0">
                        <a:buNone/>
                      </a:pPr>
                      <a:r>
                        <a:rPr lang="en-US" dirty="0"/>
                        <a:t>2021 7 day</a:t>
                      </a:r>
                    </a:p>
                  </a:txBody>
                  <a:tcPr/>
                </a:tc>
                <a:tc>
                  <a:txBody>
                    <a:bodyPr/>
                    <a:lstStyle/>
                    <a:p>
                      <a:pPr lvl="0">
                        <a:buNone/>
                      </a:pPr>
                      <a:r>
                        <a:rPr lang="en-US" sz="1800" b="0" i="0" u="none" strike="noStrike" noProof="0" dirty="0"/>
                        <a:t>0.80417</a:t>
                      </a:r>
                      <a:endParaRPr lang="en-US" dirty="0"/>
                    </a:p>
                  </a:txBody>
                  <a:tcPr/>
                </a:tc>
                <a:tc>
                  <a:txBody>
                    <a:bodyPr/>
                    <a:lstStyle/>
                    <a:p>
                      <a:pPr lvl="0">
                        <a:buNone/>
                      </a:pPr>
                      <a:r>
                        <a:rPr lang="en-US" sz="1800" b="0" i="0" u="none" strike="noStrike" noProof="0" dirty="0">
                          <a:latin typeface="Calibri"/>
                        </a:rPr>
                        <a:t>0.79863</a:t>
                      </a:r>
                      <a:endParaRPr lang="en-US" dirty="0"/>
                    </a:p>
                  </a:txBody>
                  <a:tcPr/>
                </a:tc>
                <a:tc>
                  <a:txBody>
                    <a:bodyPr/>
                    <a:lstStyle/>
                    <a:p>
                      <a:pPr lvl="0">
                        <a:buNone/>
                      </a:pPr>
                      <a:r>
                        <a:rPr lang="en-US" sz="1800" b="0" i="0" u="none" strike="noStrike" noProof="0" dirty="0">
                          <a:latin typeface="Calibri"/>
                        </a:rPr>
                        <a:t>0.81294</a:t>
                      </a:r>
                      <a:endParaRPr lang="en-US" dirty="0"/>
                    </a:p>
                  </a:txBody>
                  <a:tcPr/>
                </a:tc>
                <a:tc>
                  <a:txBody>
                    <a:bodyPr/>
                    <a:lstStyle/>
                    <a:p>
                      <a:pPr lvl="0">
                        <a:buNone/>
                      </a:pPr>
                      <a:r>
                        <a:rPr lang="en-US" sz="1800" b="0" i="0" u="none" strike="noStrike" noProof="0" dirty="0">
                          <a:latin typeface="Calibri"/>
                        </a:rPr>
                        <a:t>0.80572</a:t>
                      </a:r>
                      <a:endParaRPr lang="en-US" dirty="0"/>
                    </a:p>
                  </a:txBody>
                  <a:tcPr/>
                </a:tc>
                <a:extLst>
                  <a:ext uri="{0D108BD9-81ED-4DB2-BD59-A6C34878D82A}">
                    <a16:rowId xmlns:a16="http://schemas.microsoft.com/office/drawing/2014/main" val="3847336647"/>
                  </a:ext>
                </a:extLst>
              </a:tr>
              <a:tr h="370838">
                <a:tc>
                  <a:txBody>
                    <a:bodyPr/>
                    <a:lstStyle/>
                    <a:p>
                      <a:pPr lvl="0">
                        <a:buNone/>
                      </a:pPr>
                      <a:r>
                        <a:rPr lang="en-US" dirty="0"/>
                        <a:t>2021 7 day</a:t>
                      </a:r>
                    </a:p>
                  </a:txBody>
                  <a:tcPr/>
                </a:tc>
                <a:tc>
                  <a:txBody>
                    <a:bodyPr/>
                    <a:lstStyle/>
                    <a:p>
                      <a:pPr lvl="0">
                        <a:buNone/>
                      </a:pPr>
                      <a:r>
                        <a:rPr lang="en-US" sz="1800" b="0" i="0" u="none" strike="noStrike" noProof="0" dirty="0"/>
                        <a:t>0.80417</a:t>
                      </a:r>
                      <a:endParaRPr lang="en-US" dirty="0"/>
                    </a:p>
                  </a:txBody>
                  <a:tcPr/>
                </a:tc>
                <a:tc>
                  <a:txBody>
                    <a:bodyPr/>
                    <a:lstStyle/>
                    <a:p>
                      <a:pPr lvl="0">
                        <a:buNone/>
                      </a:pPr>
                      <a:r>
                        <a:rPr lang="en-US" dirty="0"/>
                        <a:t>0.80991</a:t>
                      </a:r>
                    </a:p>
                  </a:txBody>
                  <a:tcPr/>
                </a:tc>
                <a:tc>
                  <a:txBody>
                    <a:bodyPr/>
                    <a:lstStyle/>
                    <a:p>
                      <a:pPr lvl="0">
                        <a:buNone/>
                      </a:pPr>
                      <a:r>
                        <a:rPr lang="en-US" sz="1800" b="0" i="0" u="none" strike="noStrike" noProof="0" dirty="0">
                          <a:latin typeface="Calibri"/>
                        </a:rPr>
                        <a:t>0.79543</a:t>
                      </a:r>
                      <a:endParaRPr lang="en-US" dirty="0"/>
                    </a:p>
                  </a:txBody>
                  <a:tcPr/>
                </a:tc>
                <a:tc>
                  <a:txBody>
                    <a:bodyPr/>
                    <a:lstStyle/>
                    <a:p>
                      <a:pPr lvl="0">
                        <a:buNone/>
                      </a:pPr>
                      <a:r>
                        <a:rPr lang="en-US" sz="1800" b="0" i="0" u="none" strike="noStrike" noProof="0" dirty="0">
                          <a:latin typeface="Calibri"/>
                        </a:rPr>
                        <a:t>0.80261</a:t>
                      </a:r>
                      <a:endParaRPr lang="en-US" dirty="0"/>
                    </a:p>
                  </a:txBody>
                  <a:tcPr/>
                </a:tc>
                <a:extLst>
                  <a:ext uri="{0D108BD9-81ED-4DB2-BD59-A6C34878D82A}">
                    <a16:rowId xmlns:a16="http://schemas.microsoft.com/office/drawing/2014/main" val="2752330347"/>
                  </a:ext>
                </a:extLst>
              </a:tr>
              <a:tr h="370838">
                <a:tc>
                  <a:txBody>
                    <a:bodyPr/>
                    <a:lstStyle/>
                    <a:p>
                      <a:pPr lvl="0">
                        <a:buNone/>
                      </a:pPr>
                      <a:r>
                        <a:rPr lang="en-US" dirty="0"/>
                        <a:t>2021 14 day</a:t>
                      </a:r>
                    </a:p>
                  </a:txBody>
                  <a:tcPr/>
                </a:tc>
                <a:tc>
                  <a:txBody>
                    <a:bodyPr/>
                    <a:lstStyle/>
                    <a:p>
                      <a:pPr lvl="0">
                        <a:buNone/>
                      </a:pPr>
                      <a:r>
                        <a:rPr lang="en-US" sz="1800" b="0" i="0" u="none" strike="noStrike" noProof="0" dirty="0"/>
                        <a:t>0.8095</a:t>
                      </a:r>
                      <a:endParaRPr lang="en-US" dirty="0"/>
                    </a:p>
                  </a:txBody>
                  <a:tcPr/>
                </a:tc>
                <a:tc>
                  <a:txBody>
                    <a:bodyPr/>
                    <a:lstStyle/>
                    <a:p>
                      <a:pPr lvl="0">
                        <a:buNone/>
                      </a:pPr>
                      <a:r>
                        <a:rPr lang="en-US" sz="1800" b="0" i="0" u="none" strike="noStrike" noProof="0" dirty="0">
                          <a:latin typeface="Calibri"/>
                        </a:rPr>
                        <a:t>0.79446</a:t>
                      </a:r>
                      <a:endParaRPr lang="en-US" dirty="0"/>
                    </a:p>
                  </a:txBody>
                  <a:tcPr/>
                </a:tc>
                <a:tc>
                  <a:txBody>
                    <a:bodyPr/>
                    <a:lstStyle/>
                    <a:p>
                      <a:pPr lvl="0">
                        <a:buNone/>
                      </a:pPr>
                      <a:r>
                        <a:rPr lang="en-US" sz="1800" b="0" i="0" u="none" strike="noStrike" noProof="0" dirty="0">
                          <a:latin typeface="Calibri"/>
                        </a:rPr>
                        <a:t>0.8377</a:t>
                      </a:r>
                      <a:endParaRPr lang="en-US" dirty="0"/>
                    </a:p>
                  </a:txBody>
                  <a:tcPr/>
                </a:tc>
                <a:tc>
                  <a:txBody>
                    <a:bodyPr/>
                    <a:lstStyle/>
                    <a:p>
                      <a:pPr lvl="0">
                        <a:buNone/>
                      </a:pPr>
                      <a:r>
                        <a:rPr lang="en-US" sz="1800" b="0" i="0" u="none" strike="noStrike" noProof="0" dirty="0">
                          <a:latin typeface="Calibri"/>
                        </a:rPr>
                        <a:t>0.81551</a:t>
                      </a:r>
                      <a:endParaRPr lang="en-US" dirty="0"/>
                    </a:p>
                  </a:txBody>
                  <a:tcPr/>
                </a:tc>
                <a:extLst>
                  <a:ext uri="{0D108BD9-81ED-4DB2-BD59-A6C34878D82A}">
                    <a16:rowId xmlns:a16="http://schemas.microsoft.com/office/drawing/2014/main" val="684370159"/>
                  </a:ext>
                </a:extLst>
              </a:tr>
              <a:tr h="370838">
                <a:tc>
                  <a:txBody>
                    <a:bodyPr/>
                    <a:lstStyle/>
                    <a:p>
                      <a:pPr lvl="0">
                        <a:buNone/>
                      </a:pPr>
                      <a:r>
                        <a:rPr lang="en-US" dirty="0"/>
                        <a:t>2021 14 day</a:t>
                      </a:r>
                    </a:p>
                  </a:txBody>
                  <a:tcPr/>
                </a:tc>
                <a:tc>
                  <a:txBody>
                    <a:bodyPr/>
                    <a:lstStyle/>
                    <a:p>
                      <a:pPr lvl="0">
                        <a:buNone/>
                      </a:pPr>
                      <a:r>
                        <a:rPr lang="en-US" sz="1800" b="0" i="0" u="none" strike="noStrike" noProof="0" dirty="0"/>
                        <a:t>0.8095</a:t>
                      </a:r>
                      <a:endParaRPr lang="en-US" dirty="0"/>
                    </a:p>
                  </a:txBody>
                  <a:tcPr/>
                </a:tc>
                <a:tc>
                  <a:txBody>
                    <a:bodyPr/>
                    <a:lstStyle/>
                    <a:p>
                      <a:pPr lvl="0">
                        <a:buNone/>
                      </a:pPr>
                      <a:r>
                        <a:rPr lang="en-US" sz="1800" b="0" i="0" u="none" strike="noStrike" noProof="0" dirty="0">
                          <a:latin typeface="Calibri"/>
                        </a:rPr>
                        <a:t>0.82646</a:t>
                      </a:r>
                      <a:endParaRPr lang="en-US" dirty="0"/>
                    </a:p>
                  </a:txBody>
                  <a:tcPr/>
                </a:tc>
                <a:tc>
                  <a:txBody>
                    <a:bodyPr/>
                    <a:lstStyle/>
                    <a:p>
                      <a:pPr lvl="0">
                        <a:buNone/>
                      </a:pPr>
                      <a:r>
                        <a:rPr lang="en-US" sz="1800" b="0" i="0" u="none" strike="noStrike" noProof="0" dirty="0">
                          <a:latin typeface="Calibri"/>
                        </a:rPr>
                        <a:t>0.781</a:t>
                      </a:r>
                      <a:endParaRPr lang="en-US" dirty="0"/>
                    </a:p>
                  </a:txBody>
                  <a:tcPr/>
                </a:tc>
                <a:tc>
                  <a:txBody>
                    <a:bodyPr/>
                    <a:lstStyle/>
                    <a:p>
                      <a:pPr lvl="0">
                        <a:buNone/>
                      </a:pPr>
                      <a:r>
                        <a:rPr lang="en-US" sz="1800" b="0" i="0" u="none" strike="noStrike" noProof="0" dirty="0">
                          <a:latin typeface="Calibri"/>
                        </a:rPr>
                        <a:t>0.80308</a:t>
                      </a:r>
                      <a:endParaRPr lang="en-US" dirty="0"/>
                    </a:p>
                  </a:txBody>
                  <a:tcPr/>
                </a:tc>
                <a:extLst>
                  <a:ext uri="{0D108BD9-81ED-4DB2-BD59-A6C34878D82A}">
                    <a16:rowId xmlns:a16="http://schemas.microsoft.com/office/drawing/2014/main" val="1880494256"/>
                  </a:ext>
                </a:extLst>
              </a:tr>
            </a:tbl>
          </a:graphicData>
        </a:graphic>
      </p:graphicFrame>
      <p:sp>
        <p:nvSpPr>
          <p:cNvPr id="12" name="Content Placeholder 11">
            <a:extLst>
              <a:ext uri="{FF2B5EF4-FFF2-40B4-BE49-F238E27FC236}">
                <a16:creationId xmlns:a16="http://schemas.microsoft.com/office/drawing/2014/main" id="{A6CC494D-8815-431C-AA4F-A756933D554D}"/>
              </a:ext>
            </a:extLst>
          </p:cNvPr>
          <p:cNvSpPr>
            <a:spLocks noGrp="1"/>
          </p:cNvSpPr>
          <p:nvPr>
            <p:ph idx="1"/>
          </p:nvPr>
        </p:nvSpPr>
        <p:spPr>
          <a:xfrm>
            <a:off x="838201" y="1789906"/>
            <a:ext cx="10515599" cy="1172371"/>
          </a:xfrm>
        </p:spPr>
        <p:txBody>
          <a:bodyPr vert="horz" lIns="91440" tIns="45720" rIns="91440" bIns="45720" rtlCol="0" anchor="t">
            <a:noAutofit/>
          </a:bodyPr>
          <a:lstStyle/>
          <a:p>
            <a:pPr>
              <a:lnSpc>
                <a:spcPct val="150000"/>
              </a:lnSpc>
              <a:spcBef>
                <a:spcPts val="0"/>
              </a:spcBef>
              <a:buFont typeface="Wingdings" panose="020B0604020202020204" pitchFamily="34" charset="0"/>
              <a:buChar char="Ø"/>
            </a:pPr>
            <a:r>
              <a:rPr lang="en-US" sz="2400" dirty="0">
                <a:cs typeface="Calibri" panose="020F0502020204030204"/>
              </a:rPr>
              <a:t>F-score for the 2-day range in 2021 is highest for all the date ranges in 2013, 2016, 2019, and 2021</a:t>
            </a:r>
          </a:p>
        </p:txBody>
      </p:sp>
      <p:sp>
        <p:nvSpPr>
          <p:cNvPr id="13" name="Rectangle: Rounded Corners 12">
            <a:extLst>
              <a:ext uri="{FF2B5EF4-FFF2-40B4-BE49-F238E27FC236}">
                <a16:creationId xmlns:a16="http://schemas.microsoft.com/office/drawing/2014/main" id="{27B01169-78A4-4D18-BD55-F11C40FCE23A}"/>
              </a:ext>
            </a:extLst>
          </p:cNvPr>
          <p:cNvSpPr/>
          <p:nvPr/>
        </p:nvSpPr>
        <p:spPr>
          <a:xfrm>
            <a:off x="9163050" y="3174207"/>
            <a:ext cx="1107280" cy="2893217"/>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25963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451104" y="596600"/>
            <a:ext cx="11460480" cy="1114380"/>
          </a:xfrm>
        </p:spPr>
        <p:txBody>
          <a:bodyPr vert="horz" lIns="91440" tIns="45720" rIns="91440" bIns="45720" rtlCol="0" anchor="ctr">
            <a:noAutofit/>
          </a:bodyPr>
          <a:lstStyle/>
          <a:p>
            <a:r>
              <a:rPr lang="en-US" dirty="0"/>
              <a:t>MATLAB Model II – Logistic/Lasso Regression III</a:t>
            </a:r>
            <a:endParaRPr lang="en-US" dirty="0">
              <a:cs typeface="Calibri Light"/>
            </a:endParaRPr>
          </a:p>
        </p:txBody>
      </p:sp>
      <p:pic>
        <p:nvPicPr>
          <p:cNvPr id="5" name="Picture 5" descr="Chart, diagram&#10;&#10;Description automatically generated">
            <a:extLst>
              <a:ext uri="{FF2B5EF4-FFF2-40B4-BE49-F238E27FC236}">
                <a16:creationId xmlns:a16="http://schemas.microsoft.com/office/drawing/2014/main" id="{25F7E2B1-4C89-43DC-99B4-26ADA8922A1B}"/>
              </a:ext>
            </a:extLst>
          </p:cNvPr>
          <p:cNvPicPr>
            <a:picLocks noGrp="1" noChangeAspect="1"/>
          </p:cNvPicPr>
          <p:nvPr>
            <p:ph idx="1"/>
          </p:nvPr>
        </p:nvPicPr>
        <p:blipFill rotWithShape="1">
          <a:blip r:embed="rId2"/>
          <a:srcRect l="8504" t="6647" r="8737" b="8342"/>
          <a:stretch/>
        </p:blipFill>
        <p:spPr>
          <a:xfrm>
            <a:off x="314961" y="2957077"/>
            <a:ext cx="5570144" cy="3304324"/>
          </a:xfrm>
          <a:prstGeom prst="rect">
            <a:avLst/>
          </a:prstGeom>
        </p:spPr>
      </p:pic>
      <p:pic>
        <p:nvPicPr>
          <p:cNvPr id="8" name="Picture 10" descr="Chart, scatter chart&#10;&#10;Description automatically generated">
            <a:extLst>
              <a:ext uri="{FF2B5EF4-FFF2-40B4-BE49-F238E27FC236}">
                <a16:creationId xmlns:a16="http://schemas.microsoft.com/office/drawing/2014/main" id="{5DD9935D-587A-46CC-BEAB-39F8D66778B0}"/>
              </a:ext>
            </a:extLst>
          </p:cNvPr>
          <p:cNvPicPr>
            <a:picLocks noChangeAspect="1"/>
          </p:cNvPicPr>
          <p:nvPr/>
        </p:nvPicPr>
        <p:blipFill>
          <a:blip r:embed="rId3"/>
          <a:stretch>
            <a:fillRect/>
          </a:stretch>
        </p:blipFill>
        <p:spPr>
          <a:xfrm>
            <a:off x="6182505" y="2962513"/>
            <a:ext cx="5828261" cy="3336679"/>
          </a:xfrm>
          <a:prstGeom prst="rect">
            <a:avLst/>
          </a:prstGeom>
        </p:spPr>
      </p:pic>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330EA680-D336-4FF7-8B7A-9848BB0A1C32}" type="slidenum">
              <a:rPr lang="en-US" smtClean="0"/>
              <a:pPr defTabSz="914400">
                <a:spcAft>
                  <a:spcPts val="600"/>
                </a:spcAft>
              </a:pPr>
              <a:t>21</a:t>
            </a:fld>
            <a:endParaRPr lang="en-US" dirty="0"/>
          </a:p>
        </p:txBody>
      </p:sp>
      <p:sp>
        <p:nvSpPr>
          <p:cNvPr id="11" name="Title 1">
            <a:extLst>
              <a:ext uri="{FF2B5EF4-FFF2-40B4-BE49-F238E27FC236}">
                <a16:creationId xmlns:a16="http://schemas.microsoft.com/office/drawing/2014/main" id="{8DD4ABF5-1C7B-4073-AE16-CB6B9C54EA98}"/>
              </a:ext>
            </a:extLst>
          </p:cNvPr>
          <p:cNvSpPr txBox="1">
            <a:spLocks/>
          </p:cNvSpPr>
          <p:nvPr/>
        </p:nvSpPr>
        <p:spPr>
          <a:xfrm>
            <a:off x="1192927" y="1987659"/>
            <a:ext cx="9808775" cy="720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March 17, 2021 – March 18, 2021 </a:t>
            </a:r>
            <a:endParaRPr lang="en-US" sz="2800" b="1" dirty="0">
              <a:cs typeface="Calibri Light"/>
            </a:endParaRPr>
          </a:p>
        </p:txBody>
      </p:sp>
    </p:spTree>
    <p:extLst>
      <p:ext uri="{BB962C8B-B14F-4D97-AF65-F5344CB8AC3E}">
        <p14:creationId xmlns:p14="http://schemas.microsoft.com/office/powerpoint/2010/main" val="3912905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560832" y="596600"/>
            <a:ext cx="10984992" cy="1114380"/>
          </a:xfrm>
        </p:spPr>
        <p:txBody>
          <a:bodyPr vert="horz" lIns="91440" tIns="45720" rIns="91440" bIns="45720" rtlCol="0" anchor="ctr">
            <a:noAutofit/>
          </a:bodyPr>
          <a:lstStyle/>
          <a:p>
            <a:r>
              <a:rPr lang="en-US" dirty="0"/>
              <a:t>MATLAB Model II – Logistic/Lasso Regression IV</a:t>
            </a: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pPr>
            <a:fld id="{330EA680-D336-4FF7-8B7A-9848BB0A1C32}" type="slidenum">
              <a:rPr lang="en-US" smtClean="0"/>
              <a:pPr defTabSz="914400">
                <a:spcAft>
                  <a:spcPts val="600"/>
                </a:spcAft>
              </a:pPr>
              <a:t>22</a:t>
            </a:fld>
            <a:endParaRPr lang="en-US" dirty="0"/>
          </a:p>
        </p:txBody>
      </p:sp>
      <p:sp>
        <p:nvSpPr>
          <p:cNvPr id="11" name="Title 1">
            <a:extLst>
              <a:ext uri="{FF2B5EF4-FFF2-40B4-BE49-F238E27FC236}">
                <a16:creationId xmlns:a16="http://schemas.microsoft.com/office/drawing/2014/main" id="{8DD4ABF5-1C7B-4073-AE16-CB6B9C54EA98}"/>
              </a:ext>
            </a:extLst>
          </p:cNvPr>
          <p:cNvSpPr txBox="1">
            <a:spLocks/>
          </p:cNvSpPr>
          <p:nvPr/>
        </p:nvSpPr>
        <p:spPr>
          <a:xfrm>
            <a:off x="1192927" y="1987659"/>
            <a:ext cx="9808775" cy="720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March 17, 2021 – March 23, 2021 </a:t>
            </a:r>
            <a:endParaRPr lang="en-US" sz="2800" b="1" dirty="0">
              <a:cs typeface="Calibri Light"/>
            </a:endParaRPr>
          </a:p>
        </p:txBody>
      </p:sp>
      <p:pic>
        <p:nvPicPr>
          <p:cNvPr id="12" name="Picture 12" descr="Chart&#10;&#10;Description automatically generated">
            <a:extLst>
              <a:ext uri="{FF2B5EF4-FFF2-40B4-BE49-F238E27FC236}">
                <a16:creationId xmlns:a16="http://schemas.microsoft.com/office/drawing/2014/main" id="{12567EC9-0F0D-4677-9C0E-B1C0F3F4EE83}"/>
              </a:ext>
            </a:extLst>
          </p:cNvPr>
          <p:cNvPicPr>
            <a:picLocks noChangeAspect="1"/>
          </p:cNvPicPr>
          <p:nvPr/>
        </p:nvPicPr>
        <p:blipFill rotWithShape="1">
          <a:blip r:embed="rId2"/>
          <a:srcRect l="11757" t="10344" r="11054" b="12392"/>
          <a:stretch/>
        </p:blipFill>
        <p:spPr>
          <a:xfrm>
            <a:off x="471475" y="2975415"/>
            <a:ext cx="5515301" cy="3285985"/>
          </a:xfrm>
          <a:prstGeom prst="rect">
            <a:avLst/>
          </a:prstGeom>
        </p:spPr>
      </p:pic>
      <p:pic>
        <p:nvPicPr>
          <p:cNvPr id="16" name="Picture 16" descr="Chart&#10;&#10;Description automatically generated">
            <a:extLst>
              <a:ext uri="{FF2B5EF4-FFF2-40B4-BE49-F238E27FC236}">
                <a16:creationId xmlns:a16="http://schemas.microsoft.com/office/drawing/2014/main" id="{12D3E9DB-F855-42AF-A6E2-29EF98559F97}"/>
              </a:ext>
            </a:extLst>
          </p:cNvPr>
          <p:cNvPicPr>
            <a:picLocks noChangeAspect="1"/>
          </p:cNvPicPr>
          <p:nvPr/>
        </p:nvPicPr>
        <p:blipFill>
          <a:blip r:embed="rId3"/>
          <a:stretch>
            <a:fillRect/>
          </a:stretch>
        </p:blipFill>
        <p:spPr>
          <a:xfrm>
            <a:off x="6327229" y="2886290"/>
            <a:ext cx="5515301" cy="3423973"/>
          </a:xfrm>
          <a:prstGeom prst="rect">
            <a:avLst/>
          </a:prstGeom>
        </p:spPr>
      </p:pic>
    </p:spTree>
    <p:extLst>
      <p:ext uri="{BB962C8B-B14F-4D97-AF65-F5344CB8AC3E}">
        <p14:creationId xmlns:p14="http://schemas.microsoft.com/office/powerpoint/2010/main" val="3400663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536448" y="365125"/>
            <a:ext cx="11033760" cy="1102219"/>
          </a:xfrm>
        </p:spPr>
        <p:txBody>
          <a:bodyPr>
            <a:normAutofit/>
          </a:bodyPr>
          <a:lstStyle/>
          <a:p>
            <a:r>
              <a:rPr lang="en-US" dirty="0">
                <a:ea typeface="+mj-lt"/>
                <a:cs typeface="+mj-lt"/>
              </a:rPr>
              <a:t>MATLAB Model II – Logistic/Lasso Regression V</a:t>
            </a:r>
          </a:p>
        </p:txBody>
      </p:sp>
      <p:pic>
        <p:nvPicPr>
          <p:cNvPr id="5" name="Picture 5" descr="Chart, diagram&#10;&#10;Description automatically generated">
            <a:extLst>
              <a:ext uri="{FF2B5EF4-FFF2-40B4-BE49-F238E27FC236}">
                <a16:creationId xmlns:a16="http://schemas.microsoft.com/office/drawing/2014/main" id="{A456ACC0-076A-44A8-86F1-21A72AAF98D4}"/>
              </a:ext>
            </a:extLst>
          </p:cNvPr>
          <p:cNvPicPr>
            <a:picLocks noGrp="1" noChangeAspect="1"/>
          </p:cNvPicPr>
          <p:nvPr>
            <p:ph idx="1"/>
          </p:nvPr>
        </p:nvPicPr>
        <p:blipFill>
          <a:blip r:embed="rId2"/>
          <a:stretch>
            <a:fillRect/>
          </a:stretch>
        </p:blipFill>
        <p:spPr>
          <a:xfrm>
            <a:off x="144518" y="2579113"/>
            <a:ext cx="5951482" cy="3842845"/>
          </a:xfrm>
        </p:spPr>
      </p:pic>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23</a:t>
            </a:fld>
            <a:endParaRPr lang="en-US" dirty="0"/>
          </a:p>
        </p:txBody>
      </p:sp>
      <p:pic>
        <p:nvPicPr>
          <p:cNvPr id="6" name="Picture 6" descr="Chart&#10;&#10;Description automatically generated">
            <a:extLst>
              <a:ext uri="{FF2B5EF4-FFF2-40B4-BE49-F238E27FC236}">
                <a16:creationId xmlns:a16="http://schemas.microsoft.com/office/drawing/2014/main" id="{34D126DA-7B9B-4A01-B951-F9F1FDF38635}"/>
              </a:ext>
            </a:extLst>
          </p:cNvPr>
          <p:cNvPicPr>
            <a:picLocks noChangeAspect="1"/>
          </p:cNvPicPr>
          <p:nvPr/>
        </p:nvPicPr>
        <p:blipFill>
          <a:blip r:embed="rId3"/>
          <a:stretch>
            <a:fillRect/>
          </a:stretch>
        </p:blipFill>
        <p:spPr>
          <a:xfrm>
            <a:off x="6419194" y="2584232"/>
            <a:ext cx="5475888" cy="3778467"/>
          </a:xfrm>
          <a:prstGeom prst="rect">
            <a:avLst/>
          </a:prstGeom>
        </p:spPr>
      </p:pic>
      <p:sp>
        <p:nvSpPr>
          <p:cNvPr id="7" name="Title 1">
            <a:extLst>
              <a:ext uri="{FF2B5EF4-FFF2-40B4-BE49-F238E27FC236}">
                <a16:creationId xmlns:a16="http://schemas.microsoft.com/office/drawing/2014/main" id="{ED68947D-98BC-4C99-93C4-514E603AA89F}"/>
              </a:ext>
            </a:extLst>
          </p:cNvPr>
          <p:cNvSpPr txBox="1">
            <a:spLocks/>
          </p:cNvSpPr>
          <p:nvPr/>
        </p:nvSpPr>
        <p:spPr>
          <a:xfrm>
            <a:off x="838203" y="1646073"/>
            <a:ext cx="9808775" cy="720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March 17, 2021 – March 30, 2021 </a:t>
            </a:r>
            <a:endParaRPr lang="en-US" sz="2800" b="1" dirty="0">
              <a:cs typeface="Calibri Light"/>
            </a:endParaRPr>
          </a:p>
        </p:txBody>
      </p:sp>
    </p:spTree>
    <p:extLst>
      <p:ext uri="{BB962C8B-B14F-4D97-AF65-F5344CB8AC3E}">
        <p14:creationId xmlns:p14="http://schemas.microsoft.com/office/powerpoint/2010/main" val="2644052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216707" y="648267"/>
            <a:ext cx="11520718" cy="650374"/>
          </a:xfrm>
        </p:spPr>
        <p:txBody>
          <a:bodyPr>
            <a:noAutofit/>
          </a:bodyPr>
          <a:lstStyle/>
          <a:p>
            <a:r>
              <a:rPr lang="en-US" sz="3800" dirty="0">
                <a:cs typeface="Calibri Light"/>
              </a:rPr>
              <a:t>Model III – SVM – Overview </a:t>
            </a:r>
            <a:r>
              <a:rPr lang="en-US" sz="3800" b="1" dirty="0">
                <a:cs typeface="Calibri Light"/>
              </a:rPr>
              <a:t> </a:t>
            </a:r>
            <a:r>
              <a:rPr lang="en-US" sz="3800" dirty="0">
                <a:cs typeface="Calibri Light"/>
              </a:rPr>
              <a:t>of</a:t>
            </a:r>
            <a:r>
              <a:rPr lang="en-US" sz="3800" b="1" dirty="0">
                <a:cs typeface="Calibri Light"/>
              </a:rPr>
              <a:t> </a:t>
            </a:r>
            <a:r>
              <a:rPr lang="en-US" sz="3800" dirty="0">
                <a:cs typeface="Calibri Light"/>
              </a:rPr>
              <a:t>2021 14-day Dataset</a:t>
            </a:r>
          </a:p>
          <a:p>
            <a:endParaRPr lang="en-US" sz="3800" dirty="0">
              <a:cs typeface="Calibri Light"/>
            </a:endParaRP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24</a:t>
            </a:fld>
            <a:endParaRPr lang="en-US" dirty="0"/>
          </a:p>
        </p:txBody>
      </p:sp>
      <p:pic>
        <p:nvPicPr>
          <p:cNvPr id="5" name="Picture 5" descr="Chart&#10;&#10;Description automatically generated">
            <a:extLst>
              <a:ext uri="{FF2B5EF4-FFF2-40B4-BE49-F238E27FC236}">
                <a16:creationId xmlns:a16="http://schemas.microsoft.com/office/drawing/2014/main" id="{B7EC162B-50F4-4513-AED1-32C8668258FF}"/>
              </a:ext>
            </a:extLst>
          </p:cNvPr>
          <p:cNvPicPr>
            <a:picLocks noChangeAspect="1"/>
          </p:cNvPicPr>
          <p:nvPr/>
        </p:nvPicPr>
        <p:blipFill>
          <a:blip r:embed="rId2"/>
          <a:stretch>
            <a:fillRect/>
          </a:stretch>
        </p:blipFill>
        <p:spPr>
          <a:xfrm>
            <a:off x="5809484" y="1900220"/>
            <a:ext cx="4846233" cy="4149604"/>
          </a:xfrm>
          <a:prstGeom prst="rect">
            <a:avLst/>
          </a:prstGeom>
        </p:spPr>
      </p:pic>
      <p:sp>
        <p:nvSpPr>
          <p:cNvPr id="8" name="TextBox 7">
            <a:extLst>
              <a:ext uri="{FF2B5EF4-FFF2-40B4-BE49-F238E27FC236}">
                <a16:creationId xmlns:a16="http://schemas.microsoft.com/office/drawing/2014/main" id="{9B2CB76C-273E-4DBF-93B0-A9FC1341233E}"/>
              </a:ext>
            </a:extLst>
          </p:cNvPr>
          <p:cNvSpPr txBox="1"/>
          <p:nvPr/>
        </p:nvSpPr>
        <p:spPr>
          <a:xfrm>
            <a:off x="1289561" y="1296257"/>
            <a:ext cx="32325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Light"/>
                <a:cs typeface="Calibri"/>
              </a:rPr>
              <a:t>Convert the Target Column to 2 Classes</a:t>
            </a:r>
          </a:p>
        </p:txBody>
      </p:sp>
      <p:pic>
        <p:nvPicPr>
          <p:cNvPr id="3" name="Picture 5">
            <a:extLst>
              <a:ext uri="{FF2B5EF4-FFF2-40B4-BE49-F238E27FC236}">
                <a16:creationId xmlns:a16="http://schemas.microsoft.com/office/drawing/2014/main" id="{CC62D4CA-92BD-4AB8-905A-6B2FE810C7F0}"/>
              </a:ext>
            </a:extLst>
          </p:cNvPr>
          <p:cNvPicPr>
            <a:picLocks noChangeAspect="1"/>
          </p:cNvPicPr>
          <p:nvPr/>
        </p:nvPicPr>
        <p:blipFill>
          <a:blip r:embed="rId3"/>
          <a:stretch>
            <a:fillRect/>
          </a:stretch>
        </p:blipFill>
        <p:spPr>
          <a:xfrm>
            <a:off x="1533693" y="1821522"/>
            <a:ext cx="1183579" cy="1603902"/>
          </a:xfrm>
          <a:prstGeom prst="rect">
            <a:avLst/>
          </a:prstGeom>
        </p:spPr>
      </p:pic>
      <p:pic>
        <p:nvPicPr>
          <p:cNvPr id="6" name="Picture 6" descr="A picture containing table&#10;&#10;Description automatically generated">
            <a:extLst>
              <a:ext uri="{FF2B5EF4-FFF2-40B4-BE49-F238E27FC236}">
                <a16:creationId xmlns:a16="http://schemas.microsoft.com/office/drawing/2014/main" id="{C0A6EEE4-127F-41A8-841C-E3F88CFDA2D7}"/>
              </a:ext>
            </a:extLst>
          </p:cNvPr>
          <p:cNvPicPr>
            <a:picLocks noChangeAspect="1"/>
          </p:cNvPicPr>
          <p:nvPr/>
        </p:nvPicPr>
        <p:blipFill>
          <a:blip r:embed="rId4"/>
          <a:stretch>
            <a:fillRect/>
          </a:stretch>
        </p:blipFill>
        <p:spPr>
          <a:xfrm>
            <a:off x="3112591" y="1819914"/>
            <a:ext cx="921193" cy="1607712"/>
          </a:xfrm>
          <a:prstGeom prst="rect">
            <a:avLst/>
          </a:prstGeom>
        </p:spPr>
      </p:pic>
      <p:sp>
        <p:nvSpPr>
          <p:cNvPr id="27" name="TextBox 26">
            <a:extLst>
              <a:ext uri="{FF2B5EF4-FFF2-40B4-BE49-F238E27FC236}">
                <a16:creationId xmlns:a16="http://schemas.microsoft.com/office/drawing/2014/main" id="{A5EBBD26-D2B4-4024-9098-2584ECE5949E}"/>
              </a:ext>
            </a:extLst>
          </p:cNvPr>
          <p:cNvSpPr txBox="1"/>
          <p:nvPr/>
        </p:nvSpPr>
        <p:spPr>
          <a:xfrm>
            <a:off x="281797" y="6234023"/>
            <a:ext cx="109526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Menlo"/>
            </a:endParaRPr>
          </a:p>
        </p:txBody>
      </p:sp>
      <p:sp>
        <p:nvSpPr>
          <p:cNvPr id="29" name="TextBox 28">
            <a:extLst>
              <a:ext uri="{FF2B5EF4-FFF2-40B4-BE49-F238E27FC236}">
                <a16:creationId xmlns:a16="http://schemas.microsoft.com/office/drawing/2014/main" id="{C669A2A6-7F35-4C76-9B3F-1F2D3EF840BB}"/>
              </a:ext>
            </a:extLst>
          </p:cNvPr>
          <p:cNvSpPr txBox="1"/>
          <p:nvPr/>
        </p:nvSpPr>
        <p:spPr>
          <a:xfrm>
            <a:off x="5979208" y="1298392"/>
            <a:ext cx="46385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Light"/>
                <a:cs typeface="Calibri Light"/>
              </a:rPr>
              <a:t>Overview of the data distribution</a:t>
            </a:r>
          </a:p>
        </p:txBody>
      </p:sp>
      <p:sp>
        <p:nvSpPr>
          <p:cNvPr id="14" name="TextBox 1">
            <a:extLst>
              <a:ext uri="{FF2B5EF4-FFF2-40B4-BE49-F238E27FC236}">
                <a16:creationId xmlns:a16="http://schemas.microsoft.com/office/drawing/2014/main" id="{9CED512A-5F91-4184-9FEF-85DEEEEAA507}"/>
              </a:ext>
            </a:extLst>
          </p:cNvPr>
          <p:cNvSpPr txBox="1"/>
          <p:nvPr/>
        </p:nvSpPr>
        <p:spPr>
          <a:xfrm>
            <a:off x="1184870" y="3822019"/>
            <a:ext cx="2931735" cy="123110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latin typeface="Calibri Light"/>
                <a:cs typeface="Arial"/>
              </a:rPr>
              <a:t>MATLAB Script：</a:t>
            </a:r>
          </a:p>
          <a:p>
            <a:endParaRPr lang="en-US" sz="1200" dirty="0">
              <a:latin typeface="Calibri Light"/>
              <a:cs typeface="Arial"/>
            </a:endParaRPr>
          </a:p>
          <a:p>
            <a:r>
              <a:rPr lang="en-US" sz="1200" dirty="0">
                <a:latin typeface="Calibri Light"/>
                <a:cs typeface="Arial"/>
              </a:rPr>
              <a:t>yconvert = diff(BitcoinData2.Close)</a:t>
            </a:r>
            <a:endParaRPr lang="en-US" dirty="0">
              <a:latin typeface="Calibri Light"/>
              <a:cs typeface="Calibri Light"/>
            </a:endParaRPr>
          </a:p>
          <a:p>
            <a:r>
              <a:rPr lang="en-US" sz="1200" dirty="0">
                <a:latin typeface="Calibri Light"/>
                <a:ea typeface="+mn-lt"/>
                <a:cs typeface="+mn-lt"/>
              </a:rPr>
              <a:t>Ysvm = double(yconvert &gt;= 0) </a:t>
            </a:r>
            <a:endParaRPr lang="en-US" dirty="0">
              <a:latin typeface="Calibri Light"/>
              <a:cs typeface="Calibri Light"/>
            </a:endParaRPr>
          </a:p>
          <a:p>
            <a:r>
              <a:rPr lang="en-US" sz="1200" dirty="0">
                <a:latin typeface="Calibri Light"/>
                <a:cs typeface="Arial"/>
              </a:rPr>
              <a:t>sum(Ysvm) = 1,441</a:t>
            </a:r>
          </a:p>
          <a:p>
            <a:endParaRPr lang="en-US" sz="1200" dirty="0">
              <a:latin typeface="Calibri Light"/>
              <a:cs typeface="Arial"/>
            </a:endParaRPr>
          </a:p>
        </p:txBody>
      </p:sp>
    </p:spTree>
    <p:extLst>
      <p:ext uri="{BB962C8B-B14F-4D97-AF65-F5344CB8AC3E}">
        <p14:creationId xmlns:p14="http://schemas.microsoft.com/office/powerpoint/2010/main" val="3552331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80B9-E7BD-4231-A5DA-FC45720DB131}"/>
              </a:ext>
            </a:extLst>
          </p:cNvPr>
          <p:cNvSpPr>
            <a:spLocks noGrp="1"/>
          </p:cNvSpPr>
          <p:nvPr>
            <p:ph type="title"/>
          </p:nvPr>
        </p:nvSpPr>
        <p:spPr/>
        <p:txBody>
          <a:bodyPr/>
          <a:lstStyle/>
          <a:p>
            <a:r>
              <a:rPr lang="en-US" dirty="0">
                <a:ea typeface="+mj-lt"/>
                <a:cs typeface="+mj-lt"/>
              </a:rPr>
              <a:t>Model III – SVM – SVM Models in MATLAB</a:t>
            </a:r>
            <a:endParaRPr lang="en-US" dirty="0">
              <a:cs typeface="Calibri Light" panose="020F0302020204030204"/>
            </a:endParaRPr>
          </a:p>
        </p:txBody>
      </p:sp>
      <p:sp>
        <p:nvSpPr>
          <p:cNvPr id="4" name="Slide Number Placeholder 3">
            <a:extLst>
              <a:ext uri="{FF2B5EF4-FFF2-40B4-BE49-F238E27FC236}">
                <a16:creationId xmlns:a16="http://schemas.microsoft.com/office/drawing/2014/main" id="{F2931A43-7F9E-45C2-970D-F10E1575B9E3}"/>
              </a:ext>
            </a:extLst>
          </p:cNvPr>
          <p:cNvSpPr>
            <a:spLocks noGrp="1"/>
          </p:cNvSpPr>
          <p:nvPr>
            <p:ph type="sldNum" sz="quarter" idx="12"/>
          </p:nvPr>
        </p:nvSpPr>
        <p:spPr/>
        <p:txBody>
          <a:bodyPr/>
          <a:lstStyle/>
          <a:p>
            <a:fld id="{48F63A3B-78C7-47BE-AE5E-E10140E04643}" type="slidenum">
              <a:rPr lang="en-US" dirty="0"/>
              <a:t>25</a:t>
            </a:fld>
            <a:endParaRPr lang="en-US" dirty="0"/>
          </a:p>
        </p:txBody>
      </p:sp>
      <p:sp>
        <p:nvSpPr>
          <p:cNvPr id="8" name="TextBox 7">
            <a:extLst>
              <a:ext uri="{FF2B5EF4-FFF2-40B4-BE49-F238E27FC236}">
                <a16:creationId xmlns:a16="http://schemas.microsoft.com/office/drawing/2014/main" id="{70CCE0F9-4884-4A1C-8158-752DEB8FF297}"/>
              </a:ext>
            </a:extLst>
          </p:cNvPr>
          <p:cNvSpPr txBox="1"/>
          <p:nvPr/>
        </p:nvSpPr>
        <p:spPr>
          <a:xfrm>
            <a:off x="704810" y="2724739"/>
            <a:ext cx="655060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200" dirty="0" err="1">
                <a:latin typeface="Menlo"/>
                <a:ea typeface="Segoe UI"/>
                <a:cs typeface="Segoe UI"/>
              </a:rPr>
              <a:t>svmModel</a:t>
            </a:r>
            <a:r>
              <a:rPr lang="en-US" sz="1200" dirty="0">
                <a:latin typeface="Menlo"/>
                <a:ea typeface="Segoe UI"/>
                <a:cs typeface="Segoe UI"/>
              </a:rPr>
              <a:t> = </a:t>
            </a:r>
            <a:r>
              <a:rPr lang="en-US" sz="1200" dirty="0" err="1">
                <a:latin typeface="Menlo"/>
                <a:ea typeface="Segoe UI"/>
                <a:cs typeface="Segoe UI"/>
              </a:rPr>
              <a:t>fitcsvm</a:t>
            </a:r>
            <a:r>
              <a:rPr lang="en-US" sz="1200" dirty="0">
                <a:latin typeface="Menlo"/>
                <a:ea typeface="Segoe UI"/>
                <a:cs typeface="Segoe UI"/>
              </a:rPr>
              <a:t>(</a:t>
            </a:r>
            <a:r>
              <a:rPr lang="en-US" sz="1200" dirty="0" err="1">
                <a:latin typeface="Menlo"/>
                <a:ea typeface="Segoe UI"/>
                <a:cs typeface="Segoe UI"/>
              </a:rPr>
              <a:t>Xtrain</a:t>
            </a:r>
            <a:r>
              <a:rPr lang="en-US" sz="1200" dirty="0">
                <a:latin typeface="Menlo"/>
                <a:ea typeface="Segoe UI"/>
                <a:cs typeface="Segoe UI"/>
              </a:rPr>
              <a:t>, </a:t>
            </a:r>
            <a:r>
              <a:rPr lang="en-US" sz="1200" dirty="0" err="1">
                <a:latin typeface="Menlo"/>
                <a:ea typeface="Segoe UI"/>
                <a:cs typeface="Segoe UI"/>
              </a:rPr>
              <a:t>Ytrain</a:t>
            </a:r>
            <a:r>
              <a:rPr lang="en-US" sz="1200" dirty="0">
                <a:latin typeface="Menlo"/>
                <a:ea typeface="Segoe UI"/>
                <a:cs typeface="Segoe UI"/>
              </a:rPr>
              <a:t>, </a:t>
            </a:r>
            <a:r>
              <a:rPr lang="en-US" sz="1200" dirty="0">
                <a:solidFill>
                  <a:srgbClr val="AA04F9"/>
                </a:solidFill>
                <a:latin typeface="Menlo"/>
                <a:ea typeface="Segoe UI"/>
                <a:cs typeface="Segoe UI"/>
              </a:rPr>
              <a:t>'</a:t>
            </a:r>
            <a:r>
              <a:rPr lang="en-US" sz="1200" dirty="0" err="1">
                <a:solidFill>
                  <a:srgbClr val="AA04F9"/>
                </a:solidFill>
                <a:latin typeface="Menlo"/>
                <a:ea typeface="Segoe UI"/>
                <a:cs typeface="Segoe UI"/>
              </a:rPr>
              <a:t>BoxConstraint</a:t>
            </a:r>
            <a:r>
              <a:rPr lang="en-US" sz="1200" dirty="0">
                <a:solidFill>
                  <a:srgbClr val="AA04F9"/>
                </a:solidFill>
                <a:latin typeface="Menlo"/>
                <a:ea typeface="Segoe UI"/>
                <a:cs typeface="Segoe UI"/>
              </a:rPr>
              <a:t>'</a:t>
            </a:r>
            <a:r>
              <a:rPr lang="en-US" sz="1200" dirty="0">
                <a:latin typeface="Menlo"/>
                <a:ea typeface="Segoe UI"/>
                <a:cs typeface="Segoe UI"/>
              </a:rPr>
              <a:t>, 5, </a:t>
            </a:r>
            <a:r>
              <a:rPr lang="en-US" sz="1200" dirty="0">
                <a:solidFill>
                  <a:srgbClr val="AA04F9"/>
                </a:solidFill>
                <a:latin typeface="Menlo"/>
                <a:ea typeface="Segoe UI"/>
                <a:cs typeface="Segoe UI"/>
              </a:rPr>
              <a:t>'</a:t>
            </a:r>
            <a:r>
              <a:rPr lang="en-US" sz="1200" dirty="0" err="1">
                <a:solidFill>
                  <a:srgbClr val="AA04F9"/>
                </a:solidFill>
                <a:latin typeface="Menlo"/>
                <a:ea typeface="Segoe UI"/>
                <a:cs typeface="Segoe UI"/>
              </a:rPr>
              <a:t>KernelScale</a:t>
            </a:r>
            <a:r>
              <a:rPr lang="en-US" sz="1200" dirty="0">
                <a:solidFill>
                  <a:srgbClr val="AA04F9"/>
                </a:solidFill>
                <a:latin typeface="Menlo"/>
                <a:ea typeface="Segoe UI"/>
                <a:cs typeface="Segoe UI"/>
              </a:rPr>
              <a:t>'</a:t>
            </a:r>
            <a:r>
              <a:rPr lang="en-US" sz="1200" dirty="0">
                <a:latin typeface="Menlo"/>
                <a:ea typeface="Segoe UI"/>
                <a:cs typeface="Segoe UI"/>
              </a:rPr>
              <a:t>, 1,</a:t>
            </a:r>
            <a:r>
              <a:rPr lang="en-US" sz="1200" dirty="0">
                <a:solidFill>
                  <a:srgbClr val="AA04F9"/>
                </a:solidFill>
                <a:latin typeface="Menlo"/>
                <a:ea typeface="Segoe UI"/>
                <a:cs typeface="Segoe UI"/>
              </a:rPr>
              <a:t>"KernelFunction"</a:t>
            </a:r>
            <a:r>
              <a:rPr lang="en-US" sz="1200" dirty="0">
                <a:latin typeface="Menlo"/>
                <a:ea typeface="Segoe UI"/>
                <a:cs typeface="Segoe UI"/>
              </a:rPr>
              <a:t>,</a:t>
            </a:r>
            <a:r>
              <a:rPr lang="en-US" sz="1200" dirty="0">
                <a:solidFill>
                  <a:srgbClr val="AA04F9"/>
                </a:solidFill>
                <a:latin typeface="Menlo"/>
                <a:ea typeface="Segoe UI"/>
                <a:cs typeface="Segoe UI"/>
              </a:rPr>
              <a:t>"rbf"</a:t>
            </a:r>
            <a:r>
              <a:rPr lang="en-US" sz="1200" dirty="0">
                <a:latin typeface="Menlo"/>
                <a:ea typeface="Segoe UI"/>
                <a:cs typeface="Segoe UI"/>
              </a:rPr>
              <a:t>)​</a:t>
            </a:r>
            <a:endParaRPr lang="en-US" dirty="0"/>
          </a:p>
          <a:p>
            <a:endParaRPr lang="en-US" sz="1200" dirty="0">
              <a:latin typeface="Menlo"/>
              <a:ea typeface="Segoe UI"/>
              <a:cs typeface="Segoe UI"/>
            </a:endParaRPr>
          </a:p>
          <a:p>
            <a:pPr rtl="0"/>
            <a:r>
              <a:rPr lang="en-US" sz="1200" dirty="0" err="1">
                <a:latin typeface="Calibri"/>
                <a:ea typeface="Segoe UI"/>
                <a:cs typeface="Segoe UI"/>
              </a:rPr>
              <a:t>CVSVMModel</a:t>
            </a:r>
            <a:r>
              <a:rPr lang="en-US" sz="1200" dirty="0">
                <a:latin typeface="Calibri"/>
                <a:ea typeface="Segoe UI"/>
                <a:cs typeface="Segoe UI"/>
              </a:rPr>
              <a:t> = </a:t>
            </a:r>
            <a:r>
              <a:rPr lang="en-US" sz="1200" dirty="0" err="1">
                <a:latin typeface="Calibri"/>
                <a:ea typeface="Segoe UI"/>
                <a:cs typeface="Segoe UI"/>
              </a:rPr>
              <a:t>crossval</a:t>
            </a:r>
            <a:r>
              <a:rPr lang="en-US" sz="1200" dirty="0">
                <a:latin typeface="Calibri"/>
                <a:ea typeface="Segoe UI"/>
                <a:cs typeface="Segoe UI"/>
              </a:rPr>
              <a:t>(</a:t>
            </a:r>
            <a:r>
              <a:rPr lang="en-US" sz="1200" dirty="0" err="1">
                <a:latin typeface="Calibri"/>
                <a:ea typeface="Segoe UI"/>
                <a:cs typeface="Segoe UI"/>
              </a:rPr>
              <a:t>svmModel</a:t>
            </a:r>
            <a:r>
              <a:rPr lang="en-US" sz="1200" dirty="0">
                <a:latin typeface="Calibri"/>
                <a:ea typeface="Segoe UI"/>
                <a:cs typeface="Segoe UI"/>
              </a:rPr>
              <a:t>)​</a:t>
            </a:r>
          </a:p>
          <a:p>
            <a:pPr rtl="0"/>
            <a:r>
              <a:rPr lang="en-US" sz="1200" dirty="0" err="1">
                <a:latin typeface="Calibri"/>
                <a:ea typeface="Segoe UI"/>
                <a:cs typeface="Segoe UI"/>
              </a:rPr>
              <a:t>classLoss</a:t>
            </a:r>
            <a:r>
              <a:rPr lang="en-US" sz="1200" dirty="0">
                <a:latin typeface="Calibri"/>
                <a:ea typeface="Segoe UI"/>
                <a:cs typeface="Segoe UI"/>
              </a:rPr>
              <a:t> = </a:t>
            </a:r>
            <a:r>
              <a:rPr lang="en-US" sz="1200" dirty="0" err="1">
                <a:latin typeface="Calibri"/>
                <a:ea typeface="Segoe UI"/>
                <a:cs typeface="Segoe UI"/>
              </a:rPr>
              <a:t>kfoldLoss</a:t>
            </a:r>
            <a:r>
              <a:rPr lang="en-US" sz="1200" dirty="0">
                <a:latin typeface="Calibri"/>
                <a:ea typeface="Segoe UI"/>
                <a:cs typeface="Segoe UI"/>
              </a:rPr>
              <a:t>(</a:t>
            </a:r>
            <a:r>
              <a:rPr lang="en-US" sz="1200" dirty="0" err="1">
                <a:latin typeface="Calibri"/>
                <a:ea typeface="Segoe UI"/>
                <a:cs typeface="Segoe UI"/>
              </a:rPr>
              <a:t>CVSVMModel</a:t>
            </a:r>
            <a:r>
              <a:rPr lang="en-US" sz="1200" dirty="0">
                <a:latin typeface="Calibri"/>
                <a:ea typeface="Segoe UI"/>
                <a:cs typeface="Segoe UI"/>
              </a:rPr>
              <a:t>)</a:t>
            </a:r>
            <a:endParaRPr lang="en-US" dirty="0">
              <a:cs typeface="Segoe UI"/>
            </a:endParaRPr>
          </a:p>
        </p:txBody>
      </p:sp>
      <p:sp>
        <p:nvSpPr>
          <p:cNvPr id="9" name="TextBox 1">
            <a:extLst>
              <a:ext uri="{FF2B5EF4-FFF2-40B4-BE49-F238E27FC236}">
                <a16:creationId xmlns:a16="http://schemas.microsoft.com/office/drawing/2014/main" id="{F73ECB70-1F36-4905-977F-0BB12F4749D0}"/>
              </a:ext>
            </a:extLst>
          </p:cNvPr>
          <p:cNvSpPr txBox="1"/>
          <p:nvPr/>
        </p:nvSpPr>
        <p:spPr>
          <a:xfrm>
            <a:off x="7112231" y="1686305"/>
            <a:ext cx="287067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latin typeface="Calibri Light"/>
                <a:cs typeface="Calibri Light"/>
              </a:rPr>
              <a:t>SVM Model Property</a:t>
            </a:r>
          </a:p>
        </p:txBody>
      </p:sp>
      <p:pic>
        <p:nvPicPr>
          <p:cNvPr id="10" name="Picture 10">
            <a:extLst>
              <a:ext uri="{FF2B5EF4-FFF2-40B4-BE49-F238E27FC236}">
                <a16:creationId xmlns:a16="http://schemas.microsoft.com/office/drawing/2014/main" id="{32D2B1BA-2C5E-4940-B161-C33D6BD49044}"/>
              </a:ext>
            </a:extLst>
          </p:cNvPr>
          <p:cNvPicPr>
            <a:picLocks noChangeAspect="1"/>
          </p:cNvPicPr>
          <p:nvPr/>
        </p:nvPicPr>
        <p:blipFill>
          <a:blip r:embed="rId2"/>
          <a:stretch>
            <a:fillRect/>
          </a:stretch>
        </p:blipFill>
        <p:spPr>
          <a:xfrm>
            <a:off x="7078980" y="2109216"/>
            <a:ext cx="3939540" cy="4300728"/>
          </a:xfrm>
          <a:prstGeom prst="rect">
            <a:avLst/>
          </a:prstGeom>
        </p:spPr>
      </p:pic>
      <p:sp>
        <p:nvSpPr>
          <p:cNvPr id="11" name="TextBox 10">
            <a:extLst>
              <a:ext uri="{FF2B5EF4-FFF2-40B4-BE49-F238E27FC236}">
                <a16:creationId xmlns:a16="http://schemas.microsoft.com/office/drawing/2014/main" id="{CDF7BEC6-FB8B-40B6-9845-6F5F13C6305D}"/>
              </a:ext>
            </a:extLst>
          </p:cNvPr>
          <p:cNvSpPr txBox="1"/>
          <p:nvPr/>
        </p:nvSpPr>
        <p:spPr>
          <a:xfrm>
            <a:off x="723900" y="1691640"/>
            <a:ext cx="41986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Calibri Light"/>
                <a:cs typeface="Calibri Light"/>
              </a:rPr>
              <a:t>Support Vector Machine Model Scripts in MATLAB:</a:t>
            </a:r>
            <a:endParaRPr lang="en-US" sz="1400" dirty="0"/>
          </a:p>
        </p:txBody>
      </p:sp>
    </p:spTree>
    <p:extLst>
      <p:ext uri="{BB962C8B-B14F-4D97-AF65-F5344CB8AC3E}">
        <p14:creationId xmlns:p14="http://schemas.microsoft.com/office/powerpoint/2010/main" val="4036683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440224" y="-74231"/>
            <a:ext cx="10296260" cy="959032"/>
          </a:xfrm>
        </p:spPr>
        <p:txBody>
          <a:bodyPr vert="horz" lIns="91440" tIns="45720" rIns="91440" bIns="45720" rtlCol="0" anchor="ctr">
            <a:noAutofit/>
          </a:bodyPr>
          <a:lstStyle/>
          <a:p>
            <a:r>
              <a:rPr lang="en-US" sz="3600">
                <a:cs typeface="Calibri Light"/>
              </a:rPr>
              <a:t>Model III – SVM - </a:t>
            </a:r>
            <a:r>
              <a:rPr lang="en-US" sz="3600" err="1">
                <a:cs typeface="Calibri Light"/>
              </a:rPr>
              <a:t>BoxConstriant</a:t>
            </a:r>
            <a:r>
              <a:rPr lang="en-US" sz="3600">
                <a:cs typeface="Calibri Light"/>
              </a:rPr>
              <a:t> and Kernel Scale</a:t>
            </a:r>
          </a:p>
        </p:txBody>
      </p:sp>
      <p:sp>
        <p:nvSpPr>
          <p:cNvPr id="3" name="Content Placeholder 2">
            <a:extLst>
              <a:ext uri="{FF2B5EF4-FFF2-40B4-BE49-F238E27FC236}">
                <a16:creationId xmlns:a16="http://schemas.microsoft.com/office/drawing/2014/main" id="{981A6DD8-3D65-4A44-9B2A-39EDDE755FD3}"/>
              </a:ext>
            </a:extLst>
          </p:cNvPr>
          <p:cNvSpPr>
            <a:spLocks noGrp="1"/>
          </p:cNvSpPr>
          <p:nvPr>
            <p:ph idx="1"/>
          </p:nvPr>
        </p:nvSpPr>
        <p:spPr>
          <a:xfrm>
            <a:off x="439034" y="1030105"/>
            <a:ext cx="6479346" cy="686311"/>
          </a:xfrm>
        </p:spPr>
        <p:txBody>
          <a:bodyPr vert="horz" lIns="91440" tIns="45720" rIns="91440" bIns="45720" rtlCol="0" anchor="t">
            <a:noAutofit/>
          </a:bodyPr>
          <a:lstStyle/>
          <a:p>
            <a:pPr marL="0" indent="0">
              <a:buNone/>
            </a:pPr>
            <a:r>
              <a:rPr lang="en-US" sz="1800">
                <a:cs typeface="Calibri"/>
              </a:rPr>
              <a:t>2021 </a:t>
            </a:r>
            <a:r>
              <a:rPr lang="en-US" sz="1800">
                <a:ea typeface="+mn-lt"/>
                <a:cs typeface="+mn-lt"/>
              </a:rPr>
              <a:t>Mar 17-30 -- 14days SVM Model Analysis</a:t>
            </a:r>
            <a:endParaRPr lang="en-US" sz="1800">
              <a:cs typeface="Calibri"/>
            </a:endParaRPr>
          </a:p>
          <a:p>
            <a:pPr marL="457200" lvl="1" indent="0">
              <a:buNone/>
            </a:pPr>
            <a:r>
              <a:rPr lang="en-US" sz="1400">
                <a:cs typeface="Calibri"/>
              </a:rPr>
              <a:t>- Total # of records: 16,086</a:t>
            </a: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26</a:t>
            </a:fld>
            <a:endParaRPr lang="en-US"/>
          </a:p>
        </p:txBody>
      </p:sp>
      <p:graphicFrame>
        <p:nvGraphicFramePr>
          <p:cNvPr id="5" name="Table 5">
            <a:extLst>
              <a:ext uri="{FF2B5EF4-FFF2-40B4-BE49-F238E27FC236}">
                <a16:creationId xmlns:a16="http://schemas.microsoft.com/office/drawing/2014/main" id="{C955D8E8-B592-4E22-B193-99AE63C2BB6E}"/>
              </a:ext>
            </a:extLst>
          </p:cNvPr>
          <p:cNvGraphicFramePr>
            <a:graphicFrameLocks noGrp="1"/>
          </p:cNvGraphicFramePr>
          <p:nvPr>
            <p:extLst>
              <p:ext uri="{D42A27DB-BD31-4B8C-83A1-F6EECF244321}">
                <p14:modId xmlns:p14="http://schemas.microsoft.com/office/powerpoint/2010/main" val="93882352"/>
              </p:ext>
            </p:extLst>
          </p:nvPr>
        </p:nvGraphicFramePr>
        <p:xfrm>
          <a:off x="388039" y="2697429"/>
          <a:ext cx="6531179" cy="2980046"/>
        </p:xfrm>
        <a:graphic>
          <a:graphicData uri="http://schemas.openxmlformats.org/drawingml/2006/table">
            <a:tbl>
              <a:tblPr firstRow="1" bandRow="1">
                <a:tableStyleId>{5C22544A-7EE6-4342-B048-85BDC9FD1C3A}</a:tableStyleId>
              </a:tblPr>
              <a:tblGrid>
                <a:gridCol w="1086482">
                  <a:extLst>
                    <a:ext uri="{9D8B030D-6E8A-4147-A177-3AD203B41FA5}">
                      <a16:colId xmlns:a16="http://schemas.microsoft.com/office/drawing/2014/main" val="3412420919"/>
                    </a:ext>
                  </a:extLst>
                </a:gridCol>
                <a:gridCol w="1049655">
                  <a:extLst>
                    <a:ext uri="{9D8B030D-6E8A-4147-A177-3AD203B41FA5}">
                      <a16:colId xmlns:a16="http://schemas.microsoft.com/office/drawing/2014/main" val="3127129388"/>
                    </a:ext>
                  </a:extLst>
                </a:gridCol>
                <a:gridCol w="1141729">
                  <a:extLst>
                    <a:ext uri="{9D8B030D-6E8A-4147-A177-3AD203B41FA5}">
                      <a16:colId xmlns:a16="http://schemas.microsoft.com/office/drawing/2014/main" val="1029339414"/>
                    </a:ext>
                  </a:extLst>
                </a:gridCol>
                <a:gridCol w="1111037">
                  <a:extLst>
                    <a:ext uri="{9D8B030D-6E8A-4147-A177-3AD203B41FA5}">
                      <a16:colId xmlns:a16="http://schemas.microsoft.com/office/drawing/2014/main" val="4110301407"/>
                    </a:ext>
                  </a:extLst>
                </a:gridCol>
                <a:gridCol w="1111037">
                  <a:extLst>
                    <a:ext uri="{9D8B030D-6E8A-4147-A177-3AD203B41FA5}">
                      <a16:colId xmlns:a16="http://schemas.microsoft.com/office/drawing/2014/main" val="1003249225"/>
                    </a:ext>
                  </a:extLst>
                </a:gridCol>
                <a:gridCol w="1031239">
                  <a:extLst>
                    <a:ext uri="{9D8B030D-6E8A-4147-A177-3AD203B41FA5}">
                      <a16:colId xmlns:a16="http://schemas.microsoft.com/office/drawing/2014/main" val="457402778"/>
                    </a:ext>
                  </a:extLst>
                </a:gridCol>
              </a:tblGrid>
              <a:tr h="454236">
                <a:tc>
                  <a:txBody>
                    <a:bodyPr/>
                    <a:lstStyle/>
                    <a:p>
                      <a:pPr lvl="0" algn="ctr">
                        <a:buNone/>
                      </a:pPr>
                      <a:r>
                        <a:rPr lang="en-US" sz="1200"/>
                        <a:t>Box Constraint</a:t>
                      </a:r>
                    </a:p>
                  </a:txBody>
                  <a:tcPr/>
                </a:tc>
                <a:tc>
                  <a:txBody>
                    <a:bodyPr/>
                    <a:lstStyle/>
                    <a:p>
                      <a:pPr lvl="0" algn="ctr">
                        <a:buNone/>
                      </a:pPr>
                      <a:r>
                        <a:rPr lang="en-US" sz="1200"/>
                        <a:t>Kernel Scale</a:t>
                      </a:r>
                    </a:p>
                  </a:txBody>
                  <a:tcPr/>
                </a:tc>
                <a:tc>
                  <a:txBody>
                    <a:bodyPr/>
                    <a:lstStyle/>
                    <a:p>
                      <a:pPr lvl="0" algn="ctr">
                        <a:buNone/>
                      </a:pPr>
                      <a:r>
                        <a:rPr lang="en-US" sz="1200"/>
                        <a:t>SVs</a:t>
                      </a:r>
                    </a:p>
                  </a:txBody>
                  <a:tcPr/>
                </a:tc>
                <a:tc>
                  <a:txBody>
                    <a:bodyPr/>
                    <a:lstStyle/>
                    <a:p>
                      <a:pPr lvl="0" algn="ctr">
                        <a:buNone/>
                      </a:pPr>
                      <a:r>
                        <a:rPr lang="en-US" sz="1200"/>
                        <a:t>Accuracy</a:t>
                      </a:r>
                    </a:p>
                  </a:txBody>
                  <a:tcPr/>
                </a:tc>
                <a:tc>
                  <a:txBody>
                    <a:bodyPr/>
                    <a:lstStyle/>
                    <a:p>
                      <a:pPr lvl="0" algn="ctr">
                        <a:buNone/>
                      </a:pPr>
                      <a:r>
                        <a:rPr lang="en-US" sz="1200"/>
                        <a:t>Precision</a:t>
                      </a:r>
                    </a:p>
                  </a:txBody>
                  <a:tcPr/>
                </a:tc>
                <a:tc>
                  <a:txBody>
                    <a:bodyPr/>
                    <a:lstStyle/>
                    <a:p>
                      <a:pPr lvl="0" algn="ctr">
                        <a:buNone/>
                      </a:pPr>
                      <a:r>
                        <a:rPr lang="en-US" sz="1200"/>
                        <a:t>Recall</a:t>
                      </a:r>
                    </a:p>
                  </a:txBody>
                  <a:tcPr/>
                </a:tc>
                <a:extLst>
                  <a:ext uri="{0D108BD9-81ED-4DB2-BD59-A6C34878D82A}">
                    <a16:rowId xmlns:a16="http://schemas.microsoft.com/office/drawing/2014/main" val="446550121"/>
                  </a:ext>
                </a:extLst>
              </a:tr>
              <a:tr h="313054">
                <a:tc>
                  <a:txBody>
                    <a:bodyPr/>
                    <a:lstStyle/>
                    <a:p>
                      <a:pPr algn="ctr"/>
                      <a:r>
                        <a:rPr lang="en-US" sz="1200"/>
                        <a:t>0.1</a:t>
                      </a:r>
                    </a:p>
                  </a:txBody>
                  <a:tcPr anchor="b"/>
                </a:tc>
                <a:tc>
                  <a:txBody>
                    <a:bodyPr/>
                    <a:lstStyle/>
                    <a:p>
                      <a:pPr lvl="0" algn="ctr">
                        <a:buNone/>
                      </a:pPr>
                      <a:r>
                        <a:rPr lang="en-US" sz="1200"/>
                        <a:t>1</a:t>
                      </a:r>
                    </a:p>
                  </a:txBody>
                  <a:tcPr anchor="b"/>
                </a:tc>
                <a:tc>
                  <a:txBody>
                    <a:bodyPr/>
                    <a:lstStyle/>
                    <a:p>
                      <a:pPr lvl="0" algn="r">
                        <a:buNone/>
                      </a:pPr>
                      <a:r>
                        <a:rPr lang="en-US" sz="1200"/>
                        <a:t>15,898</a:t>
                      </a:r>
                    </a:p>
                  </a:txBody>
                  <a:tcPr anchor="b"/>
                </a:tc>
                <a:tc>
                  <a:txBody>
                    <a:bodyPr/>
                    <a:lstStyle/>
                    <a:p>
                      <a:pPr lvl="0" algn="r">
                        <a:buNone/>
                      </a:pPr>
                      <a:r>
                        <a:rPr lang="en-US" sz="1200"/>
                        <a:t>.5121</a:t>
                      </a:r>
                    </a:p>
                  </a:txBody>
                  <a:tcPr anchor="b"/>
                </a:tc>
                <a:tc>
                  <a:txBody>
                    <a:bodyPr/>
                    <a:lstStyle/>
                    <a:p>
                      <a:pPr lvl="0" algn="r">
                        <a:buNone/>
                      </a:pPr>
                      <a:r>
                        <a:rPr lang="en-US" sz="1200"/>
                        <a:t>.4933</a:t>
                      </a:r>
                    </a:p>
                  </a:txBody>
                  <a:tcPr anchor="b"/>
                </a:tc>
                <a:tc>
                  <a:txBody>
                    <a:bodyPr/>
                    <a:lstStyle/>
                    <a:p>
                      <a:pPr lvl="0" algn="r">
                        <a:buNone/>
                      </a:pPr>
                      <a:r>
                        <a:rPr lang="en-US" sz="1200"/>
                        <a:t>.3421</a:t>
                      </a:r>
                    </a:p>
                  </a:txBody>
                  <a:tcPr anchor="b"/>
                </a:tc>
                <a:extLst>
                  <a:ext uri="{0D108BD9-81ED-4DB2-BD59-A6C34878D82A}">
                    <a16:rowId xmlns:a16="http://schemas.microsoft.com/office/drawing/2014/main" val="2138034626"/>
                  </a:ext>
                </a:extLst>
              </a:tr>
              <a:tr h="276224">
                <a:tc>
                  <a:txBody>
                    <a:bodyPr/>
                    <a:lstStyle/>
                    <a:p>
                      <a:pPr algn="ctr"/>
                      <a:r>
                        <a:rPr lang="en-US" sz="1200"/>
                        <a:t>3</a:t>
                      </a:r>
                    </a:p>
                  </a:txBody>
                  <a:tcPr anchor="b"/>
                </a:tc>
                <a:tc>
                  <a:txBody>
                    <a:bodyPr/>
                    <a:lstStyle/>
                    <a:p>
                      <a:pPr lvl="0" algn="ctr">
                        <a:buNone/>
                      </a:pPr>
                      <a:r>
                        <a:rPr lang="en-US" sz="1200"/>
                        <a:t>1</a:t>
                      </a:r>
                    </a:p>
                  </a:txBody>
                  <a:tcPr anchor="b"/>
                </a:tc>
                <a:tc>
                  <a:txBody>
                    <a:bodyPr/>
                    <a:lstStyle/>
                    <a:p>
                      <a:pPr lvl="0" algn="r">
                        <a:buNone/>
                      </a:pPr>
                      <a:r>
                        <a:rPr lang="en-US" sz="1200"/>
                        <a:t>13,674</a:t>
                      </a:r>
                    </a:p>
                  </a:txBody>
                  <a:tcPr anchor="b"/>
                </a:tc>
                <a:tc>
                  <a:txBody>
                    <a:bodyPr/>
                    <a:lstStyle/>
                    <a:p>
                      <a:pPr lvl="0" algn="r">
                        <a:buNone/>
                      </a:pPr>
                      <a:r>
                        <a:rPr lang="en-US" sz="1200"/>
                        <a:t>.7712</a:t>
                      </a:r>
                    </a:p>
                  </a:txBody>
                  <a:tcPr anchor="b"/>
                </a:tc>
                <a:tc>
                  <a:txBody>
                    <a:bodyPr/>
                    <a:lstStyle/>
                    <a:p>
                      <a:pPr lvl="0" algn="r">
                        <a:buNone/>
                      </a:pPr>
                      <a:r>
                        <a:rPr lang="en-US" sz="1200"/>
                        <a:t>.7715</a:t>
                      </a:r>
                    </a:p>
                  </a:txBody>
                  <a:tcPr anchor="b"/>
                </a:tc>
                <a:tc>
                  <a:txBody>
                    <a:bodyPr/>
                    <a:lstStyle/>
                    <a:p>
                      <a:pPr lvl="0" algn="r">
                        <a:buNone/>
                      </a:pPr>
                      <a:r>
                        <a:rPr lang="en-US" sz="1200"/>
                        <a:t>.7485</a:t>
                      </a:r>
                    </a:p>
                  </a:txBody>
                  <a:tcPr anchor="b"/>
                </a:tc>
                <a:extLst>
                  <a:ext uri="{0D108BD9-81ED-4DB2-BD59-A6C34878D82A}">
                    <a16:rowId xmlns:a16="http://schemas.microsoft.com/office/drawing/2014/main" val="1355189546"/>
                  </a:ext>
                </a:extLst>
              </a:tr>
              <a:tr h="276224">
                <a:tc>
                  <a:txBody>
                    <a:bodyPr/>
                    <a:lstStyle/>
                    <a:p>
                      <a:pPr algn="ctr"/>
                      <a:r>
                        <a:rPr lang="en-US" sz="1200"/>
                        <a:t>5</a:t>
                      </a:r>
                    </a:p>
                  </a:txBody>
                  <a:tcPr anchor="b"/>
                </a:tc>
                <a:tc>
                  <a:txBody>
                    <a:bodyPr/>
                    <a:lstStyle/>
                    <a:p>
                      <a:pPr lvl="0" algn="ctr">
                        <a:buNone/>
                      </a:pPr>
                      <a:r>
                        <a:rPr lang="en-US" sz="1200"/>
                        <a:t>1</a:t>
                      </a:r>
                    </a:p>
                  </a:txBody>
                  <a:tcPr anchor="b"/>
                </a:tc>
                <a:tc>
                  <a:txBody>
                    <a:bodyPr/>
                    <a:lstStyle/>
                    <a:p>
                      <a:pPr lvl="0" algn="r">
                        <a:buNone/>
                      </a:pPr>
                      <a:r>
                        <a:rPr lang="en-US" sz="1200"/>
                        <a:t>12,762</a:t>
                      </a:r>
                    </a:p>
                  </a:txBody>
                  <a:tcPr anchor="b"/>
                </a:tc>
                <a:tc>
                  <a:txBody>
                    <a:bodyPr/>
                    <a:lstStyle/>
                    <a:p>
                      <a:pPr lvl="0" algn="r">
                        <a:buNone/>
                      </a:pPr>
                      <a:r>
                        <a:rPr lang="en-US" sz="1200"/>
                        <a:t>.7849</a:t>
                      </a:r>
                    </a:p>
                  </a:txBody>
                  <a:tcPr anchor="b"/>
                </a:tc>
                <a:tc>
                  <a:txBody>
                    <a:bodyPr/>
                    <a:lstStyle/>
                    <a:p>
                      <a:pPr lvl="0" algn="r">
                        <a:buNone/>
                      </a:pPr>
                      <a:r>
                        <a:rPr lang="en-US" sz="1200"/>
                        <a:t>.7874</a:t>
                      </a:r>
                    </a:p>
                  </a:txBody>
                  <a:tcPr anchor="b"/>
                </a:tc>
                <a:tc>
                  <a:txBody>
                    <a:bodyPr/>
                    <a:lstStyle/>
                    <a:p>
                      <a:pPr lvl="0" algn="r">
                        <a:buNone/>
                      </a:pPr>
                      <a:r>
                        <a:rPr lang="en-US" sz="1200"/>
                        <a:t>.7603</a:t>
                      </a:r>
                    </a:p>
                  </a:txBody>
                  <a:tcPr anchor="b"/>
                </a:tc>
                <a:extLst>
                  <a:ext uri="{0D108BD9-81ED-4DB2-BD59-A6C34878D82A}">
                    <a16:rowId xmlns:a16="http://schemas.microsoft.com/office/drawing/2014/main" val="2986891545"/>
                  </a:ext>
                </a:extLst>
              </a:tr>
              <a:tr h="276224">
                <a:tc>
                  <a:txBody>
                    <a:bodyPr/>
                    <a:lstStyle/>
                    <a:p>
                      <a:pPr lvl="0" algn="ctr">
                        <a:buNone/>
                      </a:pPr>
                      <a:r>
                        <a:rPr lang="en-US" sz="1200"/>
                        <a:t>100*</a:t>
                      </a:r>
                    </a:p>
                  </a:txBody>
                  <a:tcPr anchor="b"/>
                </a:tc>
                <a:tc>
                  <a:txBody>
                    <a:bodyPr/>
                    <a:lstStyle/>
                    <a:p>
                      <a:pPr lvl="0" algn="ctr">
                        <a:buNone/>
                      </a:pPr>
                      <a:r>
                        <a:rPr lang="en-US" sz="1200"/>
                        <a:t>1</a:t>
                      </a:r>
                    </a:p>
                  </a:txBody>
                  <a:tcPr anchor="b"/>
                </a:tc>
                <a:tc>
                  <a:txBody>
                    <a:bodyPr/>
                    <a:lstStyle/>
                    <a:p>
                      <a:pPr lvl="1" algn="r">
                        <a:buNone/>
                      </a:pPr>
                      <a:r>
                        <a:rPr lang="en-US" sz="1200"/>
                        <a:t>8,231</a:t>
                      </a:r>
                    </a:p>
                  </a:txBody>
                  <a:tcPr anchor="b"/>
                </a:tc>
                <a:tc>
                  <a:txBody>
                    <a:bodyPr/>
                    <a:lstStyle/>
                    <a:p>
                      <a:pPr lvl="1" algn="r">
                        <a:buNone/>
                      </a:pPr>
                      <a:r>
                        <a:rPr lang="en-US" sz="1200" b="0" i="0" u="none" strike="noStrike" noProof="0">
                          <a:latin typeface="Calibri"/>
                        </a:rPr>
                        <a:t>.8015</a:t>
                      </a:r>
                    </a:p>
                  </a:txBody>
                  <a:tcPr anchor="b"/>
                </a:tc>
                <a:tc>
                  <a:txBody>
                    <a:bodyPr/>
                    <a:lstStyle/>
                    <a:p>
                      <a:pPr lvl="1" algn="r">
                        <a:buNone/>
                      </a:pPr>
                      <a:r>
                        <a:rPr lang="en-US" sz="1200" b="0" i="0" u="none" strike="noStrike" noProof="0">
                          <a:latin typeface="Calibri"/>
                        </a:rPr>
                        <a:t>.8112</a:t>
                      </a:r>
                    </a:p>
                  </a:txBody>
                  <a:tcPr anchor="b"/>
                </a:tc>
                <a:tc>
                  <a:txBody>
                    <a:bodyPr/>
                    <a:lstStyle/>
                    <a:p>
                      <a:pPr lvl="1" algn="r">
                        <a:buNone/>
                      </a:pPr>
                      <a:r>
                        <a:rPr lang="en-US" sz="1200" b="0" i="0" u="none" strike="noStrike" noProof="0">
                          <a:latin typeface="Calibri"/>
                        </a:rPr>
                        <a:t>.7836</a:t>
                      </a:r>
                    </a:p>
                  </a:txBody>
                  <a:tcPr anchor="b"/>
                </a:tc>
                <a:extLst>
                  <a:ext uri="{0D108BD9-81ED-4DB2-BD59-A6C34878D82A}">
                    <a16:rowId xmlns:a16="http://schemas.microsoft.com/office/drawing/2014/main" val="1741252315"/>
                  </a:ext>
                </a:extLst>
              </a:tr>
              <a:tr h="276224">
                <a:tc>
                  <a:txBody>
                    <a:bodyPr/>
                    <a:lstStyle/>
                    <a:p>
                      <a:pPr lvl="0" algn="ctr">
                        <a:buNone/>
                      </a:pPr>
                      <a:endParaRPr lang="en-US" sz="1200"/>
                    </a:p>
                  </a:txBody>
                  <a:tcPr anchor="b"/>
                </a:tc>
                <a:tc>
                  <a:txBody>
                    <a:bodyPr/>
                    <a:lstStyle/>
                    <a:p>
                      <a:pPr lvl="0" algn="ctr">
                        <a:buNone/>
                      </a:pPr>
                      <a:endParaRPr lang="en-US" sz="1200"/>
                    </a:p>
                  </a:txBody>
                  <a:tcPr anchor="b"/>
                </a:tc>
                <a:tc>
                  <a:txBody>
                    <a:bodyPr/>
                    <a:lstStyle/>
                    <a:p>
                      <a:pPr lvl="0" algn="r">
                        <a:buNone/>
                      </a:pPr>
                      <a:endParaRPr lang="en-US" sz="1200"/>
                    </a:p>
                  </a:txBody>
                  <a:tcPr anchor="b"/>
                </a:tc>
                <a:tc>
                  <a:txBody>
                    <a:bodyPr/>
                    <a:lstStyle/>
                    <a:p>
                      <a:pPr lvl="0" algn="r">
                        <a:buNone/>
                      </a:pPr>
                      <a:endParaRPr lang="en-US" sz="1200" b="0" i="0" u="none" strike="noStrike" noProof="0">
                        <a:latin typeface="Calibri"/>
                      </a:endParaRPr>
                    </a:p>
                  </a:txBody>
                  <a:tcPr anchor="b"/>
                </a:tc>
                <a:tc>
                  <a:txBody>
                    <a:bodyPr/>
                    <a:lstStyle/>
                    <a:p>
                      <a:pPr lvl="0" algn="r">
                        <a:buNone/>
                      </a:pPr>
                      <a:endParaRPr lang="en-US" sz="1200" b="0" i="0" u="none" strike="noStrike" noProof="0">
                        <a:latin typeface="Calibri"/>
                      </a:endParaRPr>
                    </a:p>
                  </a:txBody>
                  <a:tcPr anchor="b"/>
                </a:tc>
                <a:tc>
                  <a:txBody>
                    <a:bodyPr/>
                    <a:lstStyle/>
                    <a:p>
                      <a:pPr lvl="0" algn="r">
                        <a:buNone/>
                      </a:pPr>
                      <a:endParaRPr lang="en-US" sz="1200" b="0" i="0" u="none" strike="noStrike" noProof="0">
                        <a:latin typeface="Calibri"/>
                      </a:endParaRPr>
                    </a:p>
                  </a:txBody>
                  <a:tcPr anchor="b"/>
                </a:tc>
                <a:extLst>
                  <a:ext uri="{0D108BD9-81ED-4DB2-BD59-A6C34878D82A}">
                    <a16:rowId xmlns:a16="http://schemas.microsoft.com/office/drawing/2014/main" val="4067382733"/>
                  </a:ext>
                </a:extLst>
              </a:tr>
              <a:tr h="276224">
                <a:tc>
                  <a:txBody>
                    <a:bodyPr/>
                    <a:lstStyle/>
                    <a:p>
                      <a:pPr lvl="0" algn="ctr">
                        <a:buNone/>
                      </a:pPr>
                      <a:r>
                        <a:rPr lang="en-US" sz="1200"/>
                        <a:t>1</a:t>
                      </a:r>
                    </a:p>
                  </a:txBody>
                  <a:tcPr anchor="b"/>
                </a:tc>
                <a:tc>
                  <a:txBody>
                    <a:bodyPr/>
                    <a:lstStyle/>
                    <a:p>
                      <a:pPr lvl="0" algn="ctr">
                        <a:buNone/>
                      </a:pPr>
                      <a:r>
                        <a:rPr lang="en-US" sz="1200"/>
                        <a:t>.1</a:t>
                      </a:r>
                    </a:p>
                  </a:txBody>
                  <a:tcPr anchor="b"/>
                </a:tc>
                <a:tc>
                  <a:txBody>
                    <a:bodyPr/>
                    <a:lstStyle/>
                    <a:p>
                      <a:pPr lvl="0" algn="r">
                        <a:buNone/>
                      </a:pPr>
                      <a:r>
                        <a:rPr lang="en-US" sz="1200"/>
                        <a:t>13,955</a:t>
                      </a:r>
                    </a:p>
                  </a:txBody>
                  <a:tcPr anchor="b"/>
                </a:tc>
                <a:tc>
                  <a:txBody>
                    <a:bodyPr/>
                    <a:lstStyle/>
                    <a:p>
                      <a:pPr lvl="0" algn="r">
                        <a:buNone/>
                      </a:pPr>
                      <a:r>
                        <a:rPr lang="en-US" sz="1200"/>
                        <a:t>.6762</a:t>
                      </a:r>
                    </a:p>
                  </a:txBody>
                  <a:tcPr anchor="b"/>
                </a:tc>
                <a:tc>
                  <a:txBody>
                    <a:bodyPr/>
                    <a:lstStyle/>
                    <a:p>
                      <a:pPr lvl="0" algn="r">
                        <a:buNone/>
                      </a:pPr>
                      <a:r>
                        <a:rPr lang="en-US" sz="1200"/>
                        <a:t>.6682</a:t>
                      </a:r>
                    </a:p>
                  </a:txBody>
                  <a:tcPr anchor="b"/>
                </a:tc>
                <a:tc>
                  <a:txBody>
                    <a:bodyPr/>
                    <a:lstStyle/>
                    <a:p>
                      <a:pPr lvl="0" algn="r">
                        <a:buNone/>
                      </a:pPr>
                      <a:r>
                        <a:rPr lang="en-US" sz="1200"/>
                        <a:t>.6559</a:t>
                      </a:r>
                    </a:p>
                  </a:txBody>
                  <a:tcPr anchor="b"/>
                </a:tc>
                <a:extLst>
                  <a:ext uri="{0D108BD9-81ED-4DB2-BD59-A6C34878D82A}">
                    <a16:rowId xmlns:a16="http://schemas.microsoft.com/office/drawing/2014/main" val="3889250502"/>
                  </a:ext>
                </a:extLst>
              </a:tr>
              <a:tr h="276224">
                <a:tc>
                  <a:txBody>
                    <a:bodyPr/>
                    <a:lstStyle/>
                    <a:p>
                      <a:pPr lvl="0" algn="ctr">
                        <a:buNone/>
                      </a:pPr>
                      <a:r>
                        <a:rPr lang="en-US" sz="1200"/>
                        <a:t>1</a:t>
                      </a:r>
                    </a:p>
                  </a:txBody>
                  <a:tcPr anchor="b"/>
                </a:tc>
                <a:tc>
                  <a:txBody>
                    <a:bodyPr/>
                    <a:lstStyle/>
                    <a:p>
                      <a:pPr lvl="0" algn="ctr">
                        <a:buNone/>
                      </a:pPr>
                      <a:r>
                        <a:rPr lang="en-US" sz="1200"/>
                        <a:t>.5</a:t>
                      </a:r>
                    </a:p>
                  </a:txBody>
                  <a:tcPr anchor="b"/>
                </a:tc>
                <a:tc>
                  <a:txBody>
                    <a:bodyPr/>
                    <a:lstStyle/>
                    <a:p>
                      <a:pPr lvl="0" algn="r">
                        <a:buNone/>
                      </a:pPr>
                      <a:r>
                        <a:rPr lang="en-US" sz="1200"/>
                        <a:t>14,825</a:t>
                      </a:r>
                    </a:p>
                  </a:txBody>
                  <a:tcPr anchor="b"/>
                </a:tc>
                <a:tc>
                  <a:txBody>
                    <a:bodyPr/>
                    <a:lstStyle/>
                    <a:p>
                      <a:pPr lvl="0" algn="r">
                        <a:buNone/>
                      </a:pPr>
                      <a:r>
                        <a:rPr lang="en-US" sz="1200"/>
                        <a:t>.7123</a:t>
                      </a:r>
                    </a:p>
                  </a:txBody>
                  <a:tcPr anchor="b"/>
                </a:tc>
                <a:tc>
                  <a:txBody>
                    <a:bodyPr/>
                    <a:lstStyle/>
                    <a:p>
                      <a:pPr lvl="0" algn="r">
                        <a:buNone/>
                      </a:pPr>
                      <a:r>
                        <a:rPr lang="en-US" sz="1200"/>
                        <a:t>.7130</a:t>
                      </a:r>
                    </a:p>
                  </a:txBody>
                  <a:tcPr anchor="b"/>
                </a:tc>
                <a:tc>
                  <a:txBody>
                    <a:bodyPr/>
                    <a:lstStyle/>
                    <a:p>
                      <a:pPr lvl="0" algn="r">
                        <a:buNone/>
                      </a:pPr>
                      <a:r>
                        <a:rPr lang="en-US" sz="1200"/>
                        <a:t>.6775</a:t>
                      </a:r>
                    </a:p>
                  </a:txBody>
                  <a:tcPr anchor="b"/>
                </a:tc>
                <a:extLst>
                  <a:ext uri="{0D108BD9-81ED-4DB2-BD59-A6C34878D82A}">
                    <a16:rowId xmlns:a16="http://schemas.microsoft.com/office/drawing/2014/main" val="2575914602"/>
                  </a:ext>
                </a:extLst>
              </a:tr>
              <a:tr h="276224">
                <a:tc>
                  <a:txBody>
                    <a:bodyPr/>
                    <a:lstStyle/>
                    <a:p>
                      <a:pPr lvl="0" algn="ctr">
                        <a:buNone/>
                      </a:pPr>
                      <a:r>
                        <a:rPr lang="en-US" sz="1200"/>
                        <a:t>1</a:t>
                      </a:r>
                    </a:p>
                  </a:txBody>
                  <a:tcPr anchor="b"/>
                </a:tc>
                <a:tc>
                  <a:txBody>
                    <a:bodyPr/>
                    <a:lstStyle/>
                    <a:p>
                      <a:pPr lvl="0" algn="ctr">
                        <a:buNone/>
                      </a:pPr>
                      <a:r>
                        <a:rPr lang="en-US" sz="1200"/>
                        <a:t>3</a:t>
                      </a:r>
                    </a:p>
                  </a:txBody>
                  <a:tcPr anchor="b"/>
                </a:tc>
                <a:tc>
                  <a:txBody>
                    <a:bodyPr/>
                    <a:lstStyle/>
                    <a:p>
                      <a:pPr lvl="0" algn="r">
                        <a:buNone/>
                      </a:pPr>
                      <a:r>
                        <a:rPr lang="en-US" sz="1200"/>
                        <a:t>15,874</a:t>
                      </a:r>
                    </a:p>
                  </a:txBody>
                  <a:tcPr anchor="b"/>
                </a:tc>
                <a:tc>
                  <a:txBody>
                    <a:bodyPr/>
                    <a:lstStyle/>
                    <a:p>
                      <a:pPr lvl="0" algn="r">
                        <a:buNone/>
                      </a:pPr>
                      <a:r>
                        <a:rPr lang="en-US" sz="1200"/>
                        <a:t>.5648</a:t>
                      </a:r>
                    </a:p>
                  </a:txBody>
                  <a:tcPr anchor="b"/>
                </a:tc>
                <a:tc>
                  <a:txBody>
                    <a:bodyPr/>
                    <a:lstStyle/>
                    <a:p>
                      <a:pPr lvl="0" algn="r">
                        <a:buNone/>
                      </a:pPr>
                      <a:r>
                        <a:rPr lang="en-US" sz="1200"/>
                        <a:t>.5530</a:t>
                      </a:r>
                    </a:p>
                  </a:txBody>
                  <a:tcPr anchor="b"/>
                </a:tc>
                <a:tc>
                  <a:txBody>
                    <a:bodyPr/>
                    <a:lstStyle/>
                    <a:p>
                      <a:pPr lvl="0" algn="r">
                        <a:buNone/>
                      </a:pPr>
                      <a:r>
                        <a:rPr lang="en-US" sz="1200"/>
                        <a:t>.5206</a:t>
                      </a:r>
                    </a:p>
                  </a:txBody>
                  <a:tcPr anchor="b"/>
                </a:tc>
                <a:extLst>
                  <a:ext uri="{0D108BD9-81ED-4DB2-BD59-A6C34878D82A}">
                    <a16:rowId xmlns:a16="http://schemas.microsoft.com/office/drawing/2014/main" val="3439323045"/>
                  </a:ext>
                </a:extLst>
              </a:tr>
              <a:tr h="276224">
                <a:tc>
                  <a:txBody>
                    <a:bodyPr/>
                    <a:lstStyle/>
                    <a:p>
                      <a:pPr lvl="0" algn="ctr">
                        <a:buNone/>
                      </a:pPr>
                      <a:r>
                        <a:rPr lang="en-US" sz="1200"/>
                        <a:t>1</a:t>
                      </a:r>
                    </a:p>
                  </a:txBody>
                  <a:tcPr anchor="b"/>
                </a:tc>
                <a:tc>
                  <a:txBody>
                    <a:bodyPr/>
                    <a:lstStyle/>
                    <a:p>
                      <a:pPr lvl="0" algn="ctr">
                        <a:buNone/>
                      </a:pPr>
                      <a:r>
                        <a:rPr lang="en-US" sz="1200"/>
                        <a:t>100*</a:t>
                      </a:r>
                    </a:p>
                  </a:txBody>
                  <a:tcPr anchor="b"/>
                </a:tc>
                <a:tc>
                  <a:txBody>
                    <a:bodyPr/>
                    <a:lstStyle/>
                    <a:p>
                      <a:pPr lvl="1" algn="r">
                        <a:buNone/>
                      </a:pPr>
                      <a:r>
                        <a:rPr lang="en-US" sz="1200"/>
                        <a:t> 15,910</a:t>
                      </a:r>
                    </a:p>
                  </a:txBody>
                  <a:tcPr anchor="b"/>
                </a:tc>
                <a:tc>
                  <a:txBody>
                    <a:bodyPr/>
                    <a:lstStyle/>
                    <a:p>
                      <a:pPr lvl="1" algn="r">
                        <a:buNone/>
                      </a:pPr>
                      <a:r>
                        <a:rPr lang="en-US" sz="1200" b="0" i="0" u="none" strike="noStrike" noProof="0">
                          <a:latin typeface="Calibri"/>
                        </a:rPr>
                        <a:t>.5024</a:t>
                      </a:r>
                      <a:endParaRPr lang="en-US" sz="1200"/>
                    </a:p>
                  </a:txBody>
                  <a:tcPr anchor="b"/>
                </a:tc>
                <a:tc>
                  <a:txBody>
                    <a:bodyPr/>
                    <a:lstStyle/>
                    <a:p>
                      <a:pPr lvl="1" algn="r">
                        <a:buNone/>
                      </a:pPr>
                      <a:r>
                        <a:rPr lang="en-US" sz="1200" b="0" i="0" u="none" strike="noStrike" noProof="0">
                          <a:latin typeface="Calibri"/>
                        </a:rPr>
                        <a:t>NaN</a:t>
                      </a:r>
                      <a:endParaRPr lang="en-US" sz="1200" err="1"/>
                    </a:p>
                  </a:txBody>
                  <a:tcPr anchor="b"/>
                </a:tc>
                <a:tc>
                  <a:txBody>
                    <a:bodyPr/>
                    <a:lstStyle/>
                    <a:p>
                      <a:pPr lvl="1" algn="r">
                        <a:buNone/>
                      </a:pPr>
                      <a:r>
                        <a:rPr lang="en-US" sz="1200" b="0" i="0" u="none" strike="noStrike" noProof="0">
                          <a:latin typeface="Calibri"/>
                        </a:rPr>
                        <a:t>0</a:t>
                      </a:r>
                      <a:endParaRPr lang="en-US" sz="1200"/>
                    </a:p>
                  </a:txBody>
                  <a:tcPr anchor="b"/>
                </a:tc>
                <a:extLst>
                  <a:ext uri="{0D108BD9-81ED-4DB2-BD59-A6C34878D82A}">
                    <a16:rowId xmlns:a16="http://schemas.microsoft.com/office/drawing/2014/main" val="494595513"/>
                  </a:ext>
                </a:extLst>
              </a:tr>
            </a:tbl>
          </a:graphicData>
        </a:graphic>
      </p:graphicFrame>
      <p:pic>
        <p:nvPicPr>
          <p:cNvPr id="8" name="Picture 8" descr="Chart, line chart&#10;&#10;Description automatically generated">
            <a:extLst>
              <a:ext uri="{FF2B5EF4-FFF2-40B4-BE49-F238E27FC236}">
                <a16:creationId xmlns:a16="http://schemas.microsoft.com/office/drawing/2014/main" id="{EAB53190-8EE9-4DDD-889A-F51B43D8A945}"/>
              </a:ext>
            </a:extLst>
          </p:cNvPr>
          <p:cNvPicPr>
            <a:picLocks noChangeAspect="1"/>
          </p:cNvPicPr>
          <p:nvPr/>
        </p:nvPicPr>
        <p:blipFill>
          <a:blip r:embed="rId3"/>
          <a:stretch>
            <a:fillRect/>
          </a:stretch>
        </p:blipFill>
        <p:spPr>
          <a:xfrm>
            <a:off x="7541291" y="3667679"/>
            <a:ext cx="3947063" cy="3004787"/>
          </a:xfrm>
          <a:prstGeom prst="rect">
            <a:avLst/>
          </a:prstGeom>
        </p:spPr>
      </p:pic>
      <p:pic>
        <p:nvPicPr>
          <p:cNvPr id="9" name="Picture 9" descr="Chart, line chart&#10;&#10;Description automatically generated">
            <a:extLst>
              <a:ext uri="{FF2B5EF4-FFF2-40B4-BE49-F238E27FC236}">
                <a16:creationId xmlns:a16="http://schemas.microsoft.com/office/drawing/2014/main" id="{1A6D15FE-6F11-4C0C-A3B2-695EBBC03D70}"/>
              </a:ext>
            </a:extLst>
          </p:cNvPr>
          <p:cNvPicPr>
            <a:picLocks noChangeAspect="1"/>
          </p:cNvPicPr>
          <p:nvPr/>
        </p:nvPicPr>
        <p:blipFill>
          <a:blip r:embed="rId4"/>
          <a:stretch>
            <a:fillRect/>
          </a:stretch>
        </p:blipFill>
        <p:spPr>
          <a:xfrm>
            <a:off x="7542352" y="853336"/>
            <a:ext cx="3981014" cy="2886834"/>
          </a:xfrm>
          <a:prstGeom prst="rect">
            <a:avLst/>
          </a:prstGeom>
        </p:spPr>
      </p:pic>
      <p:sp>
        <p:nvSpPr>
          <p:cNvPr id="6" name="TextBox 5">
            <a:extLst>
              <a:ext uri="{FF2B5EF4-FFF2-40B4-BE49-F238E27FC236}">
                <a16:creationId xmlns:a16="http://schemas.microsoft.com/office/drawing/2014/main" id="{6B17468E-2B4B-4174-8423-D1A5265A5557}"/>
              </a:ext>
            </a:extLst>
          </p:cNvPr>
          <p:cNvSpPr txBox="1"/>
          <p:nvPr/>
        </p:nvSpPr>
        <p:spPr>
          <a:xfrm>
            <a:off x="306372" y="5703059"/>
            <a:ext cx="732305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 Matrix for Box Constraint of 100  and Kernel Scale of 100 are not included in the graphs on the right side.</a:t>
            </a:r>
            <a:endParaRPr lang="en-US" sz="1000">
              <a:cs typeface="Calibri"/>
            </a:endParaRPr>
          </a:p>
        </p:txBody>
      </p:sp>
      <p:sp>
        <p:nvSpPr>
          <p:cNvPr id="11" name="TextBox 10">
            <a:extLst>
              <a:ext uri="{FF2B5EF4-FFF2-40B4-BE49-F238E27FC236}">
                <a16:creationId xmlns:a16="http://schemas.microsoft.com/office/drawing/2014/main" id="{92C90B51-8D18-4BF0-A86C-A574371304DB}"/>
              </a:ext>
            </a:extLst>
          </p:cNvPr>
          <p:cNvSpPr txBox="1"/>
          <p:nvPr/>
        </p:nvSpPr>
        <p:spPr>
          <a:xfrm>
            <a:off x="2307818" y="2168789"/>
            <a:ext cx="275082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Calibri"/>
                <a:ea typeface="Calibri"/>
                <a:cs typeface="Calibri"/>
              </a:rPr>
              <a:t>Matrix for the Up Class (Price Goes Up)</a:t>
            </a:r>
            <a:endParaRPr lang="en-US" sz="1200" b="1"/>
          </a:p>
        </p:txBody>
      </p:sp>
    </p:spTree>
    <p:extLst>
      <p:ext uri="{BB962C8B-B14F-4D97-AF65-F5344CB8AC3E}">
        <p14:creationId xmlns:p14="http://schemas.microsoft.com/office/powerpoint/2010/main" val="216627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593968" y="251506"/>
            <a:ext cx="6872060" cy="611791"/>
          </a:xfrm>
        </p:spPr>
        <p:txBody>
          <a:bodyPr>
            <a:noAutofit/>
          </a:bodyPr>
          <a:lstStyle/>
          <a:p>
            <a:r>
              <a:rPr lang="en-US">
                <a:cs typeface="Calibri Light"/>
              </a:rPr>
              <a:t>Model III – SVM- </a:t>
            </a:r>
            <a:r>
              <a:rPr lang="en-US">
                <a:ea typeface="+mj-lt"/>
                <a:cs typeface="+mj-lt"/>
              </a:rPr>
              <a:t>ROCs Curve</a:t>
            </a:r>
            <a:endParaRPr lang="en-US">
              <a:cs typeface="Calibri Light"/>
            </a:endParaRPr>
          </a:p>
        </p:txBody>
      </p:sp>
      <p:sp>
        <p:nvSpPr>
          <p:cNvPr id="3" name="Content Placeholder 2">
            <a:extLst>
              <a:ext uri="{FF2B5EF4-FFF2-40B4-BE49-F238E27FC236}">
                <a16:creationId xmlns:a16="http://schemas.microsoft.com/office/drawing/2014/main" id="{981A6DD8-3D65-4A44-9B2A-39EDDE755FD3}"/>
              </a:ext>
            </a:extLst>
          </p:cNvPr>
          <p:cNvSpPr>
            <a:spLocks noGrp="1"/>
          </p:cNvSpPr>
          <p:nvPr>
            <p:ph idx="1"/>
          </p:nvPr>
        </p:nvSpPr>
        <p:spPr>
          <a:xfrm>
            <a:off x="653641" y="1060244"/>
            <a:ext cx="7175349" cy="1083380"/>
          </a:xfrm>
        </p:spPr>
        <p:txBody>
          <a:bodyPr vert="horz" lIns="91440" tIns="45720" rIns="91440" bIns="45720" rtlCol="0" anchor="t">
            <a:noAutofit/>
          </a:bodyPr>
          <a:lstStyle/>
          <a:p>
            <a:r>
              <a:rPr lang="en-US" sz="1400">
                <a:cs typeface="Calibri"/>
              </a:rPr>
              <a:t>Box Constraint – 5 ; Kernel Scale – 1.</a:t>
            </a:r>
          </a:p>
          <a:p>
            <a:r>
              <a:rPr lang="en-US" sz="1400">
                <a:ea typeface="+mn-lt"/>
                <a:cs typeface="+mn-lt"/>
              </a:rPr>
              <a:t>Compare year over year model performance with the same </a:t>
            </a:r>
            <a:r>
              <a:rPr lang="en-US" sz="1400" err="1">
                <a:ea typeface="+mn-lt"/>
                <a:cs typeface="+mn-lt"/>
              </a:rPr>
              <a:t>BoxConstraint</a:t>
            </a:r>
            <a:r>
              <a:rPr lang="en-US" sz="1400">
                <a:ea typeface="+mn-lt"/>
                <a:cs typeface="+mn-lt"/>
              </a:rPr>
              <a:t>, Kernel Scale, date range. </a:t>
            </a:r>
          </a:p>
          <a:p>
            <a:r>
              <a:rPr lang="en-US" sz="1400">
                <a:cs typeface="Calibri"/>
              </a:rPr>
              <a:t>Use the 14-day data of the selected years.</a:t>
            </a:r>
          </a:p>
          <a:p>
            <a:endParaRPr lang="en-US">
              <a:cs typeface="Calibri"/>
            </a:endParaRP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27</a:t>
            </a:fld>
            <a:endParaRPr lang="en-US"/>
          </a:p>
        </p:txBody>
      </p:sp>
      <p:pic>
        <p:nvPicPr>
          <p:cNvPr id="8" name="Picture 8" descr="Chart, line chart&#10;&#10;Description automatically generated">
            <a:extLst>
              <a:ext uri="{FF2B5EF4-FFF2-40B4-BE49-F238E27FC236}">
                <a16:creationId xmlns:a16="http://schemas.microsoft.com/office/drawing/2014/main" id="{CD5F2D04-98CB-47E4-BB9F-A6A4553858A4}"/>
              </a:ext>
            </a:extLst>
          </p:cNvPr>
          <p:cNvPicPr>
            <a:picLocks noChangeAspect="1"/>
          </p:cNvPicPr>
          <p:nvPr/>
        </p:nvPicPr>
        <p:blipFill>
          <a:blip r:embed="rId2"/>
          <a:stretch>
            <a:fillRect/>
          </a:stretch>
        </p:blipFill>
        <p:spPr>
          <a:xfrm>
            <a:off x="6434152" y="2622613"/>
            <a:ext cx="2743200" cy="3920947"/>
          </a:xfrm>
          <a:prstGeom prst="rect">
            <a:avLst/>
          </a:prstGeom>
        </p:spPr>
      </p:pic>
      <p:sp>
        <p:nvSpPr>
          <p:cNvPr id="9" name="TextBox 8">
            <a:extLst>
              <a:ext uri="{FF2B5EF4-FFF2-40B4-BE49-F238E27FC236}">
                <a16:creationId xmlns:a16="http://schemas.microsoft.com/office/drawing/2014/main" id="{4F4C4667-DF61-43A5-A964-00A783EA9A80}"/>
              </a:ext>
            </a:extLst>
          </p:cNvPr>
          <p:cNvSpPr txBox="1"/>
          <p:nvPr/>
        </p:nvSpPr>
        <p:spPr>
          <a:xfrm>
            <a:off x="7389064" y="2252449"/>
            <a:ext cx="900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2019</a:t>
            </a:r>
          </a:p>
        </p:txBody>
      </p:sp>
      <p:pic>
        <p:nvPicPr>
          <p:cNvPr id="10" name="Picture 10" descr="Diagram&#10;&#10;Description automatically generated">
            <a:extLst>
              <a:ext uri="{FF2B5EF4-FFF2-40B4-BE49-F238E27FC236}">
                <a16:creationId xmlns:a16="http://schemas.microsoft.com/office/drawing/2014/main" id="{BCD85958-2D07-4DC7-8768-AD5622983931}"/>
              </a:ext>
            </a:extLst>
          </p:cNvPr>
          <p:cNvPicPr>
            <a:picLocks noChangeAspect="1"/>
          </p:cNvPicPr>
          <p:nvPr/>
        </p:nvPicPr>
        <p:blipFill>
          <a:blip r:embed="rId3"/>
          <a:stretch>
            <a:fillRect/>
          </a:stretch>
        </p:blipFill>
        <p:spPr>
          <a:xfrm>
            <a:off x="9200804" y="2622143"/>
            <a:ext cx="2481050" cy="3921889"/>
          </a:xfrm>
          <a:prstGeom prst="rect">
            <a:avLst/>
          </a:prstGeom>
        </p:spPr>
      </p:pic>
      <p:sp>
        <p:nvSpPr>
          <p:cNvPr id="11" name="TextBox 10">
            <a:extLst>
              <a:ext uri="{FF2B5EF4-FFF2-40B4-BE49-F238E27FC236}">
                <a16:creationId xmlns:a16="http://schemas.microsoft.com/office/drawing/2014/main" id="{1102B872-5608-4084-A24E-C27536FB22A9}"/>
              </a:ext>
            </a:extLst>
          </p:cNvPr>
          <p:cNvSpPr txBox="1"/>
          <p:nvPr/>
        </p:nvSpPr>
        <p:spPr>
          <a:xfrm>
            <a:off x="10147000" y="2252447"/>
            <a:ext cx="900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2021</a:t>
            </a:r>
          </a:p>
        </p:txBody>
      </p:sp>
      <p:pic>
        <p:nvPicPr>
          <p:cNvPr id="12" name="Picture 12" descr="Chart, line chart&#10;&#10;Description automatically generated">
            <a:extLst>
              <a:ext uri="{FF2B5EF4-FFF2-40B4-BE49-F238E27FC236}">
                <a16:creationId xmlns:a16="http://schemas.microsoft.com/office/drawing/2014/main" id="{EE065BF4-FF77-43E6-80B7-B49FE613D741}"/>
              </a:ext>
            </a:extLst>
          </p:cNvPr>
          <p:cNvPicPr>
            <a:picLocks noChangeAspect="1"/>
          </p:cNvPicPr>
          <p:nvPr/>
        </p:nvPicPr>
        <p:blipFill>
          <a:blip r:embed="rId4"/>
          <a:stretch>
            <a:fillRect/>
          </a:stretch>
        </p:blipFill>
        <p:spPr>
          <a:xfrm>
            <a:off x="3433912" y="2622143"/>
            <a:ext cx="2478734" cy="3921889"/>
          </a:xfrm>
          <a:prstGeom prst="rect">
            <a:avLst/>
          </a:prstGeom>
        </p:spPr>
      </p:pic>
      <p:sp>
        <p:nvSpPr>
          <p:cNvPr id="13" name="TextBox 12">
            <a:extLst>
              <a:ext uri="{FF2B5EF4-FFF2-40B4-BE49-F238E27FC236}">
                <a16:creationId xmlns:a16="http://schemas.microsoft.com/office/drawing/2014/main" id="{2B40A05D-2827-4850-A466-3A46D80B7810}"/>
              </a:ext>
            </a:extLst>
          </p:cNvPr>
          <p:cNvSpPr txBox="1"/>
          <p:nvPr/>
        </p:nvSpPr>
        <p:spPr>
          <a:xfrm>
            <a:off x="4300691" y="2252449"/>
            <a:ext cx="900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a:rPr>
              <a:t>2016</a:t>
            </a:r>
          </a:p>
        </p:txBody>
      </p:sp>
      <p:pic>
        <p:nvPicPr>
          <p:cNvPr id="14" name="Picture 14" descr="Chart, line chart&#10;&#10;Description automatically generated">
            <a:extLst>
              <a:ext uri="{FF2B5EF4-FFF2-40B4-BE49-F238E27FC236}">
                <a16:creationId xmlns:a16="http://schemas.microsoft.com/office/drawing/2014/main" id="{66EABC76-156E-4F3A-BB78-FE9F61014615}"/>
              </a:ext>
            </a:extLst>
          </p:cNvPr>
          <p:cNvPicPr>
            <a:picLocks noChangeAspect="1"/>
          </p:cNvPicPr>
          <p:nvPr/>
        </p:nvPicPr>
        <p:blipFill>
          <a:blip r:embed="rId5"/>
          <a:stretch>
            <a:fillRect/>
          </a:stretch>
        </p:blipFill>
        <p:spPr>
          <a:xfrm>
            <a:off x="655425" y="2620651"/>
            <a:ext cx="2475585" cy="3800574"/>
          </a:xfrm>
          <a:prstGeom prst="rect">
            <a:avLst/>
          </a:prstGeom>
        </p:spPr>
      </p:pic>
      <p:sp>
        <p:nvSpPr>
          <p:cNvPr id="15" name="TextBox 14">
            <a:extLst>
              <a:ext uri="{FF2B5EF4-FFF2-40B4-BE49-F238E27FC236}">
                <a16:creationId xmlns:a16="http://schemas.microsoft.com/office/drawing/2014/main" id="{E01E8B40-A331-4B36-B292-EF76CE356C00}"/>
              </a:ext>
            </a:extLst>
          </p:cNvPr>
          <p:cNvSpPr txBox="1"/>
          <p:nvPr/>
        </p:nvSpPr>
        <p:spPr>
          <a:xfrm>
            <a:off x="1472650" y="2252449"/>
            <a:ext cx="9008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2013</a:t>
            </a:r>
          </a:p>
        </p:txBody>
      </p:sp>
    </p:spTree>
    <p:extLst>
      <p:ext uri="{BB962C8B-B14F-4D97-AF65-F5344CB8AC3E}">
        <p14:creationId xmlns:p14="http://schemas.microsoft.com/office/powerpoint/2010/main" val="1990932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641807" y="341060"/>
            <a:ext cx="8944153" cy="640545"/>
          </a:xfrm>
        </p:spPr>
        <p:txBody>
          <a:bodyPr>
            <a:noAutofit/>
          </a:bodyPr>
          <a:lstStyle/>
          <a:p>
            <a:r>
              <a:rPr lang="en-US" sz="3600">
                <a:cs typeface="Calibri Light"/>
              </a:rPr>
              <a:t>Model III – SVM </a:t>
            </a:r>
            <a:r>
              <a:rPr lang="en-US" sz="3600">
                <a:ea typeface="+mj-lt"/>
                <a:cs typeface="+mj-lt"/>
              </a:rPr>
              <a:t>– Compare Models with Different Date Ranges</a:t>
            </a:r>
            <a:endParaRPr lang="en-US" sz="3600"/>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28</a:t>
            </a:fld>
            <a:endParaRPr lang="en-US"/>
          </a:p>
        </p:txBody>
      </p:sp>
      <p:sp>
        <p:nvSpPr>
          <p:cNvPr id="6" name="TextBox 5">
            <a:extLst>
              <a:ext uri="{FF2B5EF4-FFF2-40B4-BE49-F238E27FC236}">
                <a16:creationId xmlns:a16="http://schemas.microsoft.com/office/drawing/2014/main" id="{D116991F-341B-41BE-8929-BB0814BBA172}"/>
              </a:ext>
            </a:extLst>
          </p:cNvPr>
          <p:cNvSpPr txBox="1"/>
          <p:nvPr/>
        </p:nvSpPr>
        <p:spPr>
          <a:xfrm>
            <a:off x="1769738" y="1567789"/>
            <a:ext cx="20346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2021 2-Day Data</a:t>
            </a:r>
            <a:endParaRPr lang="en-US"/>
          </a:p>
        </p:txBody>
      </p:sp>
      <p:grpSp>
        <p:nvGrpSpPr>
          <p:cNvPr id="13" name="Group 12">
            <a:extLst>
              <a:ext uri="{FF2B5EF4-FFF2-40B4-BE49-F238E27FC236}">
                <a16:creationId xmlns:a16="http://schemas.microsoft.com/office/drawing/2014/main" id="{E1CE64B9-1A55-42B9-B4AE-198A756AA325}"/>
              </a:ext>
            </a:extLst>
          </p:cNvPr>
          <p:cNvGrpSpPr/>
          <p:nvPr/>
        </p:nvGrpSpPr>
        <p:grpSpPr>
          <a:xfrm>
            <a:off x="582944" y="2107094"/>
            <a:ext cx="5268251" cy="4252815"/>
            <a:chOff x="318463" y="1303040"/>
            <a:chExt cx="5268251" cy="4252815"/>
          </a:xfrm>
        </p:grpSpPr>
        <p:pic>
          <p:nvPicPr>
            <p:cNvPr id="3" name="Picture 4" descr="Chart, line chart&#10;&#10;Description automatically generated">
              <a:extLst>
                <a:ext uri="{FF2B5EF4-FFF2-40B4-BE49-F238E27FC236}">
                  <a16:creationId xmlns:a16="http://schemas.microsoft.com/office/drawing/2014/main" id="{6CF5950F-42EF-4831-8C4B-369E9AC3DA5C}"/>
                </a:ext>
              </a:extLst>
            </p:cNvPr>
            <p:cNvPicPr>
              <a:picLocks noChangeAspect="1"/>
            </p:cNvPicPr>
            <p:nvPr/>
          </p:nvPicPr>
          <p:blipFill>
            <a:blip r:embed="rId2"/>
            <a:stretch>
              <a:fillRect/>
            </a:stretch>
          </p:blipFill>
          <p:spPr>
            <a:xfrm>
              <a:off x="318463" y="1303040"/>
              <a:ext cx="4653023" cy="4252815"/>
            </a:xfrm>
            <a:prstGeom prst="rect">
              <a:avLst/>
            </a:prstGeom>
          </p:spPr>
        </p:pic>
        <p:pic>
          <p:nvPicPr>
            <p:cNvPr id="5" name="Picture 6" descr="Chart, line chart&#10;&#10;Description automatically generated">
              <a:extLst>
                <a:ext uri="{FF2B5EF4-FFF2-40B4-BE49-F238E27FC236}">
                  <a16:creationId xmlns:a16="http://schemas.microsoft.com/office/drawing/2014/main" id="{C4E0ED15-2608-4454-8C7A-DA5131CACA39}"/>
                </a:ext>
              </a:extLst>
            </p:cNvPr>
            <p:cNvPicPr>
              <a:picLocks noChangeAspect="1"/>
            </p:cNvPicPr>
            <p:nvPr/>
          </p:nvPicPr>
          <p:blipFill>
            <a:blip r:embed="rId3"/>
            <a:stretch>
              <a:fillRect/>
            </a:stretch>
          </p:blipFill>
          <p:spPr>
            <a:xfrm>
              <a:off x="3817715" y="2893984"/>
              <a:ext cx="1768999" cy="2516869"/>
            </a:xfrm>
            <a:prstGeom prst="rect">
              <a:avLst/>
            </a:prstGeom>
          </p:spPr>
        </p:pic>
      </p:grpSp>
      <p:sp>
        <p:nvSpPr>
          <p:cNvPr id="11" name="TextBox 10">
            <a:extLst>
              <a:ext uri="{FF2B5EF4-FFF2-40B4-BE49-F238E27FC236}">
                <a16:creationId xmlns:a16="http://schemas.microsoft.com/office/drawing/2014/main" id="{7A884136-66D4-4907-AC58-DB9E851EA42D}"/>
              </a:ext>
            </a:extLst>
          </p:cNvPr>
          <p:cNvSpPr txBox="1"/>
          <p:nvPr/>
        </p:nvSpPr>
        <p:spPr>
          <a:xfrm>
            <a:off x="7763879" y="1567789"/>
            <a:ext cx="1905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2021 7-Day Data</a:t>
            </a:r>
            <a:endParaRPr lang="en-US"/>
          </a:p>
        </p:txBody>
      </p:sp>
      <p:grpSp>
        <p:nvGrpSpPr>
          <p:cNvPr id="9" name="Group 8">
            <a:extLst>
              <a:ext uri="{FF2B5EF4-FFF2-40B4-BE49-F238E27FC236}">
                <a16:creationId xmlns:a16="http://schemas.microsoft.com/office/drawing/2014/main" id="{874049D7-2ABD-4853-A6B0-79D986D0B195}"/>
              </a:ext>
            </a:extLst>
          </p:cNvPr>
          <p:cNvGrpSpPr/>
          <p:nvPr/>
        </p:nvGrpSpPr>
        <p:grpSpPr>
          <a:xfrm>
            <a:off x="6017879" y="2161098"/>
            <a:ext cx="4984771" cy="4048455"/>
            <a:chOff x="5972159" y="1490538"/>
            <a:chExt cx="4984771" cy="4048455"/>
          </a:xfrm>
        </p:grpSpPr>
        <p:pic>
          <p:nvPicPr>
            <p:cNvPr id="7" name="Picture 7" descr="Chart, line chart&#10;&#10;Description automatically generated">
              <a:extLst>
                <a:ext uri="{FF2B5EF4-FFF2-40B4-BE49-F238E27FC236}">
                  <a16:creationId xmlns:a16="http://schemas.microsoft.com/office/drawing/2014/main" id="{1EDA2488-03C7-4DD4-BC93-EC49E4CF29B4}"/>
                </a:ext>
              </a:extLst>
            </p:cNvPr>
            <p:cNvPicPr>
              <a:picLocks noChangeAspect="1"/>
            </p:cNvPicPr>
            <p:nvPr/>
          </p:nvPicPr>
          <p:blipFill>
            <a:blip r:embed="rId4"/>
            <a:stretch>
              <a:fillRect/>
            </a:stretch>
          </p:blipFill>
          <p:spPr>
            <a:xfrm>
              <a:off x="5972159" y="1490538"/>
              <a:ext cx="4200874" cy="4048455"/>
            </a:xfrm>
            <a:prstGeom prst="rect">
              <a:avLst/>
            </a:prstGeom>
          </p:spPr>
        </p:pic>
        <p:pic>
          <p:nvPicPr>
            <p:cNvPr id="12" name="Picture 12" descr="Diagram&#10;&#10;Description automatically generated">
              <a:extLst>
                <a:ext uri="{FF2B5EF4-FFF2-40B4-BE49-F238E27FC236}">
                  <a16:creationId xmlns:a16="http://schemas.microsoft.com/office/drawing/2014/main" id="{DA077CEC-B8C1-4A05-B88E-86C6ABFAC181}"/>
                </a:ext>
              </a:extLst>
            </p:cNvPr>
            <p:cNvPicPr>
              <a:picLocks noChangeAspect="1"/>
            </p:cNvPicPr>
            <p:nvPr/>
          </p:nvPicPr>
          <p:blipFill>
            <a:blip r:embed="rId5"/>
            <a:stretch>
              <a:fillRect/>
            </a:stretch>
          </p:blipFill>
          <p:spPr>
            <a:xfrm>
              <a:off x="9361710" y="3020196"/>
              <a:ext cx="1595220" cy="2454172"/>
            </a:xfrm>
            <a:prstGeom prst="rect">
              <a:avLst/>
            </a:prstGeom>
          </p:spPr>
        </p:pic>
      </p:grpSp>
      <p:sp>
        <p:nvSpPr>
          <p:cNvPr id="8" name="TextBox 7">
            <a:extLst>
              <a:ext uri="{FF2B5EF4-FFF2-40B4-BE49-F238E27FC236}">
                <a16:creationId xmlns:a16="http://schemas.microsoft.com/office/drawing/2014/main" id="{8F56C5BE-EDDB-4756-A025-5140D518358A}"/>
              </a:ext>
            </a:extLst>
          </p:cNvPr>
          <p:cNvSpPr txBox="1"/>
          <p:nvPr/>
        </p:nvSpPr>
        <p:spPr>
          <a:xfrm>
            <a:off x="708660" y="1158240"/>
            <a:ext cx="51054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cs typeface="Calibri"/>
              </a:rPr>
              <a:t>BoxConstraint</a:t>
            </a:r>
            <a:r>
              <a:rPr lang="en-US" sz="1200">
                <a:cs typeface="Calibri"/>
              </a:rPr>
              <a:t> – 5, Kernel Scale – 1, RBF</a:t>
            </a:r>
          </a:p>
        </p:txBody>
      </p:sp>
    </p:spTree>
    <p:extLst>
      <p:ext uri="{BB962C8B-B14F-4D97-AF65-F5344CB8AC3E}">
        <p14:creationId xmlns:p14="http://schemas.microsoft.com/office/powerpoint/2010/main" val="706299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1149060" y="400655"/>
            <a:ext cx="10204740" cy="483108"/>
          </a:xfrm>
        </p:spPr>
        <p:txBody>
          <a:bodyPr vert="horz" lIns="91440" tIns="45720" rIns="91440" bIns="45720" rtlCol="0" anchor="b">
            <a:noAutofit/>
          </a:bodyPr>
          <a:lstStyle/>
          <a:p>
            <a:r>
              <a:rPr lang="en-US" kern="1200">
                <a:latin typeface="+mj-lt"/>
                <a:ea typeface="+mj-ea"/>
                <a:cs typeface="+mj-cs"/>
              </a:rPr>
              <a:t>Model I – Linear regression</a:t>
            </a:r>
            <a:r>
              <a:rPr lang="en-US"/>
              <a:t> In Python</a:t>
            </a:r>
            <a:endParaRPr lang="en-US" kern="1200">
              <a:latin typeface="+mj-lt"/>
              <a:cs typeface="Calibri Light"/>
            </a:endParaRP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vert="horz" lIns="91440" tIns="45720" rIns="91440" bIns="45720" rtlCol="0" anchor="ctr">
            <a:normAutofit/>
          </a:bodyPr>
          <a:lstStyle/>
          <a:p>
            <a:pPr>
              <a:spcAft>
                <a:spcPts val="600"/>
              </a:spcAft>
            </a:pPr>
            <a:fld id="{330EA680-D336-4FF7-8B7A-9848BB0A1C32}" type="slidenum">
              <a:rPr lang="en-US" smtClean="0"/>
              <a:pPr>
                <a:spcAft>
                  <a:spcPts val="600"/>
                </a:spcAft>
              </a:pPr>
              <a:t>29</a:t>
            </a:fld>
            <a:endParaRPr lang="en-US"/>
          </a:p>
        </p:txBody>
      </p:sp>
      <p:sp>
        <p:nvSpPr>
          <p:cNvPr id="8" name="TextBox 7">
            <a:extLst>
              <a:ext uri="{FF2B5EF4-FFF2-40B4-BE49-F238E27FC236}">
                <a16:creationId xmlns:a16="http://schemas.microsoft.com/office/drawing/2014/main" id="{7943ADA1-21EE-4381-8A9E-1D2E3B881126}"/>
              </a:ext>
            </a:extLst>
          </p:cNvPr>
          <p:cNvSpPr txBox="1"/>
          <p:nvPr/>
        </p:nvSpPr>
        <p:spPr>
          <a:xfrm rot="16200000">
            <a:off x="1919728" y="1854455"/>
            <a:ext cx="247425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alibri"/>
                <a:ea typeface="Batang"/>
                <a:cs typeface="Times"/>
              </a:rPr>
              <a:t>Scale the dataset from 0 to 1</a:t>
            </a:r>
          </a:p>
        </p:txBody>
      </p:sp>
      <p:sp>
        <p:nvSpPr>
          <p:cNvPr id="9" name="TextBox 8">
            <a:extLst>
              <a:ext uri="{FF2B5EF4-FFF2-40B4-BE49-F238E27FC236}">
                <a16:creationId xmlns:a16="http://schemas.microsoft.com/office/drawing/2014/main" id="{B3219E36-3C0C-45E0-8D81-84C39E7AEA6B}"/>
              </a:ext>
            </a:extLst>
          </p:cNvPr>
          <p:cNvSpPr txBox="1"/>
          <p:nvPr/>
        </p:nvSpPr>
        <p:spPr>
          <a:xfrm>
            <a:off x="3949593" y="3347679"/>
            <a:ext cx="789150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err="1"/>
              <a:t>btc_halving</a:t>
            </a:r>
            <a:r>
              <a:rPr lang="en-US" sz="1100"/>
              <a:t> = </a:t>
            </a:r>
            <a:r>
              <a:rPr lang="en-US" sz="1100" err="1"/>
              <a:t>btc_day.loc</a:t>
            </a:r>
            <a:r>
              <a:rPr lang="en-US" sz="1100"/>
              <a:t>[</a:t>
            </a:r>
            <a:r>
              <a:rPr lang="en-US" sz="1100">
                <a:solidFill>
                  <a:srgbClr val="A31515"/>
                </a:solidFill>
              </a:rPr>
              <a:t>'2016-12-31'</a:t>
            </a:r>
            <a:r>
              <a:rPr lang="en-US" sz="1100"/>
              <a:t>:</a:t>
            </a:r>
            <a:r>
              <a:rPr lang="en-US" sz="1100">
                <a:solidFill>
                  <a:srgbClr val="A31515"/>
                </a:solidFill>
              </a:rPr>
              <a:t>'202O-12-31'</a:t>
            </a:r>
            <a:r>
              <a:rPr lang="en-US" sz="1100"/>
              <a:t>] </a:t>
            </a:r>
            <a:r>
              <a:rPr lang="en-US" sz="1100">
                <a:cs typeface="Calibri"/>
              </a:rPr>
              <a:t>​ 4 years</a:t>
            </a:r>
          </a:p>
        </p:txBody>
      </p:sp>
      <p:pic>
        <p:nvPicPr>
          <p:cNvPr id="5" name="Picture 5" descr="Chart, line chart, histogram&#10;&#10;Description automatically generated">
            <a:extLst>
              <a:ext uri="{FF2B5EF4-FFF2-40B4-BE49-F238E27FC236}">
                <a16:creationId xmlns:a16="http://schemas.microsoft.com/office/drawing/2014/main" id="{AB4DC60C-CBBF-444C-8249-D4281D16B274}"/>
              </a:ext>
            </a:extLst>
          </p:cNvPr>
          <p:cNvPicPr>
            <a:picLocks noChangeAspect="1"/>
          </p:cNvPicPr>
          <p:nvPr/>
        </p:nvPicPr>
        <p:blipFill>
          <a:blip r:embed="rId2"/>
          <a:stretch>
            <a:fillRect/>
          </a:stretch>
        </p:blipFill>
        <p:spPr>
          <a:xfrm>
            <a:off x="4353004" y="3724941"/>
            <a:ext cx="5739973" cy="2372870"/>
          </a:xfrm>
          <a:prstGeom prst="rect">
            <a:avLst/>
          </a:prstGeom>
        </p:spPr>
      </p:pic>
      <p:pic>
        <p:nvPicPr>
          <p:cNvPr id="6" name="Picture 6" descr="Chart, histogram&#10;&#10;Description automatically generated">
            <a:extLst>
              <a:ext uri="{FF2B5EF4-FFF2-40B4-BE49-F238E27FC236}">
                <a16:creationId xmlns:a16="http://schemas.microsoft.com/office/drawing/2014/main" id="{65C308FD-C339-417D-BB13-1A4B002C6682}"/>
              </a:ext>
            </a:extLst>
          </p:cNvPr>
          <p:cNvPicPr>
            <a:picLocks noChangeAspect="1"/>
          </p:cNvPicPr>
          <p:nvPr/>
        </p:nvPicPr>
        <p:blipFill>
          <a:blip r:embed="rId3"/>
          <a:stretch>
            <a:fillRect/>
          </a:stretch>
        </p:blipFill>
        <p:spPr>
          <a:xfrm>
            <a:off x="1394653" y="3686453"/>
            <a:ext cx="2800830" cy="2456251"/>
          </a:xfrm>
          <a:prstGeom prst="rect">
            <a:avLst/>
          </a:prstGeom>
        </p:spPr>
      </p:pic>
      <p:sp>
        <p:nvSpPr>
          <p:cNvPr id="13" name="TextBox 12">
            <a:extLst>
              <a:ext uri="{FF2B5EF4-FFF2-40B4-BE49-F238E27FC236}">
                <a16:creationId xmlns:a16="http://schemas.microsoft.com/office/drawing/2014/main" id="{8652CE95-BF9F-47ED-B250-9F8A6901EB6B}"/>
              </a:ext>
            </a:extLst>
          </p:cNvPr>
          <p:cNvSpPr txBox="1"/>
          <p:nvPr/>
        </p:nvSpPr>
        <p:spPr>
          <a:xfrm>
            <a:off x="1394652" y="6293220"/>
            <a:ext cx="394703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4 Month Prediction :2017-11-25 : 2018-03-01</a:t>
            </a:r>
            <a:endParaRPr lang="en-US" sz="1100">
              <a:cs typeface="Calibri"/>
            </a:endParaRPr>
          </a:p>
        </p:txBody>
      </p:sp>
      <p:sp>
        <p:nvSpPr>
          <p:cNvPr id="14" name="TextBox 13">
            <a:extLst>
              <a:ext uri="{FF2B5EF4-FFF2-40B4-BE49-F238E27FC236}">
                <a16:creationId xmlns:a16="http://schemas.microsoft.com/office/drawing/2014/main" id="{678292E6-4259-48EA-A2E6-A9ADF6378AA8}"/>
              </a:ext>
            </a:extLst>
          </p:cNvPr>
          <p:cNvSpPr txBox="1"/>
          <p:nvPr/>
        </p:nvSpPr>
        <p:spPr>
          <a:xfrm>
            <a:off x="4935710" y="6293220"/>
            <a:ext cx="268557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2019-12-31 : 2020-03-31</a:t>
            </a:r>
            <a:endParaRPr lang="en-US" sz="1100">
              <a:cs typeface="Calibri"/>
            </a:endParaRPr>
          </a:p>
        </p:txBody>
      </p:sp>
      <p:sp>
        <p:nvSpPr>
          <p:cNvPr id="15" name="TextBox 14">
            <a:extLst>
              <a:ext uri="{FF2B5EF4-FFF2-40B4-BE49-F238E27FC236}">
                <a16:creationId xmlns:a16="http://schemas.microsoft.com/office/drawing/2014/main" id="{BCC23A36-9AC5-4AA7-B99F-0FE69640C819}"/>
              </a:ext>
            </a:extLst>
          </p:cNvPr>
          <p:cNvSpPr txBox="1"/>
          <p:nvPr/>
        </p:nvSpPr>
        <p:spPr>
          <a:xfrm>
            <a:off x="7945289" y="6293218"/>
            <a:ext cx="2685570"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2019-12-31 : 2020-04-15</a:t>
            </a:r>
            <a:endParaRPr lang="en-US" sz="1100">
              <a:cs typeface="Calibri"/>
            </a:endParaRPr>
          </a:p>
        </p:txBody>
      </p:sp>
      <p:sp>
        <p:nvSpPr>
          <p:cNvPr id="16" name="TextBox 15">
            <a:extLst>
              <a:ext uri="{FF2B5EF4-FFF2-40B4-BE49-F238E27FC236}">
                <a16:creationId xmlns:a16="http://schemas.microsoft.com/office/drawing/2014/main" id="{06874D1A-D959-45AF-8F5D-936150A2A604}"/>
              </a:ext>
            </a:extLst>
          </p:cNvPr>
          <p:cNvSpPr txBox="1"/>
          <p:nvPr/>
        </p:nvSpPr>
        <p:spPr>
          <a:xfrm>
            <a:off x="741509" y="5486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8" name="Picture 18" descr="Chart, histogram&#10;&#10;Description automatically generated">
            <a:extLst>
              <a:ext uri="{FF2B5EF4-FFF2-40B4-BE49-F238E27FC236}">
                <a16:creationId xmlns:a16="http://schemas.microsoft.com/office/drawing/2014/main" id="{9045DBBC-48A2-4DC9-97C2-064C102734A6}"/>
              </a:ext>
            </a:extLst>
          </p:cNvPr>
          <p:cNvPicPr>
            <a:picLocks noChangeAspect="1"/>
          </p:cNvPicPr>
          <p:nvPr/>
        </p:nvPicPr>
        <p:blipFill>
          <a:blip r:embed="rId4"/>
          <a:stretch>
            <a:fillRect/>
          </a:stretch>
        </p:blipFill>
        <p:spPr>
          <a:xfrm>
            <a:off x="3405308" y="955746"/>
            <a:ext cx="4901132" cy="2359547"/>
          </a:xfrm>
          <a:prstGeom prst="rect">
            <a:avLst/>
          </a:prstGeom>
        </p:spPr>
      </p:pic>
    </p:spTree>
    <p:extLst>
      <p:ext uri="{BB962C8B-B14F-4D97-AF65-F5344CB8AC3E}">
        <p14:creationId xmlns:p14="http://schemas.microsoft.com/office/powerpoint/2010/main" val="1827155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67DE-FF1B-4FB3-AF5A-F1784766332D}"/>
              </a:ext>
            </a:extLst>
          </p:cNvPr>
          <p:cNvSpPr>
            <a:spLocks noGrp="1"/>
          </p:cNvSpPr>
          <p:nvPr>
            <p:ph type="title"/>
          </p:nvPr>
        </p:nvSpPr>
        <p:spPr>
          <a:xfrm>
            <a:off x="838200" y="365125"/>
            <a:ext cx="10524564" cy="1155234"/>
          </a:xfrm>
        </p:spPr>
        <p:txBody>
          <a:bodyPr>
            <a:normAutofit/>
          </a:bodyPr>
          <a:lstStyle/>
          <a:p>
            <a:r>
              <a:rPr lang="en-US" dirty="0">
                <a:cs typeface="Calibri Light"/>
              </a:rPr>
              <a:t>Overview</a:t>
            </a:r>
          </a:p>
        </p:txBody>
      </p:sp>
      <p:sp>
        <p:nvSpPr>
          <p:cNvPr id="3" name="Content Placeholder 2">
            <a:extLst>
              <a:ext uri="{FF2B5EF4-FFF2-40B4-BE49-F238E27FC236}">
                <a16:creationId xmlns:a16="http://schemas.microsoft.com/office/drawing/2014/main" id="{CF370322-3A1B-45C0-9130-C9F4E9B408EA}"/>
              </a:ext>
            </a:extLst>
          </p:cNvPr>
          <p:cNvSpPr>
            <a:spLocks noGrp="1"/>
          </p:cNvSpPr>
          <p:nvPr>
            <p:ph idx="1"/>
          </p:nvPr>
        </p:nvSpPr>
        <p:spPr>
          <a:xfrm>
            <a:off x="838200" y="1825625"/>
            <a:ext cx="5253038" cy="4351338"/>
          </a:xfrm>
        </p:spPr>
        <p:txBody>
          <a:bodyPr vert="horz" lIns="91440" tIns="45720" rIns="91440" bIns="45720" rtlCol="0" anchor="t">
            <a:normAutofit/>
          </a:bodyPr>
          <a:lstStyle/>
          <a:p>
            <a:pPr>
              <a:buFont typeface="Wingdings" panose="020B0604020202020204" pitchFamily="34" charset="0"/>
              <a:buChar char="Ø"/>
            </a:pPr>
            <a:r>
              <a:rPr lang="en-US" sz="1800" dirty="0">
                <a:cs typeface="Calibri"/>
              </a:rPr>
              <a:t>Background</a:t>
            </a:r>
          </a:p>
          <a:p>
            <a:pPr>
              <a:buFont typeface="Wingdings" panose="020B0604020202020204" pitchFamily="34" charset="0"/>
              <a:buChar char="Ø"/>
            </a:pPr>
            <a:r>
              <a:rPr lang="en-US" sz="1800" dirty="0">
                <a:cs typeface="Calibri"/>
              </a:rPr>
              <a:t>Dataset</a:t>
            </a:r>
          </a:p>
          <a:p>
            <a:pPr>
              <a:buFont typeface="Wingdings" panose="020B0604020202020204" pitchFamily="34" charset="0"/>
              <a:buChar char="Ø"/>
            </a:pPr>
            <a:r>
              <a:rPr lang="en-US" sz="1800" dirty="0">
                <a:cs typeface="Calibri"/>
              </a:rPr>
              <a:t>Prediction</a:t>
            </a:r>
          </a:p>
          <a:p>
            <a:pPr>
              <a:buFont typeface="Wingdings" panose="020B0604020202020204" pitchFamily="34" charset="0"/>
              <a:buChar char="Ø"/>
            </a:pPr>
            <a:r>
              <a:rPr lang="en-US" sz="1800" dirty="0">
                <a:cs typeface="Calibri"/>
              </a:rPr>
              <a:t>Implementation</a:t>
            </a:r>
          </a:p>
          <a:p>
            <a:pPr>
              <a:buFont typeface="Wingdings" panose="020B0604020202020204" pitchFamily="34" charset="0"/>
              <a:buChar char="Ø"/>
            </a:pPr>
            <a:r>
              <a:rPr lang="en-US" sz="1800" dirty="0">
                <a:cs typeface="Calibri"/>
              </a:rPr>
              <a:t>Train/Test/Predict Strategy</a:t>
            </a:r>
          </a:p>
          <a:p>
            <a:pPr>
              <a:buFont typeface="Wingdings" panose="020B0604020202020204" pitchFamily="34" charset="0"/>
              <a:buChar char="Ø"/>
            </a:pPr>
            <a:r>
              <a:rPr lang="en-US" sz="1800" dirty="0">
                <a:cs typeface="Calibri"/>
              </a:rPr>
              <a:t>File Architecture</a:t>
            </a:r>
          </a:p>
          <a:p>
            <a:pPr>
              <a:buFont typeface="Wingdings" panose="020B0604020202020204" pitchFamily="34" charset="0"/>
              <a:buChar char="Ø"/>
            </a:pPr>
            <a:r>
              <a:rPr lang="en-US" sz="1800" dirty="0">
                <a:cs typeface="Calibri"/>
              </a:rPr>
              <a:t>MATLAB Model – Linear Regression</a:t>
            </a:r>
          </a:p>
          <a:p>
            <a:pPr>
              <a:buFont typeface="Wingdings" panose="020B0604020202020204" pitchFamily="34" charset="0"/>
              <a:buChar char="Ø"/>
            </a:pPr>
            <a:endParaRPr lang="en-US" dirty="0">
              <a:cs typeface="Calibri"/>
            </a:endParaRPr>
          </a:p>
          <a:p>
            <a:pPr>
              <a:buFont typeface="Wingdings" panose="020B0604020202020204" pitchFamily="34" charset="0"/>
              <a:buChar char="Ø"/>
            </a:pPr>
            <a:endParaRPr lang="en-US" dirty="0">
              <a:cs typeface="Calibri"/>
            </a:endParaRPr>
          </a:p>
          <a:p>
            <a:pPr>
              <a:buFont typeface="Wingdings" panose="020B0604020202020204" pitchFamily="34" charset="0"/>
              <a:buChar char="Ø"/>
            </a:pPr>
            <a:endParaRPr lang="en-US" dirty="0">
              <a:cs typeface="Calibri"/>
            </a:endParaRPr>
          </a:p>
          <a:p>
            <a:pPr>
              <a:buFont typeface="Wingdings" panose="020B0604020202020204" pitchFamily="34" charset="0"/>
              <a:buChar char="Ø"/>
            </a:pPr>
            <a:endParaRPr lang="en-US" dirty="0">
              <a:cs typeface="Calibri"/>
            </a:endParaRPr>
          </a:p>
          <a:p>
            <a:pPr>
              <a:buFont typeface="Wingdings" panose="020B0604020202020204" pitchFamily="34" charset="0"/>
              <a:buChar char="Ø"/>
            </a:pPr>
            <a:endParaRPr lang="en-US" dirty="0">
              <a:cs typeface="Calibri"/>
            </a:endParaRPr>
          </a:p>
          <a:p>
            <a:endParaRPr lang="en-US" dirty="0">
              <a:cs typeface="Calibri"/>
            </a:endParaRPr>
          </a:p>
          <a:p>
            <a:endParaRPr lang="en-US" dirty="0">
              <a:cs typeface="Calibri"/>
            </a:endParaRPr>
          </a:p>
        </p:txBody>
      </p:sp>
      <p:sp>
        <p:nvSpPr>
          <p:cNvPr id="5" name="Content Placeholder 2">
            <a:extLst>
              <a:ext uri="{FF2B5EF4-FFF2-40B4-BE49-F238E27FC236}">
                <a16:creationId xmlns:a16="http://schemas.microsoft.com/office/drawing/2014/main" id="{28AF60D2-F82B-4D59-8272-C1EA0D717734}"/>
              </a:ext>
            </a:extLst>
          </p:cNvPr>
          <p:cNvSpPr txBox="1">
            <a:spLocks/>
          </p:cNvSpPr>
          <p:nvPr/>
        </p:nvSpPr>
        <p:spPr>
          <a:xfrm>
            <a:off x="6110287" y="1823244"/>
            <a:ext cx="525303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20B0604020202020204" pitchFamily="34" charset="0"/>
              <a:buChar char="Ø"/>
            </a:pPr>
            <a:r>
              <a:rPr lang="en-US" sz="1800" dirty="0">
                <a:cs typeface="Calibri"/>
              </a:rPr>
              <a:t>MATLAB Model – Logistic Lasso</a:t>
            </a:r>
          </a:p>
          <a:p>
            <a:pPr>
              <a:buFont typeface="Wingdings" panose="020B0604020202020204" pitchFamily="34" charset="0"/>
              <a:buChar char="Ø"/>
            </a:pPr>
            <a:r>
              <a:rPr lang="en-US" sz="1800" dirty="0">
                <a:cs typeface="Calibri"/>
              </a:rPr>
              <a:t>MATLAB Model – Support Vector Machine</a:t>
            </a:r>
          </a:p>
          <a:p>
            <a:pPr>
              <a:buFont typeface="Wingdings" panose="020B0604020202020204" pitchFamily="34" charset="0"/>
              <a:buChar char="Ø"/>
            </a:pPr>
            <a:r>
              <a:rPr lang="en-US" sz="1800" dirty="0">
                <a:cs typeface="Calibri"/>
              </a:rPr>
              <a:t>Python Models – Linear Regression, Logistic Regression, SVM</a:t>
            </a:r>
          </a:p>
          <a:p>
            <a:pPr>
              <a:buFont typeface="Wingdings" panose="020B0604020202020204" pitchFamily="34" charset="0"/>
              <a:buChar char="Ø"/>
            </a:pPr>
            <a:r>
              <a:rPr lang="en-US" sz="1800" dirty="0">
                <a:cs typeface="Calibri"/>
              </a:rPr>
              <a:t>Summary</a:t>
            </a:r>
          </a:p>
          <a:p>
            <a:pPr>
              <a:buFont typeface="Wingdings" panose="020B0604020202020204" pitchFamily="34" charset="0"/>
              <a:buChar char="Ø"/>
            </a:pPr>
            <a:r>
              <a:rPr lang="en-US" sz="1800" dirty="0">
                <a:cs typeface="Calibri"/>
              </a:rPr>
              <a:t>Questions</a:t>
            </a:r>
          </a:p>
          <a:p>
            <a:pPr>
              <a:buFont typeface="Wingdings" panose="020B0604020202020204" pitchFamily="34" charset="0"/>
              <a:buChar char="Ø"/>
            </a:pPr>
            <a:r>
              <a:rPr lang="en-US" sz="1800" dirty="0">
                <a:cs typeface="Calibri"/>
              </a:rPr>
              <a:t>References</a:t>
            </a:r>
          </a:p>
          <a:p>
            <a:pPr>
              <a:buFont typeface="Wingdings" panose="020B0604020202020204" pitchFamily="34" charset="0"/>
              <a:buChar char="Ø"/>
            </a:pPr>
            <a:endParaRPr lang="en-US" dirty="0">
              <a:cs typeface="Calibri"/>
            </a:endParaRPr>
          </a:p>
          <a:p>
            <a:pPr>
              <a:buFont typeface="Wingdings" panose="020B0604020202020204" pitchFamily="34" charset="0"/>
              <a:buChar char="Ø"/>
            </a:pPr>
            <a:endParaRPr lang="en-US" dirty="0">
              <a:cs typeface="Calibri"/>
            </a:endParaRPr>
          </a:p>
          <a:p>
            <a:pPr>
              <a:buFont typeface="Wingdings" panose="020B0604020202020204" pitchFamily="34" charset="0"/>
              <a:buChar char="Ø"/>
            </a:pPr>
            <a:endParaRPr lang="en-US" dirty="0">
              <a:cs typeface="Calibri"/>
            </a:endParaRPr>
          </a:p>
          <a:p>
            <a:pPr>
              <a:buFont typeface="Wingdings" panose="020B0604020202020204" pitchFamily="34" charset="0"/>
              <a:buChar char="Ø"/>
            </a:pPr>
            <a:endParaRPr lang="en-US" dirty="0">
              <a:cs typeface="Calibri"/>
            </a:endParaRPr>
          </a:p>
          <a:p>
            <a:pPr>
              <a:buFont typeface="Wingdings" panose="020B0604020202020204" pitchFamily="34" charset="0"/>
              <a:buChar char="Ø"/>
            </a:pPr>
            <a:endParaRPr lang="en-US" dirty="0">
              <a:cs typeface="Calibri"/>
            </a:endParaRPr>
          </a:p>
          <a:p>
            <a:endParaRPr lang="en-US" dirty="0">
              <a:cs typeface="Calibri"/>
            </a:endParaRPr>
          </a:p>
          <a:p>
            <a:endParaRPr lang="en-US" dirty="0">
              <a:cs typeface="Calibri"/>
            </a:endParaRPr>
          </a:p>
        </p:txBody>
      </p:sp>
      <p:sp>
        <p:nvSpPr>
          <p:cNvPr id="4" name="Slide Number Placeholder 3">
            <a:extLst>
              <a:ext uri="{FF2B5EF4-FFF2-40B4-BE49-F238E27FC236}">
                <a16:creationId xmlns:a16="http://schemas.microsoft.com/office/drawing/2014/main" id="{A8A0BD57-E341-43C4-8BAB-B875FB7CBC12}"/>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35342793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1052967" y="422486"/>
            <a:ext cx="10689854" cy="1210056"/>
          </a:xfrm>
        </p:spPr>
        <p:txBody>
          <a:bodyPr vert="horz" lIns="91440" tIns="45720" rIns="91440" bIns="45720" rtlCol="0" anchor="b">
            <a:normAutofit/>
          </a:bodyPr>
          <a:lstStyle/>
          <a:p>
            <a:r>
              <a:rPr lang="en-US"/>
              <a:t>Model II – Logit </a:t>
            </a:r>
            <a:r>
              <a:rPr lang="en-US">
                <a:ea typeface="+mj-lt"/>
                <a:cs typeface="+mj-lt"/>
              </a:rPr>
              <a:t>In Python</a:t>
            </a:r>
          </a:p>
          <a:p>
            <a:endParaRPr lang="en-US" sz="4200">
              <a:cs typeface="Calibri Light"/>
            </a:endParaRP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a:xfrm>
            <a:off x="73152" y="3383280"/>
            <a:ext cx="457200" cy="365125"/>
          </a:xfrm>
        </p:spPr>
        <p:txBody>
          <a:bodyPr vert="horz" lIns="91440" tIns="45720" rIns="91440" bIns="45720" rtlCol="0" anchor="ctr">
            <a:normAutofit/>
          </a:bodyPr>
          <a:lstStyle/>
          <a:p>
            <a:pPr algn="ctr">
              <a:spcAft>
                <a:spcPts val="600"/>
              </a:spcAft>
            </a:pPr>
            <a:fld id="{330EA680-D336-4FF7-8B7A-9848BB0A1C32}" type="slidenum">
              <a:rPr lang="en-US">
                <a:solidFill>
                  <a:srgbClr val="FFFFFF"/>
                </a:solidFill>
              </a:rPr>
              <a:pPr algn="ctr">
                <a:spcAft>
                  <a:spcPts val="600"/>
                </a:spcAft>
              </a:pPr>
              <a:t>30</a:t>
            </a:fld>
            <a:endParaRPr lang="en-US">
              <a:solidFill>
                <a:srgbClr val="FFFFFF"/>
              </a:solidFill>
            </a:endParaRPr>
          </a:p>
        </p:txBody>
      </p:sp>
      <p:pic>
        <p:nvPicPr>
          <p:cNvPr id="5" name="Picture 5" descr="Graphical user interface, text, application, email&#10;&#10;Description automatically generated">
            <a:extLst>
              <a:ext uri="{FF2B5EF4-FFF2-40B4-BE49-F238E27FC236}">
                <a16:creationId xmlns:a16="http://schemas.microsoft.com/office/drawing/2014/main" id="{41DB4AEF-2D35-40AA-B246-01EA2F909750}"/>
              </a:ext>
            </a:extLst>
          </p:cNvPr>
          <p:cNvPicPr>
            <a:picLocks noChangeAspect="1"/>
          </p:cNvPicPr>
          <p:nvPr/>
        </p:nvPicPr>
        <p:blipFill>
          <a:blip r:embed="rId2"/>
          <a:stretch>
            <a:fillRect/>
          </a:stretch>
        </p:blipFill>
        <p:spPr>
          <a:xfrm>
            <a:off x="6443837" y="2338918"/>
            <a:ext cx="5586942" cy="1466571"/>
          </a:xfrm>
          <a:prstGeom prst="rect">
            <a:avLst/>
          </a:prstGeom>
        </p:spPr>
      </p:pic>
      <p:pic>
        <p:nvPicPr>
          <p:cNvPr id="7" name="Picture 7" descr="Table&#10;&#10;Description automatically generated">
            <a:extLst>
              <a:ext uri="{FF2B5EF4-FFF2-40B4-BE49-F238E27FC236}">
                <a16:creationId xmlns:a16="http://schemas.microsoft.com/office/drawing/2014/main" id="{BE7C2F61-888A-423F-AA94-3E5738E47CA8}"/>
              </a:ext>
            </a:extLst>
          </p:cNvPr>
          <p:cNvPicPr>
            <a:picLocks noChangeAspect="1"/>
          </p:cNvPicPr>
          <p:nvPr/>
        </p:nvPicPr>
        <p:blipFill>
          <a:blip r:embed="rId3"/>
          <a:stretch>
            <a:fillRect/>
          </a:stretch>
        </p:blipFill>
        <p:spPr>
          <a:xfrm>
            <a:off x="1125867" y="2379854"/>
            <a:ext cx="4827616" cy="4061611"/>
          </a:xfrm>
          <a:prstGeom prst="rect">
            <a:avLst/>
          </a:prstGeom>
        </p:spPr>
      </p:pic>
      <p:pic>
        <p:nvPicPr>
          <p:cNvPr id="6" name="Picture 6" descr="A picture containing graphical user interface&#10;&#10;Description automatically generated">
            <a:extLst>
              <a:ext uri="{FF2B5EF4-FFF2-40B4-BE49-F238E27FC236}">
                <a16:creationId xmlns:a16="http://schemas.microsoft.com/office/drawing/2014/main" id="{2DB56478-C927-4D7B-8775-A9401AB067FC}"/>
              </a:ext>
            </a:extLst>
          </p:cNvPr>
          <p:cNvPicPr>
            <a:picLocks noChangeAspect="1"/>
          </p:cNvPicPr>
          <p:nvPr/>
        </p:nvPicPr>
        <p:blipFill>
          <a:blip r:embed="rId4"/>
          <a:stretch>
            <a:fillRect/>
          </a:stretch>
        </p:blipFill>
        <p:spPr>
          <a:xfrm>
            <a:off x="6443838" y="4256565"/>
            <a:ext cx="5586942" cy="2486188"/>
          </a:xfrm>
          <a:prstGeom prst="rect">
            <a:avLst/>
          </a:prstGeom>
        </p:spPr>
      </p:pic>
      <p:sp>
        <p:nvSpPr>
          <p:cNvPr id="8" name="TextBox 7">
            <a:extLst>
              <a:ext uri="{FF2B5EF4-FFF2-40B4-BE49-F238E27FC236}">
                <a16:creationId xmlns:a16="http://schemas.microsoft.com/office/drawing/2014/main" id="{F782D0D8-93D3-41B0-AF48-AAC973C040D5}"/>
              </a:ext>
            </a:extLst>
          </p:cNvPr>
          <p:cNvSpPr txBox="1"/>
          <p:nvPr/>
        </p:nvSpPr>
        <p:spPr>
          <a:xfrm>
            <a:off x="1051681" y="1246423"/>
            <a:ext cx="7795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Calibri"/>
                <a:cs typeface="Calibri"/>
              </a:rPr>
              <a:t>btc_halving1 = </a:t>
            </a:r>
            <a:r>
              <a:rPr lang="en-US" sz="1400" err="1">
                <a:latin typeface="Calibri"/>
                <a:cs typeface="Calibri"/>
              </a:rPr>
              <a:t>btc_day.loc</a:t>
            </a:r>
            <a:r>
              <a:rPr lang="en-US" sz="1400">
                <a:latin typeface="Calibri"/>
                <a:cs typeface="Calibri"/>
              </a:rPr>
              <a:t>[</a:t>
            </a:r>
            <a:r>
              <a:rPr lang="en-US" sz="1400">
                <a:solidFill>
                  <a:srgbClr val="A31515"/>
                </a:solidFill>
                <a:latin typeface="Calibri"/>
                <a:cs typeface="Calibri"/>
              </a:rPr>
              <a:t>'2018-12-21'</a:t>
            </a:r>
            <a:r>
              <a:rPr lang="en-US" sz="1400">
                <a:latin typeface="Calibri"/>
                <a:cs typeface="Calibri"/>
              </a:rPr>
              <a:t>:</a:t>
            </a:r>
            <a:r>
              <a:rPr lang="en-US" sz="1400">
                <a:solidFill>
                  <a:srgbClr val="A31515"/>
                </a:solidFill>
                <a:latin typeface="Calibri"/>
                <a:cs typeface="Calibri"/>
              </a:rPr>
              <a:t>'2019-01-06'</a:t>
            </a:r>
            <a:r>
              <a:rPr lang="en-US" sz="1400">
                <a:latin typeface="Calibri"/>
                <a:cs typeface="Calibri"/>
              </a:rPr>
              <a:t>] </a:t>
            </a:r>
          </a:p>
        </p:txBody>
      </p:sp>
      <p:sp>
        <p:nvSpPr>
          <p:cNvPr id="9" name="TextBox 8">
            <a:extLst>
              <a:ext uri="{FF2B5EF4-FFF2-40B4-BE49-F238E27FC236}">
                <a16:creationId xmlns:a16="http://schemas.microsoft.com/office/drawing/2014/main" id="{FF355592-2C3D-4277-9617-39F4F84BD9C0}"/>
              </a:ext>
            </a:extLst>
          </p:cNvPr>
          <p:cNvSpPr txBox="1"/>
          <p:nvPr/>
        </p:nvSpPr>
        <p:spPr>
          <a:xfrm>
            <a:off x="6357909" y="1913669"/>
            <a:ext cx="383828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Light"/>
                <a:cs typeface="Calibri Light"/>
              </a:rPr>
              <a:t>2011 – 2021 10 years Logit Analysis</a:t>
            </a:r>
          </a:p>
        </p:txBody>
      </p:sp>
      <p:sp>
        <p:nvSpPr>
          <p:cNvPr id="10" name="TextBox 9">
            <a:extLst>
              <a:ext uri="{FF2B5EF4-FFF2-40B4-BE49-F238E27FC236}">
                <a16:creationId xmlns:a16="http://schemas.microsoft.com/office/drawing/2014/main" id="{DC6B7C40-FB4F-4CDC-AFAB-ED284687B278}"/>
              </a:ext>
            </a:extLst>
          </p:cNvPr>
          <p:cNvSpPr txBox="1"/>
          <p:nvPr/>
        </p:nvSpPr>
        <p:spPr>
          <a:xfrm>
            <a:off x="1052712" y="1911809"/>
            <a:ext cx="33728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Light"/>
                <a:cs typeface="Courier New"/>
              </a:rPr>
              <a:t>btc_halving1 Target (Up/Down) Prediction </a:t>
            </a:r>
          </a:p>
        </p:txBody>
      </p:sp>
    </p:spTree>
    <p:extLst>
      <p:ext uri="{BB962C8B-B14F-4D97-AF65-F5344CB8AC3E}">
        <p14:creationId xmlns:p14="http://schemas.microsoft.com/office/powerpoint/2010/main" val="1058987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E3CE-0185-4E47-8E63-7E86A5C46F20}"/>
              </a:ext>
            </a:extLst>
          </p:cNvPr>
          <p:cNvSpPr>
            <a:spLocks noGrp="1"/>
          </p:cNvSpPr>
          <p:nvPr>
            <p:ph type="title"/>
          </p:nvPr>
        </p:nvSpPr>
        <p:spPr>
          <a:xfrm>
            <a:off x="845820" y="629968"/>
            <a:ext cx="10507980" cy="847295"/>
          </a:xfrm>
        </p:spPr>
        <p:txBody>
          <a:bodyPr vert="horz" lIns="91440" tIns="45720" rIns="91440" bIns="45720" rtlCol="0" anchor="ctr">
            <a:normAutofit/>
          </a:bodyPr>
          <a:lstStyle/>
          <a:p>
            <a:r>
              <a:rPr lang="en-US">
                <a:cs typeface="Calibri Light"/>
              </a:rPr>
              <a:t>Model III – SVM </a:t>
            </a:r>
            <a:r>
              <a:rPr lang="en-US">
                <a:ea typeface="+mj-lt"/>
                <a:cs typeface="+mj-lt"/>
              </a:rPr>
              <a:t>In Python</a:t>
            </a:r>
            <a:endParaRPr lang="en-US">
              <a:cs typeface="Calibri Light"/>
            </a:endParaRPr>
          </a:p>
          <a:p>
            <a:pPr algn="ctr"/>
            <a:endParaRPr lang="en-US">
              <a:cs typeface="Calibri Light"/>
            </a:endParaRPr>
          </a:p>
        </p:txBody>
      </p:sp>
      <p:sp>
        <p:nvSpPr>
          <p:cNvPr id="4" name="Slide Number Placeholder 3">
            <a:extLst>
              <a:ext uri="{FF2B5EF4-FFF2-40B4-BE49-F238E27FC236}">
                <a16:creationId xmlns:a16="http://schemas.microsoft.com/office/drawing/2014/main" id="{48945877-3889-4E01-ADA0-09163B22B0B7}"/>
              </a:ext>
            </a:extLst>
          </p:cNvPr>
          <p:cNvSpPr>
            <a:spLocks noGrp="1"/>
          </p:cNvSpPr>
          <p:nvPr>
            <p:ph type="sldNum" sz="quarter" idx="12"/>
          </p:nvPr>
        </p:nvSpPr>
        <p:spPr/>
        <p:txBody>
          <a:bodyPr/>
          <a:lstStyle/>
          <a:p>
            <a:fld id="{330EA680-D336-4FF7-8B7A-9848BB0A1C32}" type="slidenum">
              <a:rPr lang="en-US" smtClean="0"/>
              <a:t>31</a:t>
            </a:fld>
            <a:endParaRPr lang="en-US"/>
          </a:p>
        </p:txBody>
      </p:sp>
      <p:pic>
        <p:nvPicPr>
          <p:cNvPr id="8" name="Picture 8" descr="Graphical user interface, text, email&#10;&#10;Description automatically generated">
            <a:extLst>
              <a:ext uri="{FF2B5EF4-FFF2-40B4-BE49-F238E27FC236}">
                <a16:creationId xmlns:a16="http://schemas.microsoft.com/office/drawing/2014/main" id="{EB5CE870-CC87-40F5-B36E-9EE49B4D3D16}"/>
              </a:ext>
            </a:extLst>
          </p:cNvPr>
          <p:cNvPicPr>
            <a:picLocks noChangeAspect="1"/>
          </p:cNvPicPr>
          <p:nvPr/>
        </p:nvPicPr>
        <p:blipFill>
          <a:blip r:embed="rId2"/>
          <a:stretch>
            <a:fillRect/>
          </a:stretch>
        </p:blipFill>
        <p:spPr>
          <a:xfrm>
            <a:off x="6093263" y="2255111"/>
            <a:ext cx="4896876" cy="1330255"/>
          </a:xfrm>
          <a:prstGeom prst="rect">
            <a:avLst/>
          </a:prstGeom>
        </p:spPr>
      </p:pic>
      <p:pic>
        <p:nvPicPr>
          <p:cNvPr id="9" name="Picture 9" descr="Chart, treemap chart&#10;&#10;Description automatically generated">
            <a:extLst>
              <a:ext uri="{FF2B5EF4-FFF2-40B4-BE49-F238E27FC236}">
                <a16:creationId xmlns:a16="http://schemas.microsoft.com/office/drawing/2014/main" id="{4E63C215-BF78-42C5-B63B-ECBF2A0D35D8}"/>
              </a:ext>
            </a:extLst>
          </p:cNvPr>
          <p:cNvPicPr>
            <a:picLocks noChangeAspect="1"/>
          </p:cNvPicPr>
          <p:nvPr/>
        </p:nvPicPr>
        <p:blipFill>
          <a:blip r:embed="rId3"/>
          <a:stretch>
            <a:fillRect/>
          </a:stretch>
        </p:blipFill>
        <p:spPr>
          <a:xfrm>
            <a:off x="845958" y="2673233"/>
            <a:ext cx="4312828" cy="3555699"/>
          </a:xfrm>
          <a:prstGeom prst="rect">
            <a:avLst/>
          </a:prstGeom>
        </p:spPr>
      </p:pic>
      <p:sp>
        <p:nvSpPr>
          <p:cNvPr id="10" name="TextBox 9">
            <a:extLst>
              <a:ext uri="{FF2B5EF4-FFF2-40B4-BE49-F238E27FC236}">
                <a16:creationId xmlns:a16="http://schemas.microsoft.com/office/drawing/2014/main" id="{E0ED3684-BF9D-4BB9-BD65-DFA2C00E88D7}"/>
              </a:ext>
            </a:extLst>
          </p:cNvPr>
          <p:cNvSpPr txBox="1"/>
          <p:nvPr/>
        </p:nvSpPr>
        <p:spPr>
          <a:xfrm>
            <a:off x="6231700" y="4446977"/>
            <a:ext cx="489687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cs typeface="Calibri"/>
              </a:rPr>
              <a:t>Conclusion : The confusion matrix telling us the model predicted 16678 zeros which means loss and 553197 ones which are gain correctly, 17499 values predicted wrongly.</a:t>
            </a:r>
          </a:p>
        </p:txBody>
      </p:sp>
      <p:sp>
        <p:nvSpPr>
          <p:cNvPr id="5" name="TextBox 4">
            <a:extLst>
              <a:ext uri="{FF2B5EF4-FFF2-40B4-BE49-F238E27FC236}">
                <a16:creationId xmlns:a16="http://schemas.microsoft.com/office/drawing/2014/main" id="{D8F3CAB1-E81F-465B-BF35-AF64711F9B87}"/>
              </a:ext>
            </a:extLst>
          </p:cNvPr>
          <p:cNvSpPr txBox="1"/>
          <p:nvPr/>
        </p:nvSpPr>
        <p:spPr>
          <a:xfrm>
            <a:off x="1139030" y="2100930"/>
            <a:ext cx="36283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Light"/>
                <a:cs typeface="Calibri"/>
              </a:rPr>
              <a:t>2011 – 2021 10 years SVM Analysis</a:t>
            </a:r>
          </a:p>
        </p:txBody>
      </p:sp>
    </p:spTree>
    <p:extLst>
      <p:ext uri="{BB962C8B-B14F-4D97-AF65-F5344CB8AC3E}">
        <p14:creationId xmlns:p14="http://schemas.microsoft.com/office/powerpoint/2010/main" val="2242746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457F9-C328-4B60-B320-048F0B2E9B30}"/>
              </a:ext>
            </a:extLst>
          </p:cNvPr>
          <p:cNvSpPr>
            <a:spLocks noGrp="1"/>
          </p:cNvSpPr>
          <p:nvPr>
            <p:ph type="title"/>
          </p:nvPr>
        </p:nvSpPr>
        <p:spPr/>
        <p:txBody>
          <a:bodyPr>
            <a:normAutofit/>
          </a:bodyPr>
          <a:lstStyle/>
          <a:p>
            <a:r>
              <a:rPr lang="en-US" dirty="0">
                <a:cs typeface="Calibri Light"/>
              </a:rPr>
              <a:t>Summary</a:t>
            </a:r>
          </a:p>
        </p:txBody>
      </p:sp>
      <p:sp>
        <p:nvSpPr>
          <p:cNvPr id="3" name="Content Placeholder 2">
            <a:extLst>
              <a:ext uri="{FF2B5EF4-FFF2-40B4-BE49-F238E27FC236}">
                <a16:creationId xmlns:a16="http://schemas.microsoft.com/office/drawing/2014/main" id="{FA2D20F6-20BF-4014-B34C-47FA84287F3B}"/>
              </a:ext>
            </a:extLst>
          </p:cNvPr>
          <p:cNvSpPr>
            <a:spLocks noGrp="1"/>
          </p:cNvSpPr>
          <p:nvPr>
            <p:ph idx="1"/>
          </p:nvPr>
        </p:nvSpPr>
        <p:spPr>
          <a:xfrm>
            <a:off x="800100" y="1627505"/>
            <a:ext cx="10515600" cy="4351338"/>
          </a:xfrm>
        </p:spPr>
        <p:txBody>
          <a:bodyPr vert="horz" lIns="91440" tIns="45720" rIns="91440" bIns="45720" rtlCol="0" anchor="t">
            <a:normAutofit/>
          </a:bodyPr>
          <a:lstStyle/>
          <a:p>
            <a:pPr>
              <a:lnSpc>
                <a:spcPct val="150000"/>
              </a:lnSpc>
              <a:buFont typeface="Wingdings" panose="05000000000000000000" pitchFamily="2" charset="2"/>
              <a:buChar char="Ø"/>
            </a:pPr>
            <a:r>
              <a:rPr lang="en-US" sz="2400" dirty="0">
                <a:latin typeface="Calibri Light"/>
                <a:ea typeface="+mn-lt"/>
                <a:cs typeface="+mn-lt"/>
              </a:rPr>
              <a:t>AI &gt; ML</a:t>
            </a:r>
          </a:p>
          <a:p>
            <a:pPr>
              <a:lnSpc>
                <a:spcPct val="150000"/>
              </a:lnSpc>
              <a:buFont typeface="Wingdings" panose="05000000000000000000" pitchFamily="2" charset="2"/>
              <a:buChar char="Ø"/>
            </a:pPr>
            <a:r>
              <a:rPr lang="en-US" sz="2400" dirty="0">
                <a:latin typeface="Calibri Light"/>
                <a:ea typeface="+mn-lt"/>
                <a:cs typeface="+mn-lt"/>
              </a:rPr>
              <a:t>SVM preferred, but still has drawbacks</a:t>
            </a:r>
          </a:p>
          <a:p>
            <a:pPr lvl="1">
              <a:lnSpc>
                <a:spcPct val="150000"/>
              </a:lnSpc>
              <a:buFont typeface="Wingdings" panose="05000000000000000000" pitchFamily="2" charset="2"/>
              <a:buChar char="Ø"/>
            </a:pPr>
            <a:r>
              <a:rPr lang="en-US" sz="2000" dirty="0">
                <a:latin typeface="Calibri Light"/>
                <a:ea typeface="+mn-lt"/>
                <a:cs typeface="+mn-lt"/>
              </a:rPr>
              <a:t>Struggles with large, noisy data</a:t>
            </a:r>
          </a:p>
          <a:p>
            <a:pPr>
              <a:lnSpc>
                <a:spcPct val="150000"/>
              </a:lnSpc>
              <a:buFont typeface="Wingdings" panose="05000000000000000000" pitchFamily="2" charset="2"/>
              <a:buChar char="Ø"/>
            </a:pPr>
            <a:r>
              <a:rPr lang="en-US" sz="2400" dirty="0">
                <a:latin typeface="Calibri Light"/>
                <a:ea typeface="+mn-lt"/>
                <a:cs typeface="+mn-lt"/>
              </a:rPr>
              <a:t>2021 Data is both the best and the worst </a:t>
            </a:r>
          </a:p>
          <a:p>
            <a:pPr lvl="1">
              <a:lnSpc>
                <a:spcPct val="150000"/>
              </a:lnSpc>
              <a:buFont typeface="Wingdings" panose="05000000000000000000" pitchFamily="2" charset="2"/>
              <a:buChar char="Ø"/>
            </a:pPr>
            <a:r>
              <a:rPr lang="en-US" sz="2000" dirty="0">
                <a:latin typeface="Calibri Light"/>
                <a:ea typeface="+mn-lt"/>
                <a:cs typeface="+mn-lt"/>
              </a:rPr>
              <a:t>Most accurate, best quality of data</a:t>
            </a:r>
          </a:p>
          <a:p>
            <a:pPr lvl="1">
              <a:lnSpc>
                <a:spcPct val="150000"/>
              </a:lnSpc>
              <a:buFont typeface="Wingdings" panose="05000000000000000000" pitchFamily="2" charset="2"/>
              <a:buChar char="Ø"/>
            </a:pPr>
            <a:r>
              <a:rPr lang="en-US" sz="2000" dirty="0">
                <a:latin typeface="Calibri Light"/>
                <a:ea typeface="+mn-lt"/>
                <a:cs typeface="+mn-lt"/>
              </a:rPr>
              <a:t>Highest RMSE of the date ranges</a:t>
            </a:r>
          </a:p>
          <a:p>
            <a:pPr>
              <a:lnSpc>
                <a:spcPct val="150000"/>
              </a:lnSpc>
              <a:buFont typeface="Wingdings" panose="05000000000000000000" pitchFamily="2" charset="2"/>
              <a:buChar char="Ø"/>
            </a:pPr>
            <a:r>
              <a:rPr lang="en-US" sz="2400" dirty="0">
                <a:latin typeface="Calibri Light"/>
                <a:ea typeface="+mn-lt"/>
                <a:cs typeface="+mn-lt"/>
              </a:rPr>
              <a:t>What we would do with more time</a:t>
            </a:r>
          </a:p>
          <a:p>
            <a:pPr>
              <a:lnSpc>
                <a:spcPct val="150000"/>
              </a:lnSpc>
            </a:pPr>
            <a:endParaRPr lang="en-US" sz="1400" dirty="0">
              <a:latin typeface="Calibri Light"/>
            </a:endParaRPr>
          </a:p>
        </p:txBody>
      </p:sp>
      <p:sp>
        <p:nvSpPr>
          <p:cNvPr id="4" name="Slide Number Placeholder 3">
            <a:extLst>
              <a:ext uri="{FF2B5EF4-FFF2-40B4-BE49-F238E27FC236}">
                <a16:creationId xmlns:a16="http://schemas.microsoft.com/office/drawing/2014/main" id="{C24DBD76-FCF8-486A-9104-BC65B84472E2}"/>
              </a:ext>
            </a:extLst>
          </p:cNvPr>
          <p:cNvSpPr>
            <a:spLocks noGrp="1"/>
          </p:cNvSpPr>
          <p:nvPr>
            <p:ph type="sldNum" sz="quarter" idx="12"/>
          </p:nvPr>
        </p:nvSpPr>
        <p:spPr/>
        <p:txBody>
          <a:bodyPr/>
          <a:lstStyle/>
          <a:p>
            <a:fld id="{330EA680-D336-4FF7-8B7A-9848BB0A1C32}" type="slidenum">
              <a:rPr lang="en-US" smtClean="0"/>
              <a:t>32</a:t>
            </a:fld>
            <a:endParaRPr lang="en-US" dirty="0"/>
          </a:p>
        </p:txBody>
      </p:sp>
    </p:spTree>
    <p:extLst>
      <p:ext uri="{BB962C8B-B14F-4D97-AF65-F5344CB8AC3E}">
        <p14:creationId xmlns:p14="http://schemas.microsoft.com/office/powerpoint/2010/main" val="2879938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A6BC1-1FF9-4B10-B013-0891F7A4A102}"/>
              </a:ext>
            </a:extLst>
          </p:cNvPr>
          <p:cNvSpPr>
            <a:spLocks noGrp="1"/>
          </p:cNvSpPr>
          <p:nvPr>
            <p:ph type="title"/>
          </p:nvPr>
        </p:nvSpPr>
        <p:spPr>
          <a:xfrm>
            <a:off x="838200" y="365125"/>
            <a:ext cx="10524564" cy="5261068"/>
          </a:xfrm>
        </p:spPr>
        <p:txBody>
          <a:bodyPr>
            <a:normAutofit/>
          </a:bodyPr>
          <a:lstStyle/>
          <a:p>
            <a:pPr algn="ctr"/>
            <a:r>
              <a:rPr lang="en-US" sz="8000" dirty="0">
                <a:cs typeface="Calibri Light"/>
              </a:rPr>
              <a:t>Discussion</a:t>
            </a:r>
          </a:p>
        </p:txBody>
      </p:sp>
      <p:sp>
        <p:nvSpPr>
          <p:cNvPr id="4" name="Slide Number Placeholder 3">
            <a:extLst>
              <a:ext uri="{FF2B5EF4-FFF2-40B4-BE49-F238E27FC236}">
                <a16:creationId xmlns:a16="http://schemas.microsoft.com/office/drawing/2014/main" id="{DC2DA480-9E15-4E79-B938-BA579EAE17BD}"/>
              </a:ext>
            </a:extLst>
          </p:cNvPr>
          <p:cNvSpPr>
            <a:spLocks noGrp="1"/>
          </p:cNvSpPr>
          <p:nvPr>
            <p:ph type="sldNum" sz="quarter" idx="12"/>
          </p:nvPr>
        </p:nvSpPr>
        <p:spPr/>
        <p:txBody>
          <a:bodyPr/>
          <a:lstStyle/>
          <a:p>
            <a:fld id="{48F63A3B-78C7-47BE-AE5E-E10140E04643}" type="slidenum">
              <a:rPr lang="en-US" dirty="0"/>
              <a:t>33</a:t>
            </a:fld>
            <a:endParaRPr lang="en-US" dirty="0"/>
          </a:p>
        </p:txBody>
      </p:sp>
    </p:spTree>
    <p:extLst>
      <p:ext uri="{BB962C8B-B14F-4D97-AF65-F5344CB8AC3E}">
        <p14:creationId xmlns:p14="http://schemas.microsoft.com/office/powerpoint/2010/main" val="205363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8D3C-0E2A-463B-A7EA-1CE1256C8D2B}"/>
              </a:ext>
            </a:extLst>
          </p:cNvPr>
          <p:cNvSpPr>
            <a:spLocks noGrp="1"/>
          </p:cNvSpPr>
          <p:nvPr>
            <p:ph type="title"/>
          </p:nvPr>
        </p:nvSpPr>
        <p:spPr/>
        <p:txBody>
          <a:bodyPr>
            <a:normAutofit/>
          </a:bodyPr>
          <a:lstStyle/>
          <a:p>
            <a:r>
              <a:rPr lang="en-US" dirty="0">
                <a:cs typeface="Calibri Light"/>
              </a:rPr>
              <a:t>References</a:t>
            </a:r>
          </a:p>
        </p:txBody>
      </p:sp>
      <p:sp>
        <p:nvSpPr>
          <p:cNvPr id="3" name="Content Placeholder 2">
            <a:extLst>
              <a:ext uri="{FF2B5EF4-FFF2-40B4-BE49-F238E27FC236}">
                <a16:creationId xmlns:a16="http://schemas.microsoft.com/office/drawing/2014/main" id="{EBF5FBC3-7ED2-4C84-B5BF-7DAEB0B3F447}"/>
              </a:ext>
            </a:extLst>
          </p:cNvPr>
          <p:cNvSpPr>
            <a:spLocks noGrp="1"/>
          </p:cNvSpPr>
          <p:nvPr>
            <p:ph idx="1"/>
          </p:nvPr>
        </p:nvSpPr>
        <p:spPr>
          <a:xfrm>
            <a:off x="842982" y="1835060"/>
            <a:ext cx="10515600" cy="4351338"/>
          </a:xfrm>
        </p:spPr>
        <p:txBody>
          <a:bodyPr vert="horz" lIns="91440" tIns="45720" rIns="91440" bIns="45720" rtlCol="0" anchor="t">
            <a:normAutofit/>
          </a:bodyPr>
          <a:lstStyle/>
          <a:p>
            <a:pPr>
              <a:buFont typeface="Wingdings" panose="05000000000000000000" pitchFamily="2" charset="2"/>
              <a:buChar char="Ø"/>
            </a:pPr>
            <a:r>
              <a:rPr lang="en-US" sz="1400" i="1" dirty="0">
                <a:cs typeface="Calibri"/>
              </a:rPr>
              <a:t>Bitcoin</a:t>
            </a:r>
            <a:r>
              <a:rPr lang="en-US" sz="1400" i="1" dirty="0">
                <a:ea typeface="+mn-lt"/>
                <a:cs typeface="+mn-lt"/>
              </a:rPr>
              <a:t> Historical Data - https://www.kaggle.com/mczielinski/bitcoin-historical-data</a:t>
            </a:r>
          </a:p>
          <a:p>
            <a:pPr>
              <a:buFont typeface="Wingdings" panose="05000000000000000000" pitchFamily="2" charset="2"/>
              <a:buChar char="Ø"/>
            </a:pPr>
            <a:r>
              <a:rPr lang="en-US" sz="1400" i="1" dirty="0">
                <a:ea typeface="+mn-lt"/>
                <a:cs typeface="+mn-lt"/>
              </a:rPr>
              <a:t>CFM_Stats - https://www.mathworks.com/matlabcentral/fileexchange/46035-confusionmatstats-</a:t>
            </a:r>
            <a:br>
              <a:rPr lang="en-US" sz="1400" i="1" dirty="0">
                <a:ea typeface="+mn-lt"/>
                <a:cs typeface="+mn-lt"/>
              </a:rPr>
            </a:br>
            <a:r>
              <a:rPr lang="en-US" sz="1400" i="1" dirty="0">
                <a:ea typeface="+mn-lt"/>
                <a:cs typeface="+mn-lt"/>
              </a:rPr>
              <a:t>group-grouphat - Courtesy of Dr. Lai</a:t>
            </a:r>
          </a:p>
          <a:p>
            <a:pPr>
              <a:buFont typeface="Wingdings" panose="05000000000000000000" pitchFamily="2" charset="2"/>
              <a:buChar char="Ø"/>
            </a:pPr>
            <a:r>
              <a:rPr lang="en-US" sz="1400" i="1" dirty="0">
                <a:ea typeface="+mn-lt"/>
                <a:cs typeface="+mn-lt"/>
              </a:rPr>
              <a:t>Logistic/Lasso Regression Prediction function - https://www.mathworks.com/help/stats/lassoglm.html#d123e527155</a:t>
            </a:r>
          </a:p>
          <a:p>
            <a:pPr>
              <a:buFont typeface="Wingdings" panose="05000000000000000000" pitchFamily="2" charset="2"/>
              <a:buChar char="Ø"/>
            </a:pPr>
            <a:r>
              <a:rPr lang="en-US" sz="1400" i="1" dirty="0">
                <a:ea typeface="+mn-lt"/>
                <a:cs typeface="Calibri" panose="020F0502020204030204" pitchFamily="34" charset="0"/>
              </a:rPr>
              <a:t>Isoutlier</a:t>
            </a:r>
            <a:r>
              <a:rPr lang="en-US" sz="1400" i="1" dirty="0">
                <a:ea typeface="+mn-lt"/>
                <a:cs typeface="+mn-lt"/>
              </a:rPr>
              <a:t> function - https://www.mathworks.com/help/matlab/ref/isoutlier.html</a:t>
            </a:r>
          </a:p>
          <a:p>
            <a:pPr>
              <a:buFont typeface="Wingdings" panose="05000000000000000000" pitchFamily="2" charset="2"/>
              <a:buChar char="Ø"/>
            </a:pPr>
            <a:r>
              <a:rPr lang="en-US" sz="1400" i="1" dirty="0">
                <a:cs typeface="Calibri"/>
              </a:rPr>
              <a:t>Outlier function (unused) - https://www.mathworks.com/matlabcentral/fileexchange/70280-outlier?s_tid=srchtitle_outliers_8</a:t>
            </a:r>
            <a:endParaRPr lang="en-US" sz="1200" i="1" dirty="0">
              <a:cs typeface="Calibri"/>
            </a:endParaRPr>
          </a:p>
        </p:txBody>
      </p:sp>
      <p:sp>
        <p:nvSpPr>
          <p:cNvPr id="4" name="Slide Number Placeholder 3">
            <a:extLst>
              <a:ext uri="{FF2B5EF4-FFF2-40B4-BE49-F238E27FC236}">
                <a16:creationId xmlns:a16="http://schemas.microsoft.com/office/drawing/2014/main" id="{67EE8C24-41CF-47B6-9DC5-28D13E4B19D1}"/>
              </a:ext>
            </a:extLst>
          </p:cNvPr>
          <p:cNvSpPr>
            <a:spLocks noGrp="1"/>
          </p:cNvSpPr>
          <p:nvPr>
            <p:ph type="sldNum" sz="quarter" idx="12"/>
          </p:nvPr>
        </p:nvSpPr>
        <p:spPr/>
        <p:txBody>
          <a:bodyPr/>
          <a:lstStyle/>
          <a:p>
            <a:fld id="{330EA680-D336-4FF7-8B7A-9848BB0A1C32}" type="slidenum">
              <a:rPr lang="en-US" dirty="0" smtClean="0"/>
              <a:t>34</a:t>
            </a:fld>
            <a:endParaRPr lang="en-US" dirty="0"/>
          </a:p>
        </p:txBody>
      </p:sp>
    </p:spTree>
    <p:extLst>
      <p:ext uri="{BB962C8B-B14F-4D97-AF65-F5344CB8AC3E}">
        <p14:creationId xmlns:p14="http://schemas.microsoft.com/office/powerpoint/2010/main" val="269350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78F4-74E5-4EF7-941B-AFE4244DD09B}"/>
              </a:ext>
            </a:extLst>
          </p:cNvPr>
          <p:cNvSpPr>
            <a:spLocks noGrp="1"/>
          </p:cNvSpPr>
          <p:nvPr>
            <p:ph type="title"/>
          </p:nvPr>
        </p:nvSpPr>
        <p:spPr/>
        <p:txBody>
          <a:bodyPr>
            <a:normAutofit/>
          </a:bodyPr>
          <a:lstStyle/>
          <a:p>
            <a:r>
              <a:rPr lang="en-US" dirty="0">
                <a:cs typeface="Calibri Light"/>
              </a:rPr>
              <a:t>Background I – Bitcoin History</a:t>
            </a:r>
          </a:p>
        </p:txBody>
      </p:sp>
      <p:sp>
        <p:nvSpPr>
          <p:cNvPr id="3" name="Content Placeholder 2">
            <a:extLst>
              <a:ext uri="{FF2B5EF4-FFF2-40B4-BE49-F238E27FC236}">
                <a16:creationId xmlns:a16="http://schemas.microsoft.com/office/drawing/2014/main" id="{74AEE924-864C-4421-8562-1B718C10D51B}"/>
              </a:ext>
            </a:extLst>
          </p:cNvPr>
          <p:cNvSpPr>
            <a:spLocks noGrp="1"/>
          </p:cNvSpPr>
          <p:nvPr>
            <p:ph sz="half" idx="1"/>
          </p:nvPr>
        </p:nvSpPr>
        <p:spPr/>
        <p:txBody>
          <a:bodyPr vert="horz" lIns="91440" tIns="45720" rIns="91440" bIns="45720" rtlCol="0" anchor="t">
            <a:normAutofit fontScale="55000" lnSpcReduction="20000"/>
          </a:bodyPr>
          <a:lstStyle/>
          <a:p>
            <a:pPr>
              <a:lnSpc>
                <a:spcPct val="170000"/>
              </a:lnSpc>
              <a:buFont typeface="Wingdings" panose="05000000000000000000" pitchFamily="2" charset="2"/>
              <a:buChar char="Ø"/>
            </a:pPr>
            <a:r>
              <a:rPr lang="en-US" sz="2900" dirty="0">
                <a:ea typeface="+mn-lt"/>
                <a:cs typeface="+mn-lt"/>
              </a:rPr>
              <a:t>The cryptocurrency market now worth more than $2 trillion.</a:t>
            </a:r>
            <a:endParaRPr lang="en-US" sz="2900" dirty="0">
              <a:cs typeface="Calibri" panose="020F0502020204030204"/>
            </a:endParaRPr>
          </a:p>
          <a:p>
            <a:pPr>
              <a:lnSpc>
                <a:spcPct val="170000"/>
              </a:lnSpc>
              <a:buFont typeface="Wingdings" panose="05000000000000000000" pitchFamily="2" charset="2"/>
              <a:buChar char="Ø"/>
            </a:pPr>
            <a:r>
              <a:rPr lang="en-US" sz="2900" dirty="0">
                <a:ea typeface="+mn-lt"/>
                <a:cs typeface="+mn-lt"/>
              </a:rPr>
              <a:t>Bitcoin (BTC) was first described in 1998 by Wei Dai, suggesting idea of a new form of money.</a:t>
            </a:r>
          </a:p>
          <a:p>
            <a:pPr>
              <a:lnSpc>
                <a:spcPct val="170000"/>
              </a:lnSpc>
              <a:buFont typeface="Wingdings" panose="05000000000000000000" pitchFamily="2" charset="2"/>
              <a:buChar char="Ø"/>
            </a:pPr>
            <a:r>
              <a:rPr lang="en-US" sz="2900" dirty="0">
                <a:ea typeface="+mn-lt"/>
                <a:cs typeface="+mn-lt"/>
              </a:rPr>
              <a:t>BTC remains at the top of this market after more than a decade of existence.</a:t>
            </a:r>
            <a:endParaRPr lang="en-US" sz="2900" dirty="0">
              <a:cs typeface="Calibri"/>
            </a:endParaRPr>
          </a:p>
          <a:p>
            <a:pPr>
              <a:lnSpc>
                <a:spcPct val="170000"/>
              </a:lnSpc>
              <a:buFont typeface="Wingdings" panose="05000000000000000000" pitchFamily="2" charset="2"/>
              <a:buChar char="Ø"/>
            </a:pPr>
            <a:r>
              <a:rPr lang="en-US" sz="2900" dirty="0">
                <a:ea typeface="+mn-lt"/>
                <a:cs typeface="+mn-lt"/>
              </a:rPr>
              <a:t>BTC has a unique advantage to the rest being the first cryptocurrency on the market.</a:t>
            </a:r>
          </a:p>
          <a:p>
            <a:pPr marL="0" indent="0">
              <a:buNone/>
            </a:pPr>
            <a:br>
              <a:rPr lang="en-US" dirty="0"/>
            </a:br>
            <a:br>
              <a:rPr lang="en-US" dirty="0"/>
            </a:br>
            <a:endParaRPr lang="en-US" dirty="0">
              <a:cs typeface="Calibri" panose="020F0502020204030204"/>
            </a:endParaRPr>
          </a:p>
        </p:txBody>
      </p:sp>
      <p:sp>
        <p:nvSpPr>
          <p:cNvPr id="7" name="Content Placeholder 6">
            <a:extLst>
              <a:ext uri="{FF2B5EF4-FFF2-40B4-BE49-F238E27FC236}">
                <a16:creationId xmlns:a16="http://schemas.microsoft.com/office/drawing/2014/main" id="{D8E92259-7DCC-472D-9A9E-57F8EC49C659}"/>
              </a:ext>
            </a:extLst>
          </p:cNvPr>
          <p:cNvSpPr>
            <a:spLocks noGrp="1"/>
          </p:cNvSpPr>
          <p:nvPr>
            <p:ph sz="half" idx="2"/>
          </p:nvPr>
        </p:nvSpPr>
        <p:spPr/>
        <p:txBody>
          <a:bodyPr vert="horz" lIns="91440" tIns="45720" rIns="91440" bIns="45720" rtlCol="0" anchor="t">
            <a:normAutofit fontScale="55000" lnSpcReduction="20000"/>
          </a:bodyPr>
          <a:lstStyle/>
          <a:p>
            <a:pPr>
              <a:lnSpc>
                <a:spcPct val="170000"/>
              </a:lnSpc>
              <a:buFont typeface="Wingdings" panose="05000000000000000000" pitchFamily="2" charset="2"/>
              <a:buChar char="Ø"/>
            </a:pPr>
            <a:r>
              <a:rPr lang="en-US" dirty="0">
                <a:ea typeface="+mn-lt"/>
                <a:cs typeface="+mn-lt"/>
              </a:rPr>
              <a:t>BTC has managed to create a global community and give rise to a whole new industry.</a:t>
            </a:r>
          </a:p>
          <a:p>
            <a:pPr>
              <a:lnSpc>
                <a:spcPct val="170000"/>
              </a:lnSpc>
              <a:buFont typeface="Wingdings" panose="05000000000000000000" pitchFamily="2" charset="2"/>
              <a:buChar char="Ø"/>
            </a:pPr>
            <a:r>
              <a:rPr lang="en-US" dirty="0">
                <a:ea typeface="+mn-lt"/>
                <a:cs typeface="+mn-lt"/>
              </a:rPr>
              <a:t>BTC has lost its undisputed dominance.</a:t>
            </a:r>
          </a:p>
          <a:p>
            <a:pPr>
              <a:lnSpc>
                <a:spcPct val="170000"/>
              </a:lnSpc>
              <a:buFont typeface="Wingdings" panose="05000000000000000000" pitchFamily="2" charset="2"/>
              <a:buChar char="Ø"/>
            </a:pPr>
            <a:r>
              <a:rPr lang="en-US" dirty="0">
                <a:ea typeface="+mn-lt"/>
                <a:cs typeface="+mn-lt"/>
              </a:rPr>
              <a:t>BTC </a:t>
            </a:r>
            <a:r>
              <a:rPr lang="en-US" sz="2900" dirty="0">
                <a:ea typeface="+mn-lt"/>
                <a:cs typeface="+mn-lt"/>
              </a:rPr>
              <a:t>remains</a:t>
            </a:r>
            <a:r>
              <a:rPr lang="en-US" dirty="0">
                <a:ea typeface="+mn-lt"/>
                <a:cs typeface="+mn-lt"/>
              </a:rPr>
              <a:t> the largest cryptocurrency, with a market capitalization.</a:t>
            </a:r>
          </a:p>
          <a:p>
            <a:pPr>
              <a:lnSpc>
                <a:spcPct val="170000"/>
              </a:lnSpc>
              <a:buFont typeface="Wingdings" panose="05000000000000000000" pitchFamily="2" charset="2"/>
              <a:buChar char="Ø"/>
            </a:pPr>
            <a:r>
              <a:rPr lang="en-US" dirty="0">
                <a:ea typeface="+mn-lt"/>
                <a:cs typeface="+mn-lt"/>
              </a:rPr>
              <a:t>BTC surpassed the $1 trillion mark in 2021.</a:t>
            </a:r>
          </a:p>
          <a:p>
            <a:pPr>
              <a:lnSpc>
                <a:spcPct val="170000"/>
              </a:lnSpc>
              <a:buFont typeface="Wingdings" panose="05000000000000000000" pitchFamily="2" charset="2"/>
              <a:buChar char="Ø"/>
            </a:pPr>
            <a:r>
              <a:rPr lang="en-US" dirty="0">
                <a:ea typeface="+mn-lt"/>
                <a:cs typeface="+mn-lt"/>
              </a:rPr>
              <a:t>BTC’s price reached an all-time high of $68,521 on Nov 5, 2021.</a:t>
            </a:r>
            <a:endParaRPr lang="en-US" dirty="0">
              <a:cs typeface="Calibri" panose="020F0502020204030204"/>
            </a:endParaRPr>
          </a:p>
          <a:p>
            <a:endParaRPr lang="en-US" dirty="0"/>
          </a:p>
        </p:txBody>
      </p:sp>
      <p:sp>
        <p:nvSpPr>
          <p:cNvPr id="4" name="Slide Number Placeholder 3">
            <a:extLst>
              <a:ext uri="{FF2B5EF4-FFF2-40B4-BE49-F238E27FC236}">
                <a16:creationId xmlns:a16="http://schemas.microsoft.com/office/drawing/2014/main" id="{DAC8A2CB-1A5C-4FEC-9FDC-12E874C307C9}"/>
              </a:ext>
            </a:extLst>
          </p:cNvPr>
          <p:cNvSpPr>
            <a:spLocks noGrp="1"/>
          </p:cNvSpPr>
          <p:nvPr>
            <p:ph type="sldNum" sz="quarter" idx="12"/>
          </p:nvPr>
        </p:nvSpPr>
        <p:spPr/>
        <p:txBody>
          <a:bodyPr/>
          <a:lstStyle/>
          <a:p>
            <a:fld id="{330EA680-D336-4FF7-8B7A-9848BB0A1C32}" type="slidenum">
              <a:rPr lang="en-US" smtClean="0"/>
              <a:t>4</a:t>
            </a:fld>
            <a:endParaRPr lang="en-US" dirty="0"/>
          </a:p>
        </p:txBody>
      </p:sp>
    </p:spTree>
    <p:extLst>
      <p:ext uri="{BB962C8B-B14F-4D97-AF65-F5344CB8AC3E}">
        <p14:creationId xmlns:p14="http://schemas.microsoft.com/office/powerpoint/2010/main" val="217217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E8CB-1BE3-4ACB-A949-B1B8FC038868}"/>
              </a:ext>
            </a:extLst>
          </p:cNvPr>
          <p:cNvSpPr>
            <a:spLocks noGrp="1"/>
          </p:cNvSpPr>
          <p:nvPr>
            <p:ph type="title"/>
          </p:nvPr>
        </p:nvSpPr>
        <p:spPr/>
        <p:txBody>
          <a:bodyPr>
            <a:normAutofit/>
          </a:bodyPr>
          <a:lstStyle/>
          <a:p>
            <a:r>
              <a:rPr lang="en-US" dirty="0">
                <a:cs typeface="Calibri Light"/>
              </a:rPr>
              <a:t>Background II – Motivations</a:t>
            </a:r>
          </a:p>
        </p:txBody>
      </p:sp>
      <p:sp>
        <p:nvSpPr>
          <p:cNvPr id="3" name="Content Placeholder 2">
            <a:extLst>
              <a:ext uri="{FF2B5EF4-FFF2-40B4-BE49-F238E27FC236}">
                <a16:creationId xmlns:a16="http://schemas.microsoft.com/office/drawing/2014/main" id="{CDBCD57E-653C-49C5-9D0D-300385A5B04D}"/>
              </a:ext>
            </a:extLst>
          </p:cNvPr>
          <p:cNvSpPr>
            <a:spLocks noGrp="1"/>
          </p:cNvSpPr>
          <p:nvPr>
            <p:ph sz="half" idx="1"/>
          </p:nvPr>
        </p:nvSpPr>
        <p:spPr/>
        <p:txBody>
          <a:bodyPr vert="horz" lIns="91440" tIns="45720" rIns="91440" bIns="45720" rtlCol="0" anchor="t">
            <a:normAutofit/>
          </a:bodyPr>
          <a:lstStyle/>
          <a:p>
            <a:pPr>
              <a:lnSpc>
                <a:spcPct val="250000"/>
              </a:lnSpc>
              <a:buFont typeface="Wingdings" panose="05000000000000000000" pitchFamily="2" charset="2"/>
              <a:buChar char="Ø"/>
            </a:pPr>
            <a:r>
              <a:rPr lang="en-US" dirty="0">
                <a:latin typeface="Calibri Light"/>
                <a:cs typeface="Calibri Light"/>
              </a:rPr>
              <a:t>Interesting Problems</a:t>
            </a:r>
          </a:p>
          <a:p>
            <a:pPr>
              <a:lnSpc>
                <a:spcPct val="250000"/>
              </a:lnSpc>
              <a:buFont typeface="Wingdings" panose="05000000000000000000" pitchFamily="2" charset="2"/>
              <a:buChar char="Ø"/>
            </a:pPr>
            <a:r>
              <a:rPr lang="en-US" dirty="0">
                <a:latin typeface="Calibri Light"/>
                <a:cs typeface="Calibri Light"/>
              </a:rPr>
              <a:t>Dataset Selection</a:t>
            </a:r>
          </a:p>
          <a:p>
            <a:pPr>
              <a:lnSpc>
                <a:spcPct val="250000"/>
              </a:lnSpc>
              <a:buFont typeface="Wingdings" panose="05000000000000000000" pitchFamily="2" charset="2"/>
              <a:buChar char="Ø"/>
            </a:pPr>
            <a:r>
              <a:rPr lang="en-US" dirty="0">
                <a:latin typeface="Calibri Light"/>
                <a:cs typeface="Calibri Light"/>
              </a:rPr>
              <a:t>Minute vs. Daily</a:t>
            </a:r>
          </a:p>
        </p:txBody>
      </p:sp>
      <p:sp>
        <p:nvSpPr>
          <p:cNvPr id="5" name="Content Placeholder 4">
            <a:extLst>
              <a:ext uri="{FF2B5EF4-FFF2-40B4-BE49-F238E27FC236}">
                <a16:creationId xmlns:a16="http://schemas.microsoft.com/office/drawing/2014/main" id="{B266FE9B-5B6F-4F83-9E6E-3EB9996D212C}"/>
              </a:ext>
            </a:extLst>
          </p:cNvPr>
          <p:cNvSpPr>
            <a:spLocks noGrp="1"/>
          </p:cNvSpPr>
          <p:nvPr>
            <p:ph sz="half" idx="2"/>
          </p:nvPr>
        </p:nvSpPr>
        <p:spPr/>
        <p:txBody>
          <a:bodyPr/>
          <a:lstStyle/>
          <a:p>
            <a:pPr>
              <a:lnSpc>
                <a:spcPct val="250000"/>
              </a:lnSpc>
              <a:buFont typeface="Wingdings" panose="05000000000000000000" pitchFamily="2" charset="2"/>
              <a:buChar char="Ø"/>
            </a:pPr>
            <a:r>
              <a:rPr lang="en-US" dirty="0">
                <a:latin typeface="Calibri Light"/>
                <a:cs typeface="Calibri Light"/>
              </a:rPr>
              <a:t>Pros and Cons</a:t>
            </a:r>
          </a:p>
          <a:p>
            <a:pPr>
              <a:lnSpc>
                <a:spcPct val="250000"/>
              </a:lnSpc>
              <a:buFont typeface="Wingdings" panose="05000000000000000000" pitchFamily="2" charset="2"/>
              <a:buChar char="Ø"/>
            </a:pPr>
            <a:r>
              <a:rPr lang="en-US" dirty="0">
                <a:latin typeface="Calibri Light"/>
                <a:cs typeface="Calibri Light"/>
              </a:rPr>
              <a:t>MATLAB</a:t>
            </a:r>
          </a:p>
          <a:p>
            <a:pPr>
              <a:lnSpc>
                <a:spcPct val="250000"/>
              </a:lnSpc>
              <a:buFont typeface="Wingdings" panose="05000000000000000000" pitchFamily="2" charset="2"/>
              <a:buChar char="Ø"/>
            </a:pPr>
            <a:r>
              <a:rPr lang="en-US" dirty="0">
                <a:latin typeface="Calibri Light"/>
                <a:cs typeface="Calibri Light"/>
              </a:rPr>
              <a:t>Python</a:t>
            </a:r>
          </a:p>
          <a:p>
            <a:endParaRPr lang="en-US" dirty="0"/>
          </a:p>
        </p:txBody>
      </p:sp>
      <p:sp>
        <p:nvSpPr>
          <p:cNvPr id="4" name="Slide Number Placeholder 3">
            <a:extLst>
              <a:ext uri="{FF2B5EF4-FFF2-40B4-BE49-F238E27FC236}">
                <a16:creationId xmlns:a16="http://schemas.microsoft.com/office/drawing/2014/main" id="{29AB0127-5A06-4036-B27C-DB8B8E8CC018}"/>
              </a:ext>
            </a:extLst>
          </p:cNvPr>
          <p:cNvSpPr>
            <a:spLocks noGrp="1"/>
          </p:cNvSpPr>
          <p:nvPr>
            <p:ph type="sldNum" sz="quarter" idx="12"/>
          </p:nvPr>
        </p:nvSpPr>
        <p:spPr/>
        <p:txBody>
          <a:bodyPr/>
          <a:lstStyle/>
          <a:p>
            <a:fld id="{330EA680-D336-4FF7-8B7A-9848BB0A1C32}" type="slidenum">
              <a:rPr lang="en-US" smtClean="0"/>
              <a:t>5</a:t>
            </a:fld>
            <a:endParaRPr lang="en-US" dirty="0"/>
          </a:p>
        </p:txBody>
      </p:sp>
    </p:spTree>
    <p:extLst>
      <p:ext uri="{BB962C8B-B14F-4D97-AF65-F5344CB8AC3E}">
        <p14:creationId xmlns:p14="http://schemas.microsoft.com/office/powerpoint/2010/main" val="3719470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85B8-0ACD-4E1F-A95C-FA53EA7F6A34}"/>
              </a:ext>
            </a:extLst>
          </p:cNvPr>
          <p:cNvSpPr>
            <a:spLocks noGrp="1"/>
          </p:cNvSpPr>
          <p:nvPr>
            <p:ph type="title"/>
          </p:nvPr>
        </p:nvSpPr>
        <p:spPr>
          <a:xfrm>
            <a:off x="871236" y="435211"/>
            <a:ext cx="11546809" cy="1065478"/>
          </a:xfrm>
        </p:spPr>
        <p:txBody>
          <a:bodyPr>
            <a:normAutofit/>
          </a:bodyPr>
          <a:lstStyle/>
          <a:p>
            <a:r>
              <a:rPr lang="en-US" dirty="0">
                <a:ea typeface="+mj-lt"/>
                <a:cs typeface="+mj-lt"/>
              </a:rPr>
              <a:t>Dataset Details</a:t>
            </a:r>
            <a:endParaRPr lang="en-US" dirty="0">
              <a:cs typeface="Calibri Light"/>
            </a:endParaRPr>
          </a:p>
        </p:txBody>
      </p:sp>
      <p:sp>
        <p:nvSpPr>
          <p:cNvPr id="3" name="Content Placeholder 2">
            <a:extLst>
              <a:ext uri="{FF2B5EF4-FFF2-40B4-BE49-F238E27FC236}">
                <a16:creationId xmlns:a16="http://schemas.microsoft.com/office/drawing/2014/main" id="{C825D214-6E4E-4D64-81F9-8AB97D756662}"/>
              </a:ext>
            </a:extLst>
          </p:cNvPr>
          <p:cNvSpPr>
            <a:spLocks noGrp="1"/>
          </p:cNvSpPr>
          <p:nvPr>
            <p:ph idx="1"/>
          </p:nvPr>
        </p:nvSpPr>
        <p:spPr>
          <a:xfrm>
            <a:off x="838200" y="1560978"/>
            <a:ext cx="10515600" cy="4351338"/>
          </a:xfrm>
        </p:spPr>
        <p:txBody>
          <a:bodyPr vert="horz" lIns="91440" tIns="45720" rIns="91440" bIns="45720" rtlCol="0" anchor="t">
            <a:normAutofit/>
          </a:bodyPr>
          <a:lstStyle/>
          <a:p>
            <a:pPr>
              <a:lnSpc>
                <a:spcPct val="150000"/>
              </a:lnSpc>
              <a:buFont typeface="Wingdings" panose="05000000000000000000" pitchFamily="2" charset="2"/>
              <a:buChar char="Ø"/>
            </a:pPr>
            <a:r>
              <a:rPr lang="en-US" sz="1400" dirty="0">
                <a:latin typeface="Calibri Light"/>
                <a:ea typeface="+mn-lt"/>
                <a:cs typeface="+mn-lt"/>
              </a:rPr>
              <a:t>4,857,377 rows × 8 columns in the dataset</a:t>
            </a:r>
          </a:p>
          <a:p>
            <a:pPr lvl="1">
              <a:lnSpc>
                <a:spcPct val="150000"/>
              </a:lnSpc>
              <a:buFont typeface="Wingdings" panose="05000000000000000000" pitchFamily="2" charset="2"/>
              <a:buChar char="Ø"/>
            </a:pPr>
            <a:r>
              <a:rPr lang="en-US" sz="1200" dirty="0">
                <a:latin typeface="Calibri Light"/>
                <a:ea typeface="+mn-lt"/>
                <a:cs typeface="+mn-lt"/>
              </a:rPr>
              <a:t>After filtering NaN’s the total number of records is 3,613,769, a reduction of 25.6%</a:t>
            </a:r>
          </a:p>
          <a:p>
            <a:pPr>
              <a:lnSpc>
                <a:spcPct val="150000"/>
              </a:lnSpc>
              <a:buFont typeface="Wingdings" panose="05000000000000000000" pitchFamily="2" charset="2"/>
              <a:buChar char="Ø"/>
            </a:pPr>
            <a:r>
              <a:rPr lang="en-US" sz="1400" dirty="0">
                <a:latin typeface="Calibri Light"/>
                <a:ea typeface="+mn-lt"/>
                <a:cs typeface="+mn-lt"/>
              </a:rPr>
              <a:t>Date – Unix Time</a:t>
            </a:r>
            <a:endParaRPr lang="en-US" sz="1400" dirty="0">
              <a:latin typeface="Calibri Light"/>
              <a:cs typeface="Calibri"/>
            </a:endParaRPr>
          </a:p>
          <a:p>
            <a:pPr>
              <a:lnSpc>
                <a:spcPct val="150000"/>
              </a:lnSpc>
              <a:buFont typeface="Wingdings" panose="05000000000000000000" pitchFamily="2" charset="2"/>
              <a:buChar char="Ø"/>
            </a:pPr>
            <a:r>
              <a:rPr lang="en-US" sz="1400" dirty="0">
                <a:latin typeface="Calibri Light"/>
                <a:ea typeface="+mn-lt"/>
                <a:cs typeface="+mn-lt"/>
              </a:rPr>
              <a:t>Open – Opening price per minute</a:t>
            </a:r>
          </a:p>
          <a:p>
            <a:pPr>
              <a:lnSpc>
                <a:spcPct val="150000"/>
              </a:lnSpc>
              <a:buFont typeface="Wingdings" panose="05000000000000000000" pitchFamily="2" charset="2"/>
              <a:buChar char="Ø"/>
            </a:pPr>
            <a:r>
              <a:rPr lang="en-US" sz="1400" dirty="0">
                <a:latin typeface="Calibri Light"/>
                <a:ea typeface="+mn-lt"/>
                <a:cs typeface="+mn-lt"/>
              </a:rPr>
              <a:t>High – Maximum price per minute</a:t>
            </a:r>
          </a:p>
          <a:p>
            <a:pPr>
              <a:lnSpc>
                <a:spcPct val="150000"/>
              </a:lnSpc>
              <a:buFont typeface="Wingdings" panose="05000000000000000000" pitchFamily="2" charset="2"/>
              <a:buChar char="Ø"/>
            </a:pPr>
            <a:r>
              <a:rPr lang="en-US" sz="1400" dirty="0">
                <a:latin typeface="Calibri Light"/>
                <a:ea typeface="+mn-lt"/>
                <a:cs typeface="+mn-lt"/>
              </a:rPr>
              <a:t>Low – Minimum price per minute</a:t>
            </a:r>
          </a:p>
          <a:p>
            <a:pPr>
              <a:lnSpc>
                <a:spcPct val="150000"/>
              </a:lnSpc>
              <a:buFont typeface="Wingdings" panose="05000000000000000000" pitchFamily="2" charset="2"/>
              <a:buChar char="Ø"/>
            </a:pPr>
            <a:r>
              <a:rPr lang="en-US" sz="1400" dirty="0">
                <a:latin typeface="Calibri Light"/>
                <a:ea typeface="+mn-lt"/>
                <a:cs typeface="+mn-lt"/>
              </a:rPr>
              <a:t>Close – Close price per minute</a:t>
            </a:r>
          </a:p>
          <a:p>
            <a:pPr>
              <a:lnSpc>
                <a:spcPct val="150000"/>
              </a:lnSpc>
              <a:buFont typeface="Wingdings" panose="05000000000000000000" pitchFamily="2" charset="2"/>
              <a:buChar char="Ø"/>
            </a:pPr>
            <a:r>
              <a:rPr lang="en-US" sz="1400" dirty="0">
                <a:latin typeface="Calibri Light"/>
                <a:ea typeface="+mn-lt"/>
                <a:cs typeface="+mn-lt"/>
              </a:rPr>
              <a:t>Volume_BTC – Number of Bitcoins traded per minute</a:t>
            </a:r>
          </a:p>
          <a:p>
            <a:pPr>
              <a:lnSpc>
                <a:spcPct val="150000"/>
              </a:lnSpc>
              <a:buFont typeface="Wingdings" panose="05000000000000000000" pitchFamily="2" charset="2"/>
              <a:buChar char="Ø"/>
            </a:pPr>
            <a:r>
              <a:rPr lang="en-US" sz="1400" dirty="0">
                <a:latin typeface="Calibri Light"/>
                <a:ea typeface="+mn-lt"/>
                <a:cs typeface="+mn-lt"/>
              </a:rPr>
              <a:t>Volume_Currency – Total price of Bitcoins traded per minute</a:t>
            </a:r>
          </a:p>
          <a:p>
            <a:pPr>
              <a:lnSpc>
                <a:spcPct val="150000"/>
              </a:lnSpc>
              <a:buFont typeface="Wingdings" panose="05000000000000000000" pitchFamily="2" charset="2"/>
              <a:buChar char="Ø"/>
            </a:pPr>
            <a:r>
              <a:rPr lang="en-US" sz="1400" dirty="0">
                <a:latin typeface="Calibri Light"/>
                <a:ea typeface="+mn-lt"/>
                <a:cs typeface="+mn-lt"/>
              </a:rPr>
              <a:t>Weighted Price – Volume_Currency divided by Volume_BTC</a:t>
            </a:r>
          </a:p>
        </p:txBody>
      </p:sp>
      <p:sp>
        <p:nvSpPr>
          <p:cNvPr id="4" name="Slide Number Placeholder 3">
            <a:extLst>
              <a:ext uri="{FF2B5EF4-FFF2-40B4-BE49-F238E27FC236}">
                <a16:creationId xmlns:a16="http://schemas.microsoft.com/office/drawing/2014/main" id="{12D60294-D8F5-4F39-86E6-148DE512A108}"/>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07894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BCF2CB8E-AB41-4162-9F02-42F9434AE089}"/>
              </a:ext>
            </a:extLst>
          </p:cNvPr>
          <p:cNvSpPr/>
          <p:nvPr/>
        </p:nvSpPr>
        <p:spPr>
          <a:xfrm>
            <a:off x="686796" y="2467869"/>
            <a:ext cx="3210000" cy="94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ea typeface="+mn-lt"/>
              <a:cs typeface="+mn-lt"/>
            </a:endParaRPr>
          </a:p>
          <a:p>
            <a:pPr algn="ctr"/>
            <a:endParaRPr lang="en-US" b="1" dirty="0">
              <a:ea typeface="+mn-lt"/>
              <a:cs typeface="+mn-lt"/>
            </a:endParaRPr>
          </a:p>
          <a:p>
            <a:endParaRPr lang="en-US" sz="1400" b="1" dirty="0">
              <a:ea typeface="+mn-lt"/>
              <a:cs typeface="+mn-lt"/>
            </a:endParaRPr>
          </a:p>
          <a:p>
            <a:r>
              <a:rPr lang="en-US" sz="1400" b="1" dirty="0">
                <a:ea typeface="+mn-lt"/>
                <a:cs typeface="+mn-lt"/>
              </a:rPr>
              <a:t>Description of the source of data</a:t>
            </a:r>
            <a:endParaRPr lang="en-US" sz="1400" dirty="0">
              <a:cs typeface="Calibri"/>
            </a:endParaRPr>
          </a:p>
          <a:p>
            <a:pPr algn="ctr"/>
            <a:br>
              <a:rPr lang="en-US" dirty="0"/>
            </a:br>
            <a:br>
              <a:rPr lang="en-US" dirty="0"/>
            </a:br>
            <a:endParaRPr lang="en-US" dirty="0"/>
          </a:p>
        </p:txBody>
      </p:sp>
      <p:sp>
        <p:nvSpPr>
          <p:cNvPr id="5" name="Arrow: Pentagon 4">
            <a:extLst>
              <a:ext uri="{FF2B5EF4-FFF2-40B4-BE49-F238E27FC236}">
                <a16:creationId xmlns:a16="http://schemas.microsoft.com/office/drawing/2014/main" id="{F7D39132-04F4-40F8-BCE8-B5459120703E}"/>
              </a:ext>
            </a:extLst>
          </p:cNvPr>
          <p:cNvSpPr/>
          <p:nvPr/>
        </p:nvSpPr>
        <p:spPr>
          <a:xfrm>
            <a:off x="8421046" y="2467870"/>
            <a:ext cx="3210000" cy="94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b="1" dirty="0">
                <a:ea typeface="+mn-lt"/>
                <a:cs typeface="+mn-lt"/>
              </a:rPr>
              <a:t>Description of the data exploration &amp; analysis phase of the project</a:t>
            </a:r>
            <a:endParaRPr lang="en-US" sz="1400" dirty="0">
              <a:cs typeface="Calibri" panose="020F0502020204030204"/>
            </a:endParaRPr>
          </a:p>
        </p:txBody>
      </p:sp>
      <p:sp>
        <p:nvSpPr>
          <p:cNvPr id="6" name="Arrow: Pentagon 5">
            <a:extLst>
              <a:ext uri="{FF2B5EF4-FFF2-40B4-BE49-F238E27FC236}">
                <a16:creationId xmlns:a16="http://schemas.microsoft.com/office/drawing/2014/main" id="{B03BF47D-1779-4D75-A2A1-7E484F3AB3B8}"/>
              </a:ext>
            </a:extLst>
          </p:cNvPr>
          <p:cNvSpPr/>
          <p:nvPr/>
        </p:nvSpPr>
        <p:spPr>
          <a:xfrm>
            <a:off x="4544795" y="2467869"/>
            <a:ext cx="3210000" cy="94200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b="1" dirty="0">
              <a:ea typeface="+mn-lt"/>
              <a:cs typeface="+mn-lt"/>
            </a:endParaRPr>
          </a:p>
          <a:p>
            <a:pPr algn="ctr"/>
            <a:endParaRPr lang="en-US" b="1" dirty="0">
              <a:ea typeface="+mn-lt"/>
              <a:cs typeface="+mn-lt"/>
            </a:endParaRPr>
          </a:p>
          <a:p>
            <a:pPr algn="ctr"/>
            <a:endParaRPr lang="en-US" b="1" dirty="0">
              <a:ea typeface="+mn-lt"/>
              <a:cs typeface="+mn-lt"/>
            </a:endParaRPr>
          </a:p>
          <a:p>
            <a:r>
              <a:rPr lang="en-US" sz="1400" b="1" dirty="0">
                <a:ea typeface="+mn-lt"/>
                <a:cs typeface="+mn-lt"/>
              </a:rPr>
              <a:t>Questions we hope to answer with the data</a:t>
            </a:r>
            <a:endParaRPr lang="en-US" sz="1400" dirty="0">
              <a:cs typeface="Calibri"/>
            </a:endParaRPr>
          </a:p>
          <a:p>
            <a:pPr algn="ctr"/>
            <a:br>
              <a:rPr lang="en-US" dirty="0"/>
            </a:br>
            <a:br>
              <a:rPr lang="en-US" dirty="0"/>
            </a:br>
            <a:endParaRPr lang="en-US" dirty="0"/>
          </a:p>
        </p:txBody>
      </p:sp>
      <p:sp>
        <p:nvSpPr>
          <p:cNvPr id="7" name="TextBox 6">
            <a:extLst>
              <a:ext uri="{FF2B5EF4-FFF2-40B4-BE49-F238E27FC236}">
                <a16:creationId xmlns:a16="http://schemas.microsoft.com/office/drawing/2014/main" id="{3D8124F9-9D42-4489-994B-B78AB5CDDF9C}"/>
              </a:ext>
            </a:extLst>
          </p:cNvPr>
          <p:cNvSpPr txBox="1"/>
          <p:nvPr/>
        </p:nvSpPr>
        <p:spPr>
          <a:xfrm>
            <a:off x="685275" y="4497999"/>
            <a:ext cx="2791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Daily prices with 1-minute intervals and a range of week, month of data.</a:t>
            </a:r>
            <a:endParaRPr lang="en-US" sz="1400" dirty="0"/>
          </a:p>
        </p:txBody>
      </p:sp>
      <p:sp>
        <p:nvSpPr>
          <p:cNvPr id="8" name="TextBox 7">
            <a:extLst>
              <a:ext uri="{FF2B5EF4-FFF2-40B4-BE49-F238E27FC236}">
                <a16:creationId xmlns:a16="http://schemas.microsoft.com/office/drawing/2014/main" id="{F2CBD8AC-5B24-45F9-BA7E-C0C31E2C98B7}"/>
              </a:ext>
            </a:extLst>
          </p:cNvPr>
          <p:cNvSpPr txBox="1"/>
          <p:nvPr/>
        </p:nvSpPr>
        <p:spPr>
          <a:xfrm>
            <a:off x="4588995" y="4498272"/>
            <a:ext cx="286420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When was the best time to buy or sell by knowing price upward (1) or downward (0)?</a:t>
            </a:r>
            <a:endParaRPr lang="en-US" sz="1400" dirty="0"/>
          </a:p>
        </p:txBody>
      </p:sp>
      <p:sp>
        <p:nvSpPr>
          <p:cNvPr id="9" name="TextBox 8">
            <a:extLst>
              <a:ext uri="{FF2B5EF4-FFF2-40B4-BE49-F238E27FC236}">
                <a16:creationId xmlns:a16="http://schemas.microsoft.com/office/drawing/2014/main" id="{A86725EC-6930-4100-8382-B3288FFFC81C}"/>
              </a:ext>
            </a:extLst>
          </p:cNvPr>
          <p:cNvSpPr txBox="1"/>
          <p:nvPr/>
        </p:nvSpPr>
        <p:spPr>
          <a:xfrm>
            <a:off x="8421278" y="4496214"/>
            <a:ext cx="29559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 of missing NA Value = 25 %</a:t>
            </a:r>
            <a:endParaRPr lang="en-US" sz="1400" dirty="0"/>
          </a:p>
        </p:txBody>
      </p:sp>
      <p:sp>
        <p:nvSpPr>
          <p:cNvPr id="10" name="TextBox 1">
            <a:extLst>
              <a:ext uri="{FF2B5EF4-FFF2-40B4-BE49-F238E27FC236}">
                <a16:creationId xmlns:a16="http://schemas.microsoft.com/office/drawing/2014/main" id="{923D0168-CE45-4F8C-9139-79713C2D11F2}"/>
              </a:ext>
            </a:extLst>
          </p:cNvPr>
          <p:cNvSpPr txBox="1"/>
          <p:nvPr/>
        </p:nvSpPr>
        <p:spPr>
          <a:xfrm>
            <a:off x="688109" y="394302"/>
            <a:ext cx="10941043"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4400" dirty="0">
                <a:latin typeface="Calibri Light"/>
                <a:cs typeface="Calibri"/>
              </a:rPr>
              <a:t>Prediction</a:t>
            </a:r>
          </a:p>
        </p:txBody>
      </p:sp>
      <p:sp>
        <p:nvSpPr>
          <p:cNvPr id="11" name="Slide Number Placeholder 10">
            <a:extLst>
              <a:ext uri="{FF2B5EF4-FFF2-40B4-BE49-F238E27FC236}">
                <a16:creationId xmlns:a16="http://schemas.microsoft.com/office/drawing/2014/main" id="{E0A4C7C2-1C18-437D-9416-F179447F0254}"/>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966734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Chevron 8">
            <a:extLst>
              <a:ext uri="{FF2B5EF4-FFF2-40B4-BE49-F238E27FC236}">
                <a16:creationId xmlns:a16="http://schemas.microsoft.com/office/drawing/2014/main" id="{A33090C3-A1DE-4EC1-9FC3-0CBDC0D94AE4}"/>
              </a:ext>
            </a:extLst>
          </p:cNvPr>
          <p:cNvSpPr/>
          <p:nvPr/>
        </p:nvSpPr>
        <p:spPr>
          <a:xfrm>
            <a:off x="428559" y="2988457"/>
            <a:ext cx="3102000" cy="1086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cs typeface="Calibri"/>
              </a:rPr>
              <a:t>Selection of ML model</a:t>
            </a:r>
            <a:endParaRPr lang="en-US" sz="1400" dirty="0">
              <a:solidFill>
                <a:schemeClr val="tx1"/>
              </a:solidFill>
            </a:endParaRPr>
          </a:p>
        </p:txBody>
      </p:sp>
      <p:sp>
        <p:nvSpPr>
          <p:cNvPr id="10" name="Arrow: Chevron 9">
            <a:extLst>
              <a:ext uri="{FF2B5EF4-FFF2-40B4-BE49-F238E27FC236}">
                <a16:creationId xmlns:a16="http://schemas.microsoft.com/office/drawing/2014/main" id="{74A10475-26D8-4E66-9D69-6BACDC8D690B}"/>
              </a:ext>
            </a:extLst>
          </p:cNvPr>
          <p:cNvSpPr/>
          <p:nvPr/>
        </p:nvSpPr>
        <p:spPr>
          <a:xfrm>
            <a:off x="3188559" y="2988457"/>
            <a:ext cx="3102000" cy="1086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cs typeface="Calibri"/>
              </a:rPr>
              <a:t>Model Analysis</a:t>
            </a:r>
            <a:endParaRPr lang="en-US" sz="1400" dirty="0">
              <a:solidFill>
                <a:schemeClr val="tx1"/>
              </a:solidFill>
            </a:endParaRPr>
          </a:p>
        </p:txBody>
      </p:sp>
      <p:sp>
        <p:nvSpPr>
          <p:cNvPr id="11" name="Arrow: Chevron 10">
            <a:extLst>
              <a:ext uri="{FF2B5EF4-FFF2-40B4-BE49-F238E27FC236}">
                <a16:creationId xmlns:a16="http://schemas.microsoft.com/office/drawing/2014/main" id="{239303E2-F08F-4680-9638-9E14FB088CAF}"/>
              </a:ext>
            </a:extLst>
          </p:cNvPr>
          <p:cNvSpPr/>
          <p:nvPr/>
        </p:nvSpPr>
        <p:spPr>
          <a:xfrm>
            <a:off x="5936559" y="2988457"/>
            <a:ext cx="3102000" cy="1086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400" dirty="0">
                <a:solidFill>
                  <a:schemeClr val="tx1"/>
                </a:solidFill>
                <a:cs typeface="Calibri"/>
              </a:rPr>
              <a:t>Data update start of test</a:t>
            </a:r>
            <a:endParaRPr lang="en-US" sz="1400" dirty="0">
              <a:solidFill>
                <a:schemeClr val="tx1"/>
              </a:solidFill>
            </a:endParaRPr>
          </a:p>
        </p:txBody>
      </p:sp>
      <p:sp>
        <p:nvSpPr>
          <p:cNvPr id="12" name="Arrow: Chevron 11">
            <a:extLst>
              <a:ext uri="{FF2B5EF4-FFF2-40B4-BE49-F238E27FC236}">
                <a16:creationId xmlns:a16="http://schemas.microsoft.com/office/drawing/2014/main" id="{514E256E-8464-40C0-A23C-E3029FF21F9E}"/>
              </a:ext>
            </a:extLst>
          </p:cNvPr>
          <p:cNvSpPr/>
          <p:nvPr/>
        </p:nvSpPr>
        <p:spPr>
          <a:xfrm>
            <a:off x="8684558" y="2988457"/>
            <a:ext cx="3102000" cy="1086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400" dirty="0">
                <a:solidFill>
                  <a:schemeClr val="tx1"/>
                </a:solidFill>
                <a:cs typeface="Calibri"/>
              </a:rPr>
              <a:t>Up or Down Recommendation</a:t>
            </a:r>
          </a:p>
        </p:txBody>
      </p:sp>
      <p:sp>
        <p:nvSpPr>
          <p:cNvPr id="6" name="Title 1">
            <a:extLst>
              <a:ext uri="{FF2B5EF4-FFF2-40B4-BE49-F238E27FC236}">
                <a16:creationId xmlns:a16="http://schemas.microsoft.com/office/drawing/2014/main" id="{F26B5F88-441B-448A-91EC-82BD0BB9A98A}"/>
              </a:ext>
            </a:extLst>
          </p:cNvPr>
          <p:cNvSpPr>
            <a:spLocks noGrp="1"/>
          </p:cNvSpPr>
          <p:nvPr/>
        </p:nvSpPr>
        <p:spPr>
          <a:xfrm>
            <a:off x="836413" y="181175"/>
            <a:ext cx="10515600" cy="1828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cs typeface="Calibri Light"/>
              </a:rPr>
              <a:t>Implementation</a:t>
            </a:r>
          </a:p>
        </p:txBody>
      </p:sp>
      <p:sp>
        <p:nvSpPr>
          <p:cNvPr id="2" name="Slide Number Placeholder 1">
            <a:extLst>
              <a:ext uri="{FF2B5EF4-FFF2-40B4-BE49-F238E27FC236}">
                <a16:creationId xmlns:a16="http://schemas.microsoft.com/office/drawing/2014/main" id="{CDCB3329-1A81-441A-B476-DDAB90D96C28}"/>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897129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C3BF-0FE4-45F8-A314-930C26B718E9}"/>
              </a:ext>
            </a:extLst>
          </p:cNvPr>
          <p:cNvSpPr>
            <a:spLocks noGrp="1"/>
          </p:cNvSpPr>
          <p:nvPr>
            <p:ph type="title"/>
          </p:nvPr>
        </p:nvSpPr>
        <p:spPr/>
        <p:txBody>
          <a:bodyPr>
            <a:normAutofit/>
          </a:bodyPr>
          <a:lstStyle/>
          <a:p>
            <a:r>
              <a:rPr lang="en-US" dirty="0">
                <a:cs typeface="Calibri Light"/>
              </a:rPr>
              <a:t>Model Strategy</a:t>
            </a:r>
          </a:p>
        </p:txBody>
      </p:sp>
      <p:graphicFrame>
        <p:nvGraphicFramePr>
          <p:cNvPr id="5" name="Table 5">
            <a:extLst>
              <a:ext uri="{FF2B5EF4-FFF2-40B4-BE49-F238E27FC236}">
                <a16:creationId xmlns:a16="http://schemas.microsoft.com/office/drawing/2014/main" id="{71ADD2C7-CC89-4861-8A0B-2A534A1F008E}"/>
              </a:ext>
            </a:extLst>
          </p:cNvPr>
          <p:cNvGraphicFramePr>
            <a:graphicFrameLocks noGrp="1"/>
          </p:cNvGraphicFramePr>
          <p:nvPr>
            <p:ph idx="1"/>
            <p:extLst>
              <p:ext uri="{D42A27DB-BD31-4B8C-83A1-F6EECF244321}">
                <p14:modId xmlns:p14="http://schemas.microsoft.com/office/powerpoint/2010/main" val="2841695018"/>
              </p:ext>
            </p:extLst>
          </p:nvPr>
        </p:nvGraphicFramePr>
        <p:xfrm>
          <a:off x="838200" y="1825625"/>
          <a:ext cx="10515600" cy="25654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428142627"/>
                    </a:ext>
                  </a:extLst>
                </a:gridCol>
                <a:gridCol w="2103120">
                  <a:extLst>
                    <a:ext uri="{9D8B030D-6E8A-4147-A177-3AD203B41FA5}">
                      <a16:colId xmlns:a16="http://schemas.microsoft.com/office/drawing/2014/main" val="3473790913"/>
                    </a:ext>
                  </a:extLst>
                </a:gridCol>
                <a:gridCol w="2103120">
                  <a:extLst>
                    <a:ext uri="{9D8B030D-6E8A-4147-A177-3AD203B41FA5}">
                      <a16:colId xmlns:a16="http://schemas.microsoft.com/office/drawing/2014/main" val="2143969812"/>
                    </a:ext>
                  </a:extLst>
                </a:gridCol>
                <a:gridCol w="2103120">
                  <a:extLst>
                    <a:ext uri="{9D8B030D-6E8A-4147-A177-3AD203B41FA5}">
                      <a16:colId xmlns:a16="http://schemas.microsoft.com/office/drawing/2014/main" val="4008322189"/>
                    </a:ext>
                  </a:extLst>
                </a:gridCol>
                <a:gridCol w="2103120">
                  <a:extLst>
                    <a:ext uri="{9D8B030D-6E8A-4147-A177-3AD203B41FA5}">
                      <a16:colId xmlns:a16="http://schemas.microsoft.com/office/drawing/2014/main" val="2625833919"/>
                    </a:ext>
                  </a:extLst>
                </a:gridCol>
              </a:tblGrid>
              <a:tr h="370840">
                <a:tc>
                  <a:txBody>
                    <a:bodyPr/>
                    <a:lstStyle/>
                    <a:p>
                      <a:endParaRPr lang="en-US" sz="1400" dirty="0">
                        <a:latin typeface="Calibri Light"/>
                      </a:endParaRPr>
                    </a:p>
                  </a:txBody>
                  <a:tcPr/>
                </a:tc>
                <a:tc>
                  <a:txBody>
                    <a:bodyPr/>
                    <a:lstStyle/>
                    <a:p>
                      <a:r>
                        <a:rPr lang="en-US" sz="1400" dirty="0">
                          <a:latin typeface="Calibri Light"/>
                        </a:rPr>
                        <a:t>2013</a:t>
                      </a:r>
                    </a:p>
                  </a:txBody>
                  <a:tcPr/>
                </a:tc>
                <a:tc>
                  <a:txBody>
                    <a:bodyPr/>
                    <a:lstStyle/>
                    <a:p>
                      <a:r>
                        <a:rPr lang="en-US" sz="1400" dirty="0">
                          <a:latin typeface="Calibri Light"/>
                        </a:rPr>
                        <a:t>2016</a:t>
                      </a:r>
                    </a:p>
                  </a:txBody>
                  <a:tcPr/>
                </a:tc>
                <a:tc>
                  <a:txBody>
                    <a:bodyPr/>
                    <a:lstStyle/>
                    <a:p>
                      <a:r>
                        <a:rPr lang="en-US" sz="1400" dirty="0">
                          <a:latin typeface="Calibri Light"/>
                        </a:rPr>
                        <a:t>2019</a:t>
                      </a:r>
                    </a:p>
                  </a:txBody>
                  <a:tcPr/>
                </a:tc>
                <a:tc>
                  <a:txBody>
                    <a:bodyPr/>
                    <a:lstStyle/>
                    <a:p>
                      <a:r>
                        <a:rPr lang="en-US" sz="1400" dirty="0">
                          <a:latin typeface="Calibri Light"/>
                        </a:rPr>
                        <a:t>2021</a:t>
                      </a:r>
                    </a:p>
                  </a:txBody>
                  <a:tcPr/>
                </a:tc>
                <a:extLst>
                  <a:ext uri="{0D108BD9-81ED-4DB2-BD59-A6C34878D82A}">
                    <a16:rowId xmlns:a16="http://schemas.microsoft.com/office/drawing/2014/main" val="305018002"/>
                  </a:ext>
                </a:extLst>
              </a:tr>
              <a:tr h="370840">
                <a:tc>
                  <a:txBody>
                    <a:bodyPr/>
                    <a:lstStyle/>
                    <a:p>
                      <a:r>
                        <a:rPr lang="en-US" sz="1400" dirty="0">
                          <a:latin typeface="Calibri Light"/>
                        </a:rPr>
                        <a:t>Mar 17 – 19</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extLst>
                  <a:ext uri="{0D108BD9-81ED-4DB2-BD59-A6C34878D82A}">
                    <a16:rowId xmlns:a16="http://schemas.microsoft.com/office/drawing/2014/main" val="3435205321"/>
                  </a:ext>
                </a:extLst>
              </a:tr>
              <a:tr h="370840">
                <a:tc>
                  <a:txBody>
                    <a:bodyPr/>
                    <a:lstStyle/>
                    <a:p>
                      <a:r>
                        <a:rPr lang="en-US" sz="1400" dirty="0">
                          <a:latin typeface="Calibri Light"/>
                        </a:rPr>
                        <a:t>Mar 17 – 23</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extLst>
                  <a:ext uri="{0D108BD9-81ED-4DB2-BD59-A6C34878D82A}">
                    <a16:rowId xmlns:a16="http://schemas.microsoft.com/office/drawing/2014/main" val="3370899409"/>
                  </a:ext>
                </a:extLst>
              </a:tr>
              <a:tr h="370840">
                <a:tc>
                  <a:txBody>
                    <a:bodyPr/>
                    <a:lstStyle/>
                    <a:p>
                      <a:r>
                        <a:rPr lang="en-US" sz="1400" dirty="0">
                          <a:latin typeface="Calibri Light"/>
                        </a:rPr>
                        <a:t>Mar 17 – 30</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tc>
                  <a:txBody>
                    <a:bodyPr/>
                    <a:lstStyle/>
                    <a:p>
                      <a:r>
                        <a:rPr lang="en-US" sz="1400" dirty="0">
                          <a:latin typeface="Calibri Light"/>
                        </a:rPr>
                        <a:t>Linear regression</a:t>
                      </a:r>
                    </a:p>
                    <a:p>
                      <a:r>
                        <a:rPr lang="en-US" sz="1400" dirty="0">
                          <a:latin typeface="Calibri Light"/>
                        </a:rPr>
                        <a:t>Logit</a:t>
                      </a:r>
                    </a:p>
                    <a:p>
                      <a:r>
                        <a:rPr lang="en-US" sz="1400" dirty="0">
                          <a:latin typeface="Calibri Light"/>
                        </a:rPr>
                        <a:t>SVM</a:t>
                      </a:r>
                    </a:p>
                  </a:txBody>
                  <a:tcPr/>
                </a:tc>
                <a:extLst>
                  <a:ext uri="{0D108BD9-81ED-4DB2-BD59-A6C34878D82A}">
                    <a16:rowId xmlns:a16="http://schemas.microsoft.com/office/drawing/2014/main" val="3409084790"/>
                  </a:ext>
                </a:extLst>
              </a:tr>
            </a:tbl>
          </a:graphicData>
        </a:graphic>
      </p:graphicFrame>
      <p:sp>
        <p:nvSpPr>
          <p:cNvPr id="4" name="Slide Number Placeholder 3">
            <a:extLst>
              <a:ext uri="{FF2B5EF4-FFF2-40B4-BE49-F238E27FC236}">
                <a16:creationId xmlns:a16="http://schemas.microsoft.com/office/drawing/2014/main" id="{725F7C9C-D292-4E8F-8892-27BD62EBD868}"/>
              </a:ext>
            </a:extLst>
          </p:cNvPr>
          <p:cNvSpPr>
            <a:spLocks noGrp="1"/>
          </p:cNvSpPr>
          <p:nvPr>
            <p:ph type="sldNum" sz="quarter" idx="12"/>
          </p:nvPr>
        </p:nvSpPr>
        <p:spPr/>
        <p:txBody>
          <a:bodyPr/>
          <a:lstStyle/>
          <a:p>
            <a:fld id="{330EA680-D336-4FF7-8B7A-9848BB0A1C32}" type="slidenum">
              <a:rPr lang="en-US" smtClean="0"/>
              <a:t>9</a:t>
            </a:fld>
            <a:endParaRPr lang="en-US" dirty="0"/>
          </a:p>
        </p:txBody>
      </p:sp>
    </p:spTree>
    <p:extLst>
      <p:ext uri="{BB962C8B-B14F-4D97-AF65-F5344CB8AC3E}">
        <p14:creationId xmlns:p14="http://schemas.microsoft.com/office/powerpoint/2010/main" val="14899820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FA948FF4246C43A69A59D6BEBFAD6B" ma:contentTypeVersion="8" ma:contentTypeDescription="Create a new document." ma:contentTypeScope="" ma:versionID="1bce26c4d5e421a9ca2f8e57ae49f5ed">
  <xsd:schema xmlns:xsd="http://www.w3.org/2001/XMLSchema" xmlns:xs="http://www.w3.org/2001/XMLSchema" xmlns:p="http://schemas.microsoft.com/office/2006/metadata/properties" xmlns:ns2="d5bdb997-8e77-4ad8-8ae9-f71126058b55" targetNamespace="http://schemas.microsoft.com/office/2006/metadata/properties" ma:root="true" ma:fieldsID="bd96107365b7c79e4e2dbbfbf33db5c4" ns2:_="">
    <xsd:import namespace="d5bdb997-8e77-4ad8-8ae9-f71126058b5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bdb997-8e77-4ad8-8ae9-f71126058b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24E2E4-63E3-4D5A-9B61-984A3070A6DB}">
  <ds:schemaRefs>
    <ds:schemaRef ds:uri="http://schemas.microsoft.com/office/2006/metadata/properties"/>
    <ds:schemaRef ds:uri="http://schemas.microsoft.com/office/infopath/2007/PartnerControls"/>
    <ds:schemaRef ds:uri="http://www.w3.org/2000/xmlns/"/>
  </ds:schemaRefs>
</ds:datastoreItem>
</file>

<file path=customXml/itemProps2.xml><?xml version="1.0" encoding="utf-8"?>
<ds:datastoreItem xmlns:ds="http://schemas.openxmlformats.org/officeDocument/2006/customXml" ds:itemID="{418B98CC-55C7-4DAF-A0E0-2072F1EC0176}">
  <ds:schemaRefs>
    <ds:schemaRef ds:uri="d5bdb997-8e77-4ad8-8ae9-f71126058b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C9F5150B-6563-4E11-9F5D-536D653144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14</TotalTime>
  <Words>2190</Words>
  <Application>Microsoft Office PowerPoint</Application>
  <PresentationFormat>Widescreen</PresentationFormat>
  <Paragraphs>503</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Menlo</vt:lpstr>
      <vt:lpstr>Wingdings</vt:lpstr>
      <vt:lpstr>Office Theme</vt:lpstr>
      <vt:lpstr>Analyzing and Predicting Bitcoin Price Using Machine Learning</vt:lpstr>
      <vt:lpstr>Purpose</vt:lpstr>
      <vt:lpstr>Overview</vt:lpstr>
      <vt:lpstr>Background I – Bitcoin History</vt:lpstr>
      <vt:lpstr>Background II – Motivations</vt:lpstr>
      <vt:lpstr>Dataset Details</vt:lpstr>
      <vt:lpstr>PowerPoint Presentation</vt:lpstr>
      <vt:lpstr>PowerPoint Presentation</vt:lpstr>
      <vt:lpstr>Model Strategy</vt:lpstr>
      <vt:lpstr>File Architecture I</vt:lpstr>
      <vt:lpstr> File Architecture II – Folder  </vt:lpstr>
      <vt:lpstr>MATLAB Model I – Linear Regression  I</vt:lpstr>
      <vt:lpstr>MATLAB Model I – Linear Regression II</vt:lpstr>
      <vt:lpstr>MATLAB Model I – Linear Regression III</vt:lpstr>
      <vt:lpstr>MATLAB Model I – Linear Regression IV</vt:lpstr>
      <vt:lpstr>MATLAB Model 1 – Linear Regression V</vt:lpstr>
      <vt:lpstr>MATLAB Model I – Linear Regression VI MATLAB – Comparison: 14 Days, Year over year</vt:lpstr>
      <vt:lpstr>MATLAB Model I – Linear regression VII</vt:lpstr>
      <vt:lpstr>MATLAB Model II – Logistic/Lasso Regression I</vt:lpstr>
      <vt:lpstr>MATLAB Model II – Logistic/Lasso Regression II</vt:lpstr>
      <vt:lpstr>MATLAB Model II – Logistic/Lasso Regression III</vt:lpstr>
      <vt:lpstr>MATLAB Model II – Logistic/Lasso Regression IV</vt:lpstr>
      <vt:lpstr>MATLAB Model II – Logistic/Lasso Regression V</vt:lpstr>
      <vt:lpstr>Model III – SVM – Overview  of 2021 14-day Dataset </vt:lpstr>
      <vt:lpstr>Model III – SVM – SVM Models in MATLAB</vt:lpstr>
      <vt:lpstr>Model III – SVM - BoxConstriant and Kernel Scale</vt:lpstr>
      <vt:lpstr>Model III – SVM- ROCs Curve</vt:lpstr>
      <vt:lpstr>Model III – SVM – Compare Models with Different Date Ranges</vt:lpstr>
      <vt:lpstr>Model I – Linear regression In Python</vt:lpstr>
      <vt:lpstr>Model II – Logit In Python </vt:lpstr>
      <vt:lpstr>Model III – SVM In Python </vt:lpstr>
      <vt:lpstr>Summary</vt:lpstr>
      <vt:lpstr>Discussion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Rogers</dc:creator>
  <cp:lastModifiedBy>Matt Rogers</cp:lastModifiedBy>
  <cp:revision>13</cp:revision>
  <dcterms:created xsi:type="dcterms:W3CDTF">2021-11-01T13:22:36Z</dcterms:created>
  <dcterms:modified xsi:type="dcterms:W3CDTF">2021-12-06T18:22:55Z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0x01010097FA948FF4246C43A69A59D6BEBFAD6B</vt:lpwstr>
  </property>
</Properties>
</file>