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Canva Sans" panose="020B0604020202020204" charset="0"/>
      <p:regular r:id="rId18"/>
    </p:embeddedFont>
    <p:embeddedFont>
      <p:font typeface="Playfair Display" panose="00000500000000000000" pitchFamily="2" charset="0"/>
      <p:regular r:id="rId19"/>
    </p:embeddedFont>
    <p:embeddedFont>
      <p:font typeface="Playfair Display Bold Italics" panose="020B0604020202020204" charset="0"/>
      <p:regular r:id="rId20"/>
    </p:embeddedFont>
    <p:embeddedFont>
      <p:font typeface="Public Sans" panose="020B0604020202020204" charset="0"/>
      <p:regular r:id="rId21"/>
    </p:embeddedFont>
    <p:embeddedFont>
      <p:font typeface="Public Sans Bold" panose="020B0604020202020204" charset="0"/>
      <p:regular r:id="rId22"/>
    </p:embeddedFont>
    <p:embeddedFont>
      <p:font typeface="Public Sans Bold Italics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114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6320246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MY"/>
          </a:p>
        </p:txBody>
      </p:sp>
      <p:sp>
        <p:nvSpPr>
          <p:cNvPr id="3" name="TextBox 3"/>
          <p:cNvSpPr txBox="1"/>
          <p:nvPr/>
        </p:nvSpPr>
        <p:spPr>
          <a:xfrm>
            <a:off x="1323459" y="1028700"/>
            <a:ext cx="14516761" cy="3180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30"/>
              </a:lnSpc>
            </a:pPr>
            <a:r>
              <a:rPr lang="en-US" sz="7000" spc="3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Adaptive Web Server Optimisation:</a:t>
            </a:r>
          </a:p>
          <a:p>
            <a:pPr algn="l">
              <a:lnSpc>
                <a:spcPts val="8330"/>
              </a:lnSpc>
            </a:pPr>
            <a:r>
              <a:rPr lang="en-US" sz="7000" spc="3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 FuzzyART-Based Classifier for Dynamic Request Patterns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81565" y="8393518"/>
            <a:ext cx="7862435" cy="864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Charlotte Lee</a:t>
            </a:r>
          </a:p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29 May,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MY"/>
          </a:p>
        </p:txBody>
      </p:sp>
      <p:sp>
        <p:nvSpPr>
          <p:cNvPr id="3" name="TextBox 3"/>
          <p:cNvSpPr txBox="1"/>
          <p:nvPr/>
        </p:nvSpPr>
        <p:spPr>
          <a:xfrm>
            <a:off x="1006871" y="942975"/>
            <a:ext cx="16230600" cy="651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SINGLE AGENT LEARNING PERFORMANCE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492844" y="2444547"/>
            <a:ext cx="4422593" cy="7010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l">
              <a:lnSpc>
                <a:spcPts val="3456"/>
              </a:lnSpc>
              <a:buFont typeface="Arial"/>
              <a:buChar char="•"/>
            </a:pP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 single UCB1 agent learning the best action across all request patterns.</a:t>
            </a:r>
          </a:p>
          <a:p>
            <a:pPr algn="l">
              <a:lnSpc>
                <a:spcPts val="3456"/>
              </a:lnSpc>
            </a:pPr>
            <a:endParaRPr lang="en-US" sz="27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582930" lvl="1" indent="-291465" algn="l">
              <a:lnSpc>
                <a:spcPts val="3456"/>
              </a:lnSpc>
              <a:buFont typeface="Arial"/>
              <a:buChar char="•"/>
            </a:pP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Blue line: Agent's selected actions over time.</a:t>
            </a:r>
          </a:p>
          <a:p>
            <a:pPr marL="582930" lvl="1" indent="-291465" algn="l">
              <a:lnSpc>
                <a:spcPts val="3456"/>
              </a:lnSpc>
              <a:buFont typeface="Arial"/>
              <a:buChar char="•"/>
            </a:pP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Red line: Ground truth (ideal action).</a:t>
            </a:r>
          </a:p>
          <a:p>
            <a:pPr algn="l">
              <a:lnSpc>
                <a:spcPts val="3456"/>
              </a:lnSpc>
            </a:pPr>
            <a:endParaRPr lang="en-US" sz="27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582930" lvl="1" indent="-291465" algn="l">
              <a:lnSpc>
                <a:spcPts val="3456"/>
              </a:lnSpc>
              <a:buFont typeface="Arial"/>
              <a:buChar char="•"/>
            </a:pP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The agent struggles to adapt immediately when the request pattern switches.</a:t>
            </a:r>
          </a:p>
          <a:p>
            <a:pPr algn="l">
              <a:lnSpc>
                <a:spcPts val="3456"/>
              </a:lnSpc>
            </a:pPr>
            <a:endParaRPr lang="en-US" sz="27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459915" y="2473122"/>
            <a:ext cx="12802223" cy="6785178"/>
            <a:chOff x="0" y="0"/>
            <a:chExt cx="17069630" cy="904690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069630" cy="9046904"/>
            </a:xfrm>
            <a:custGeom>
              <a:avLst/>
              <a:gdLst/>
              <a:ahLst/>
              <a:cxnLst/>
              <a:rect l="l" t="t" r="r" b="b"/>
              <a:pathLst>
                <a:path w="17069630" h="9046904">
                  <a:moveTo>
                    <a:pt x="0" y="0"/>
                  </a:moveTo>
                  <a:lnTo>
                    <a:pt x="17069630" y="0"/>
                  </a:lnTo>
                  <a:lnTo>
                    <a:pt x="17069630" y="9046904"/>
                  </a:lnTo>
                  <a:lnTo>
                    <a:pt x="0" y="90469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MY"/>
            </a:p>
          </p:txBody>
        </p:sp>
        <p:grpSp>
          <p:nvGrpSpPr>
            <p:cNvPr id="7" name="Group 7"/>
            <p:cNvGrpSpPr/>
            <p:nvPr/>
          </p:nvGrpSpPr>
          <p:grpSpPr>
            <a:xfrm>
              <a:off x="4610088" y="962030"/>
              <a:ext cx="3115893" cy="5821266"/>
              <a:chOff x="0" y="0"/>
              <a:chExt cx="615485" cy="114988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15485" cy="1149880"/>
              </a:xfrm>
              <a:custGeom>
                <a:avLst/>
                <a:gdLst/>
                <a:ahLst/>
                <a:cxnLst/>
                <a:rect l="l" t="t" r="r" b="b"/>
                <a:pathLst>
                  <a:path w="615485" h="1149880">
                    <a:moveTo>
                      <a:pt x="0" y="0"/>
                    </a:moveTo>
                    <a:lnTo>
                      <a:pt x="615485" y="0"/>
                    </a:lnTo>
                    <a:lnTo>
                      <a:pt x="615485" y="1149880"/>
                    </a:lnTo>
                    <a:lnTo>
                      <a:pt x="0" y="1149880"/>
                    </a:lnTo>
                    <a:close/>
                  </a:path>
                </a:pathLst>
              </a:custGeom>
              <a:solidFill>
                <a:srgbClr val="FEFFD4">
                  <a:alpha val="27843"/>
                </a:srgbClr>
              </a:solidFill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28575"/>
                <a:ext cx="615485" cy="117845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89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13636965" y="962030"/>
              <a:ext cx="3115893" cy="5821266"/>
              <a:chOff x="0" y="0"/>
              <a:chExt cx="615485" cy="114988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15485" cy="1149880"/>
              </a:xfrm>
              <a:custGeom>
                <a:avLst/>
                <a:gdLst/>
                <a:ahLst/>
                <a:cxnLst/>
                <a:rect l="l" t="t" r="r" b="b"/>
                <a:pathLst>
                  <a:path w="615485" h="1149880">
                    <a:moveTo>
                      <a:pt x="0" y="0"/>
                    </a:moveTo>
                    <a:lnTo>
                      <a:pt x="615485" y="0"/>
                    </a:lnTo>
                    <a:lnTo>
                      <a:pt x="615485" y="1149880"/>
                    </a:lnTo>
                    <a:lnTo>
                      <a:pt x="0" y="1149880"/>
                    </a:lnTo>
                    <a:close/>
                  </a:path>
                </a:pathLst>
              </a:custGeom>
              <a:solidFill>
                <a:srgbClr val="FEFFD4">
                  <a:alpha val="27843"/>
                </a:srgbClr>
              </a:solidFill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28575"/>
                <a:ext cx="615485" cy="117845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89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10521071" y="962030"/>
              <a:ext cx="2033744" cy="5821266"/>
              <a:chOff x="0" y="0"/>
              <a:chExt cx="401727" cy="114988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401727" cy="1149880"/>
              </a:xfrm>
              <a:custGeom>
                <a:avLst/>
                <a:gdLst/>
                <a:ahLst/>
                <a:cxnLst/>
                <a:rect l="l" t="t" r="r" b="b"/>
                <a:pathLst>
                  <a:path w="401727" h="1149880">
                    <a:moveTo>
                      <a:pt x="0" y="0"/>
                    </a:moveTo>
                    <a:lnTo>
                      <a:pt x="401727" y="0"/>
                    </a:lnTo>
                    <a:lnTo>
                      <a:pt x="401727" y="1149880"/>
                    </a:lnTo>
                    <a:lnTo>
                      <a:pt x="0" y="1149880"/>
                    </a:lnTo>
                    <a:close/>
                  </a:path>
                </a:pathLst>
              </a:custGeom>
              <a:solidFill>
                <a:srgbClr val="FEFFD4">
                  <a:alpha val="27843"/>
                </a:srgbClr>
              </a:solidFill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28575"/>
                <a:ext cx="401727" cy="117845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89"/>
                  </a:lnSpc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MY"/>
          </a:p>
        </p:txBody>
      </p:sp>
      <p:sp>
        <p:nvSpPr>
          <p:cNvPr id="3" name="Freeform 3"/>
          <p:cNvSpPr/>
          <p:nvPr/>
        </p:nvSpPr>
        <p:spPr>
          <a:xfrm>
            <a:off x="1028700" y="2473122"/>
            <a:ext cx="11285119" cy="6785178"/>
          </a:xfrm>
          <a:custGeom>
            <a:avLst/>
            <a:gdLst/>
            <a:ahLst/>
            <a:cxnLst/>
            <a:rect l="l" t="t" r="r" b="b"/>
            <a:pathLst>
              <a:path w="11285119" h="6785178">
                <a:moveTo>
                  <a:pt x="0" y="0"/>
                </a:moveTo>
                <a:lnTo>
                  <a:pt x="11285119" y="0"/>
                </a:lnTo>
                <a:lnTo>
                  <a:pt x="11285119" y="6785178"/>
                </a:lnTo>
                <a:lnTo>
                  <a:pt x="0" y="67851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MY"/>
          </a:p>
        </p:txBody>
      </p:sp>
      <p:sp>
        <p:nvSpPr>
          <p:cNvPr id="4" name="TextBox 4"/>
          <p:cNvSpPr txBox="1"/>
          <p:nvPr/>
        </p:nvSpPr>
        <p:spPr>
          <a:xfrm>
            <a:off x="1006871" y="942975"/>
            <a:ext cx="16230600" cy="651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FUZZYART RESULT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603221" y="2782182"/>
            <a:ext cx="5415809" cy="4382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l">
              <a:lnSpc>
                <a:spcPts val="3456"/>
              </a:lnSpc>
              <a:buFont typeface="Arial"/>
              <a:buChar char="•"/>
            </a:pP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FuzzyART classifier assigned incoming requests to categories during the last loop for each pattern.</a:t>
            </a:r>
          </a:p>
          <a:p>
            <a:pPr algn="l">
              <a:lnSpc>
                <a:spcPts val="3456"/>
              </a:lnSpc>
            </a:pPr>
            <a:endParaRPr lang="en-US" sz="27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582930" lvl="1" indent="-291465" algn="l">
              <a:lnSpc>
                <a:spcPts val="3456"/>
              </a:lnSpc>
              <a:buFont typeface="Arial"/>
              <a:buChar char="•"/>
            </a:pP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Accuracy: 98%</a:t>
            </a:r>
          </a:p>
          <a:p>
            <a:pPr marL="582930" lvl="1" indent="-291465" algn="l">
              <a:lnSpc>
                <a:spcPts val="3456"/>
              </a:lnSpc>
              <a:buFont typeface="Arial"/>
              <a:buChar char="•"/>
            </a:pP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F1-Score: 0.98</a:t>
            </a:r>
          </a:p>
          <a:p>
            <a:pPr algn="l">
              <a:lnSpc>
                <a:spcPts val="3456"/>
              </a:lnSpc>
            </a:pPr>
            <a:endParaRPr lang="en-US" sz="27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l">
              <a:lnSpc>
                <a:spcPts val="3456"/>
              </a:lnSpc>
            </a:pPr>
            <a:endParaRPr lang="en-US" sz="27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l">
              <a:lnSpc>
                <a:spcPts val="3456"/>
              </a:lnSpc>
            </a:pPr>
            <a:endParaRPr lang="en-US" sz="27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MY"/>
          </a:p>
        </p:txBody>
      </p:sp>
      <p:sp>
        <p:nvSpPr>
          <p:cNvPr id="3" name="Freeform 3"/>
          <p:cNvSpPr/>
          <p:nvPr/>
        </p:nvSpPr>
        <p:spPr>
          <a:xfrm>
            <a:off x="1029897" y="1965957"/>
            <a:ext cx="9342134" cy="4951331"/>
          </a:xfrm>
          <a:custGeom>
            <a:avLst/>
            <a:gdLst/>
            <a:ahLst/>
            <a:cxnLst/>
            <a:rect l="l" t="t" r="r" b="b"/>
            <a:pathLst>
              <a:path w="9342134" h="4951331">
                <a:moveTo>
                  <a:pt x="0" y="0"/>
                </a:moveTo>
                <a:lnTo>
                  <a:pt x="9342134" y="0"/>
                </a:lnTo>
                <a:lnTo>
                  <a:pt x="9342134" y="4951331"/>
                </a:lnTo>
                <a:lnTo>
                  <a:pt x="0" y="49513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MY"/>
          </a:p>
        </p:txBody>
      </p:sp>
      <p:grpSp>
        <p:nvGrpSpPr>
          <p:cNvPr id="4" name="Group 4"/>
          <p:cNvGrpSpPr/>
          <p:nvPr/>
        </p:nvGrpSpPr>
        <p:grpSpPr>
          <a:xfrm>
            <a:off x="3552978" y="2492472"/>
            <a:ext cx="1705315" cy="3185953"/>
            <a:chOff x="0" y="0"/>
            <a:chExt cx="615485" cy="114988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15485" cy="1149880"/>
            </a:xfrm>
            <a:custGeom>
              <a:avLst/>
              <a:gdLst/>
              <a:ahLst/>
              <a:cxnLst/>
              <a:rect l="l" t="t" r="r" b="b"/>
              <a:pathLst>
                <a:path w="615485" h="1149880">
                  <a:moveTo>
                    <a:pt x="0" y="0"/>
                  </a:moveTo>
                  <a:lnTo>
                    <a:pt x="615485" y="0"/>
                  </a:lnTo>
                  <a:lnTo>
                    <a:pt x="615485" y="1149880"/>
                  </a:lnTo>
                  <a:lnTo>
                    <a:pt x="0" y="1149880"/>
                  </a:lnTo>
                  <a:close/>
                </a:path>
              </a:pathLst>
            </a:custGeom>
            <a:solidFill>
              <a:srgbClr val="FEFFD4">
                <a:alpha val="27843"/>
              </a:srgbClr>
            </a:solidFill>
          </p:spPr>
          <p:txBody>
            <a:bodyPr/>
            <a:lstStyle/>
            <a:p>
              <a:endParaRPr lang="en-MY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615485" cy="1178455"/>
            </a:xfrm>
            <a:prstGeom prst="rect">
              <a:avLst/>
            </a:prstGeom>
          </p:spPr>
          <p:txBody>
            <a:bodyPr lIns="37070" tIns="37070" rIns="37070" bIns="37070" rtlCol="0" anchor="ctr"/>
            <a:lstStyle/>
            <a:p>
              <a:pPr algn="ctr">
                <a:lnSpc>
                  <a:spcPts val="188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8493348" y="2492472"/>
            <a:ext cx="1705315" cy="3185953"/>
            <a:chOff x="0" y="0"/>
            <a:chExt cx="615485" cy="114988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15485" cy="1149880"/>
            </a:xfrm>
            <a:custGeom>
              <a:avLst/>
              <a:gdLst/>
              <a:ahLst/>
              <a:cxnLst/>
              <a:rect l="l" t="t" r="r" b="b"/>
              <a:pathLst>
                <a:path w="615485" h="1149880">
                  <a:moveTo>
                    <a:pt x="0" y="0"/>
                  </a:moveTo>
                  <a:lnTo>
                    <a:pt x="615485" y="0"/>
                  </a:lnTo>
                  <a:lnTo>
                    <a:pt x="615485" y="1149880"/>
                  </a:lnTo>
                  <a:lnTo>
                    <a:pt x="0" y="1149880"/>
                  </a:lnTo>
                  <a:close/>
                </a:path>
              </a:pathLst>
            </a:custGeom>
            <a:solidFill>
              <a:srgbClr val="FEFFD4">
                <a:alpha val="27843"/>
              </a:srgbClr>
            </a:solidFill>
          </p:spPr>
          <p:txBody>
            <a:bodyPr/>
            <a:lstStyle/>
            <a:p>
              <a:endParaRPr lang="en-MY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615485" cy="1178455"/>
            </a:xfrm>
            <a:prstGeom prst="rect">
              <a:avLst/>
            </a:prstGeom>
          </p:spPr>
          <p:txBody>
            <a:bodyPr lIns="37070" tIns="37070" rIns="37070" bIns="37070" rtlCol="0" anchor="ctr"/>
            <a:lstStyle/>
            <a:p>
              <a:pPr algn="ctr">
                <a:lnSpc>
                  <a:spcPts val="188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788034" y="2492472"/>
            <a:ext cx="1113059" cy="3185953"/>
            <a:chOff x="0" y="0"/>
            <a:chExt cx="401727" cy="114988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01727" cy="1149880"/>
            </a:xfrm>
            <a:custGeom>
              <a:avLst/>
              <a:gdLst/>
              <a:ahLst/>
              <a:cxnLst/>
              <a:rect l="l" t="t" r="r" b="b"/>
              <a:pathLst>
                <a:path w="401727" h="1149880">
                  <a:moveTo>
                    <a:pt x="0" y="0"/>
                  </a:moveTo>
                  <a:lnTo>
                    <a:pt x="401727" y="0"/>
                  </a:lnTo>
                  <a:lnTo>
                    <a:pt x="401727" y="1149880"/>
                  </a:lnTo>
                  <a:lnTo>
                    <a:pt x="0" y="1149880"/>
                  </a:lnTo>
                  <a:close/>
                </a:path>
              </a:pathLst>
            </a:custGeom>
            <a:solidFill>
              <a:srgbClr val="FEFFD4">
                <a:alpha val="27843"/>
              </a:srgbClr>
            </a:solidFill>
          </p:spPr>
          <p:txBody>
            <a:bodyPr/>
            <a:lstStyle/>
            <a:p>
              <a:endParaRPr lang="en-MY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401727" cy="1178455"/>
            </a:xfrm>
            <a:prstGeom prst="rect">
              <a:avLst/>
            </a:prstGeom>
          </p:spPr>
          <p:txBody>
            <a:bodyPr lIns="37070" tIns="37070" rIns="37070" bIns="37070" rtlCol="0" anchor="ctr"/>
            <a:lstStyle/>
            <a:p>
              <a:pPr algn="ctr">
                <a:lnSpc>
                  <a:spcPts val="188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006871" y="5622502"/>
            <a:ext cx="9347289" cy="4448553"/>
          </a:xfrm>
          <a:custGeom>
            <a:avLst/>
            <a:gdLst/>
            <a:ahLst/>
            <a:cxnLst/>
            <a:rect l="l" t="t" r="r" b="b"/>
            <a:pathLst>
              <a:path w="9347289" h="4448553">
                <a:moveTo>
                  <a:pt x="0" y="0"/>
                </a:moveTo>
                <a:lnTo>
                  <a:pt x="9347289" y="0"/>
                </a:lnTo>
                <a:lnTo>
                  <a:pt x="9347289" y="4448553"/>
                </a:lnTo>
                <a:lnTo>
                  <a:pt x="0" y="44485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789" b="-33098"/>
            </a:stretch>
          </a:blipFill>
        </p:spPr>
        <p:txBody>
          <a:bodyPr/>
          <a:lstStyle/>
          <a:p>
            <a:endParaRPr lang="en-MY"/>
          </a:p>
        </p:txBody>
      </p:sp>
      <p:sp>
        <p:nvSpPr>
          <p:cNvPr id="14" name="TextBox 14"/>
          <p:cNvSpPr txBox="1"/>
          <p:nvPr/>
        </p:nvSpPr>
        <p:spPr>
          <a:xfrm>
            <a:off x="1006871" y="942975"/>
            <a:ext cx="16230600" cy="651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MULTI AGENT LEARNING PERFORMANCE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851188" y="2169966"/>
            <a:ext cx="6748998" cy="7969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l">
              <a:lnSpc>
                <a:spcPts val="3347"/>
              </a:lnSpc>
              <a:buFont typeface="Arial"/>
              <a:buChar char="•"/>
            </a:pP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In the multi-agent setup, each detected request pattern had its own dedicated UCB1 agent.</a:t>
            </a:r>
          </a:p>
          <a:p>
            <a:pPr algn="l">
              <a:lnSpc>
                <a:spcPts val="3347"/>
              </a:lnSpc>
            </a:pPr>
            <a:endParaRPr lang="en-US" sz="27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582930" lvl="1" indent="-291465" algn="l">
              <a:lnSpc>
                <a:spcPts val="3347"/>
              </a:lnSpc>
              <a:buFont typeface="Arial"/>
              <a:buChar char="•"/>
            </a:pP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More consistent action selection and rewards.</a:t>
            </a:r>
          </a:p>
          <a:p>
            <a:pPr algn="l">
              <a:lnSpc>
                <a:spcPts val="3347"/>
              </a:lnSpc>
            </a:pPr>
            <a:endParaRPr lang="en-US" sz="27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582930" lvl="1" indent="-291465" algn="l">
              <a:lnSpc>
                <a:spcPts val="3347"/>
              </a:lnSpc>
              <a:buFont typeface="Arial"/>
              <a:buChar char="•"/>
            </a:pP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Each agent specialized in its request pattern, avoiding the need for relearning.</a:t>
            </a:r>
          </a:p>
          <a:p>
            <a:pPr algn="l">
              <a:lnSpc>
                <a:spcPts val="3347"/>
              </a:lnSpc>
            </a:pPr>
            <a:endParaRPr lang="en-US" sz="27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582930" lvl="1" indent="-291465" algn="l">
              <a:lnSpc>
                <a:spcPts val="3347"/>
              </a:lnSpc>
              <a:buFont typeface="Arial"/>
              <a:buChar char="•"/>
            </a:pP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The performance increases 38.69% in terms of response time.</a:t>
            </a:r>
          </a:p>
          <a:p>
            <a:pPr algn="l">
              <a:lnSpc>
                <a:spcPts val="3347"/>
              </a:lnSpc>
            </a:pPr>
            <a:endParaRPr lang="en-US" sz="27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582930" lvl="1" indent="-291465" algn="l">
              <a:lnSpc>
                <a:spcPts val="3347"/>
              </a:lnSpc>
              <a:buFont typeface="Arial"/>
              <a:buChar char="•"/>
            </a:pP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The FuzzyART-based classifier significantly improves learning consistency and overall system performance.</a:t>
            </a:r>
          </a:p>
          <a:p>
            <a:pPr algn="l">
              <a:lnSpc>
                <a:spcPts val="3347"/>
              </a:lnSpc>
            </a:pPr>
            <a:endParaRPr lang="en-US" sz="27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3552978" y="6364225"/>
            <a:ext cx="1705315" cy="3526403"/>
            <a:chOff x="0" y="0"/>
            <a:chExt cx="615485" cy="127275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15485" cy="1272755"/>
            </a:xfrm>
            <a:custGeom>
              <a:avLst/>
              <a:gdLst/>
              <a:ahLst/>
              <a:cxnLst/>
              <a:rect l="l" t="t" r="r" b="b"/>
              <a:pathLst>
                <a:path w="615485" h="1272755">
                  <a:moveTo>
                    <a:pt x="0" y="0"/>
                  </a:moveTo>
                  <a:lnTo>
                    <a:pt x="615485" y="0"/>
                  </a:lnTo>
                  <a:lnTo>
                    <a:pt x="615485" y="1272755"/>
                  </a:lnTo>
                  <a:lnTo>
                    <a:pt x="0" y="1272755"/>
                  </a:lnTo>
                  <a:close/>
                </a:path>
              </a:pathLst>
            </a:custGeom>
            <a:solidFill>
              <a:srgbClr val="FEFFD4">
                <a:alpha val="27843"/>
              </a:srgbClr>
            </a:solidFill>
          </p:spPr>
          <p:txBody>
            <a:bodyPr/>
            <a:lstStyle/>
            <a:p>
              <a:endParaRPr lang="en-MY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28575"/>
              <a:ext cx="615485" cy="1301330"/>
            </a:xfrm>
            <a:prstGeom prst="rect">
              <a:avLst/>
            </a:prstGeom>
          </p:spPr>
          <p:txBody>
            <a:bodyPr lIns="37070" tIns="37070" rIns="37070" bIns="37070" rtlCol="0" anchor="ctr"/>
            <a:lstStyle/>
            <a:p>
              <a:pPr algn="ctr">
                <a:lnSpc>
                  <a:spcPts val="188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8493348" y="6364225"/>
            <a:ext cx="1705315" cy="3526403"/>
            <a:chOff x="0" y="0"/>
            <a:chExt cx="615485" cy="127275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15485" cy="1272755"/>
            </a:xfrm>
            <a:custGeom>
              <a:avLst/>
              <a:gdLst/>
              <a:ahLst/>
              <a:cxnLst/>
              <a:rect l="l" t="t" r="r" b="b"/>
              <a:pathLst>
                <a:path w="615485" h="1272755">
                  <a:moveTo>
                    <a:pt x="0" y="0"/>
                  </a:moveTo>
                  <a:lnTo>
                    <a:pt x="615485" y="0"/>
                  </a:lnTo>
                  <a:lnTo>
                    <a:pt x="615485" y="1272755"/>
                  </a:lnTo>
                  <a:lnTo>
                    <a:pt x="0" y="1272755"/>
                  </a:lnTo>
                  <a:close/>
                </a:path>
              </a:pathLst>
            </a:custGeom>
            <a:solidFill>
              <a:srgbClr val="FEFFD4">
                <a:alpha val="27843"/>
              </a:srgbClr>
            </a:solidFill>
          </p:spPr>
          <p:txBody>
            <a:bodyPr/>
            <a:lstStyle/>
            <a:p>
              <a:endParaRPr lang="en-MY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28575"/>
              <a:ext cx="615485" cy="1301330"/>
            </a:xfrm>
            <a:prstGeom prst="rect">
              <a:avLst/>
            </a:prstGeom>
          </p:spPr>
          <p:txBody>
            <a:bodyPr lIns="37070" tIns="37070" rIns="37070" bIns="37070" rtlCol="0" anchor="ctr"/>
            <a:lstStyle/>
            <a:p>
              <a:pPr algn="ctr">
                <a:lnSpc>
                  <a:spcPts val="188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6788034" y="6364225"/>
            <a:ext cx="1113059" cy="3526403"/>
            <a:chOff x="0" y="0"/>
            <a:chExt cx="401727" cy="127275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1727" cy="1272755"/>
            </a:xfrm>
            <a:custGeom>
              <a:avLst/>
              <a:gdLst/>
              <a:ahLst/>
              <a:cxnLst/>
              <a:rect l="l" t="t" r="r" b="b"/>
              <a:pathLst>
                <a:path w="401727" h="1272755">
                  <a:moveTo>
                    <a:pt x="0" y="0"/>
                  </a:moveTo>
                  <a:lnTo>
                    <a:pt x="401727" y="0"/>
                  </a:lnTo>
                  <a:lnTo>
                    <a:pt x="401727" y="1272755"/>
                  </a:lnTo>
                  <a:lnTo>
                    <a:pt x="0" y="1272755"/>
                  </a:lnTo>
                  <a:close/>
                </a:path>
              </a:pathLst>
            </a:custGeom>
            <a:solidFill>
              <a:srgbClr val="FEFFD4">
                <a:alpha val="27843"/>
              </a:srgbClr>
            </a:solidFill>
          </p:spPr>
          <p:txBody>
            <a:bodyPr/>
            <a:lstStyle/>
            <a:p>
              <a:endParaRPr lang="en-MY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28575"/>
              <a:ext cx="401727" cy="1301330"/>
            </a:xfrm>
            <a:prstGeom prst="rect">
              <a:avLst/>
            </a:prstGeom>
          </p:spPr>
          <p:txBody>
            <a:bodyPr lIns="37070" tIns="37070" rIns="37070" bIns="37070" rtlCol="0" anchor="ctr"/>
            <a:lstStyle/>
            <a:p>
              <a:pPr algn="ctr">
                <a:lnSpc>
                  <a:spcPts val="188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MY"/>
          </a:p>
        </p:txBody>
      </p:sp>
      <p:sp>
        <p:nvSpPr>
          <p:cNvPr id="3" name="TextBox 3"/>
          <p:cNvSpPr txBox="1"/>
          <p:nvPr/>
        </p:nvSpPr>
        <p:spPr>
          <a:xfrm>
            <a:off x="788360" y="2486172"/>
            <a:ext cx="11394865" cy="7497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09" lvl="1" indent="-313054" algn="l">
              <a:lnSpc>
                <a:spcPts val="5422"/>
              </a:lnSpc>
              <a:buFont typeface="Arial"/>
              <a:buChar char="•"/>
            </a:pPr>
            <a:r>
              <a:rPr lang="en-US" sz="28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Proposed a FuzzyART model to classify dynamic web request patterns in real-time.</a:t>
            </a:r>
          </a:p>
          <a:p>
            <a:pPr algn="l">
              <a:lnSpc>
                <a:spcPts val="5422"/>
              </a:lnSpc>
            </a:pPr>
            <a:endParaRPr lang="en-US" sz="2899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626109" lvl="1" indent="-313054" algn="l">
              <a:lnSpc>
                <a:spcPts val="5422"/>
              </a:lnSpc>
              <a:buFont typeface="Arial"/>
              <a:buChar char="•"/>
            </a:pPr>
            <a:r>
              <a:rPr lang="en-US" sz="28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Enables the learning agent to better identify the optimal web server composition with adapting to changing request patterns.</a:t>
            </a:r>
          </a:p>
          <a:p>
            <a:pPr algn="l">
              <a:lnSpc>
                <a:spcPts val="5422"/>
              </a:lnSpc>
            </a:pPr>
            <a:endParaRPr lang="en-US" sz="2899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626109" lvl="1" indent="-313054" algn="l">
              <a:lnSpc>
                <a:spcPts val="5422"/>
              </a:lnSpc>
              <a:buFont typeface="Arial"/>
              <a:buChar char="•"/>
            </a:pPr>
            <a:r>
              <a:rPr lang="en-US" sz="28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Integrating a FuzzyART-based classifier with RL significantly enhances system performance in dynamic and unpredictable environments.</a:t>
            </a:r>
          </a:p>
          <a:p>
            <a:pPr algn="l">
              <a:lnSpc>
                <a:spcPts val="5422"/>
              </a:lnSpc>
            </a:pPr>
            <a:endParaRPr lang="en-US" sz="2899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" name="Freeform 4"/>
          <p:cNvSpPr/>
          <p:nvPr/>
        </p:nvSpPr>
        <p:spPr>
          <a:xfrm rot="3042109">
            <a:off x="13635195" y="2208135"/>
            <a:ext cx="6398709" cy="8253407"/>
          </a:xfrm>
          <a:custGeom>
            <a:avLst/>
            <a:gdLst/>
            <a:ahLst/>
            <a:cxnLst/>
            <a:rect l="l" t="t" r="r" b="b"/>
            <a:pathLst>
              <a:path w="6398709" h="8253407">
                <a:moveTo>
                  <a:pt x="0" y="0"/>
                </a:moveTo>
                <a:lnTo>
                  <a:pt x="6398709" y="0"/>
                </a:lnTo>
                <a:lnTo>
                  <a:pt x="6398709" y="8253407"/>
                </a:lnTo>
                <a:lnTo>
                  <a:pt x="0" y="82534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MY"/>
          </a:p>
        </p:txBody>
      </p:sp>
      <p:sp>
        <p:nvSpPr>
          <p:cNvPr id="5" name="TextBox 5"/>
          <p:cNvSpPr txBox="1"/>
          <p:nvPr/>
        </p:nvSpPr>
        <p:spPr>
          <a:xfrm>
            <a:off x="1006871" y="942975"/>
            <a:ext cx="16230600" cy="651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CONCLUSION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2311" y="452486"/>
            <a:ext cx="17402170" cy="9739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01"/>
              </a:lnSpc>
            </a:pPr>
            <a:endParaRPr/>
          </a:p>
          <a:p>
            <a:pPr algn="l">
              <a:lnSpc>
                <a:spcPts val="4301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[1] M. Chow, D. Meisner, J. Flinn, D. Peek, and T. F. Wenisch, “The mystery machine: End-to-end performance analysis of large-scale internet services,” in 11th USENIX Symposium on Operating Systems Design and Implementation (OSDI 14), 2014, pp. 217–231.</a:t>
            </a:r>
          </a:p>
          <a:p>
            <a:pPr algn="l">
              <a:lnSpc>
                <a:spcPts val="4301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[2] M. Salehie and L. Tahvildari, “Self-adaptive software: Landscape and researchchallenges,” ACM Trans. Auton. Adapt. Syst., vol. 4, no. 2, May 2009. [Online].Available: https://doi.org/10.1145/1516533.1516538</a:t>
            </a:r>
          </a:p>
          <a:p>
            <a:pPr algn="l">
              <a:lnSpc>
                <a:spcPts val="4301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[3] D. Ardelean, A. Diwan, and C. Erdman, “Performance analysis of cloud applications,” in 15th USENIX Symposium on Networked Systems Design and Implementation (NSDI 18), 2018, pp. 405–417.</a:t>
            </a:r>
          </a:p>
          <a:p>
            <a:pPr algn="l">
              <a:lnSpc>
                <a:spcPts val="4301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[4] B. Porter, M. Grieves, R. R. Filho, and D. Leslie, “Rex: a development platform and online learning approach for runtime emergent software systems,” in Proceedings of the 12th USENIX Conference on Operating Systems Design and Implementation,</a:t>
            </a:r>
          </a:p>
          <a:p>
            <a:pPr algn="l">
              <a:lnSpc>
                <a:spcPts val="4301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ser. OSDI’16. USA: USENIX Association, 2016, p. 333–348.</a:t>
            </a:r>
          </a:p>
          <a:p>
            <a:pPr algn="l">
              <a:lnSpc>
                <a:spcPts val="4301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[5] R. Zhang, Y. Xu, Z. Y. Dong, and K. P. Wong, “Post-disturbance transient stability assessment of power systems by a self-adaptive intelligent system,” IET Generation, Transmission &amp; Distribution, vol. 9, no. 3, pp. 296–305, 2015. [Online]. Available: https://ietresearch.onlinelibrary.wiley.com/doi/abs/10.1049/iet-gtd.2014.0264</a:t>
            </a:r>
          </a:p>
          <a:p>
            <a:pPr algn="l">
              <a:lnSpc>
                <a:spcPts val="4301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[6] A. Rullo, D. Midi, A. Mudjerikar, and E. Bertino, “Kalis2.0 -a secaas-based context aware self-adaptive intrusion detection system for the iot,” IEEE Internet of Things Journal, vol. 11, no. 7, pp. 1–1, 2024. </a:t>
            </a:r>
          </a:p>
          <a:p>
            <a:pPr algn="l">
              <a:lnSpc>
                <a:spcPts val="4301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[7] W. Liang, W. Huang, J. Long, K. Zhang, K.-C. Li, and D. Zhang, “Deep reinforcement learning for resource protection and real-time detection in iot environment,” IEEE Internet of Things Journal, vol. 7, no. 7, pp. 6392–6401, 2020.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01259" y="245983"/>
            <a:ext cx="16230600" cy="651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REFERENCES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1259" y="245983"/>
            <a:ext cx="16230600" cy="651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REFERENCES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02311" y="452486"/>
            <a:ext cx="17402170" cy="9748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14"/>
              </a:lnSpc>
            </a:pPr>
            <a:endParaRPr/>
          </a:p>
          <a:p>
            <a:pPr algn="l">
              <a:lnSpc>
                <a:spcPts val="4114"/>
              </a:lnSpc>
            </a:pPr>
            <a:r>
              <a:rPr lang="en-US" sz="22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[8] C. Cui, C. Li, and M. Li, “An online reinforcement learning method for multi-zone ventilation control with pre-training,” IEEE Transactions on Industrial Electronics, vol. 70, no. 7, pp. 7163–7172, 2023.</a:t>
            </a:r>
          </a:p>
          <a:p>
            <a:pPr algn="l">
              <a:lnSpc>
                <a:spcPts val="4114"/>
              </a:lnSpc>
            </a:pPr>
            <a:r>
              <a:rPr lang="en-US" sz="22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[9] X. Wang, J. Tang, M. Yu, G. Yin, and J. Li, “A ucb1-based online job dispatcher for heterogeneous mobile edge computing system,” in 2018 Third International Conference on Security of Smart Cities, Industrial Control System and Communications (SSIC), 2018, pp. 1–6.</a:t>
            </a:r>
          </a:p>
          <a:p>
            <a:pPr algn="l">
              <a:lnSpc>
                <a:spcPts val="4114"/>
              </a:lnSpc>
            </a:pPr>
            <a:r>
              <a:rPr lang="en-US" sz="22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[10] J. Lee, I. Joo, T. Kang, and et al., “Deep learning with ultrasonography: automated classification of liver fibrosis using a deep convolutional neural network,” Eur Radiol, vol. 30, no. 3, pp. 1264–1273, 2020. [Online]. Available: https://doi-org.ezproxy.lancs.ac.uk/10.1007/s00330-019-06407-1</a:t>
            </a:r>
          </a:p>
          <a:p>
            <a:pPr algn="l">
              <a:lnSpc>
                <a:spcPts val="4114"/>
              </a:lnSpc>
            </a:pPr>
            <a:r>
              <a:rPr lang="en-US" sz="22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[11] S. Nuvoli, A. Spanu, M. Fravolini, and et al., “[123i]metaiodobenzylguanidine (mibg) cardiac scintigraphy and automated classification techniques in parkinsonian disorders,” Mol Imaging Biol, vol. 22, no. 5, pp. 703–710, 2020. [Online]. Available: https://doi-org.ezproxy.lancs.ac.uk/10.1007/s11307-019-01406-6</a:t>
            </a:r>
          </a:p>
          <a:p>
            <a:pPr algn="l">
              <a:lnSpc>
                <a:spcPts val="4114"/>
              </a:lnSpc>
            </a:pPr>
            <a:r>
              <a:rPr lang="en-US" sz="22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[12] S. Tr¨ager, G. Tam`o, D. Aydin, G. Fonti, M. Audagnotto, and M. Dal Peraro, “Clone:automated clustering based on local density neighborhoods for application to biomolecular structural ensembles,” Bioinformatics, vol. 37, no. 7, pp. 921–928, may2021.</a:t>
            </a:r>
          </a:p>
          <a:p>
            <a:pPr algn="l">
              <a:lnSpc>
                <a:spcPts val="4114"/>
              </a:lnSpc>
            </a:pPr>
            <a:r>
              <a:rPr lang="en-US" sz="22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[13] G. Viraraghavan, P. J. Cahill, M. G. Vitale et al., “Automated clustering technique (act) for early onset scoliosis: A preliminary report,” Spine Deformity, vol. 11, pp. 723–731, 2023. [Online]. Available: https://doiorg.ezproxy.lancs.ac.uk/10.1007/s43390-022-00634-1</a:t>
            </a:r>
          </a:p>
          <a:p>
            <a:pPr algn="l">
              <a:lnSpc>
                <a:spcPts val="4114"/>
              </a:lnSpc>
            </a:pPr>
            <a:r>
              <a:rPr lang="en-US" sz="22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[14] K. Klarich, B. Goldman, T. Kramer, P. Riley, and W. P. Walters, “Thompson sampling—an efficient method for searching ultralarge synthesis on demand databases,” Journal of Chemical Information and Modeling, vol. 64, no. 4, pp. 1158–1171, 2024.</a:t>
            </a:r>
          </a:p>
          <a:p>
            <a:pPr algn="l">
              <a:lnSpc>
                <a:spcPts val="4114"/>
              </a:lnSpc>
            </a:pPr>
            <a:endParaRPr lang="en-US" sz="22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6" y="451476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MY"/>
          </a:p>
        </p:txBody>
      </p:sp>
      <p:sp>
        <p:nvSpPr>
          <p:cNvPr id="3" name="TextBox 3"/>
          <p:cNvSpPr txBox="1"/>
          <p:nvPr/>
        </p:nvSpPr>
        <p:spPr>
          <a:xfrm>
            <a:off x="850974" y="2332438"/>
            <a:ext cx="16408332" cy="2084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AGENDA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MY"/>
          </a:p>
        </p:txBody>
      </p:sp>
      <p:sp>
        <p:nvSpPr>
          <p:cNvPr id="4" name="TextBox 4"/>
          <p:cNvSpPr txBox="1"/>
          <p:nvPr/>
        </p:nvSpPr>
        <p:spPr>
          <a:xfrm>
            <a:off x="800540" y="2515902"/>
            <a:ext cx="8024563" cy="6709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7" lvl="1" indent="-345439" algn="l">
              <a:lnSpc>
                <a:spcPts val="5983"/>
              </a:lnSpc>
              <a:buAutoNum type="arabicPeriod"/>
            </a:pPr>
            <a:r>
              <a:rPr lang="en-US" sz="31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Introduction</a:t>
            </a:r>
          </a:p>
          <a:p>
            <a:pPr marL="690877" lvl="1" indent="-345439" algn="l">
              <a:lnSpc>
                <a:spcPts val="5983"/>
              </a:lnSpc>
              <a:buAutoNum type="arabicPeriod"/>
            </a:pPr>
            <a:r>
              <a:rPr lang="en-US" sz="31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Methodology</a:t>
            </a:r>
          </a:p>
          <a:p>
            <a:pPr marL="1381755" lvl="2" indent="-460585" algn="l">
              <a:lnSpc>
                <a:spcPts val="5983"/>
              </a:lnSpc>
              <a:buAutoNum type="alphaLcPeriod"/>
            </a:pPr>
            <a:r>
              <a:rPr lang="en-US" sz="31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Background on Adaptive Web Server</a:t>
            </a:r>
          </a:p>
          <a:p>
            <a:pPr marL="1381755" lvl="2" indent="-460585" algn="l">
              <a:lnSpc>
                <a:spcPts val="5983"/>
              </a:lnSpc>
              <a:buAutoNum type="alphaLcPeriod"/>
            </a:pPr>
            <a:r>
              <a:rPr lang="en-US" sz="31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System Architecture Overview</a:t>
            </a:r>
          </a:p>
          <a:p>
            <a:pPr marL="1381755" lvl="2" indent="-460585" algn="l">
              <a:lnSpc>
                <a:spcPts val="5983"/>
              </a:lnSpc>
              <a:buAutoNum type="alphaLcPeriod"/>
            </a:pPr>
            <a:r>
              <a:rPr lang="en-US" sz="31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FuzzyART</a:t>
            </a:r>
          </a:p>
          <a:p>
            <a:pPr marL="1381755" lvl="2" indent="-460585" algn="l">
              <a:lnSpc>
                <a:spcPts val="5983"/>
              </a:lnSpc>
              <a:buAutoNum type="alphaLcPeriod"/>
            </a:pPr>
            <a:r>
              <a:rPr lang="en-US" sz="31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UCB1 Agent </a:t>
            </a:r>
          </a:p>
          <a:p>
            <a:pPr algn="l">
              <a:lnSpc>
                <a:spcPts val="5983"/>
              </a:lnSpc>
            </a:pPr>
            <a:endParaRPr lang="en-US" sz="3199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l">
              <a:lnSpc>
                <a:spcPts val="5983"/>
              </a:lnSpc>
            </a:pPr>
            <a:endParaRPr lang="en-US" sz="3199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790221" y="2515902"/>
            <a:ext cx="11591143" cy="5204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83"/>
              </a:lnSpc>
            </a:pPr>
            <a:r>
              <a:rPr lang="en-US" sz="31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3. Results</a:t>
            </a:r>
          </a:p>
          <a:p>
            <a:pPr marL="1381755" lvl="2" indent="-460585" algn="l">
              <a:lnSpc>
                <a:spcPts val="5983"/>
              </a:lnSpc>
              <a:buAutoNum type="alphaLcPeriod"/>
            </a:pPr>
            <a:r>
              <a:rPr lang="en-US" sz="31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Experiment Set Up</a:t>
            </a:r>
          </a:p>
          <a:p>
            <a:pPr marL="1381755" lvl="2" indent="-460585" algn="l">
              <a:lnSpc>
                <a:spcPts val="5983"/>
              </a:lnSpc>
              <a:buAutoNum type="alphaLcPeriod"/>
            </a:pPr>
            <a:r>
              <a:rPr lang="en-US" sz="31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Single-learning Agent</a:t>
            </a:r>
          </a:p>
          <a:p>
            <a:pPr marL="1381755" lvl="2" indent="-460585" algn="l">
              <a:lnSpc>
                <a:spcPts val="5983"/>
              </a:lnSpc>
              <a:buAutoNum type="alphaLcPeriod"/>
            </a:pPr>
            <a:r>
              <a:rPr lang="en-US" sz="31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FuzzyART Result</a:t>
            </a:r>
          </a:p>
          <a:p>
            <a:pPr marL="1381755" lvl="2" indent="-460585" algn="l">
              <a:lnSpc>
                <a:spcPts val="5983"/>
              </a:lnSpc>
              <a:buAutoNum type="alphaLcPeriod"/>
            </a:pPr>
            <a:r>
              <a:rPr lang="en-US" sz="31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Multi-learning Agent</a:t>
            </a:r>
          </a:p>
          <a:p>
            <a:pPr algn="l">
              <a:lnSpc>
                <a:spcPts val="5983"/>
              </a:lnSpc>
            </a:pPr>
            <a:r>
              <a:rPr lang="en-US" sz="31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4. Conclusion</a:t>
            </a:r>
          </a:p>
          <a:p>
            <a:pPr algn="l">
              <a:lnSpc>
                <a:spcPts val="5983"/>
              </a:lnSpc>
            </a:pPr>
            <a:endParaRPr lang="en-US" sz="3199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6" name="AutoShape 6"/>
          <p:cNvSpPr/>
          <p:nvPr/>
        </p:nvSpPr>
        <p:spPr>
          <a:xfrm flipV="1">
            <a:off x="9414045" y="2284255"/>
            <a:ext cx="0" cy="6366835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MY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651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INTRODUCTION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MY"/>
          </a:p>
        </p:txBody>
      </p:sp>
      <p:sp>
        <p:nvSpPr>
          <p:cNvPr id="4" name="TextBox 4"/>
          <p:cNvSpPr txBox="1"/>
          <p:nvPr/>
        </p:nvSpPr>
        <p:spPr>
          <a:xfrm>
            <a:off x="788360" y="2143261"/>
            <a:ext cx="17835036" cy="7497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09" lvl="1" indent="-313054" algn="l">
              <a:lnSpc>
                <a:spcPts val="5422"/>
              </a:lnSpc>
              <a:buFont typeface="Arial"/>
              <a:buChar char="•"/>
            </a:pPr>
            <a:r>
              <a:rPr lang="en-US" sz="28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Modern software systems operate in unpredictable and dynamic environments.</a:t>
            </a:r>
          </a:p>
          <a:p>
            <a:pPr marL="626109" lvl="1" indent="-313054" algn="l">
              <a:lnSpc>
                <a:spcPts val="5422"/>
              </a:lnSpc>
              <a:buFont typeface="Arial"/>
              <a:buChar char="•"/>
            </a:pPr>
            <a:r>
              <a:rPr lang="en-US" sz="28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Self-adaptive systems - manage and adjust themselves without human intervention.</a:t>
            </a:r>
          </a:p>
          <a:p>
            <a:pPr marL="626109" lvl="1" indent="-313054" algn="l">
              <a:lnSpc>
                <a:spcPts val="5422"/>
              </a:lnSpc>
              <a:buFont typeface="Arial"/>
              <a:buChar char="•"/>
            </a:pPr>
            <a:r>
              <a:rPr lang="en-US" sz="28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Challenge in Adaptive Web Servers:</a:t>
            </a:r>
          </a:p>
          <a:p>
            <a:pPr marL="1252218" lvl="2" indent="-417406" algn="l">
              <a:lnSpc>
                <a:spcPts val="5422"/>
              </a:lnSpc>
              <a:buFont typeface="Arial"/>
              <a:buChar char="⚬"/>
            </a:pPr>
            <a:r>
              <a:rPr lang="en-US" sz="28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Handling constantly changing web request patterns.</a:t>
            </a:r>
          </a:p>
          <a:p>
            <a:pPr marL="1252218" lvl="2" indent="-417406" algn="l">
              <a:lnSpc>
                <a:spcPts val="5422"/>
              </a:lnSpc>
              <a:buFont typeface="Arial"/>
              <a:buChar char="⚬"/>
            </a:pPr>
            <a:r>
              <a:rPr lang="en-US" sz="28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Managing sudden traffic spikes, resource-heavy processes, and low traffic periods.</a:t>
            </a:r>
          </a:p>
          <a:p>
            <a:pPr marL="626109" lvl="1" indent="-313054" algn="l">
              <a:lnSpc>
                <a:spcPts val="5422"/>
              </a:lnSpc>
              <a:buFont typeface="Arial"/>
              <a:buChar char="•"/>
            </a:pPr>
            <a:r>
              <a:rPr lang="en-US" sz="28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Limitations of Reinforcement Learning:</a:t>
            </a:r>
          </a:p>
          <a:p>
            <a:pPr marL="1252218" lvl="2" indent="-417406" algn="l">
              <a:lnSpc>
                <a:spcPts val="5422"/>
              </a:lnSpc>
              <a:buFont typeface="Arial"/>
              <a:buChar char="⚬"/>
            </a:pPr>
            <a:r>
              <a:rPr lang="en-US" sz="28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RL struggles with slow convergence in real-world, dynamic traffic patterns.</a:t>
            </a:r>
          </a:p>
          <a:p>
            <a:pPr marL="626109" lvl="1" indent="-313054" algn="l">
              <a:lnSpc>
                <a:spcPts val="5422"/>
              </a:lnSpc>
              <a:buFont typeface="Arial"/>
              <a:buChar char="•"/>
            </a:pPr>
            <a:r>
              <a:rPr lang="en-US" sz="28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My Approach:</a:t>
            </a:r>
          </a:p>
          <a:p>
            <a:pPr marL="1252218" lvl="2" indent="-417406" algn="l">
              <a:lnSpc>
                <a:spcPts val="5422"/>
              </a:lnSpc>
              <a:buFont typeface="Arial"/>
              <a:buChar char="⚬"/>
            </a:pPr>
            <a:r>
              <a:rPr lang="en-US" sz="28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Introduce a FuzzyART-based classifier.</a:t>
            </a:r>
          </a:p>
          <a:p>
            <a:pPr marL="1252218" lvl="2" indent="-417406" algn="l">
              <a:lnSpc>
                <a:spcPts val="5422"/>
              </a:lnSpc>
              <a:buFont typeface="Arial"/>
              <a:buChar char="⚬"/>
            </a:pPr>
            <a:r>
              <a:rPr lang="en-US" sz="28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Real-time categorization of web request patterns.</a:t>
            </a:r>
          </a:p>
          <a:p>
            <a:pPr marL="1252218" lvl="2" indent="-417406" algn="l">
              <a:lnSpc>
                <a:spcPts val="5422"/>
              </a:lnSpc>
              <a:buFont typeface="Arial"/>
              <a:buChar char="⚬"/>
            </a:pPr>
            <a:r>
              <a:rPr lang="en-US" sz="28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Enhance RL systems to adapt faster and perform more effectively.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40336" y="330394"/>
            <a:ext cx="16230600" cy="1310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BACKGROUND ON</a:t>
            </a:r>
          </a:p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ADAPTIVE WEB SERVER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-7086597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MY"/>
          </a:p>
        </p:txBody>
      </p:sp>
      <p:grpSp>
        <p:nvGrpSpPr>
          <p:cNvPr id="4" name="Group 4"/>
          <p:cNvGrpSpPr/>
          <p:nvPr/>
        </p:nvGrpSpPr>
        <p:grpSpPr>
          <a:xfrm>
            <a:off x="9717038" y="198753"/>
            <a:ext cx="7746229" cy="9889494"/>
            <a:chOff x="0" y="0"/>
            <a:chExt cx="2356088" cy="300798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6088" cy="3007982"/>
            </a:xfrm>
            <a:custGeom>
              <a:avLst/>
              <a:gdLst/>
              <a:ahLst/>
              <a:cxnLst/>
              <a:rect l="l" t="t" r="r" b="b"/>
              <a:pathLst>
                <a:path w="2356088" h="3007982">
                  <a:moveTo>
                    <a:pt x="0" y="0"/>
                  </a:moveTo>
                  <a:lnTo>
                    <a:pt x="2356088" y="0"/>
                  </a:lnTo>
                  <a:lnTo>
                    <a:pt x="2356088" y="3007982"/>
                  </a:lnTo>
                  <a:lnTo>
                    <a:pt x="0" y="30079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2B2C3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2356088" cy="3036557"/>
            </a:xfrm>
            <a:prstGeom prst="rect">
              <a:avLst/>
            </a:prstGeom>
          </p:spPr>
          <p:txBody>
            <a:bodyPr lIns="68580" tIns="68580" rIns="68580" bIns="68580" rtlCol="0" anchor="ctr"/>
            <a:lstStyle/>
            <a:p>
              <a:pPr algn="ctr">
                <a:lnSpc>
                  <a:spcPts val="188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0005646" y="394461"/>
            <a:ext cx="7169012" cy="9475859"/>
          </a:xfrm>
          <a:custGeom>
            <a:avLst/>
            <a:gdLst/>
            <a:ahLst/>
            <a:cxnLst/>
            <a:rect l="l" t="t" r="r" b="b"/>
            <a:pathLst>
              <a:path w="7169012" h="9475859">
                <a:moveTo>
                  <a:pt x="0" y="0"/>
                </a:moveTo>
                <a:lnTo>
                  <a:pt x="7169012" y="0"/>
                </a:lnTo>
                <a:lnTo>
                  <a:pt x="7169012" y="9475859"/>
                </a:lnTo>
                <a:lnTo>
                  <a:pt x="0" y="94758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88" r="-888"/>
            </a:stretch>
          </a:blipFill>
        </p:spPr>
        <p:txBody>
          <a:bodyPr/>
          <a:lstStyle/>
          <a:p>
            <a:endParaRPr lang="en-MY"/>
          </a:p>
        </p:txBody>
      </p:sp>
      <p:sp>
        <p:nvSpPr>
          <p:cNvPr id="8" name="TextBox 8"/>
          <p:cNvSpPr txBox="1"/>
          <p:nvPr/>
        </p:nvSpPr>
        <p:spPr>
          <a:xfrm>
            <a:off x="1028700" y="2262078"/>
            <a:ext cx="7877184" cy="428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Return requested files to clients</a:t>
            </a:r>
          </a:p>
          <a:p>
            <a:pPr marL="604519" lvl="1" indent="-302260" algn="l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Managed using different component configurations</a:t>
            </a:r>
          </a:p>
          <a:p>
            <a:pPr marL="604519" lvl="1" indent="-302260" algn="l">
              <a:lnSpc>
                <a:spcPts val="4647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Variable request patterns—different frequency and type of files</a:t>
            </a:r>
          </a:p>
          <a:p>
            <a:pPr marL="604519" lvl="1" indent="-302260" algn="l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Cost metric: Response Time</a:t>
            </a:r>
          </a:p>
          <a:p>
            <a:pPr algn="l">
              <a:lnSpc>
                <a:spcPts val="4199"/>
              </a:lnSpc>
            </a:pPr>
            <a:endParaRPr lang="en-US" sz="2799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l">
              <a:lnSpc>
                <a:spcPts val="4199"/>
              </a:lnSpc>
            </a:pPr>
            <a:endParaRPr lang="en-US" sz="2799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194154" y="6207999"/>
            <a:ext cx="7711730" cy="3086100"/>
            <a:chOff x="0" y="0"/>
            <a:chExt cx="2031073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031073" cy="812800"/>
            </a:xfrm>
            <a:custGeom>
              <a:avLst/>
              <a:gdLst/>
              <a:ahLst/>
              <a:cxnLst/>
              <a:rect l="l" t="t" r="r" b="b"/>
              <a:pathLst>
                <a:path w="2031073" h="812800">
                  <a:moveTo>
                    <a:pt x="0" y="0"/>
                  </a:moveTo>
                  <a:lnTo>
                    <a:pt x="2031073" y="0"/>
                  </a:lnTo>
                  <a:lnTo>
                    <a:pt x="203107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2031073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8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532847" y="6330830"/>
            <a:ext cx="7034343" cy="3122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Type 0: Default setup (Blue box)</a:t>
            </a: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Type 1: Caching enabled</a:t>
            </a: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Type 2: Compression enabled (Green box)</a:t>
            </a: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Type 3: Both caching and compression enabled</a:t>
            </a:r>
          </a:p>
          <a:p>
            <a:pPr algn="l">
              <a:lnSpc>
                <a:spcPts val="4199"/>
              </a:lnSpc>
            </a:pPr>
            <a:endParaRPr lang="en-US" sz="2799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66816" y="9367400"/>
            <a:ext cx="7877184" cy="502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Different server composition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525309" y="3808398"/>
            <a:ext cx="708863" cy="297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2B2C30"/>
                </a:solidFill>
                <a:latin typeface="Canva Sans"/>
                <a:ea typeface="Canva Sans"/>
                <a:cs typeface="Canva Sans"/>
                <a:sym typeface="Canva Sans"/>
              </a:rPr>
              <a:t>Type 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543491" y="2050645"/>
            <a:ext cx="743920" cy="297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2B2C30"/>
                </a:solidFill>
                <a:latin typeface="Canva Sans"/>
                <a:ea typeface="Canva Sans"/>
                <a:cs typeface="Canva Sans"/>
                <a:sym typeface="Canva Sans"/>
              </a:rPr>
              <a:t>Type 0</a:t>
            </a:r>
          </a:p>
        </p:txBody>
      </p:sp>
      <p:sp>
        <p:nvSpPr>
          <p:cNvPr id="16" name="AutoShape 16"/>
          <p:cNvSpPr/>
          <p:nvPr/>
        </p:nvSpPr>
        <p:spPr>
          <a:xfrm>
            <a:off x="11032551" y="4186779"/>
            <a:ext cx="374284" cy="956721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MY"/>
          </a:p>
        </p:txBody>
      </p:sp>
      <p:sp>
        <p:nvSpPr>
          <p:cNvPr id="17" name="AutoShape 17"/>
          <p:cNvSpPr/>
          <p:nvPr/>
        </p:nvSpPr>
        <p:spPr>
          <a:xfrm flipH="1" flipV="1">
            <a:off x="14342384" y="2019755"/>
            <a:ext cx="960101" cy="193756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MY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MY"/>
          </a:p>
        </p:txBody>
      </p:sp>
      <p:sp>
        <p:nvSpPr>
          <p:cNvPr id="3" name="Freeform 3"/>
          <p:cNvSpPr/>
          <p:nvPr/>
        </p:nvSpPr>
        <p:spPr>
          <a:xfrm>
            <a:off x="1567498" y="2420507"/>
            <a:ext cx="15153003" cy="6837793"/>
          </a:xfrm>
          <a:custGeom>
            <a:avLst/>
            <a:gdLst/>
            <a:ahLst/>
            <a:cxnLst/>
            <a:rect l="l" t="t" r="r" b="b"/>
            <a:pathLst>
              <a:path w="15153003" h="6837793">
                <a:moveTo>
                  <a:pt x="0" y="0"/>
                </a:moveTo>
                <a:lnTo>
                  <a:pt x="15153004" y="0"/>
                </a:lnTo>
                <a:lnTo>
                  <a:pt x="15153004" y="6837793"/>
                </a:lnTo>
                <a:lnTo>
                  <a:pt x="0" y="6837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MY"/>
          </a:p>
        </p:txBody>
      </p:sp>
      <p:sp>
        <p:nvSpPr>
          <p:cNvPr id="4" name="TextBox 4"/>
          <p:cNvSpPr txBox="1"/>
          <p:nvPr/>
        </p:nvSpPr>
        <p:spPr>
          <a:xfrm>
            <a:off x="1006871" y="942975"/>
            <a:ext cx="16230600" cy="651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SYSTEM ARCHITECTURE OVERVIEW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MY"/>
          </a:p>
        </p:txBody>
      </p:sp>
      <p:sp>
        <p:nvSpPr>
          <p:cNvPr id="3" name="Freeform 3"/>
          <p:cNvSpPr/>
          <p:nvPr/>
        </p:nvSpPr>
        <p:spPr>
          <a:xfrm>
            <a:off x="1567498" y="2420507"/>
            <a:ext cx="15153003" cy="6837793"/>
          </a:xfrm>
          <a:custGeom>
            <a:avLst/>
            <a:gdLst/>
            <a:ahLst/>
            <a:cxnLst/>
            <a:rect l="l" t="t" r="r" b="b"/>
            <a:pathLst>
              <a:path w="15153003" h="6837793">
                <a:moveTo>
                  <a:pt x="0" y="0"/>
                </a:moveTo>
                <a:lnTo>
                  <a:pt x="15153004" y="0"/>
                </a:lnTo>
                <a:lnTo>
                  <a:pt x="15153004" y="6837793"/>
                </a:lnTo>
                <a:lnTo>
                  <a:pt x="0" y="6837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MY"/>
          </a:p>
        </p:txBody>
      </p:sp>
      <p:grpSp>
        <p:nvGrpSpPr>
          <p:cNvPr id="4" name="Group 4"/>
          <p:cNvGrpSpPr/>
          <p:nvPr/>
        </p:nvGrpSpPr>
        <p:grpSpPr>
          <a:xfrm>
            <a:off x="1567498" y="2420507"/>
            <a:ext cx="15153003" cy="6837793"/>
            <a:chOff x="0" y="0"/>
            <a:chExt cx="20204004" cy="911705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0204004" cy="9117057"/>
            </a:xfrm>
            <a:custGeom>
              <a:avLst/>
              <a:gdLst/>
              <a:ahLst/>
              <a:cxnLst/>
              <a:rect l="l" t="t" r="r" b="b"/>
              <a:pathLst>
                <a:path w="20204004" h="9117057">
                  <a:moveTo>
                    <a:pt x="0" y="0"/>
                  </a:moveTo>
                  <a:lnTo>
                    <a:pt x="20204004" y="0"/>
                  </a:lnTo>
                  <a:lnTo>
                    <a:pt x="20204004" y="9117057"/>
                  </a:lnTo>
                  <a:lnTo>
                    <a:pt x="0" y="91170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MY"/>
            </a:p>
          </p:txBody>
        </p:sp>
        <p:grpSp>
          <p:nvGrpSpPr>
            <p:cNvPr id="6" name="Group 6"/>
            <p:cNvGrpSpPr/>
            <p:nvPr/>
          </p:nvGrpSpPr>
          <p:grpSpPr>
            <a:xfrm>
              <a:off x="5865720" y="0"/>
              <a:ext cx="14338284" cy="9117057"/>
              <a:chOff x="0" y="0"/>
              <a:chExt cx="2534801" cy="1611764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534801" cy="1611764"/>
              </a:xfrm>
              <a:custGeom>
                <a:avLst/>
                <a:gdLst/>
                <a:ahLst/>
                <a:cxnLst/>
                <a:rect l="l" t="t" r="r" b="b"/>
                <a:pathLst>
                  <a:path w="2534801" h="1611764">
                    <a:moveTo>
                      <a:pt x="0" y="0"/>
                    </a:moveTo>
                    <a:lnTo>
                      <a:pt x="2534801" y="0"/>
                    </a:lnTo>
                    <a:lnTo>
                      <a:pt x="2534801" y="1611764"/>
                    </a:lnTo>
                    <a:lnTo>
                      <a:pt x="0" y="1611764"/>
                    </a:lnTo>
                    <a:close/>
                  </a:path>
                </a:pathLst>
              </a:custGeom>
              <a:solidFill>
                <a:srgbClr val="D9D9D9">
                  <a:alpha val="32941"/>
                </a:srgbClr>
              </a:solidFill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28575"/>
                <a:ext cx="2534801" cy="16403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89"/>
                  </a:lnSpc>
                </a:pPr>
                <a:endParaRPr/>
              </a:p>
            </p:txBody>
          </p:sp>
        </p:grpSp>
      </p:grpSp>
      <p:grpSp>
        <p:nvGrpSpPr>
          <p:cNvPr id="9" name="Group 9"/>
          <p:cNvGrpSpPr/>
          <p:nvPr/>
        </p:nvGrpSpPr>
        <p:grpSpPr>
          <a:xfrm>
            <a:off x="7475072" y="3479385"/>
            <a:ext cx="4753382" cy="4720036"/>
            <a:chOff x="0" y="0"/>
            <a:chExt cx="1251920" cy="124313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51920" cy="1243137"/>
            </a:xfrm>
            <a:custGeom>
              <a:avLst/>
              <a:gdLst/>
              <a:ahLst/>
              <a:cxnLst/>
              <a:rect l="l" t="t" r="r" b="b"/>
              <a:pathLst>
                <a:path w="1251920" h="1243137">
                  <a:moveTo>
                    <a:pt x="0" y="0"/>
                  </a:moveTo>
                  <a:lnTo>
                    <a:pt x="1251920" y="0"/>
                  </a:lnTo>
                  <a:lnTo>
                    <a:pt x="1251920" y="1243137"/>
                  </a:lnTo>
                  <a:lnTo>
                    <a:pt x="0" y="1243137"/>
                  </a:lnTo>
                  <a:close/>
                </a:path>
              </a:pathLst>
            </a:custGeom>
            <a:solidFill>
              <a:srgbClr val="FEFFD4"/>
            </a:solidFill>
          </p:spPr>
          <p:txBody>
            <a:bodyPr/>
            <a:lstStyle/>
            <a:p>
              <a:endParaRPr lang="en-MY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1251920" cy="12717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8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5400000">
            <a:off x="6084714" y="4702807"/>
            <a:ext cx="990968" cy="2949447"/>
            <a:chOff x="0" y="0"/>
            <a:chExt cx="260996" cy="77680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60996" cy="776809"/>
            </a:xfrm>
            <a:custGeom>
              <a:avLst/>
              <a:gdLst/>
              <a:ahLst/>
              <a:cxnLst/>
              <a:rect l="l" t="t" r="r" b="b"/>
              <a:pathLst>
                <a:path w="260996" h="776809">
                  <a:moveTo>
                    <a:pt x="130498" y="0"/>
                  </a:moveTo>
                  <a:lnTo>
                    <a:pt x="260996" y="776809"/>
                  </a:lnTo>
                  <a:lnTo>
                    <a:pt x="0" y="776809"/>
                  </a:lnTo>
                  <a:lnTo>
                    <a:pt x="130498" y="0"/>
                  </a:lnTo>
                  <a:close/>
                </a:path>
              </a:pathLst>
            </a:custGeom>
            <a:solidFill>
              <a:srgbClr val="FEFFD4"/>
            </a:solidFill>
          </p:spPr>
          <p:txBody>
            <a:bodyPr/>
            <a:lstStyle/>
            <a:p>
              <a:endParaRPr lang="en-MY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40781" y="332086"/>
              <a:ext cx="179435" cy="3892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8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06871" y="942975"/>
            <a:ext cx="16230600" cy="651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 PROCESSING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933122" y="3777520"/>
            <a:ext cx="4110434" cy="461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0"/>
              </a:lnSpc>
            </a:pP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The high-level features: average text size, average image size and entropy</a:t>
            </a:r>
          </a:p>
          <a:p>
            <a:pPr algn="l">
              <a:lnSpc>
                <a:spcPts val="4050"/>
              </a:lnSpc>
            </a:pPr>
            <a:endParaRPr lang="en-US" sz="27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l">
              <a:lnSpc>
                <a:spcPts val="4050"/>
              </a:lnSpc>
            </a:pP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Entropy: randomness of file requests over time</a:t>
            </a:r>
          </a:p>
          <a:p>
            <a:pPr algn="l">
              <a:lnSpc>
                <a:spcPts val="4050"/>
              </a:lnSpc>
            </a:pPr>
            <a:endParaRPr lang="en-US" sz="27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l">
              <a:lnSpc>
                <a:spcPts val="4050"/>
              </a:lnSpc>
            </a:pPr>
            <a:endParaRPr lang="en-US" sz="27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MY"/>
          </a:p>
        </p:txBody>
      </p:sp>
      <p:sp>
        <p:nvSpPr>
          <p:cNvPr id="3" name="Freeform 3"/>
          <p:cNvSpPr/>
          <p:nvPr/>
        </p:nvSpPr>
        <p:spPr>
          <a:xfrm>
            <a:off x="1567498" y="2420507"/>
            <a:ext cx="15153003" cy="6837793"/>
          </a:xfrm>
          <a:custGeom>
            <a:avLst/>
            <a:gdLst/>
            <a:ahLst/>
            <a:cxnLst/>
            <a:rect l="l" t="t" r="r" b="b"/>
            <a:pathLst>
              <a:path w="15153003" h="6837793">
                <a:moveTo>
                  <a:pt x="0" y="0"/>
                </a:moveTo>
                <a:lnTo>
                  <a:pt x="15153004" y="0"/>
                </a:lnTo>
                <a:lnTo>
                  <a:pt x="15153004" y="6837793"/>
                </a:lnTo>
                <a:lnTo>
                  <a:pt x="0" y="6837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MY"/>
          </a:p>
        </p:txBody>
      </p:sp>
      <p:sp>
        <p:nvSpPr>
          <p:cNvPr id="4" name="Freeform 4"/>
          <p:cNvSpPr/>
          <p:nvPr/>
        </p:nvSpPr>
        <p:spPr>
          <a:xfrm>
            <a:off x="1567498" y="2420507"/>
            <a:ext cx="15153003" cy="6837793"/>
          </a:xfrm>
          <a:custGeom>
            <a:avLst/>
            <a:gdLst/>
            <a:ahLst/>
            <a:cxnLst/>
            <a:rect l="l" t="t" r="r" b="b"/>
            <a:pathLst>
              <a:path w="15153003" h="6837793">
                <a:moveTo>
                  <a:pt x="0" y="0"/>
                </a:moveTo>
                <a:lnTo>
                  <a:pt x="15153004" y="0"/>
                </a:lnTo>
                <a:lnTo>
                  <a:pt x="15153004" y="6837793"/>
                </a:lnTo>
                <a:lnTo>
                  <a:pt x="0" y="6837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MY"/>
          </a:p>
        </p:txBody>
      </p:sp>
      <p:grpSp>
        <p:nvGrpSpPr>
          <p:cNvPr id="5" name="Group 5"/>
          <p:cNvGrpSpPr/>
          <p:nvPr/>
        </p:nvGrpSpPr>
        <p:grpSpPr>
          <a:xfrm>
            <a:off x="9473473" y="2420507"/>
            <a:ext cx="7247029" cy="6837793"/>
            <a:chOff x="0" y="0"/>
            <a:chExt cx="1708226" cy="161176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08226" cy="1611764"/>
            </a:xfrm>
            <a:custGeom>
              <a:avLst/>
              <a:gdLst/>
              <a:ahLst/>
              <a:cxnLst/>
              <a:rect l="l" t="t" r="r" b="b"/>
              <a:pathLst>
                <a:path w="1708226" h="1611764">
                  <a:moveTo>
                    <a:pt x="0" y="0"/>
                  </a:moveTo>
                  <a:lnTo>
                    <a:pt x="1708226" y="0"/>
                  </a:lnTo>
                  <a:lnTo>
                    <a:pt x="1708226" y="1611764"/>
                  </a:lnTo>
                  <a:lnTo>
                    <a:pt x="0" y="1611764"/>
                  </a:lnTo>
                  <a:close/>
                </a:path>
              </a:pathLst>
            </a:custGeom>
            <a:solidFill>
              <a:srgbClr val="D9D9D9">
                <a:alpha val="32941"/>
              </a:srgbClr>
            </a:solidFill>
          </p:spPr>
          <p:txBody>
            <a:bodyPr/>
            <a:lstStyle/>
            <a:p>
              <a:endParaRPr lang="en-MY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1708226" cy="1640339"/>
            </a:xfrm>
            <a:prstGeom prst="rect">
              <a:avLst/>
            </a:prstGeom>
          </p:spPr>
          <p:txBody>
            <a:bodyPr lIns="56761" tIns="56761" rIns="56761" bIns="56761" rtlCol="0" anchor="ctr"/>
            <a:lstStyle/>
            <a:p>
              <a:pPr algn="ctr">
                <a:lnSpc>
                  <a:spcPts val="188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842505" y="2216159"/>
            <a:ext cx="7610310" cy="7284590"/>
            <a:chOff x="0" y="0"/>
            <a:chExt cx="2004361" cy="19185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04361" cy="1918575"/>
            </a:xfrm>
            <a:custGeom>
              <a:avLst/>
              <a:gdLst/>
              <a:ahLst/>
              <a:cxnLst/>
              <a:rect l="l" t="t" r="r" b="b"/>
              <a:pathLst>
                <a:path w="2004361" h="1918575">
                  <a:moveTo>
                    <a:pt x="0" y="0"/>
                  </a:moveTo>
                  <a:lnTo>
                    <a:pt x="2004361" y="0"/>
                  </a:lnTo>
                  <a:lnTo>
                    <a:pt x="2004361" y="1918575"/>
                  </a:lnTo>
                  <a:lnTo>
                    <a:pt x="0" y="1918575"/>
                  </a:lnTo>
                  <a:close/>
                </a:path>
              </a:pathLst>
            </a:custGeom>
            <a:solidFill>
              <a:srgbClr val="FEFFD4"/>
            </a:solidFill>
          </p:spPr>
          <p:txBody>
            <a:bodyPr/>
            <a:lstStyle/>
            <a:p>
              <a:endParaRPr lang="en-MY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2004361" cy="1947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8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5400000">
            <a:off x="9083352" y="4502043"/>
            <a:ext cx="2373135" cy="2674720"/>
            <a:chOff x="0" y="0"/>
            <a:chExt cx="625023" cy="70445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25023" cy="704453"/>
            </a:xfrm>
            <a:custGeom>
              <a:avLst/>
              <a:gdLst/>
              <a:ahLst/>
              <a:cxnLst/>
              <a:rect l="l" t="t" r="r" b="b"/>
              <a:pathLst>
                <a:path w="625023" h="704453">
                  <a:moveTo>
                    <a:pt x="312512" y="0"/>
                  </a:moveTo>
                  <a:lnTo>
                    <a:pt x="625023" y="704453"/>
                  </a:lnTo>
                  <a:lnTo>
                    <a:pt x="0" y="704453"/>
                  </a:lnTo>
                  <a:lnTo>
                    <a:pt x="312512" y="0"/>
                  </a:lnTo>
                  <a:close/>
                </a:path>
              </a:pathLst>
            </a:custGeom>
            <a:solidFill>
              <a:srgbClr val="FEFFD4"/>
            </a:solidFill>
          </p:spPr>
          <p:txBody>
            <a:bodyPr/>
            <a:lstStyle/>
            <a:p>
              <a:endParaRPr lang="en-MY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97660" y="298493"/>
              <a:ext cx="429703" cy="355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8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06871" y="942975"/>
            <a:ext cx="16230600" cy="651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FUZZYART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036021" y="2507774"/>
            <a:ext cx="7416795" cy="7184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l">
              <a:lnSpc>
                <a:spcPts val="4050"/>
              </a:lnSpc>
              <a:buFont typeface="Arial"/>
              <a:buChar char="•"/>
            </a:pP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Groups similar request patterns into categories.</a:t>
            </a:r>
          </a:p>
          <a:p>
            <a:pPr marL="582930" lvl="1" indent="-291465" algn="l">
              <a:lnSpc>
                <a:spcPts val="4050"/>
              </a:lnSpc>
              <a:buFont typeface="Arial"/>
              <a:buChar char="•"/>
            </a:pP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Compares incoming data with existing categories by calculating a similarity measure (D) between input and neurons.</a:t>
            </a:r>
          </a:p>
          <a:p>
            <a:pPr marL="582930" lvl="1" indent="-291465" algn="l">
              <a:lnSpc>
                <a:spcPts val="4050"/>
              </a:lnSpc>
              <a:buFont typeface="Arial"/>
              <a:buChar char="•"/>
            </a:pP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Vigilance parameter ρ:</a:t>
            </a:r>
          </a:p>
          <a:p>
            <a:pPr marL="1165860" lvl="2" indent="-388620" algn="l">
              <a:lnSpc>
                <a:spcPts val="4050"/>
              </a:lnSpc>
              <a:buFont typeface="Arial"/>
              <a:buChar char="⚬"/>
            </a:pP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If  D ≥ ρ, the input joins that category.</a:t>
            </a:r>
          </a:p>
          <a:p>
            <a:pPr marL="1165860" lvl="2" indent="-388620" algn="l">
              <a:lnSpc>
                <a:spcPts val="4050"/>
              </a:lnSpc>
              <a:buFont typeface="Arial"/>
              <a:buChar char="⚬"/>
            </a:pP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If not, a new category is created automatically.</a:t>
            </a:r>
          </a:p>
          <a:p>
            <a:pPr marL="582930" lvl="1" indent="-291465" algn="l">
              <a:lnSpc>
                <a:spcPts val="4050"/>
              </a:lnSpc>
              <a:buFont typeface="Arial"/>
              <a:buChar char="•"/>
            </a:pP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Learning rate β:</a:t>
            </a:r>
          </a:p>
          <a:p>
            <a:pPr marL="1165860" lvl="2" indent="-388620" algn="l">
              <a:lnSpc>
                <a:spcPts val="4050"/>
              </a:lnSpc>
              <a:buFont typeface="Arial"/>
              <a:buChar char="⚬"/>
            </a:pP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Controls how much the new input updates or influences the existing category.</a:t>
            </a:r>
          </a:p>
          <a:p>
            <a:pPr algn="l">
              <a:lnSpc>
                <a:spcPts val="4050"/>
              </a:lnSpc>
            </a:pPr>
            <a:endParaRPr lang="en-US" sz="27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1567498" y="2420507"/>
            <a:ext cx="4564609" cy="6837793"/>
            <a:chOff x="0" y="0"/>
            <a:chExt cx="1075942" cy="161176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75942" cy="1611764"/>
            </a:xfrm>
            <a:custGeom>
              <a:avLst/>
              <a:gdLst/>
              <a:ahLst/>
              <a:cxnLst/>
              <a:rect l="l" t="t" r="r" b="b"/>
              <a:pathLst>
                <a:path w="1075942" h="1611764">
                  <a:moveTo>
                    <a:pt x="0" y="0"/>
                  </a:moveTo>
                  <a:lnTo>
                    <a:pt x="1075942" y="0"/>
                  </a:lnTo>
                  <a:lnTo>
                    <a:pt x="1075942" y="1611764"/>
                  </a:lnTo>
                  <a:lnTo>
                    <a:pt x="0" y="1611764"/>
                  </a:lnTo>
                  <a:close/>
                </a:path>
              </a:pathLst>
            </a:custGeom>
            <a:solidFill>
              <a:srgbClr val="D9D9D9">
                <a:alpha val="32941"/>
              </a:srgbClr>
            </a:solidFill>
          </p:spPr>
          <p:txBody>
            <a:bodyPr/>
            <a:lstStyle/>
            <a:p>
              <a:endParaRPr lang="en-MY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28575"/>
              <a:ext cx="1075942" cy="1640339"/>
            </a:xfrm>
            <a:prstGeom prst="rect">
              <a:avLst/>
            </a:prstGeom>
          </p:spPr>
          <p:txBody>
            <a:bodyPr lIns="56761" tIns="56761" rIns="56761" bIns="56761" rtlCol="0" anchor="ctr"/>
            <a:lstStyle/>
            <a:p>
              <a:pPr algn="ctr">
                <a:lnSpc>
                  <a:spcPts val="188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MY"/>
          </a:p>
        </p:txBody>
      </p:sp>
      <p:sp>
        <p:nvSpPr>
          <p:cNvPr id="3" name="Freeform 3"/>
          <p:cNvSpPr/>
          <p:nvPr/>
        </p:nvSpPr>
        <p:spPr>
          <a:xfrm>
            <a:off x="1567498" y="2420507"/>
            <a:ext cx="15153003" cy="6837793"/>
          </a:xfrm>
          <a:custGeom>
            <a:avLst/>
            <a:gdLst/>
            <a:ahLst/>
            <a:cxnLst/>
            <a:rect l="l" t="t" r="r" b="b"/>
            <a:pathLst>
              <a:path w="15153003" h="6837793">
                <a:moveTo>
                  <a:pt x="0" y="0"/>
                </a:moveTo>
                <a:lnTo>
                  <a:pt x="15153004" y="0"/>
                </a:lnTo>
                <a:lnTo>
                  <a:pt x="15153004" y="6837793"/>
                </a:lnTo>
                <a:lnTo>
                  <a:pt x="0" y="6837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MY"/>
          </a:p>
        </p:txBody>
      </p:sp>
      <p:sp>
        <p:nvSpPr>
          <p:cNvPr id="4" name="Freeform 4"/>
          <p:cNvSpPr/>
          <p:nvPr/>
        </p:nvSpPr>
        <p:spPr>
          <a:xfrm>
            <a:off x="1567498" y="2420507"/>
            <a:ext cx="15153003" cy="6837793"/>
          </a:xfrm>
          <a:custGeom>
            <a:avLst/>
            <a:gdLst/>
            <a:ahLst/>
            <a:cxnLst/>
            <a:rect l="l" t="t" r="r" b="b"/>
            <a:pathLst>
              <a:path w="15153003" h="6837793">
                <a:moveTo>
                  <a:pt x="0" y="0"/>
                </a:moveTo>
                <a:lnTo>
                  <a:pt x="15153004" y="0"/>
                </a:lnTo>
                <a:lnTo>
                  <a:pt x="15153004" y="6837793"/>
                </a:lnTo>
                <a:lnTo>
                  <a:pt x="0" y="6837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MY"/>
          </a:p>
        </p:txBody>
      </p:sp>
      <p:grpSp>
        <p:nvGrpSpPr>
          <p:cNvPr id="5" name="Group 5"/>
          <p:cNvGrpSpPr/>
          <p:nvPr/>
        </p:nvGrpSpPr>
        <p:grpSpPr>
          <a:xfrm>
            <a:off x="1567498" y="2420507"/>
            <a:ext cx="7576502" cy="6837793"/>
            <a:chOff x="0" y="0"/>
            <a:chExt cx="1785888" cy="161176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85888" cy="1611764"/>
            </a:xfrm>
            <a:custGeom>
              <a:avLst/>
              <a:gdLst/>
              <a:ahLst/>
              <a:cxnLst/>
              <a:rect l="l" t="t" r="r" b="b"/>
              <a:pathLst>
                <a:path w="1785888" h="1611764">
                  <a:moveTo>
                    <a:pt x="0" y="0"/>
                  </a:moveTo>
                  <a:lnTo>
                    <a:pt x="1785888" y="0"/>
                  </a:lnTo>
                  <a:lnTo>
                    <a:pt x="1785888" y="1611764"/>
                  </a:lnTo>
                  <a:lnTo>
                    <a:pt x="0" y="1611764"/>
                  </a:lnTo>
                  <a:close/>
                </a:path>
              </a:pathLst>
            </a:custGeom>
            <a:solidFill>
              <a:srgbClr val="D9D9D9">
                <a:alpha val="32941"/>
              </a:srgbClr>
            </a:solidFill>
          </p:spPr>
          <p:txBody>
            <a:bodyPr/>
            <a:lstStyle/>
            <a:p>
              <a:endParaRPr lang="en-MY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1785888" cy="1640339"/>
            </a:xfrm>
            <a:prstGeom prst="rect">
              <a:avLst/>
            </a:prstGeom>
          </p:spPr>
          <p:txBody>
            <a:bodyPr lIns="56761" tIns="56761" rIns="56761" bIns="56761" rtlCol="0" anchor="ctr"/>
            <a:lstStyle/>
            <a:p>
              <a:pPr algn="ctr">
                <a:lnSpc>
                  <a:spcPts val="188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06871" y="2122046"/>
            <a:ext cx="7313197" cy="7729473"/>
            <a:chOff x="0" y="0"/>
            <a:chExt cx="1926110" cy="2035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26110" cy="2035746"/>
            </a:xfrm>
            <a:custGeom>
              <a:avLst/>
              <a:gdLst/>
              <a:ahLst/>
              <a:cxnLst/>
              <a:rect l="l" t="t" r="r" b="b"/>
              <a:pathLst>
                <a:path w="1926110" h="2035746">
                  <a:moveTo>
                    <a:pt x="0" y="0"/>
                  </a:moveTo>
                  <a:lnTo>
                    <a:pt x="1926110" y="0"/>
                  </a:lnTo>
                  <a:lnTo>
                    <a:pt x="1926110" y="2035746"/>
                  </a:lnTo>
                  <a:lnTo>
                    <a:pt x="0" y="2035746"/>
                  </a:lnTo>
                  <a:close/>
                </a:path>
              </a:pathLst>
            </a:custGeom>
            <a:solidFill>
              <a:srgbClr val="FEFFD4"/>
            </a:solidFill>
          </p:spPr>
          <p:txBody>
            <a:bodyPr/>
            <a:lstStyle/>
            <a:p>
              <a:endParaRPr lang="en-MY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1926110" cy="20643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8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5400000">
            <a:off x="8473912" y="3441305"/>
            <a:ext cx="990968" cy="3028320"/>
            <a:chOff x="0" y="0"/>
            <a:chExt cx="260996" cy="79758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60996" cy="797582"/>
            </a:xfrm>
            <a:custGeom>
              <a:avLst/>
              <a:gdLst/>
              <a:ahLst/>
              <a:cxnLst/>
              <a:rect l="l" t="t" r="r" b="b"/>
              <a:pathLst>
                <a:path w="260996" h="797582">
                  <a:moveTo>
                    <a:pt x="130498" y="0"/>
                  </a:moveTo>
                  <a:lnTo>
                    <a:pt x="260996" y="797582"/>
                  </a:lnTo>
                  <a:lnTo>
                    <a:pt x="0" y="797582"/>
                  </a:lnTo>
                  <a:lnTo>
                    <a:pt x="130498" y="0"/>
                  </a:lnTo>
                  <a:close/>
                </a:path>
              </a:pathLst>
            </a:custGeom>
            <a:solidFill>
              <a:srgbClr val="FEFFD4"/>
            </a:solidFill>
          </p:spPr>
          <p:txBody>
            <a:bodyPr/>
            <a:lstStyle/>
            <a:p>
              <a:endParaRPr lang="en-MY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40781" y="341731"/>
              <a:ext cx="179435" cy="3988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8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06871" y="942975"/>
            <a:ext cx="16230600" cy="651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UCB1 AGENTS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06871" y="2334782"/>
            <a:ext cx="7026086" cy="7698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l">
              <a:lnSpc>
                <a:spcPts val="4050"/>
              </a:lnSpc>
              <a:buFont typeface="Arial"/>
              <a:buChar char="•"/>
            </a:pP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UCB1 is a Reinforcement Learning (RL) algorithm.</a:t>
            </a:r>
          </a:p>
          <a:p>
            <a:pPr marL="582930" lvl="1" indent="-291465" algn="l">
              <a:lnSpc>
                <a:spcPts val="4050"/>
              </a:lnSpc>
              <a:buFont typeface="Arial"/>
              <a:buChar char="•"/>
            </a:pP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Balances exploration and exploitation to select the optimal server composition.</a:t>
            </a:r>
          </a:p>
          <a:p>
            <a:pPr marL="582930" lvl="1" indent="-291465" algn="l">
              <a:lnSpc>
                <a:spcPts val="4050"/>
              </a:lnSpc>
              <a:buFont typeface="Arial"/>
              <a:buChar char="•"/>
            </a:pP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Exploitation:</a:t>
            </a:r>
          </a:p>
          <a:p>
            <a:pPr marL="1165860" lvl="2" indent="-388620" algn="l">
              <a:lnSpc>
                <a:spcPts val="4050"/>
              </a:lnSpc>
              <a:buFont typeface="Arial"/>
              <a:buChar char="⚬"/>
            </a:pP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Selects the action with the highest current estimated reward.</a:t>
            </a:r>
          </a:p>
          <a:p>
            <a:pPr marL="1165860" lvl="2" indent="-388620" algn="l">
              <a:lnSpc>
                <a:spcPts val="4050"/>
              </a:lnSpc>
              <a:buFont typeface="Arial"/>
              <a:buChar char="⚬"/>
            </a:pP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Focuses on short-term performance.</a:t>
            </a:r>
          </a:p>
          <a:p>
            <a:pPr marL="582930" lvl="1" indent="-291465" algn="l">
              <a:lnSpc>
                <a:spcPts val="4050"/>
              </a:lnSpc>
              <a:buFont typeface="Arial"/>
              <a:buChar char="•"/>
            </a:pP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Exploration:</a:t>
            </a:r>
          </a:p>
          <a:p>
            <a:pPr marL="1165860" lvl="2" indent="-388620" algn="l">
              <a:lnSpc>
                <a:spcPts val="4050"/>
              </a:lnSpc>
              <a:buFont typeface="Arial"/>
              <a:buChar char="⚬"/>
            </a:pP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Occasionally tries less-explored actions.</a:t>
            </a:r>
          </a:p>
          <a:p>
            <a:pPr marL="1165860" lvl="2" indent="-388620" algn="l">
              <a:lnSpc>
                <a:spcPts val="4050"/>
              </a:lnSpc>
              <a:buFont typeface="Arial"/>
              <a:buChar char="⚬"/>
            </a:pP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Aims to find better long-term options.</a:t>
            </a:r>
          </a:p>
          <a:p>
            <a:pPr algn="l">
              <a:lnSpc>
                <a:spcPts val="4050"/>
              </a:lnSpc>
            </a:pPr>
            <a:endParaRPr lang="en-US" sz="27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651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EXPERIMENT SETUP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-7086597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MY"/>
          </a:p>
        </p:txBody>
      </p:sp>
      <p:sp>
        <p:nvSpPr>
          <p:cNvPr id="4" name="TextBox 4"/>
          <p:cNvSpPr txBox="1"/>
          <p:nvPr/>
        </p:nvSpPr>
        <p:spPr>
          <a:xfrm>
            <a:off x="7620000" y="3216198"/>
            <a:ext cx="2785647" cy="428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900" b="1" i="1">
                <a:solidFill>
                  <a:srgbClr val="2B2C30"/>
                </a:solidFill>
                <a:latin typeface="Playfair Display Bold Italics"/>
                <a:ea typeface="Playfair Display Bold Italics"/>
                <a:cs typeface="Playfair Display Bold Italics"/>
                <a:sym typeface="Playfair Display Bold Italics"/>
              </a:rPr>
              <a:t>small_txt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20000" y="3635298"/>
            <a:ext cx="2785647" cy="428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20s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66800" y="3216198"/>
            <a:ext cx="2785647" cy="428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900" b="1" i="1">
                <a:solidFill>
                  <a:srgbClr val="2B2C30"/>
                </a:solidFill>
                <a:latin typeface="Playfair Display Bold Italics"/>
                <a:ea typeface="Playfair Display Bold Italics"/>
                <a:cs typeface="Playfair Display Bold Italics"/>
                <a:sym typeface="Playfair Display Bold Italics"/>
              </a:rPr>
              <a:t>big_img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66800" y="3635298"/>
            <a:ext cx="2785647" cy="428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20s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343400" y="3216198"/>
            <a:ext cx="2785647" cy="428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900" b="1" i="1">
                <a:solidFill>
                  <a:srgbClr val="2B2C30"/>
                </a:solidFill>
                <a:latin typeface="Playfair Display Bold Italics"/>
                <a:ea typeface="Playfair Display Bold Italics"/>
                <a:cs typeface="Playfair Display Bold Italics"/>
                <a:sym typeface="Playfair Display Bold Italics"/>
              </a:rPr>
              <a:t>med_img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343400" y="3635298"/>
            <a:ext cx="2785647" cy="428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20s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896600" y="3216198"/>
            <a:ext cx="2785647" cy="428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900" b="1" i="1">
                <a:solidFill>
                  <a:srgbClr val="2B2C30"/>
                </a:solidFill>
                <a:latin typeface="Playfair Display Bold Italics"/>
                <a:ea typeface="Playfair Display Bold Italics"/>
                <a:cs typeface="Playfair Display Bold Italics"/>
                <a:sym typeface="Playfair Display Bold Italics"/>
              </a:rPr>
              <a:t>var_big_img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896600" y="3635298"/>
            <a:ext cx="2785647" cy="428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20s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173200" y="3216198"/>
            <a:ext cx="2785647" cy="428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900" b="1" i="1">
                <a:solidFill>
                  <a:srgbClr val="2B2C30"/>
                </a:solidFill>
                <a:latin typeface="Playfair Display Bold Italics"/>
                <a:ea typeface="Playfair Display Bold Italics"/>
                <a:cs typeface="Playfair Display Bold Italics"/>
                <a:sym typeface="Playfair Display Bold Italics"/>
              </a:rPr>
              <a:t>var_med_img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173200" y="3635298"/>
            <a:ext cx="2785647" cy="428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20s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4343400" y="2756663"/>
            <a:ext cx="138677" cy="138677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2C30"/>
            </a:solidFill>
          </p:spPr>
          <p:txBody>
            <a:bodyPr/>
            <a:lstStyle/>
            <a:p>
              <a:endParaRPr lang="en-MY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28700" y="2756663"/>
            <a:ext cx="138677" cy="138677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2C30"/>
            </a:solidFill>
          </p:spPr>
          <p:txBody>
            <a:bodyPr/>
            <a:lstStyle/>
            <a:p>
              <a:endParaRPr lang="en-MY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620000" y="2756663"/>
            <a:ext cx="138677" cy="138677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2C30"/>
            </a:solidFill>
          </p:spPr>
          <p:txBody>
            <a:bodyPr/>
            <a:lstStyle/>
            <a:p>
              <a:endParaRPr lang="en-MY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0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896600" y="2756663"/>
            <a:ext cx="138677" cy="138677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2C30"/>
            </a:solidFill>
          </p:spPr>
          <p:txBody>
            <a:bodyPr/>
            <a:lstStyle/>
            <a:p>
              <a:endParaRPr lang="en-MY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0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4173200" y="2756663"/>
            <a:ext cx="138677" cy="138677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2C30"/>
            </a:solidFill>
          </p:spPr>
          <p:txBody>
            <a:bodyPr/>
            <a:lstStyle/>
            <a:p>
              <a:endParaRPr lang="en-MY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0"/>
                </a:lnSpc>
              </a:pPr>
              <a:endParaRPr/>
            </a:p>
          </p:txBody>
        </p:sp>
      </p:grpSp>
      <p:sp>
        <p:nvSpPr>
          <p:cNvPr id="29" name="AutoShape 29"/>
          <p:cNvSpPr/>
          <p:nvPr/>
        </p:nvSpPr>
        <p:spPr>
          <a:xfrm>
            <a:off x="1127760" y="2821239"/>
            <a:ext cx="17396401" cy="0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MY"/>
          </a:p>
        </p:txBody>
      </p:sp>
      <p:sp>
        <p:nvSpPr>
          <p:cNvPr id="30" name="TextBox 30"/>
          <p:cNvSpPr txBox="1"/>
          <p:nvPr/>
        </p:nvSpPr>
        <p:spPr>
          <a:xfrm>
            <a:off x="1167377" y="4797393"/>
            <a:ext cx="7026086" cy="461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0"/>
              </a:lnSpc>
            </a:pPr>
            <a:r>
              <a:rPr lang="en-US" sz="2700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Setup Overview:</a:t>
            </a:r>
          </a:p>
          <a:p>
            <a:pPr marL="582930" lvl="1" indent="-291465" algn="l">
              <a:lnSpc>
                <a:spcPts val="4050"/>
              </a:lnSpc>
              <a:buFont typeface="Arial"/>
              <a:buChar char="•"/>
            </a:pP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Five different request patterns were prepared.</a:t>
            </a:r>
          </a:p>
          <a:p>
            <a:pPr marL="1165860" lvl="2" indent="-388620" algn="l">
              <a:lnSpc>
                <a:spcPts val="4050"/>
              </a:lnSpc>
              <a:buFont typeface="Arial"/>
              <a:buChar char="⚬"/>
            </a:pP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Some consist a set of files.</a:t>
            </a:r>
          </a:p>
          <a:p>
            <a:pPr marL="1165860" lvl="2" indent="-388620" algn="l">
              <a:lnSpc>
                <a:spcPts val="4050"/>
              </a:lnSpc>
              <a:buFont typeface="Arial"/>
              <a:buChar char="⚬"/>
            </a:pP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Some consist only a single file.</a:t>
            </a:r>
          </a:p>
          <a:p>
            <a:pPr algn="l">
              <a:lnSpc>
                <a:spcPts val="4050"/>
              </a:lnSpc>
            </a:pPr>
            <a:endParaRPr lang="en-US" sz="27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l">
              <a:lnSpc>
                <a:spcPts val="4050"/>
              </a:lnSpc>
            </a:pPr>
            <a:endParaRPr lang="en-US" sz="27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l">
              <a:lnSpc>
                <a:spcPts val="4050"/>
              </a:lnSpc>
            </a:pPr>
            <a:endParaRPr lang="en-US" sz="27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l">
              <a:lnSpc>
                <a:spcPts val="4050"/>
              </a:lnSpc>
            </a:pPr>
            <a:endParaRPr lang="en-US" sz="27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9472839" y="4800578"/>
            <a:ext cx="7026086" cy="5126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0"/>
              </a:lnSpc>
            </a:pPr>
            <a:r>
              <a:rPr lang="en-US" sz="2700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Process:</a:t>
            </a:r>
          </a:p>
          <a:p>
            <a:pPr marL="582930" lvl="1" indent="-291465" algn="l">
              <a:lnSpc>
                <a:spcPts val="4050"/>
              </a:lnSpc>
              <a:buFont typeface="Arial"/>
              <a:buChar char="•"/>
            </a:pP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Each pattern ran continuously for 20 seconds.</a:t>
            </a:r>
          </a:p>
          <a:p>
            <a:pPr marL="582930" lvl="1" indent="-291465" algn="l">
              <a:lnSpc>
                <a:spcPts val="4050"/>
              </a:lnSpc>
              <a:buFont typeface="Arial"/>
              <a:buChar char="•"/>
            </a:pP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The full sequence of five patterns was looped 15 times.</a:t>
            </a:r>
          </a:p>
          <a:p>
            <a:pPr marL="582930" lvl="1" indent="-291465" algn="l">
              <a:lnSpc>
                <a:spcPts val="4050"/>
              </a:lnSpc>
              <a:buFont typeface="Arial"/>
              <a:buChar char="•"/>
            </a:pP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Perception data collected approximately every 2 seconds.</a:t>
            </a:r>
          </a:p>
          <a:p>
            <a:pPr algn="l">
              <a:lnSpc>
                <a:spcPts val="4050"/>
              </a:lnSpc>
            </a:pPr>
            <a:endParaRPr lang="en-US" sz="27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l">
              <a:lnSpc>
                <a:spcPts val="4050"/>
              </a:lnSpc>
            </a:pPr>
            <a:endParaRPr lang="en-US" sz="27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l">
              <a:lnSpc>
                <a:spcPts val="4050"/>
              </a:lnSpc>
            </a:pPr>
            <a:endParaRPr lang="en-US" sz="27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7237471" y="2310055"/>
            <a:ext cx="2785647" cy="428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1" i="1">
                <a:solidFill>
                  <a:srgbClr val="2B2C30"/>
                </a:solidFill>
                <a:latin typeface="Public Sans Bold Italics"/>
                <a:ea typeface="Public Sans Bold Italics"/>
                <a:cs typeface="Public Sans Bold Italics"/>
                <a:sym typeface="Public Sans Bold Italics"/>
              </a:rPr>
              <a:t>x15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1508</Words>
  <Application>Microsoft Office PowerPoint</Application>
  <PresentationFormat>Custom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Canva Sans</vt:lpstr>
      <vt:lpstr>Public Sans</vt:lpstr>
      <vt:lpstr>Public Sans Bold</vt:lpstr>
      <vt:lpstr>Arial</vt:lpstr>
      <vt:lpstr>Playfair Display Bold Italics</vt:lpstr>
      <vt:lpstr>Calibri</vt:lpstr>
      <vt:lpstr>Playfair Display</vt:lpstr>
      <vt:lpstr>Public Sans Bold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AdaptiveWeb Server Optimisation: A FuzzyART-Based Classifier for Dynamic Request Patterns</dc:title>
  <cp:lastModifiedBy>Lee, Charlotte (Student)</cp:lastModifiedBy>
  <cp:revision>2</cp:revision>
  <dcterms:created xsi:type="dcterms:W3CDTF">2006-08-16T00:00:00Z</dcterms:created>
  <dcterms:modified xsi:type="dcterms:W3CDTF">2025-05-28T21:48:39Z</dcterms:modified>
  <dc:identifier>DAGk-3jewB8</dc:identifier>
</cp:coreProperties>
</file>