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5"/>
  </p:notesMasterIdLst>
  <p:handoutMasterIdLst>
    <p:handoutMasterId r:id="rId46"/>
  </p:handoutMasterIdLst>
  <p:sldIdLst>
    <p:sldId id="277" r:id="rId3"/>
    <p:sldId id="387" r:id="rId4"/>
    <p:sldId id="377" r:id="rId5"/>
    <p:sldId id="378" r:id="rId6"/>
    <p:sldId id="379" r:id="rId7"/>
    <p:sldId id="388" r:id="rId8"/>
    <p:sldId id="386" r:id="rId9"/>
    <p:sldId id="380" r:id="rId10"/>
    <p:sldId id="381" r:id="rId11"/>
    <p:sldId id="389" r:id="rId12"/>
    <p:sldId id="383"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405" r:id="rId29"/>
    <p:sldId id="407" r:id="rId30"/>
    <p:sldId id="408" r:id="rId31"/>
    <p:sldId id="409" r:id="rId32"/>
    <p:sldId id="410" r:id="rId33"/>
    <p:sldId id="413" r:id="rId34"/>
    <p:sldId id="411" r:id="rId35"/>
    <p:sldId id="412" r:id="rId36"/>
    <p:sldId id="414" r:id="rId37"/>
    <p:sldId id="415" r:id="rId38"/>
    <p:sldId id="416" r:id="rId39"/>
    <p:sldId id="417" r:id="rId40"/>
    <p:sldId id="418" r:id="rId41"/>
    <p:sldId id="419" r:id="rId42"/>
    <p:sldId id="420" r:id="rId43"/>
    <p:sldId id="37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7915"/>
    <a:srgbClr val="1962AC"/>
    <a:srgbClr val="FF99FF"/>
    <a:srgbClr val="FF00FF"/>
    <a:srgbClr val="008000"/>
    <a:srgbClr val="137743"/>
    <a:srgbClr val="CCECFF"/>
    <a:srgbClr val="852F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86481" autoAdjust="0"/>
  </p:normalViewPr>
  <p:slideViewPr>
    <p:cSldViewPr snapToGrid="0">
      <p:cViewPr varScale="1">
        <p:scale>
          <a:sx n="58" d="100"/>
          <a:sy n="58" d="100"/>
        </p:scale>
        <p:origin x="1272" y="66"/>
      </p:cViewPr>
      <p:guideLst>
        <p:guide pos="3840"/>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51" d="100"/>
          <a:sy n="51" d="100"/>
        </p:scale>
        <p:origin x="29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51"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3056731791559353"/>
          <c:y val="7.521314878743697E-2"/>
          <c:w val="0.29269859609660381"/>
          <c:h val="0.38461969173915228"/>
        </c:manualLayout>
      </c:layout>
      <c:pieChart>
        <c:varyColors val="1"/>
        <c:dLbls>
          <c:showLegendKey val="0"/>
          <c:showVal val="0"/>
          <c:showCatName val="0"/>
          <c:showSerName val="0"/>
          <c:showPercent val="0"/>
          <c:showBubbleSize val="0"/>
          <c:showLeaderLines val="0"/>
        </c:dLbls>
        <c:firstSliceAng val="0"/>
      </c:pieChart>
    </c:plotArea>
    <c:plotVisOnly val="1"/>
    <c:dispBlanksAs val="zero"/>
    <c:showDLblsOverMax val="1"/>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dirty="0">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65DD71D7-55AC-46BD-81B3-09AB2F9EFBD8}" type="datetimeFigureOut">
              <a:rPr lang="en-US" altLang="zh-CN" smtClean="0">
                <a:ea typeface="Microsoft YaHei UI" panose="020B0503020204020204" pitchFamily="34" charset="-122"/>
              </a:rPr>
              <a:pPr/>
              <a:t>6/12/2017</a:t>
            </a:fld>
            <a:endParaRPr lang="zh-CN" dirty="0">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dirty="0">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2840BD58-3BFF-4EAF-BB8B-AC67FE801E47}" type="slidenum">
              <a:rPr lang="zh-CN" smtClean="0">
                <a:ea typeface="Microsoft YaHei UI" panose="020B0503020204020204" pitchFamily="34" charset="-122"/>
              </a:rPr>
              <a:pPr/>
              <a:t>‹#›</a:t>
            </a:fld>
            <a:endParaRPr lang="zh-CN" dirty="0">
              <a:ea typeface="Microsoft YaHei UI" panose="020B0503020204020204" pitchFamily="34" charset="-122"/>
            </a:endParaRPr>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ea typeface="Microsoft YaHei UI" panose="020B0503020204020204" pitchFamily="34" charset="-122"/>
              </a:defRPr>
            </a:lvl1pPr>
          </a:lstStyle>
          <a:p>
            <a:fld id="{1F89424F-BB59-4F4E-9822-4CA3E770FFD2}" type="datetimeFigureOut">
              <a:rPr lang="en-US" altLang="zh-CN" smtClean="0"/>
              <a:pPr/>
              <a:t>6/12/2017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ea typeface="Microsoft YaHei UI" panose="020B0503020204020204" pitchFamily="34" charset="-122"/>
              </a:defRPr>
            </a:lvl1pPr>
          </a:lstStyle>
          <a:p>
            <a:fld id="{68322CDD-9D6C-4F63-9EC2-648226624108}" type="slidenum">
              <a:rPr lang="en-US" altLang="zh-CN" smtClean="0"/>
              <a:pPr/>
              <a:t>‹#›</a:t>
            </a:fld>
            <a:endParaRPr lang="en-US" altLang="zh-CN" dirty="0"/>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n-lt"/>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n-lt"/>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n-lt"/>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n-lt"/>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baidu.com/s?wd=Hyper&amp;tn=44039180_cpr&amp;fenlei=mv6quAkxTZn0IZRqIHckPjm4nH00T1dBn1fdmWNbrjbzPjczrymY0ZwV5Hcvrjm3rH6sPfKWUMw85HfYnjn4nH6sgvPsT6KdThsqpZwYTjCEQLGCpyw9Uz4Bmy-bIi4WUvYETgN-TLwGUv3EPH03rHfLPs"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baidu.com/s?wd=WWW&amp;tn=44039180_cpr&amp;fenlei=mv6quAkxTZn0IZRqIHckPjm4nH00T1dBn1fdmWNbrjbzPjczrymY0ZwV5Hcvrjm3rH6sPfKWUMw85HfYnjn4nH6sgvPsT6KdThsqpZwYTjCEQLGCpyw9Uz4Bmy-bIi4WUvYETgN-TLwGUv3EPH03rHfLPs" TargetMode="External"/><Relationship Id="rId4" Type="http://schemas.openxmlformats.org/officeDocument/2006/relationships/hyperlink" Target="https://www.baidu.com/s?wd=HTML&amp;tn=44039180_cpr&amp;fenlei=mv6quAkxTZn0IZRqIHckPjm4nH00T1dBn1fdmWNbrjbzPjczrymY0ZwV5Hcvrjm3rH6sPfKWUMw85HfYnjn4nH6sgvPsT6KdThsqpZwYTjCEQLGCpyw9Uz4Bmy-bIi4WUvYETgN-TLwGUv3EPH03rHfLP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89CC6A-64F4-4065-89D1-5C894C6599D0}" type="slidenum">
              <a:rPr lang="zh-CN" altLang="en-US" smtClean="0"/>
              <a:pPr/>
              <a:t>2</a:t>
            </a:fld>
            <a:endParaRPr lang="zh-CN" altLang="en-US"/>
          </a:p>
        </p:txBody>
      </p:sp>
    </p:spTree>
    <p:extLst>
      <p:ext uri="{BB962C8B-B14F-4D97-AF65-F5344CB8AC3E}">
        <p14:creationId xmlns:p14="http://schemas.microsoft.com/office/powerpoint/2010/main" val="310333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89CC6A-64F4-4065-89D1-5C894C6599D0}" type="slidenum">
              <a:rPr lang="zh-CN" altLang="en-US" smtClean="0"/>
              <a:pPr/>
              <a:t>28</a:t>
            </a:fld>
            <a:endParaRPr lang="zh-CN" altLang="en-US"/>
          </a:p>
        </p:txBody>
      </p:sp>
    </p:spTree>
    <p:extLst>
      <p:ext uri="{BB962C8B-B14F-4D97-AF65-F5344CB8AC3E}">
        <p14:creationId xmlns:p14="http://schemas.microsoft.com/office/powerpoint/2010/main" val="1251562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89CC6A-64F4-4065-89D1-5C894C6599D0}" type="slidenum">
              <a:rPr lang="zh-CN" altLang="en-US" smtClean="0"/>
              <a:pPr/>
              <a:t>32</a:t>
            </a:fld>
            <a:endParaRPr lang="zh-CN" altLang="en-US"/>
          </a:p>
        </p:txBody>
      </p:sp>
    </p:spTree>
    <p:extLst>
      <p:ext uri="{BB962C8B-B14F-4D97-AF65-F5344CB8AC3E}">
        <p14:creationId xmlns:p14="http://schemas.microsoft.com/office/powerpoint/2010/main" val="2060353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提问：什么是</a:t>
            </a:r>
            <a:r>
              <a:rPr lang="en-US" altLang="zh-CN" dirty="0"/>
              <a:t>pc  personal computer</a:t>
            </a:r>
            <a:r>
              <a:rPr lang="zh-CN" altLang="en-US" dirty="0"/>
              <a:t>？</a:t>
            </a:r>
            <a:endParaRPr lang="en-GB"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pPr/>
              <a:t>3</a:t>
            </a:fld>
            <a:endParaRPr lang="en-US" altLang="zh-CN" dirty="0"/>
          </a:p>
        </p:txBody>
      </p:sp>
    </p:spTree>
    <p:extLst>
      <p:ext uri="{BB962C8B-B14F-4D97-AF65-F5344CB8AC3E}">
        <p14:creationId xmlns:p14="http://schemas.microsoft.com/office/powerpoint/2010/main" val="2544218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pPr/>
              <a:t>4</a:t>
            </a:fld>
            <a:endParaRPr lang="en-US" altLang="zh-CN" dirty="0"/>
          </a:p>
        </p:txBody>
      </p:sp>
    </p:spTree>
    <p:extLst>
      <p:ext uri="{BB962C8B-B14F-4D97-AF65-F5344CB8AC3E}">
        <p14:creationId xmlns:p14="http://schemas.microsoft.com/office/powerpoint/2010/main" val="222268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pPr/>
              <a:t>5</a:t>
            </a:fld>
            <a:endParaRPr lang="en-US" altLang="zh-CN" dirty="0"/>
          </a:p>
        </p:txBody>
      </p:sp>
    </p:spTree>
    <p:extLst>
      <p:ext uri="{BB962C8B-B14F-4D97-AF65-F5344CB8AC3E}">
        <p14:creationId xmlns:p14="http://schemas.microsoft.com/office/powerpoint/2010/main" val="2983457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89CC6A-64F4-4065-89D1-5C894C6599D0}" type="slidenum">
              <a:rPr lang="zh-CN" altLang="en-US" smtClean="0"/>
              <a:pPr/>
              <a:t>6</a:t>
            </a:fld>
            <a:endParaRPr lang="zh-CN" altLang="en-US"/>
          </a:p>
        </p:txBody>
      </p:sp>
    </p:spTree>
    <p:extLst>
      <p:ext uri="{BB962C8B-B14F-4D97-AF65-F5344CB8AC3E}">
        <p14:creationId xmlns:p14="http://schemas.microsoft.com/office/powerpoint/2010/main" val="3332275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超文本标记语言</a:t>
            </a:r>
            <a:r>
              <a:rPr lang="en-US" altLang="zh-CN" dirty="0"/>
              <a:t>(</a:t>
            </a:r>
            <a:r>
              <a:rPr lang="en-US" altLang="zh-CN" dirty="0">
                <a:hlinkClick r:id="rId3"/>
              </a:rPr>
              <a:t>Hyper</a:t>
            </a:r>
            <a:r>
              <a:rPr lang="zh-CN" altLang="en-US" dirty="0"/>
              <a:t> </a:t>
            </a:r>
            <a:r>
              <a:rPr lang="en-US" altLang="zh-CN" dirty="0"/>
              <a:t>Text Mart-up Language </a:t>
            </a:r>
            <a:r>
              <a:rPr lang="zh-CN" altLang="en-US" dirty="0"/>
              <a:t>，简称</a:t>
            </a:r>
            <a:r>
              <a:rPr lang="en-US" altLang="zh-CN" dirty="0">
                <a:hlinkClick r:id="rId4"/>
              </a:rPr>
              <a:t>HTML</a:t>
            </a:r>
            <a:r>
              <a:rPr lang="en-US" altLang="zh-CN" dirty="0"/>
              <a:t>)</a:t>
            </a:r>
            <a:r>
              <a:rPr lang="zh-CN" altLang="en-US" dirty="0"/>
              <a:t>是</a:t>
            </a:r>
            <a:r>
              <a:rPr lang="en-US" altLang="zh-CN" dirty="0">
                <a:hlinkClick r:id="rId5"/>
              </a:rPr>
              <a:t>WWW</a:t>
            </a:r>
            <a:r>
              <a:rPr lang="zh-CN" altLang="en-US" dirty="0"/>
              <a:t>的描述语言。设计</a:t>
            </a:r>
            <a:r>
              <a:rPr lang="en-US" altLang="zh-CN" dirty="0">
                <a:hlinkClick r:id="rId4"/>
              </a:rPr>
              <a:t>HTML</a:t>
            </a:r>
            <a:r>
              <a:rPr lang="zh-CN" altLang="en-US" dirty="0"/>
              <a:t>语言的目的是为了能把存放在一台电脑中的文本或图形与另一台电脑中的文本或图形方便地联系在一起，形成有机的整体，人们不用考虑具体信息是在当前电脑上还是在网络的其它电脑上。这样，你只要使用鼠标在某一文档中点取一个图标，</a:t>
            </a:r>
            <a:r>
              <a:rPr lang="en-US" altLang="zh-CN" dirty="0"/>
              <a:t>Internet</a:t>
            </a:r>
            <a:r>
              <a:rPr lang="zh-CN" altLang="en-US" dirty="0"/>
              <a:t>就会马上转到与此图标相关的内容上去，而这些信息可能存放在网络的另一台电脑中。</a:t>
            </a:r>
            <a:endParaRPr lang="en-GB" altLang="zh-CN" dirty="0"/>
          </a:p>
          <a:p>
            <a:r>
              <a:rPr lang="en-GB" dirty="0"/>
              <a:t>  </a:t>
            </a:r>
            <a:r>
              <a:rPr lang="zh-CN" altLang="en-US" dirty="0"/>
              <a:t>注意 ：可以右键新建一个网页</a:t>
            </a:r>
            <a:endParaRPr lang="en-GB"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pPr/>
              <a:t>7</a:t>
            </a:fld>
            <a:endParaRPr lang="en-US" altLang="zh-CN" dirty="0"/>
          </a:p>
        </p:txBody>
      </p:sp>
    </p:spTree>
    <p:extLst>
      <p:ext uri="{BB962C8B-B14F-4D97-AF65-F5344CB8AC3E}">
        <p14:creationId xmlns:p14="http://schemas.microsoft.com/office/powerpoint/2010/main" val="311974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文本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507131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文本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前端开发前景怎么样呢？</a:t>
            </a:r>
          </a:p>
        </p:txBody>
      </p:sp>
    </p:spTree>
    <p:extLst>
      <p:ext uri="{BB962C8B-B14F-4D97-AF65-F5344CB8AC3E}">
        <p14:creationId xmlns:p14="http://schemas.microsoft.com/office/powerpoint/2010/main" val="918185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89CC6A-64F4-4065-89D1-5C894C6599D0}" type="slidenum">
              <a:rPr lang="zh-CN" altLang="en-US" smtClean="0"/>
              <a:pPr/>
              <a:t>10</a:t>
            </a:fld>
            <a:endParaRPr lang="zh-CN" altLang="en-US"/>
          </a:p>
        </p:txBody>
      </p:sp>
    </p:spTree>
    <p:extLst>
      <p:ext uri="{BB962C8B-B14F-4D97-AF65-F5344CB8AC3E}">
        <p14:creationId xmlns:p14="http://schemas.microsoft.com/office/powerpoint/2010/main" val="2569287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0" y="6257036"/>
            <a:ext cx="12192000" cy="600964"/>
          </a:xfrm>
          <a:prstGeom prst="rect">
            <a:avLst/>
          </a:prstGeom>
          <a:solidFill>
            <a:srgbClr val="1962AC"/>
          </a:solidFill>
          <a:ln>
            <a:solidFill>
              <a:srgbClr val="1962A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7" name="标题 1"/>
          <p:cNvSpPr>
            <a:spLocks noGrp="1"/>
          </p:cNvSpPr>
          <p:nvPr userDrawn="1">
            <p:ph type="ctrTitle"/>
          </p:nvPr>
        </p:nvSpPr>
        <p:spPr>
          <a:xfrm>
            <a:off x="1123952" y="2914653"/>
            <a:ext cx="6848475" cy="657215"/>
          </a:xfrm>
        </p:spPr>
        <p:txBody>
          <a:bodyPr>
            <a:normAutofit/>
          </a:bodyPr>
          <a:lstStyle/>
          <a:p>
            <a:pPr algn="l"/>
            <a:endParaRPr lang="zh-CN" sz="4000" b="0" dirty="0">
              <a:solidFill>
                <a:schemeClr val="tx1">
                  <a:lumMod val="65000"/>
                  <a:lumOff val="35000"/>
                </a:schemeClr>
              </a:solidFill>
            </a:endParaRPr>
          </a:p>
        </p:txBody>
      </p:sp>
      <p:sp>
        <p:nvSpPr>
          <p:cNvPr id="8" name="副标题 3"/>
          <p:cNvSpPr>
            <a:spLocks noGrp="1"/>
          </p:cNvSpPr>
          <p:nvPr userDrawn="1">
            <p:ph type="subTitle" idx="1"/>
          </p:nvPr>
        </p:nvSpPr>
        <p:spPr>
          <a:xfrm>
            <a:off x="1066800" y="4431949"/>
            <a:ext cx="10058400" cy="365760"/>
          </a:xfrm>
        </p:spPr>
        <p:txBody>
          <a:bodyPr/>
          <a:lstStyle/>
          <a:p>
            <a:endParaRPr lang="zh-CN" altLang="en-US" dirty="0">
              <a:solidFill>
                <a:schemeClr val="bg1">
                  <a:lumMod val="50000"/>
                </a:schemeClr>
              </a:solidFill>
            </a:endParaRPr>
          </a:p>
        </p:txBody>
      </p:sp>
      <p:pic>
        <p:nvPicPr>
          <p:cNvPr id="9" name="Picture 3" descr="C:\Users\doalp_000\Desktop\3.png"/>
          <p:cNvPicPr>
            <a:picLocks noChangeAspect="1" noChangeArrowheads="1"/>
          </p:cNvPicPr>
          <p:nvPr userDrawn="1"/>
        </p:nvPicPr>
        <p:blipFill>
          <a:blip r:embed="rId2" cstate="print"/>
          <a:srcRect/>
          <a:stretch>
            <a:fillRect/>
          </a:stretch>
        </p:blipFill>
        <p:spPr bwMode="auto">
          <a:xfrm>
            <a:off x="8439148" y="2995603"/>
            <a:ext cx="1724025" cy="504825"/>
          </a:xfrm>
          <a:prstGeom prst="rect">
            <a:avLst/>
          </a:prstGeom>
          <a:noFill/>
        </p:spPr>
      </p:pic>
      <p:cxnSp>
        <p:nvCxnSpPr>
          <p:cNvPr id="11" name="直接连接符 10"/>
          <p:cNvCxnSpPr/>
          <p:nvPr userDrawn="1"/>
        </p:nvCxnSpPr>
        <p:spPr>
          <a:xfrm>
            <a:off x="1114425" y="3643313"/>
            <a:ext cx="9101138" cy="158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a:xfrm>
            <a:off x="8556170" y="6419462"/>
            <a:ext cx="1351383" cy="238902"/>
          </a:xfrm>
          <a:prstGeom prst="rect">
            <a:avLst/>
          </a:prstGeom>
        </p:spPr>
        <p:txBody>
          <a:bodyPr/>
          <a:lstStyle/>
          <a:p>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rPr/>
              <a:pPr/>
              <a:t>‹#›</a:t>
            </a:fld>
            <a:endParaRPr lang="zh-CN"/>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525000" y="382230"/>
            <a:ext cx="1371600" cy="5561369"/>
          </a:xfrm>
        </p:spPr>
        <p:txBody>
          <a:bodyPr vert="eaVert"/>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1295400" y="382230"/>
            <a:ext cx="7863840" cy="556137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a:xfrm>
            <a:off x="8556170" y="6419462"/>
            <a:ext cx="1351383" cy="238902"/>
          </a:xfrm>
          <a:prstGeom prst="rect">
            <a:avLst/>
          </a:prstGeom>
        </p:spPr>
        <p:txBody>
          <a:bodyPr/>
          <a:lstStyle/>
          <a:p>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rPr/>
              <a:pPr/>
              <a:t>‹#›</a:t>
            </a:fld>
            <a:endParaRPr lang="zh-CN"/>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_3">
    <p:bg bwMode="auto">
      <p:bgPr>
        <a:solidFill>
          <a:srgbClr val="3A4147"/>
        </a:solidFill>
        <a:effectLst/>
      </p:bgPr>
    </p:bg>
    <p:spTree>
      <p:nvGrpSpPr>
        <p:cNvPr id="1" name=""/>
        <p:cNvGrpSpPr/>
        <p:nvPr/>
      </p:nvGrpSpPr>
      <p:grpSpPr>
        <a:xfrm>
          <a:off x="0" y="0"/>
          <a:ext cx="0" cy="0"/>
          <a:chOff x="0" y="0"/>
          <a:chExt cx="0" cy="0"/>
        </a:xfrm>
      </p:grpSpPr>
      <p:sp>
        <p:nvSpPr>
          <p:cNvPr id="3" name="等腰三角形 6"/>
          <p:cNvSpPr/>
          <p:nvPr/>
        </p:nvSpPr>
        <p:spPr>
          <a:xfrm>
            <a:off x="0" y="0"/>
            <a:ext cx="12192000" cy="6858000"/>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buFontTx/>
              <a:buNone/>
              <a:defRPr/>
            </a:pPr>
            <a:endParaRPr lang="zh-CN" altLang="en-US"/>
          </a:p>
        </p:txBody>
      </p:sp>
      <p:sp>
        <p:nvSpPr>
          <p:cNvPr id="4" name="平行四边形 3"/>
          <p:cNvSpPr/>
          <p:nvPr/>
        </p:nvSpPr>
        <p:spPr>
          <a:xfrm rot="16200000" flipH="1">
            <a:off x="2667000" y="-2667000"/>
            <a:ext cx="6858000" cy="12192000"/>
          </a:xfrm>
          <a:prstGeom prst="parallelogram">
            <a:avLst>
              <a:gd name="adj" fmla="val 54128"/>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buFontTx/>
              <a:buNone/>
              <a:defRPr/>
            </a:pPr>
            <a:endParaRPr kumimoji="1" lang="zh-CN" altLang="en-US"/>
          </a:p>
        </p:txBody>
      </p:sp>
      <p:sp>
        <p:nvSpPr>
          <p:cNvPr id="5" name="直角三角形 5"/>
          <p:cNvSpPr/>
          <p:nvPr/>
        </p:nvSpPr>
        <p:spPr>
          <a:xfrm rot="16200000" flipH="1">
            <a:off x="995363" y="-995363"/>
            <a:ext cx="6858000" cy="8848725"/>
          </a:xfrm>
          <a:custGeom>
            <a:avLst/>
            <a:gdLst>
              <a:gd name="connsiteX0" fmla="*/ 0 w 6858003"/>
              <a:gd name="connsiteY0" fmla="*/ 3777175 h 3777175"/>
              <a:gd name="connsiteX1" fmla="*/ 0 w 6858003"/>
              <a:gd name="connsiteY1" fmla="*/ 0 h 3777175"/>
              <a:gd name="connsiteX2" fmla="*/ 6858003 w 6858003"/>
              <a:gd name="connsiteY2" fmla="*/ 3777175 h 3777175"/>
              <a:gd name="connsiteX3" fmla="*/ 0 w 6858003"/>
              <a:gd name="connsiteY3" fmla="*/ 3777175 h 3777175"/>
              <a:gd name="connsiteX0-1" fmla="*/ 0 w 6829867"/>
              <a:gd name="connsiteY0-2" fmla="*/ 5486400 h 5486400"/>
              <a:gd name="connsiteX1-3" fmla="*/ 0 w 6829867"/>
              <a:gd name="connsiteY1-4" fmla="*/ 1709225 h 5486400"/>
              <a:gd name="connsiteX2-5" fmla="*/ 6829867 w 6829867"/>
              <a:gd name="connsiteY2-6" fmla="*/ 0 h 5486400"/>
              <a:gd name="connsiteX3-7" fmla="*/ 0 w 6829867"/>
              <a:gd name="connsiteY3-8" fmla="*/ 5486400 h 5486400"/>
              <a:gd name="connsiteX0-9" fmla="*/ 0 w 6815802"/>
              <a:gd name="connsiteY0-10" fmla="*/ 5458265 h 5458265"/>
              <a:gd name="connsiteX1-11" fmla="*/ 0 w 6815802"/>
              <a:gd name="connsiteY1-12" fmla="*/ 1681090 h 5458265"/>
              <a:gd name="connsiteX2-13" fmla="*/ 6815802 w 6815802"/>
              <a:gd name="connsiteY2-14" fmla="*/ 0 h 5458265"/>
              <a:gd name="connsiteX3-15" fmla="*/ 0 w 6815802"/>
              <a:gd name="connsiteY3-16" fmla="*/ 5458265 h 5458265"/>
            </a:gdLst>
            <a:ahLst/>
            <a:cxnLst>
              <a:cxn ang="0">
                <a:pos x="connsiteX0-1" y="connsiteY0-2"/>
              </a:cxn>
              <a:cxn ang="0">
                <a:pos x="connsiteX1-3" y="connsiteY1-4"/>
              </a:cxn>
              <a:cxn ang="0">
                <a:pos x="connsiteX2-5" y="connsiteY2-6"/>
              </a:cxn>
              <a:cxn ang="0">
                <a:pos x="connsiteX3-7" y="connsiteY3-8"/>
              </a:cxn>
            </a:cxnLst>
            <a:rect l="l" t="t" r="r" b="b"/>
            <a:pathLst>
              <a:path w="6815802" h="5458265">
                <a:moveTo>
                  <a:pt x="0" y="5458265"/>
                </a:moveTo>
                <a:lnTo>
                  <a:pt x="0" y="1681090"/>
                </a:lnTo>
                <a:lnTo>
                  <a:pt x="6815802" y="0"/>
                </a:lnTo>
                <a:lnTo>
                  <a:pt x="0" y="5458265"/>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buFontTx/>
              <a:buNone/>
              <a:defRPr/>
            </a:pPr>
            <a:endParaRPr kumimoji="1" lang="zh-CN" altLang="en-US"/>
          </a:p>
        </p:txBody>
      </p:sp>
      <p:sp>
        <p:nvSpPr>
          <p:cNvPr id="6" name="剪去单角的矩形 4"/>
          <p:cNvSpPr/>
          <p:nvPr/>
        </p:nvSpPr>
        <p:spPr>
          <a:xfrm flipH="1">
            <a:off x="0" y="0"/>
            <a:ext cx="12192000" cy="6858000"/>
          </a:xfrm>
          <a:prstGeom prst="snip1Rect">
            <a:avLst>
              <a:gd name="adj" fmla="val 359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buFontTx/>
              <a:buNone/>
              <a:defRPr/>
            </a:pPr>
            <a:endParaRPr kumimoji="1" lang="zh-CN" altLang="en-US"/>
          </a:p>
        </p:txBody>
      </p:sp>
      <p:sp>
        <p:nvSpPr>
          <p:cNvPr id="7" name="文本占位符 7"/>
          <p:cNvSpPr>
            <a:spLocks noGrp="1"/>
          </p:cNvSpPr>
          <p:nvPr>
            <p:ph type="body" sz="quarter" idx="10"/>
          </p:nvPr>
        </p:nvSpPr>
        <p:spPr>
          <a:xfrm>
            <a:off x="155036" y="125927"/>
            <a:ext cx="1181685" cy="1477791"/>
          </a:xfrm>
          <a:prstGeom prst="rect">
            <a:avLst/>
          </a:prstGeom>
        </p:spPr>
        <p:txBody>
          <a:bodyPr/>
          <a:lstStyle>
            <a:lvl1pPr marL="0" indent="0" algn="ctr">
              <a:buNone/>
              <a:defRPr sz="9600" b="1">
                <a:solidFill>
                  <a:schemeClr val="bg1"/>
                </a:solidFill>
              </a:defRPr>
            </a:lvl1pPr>
          </a:lstStyle>
          <a:p>
            <a:pPr lvl="0"/>
            <a:r>
              <a:rPr lang="zh-CN" altLang="en-US" noProof="1"/>
              <a:t>单击此处编辑母版文本样式</a:t>
            </a:r>
          </a:p>
        </p:txBody>
      </p:sp>
    </p:spTree>
    <p:extLst>
      <p:ext uri="{BB962C8B-B14F-4D97-AF65-F5344CB8AC3E}">
        <p14:creationId xmlns:p14="http://schemas.microsoft.com/office/powerpoint/2010/main" val="3069584357"/>
      </p:ext>
    </p:extLst>
  </p:cSld>
  <p:clrMapOvr>
    <a:masterClrMapping/>
  </p:clrMapOvr>
  <p:transition spd="slow">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_4">
    <p:spTree>
      <p:nvGrpSpPr>
        <p:cNvPr id="1" name=""/>
        <p:cNvGrpSpPr/>
        <p:nvPr/>
      </p:nvGrpSpPr>
      <p:grpSpPr>
        <a:xfrm>
          <a:off x="0" y="0"/>
          <a:ext cx="0" cy="0"/>
          <a:chOff x="0" y="0"/>
          <a:chExt cx="0" cy="0"/>
        </a:xfrm>
      </p:grpSpPr>
      <p:sp>
        <p:nvSpPr>
          <p:cNvPr id="8" name="文本占位符 7"/>
          <p:cNvSpPr>
            <a:spLocks noGrp="1"/>
          </p:cNvSpPr>
          <p:nvPr>
            <p:ph type="body" sz="quarter" idx="12"/>
          </p:nvPr>
        </p:nvSpPr>
        <p:spPr>
          <a:xfrm>
            <a:off x="380008" y="291220"/>
            <a:ext cx="4023180" cy="651315"/>
          </a:xfrm>
          <a:prstGeom prst="rect">
            <a:avLst/>
          </a:prstGeom>
          <a:solidFill>
            <a:schemeClr val="accent2"/>
          </a:solidFill>
        </p:spPr>
        <p:txBody>
          <a:bodyPr/>
          <a:lstStyle>
            <a:lvl1pPr marL="0" indent="0" algn="l">
              <a:lnSpc>
                <a:spcPct val="100000"/>
              </a:lnSpc>
              <a:buNone/>
              <a:defRPr sz="3200" b="1">
                <a:solidFill>
                  <a:schemeClr val="bg1"/>
                </a:solidFill>
              </a:defRPr>
            </a:lvl1pPr>
          </a:lstStyle>
          <a:p>
            <a:pPr lvl="0"/>
            <a:endParaRPr lang="zh-CN" altLang="en-US" noProof="1"/>
          </a:p>
        </p:txBody>
      </p:sp>
    </p:spTree>
    <p:extLst>
      <p:ext uri="{BB962C8B-B14F-4D97-AF65-F5344CB8AC3E}">
        <p14:creationId xmlns:p14="http://schemas.microsoft.com/office/powerpoint/2010/main" val="3441172139"/>
      </p:ext>
    </p:extLst>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dirty="0"/>
          </a:p>
        </p:txBody>
      </p:sp>
      <p:sp>
        <p:nvSpPr>
          <p:cNvPr id="3" name="内容占位符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rPr/>
              <a:pPr/>
              <a:t>‹#›</a:t>
            </a:fld>
            <a:endParaRPr lang="zh-CN"/>
          </a:p>
        </p:txBody>
      </p:sp>
      <p:cxnSp>
        <p:nvCxnSpPr>
          <p:cNvPr id="8" name="直接连接符 7"/>
          <p:cNvCxnSpPr/>
          <p:nvPr userDrawn="1"/>
        </p:nvCxnSpPr>
        <p:spPr>
          <a:xfrm>
            <a:off x="1420838" y="1631852"/>
            <a:ext cx="6991643" cy="158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66800" y="1565829"/>
            <a:ext cx="5943600" cy="4114800"/>
          </a:xfrm>
        </p:spPr>
        <p:txBody>
          <a:bodyPr anchor="b">
            <a:normAutofit/>
          </a:bodyPr>
          <a:lstStyle>
            <a:lvl1pPr latinLnBrk="0">
              <a:lnSpc>
                <a:spcPct val="100000"/>
              </a:lnSpc>
              <a:defRPr lang="zh-CN" sz="5400">
                <a:effectLst>
                  <a:outerShdw blurRad="38100" dist="25400" dir="18900000" algn="bl" rotWithShape="0">
                    <a:schemeClr val="bg1">
                      <a:alpha val="80000"/>
                    </a:schemeClr>
                  </a:outerShdw>
                </a:effectLst>
              </a:defRPr>
            </a:lvl1pPr>
          </a:lstStyle>
          <a:p>
            <a:r>
              <a:rPr lang="zh-CN" altLang="en-US" dirty="0"/>
              <a:t>单击此处编辑母版标题样式</a:t>
            </a:r>
            <a:endParaRPr lang="zh-CN" dirty="0"/>
          </a:p>
        </p:txBody>
      </p:sp>
      <p:sp>
        <p:nvSpPr>
          <p:cNvPr id="3" name="文本占位符 2"/>
          <p:cNvSpPr>
            <a:spLocks noGrp="1"/>
          </p:cNvSpPr>
          <p:nvPr>
            <p:ph type="body" idx="1"/>
          </p:nvPr>
        </p:nvSpPr>
        <p:spPr>
          <a:xfrm>
            <a:off x="1066801" y="5682343"/>
            <a:ext cx="5943600" cy="410547"/>
          </a:xfrm>
        </p:spPr>
        <p:txBody>
          <a:bodyPr>
            <a:normAutofit/>
          </a:bodyPr>
          <a:lstStyle>
            <a:lvl1pPr marL="0" indent="0" latinLnBrk="0">
              <a:spcBef>
                <a:spcPts val="0"/>
              </a:spcBef>
              <a:buNone/>
              <a:defRPr lang="zh-CN" sz="2200" b="1" cap="all" baseline="0">
                <a:solidFill>
                  <a:schemeClr val="tx1">
                    <a:lumMod val="65000"/>
                    <a:lumOff val="35000"/>
                  </a:schemeClr>
                </a:solidFill>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dirty="0"/>
              <a:t>单击此处编辑母版文本样式</a:t>
            </a:r>
          </a:p>
        </p:txBody>
      </p:sp>
      <p:sp>
        <p:nvSpPr>
          <p:cNvPr id="11" name="矩形 10"/>
          <p:cNvSpPr/>
          <p:nvPr userDrawn="1"/>
        </p:nvSpPr>
        <p:spPr>
          <a:xfrm>
            <a:off x="7847764" y="0"/>
            <a:ext cx="54864" cy="6858000"/>
          </a:xfrm>
          <a:prstGeom prst="rect">
            <a:avLst/>
          </a:prstGeom>
          <a:solidFill>
            <a:srgbClr val="1962AC"/>
          </a:solidFill>
          <a:ln>
            <a:noFill/>
          </a:ln>
          <a:effectLst>
            <a:innerShdw blurRad="25400" dist="12700" dir="10800000">
              <a:schemeClr val="bg1">
                <a:lumMod val="6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295400" y="1825625"/>
            <a:ext cx="4724400" cy="4117975"/>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内容占位符 3"/>
          <p:cNvSpPr>
            <a:spLocks noGrp="1"/>
          </p:cNvSpPr>
          <p:nvPr>
            <p:ph sz="half" idx="2"/>
          </p:nvPr>
        </p:nvSpPr>
        <p:spPr>
          <a:xfrm>
            <a:off x="6172199" y="1825625"/>
            <a:ext cx="4724400" cy="4117975"/>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5" name="日期占位符 4"/>
          <p:cNvSpPr>
            <a:spLocks noGrp="1"/>
          </p:cNvSpPr>
          <p:nvPr>
            <p:ph type="dt" sz="half" idx="10"/>
          </p:nvPr>
        </p:nvSpPr>
        <p:spPr>
          <a:xfrm>
            <a:off x="8556170" y="6419462"/>
            <a:ext cx="1351383" cy="238902"/>
          </a:xfrm>
          <a:prstGeom prst="rect">
            <a:avLst/>
          </a:prstGeom>
        </p:spPr>
        <p:txBody>
          <a:bodyPr/>
          <a:lstStyle/>
          <a:p>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E31375A4-56A4-47D6-9801-1991572033F7}" type="slidenum">
              <a:rPr/>
              <a:pPr/>
              <a:t>‹#›</a:t>
            </a:fld>
            <a:endParaRPr lang="zh-CN"/>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文本占位符 2"/>
          <p:cNvSpPr>
            <a:spLocks noGrp="1"/>
          </p:cNvSpPr>
          <p:nvPr>
            <p:ph type="body" idx="1"/>
          </p:nvPr>
        </p:nvSpPr>
        <p:spPr>
          <a:xfrm>
            <a:off x="1295400" y="1828800"/>
            <a:ext cx="4727448" cy="641350"/>
          </a:xfrm>
        </p:spPr>
        <p:txBody>
          <a:bodyPr anchor="ctr">
            <a:normAutofit/>
          </a:bodyPr>
          <a:lstStyle>
            <a:lvl1pPr marL="0" indent="0" latinLnBrk="0">
              <a:spcBef>
                <a:spcPts val="0"/>
              </a:spcBef>
              <a:buNone/>
              <a:defRPr lang="zh-CN" sz="2000" b="1"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4" name="内容占位符 3"/>
          <p:cNvSpPr>
            <a:spLocks noGrp="1"/>
          </p:cNvSpPr>
          <p:nvPr>
            <p:ph sz="half" idx="2"/>
          </p:nvPr>
        </p:nvSpPr>
        <p:spPr>
          <a:xfrm>
            <a:off x="1295400" y="2470151"/>
            <a:ext cx="4727448" cy="347345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6167628" y="1828800"/>
            <a:ext cx="4727448" cy="641350"/>
          </a:xfrm>
        </p:spPr>
        <p:txBody>
          <a:bodyPr anchor="ctr">
            <a:normAutofit/>
          </a:bodyPr>
          <a:lstStyle>
            <a:lvl1pPr marL="0" indent="0" latinLnBrk="0">
              <a:spcBef>
                <a:spcPts val="0"/>
              </a:spcBef>
              <a:buNone/>
              <a:defRPr lang="zh-CN" sz="2000" b="1"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6" name="内容占位符 5"/>
          <p:cNvSpPr>
            <a:spLocks noGrp="1"/>
          </p:cNvSpPr>
          <p:nvPr>
            <p:ph sz="quarter" idx="4"/>
          </p:nvPr>
        </p:nvSpPr>
        <p:spPr>
          <a:xfrm>
            <a:off x="6169152" y="2470151"/>
            <a:ext cx="4727448" cy="347345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7" name="日期占位符 6"/>
          <p:cNvSpPr>
            <a:spLocks noGrp="1"/>
          </p:cNvSpPr>
          <p:nvPr>
            <p:ph type="dt" sz="half" idx="10"/>
          </p:nvPr>
        </p:nvSpPr>
        <p:spPr>
          <a:xfrm>
            <a:off x="8556170" y="6419462"/>
            <a:ext cx="1351383" cy="238902"/>
          </a:xfrm>
          <a:prstGeom prst="rect">
            <a:avLst/>
          </a:prstGeom>
        </p:spPr>
        <p:txBody>
          <a:bodyPr/>
          <a:lstStyle/>
          <a:p>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E31375A4-56A4-47D6-9801-1991572033F7}" type="slidenum">
              <a:rPr/>
              <a:pPr/>
              <a:t>‹#›</a:t>
            </a:fld>
            <a:endParaRPr lang="zh-CN"/>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日期占位符 2"/>
          <p:cNvSpPr>
            <a:spLocks noGrp="1"/>
          </p:cNvSpPr>
          <p:nvPr>
            <p:ph type="dt" sz="half" idx="10"/>
          </p:nvPr>
        </p:nvSpPr>
        <p:spPr>
          <a:xfrm>
            <a:off x="8556170" y="6419462"/>
            <a:ext cx="1351383" cy="238902"/>
          </a:xfrm>
          <a:prstGeom prst="rect">
            <a:avLst/>
          </a:prstGeom>
        </p:spPr>
        <p:txBody>
          <a:bodyPr/>
          <a:lstStyle/>
          <a:p>
            <a:endParaRPr lang="zh-CN" dirty="0"/>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E31375A4-56A4-47D6-9801-1991572033F7}" type="slidenum">
              <a:rPr/>
              <a:pPr/>
              <a:t>‹#›</a:t>
            </a:fld>
            <a:endParaRPr lang="zh-CN"/>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556170" y="6419462"/>
            <a:ext cx="1351383" cy="238902"/>
          </a:xfrm>
          <a:prstGeom prst="rect">
            <a:avLst/>
          </a:prstGeom>
        </p:spPr>
        <p:txBody>
          <a:bodyPr/>
          <a:lstStyle/>
          <a:p>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E31375A4-56A4-47D6-9801-1991572033F7}" type="slidenum">
              <a:rPr/>
              <a:pPr/>
              <a:t>‹#›</a:t>
            </a:fld>
            <a:endParaRPr lang="zh-CN"/>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题注">
    <p:spTree>
      <p:nvGrpSpPr>
        <p:cNvPr id="1" name=""/>
        <p:cNvGrpSpPr/>
        <p:nvPr/>
      </p:nvGrpSpPr>
      <p:grpSpPr>
        <a:xfrm>
          <a:off x="0" y="0"/>
          <a:ext cx="0" cy="0"/>
          <a:chOff x="0" y="0"/>
          <a:chExt cx="0" cy="0"/>
        </a:xfrm>
      </p:grpSpPr>
      <p:sp>
        <p:nvSpPr>
          <p:cNvPr id="10" name="矩形 9"/>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11" name="矩形 10"/>
          <p:cNvSpPr/>
          <p:nvPr userDrawn="1"/>
        </p:nvSpPr>
        <p:spPr>
          <a:xfrm>
            <a:off x="7707084" y="0"/>
            <a:ext cx="54864" cy="6858000"/>
          </a:xfrm>
          <a:prstGeom prst="rect">
            <a:avLst/>
          </a:prstGeom>
          <a:solidFill>
            <a:srgbClr val="1962AC"/>
          </a:solidFill>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 1"/>
          <p:cNvSpPr>
            <a:spLocks noGrp="1"/>
          </p:cNvSpPr>
          <p:nvPr>
            <p:ph type="title"/>
          </p:nvPr>
        </p:nvSpPr>
        <p:spPr>
          <a:xfrm>
            <a:off x="8229601" y="2514600"/>
            <a:ext cx="3474720" cy="1600200"/>
          </a:xfrm>
        </p:spPr>
        <p:txBody>
          <a:bodyPr anchor="b"/>
          <a:lstStyle>
            <a:lvl1pPr latinLnBrk="0">
              <a:defRPr lang="zh-CN" sz="3200"/>
            </a:lvl1pPr>
          </a:lstStyle>
          <a:p>
            <a:r>
              <a:rPr lang="zh-CN" altLang="en-US"/>
              <a:t>单击此处编辑母版标题样式</a:t>
            </a:r>
            <a:endParaRPr lang="zh-CN" dirty="0"/>
          </a:p>
        </p:txBody>
      </p:sp>
      <p:sp>
        <p:nvSpPr>
          <p:cNvPr id="3" name="内容占位符 2"/>
          <p:cNvSpPr>
            <a:spLocks noGrp="1"/>
          </p:cNvSpPr>
          <p:nvPr>
            <p:ph idx="1"/>
          </p:nvPr>
        </p:nvSpPr>
        <p:spPr>
          <a:xfrm>
            <a:off x="790302" y="685800"/>
            <a:ext cx="6126480" cy="54864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2000"/>
            </a:lvl6pPr>
            <a:lvl7pPr latinLnBrk="0">
              <a:defRPr lang="zh-CN" sz="2000"/>
            </a:lvl7pPr>
            <a:lvl8pPr latinLnBrk="0">
              <a:defRPr lang="zh-CN" sz="2000"/>
            </a:lvl8pPr>
            <a:lvl9pPr latinLnBrk="0">
              <a:defRPr lang="zh-CN"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文本占位符 3"/>
          <p:cNvSpPr>
            <a:spLocks noGrp="1"/>
          </p:cNvSpPr>
          <p:nvPr>
            <p:ph type="body" sz="half" idx="2"/>
          </p:nvPr>
        </p:nvSpPr>
        <p:spPr>
          <a:xfrm>
            <a:off x="8229600" y="4343400"/>
            <a:ext cx="3474720" cy="1188720"/>
          </a:xfrm>
        </p:spPr>
        <p:txBody>
          <a:bodyPr>
            <a:normAutofit/>
          </a:bodyPr>
          <a:lstStyle>
            <a:lvl1pPr marL="0" indent="0" latinLnBrk="0">
              <a:spcBef>
                <a:spcPts val="800"/>
              </a:spcBef>
              <a:buNone/>
              <a:defRPr lang="zh-CN" sz="1800">
                <a:solidFill>
                  <a:schemeClr val="tx1">
                    <a:lumMod val="65000"/>
                    <a:lumOff val="35000"/>
                  </a:schemeClr>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单击此处编辑母版文本样式</a:t>
            </a:r>
          </a:p>
        </p:txBody>
      </p:sp>
      <p:sp>
        <p:nvSpPr>
          <p:cNvPr id="5" name="日期占位符 4"/>
          <p:cNvSpPr>
            <a:spLocks noGrp="1"/>
          </p:cNvSpPr>
          <p:nvPr>
            <p:ph type="dt" sz="half" idx="10"/>
          </p:nvPr>
        </p:nvSpPr>
        <p:spPr>
          <a:xfrm>
            <a:off x="8556170" y="6419462"/>
            <a:ext cx="1351383" cy="238902"/>
          </a:xfrm>
          <a:prstGeom prst="rect">
            <a:avLst/>
          </a:prstGeom>
        </p:spPr>
        <p:txBody>
          <a:bodyPr/>
          <a:lstStyle/>
          <a:p>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E31375A4-56A4-47D6-9801-1991572033F7}" type="slidenum">
              <a:rPr/>
              <a:pPr/>
              <a:t>‹#›</a:t>
            </a:fld>
            <a:endParaRPr lang="zh-CN"/>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图片与题注">
    <p:spTree>
      <p:nvGrpSpPr>
        <p:cNvPr id="1" name=""/>
        <p:cNvGrpSpPr/>
        <p:nvPr/>
      </p:nvGrpSpPr>
      <p:grpSpPr>
        <a:xfrm>
          <a:off x="0" y="0"/>
          <a:ext cx="0" cy="0"/>
          <a:chOff x="0" y="0"/>
          <a:chExt cx="0" cy="0"/>
        </a:xfrm>
      </p:grpSpPr>
      <p:sp>
        <p:nvSpPr>
          <p:cNvPr id="10" name="矩形 9"/>
          <p:cNvSpPr/>
          <p:nvPr/>
        </p:nvSpPr>
        <p:spPr>
          <a:xfrm>
            <a:off x="7721152" y="0"/>
            <a:ext cx="54864" cy="6858000"/>
          </a:xfrm>
          <a:prstGeom prst="rect">
            <a:avLst/>
          </a:prstGeom>
          <a:solidFill>
            <a:srgbClr val="1962AC"/>
          </a:solidFill>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 1"/>
          <p:cNvSpPr>
            <a:spLocks noGrp="1"/>
          </p:cNvSpPr>
          <p:nvPr>
            <p:ph type="title"/>
          </p:nvPr>
        </p:nvSpPr>
        <p:spPr>
          <a:xfrm>
            <a:off x="8229600" y="2162900"/>
            <a:ext cx="3474720" cy="1600200"/>
          </a:xfrm>
        </p:spPr>
        <p:txBody>
          <a:bodyPr anchor="b"/>
          <a:lstStyle>
            <a:lvl1pPr latinLnBrk="0">
              <a:defRPr lang="zh-CN" sz="3200"/>
            </a:lvl1pPr>
          </a:lstStyle>
          <a:p>
            <a:r>
              <a:rPr lang="zh-CN" altLang="en-US"/>
              <a:t>单击此处编辑母版标题样式</a:t>
            </a:r>
            <a:endParaRPr lang="zh-CN" dirty="0"/>
          </a:p>
        </p:txBody>
      </p:sp>
      <p:sp>
        <p:nvSpPr>
          <p:cNvPr id="4" name="文本占位符 3"/>
          <p:cNvSpPr>
            <a:spLocks noGrp="1"/>
          </p:cNvSpPr>
          <p:nvPr>
            <p:ph type="body" sz="half" idx="2"/>
          </p:nvPr>
        </p:nvSpPr>
        <p:spPr>
          <a:xfrm>
            <a:off x="8229600" y="3991700"/>
            <a:ext cx="3474720" cy="1188720"/>
          </a:xfrm>
        </p:spPr>
        <p:txBody>
          <a:bodyPr>
            <a:normAutofit/>
          </a:bodyPr>
          <a:lstStyle>
            <a:lvl1pPr marL="0" indent="0" latinLnBrk="0">
              <a:spcBef>
                <a:spcPts val="800"/>
              </a:spcBef>
              <a:buNone/>
              <a:defRPr lang="zh-CN" sz="18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单击此处编辑母版文本样式</a:t>
            </a:r>
          </a:p>
        </p:txBody>
      </p:sp>
      <p:sp>
        <p:nvSpPr>
          <p:cNvPr id="11" name="灯片编号占位符 10"/>
          <p:cNvSpPr>
            <a:spLocks noGrp="1"/>
          </p:cNvSpPr>
          <p:nvPr>
            <p:ph type="sldNum" sz="quarter" idx="10"/>
          </p:nvPr>
        </p:nvSpPr>
        <p:spPr/>
        <p:txBody>
          <a:bodyPr/>
          <a:lstStyle/>
          <a:p>
            <a:fld id="{E31375A4-56A4-47D6-9801-1991572033F7}" type="slidenum">
              <a:rPr lang="en-US" altLang="zh-CN" smtClean="0"/>
              <a:pPr/>
              <a:t>‹#›</a:t>
            </a:fld>
            <a:endParaRPr lang="en-US" altLang="zh-CN" dirty="0"/>
          </a:p>
        </p:txBody>
      </p:sp>
      <p:sp>
        <p:nvSpPr>
          <p:cNvPr id="12" name="页脚占位符 11"/>
          <p:cNvSpPr>
            <a:spLocks noGrp="1"/>
          </p:cNvSpPr>
          <p:nvPr>
            <p:ph type="ftr" sz="quarter" idx="11"/>
          </p:nvPr>
        </p:nvSpPr>
        <p:spPr/>
        <p:txBody>
          <a:bodyPr/>
          <a:lstStyle/>
          <a:p>
            <a:endParaRPr lang="zh-CN" altLang="en-US" dirty="0"/>
          </a:p>
        </p:txBody>
      </p:sp>
      <p:sp>
        <p:nvSpPr>
          <p:cNvPr id="13" name="矩形 12"/>
          <p:cNvSpPr/>
          <p:nvPr userDrawn="1"/>
        </p:nvSpPr>
        <p:spPr>
          <a:xfrm>
            <a:off x="-16" y="2686929"/>
            <a:ext cx="6232004" cy="1814733"/>
          </a:xfrm>
          <a:prstGeom prst="rect">
            <a:avLst/>
          </a:prstGeom>
          <a:solidFill>
            <a:srgbClr val="1962AC"/>
          </a:solidFill>
          <a:ln>
            <a:solidFill>
              <a:srgbClr val="1962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图片 11" descr="LOGO整体终稿.png"/>
          <p:cNvPicPr>
            <a:picLocks noChangeAspect="1"/>
          </p:cNvPicPr>
          <p:nvPr userDrawn="1"/>
        </p:nvPicPr>
        <p:blipFill>
          <a:blip r:embed="rId15" cstate="print"/>
          <a:stretch>
            <a:fillRect/>
          </a:stretch>
        </p:blipFill>
        <p:spPr>
          <a:xfrm>
            <a:off x="9654729" y="0"/>
            <a:ext cx="1149264" cy="1153552"/>
          </a:xfrm>
          <a:prstGeom prst="rect">
            <a:avLst/>
          </a:prstGeom>
        </p:spPr>
      </p:pic>
      <p:sp>
        <p:nvSpPr>
          <p:cNvPr id="3" name="文本占位符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8" name="矩形 7"/>
          <p:cNvSpPr/>
          <p:nvPr userDrawn="1"/>
        </p:nvSpPr>
        <p:spPr>
          <a:xfrm>
            <a:off x="0" y="6257036"/>
            <a:ext cx="12192000" cy="600964"/>
          </a:xfrm>
          <a:prstGeom prst="rect">
            <a:avLst/>
          </a:prstGeom>
          <a:solidFill>
            <a:srgbClr val="1962AC"/>
          </a:solidFill>
          <a:ln>
            <a:solidFill>
              <a:srgbClr val="1962A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占位符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zh-CN" dirty="0"/>
              <a:t>单击此处编辑母版标题样式</a:t>
            </a:r>
          </a:p>
        </p:txBody>
      </p:sp>
      <p:sp>
        <p:nvSpPr>
          <p:cNvPr id="5" name="页脚占位符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latinLnBrk="0">
              <a:defRPr lang="zh-CN" sz="1000">
                <a:solidFill>
                  <a:schemeClr val="bg1"/>
                </a:solidFill>
                <a:latin typeface="微软雅黑" pitchFamily="34" charset="-122"/>
                <a:ea typeface="微软雅黑" pitchFamily="34" charset="-122"/>
              </a:defRPr>
            </a:lvl1pPr>
          </a:lstStyle>
          <a:p>
            <a:endParaRPr lang="zh-CN" altLang="en-US" dirty="0"/>
          </a:p>
        </p:txBody>
      </p:sp>
      <p:sp>
        <p:nvSpPr>
          <p:cNvPr id="6" name="幻灯片编号占位符 5"/>
          <p:cNvSpPr>
            <a:spLocks noGrp="1"/>
          </p:cNvSpPr>
          <p:nvPr>
            <p:ph type="sldNum" sz="quarter" idx="4"/>
          </p:nvPr>
        </p:nvSpPr>
        <p:spPr>
          <a:xfrm>
            <a:off x="8285110" y="6419462"/>
            <a:ext cx="698241" cy="238902"/>
          </a:xfrm>
          <a:prstGeom prst="rect">
            <a:avLst/>
          </a:prstGeom>
        </p:spPr>
        <p:txBody>
          <a:bodyPr vert="horz" lIns="91440" tIns="45720" rIns="91440" bIns="45720" rtlCol="0" anchor="ctr"/>
          <a:lstStyle>
            <a:lvl1pPr algn="r" latinLnBrk="0">
              <a:defRPr lang="zh-CN" sz="1000">
                <a:solidFill>
                  <a:schemeClr val="bg1"/>
                </a:solidFill>
                <a:latin typeface="微软雅黑" pitchFamily="34" charset="-122"/>
                <a:ea typeface="微软雅黑" pitchFamily="34" charset="-122"/>
              </a:defRPr>
            </a:lvl1pPr>
          </a:lstStyle>
          <a:p>
            <a:fld id="{E31375A4-56A4-47D6-9801-1991572033F7}" type="slidenum">
              <a:rPr lang="en-US" altLang="zh-CN" smtClean="0"/>
              <a:pPr/>
              <a:t>‹#›</a:t>
            </a:fld>
            <a:endParaRPr lang="en-US" altLang="zh-CN" dirty="0"/>
          </a:p>
        </p:txBody>
      </p:sp>
      <p:sp>
        <p:nvSpPr>
          <p:cNvPr id="11" name="TextBox 10"/>
          <p:cNvSpPr txBox="1"/>
          <p:nvPr userDrawn="1"/>
        </p:nvSpPr>
        <p:spPr>
          <a:xfrm>
            <a:off x="10635175" y="6457071"/>
            <a:ext cx="1167619" cy="107722"/>
          </a:xfrm>
          <a:prstGeom prst="rect">
            <a:avLst/>
          </a:prstGeom>
          <a:noFill/>
        </p:spPr>
        <p:txBody>
          <a:bodyPr wrap="square" rtlCol="0">
            <a:spAutoFit/>
          </a:bodyPr>
          <a:lstStyle/>
          <a:p>
            <a:r>
              <a:rPr lang="zh-CN" altLang="en-US" sz="100" dirty="0">
                <a:solidFill>
                  <a:srgbClr val="1962AC"/>
                </a:solidFill>
                <a:latin typeface="微软雅黑" pitchFamily="34" charset="-122"/>
                <a:ea typeface="微软雅黑" pitchFamily="34" charset="-122"/>
              </a:rPr>
              <a:t>本</a:t>
            </a:r>
            <a:r>
              <a:rPr lang="en-US" altLang="zh-CN" sz="100" dirty="0">
                <a:solidFill>
                  <a:srgbClr val="1962AC"/>
                </a:solidFill>
                <a:latin typeface="微软雅黑" pitchFamily="34" charset="-122"/>
                <a:ea typeface="微软雅黑" pitchFamily="34" charset="-122"/>
              </a:rPr>
              <a:t>PPT</a:t>
            </a:r>
            <a:r>
              <a:rPr lang="zh-CN" altLang="en-US" sz="100" dirty="0">
                <a:solidFill>
                  <a:srgbClr val="1962AC"/>
                </a:solidFill>
                <a:latin typeface="微软雅黑" pitchFamily="34" charset="-122"/>
                <a:ea typeface="微软雅黑" pitchFamily="34" charset="-122"/>
              </a:rPr>
              <a:t>由曾乐设计，使用需征得许可。</a:t>
            </a:r>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lang="zh-CN" sz="3200" b="1" kern="1200" cap="all" baseline="0">
          <a:solidFill>
            <a:srgbClr val="1962AC"/>
          </a:solidFill>
          <a:effectLst/>
          <a:latin typeface="+mj-lt"/>
          <a:ea typeface="Microsoft YaHei UI" panose="020B0503020204020204" pitchFamily="34" charset="-122"/>
          <a:cs typeface="+mj-cs"/>
        </a:defRPr>
      </a:lvl1pPr>
    </p:titleStyle>
    <p:bodyStyle>
      <a:lvl1pPr marL="274320" indent="-228600" algn="l" defTabSz="914400" rtl="0" eaLnBrk="1" latinLnBrk="0" hangingPunct="1">
        <a:lnSpc>
          <a:spcPct val="90000"/>
        </a:lnSpc>
        <a:spcBef>
          <a:spcPts val="1800"/>
        </a:spcBef>
        <a:buClr>
          <a:srgbClr val="1962AC"/>
        </a:buClr>
        <a:buFont typeface="Arial" pitchFamily="34" charset="0"/>
        <a:buChar char="•"/>
        <a:defRPr lang="zh-CN" sz="2000" kern="1200">
          <a:solidFill>
            <a:schemeClr val="tx1">
              <a:lumMod val="75000"/>
              <a:lumOff val="25000"/>
            </a:schemeClr>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rgbClr val="1962AC"/>
        </a:buClr>
        <a:buFont typeface="Arial" pitchFamily="34" charset="0"/>
        <a:buChar char="•"/>
        <a:defRPr lang="zh-CN" sz="1800" kern="1200">
          <a:solidFill>
            <a:schemeClr val="tx1">
              <a:lumMod val="75000"/>
              <a:lumOff val="25000"/>
            </a:schemeClr>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rgbClr val="1962AC"/>
        </a:buClr>
        <a:buFont typeface="Arial" pitchFamily="34" charset="0"/>
        <a:buChar char="•"/>
        <a:defRPr lang="zh-CN" sz="1600" kern="1200">
          <a:solidFill>
            <a:schemeClr val="tx1">
              <a:lumMod val="75000"/>
              <a:lumOff val="25000"/>
            </a:schemeClr>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rgbClr val="1962AC"/>
        </a:buClr>
        <a:buFont typeface="Arial" pitchFamily="34" charset="0"/>
        <a:buChar char="•"/>
        <a:defRPr lang="zh-CN" sz="1400" kern="1200">
          <a:solidFill>
            <a:schemeClr val="tx1">
              <a:lumMod val="75000"/>
              <a:lumOff val="25000"/>
            </a:schemeClr>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rgbClr val="1962AC"/>
        </a:buClr>
        <a:buFont typeface="Arial" pitchFamily="34" charset="0"/>
        <a:buChar char="•"/>
        <a:defRPr lang="zh-CN" sz="1400" kern="1200">
          <a:solidFill>
            <a:schemeClr val="tx1">
              <a:lumMod val="75000"/>
              <a:lumOff val="25000"/>
            </a:schemeClr>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6646" y="2658064"/>
            <a:ext cx="8595272" cy="827844"/>
          </a:xfrm>
        </p:spPr>
        <p:txBody>
          <a:bodyPr>
            <a:normAutofit/>
          </a:bodyPr>
          <a:lstStyle/>
          <a:p>
            <a:pPr algn="ctr"/>
            <a:r>
              <a:rPr lang="en-GB" altLang="zh-CN" sz="4000" b="0" cap="none" dirty="0"/>
              <a:t>HTML &amp;HTML5 </a:t>
            </a:r>
            <a:r>
              <a:rPr lang="zh-CN" altLang="en-US" sz="4000" b="0" cap="none" dirty="0"/>
              <a:t>知识点回顾</a:t>
            </a:r>
            <a:endParaRPr lang="zh-CN" sz="4000" b="0" dirty="0"/>
          </a:p>
        </p:txBody>
      </p:sp>
      <p:sp>
        <p:nvSpPr>
          <p:cNvPr id="5" name="副标题 4"/>
          <p:cNvSpPr>
            <a:spLocks noGrp="1"/>
          </p:cNvSpPr>
          <p:nvPr>
            <p:ph type="subTitle" idx="1"/>
          </p:nvPr>
        </p:nvSpPr>
        <p:spPr>
          <a:xfrm>
            <a:off x="7108700" y="5131832"/>
            <a:ext cx="3784586" cy="450574"/>
          </a:xfrm>
        </p:spPr>
        <p:txBody>
          <a:bodyPr>
            <a:noAutofit/>
          </a:bodyPr>
          <a:lstStyle/>
          <a:p>
            <a:pPr>
              <a:spcBef>
                <a:spcPct val="0"/>
              </a:spcBef>
              <a:buNone/>
            </a:pPr>
            <a:r>
              <a:rPr altLang="en-US" sz="2800" cap="all" dirty="0">
                <a:solidFill>
                  <a:srgbClr val="1962AC"/>
                </a:solidFill>
                <a:latin typeface="+mj-lt"/>
                <a:cs typeface="+mj-cs"/>
              </a:rPr>
              <a:t>         实训中心</a:t>
            </a:r>
            <a:r>
              <a:rPr lang="en-US" altLang="zh-CN" sz="2800" cap="all" dirty="0">
                <a:solidFill>
                  <a:srgbClr val="1962AC"/>
                </a:solidFill>
                <a:latin typeface="+mj-lt"/>
                <a:cs typeface="+mj-cs"/>
              </a:rPr>
              <a:t>-</a:t>
            </a:r>
            <a:r>
              <a:rPr lang="zh-CN" altLang="en-US" sz="2800" cap="all" dirty="0">
                <a:solidFill>
                  <a:srgbClr val="1962AC"/>
                </a:solidFill>
                <a:latin typeface="+mj-lt"/>
                <a:cs typeface="+mj-cs"/>
              </a:rPr>
              <a:t>覃琪琪</a:t>
            </a:r>
          </a:p>
        </p:txBody>
      </p:sp>
      <p:cxnSp>
        <p:nvCxnSpPr>
          <p:cNvPr id="8" name="直接连接符 7"/>
          <p:cNvCxnSpPr/>
          <p:nvPr/>
        </p:nvCxnSpPr>
        <p:spPr>
          <a:xfrm>
            <a:off x="1114425" y="3643313"/>
            <a:ext cx="9101138" cy="158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993289" y="4392289"/>
            <a:ext cx="4015409" cy="424732"/>
          </a:xfrm>
          <a:prstGeom prst="rect">
            <a:avLst/>
          </a:prstGeom>
          <a:noFill/>
        </p:spPr>
        <p:txBody>
          <a:bodyPr wrap="square" rtlCol="0">
            <a:spAutoFit/>
          </a:bodyPr>
          <a:lstStyle/>
          <a:p>
            <a:pPr algn="ctr">
              <a:lnSpc>
                <a:spcPct val="90000"/>
              </a:lnSpc>
              <a:spcBef>
                <a:spcPts val="1000"/>
              </a:spcBef>
            </a:pPr>
            <a:r>
              <a:rPr lang="zh-CN" altLang="en-US" sz="2400" dirty="0">
                <a:solidFill>
                  <a:srgbClr val="1962AC"/>
                </a:solidFill>
                <a:latin typeface="Microsoft YaHei" panose="020B0503020204020204" pitchFamily="34" charset="-122"/>
                <a:ea typeface="Microsoft YaHei" panose="020B0503020204020204" pitchFamily="34" charset="-122"/>
              </a:rPr>
              <a:t>湖南厚溥教育科技有限公司</a:t>
            </a:r>
            <a:r>
              <a:rPr lang="zh-CN" altLang="en-US" sz="2400" b="1" dirty="0">
                <a:solidFill>
                  <a:srgbClr val="1962AC"/>
                </a:solidFill>
                <a:latin typeface="Microsoft YaHei" panose="020B0503020204020204" pitchFamily="34" charset="-122"/>
                <a:ea typeface="Microsoft YaHei" panose="020B0503020204020204" pitchFamily="34" charset="-122"/>
              </a:rPr>
              <a:t> </a:t>
            </a:r>
          </a:p>
        </p:txBody>
      </p:sp>
      <p:sp>
        <p:nvSpPr>
          <p:cNvPr id="7" name="矩形 6"/>
          <p:cNvSpPr/>
          <p:nvPr/>
        </p:nvSpPr>
        <p:spPr>
          <a:xfrm>
            <a:off x="0" y="0"/>
            <a:ext cx="12192000" cy="1245704"/>
          </a:xfrm>
          <a:prstGeom prst="rect">
            <a:avLst/>
          </a:prstGeom>
          <a:solidFill>
            <a:srgbClr val="0070C0"/>
          </a:solidFill>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a:ln w="22225">
                <a:solidFill>
                  <a:schemeClr val="accent2"/>
                </a:solidFill>
                <a:prstDash val="solid"/>
              </a:ln>
              <a:solidFill>
                <a:schemeClr val="accent2">
                  <a:lumMod val="60000"/>
                  <a:lumOff val="40000"/>
                </a:schemeClr>
              </a:solidFill>
            </a:endParaRPr>
          </a:p>
        </p:txBody>
      </p:sp>
    </p:spTree>
    <p:extLst>
      <p:ext uri="{BB962C8B-B14F-4D97-AF65-F5344CB8AC3E}">
        <p14:creationId xmlns:p14="http://schemas.microsoft.com/office/powerpoint/2010/main" val="353226357"/>
      </p:ext>
    </p:extLst>
  </p:cSld>
  <p:clrMapOvr>
    <a:masterClrMapping/>
  </p:clrMapOvr>
  <p:transition spd="slow">
    <p:fade/>
    <p:sndAc>
      <p:end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801783" y="785795"/>
            <a:ext cx="756000" cy="1588"/>
          </a:xfrm>
          <a:prstGeom prst="line">
            <a:avLst/>
          </a:prstGeom>
          <a:ln w="15875">
            <a:solidFill>
              <a:srgbClr val="6CAC00"/>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2138956" y="377208"/>
            <a:ext cx="756000" cy="1588"/>
          </a:xfrm>
          <a:prstGeom prst="line">
            <a:avLst/>
          </a:prstGeom>
          <a:ln w="15875">
            <a:solidFill>
              <a:srgbClr val="6CAC00"/>
            </a:solidFill>
            <a:prstDash val="sys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022741" y="387446"/>
            <a:ext cx="924105" cy="924105"/>
            <a:chOff x="7143768" y="2857496"/>
            <a:chExt cx="1143008" cy="1143008"/>
          </a:xfrm>
        </p:grpSpPr>
        <p:sp>
          <p:nvSpPr>
            <p:cNvPr id="2" name="椭圆 1"/>
            <p:cNvSpPr/>
            <p:nvPr/>
          </p:nvSpPr>
          <p:spPr>
            <a:xfrm>
              <a:off x="7143768" y="2857496"/>
              <a:ext cx="1143008" cy="1143008"/>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282857" y="2991564"/>
              <a:ext cx="864000" cy="864000"/>
            </a:xfrm>
            <a:prstGeom prst="ellipse">
              <a:avLst/>
            </a:prstGeom>
            <a:solidFill>
              <a:srgbClr val="6CAC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zh-CN" sz="2400" dirty="0">
                <a:solidFill>
                  <a:schemeClr val="bg1"/>
                </a:solidFill>
                <a:latin typeface="方正特粗光辉简体" pitchFamily="2" charset="-122"/>
                <a:ea typeface="方正特粗光辉简体" pitchFamily="2" charset="-122"/>
              </a:endParaRPr>
            </a:p>
          </p:txBody>
        </p:sp>
        <p:sp>
          <p:nvSpPr>
            <p:cNvPr id="4" name="椭圆 3"/>
            <p:cNvSpPr/>
            <p:nvPr/>
          </p:nvSpPr>
          <p:spPr>
            <a:xfrm>
              <a:off x="7200396" y="2918890"/>
              <a:ext cx="1008000" cy="1008000"/>
            </a:xfrm>
            <a:prstGeom prst="ellips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8" name="直接连接符 7"/>
          <p:cNvCxnSpPr/>
          <p:nvPr/>
        </p:nvCxnSpPr>
        <p:spPr>
          <a:xfrm rot="5400000">
            <a:off x="-956187" y="3539001"/>
            <a:ext cx="5508000" cy="1588"/>
          </a:xfrm>
          <a:prstGeom prst="line">
            <a:avLst/>
          </a:prstGeom>
          <a:ln w="15875">
            <a:solidFill>
              <a:srgbClr val="6CAC00"/>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09720" y="6284933"/>
            <a:ext cx="684000" cy="1588"/>
          </a:xfrm>
          <a:prstGeom prst="line">
            <a:avLst/>
          </a:prstGeom>
          <a:ln w="15875">
            <a:solidFill>
              <a:srgbClr val="6CAC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2180795" y="6591728"/>
            <a:ext cx="612000" cy="1588"/>
          </a:xfrm>
          <a:prstGeom prst="line">
            <a:avLst/>
          </a:prstGeom>
          <a:ln w="15875">
            <a:solidFill>
              <a:srgbClr val="6CAC00"/>
            </a:solidFill>
            <a:prstDash val="sysDash"/>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52730" y="466707"/>
            <a:ext cx="4929223"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2400" b="1" dirty="0">
                <a:solidFill>
                  <a:schemeClr val="tx1"/>
                </a:solidFill>
                <a:latin typeface="Arial" pitchFamily="34" charset="0"/>
                <a:ea typeface="微软雅黑" pitchFamily="34" charset="-122"/>
                <a:cs typeface="Arial" pitchFamily="34" charset="0"/>
              </a:rPr>
              <a:t>HTML</a:t>
            </a:r>
            <a:r>
              <a:rPr lang="zh-CN" altLang="en-US" sz="2400" b="1" dirty="0">
                <a:solidFill>
                  <a:schemeClr val="tx1"/>
                </a:solidFill>
                <a:latin typeface="Arial" pitchFamily="34" charset="0"/>
                <a:ea typeface="微软雅黑" pitchFamily="34" charset="-122"/>
                <a:cs typeface="Arial" pitchFamily="34" charset="0"/>
              </a:rPr>
              <a:t>文档</a:t>
            </a:r>
          </a:p>
        </p:txBody>
      </p:sp>
      <p:sp>
        <p:nvSpPr>
          <p:cNvPr id="25" name="泪滴形 24"/>
          <p:cNvSpPr/>
          <p:nvPr/>
        </p:nvSpPr>
        <p:spPr>
          <a:xfrm rot="8100000">
            <a:off x="4441904" y="1989869"/>
            <a:ext cx="1674588" cy="1674588"/>
          </a:xfrm>
          <a:prstGeom prst="teardrop">
            <a:avLst/>
          </a:prstGeom>
          <a:solidFill>
            <a:srgbClr val="6CAC00"/>
          </a:solidFill>
          <a:ln w="38100">
            <a:solidFill>
              <a:schemeClr val="bg1"/>
            </a:solidFill>
          </a:ln>
          <a:effectLst>
            <a:outerShdw blurRad="431800" dist="228600" dir="8100000" sx="104000" sy="104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spcAft>
                <a:spcPts val="600"/>
              </a:spcAft>
            </a:pPr>
            <a:endParaRPr lang="en-US" altLang="zh-CN" sz="1200" b="1" dirty="0">
              <a:solidFill>
                <a:schemeClr val="bg1"/>
              </a:solidFill>
              <a:latin typeface="Arial" pitchFamily="34" charset="0"/>
              <a:ea typeface="方正特粗光辉简体" pitchFamily="2" charset="-122"/>
              <a:cs typeface="Arial" pitchFamily="34" charset="0"/>
            </a:endParaRPr>
          </a:p>
        </p:txBody>
      </p:sp>
      <p:sp>
        <p:nvSpPr>
          <p:cNvPr id="22" name="泪滴形 21"/>
          <p:cNvSpPr/>
          <p:nvPr/>
        </p:nvSpPr>
        <p:spPr>
          <a:xfrm rot="8100000">
            <a:off x="6486855" y="1989870"/>
            <a:ext cx="1674588" cy="1674588"/>
          </a:xfrm>
          <a:prstGeom prst="teardrop">
            <a:avLst/>
          </a:prstGeom>
          <a:solidFill>
            <a:schemeClr val="accent2">
              <a:lumMod val="60000"/>
              <a:lumOff val="40000"/>
            </a:schemeClr>
          </a:solidFill>
          <a:ln w="38100">
            <a:solidFill>
              <a:schemeClr val="bg1"/>
            </a:solidFill>
          </a:ln>
          <a:effectLst>
            <a:outerShdw blurRad="431800" dist="228600" dir="8100000" sx="104000" sy="104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spcAft>
                <a:spcPts val="600"/>
              </a:spcAft>
            </a:pPr>
            <a:endParaRPr lang="en-US" altLang="zh-CN" sz="1200" b="1" dirty="0">
              <a:solidFill>
                <a:schemeClr val="bg1"/>
              </a:solidFill>
              <a:latin typeface="Arial" pitchFamily="34" charset="0"/>
              <a:ea typeface="方正特粗光辉简体" pitchFamily="2" charset="-122"/>
              <a:cs typeface="Arial" pitchFamily="34" charset="0"/>
            </a:endParaRPr>
          </a:p>
        </p:txBody>
      </p:sp>
      <p:sp>
        <p:nvSpPr>
          <p:cNvPr id="23" name="泪滴形 22"/>
          <p:cNvSpPr/>
          <p:nvPr/>
        </p:nvSpPr>
        <p:spPr>
          <a:xfrm rot="8100000">
            <a:off x="8585959" y="1989870"/>
            <a:ext cx="1674588" cy="1674588"/>
          </a:xfrm>
          <a:prstGeom prst="teardrop">
            <a:avLst/>
          </a:prstGeom>
          <a:solidFill>
            <a:srgbClr val="352F2F"/>
          </a:solidFill>
          <a:ln w="38100">
            <a:solidFill>
              <a:schemeClr val="bg1"/>
            </a:solidFill>
          </a:ln>
          <a:effectLst>
            <a:outerShdw blurRad="431800" dist="228600" dir="8100000" sx="104000" sy="104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spcAft>
                <a:spcPts val="600"/>
              </a:spcAft>
            </a:pPr>
            <a:endParaRPr lang="en-US" altLang="zh-CN" sz="1200" b="1" dirty="0">
              <a:solidFill>
                <a:schemeClr val="bg1"/>
              </a:solidFill>
              <a:latin typeface="Arial" pitchFamily="34" charset="0"/>
              <a:ea typeface="方正特粗光辉简体" pitchFamily="2" charset="-122"/>
              <a:cs typeface="Arial" pitchFamily="34" charset="0"/>
            </a:endParaRPr>
          </a:p>
        </p:txBody>
      </p:sp>
      <p:sp>
        <p:nvSpPr>
          <p:cNvPr id="24" name="矩形 23"/>
          <p:cNvSpPr/>
          <p:nvPr/>
        </p:nvSpPr>
        <p:spPr>
          <a:xfrm>
            <a:off x="4488448" y="2360814"/>
            <a:ext cx="1562528" cy="969496"/>
          </a:xfrm>
          <a:prstGeom prst="rect">
            <a:avLst/>
          </a:prstGeom>
        </p:spPr>
        <p:txBody>
          <a:bodyPr wrap="square">
            <a:spAutoFit/>
          </a:bodyPr>
          <a:lstStyle/>
          <a:p>
            <a:pPr algn="ctr"/>
            <a:r>
              <a:rPr lang="en-US" altLang="zh-CN" sz="1600" b="1" dirty="0">
                <a:solidFill>
                  <a:schemeClr val="bg1"/>
                </a:solidFill>
                <a:latin typeface="Arial" pitchFamily="34" charset="0"/>
                <a:ea typeface="微软雅黑" pitchFamily="34" charset="-122"/>
                <a:cs typeface="Arial" pitchFamily="34" charset="0"/>
              </a:rPr>
              <a:t>Head</a:t>
            </a:r>
            <a:r>
              <a:rPr lang="zh-CN" altLang="en-US" sz="1600" b="1" dirty="0">
                <a:solidFill>
                  <a:schemeClr val="bg1"/>
                </a:solidFill>
                <a:latin typeface="Arial" pitchFamily="34" charset="0"/>
                <a:ea typeface="微软雅黑" pitchFamily="34" charset="-122"/>
                <a:cs typeface="Arial" pitchFamily="34" charset="0"/>
              </a:rPr>
              <a:t>元素</a:t>
            </a:r>
            <a:endParaRPr lang="en-US" altLang="zh-CN" sz="1600" b="1" dirty="0">
              <a:solidFill>
                <a:schemeClr val="bg1"/>
              </a:solidFill>
              <a:latin typeface="Arial" pitchFamily="34" charset="0"/>
              <a:ea typeface="微软雅黑" pitchFamily="34" charset="-122"/>
              <a:cs typeface="Arial" pitchFamily="34" charset="0"/>
            </a:endParaRPr>
          </a:p>
          <a:p>
            <a:pPr algn="ctr">
              <a:lnSpc>
                <a:spcPct val="150000"/>
              </a:lnSpc>
              <a:spcBef>
                <a:spcPts val="600"/>
              </a:spcBef>
            </a:pPr>
            <a:r>
              <a:rPr lang="en-US" altLang="zh-CN" sz="2400" b="1" dirty="0">
                <a:solidFill>
                  <a:schemeClr val="bg1"/>
                </a:solidFill>
                <a:latin typeface="Arial" pitchFamily="34" charset="0"/>
                <a:ea typeface="微软雅黑" pitchFamily="34" charset="-122"/>
                <a:cs typeface="Arial" pitchFamily="34" charset="0"/>
              </a:rPr>
              <a:t>02</a:t>
            </a:r>
          </a:p>
        </p:txBody>
      </p:sp>
      <p:sp>
        <p:nvSpPr>
          <p:cNvPr id="27" name="矩形 26"/>
          <p:cNvSpPr/>
          <p:nvPr/>
        </p:nvSpPr>
        <p:spPr>
          <a:xfrm>
            <a:off x="6531381" y="2367100"/>
            <a:ext cx="1571620" cy="954107"/>
          </a:xfrm>
          <a:prstGeom prst="rect">
            <a:avLst/>
          </a:prstGeom>
        </p:spPr>
        <p:txBody>
          <a:bodyPr wrap="square">
            <a:spAutoFit/>
          </a:bodyPr>
          <a:lstStyle/>
          <a:p>
            <a:pPr algn="ctr"/>
            <a:r>
              <a:rPr lang="en-US" altLang="zh-CN" sz="1600" b="1" dirty="0">
                <a:solidFill>
                  <a:schemeClr val="bg1"/>
                </a:solidFill>
                <a:latin typeface="Arial" pitchFamily="34" charset="0"/>
                <a:ea typeface="微软雅黑" pitchFamily="34" charset="-122"/>
                <a:cs typeface="Arial" pitchFamily="34" charset="0"/>
              </a:rPr>
              <a:t>body</a:t>
            </a:r>
            <a:r>
              <a:rPr lang="zh-CN" altLang="en-US" sz="1600" b="1" dirty="0">
                <a:solidFill>
                  <a:schemeClr val="bg1"/>
                </a:solidFill>
                <a:latin typeface="Arial" pitchFamily="34" charset="0"/>
                <a:ea typeface="微软雅黑" pitchFamily="34" charset="-122"/>
                <a:cs typeface="Arial" pitchFamily="34" charset="0"/>
              </a:rPr>
              <a:t>元素</a:t>
            </a:r>
            <a:endParaRPr lang="en-GB" altLang="zh-CN" sz="1600" b="1" dirty="0">
              <a:solidFill>
                <a:schemeClr val="bg1"/>
              </a:solidFill>
              <a:latin typeface="Arial" pitchFamily="34" charset="0"/>
              <a:ea typeface="微软雅黑" pitchFamily="34" charset="-122"/>
              <a:cs typeface="Arial" pitchFamily="34" charset="0"/>
            </a:endParaRPr>
          </a:p>
          <a:p>
            <a:pPr algn="ctr"/>
            <a:endParaRPr lang="en-GB" altLang="zh-CN" sz="1600" b="1" dirty="0">
              <a:solidFill>
                <a:schemeClr val="bg1"/>
              </a:solidFill>
              <a:latin typeface="Arial" pitchFamily="34" charset="0"/>
              <a:ea typeface="微软雅黑" pitchFamily="34" charset="-122"/>
              <a:cs typeface="Arial" pitchFamily="34" charset="0"/>
            </a:endParaRPr>
          </a:p>
          <a:p>
            <a:pPr algn="ctr"/>
            <a:r>
              <a:rPr lang="en-US" altLang="zh-CN" sz="2400" b="1" dirty="0">
                <a:solidFill>
                  <a:schemeClr val="bg1"/>
                </a:solidFill>
                <a:latin typeface="Arial" pitchFamily="34" charset="0"/>
                <a:ea typeface="微软雅黑" pitchFamily="34" charset="-122"/>
                <a:cs typeface="Arial" pitchFamily="34" charset="0"/>
              </a:rPr>
              <a:t>03</a:t>
            </a:r>
          </a:p>
        </p:txBody>
      </p:sp>
      <p:sp>
        <p:nvSpPr>
          <p:cNvPr id="28" name="矩形 27"/>
          <p:cNvSpPr/>
          <p:nvPr/>
        </p:nvSpPr>
        <p:spPr>
          <a:xfrm>
            <a:off x="8630486" y="2518935"/>
            <a:ext cx="1571620" cy="954107"/>
          </a:xfrm>
          <a:prstGeom prst="rect">
            <a:avLst/>
          </a:prstGeom>
        </p:spPr>
        <p:txBody>
          <a:bodyPr wrap="square">
            <a:spAutoFit/>
          </a:bodyPr>
          <a:lstStyle/>
          <a:p>
            <a:pPr algn="ctr"/>
            <a:r>
              <a:rPr lang="zh-CN" altLang="en-US" sz="1600" b="1" dirty="0">
                <a:solidFill>
                  <a:schemeClr val="bg1"/>
                </a:solidFill>
                <a:latin typeface="Arial" pitchFamily="34" charset="0"/>
                <a:ea typeface="微软雅黑" pitchFamily="34" charset="-122"/>
                <a:cs typeface="Arial" pitchFamily="34" charset="0"/>
              </a:rPr>
              <a:t>各种常用的标签文本标记</a:t>
            </a:r>
            <a:endParaRPr lang="en-GB" altLang="zh-CN" sz="1600" b="1" dirty="0">
              <a:solidFill>
                <a:schemeClr val="bg1"/>
              </a:solidFill>
              <a:latin typeface="Arial" pitchFamily="34" charset="0"/>
              <a:ea typeface="微软雅黑" pitchFamily="34" charset="-122"/>
              <a:cs typeface="Arial" pitchFamily="34" charset="0"/>
            </a:endParaRPr>
          </a:p>
          <a:p>
            <a:pPr algn="ctr"/>
            <a:r>
              <a:rPr lang="en-US" altLang="zh-CN" sz="2400" b="1" dirty="0">
                <a:solidFill>
                  <a:schemeClr val="bg1"/>
                </a:solidFill>
                <a:latin typeface="Arial" pitchFamily="34" charset="0"/>
                <a:ea typeface="微软雅黑" pitchFamily="34" charset="-122"/>
                <a:cs typeface="Arial" pitchFamily="34" charset="0"/>
              </a:rPr>
              <a:t>04</a:t>
            </a:r>
          </a:p>
        </p:txBody>
      </p:sp>
      <p:graphicFrame>
        <p:nvGraphicFramePr>
          <p:cNvPr id="36" name="图表 35"/>
          <p:cNvGraphicFramePr/>
          <p:nvPr>
            <p:extLst>
              <p:ext uri="{D42A27DB-BD31-4B8C-83A1-F6EECF244321}">
                <p14:modId xmlns:p14="http://schemas.microsoft.com/office/powerpoint/2010/main" val="53109891"/>
              </p:ext>
            </p:extLst>
          </p:nvPr>
        </p:nvGraphicFramePr>
        <p:xfrm>
          <a:off x="3595674" y="4113047"/>
          <a:ext cx="2440695" cy="1857388"/>
        </p:xfrm>
        <a:graphic>
          <a:graphicData uri="http://schemas.openxmlformats.org/drawingml/2006/chart">
            <c:chart xmlns:c="http://schemas.openxmlformats.org/drawingml/2006/chart" xmlns:r="http://schemas.openxmlformats.org/officeDocument/2006/relationships" r:id="rId3"/>
          </a:graphicData>
        </a:graphic>
      </p:graphicFrame>
      <p:pic>
        <p:nvPicPr>
          <p:cNvPr id="12" name="图片 11"/>
          <p:cNvPicPr>
            <a:picLocks noChangeAspect="1"/>
          </p:cNvPicPr>
          <p:nvPr/>
        </p:nvPicPr>
        <p:blipFill>
          <a:blip r:embed="rId4"/>
          <a:stretch>
            <a:fillRect/>
          </a:stretch>
        </p:blipFill>
        <p:spPr>
          <a:xfrm>
            <a:off x="10022562" y="2"/>
            <a:ext cx="1169607" cy="1169607"/>
          </a:xfrm>
          <a:prstGeom prst="rect">
            <a:avLst/>
          </a:prstGeom>
        </p:spPr>
      </p:pic>
      <p:sp>
        <p:nvSpPr>
          <p:cNvPr id="13" name="矩形 12"/>
          <p:cNvSpPr/>
          <p:nvPr/>
        </p:nvSpPr>
        <p:spPr>
          <a:xfrm>
            <a:off x="0" y="6284933"/>
            <a:ext cx="12192000" cy="573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泪滴形 30">
            <a:extLst>
              <a:ext uri="{FF2B5EF4-FFF2-40B4-BE49-F238E27FC236}">
                <a16:creationId xmlns:a16="http://schemas.microsoft.com/office/drawing/2014/main" id="{862DD8B6-DC2F-4194-813E-A34B6F41A978}"/>
              </a:ext>
            </a:extLst>
          </p:cNvPr>
          <p:cNvSpPr/>
          <p:nvPr/>
        </p:nvSpPr>
        <p:spPr>
          <a:xfrm rot="8100000">
            <a:off x="2504532" y="2051119"/>
            <a:ext cx="1674588" cy="1674588"/>
          </a:xfrm>
          <a:prstGeom prst="teardrop">
            <a:avLst/>
          </a:prstGeom>
          <a:solidFill>
            <a:srgbClr val="39A3CD"/>
          </a:solidFill>
          <a:ln w="38100">
            <a:solidFill>
              <a:schemeClr val="bg1"/>
            </a:solidFill>
          </a:ln>
          <a:effectLst>
            <a:outerShdw blurRad="431800" dist="228600" dir="8100000" sx="104000" sy="104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600"/>
              </a:spcAft>
            </a:pPr>
            <a:endParaRPr lang="en-US" altLang="zh-CN" sz="1200" b="1" dirty="0">
              <a:solidFill>
                <a:schemeClr val="bg1"/>
              </a:solidFill>
              <a:latin typeface="Arial" pitchFamily="34" charset="0"/>
              <a:ea typeface="方正特粗光辉简体" pitchFamily="2" charset="-122"/>
              <a:cs typeface="Arial" pitchFamily="34" charset="0"/>
            </a:endParaRPr>
          </a:p>
        </p:txBody>
      </p:sp>
      <p:sp>
        <p:nvSpPr>
          <p:cNvPr id="32" name="矩形 31">
            <a:extLst>
              <a:ext uri="{FF2B5EF4-FFF2-40B4-BE49-F238E27FC236}">
                <a16:creationId xmlns:a16="http://schemas.microsoft.com/office/drawing/2014/main" id="{8168E22B-6330-49AF-8FC1-D7CDC271695A}"/>
              </a:ext>
            </a:extLst>
          </p:cNvPr>
          <p:cNvSpPr/>
          <p:nvPr/>
        </p:nvSpPr>
        <p:spPr>
          <a:xfrm>
            <a:off x="2617030" y="2342450"/>
            <a:ext cx="1444020" cy="1092607"/>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50000"/>
              </a:lnSpc>
              <a:spcBef>
                <a:spcPts val="600"/>
              </a:spcBef>
            </a:pPr>
            <a:r>
              <a:rPr lang="zh-CN" altLang="en-US" sz="1600" b="1" dirty="0">
                <a:solidFill>
                  <a:schemeClr val="bg1"/>
                </a:solidFill>
                <a:latin typeface="Microsoft YaHei" panose="020B0503020204020204" pitchFamily="34" charset="-122"/>
                <a:ea typeface="Microsoft YaHei" panose="020B0503020204020204" pitchFamily="34" charset="-122"/>
                <a:cs typeface="Arial" pitchFamily="34" charset="0"/>
              </a:rPr>
              <a:t>文档结构</a:t>
            </a:r>
            <a:endParaRPr lang="en-GB" altLang="zh-CN" sz="1600" b="1" dirty="0">
              <a:solidFill>
                <a:schemeClr val="bg1"/>
              </a:solidFill>
              <a:latin typeface="Microsoft YaHei" panose="020B0503020204020204" pitchFamily="34" charset="-122"/>
              <a:ea typeface="Microsoft YaHei" panose="020B0503020204020204" pitchFamily="34" charset="-122"/>
              <a:cs typeface="Arial" pitchFamily="34" charset="0"/>
            </a:endParaRPr>
          </a:p>
          <a:p>
            <a:pPr algn="ctr">
              <a:lnSpc>
                <a:spcPct val="150000"/>
              </a:lnSpc>
              <a:spcBef>
                <a:spcPts val="600"/>
              </a:spcBef>
            </a:pPr>
            <a:r>
              <a:rPr lang="en-US" altLang="zh-CN" sz="2400" b="1" dirty="0">
                <a:solidFill>
                  <a:schemeClr val="bg1"/>
                </a:solidFill>
                <a:latin typeface="Arial" pitchFamily="34" charset="0"/>
                <a:ea typeface="微软雅黑" pitchFamily="34" charset="-122"/>
                <a:cs typeface="Arial" pitchFamily="34" charset="0"/>
              </a:rPr>
              <a:t>01</a:t>
            </a:r>
          </a:p>
        </p:txBody>
      </p:sp>
    </p:spTree>
    <p:extLst>
      <p:ext uri="{BB962C8B-B14F-4D97-AF65-F5344CB8AC3E}">
        <p14:creationId xmlns:p14="http://schemas.microsoft.com/office/powerpoint/2010/main" val="206509591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文档类型结构声明</a:t>
            </a:r>
            <a:endParaRPr lang="en-GB" sz="3600" dirty="0">
              <a:latin typeface="Microsoft YaHei" panose="020B0503020204020204" pitchFamily="34" charset="-122"/>
              <a:ea typeface="Microsoft YaHei" panose="020B0503020204020204" pitchFamily="34" charset="-122"/>
            </a:endParaRPr>
          </a:p>
        </p:txBody>
      </p:sp>
      <p:sp>
        <p:nvSpPr>
          <p:cNvPr id="2" name="矩形 1"/>
          <p:cNvSpPr/>
          <p:nvPr/>
        </p:nvSpPr>
        <p:spPr>
          <a:xfrm>
            <a:off x="2283229" y="1997839"/>
            <a:ext cx="6096000" cy="2862322"/>
          </a:xfrm>
          <a:prstGeom prst="rect">
            <a:avLst/>
          </a:prstGeom>
        </p:spPr>
        <p:txBody>
          <a:bodyPr>
            <a:spAutoFit/>
          </a:bodyPr>
          <a:lstStyle/>
          <a:p>
            <a:r>
              <a:rPr lang="en-GB" dirty="0"/>
              <a:t>&lt;!DOCTYPE html&gt;</a:t>
            </a:r>
          </a:p>
          <a:p>
            <a:r>
              <a:rPr lang="en-GB" dirty="0"/>
              <a:t>&lt;html </a:t>
            </a:r>
            <a:r>
              <a:rPr lang="en-GB" dirty="0" err="1"/>
              <a:t>lang</a:t>
            </a:r>
            <a:r>
              <a:rPr lang="en-GB" dirty="0"/>
              <a:t>="</a:t>
            </a:r>
            <a:r>
              <a:rPr lang="en-GB" dirty="0" err="1"/>
              <a:t>en</a:t>
            </a:r>
            <a:r>
              <a:rPr lang="en-GB" dirty="0"/>
              <a:t>"&gt;</a:t>
            </a:r>
          </a:p>
          <a:p>
            <a:r>
              <a:rPr lang="en-GB" dirty="0"/>
              <a:t>&lt;head&gt;</a:t>
            </a:r>
          </a:p>
          <a:p>
            <a:r>
              <a:rPr lang="en-GB" dirty="0"/>
              <a:t>  &lt;meta charset="UTF-8"&gt;</a:t>
            </a:r>
          </a:p>
          <a:p>
            <a:r>
              <a:rPr lang="en-GB" dirty="0"/>
              <a:t>  &lt;title&gt;Document&lt;/title&gt;</a:t>
            </a:r>
          </a:p>
          <a:p>
            <a:r>
              <a:rPr lang="en-GB" dirty="0"/>
              <a:t>&lt;/head&gt;</a:t>
            </a:r>
          </a:p>
          <a:p>
            <a:r>
              <a:rPr lang="en-GB" dirty="0"/>
              <a:t>&lt;body&gt;</a:t>
            </a:r>
          </a:p>
          <a:p>
            <a:r>
              <a:rPr lang="en-GB" dirty="0"/>
              <a:t>  </a:t>
            </a:r>
          </a:p>
          <a:p>
            <a:r>
              <a:rPr lang="en-GB" dirty="0"/>
              <a:t>&lt;/body&gt;</a:t>
            </a:r>
          </a:p>
          <a:p>
            <a:r>
              <a:rPr lang="en-GB" dirty="0"/>
              <a:t>&lt;/html&gt;</a:t>
            </a:r>
          </a:p>
        </p:txBody>
      </p:sp>
    </p:spTree>
    <p:extLst>
      <p:ext uri="{BB962C8B-B14F-4D97-AF65-F5344CB8AC3E}">
        <p14:creationId xmlns:p14="http://schemas.microsoft.com/office/powerpoint/2010/main" val="16528555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latin typeface="Microsoft YaHei" panose="020B0503020204020204" pitchFamily="34" charset="-122"/>
                <a:ea typeface="Microsoft YaHei" panose="020B0503020204020204" pitchFamily="34" charset="-122"/>
              </a:rPr>
              <a:t>Head</a:t>
            </a:r>
          </a:p>
        </p:txBody>
      </p:sp>
      <p:sp>
        <p:nvSpPr>
          <p:cNvPr id="2" name="矩形 1"/>
          <p:cNvSpPr/>
          <p:nvPr/>
        </p:nvSpPr>
        <p:spPr>
          <a:xfrm>
            <a:off x="1850967" y="1415948"/>
            <a:ext cx="8739448" cy="2031325"/>
          </a:xfrm>
          <a:prstGeom prst="rect">
            <a:avLst/>
          </a:prstGeom>
        </p:spPr>
        <p:txBody>
          <a:bodyPr wrap="square">
            <a:spAutoFit/>
          </a:bodyPr>
          <a:lstStyle/>
          <a:p>
            <a:r>
              <a:rPr lang="en-GB" dirty="0"/>
              <a:t>head : </a:t>
            </a:r>
            <a:r>
              <a:rPr lang="zh-CN" altLang="en-US" dirty="0"/>
              <a:t>页面的头部内容</a:t>
            </a:r>
            <a:endParaRPr lang="en-GB" altLang="zh-CN" dirty="0"/>
          </a:p>
          <a:p>
            <a:r>
              <a:rPr lang="en-GB" altLang="zh-CN" dirty="0"/>
              <a:t>              </a:t>
            </a:r>
            <a:r>
              <a:rPr lang="zh-CN" altLang="en-US" dirty="0"/>
              <a:t>定义页面全局信息包含</a:t>
            </a:r>
            <a:r>
              <a:rPr lang="en-US" altLang="zh-CN" dirty="0"/>
              <a:t>:</a:t>
            </a:r>
          </a:p>
          <a:p>
            <a:r>
              <a:rPr lang="en-US" altLang="zh-CN" dirty="0"/>
              <a:t>	    &lt;</a:t>
            </a:r>
            <a:r>
              <a:rPr lang="en-GB" dirty="0"/>
              <a:t>title&gt;&lt;/title&gt; : </a:t>
            </a:r>
            <a:r>
              <a:rPr lang="zh-CN" altLang="en-US" dirty="0"/>
              <a:t>网页标题</a:t>
            </a:r>
          </a:p>
          <a:p>
            <a:r>
              <a:rPr lang="zh-CN" altLang="en-US" dirty="0"/>
              <a:t>	   </a:t>
            </a:r>
            <a:r>
              <a:rPr lang="en-US" altLang="zh-CN" dirty="0"/>
              <a:t>&lt;</a:t>
            </a:r>
            <a:r>
              <a:rPr lang="en-GB" dirty="0"/>
              <a:t>meta /&gt;:</a:t>
            </a:r>
            <a:r>
              <a:rPr lang="zh-CN" altLang="en-US" dirty="0"/>
              <a:t>声明元数据</a:t>
            </a:r>
            <a:r>
              <a:rPr lang="en-US" altLang="zh-CN" dirty="0"/>
              <a:t>(</a:t>
            </a:r>
            <a:r>
              <a:rPr lang="zh-CN" altLang="en-US" dirty="0"/>
              <a:t>编码</a:t>
            </a:r>
            <a:r>
              <a:rPr lang="en-US" altLang="zh-CN" dirty="0"/>
              <a:t>,</a:t>
            </a:r>
            <a:r>
              <a:rPr lang="zh-CN" altLang="en-US" dirty="0"/>
              <a:t>关键字</a:t>
            </a:r>
            <a:r>
              <a:rPr lang="en-US" altLang="zh-CN" dirty="0"/>
              <a:t>,</a:t>
            </a:r>
            <a:r>
              <a:rPr lang="zh-CN" altLang="en-US" dirty="0"/>
              <a:t>描述</a:t>
            </a:r>
            <a:r>
              <a:rPr lang="en-US" altLang="zh-CN" dirty="0"/>
              <a:t>)</a:t>
            </a:r>
          </a:p>
          <a:p>
            <a:r>
              <a:rPr lang="en-US" altLang="zh-CN" dirty="0"/>
              <a:t>	  &lt;</a:t>
            </a:r>
            <a:r>
              <a:rPr lang="en-GB" dirty="0"/>
              <a:t>style&gt;&lt;/style&gt;:</a:t>
            </a:r>
            <a:r>
              <a:rPr lang="zh-CN" altLang="en-US" dirty="0"/>
              <a:t>声明内部样式表</a:t>
            </a:r>
          </a:p>
          <a:p>
            <a:r>
              <a:rPr lang="zh-CN" altLang="en-US" dirty="0"/>
              <a:t>	 </a:t>
            </a:r>
            <a:r>
              <a:rPr lang="en-US" altLang="zh-CN" dirty="0"/>
              <a:t>&lt;</a:t>
            </a:r>
            <a:r>
              <a:rPr lang="en-GB" dirty="0"/>
              <a:t>link /&gt;:</a:t>
            </a:r>
            <a:r>
              <a:rPr lang="zh-CN" altLang="en-US" dirty="0"/>
              <a:t>引入外部样式表</a:t>
            </a:r>
          </a:p>
          <a:p>
            <a:r>
              <a:rPr lang="zh-CN" altLang="en-US" dirty="0"/>
              <a:t>	</a:t>
            </a:r>
            <a:r>
              <a:rPr lang="en-US" altLang="zh-CN" dirty="0"/>
              <a:t>&lt;</a:t>
            </a:r>
            <a:r>
              <a:rPr lang="en-GB" dirty="0"/>
              <a:t>script&gt;&lt;/script&gt;:</a:t>
            </a:r>
            <a:r>
              <a:rPr lang="zh-CN" altLang="en-US" dirty="0"/>
              <a:t>定义或引入脚本文件</a:t>
            </a:r>
            <a:r>
              <a:rPr lang="en-US" altLang="zh-CN" dirty="0"/>
              <a:t>	</a:t>
            </a:r>
            <a:endParaRPr lang="en-GB" dirty="0"/>
          </a:p>
        </p:txBody>
      </p:sp>
      <p:sp>
        <p:nvSpPr>
          <p:cNvPr id="3" name="文本框 2">
            <a:extLst>
              <a:ext uri="{FF2B5EF4-FFF2-40B4-BE49-F238E27FC236}">
                <a16:creationId xmlns:a16="http://schemas.microsoft.com/office/drawing/2014/main" id="{8D956A05-053D-48AA-BB84-FE231901F0D2}"/>
              </a:ext>
            </a:extLst>
          </p:cNvPr>
          <p:cNvSpPr txBox="1"/>
          <p:nvPr/>
        </p:nvSpPr>
        <p:spPr>
          <a:xfrm>
            <a:off x="2793076" y="4123113"/>
            <a:ext cx="6942926" cy="1754326"/>
          </a:xfrm>
          <a:prstGeom prst="rect">
            <a:avLst/>
          </a:prstGeom>
          <a:noFill/>
        </p:spPr>
        <p:txBody>
          <a:bodyPr wrap="none" rtlCol="0">
            <a:spAutoFit/>
          </a:bodyPr>
          <a:lstStyle/>
          <a:p>
            <a:r>
              <a:rPr lang="en-GB" dirty="0"/>
              <a:t>Head </a:t>
            </a:r>
            <a:r>
              <a:rPr lang="zh-CN" altLang="en-US" dirty="0"/>
              <a:t>作用：</a:t>
            </a:r>
            <a:r>
              <a:rPr lang="en-US" altLang="zh-CN" dirty="0"/>
              <a:t>1</a:t>
            </a:r>
            <a:r>
              <a:rPr lang="zh-CN" altLang="en-US" dirty="0"/>
              <a:t>、声明网页标题</a:t>
            </a:r>
          </a:p>
          <a:p>
            <a:r>
              <a:rPr lang="zh-CN" altLang="en-US" dirty="0"/>
              <a:t>	    </a:t>
            </a:r>
            <a:r>
              <a:rPr lang="en-US" altLang="zh-CN" dirty="0"/>
              <a:t>&lt;title&gt;&lt;/title&gt;</a:t>
            </a:r>
          </a:p>
          <a:p>
            <a:r>
              <a:rPr lang="en-US" altLang="zh-CN" dirty="0"/>
              <a:t>	 2</a:t>
            </a:r>
            <a:r>
              <a:rPr lang="zh-CN" altLang="en-US" dirty="0"/>
              <a:t>、定义网页文本编码格式    </a:t>
            </a:r>
          </a:p>
          <a:p>
            <a:r>
              <a:rPr lang="zh-CN" altLang="en-US" dirty="0"/>
              <a:t>	    默认</a:t>
            </a:r>
            <a:r>
              <a:rPr lang="en-US" altLang="zh-CN" dirty="0"/>
              <a:t>:ISO-8859-1,</a:t>
            </a:r>
            <a:r>
              <a:rPr lang="zh-CN" altLang="en-US" dirty="0"/>
              <a:t>只支持英文以及英文状态下的标点符号</a:t>
            </a:r>
          </a:p>
          <a:p>
            <a:r>
              <a:rPr lang="zh-CN" altLang="en-US" dirty="0"/>
              <a:t>	    </a:t>
            </a:r>
            <a:r>
              <a:rPr lang="en-US" altLang="zh-CN" dirty="0"/>
              <a:t>utf-8:</a:t>
            </a:r>
            <a:r>
              <a:rPr lang="zh-CN" altLang="en-US" dirty="0"/>
              <a:t>支持中英文</a:t>
            </a:r>
            <a:r>
              <a:rPr lang="en-US" altLang="zh-CN" dirty="0"/>
              <a:t>,</a:t>
            </a:r>
            <a:r>
              <a:rPr lang="zh-CN" altLang="en-US" dirty="0"/>
              <a:t>标点符号</a:t>
            </a:r>
          </a:p>
          <a:p>
            <a:r>
              <a:rPr lang="zh-CN" altLang="en-US" dirty="0"/>
              <a:t>	    </a:t>
            </a:r>
            <a:r>
              <a:rPr lang="en-US" altLang="zh-CN" dirty="0"/>
              <a:t>&lt;meta charset="utf-8" /&gt;</a:t>
            </a:r>
            <a:r>
              <a:rPr lang="en-GB" dirty="0"/>
              <a:t> </a:t>
            </a:r>
          </a:p>
        </p:txBody>
      </p:sp>
    </p:spTree>
    <p:extLst>
      <p:ext uri="{BB962C8B-B14F-4D97-AF65-F5344CB8AC3E}">
        <p14:creationId xmlns:p14="http://schemas.microsoft.com/office/powerpoint/2010/main" val="10751674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Microsoft YaHei" panose="020B0503020204020204" pitchFamily="34" charset="-122"/>
                <a:ea typeface="Microsoft YaHei" panose="020B0503020204020204" pitchFamily="34" charset="-122"/>
              </a:rPr>
              <a:t>body</a:t>
            </a:r>
            <a:endParaRPr lang="en-GB" sz="3600"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E11B2760-633A-4F65-B61F-38914CB5BC45}"/>
              </a:ext>
            </a:extLst>
          </p:cNvPr>
          <p:cNvSpPr txBox="1"/>
          <p:nvPr/>
        </p:nvSpPr>
        <p:spPr>
          <a:xfrm>
            <a:off x="2377440" y="1862051"/>
            <a:ext cx="4854406" cy="646331"/>
          </a:xfrm>
          <a:prstGeom prst="rect">
            <a:avLst/>
          </a:prstGeom>
          <a:noFill/>
        </p:spPr>
        <p:txBody>
          <a:bodyPr wrap="none" rtlCol="0">
            <a:spAutoFit/>
          </a:bodyPr>
          <a:lstStyle/>
          <a:p>
            <a:r>
              <a:rPr lang="en-US" altLang="zh-CN" dirty="0"/>
              <a:t>body</a:t>
            </a:r>
            <a:r>
              <a:rPr lang="zh-CN" altLang="en-US" dirty="0"/>
              <a:t>：页面的主体内容</a:t>
            </a:r>
            <a:endParaRPr lang="en-GB" altLang="zh-CN" dirty="0"/>
          </a:p>
          <a:p>
            <a:r>
              <a:rPr lang="zh-CN" altLang="en-US" dirty="0"/>
              <a:t>              任何一个标签，都可能会出现在</a:t>
            </a:r>
            <a:r>
              <a:rPr lang="en-US" altLang="zh-CN" dirty="0"/>
              <a:t>body</a:t>
            </a:r>
            <a:r>
              <a:rPr lang="zh-CN" altLang="en-US" dirty="0"/>
              <a:t>中</a:t>
            </a:r>
            <a:endParaRPr lang="en-GB" dirty="0"/>
          </a:p>
        </p:txBody>
      </p:sp>
      <p:sp>
        <p:nvSpPr>
          <p:cNvPr id="4" name="文本框 3">
            <a:extLst>
              <a:ext uri="{FF2B5EF4-FFF2-40B4-BE49-F238E27FC236}">
                <a16:creationId xmlns:a16="http://schemas.microsoft.com/office/drawing/2014/main" id="{F304AC3C-1C72-426C-99CC-186872B6426F}"/>
              </a:ext>
            </a:extLst>
          </p:cNvPr>
          <p:cNvSpPr txBox="1"/>
          <p:nvPr/>
        </p:nvSpPr>
        <p:spPr>
          <a:xfrm>
            <a:off x="2593571" y="3857105"/>
            <a:ext cx="3143809" cy="923330"/>
          </a:xfrm>
          <a:prstGeom prst="rect">
            <a:avLst/>
          </a:prstGeom>
          <a:noFill/>
        </p:spPr>
        <p:txBody>
          <a:bodyPr wrap="none" rtlCol="0">
            <a:spAutoFit/>
          </a:bodyPr>
          <a:lstStyle/>
          <a:p>
            <a:r>
              <a:rPr lang="zh-CN" altLang="en-US" dirty="0"/>
              <a:t>属性</a:t>
            </a:r>
            <a:r>
              <a:rPr lang="en-US" altLang="zh-CN" dirty="0"/>
              <a:t>:</a:t>
            </a:r>
          </a:p>
          <a:p>
            <a:r>
              <a:rPr lang="en-US" altLang="zh-CN" dirty="0"/>
              <a:t>	    color</a:t>
            </a:r>
            <a:r>
              <a:rPr lang="en-GB" dirty="0"/>
              <a:t> : </a:t>
            </a:r>
            <a:r>
              <a:rPr lang="zh-CN" altLang="en-US" dirty="0"/>
              <a:t>文本的颜色</a:t>
            </a:r>
          </a:p>
          <a:p>
            <a:r>
              <a:rPr lang="zh-CN" altLang="en-US" dirty="0"/>
              <a:t>	    </a:t>
            </a:r>
            <a:r>
              <a:rPr lang="en-GB" dirty="0" err="1"/>
              <a:t>bgcolor</a:t>
            </a:r>
            <a:r>
              <a:rPr lang="en-GB" dirty="0"/>
              <a:t> : </a:t>
            </a:r>
            <a:r>
              <a:rPr lang="zh-CN" altLang="en-US" dirty="0"/>
              <a:t>背景颜色</a:t>
            </a:r>
            <a:endParaRPr lang="en-GB" dirty="0"/>
          </a:p>
        </p:txBody>
      </p:sp>
    </p:spTree>
    <p:extLst>
      <p:ext uri="{BB962C8B-B14F-4D97-AF65-F5344CB8AC3E}">
        <p14:creationId xmlns:p14="http://schemas.microsoft.com/office/powerpoint/2010/main" val="36745315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常用的标签文本标记</a:t>
            </a:r>
            <a:endParaRPr lang="en-GB" sz="360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FC48F284-8E26-4CFF-9C8D-41E8572AFFA4}"/>
              </a:ext>
            </a:extLst>
          </p:cNvPr>
          <p:cNvSpPr txBox="1"/>
          <p:nvPr/>
        </p:nvSpPr>
        <p:spPr>
          <a:xfrm>
            <a:off x="365760" y="1379913"/>
            <a:ext cx="3267241" cy="4247317"/>
          </a:xfrm>
          <a:prstGeom prst="rect">
            <a:avLst/>
          </a:prstGeom>
          <a:noFill/>
        </p:spPr>
        <p:txBody>
          <a:bodyPr wrap="none" rtlCol="0">
            <a:spAutoFit/>
          </a:bodyPr>
          <a:lstStyle/>
          <a:p>
            <a:r>
              <a:rPr lang="zh-CN" altLang="en-US" dirty="0"/>
              <a:t> </a:t>
            </a:r>
            <a:r>
              <a:rPr lang="en-US" altLang="zh-CN" dirty="0"/>
              <a:t>1</a:t>
            </a:r>
            <a:r>
              <a:rPr lang="zh-CN" altLang="en-US" dirty="0"/>
              <a:t>、特殊的文本</a:t>
            </a:r>
          </a:p>
          <a:p>
            <a:r>
              <a:rPr lang="zh-CN" altLang="en-US" dirty="0"/>
              <a:t>      转义字符</a:t>
            </a:r>
            <a:r>
              <a:rPr lang="en-US" altLang="zh-CN" dirty="0"/>
              <a:t>:</a:t>
            </a:r>
          </a:p>
          <a:p>
            <a:endParaRPr lang="en-US" altLang="zh-CN" dirty="0"/>
          </a:p>
          <a:p>
            <a:r>
              <a:rPr lang="en-US" altLang="zh-CN" dirty="0"/>
              <a:t>      </a:t>
            </a:r>
            <a:r>
              <a:rPr lang="zh-CN" altLang="en-US" dirty="0"/>
              <a:t>空格</a:t>
            </a:r>
            <a:r>
              <a:rPr lang="en-US" altLang="zh-CN" dirty="0"/>
              <a:t>:&amp;</a:t>
            </a:r>
            <a:r>
              <a:rPr lang="en-US" altLang="zh-CN" dirty="0" err="1"/>
              <a:t>nbsp</a:t>
            </a:r>
            <a:r>
              <a:rPr lang="en-US" altLang="zh-CN" dirty="0"/>
              <a:t>;</a:t>
            </a:r>
          </a:p>
          <a:p>
            <a:r>
              <a:rPr lang="en-US" altLang="zh-CN" dirty="0"/>
              <a:t>      &lt; : &amp;</a:t>
            </a:r>
            <a:r>
              <a:rPr lang="en-US" altLang="zh-CN" dirty="0" err="1"/>
              <a:t>lt</a:t>
            </a:r>
            <a:r>
              <a:rPr lang="en-US" altLang="zh-CN" dirty="0"/>
              <a:t>; less than</a:t>
            </a:r>
          </a:p>
          <a:p>
            <a:r>
              <a:rPr lang="en-US" altLang="zh-CN" dirty="0"/>
              <a:t>      &gt; : &amp;</a:t>
            </a:r>
            <a:r>
              <a:rPr lang="en-US" altLang="zh-CN" dirty="0" err="1"/>
              <a:t>gt</a:t>
            </a:r>
            <a:r>
              <a:rPr lang="en-US" altLang="zh-CN" dirty="0"/>
              <a:t>;  greater than</a:t>
            </a:r>
          </a:p>
          <a:p>
            <a:r>
              <a:rPr lang="en-US" altLang="zh-CN" dirty="0"/>
              <a:t>      </a:t>
            </a:r>
            <a:r>
              <a:rPr lang="zh-CN" altLang="en-US" dirty="0"/>
              <a:t>版权标识</a:t>
            </a:r>
            <a:r>
              <a:rPr lang="en-US" altLang="zh-CN" dirty="0"/>
              <a:t>:&amp;copy;</a:t>
            </a:r>
          </a:p>
          <a:p>
            <a:r>
              <a:rPr lang="en-US" altLang="zh-CN" dirty="0"/>
              <a:t>   2</a:t>
            </a:r>
            <a:r>
              <a:rPr lang="zh-CN" altLang="en-US" dirty="0"/>
              <a:t>、文本标记</a:t>
            </a:r>
          </a:p>
          <a:p>
            <a:r>
              <a:rPr lang="zh-CN" altLang="en-US" dirty="0"/>
              <a:t>      </a:t>
            </a:r>
            <a:r>
              <a:rPr lang="en-US" altLang="zh-CN" dirty="0"/>
              <a:t>1</a:t>
            </a:r>
            <a:r>
              <a:rPr lang="zh-CN" altLang="en-US" dirty="0"/>
              <a:t>、文本样式</a:t>
            </a:r>
          </a:p>
          <a:p>
            <a:r>
              <a:rPr lang="zh-CN" altLang="en-US" dirty="0"/>
              <a:t>         </a:t>
            </a:r>
            <a:r>
              <a:rPr lang="en-US" altLang="zh-CN" dirty="0"/>
              <a:t>&lt;b&gt;...&lt;/b&gt; : </a:t>
            </a:r>
            <a:r>
              <a:rPr lang="zh-CN" altLang="en-US" dirty="0"/>
              <a:t>加粗文本</a:t>
            </a:r>
          </a:p>
          <a:p>
            <a:r>
              <a:rPr lang="zh-CN" altLang="en-US" dirty="0"/>
              <a:t>	 </a:t>
            </a:r>
            <a:r>
              <a:rPr lang="en-US" altLang="zh-CN" dirty="0"/>
              <a:t>&lt;</a:t>
            </a:r>
            <a:r>
              <a:rPr lang="en-US" altLang="zh-CN" dirty="0" err="1"/>
              <a:t>i</a:t>
            </a:r>
            <a:r>
              <a:rPr lang="en-US" altLang="zh-CN" dirty="0"/>
              <a:t>&gt;...&lt;/</a:t>
            </a:r>
            <a:r>
              <a:rPr lang="en-US" altLang="zh-CN" dirty="0" err="1"/>
              <a:t>i</a:t>
            </a:r>
            <a:r>
              <a:rPr lang="en-US" altLang="zh-CN" dirty="0"/>
              <a:t>&gt; : </a:t>
            </a:r>
            <a:r>
              <a:rPr lang="zh-CN" altLang="en-US" dirty="0"/>
              <a:t>斜体文本</a:t>
            </a:r>
          </a:p>
          <a:p>
            <a:r>
              <a:rPr lang="zh-CN" altLang="en-US" dirty="0"/>
              <a:t>	 </a:t>
            </a:r>
            <a:r>
              <a:rPr lang="en-US" altLang="zh-CN" dirty="0"/>
              <a:t>&lt;u&gt;...&lt;/u&gt; : </a:t>
            </a:r>
            <a:r>
              <a:rPr lang="zh-CN" altLang="en-US" dirty="0"/>
              <a:t>下划线</a:t>
            </a:r>
          </a:p>
          <a:p>
            <a:r>
              <a:rPr lang="zh-CN" altLang="en-US" dirty="0"/>
              <a:t>	 </a:t>
            </a:r>
            <a:r>
              <a:rPr lang="en-US" altLang="zh-CN" dirty="0"/>
              <a:t>&lt;s&gt;...&lt;/s&gt; : </a:t>
            </a:r>
            <a:r>
              <a:rPr lang="zh-CN" altLang="en-US" dirty="0"/>
              <a:t>删除线</a:t>
            </a:r>
          </a:p>
          <a:p>
            <a:r>
              <a:rPr lang="zh-CN" altLang="en-US" dirty="0"/>
              <a:t>	 </a:t>
            </a:r>
            <a:r>
              <a:rPr lang="en-US" altLang="zh-CN" dirty="0"/>
              <a:t>&lt;sup&gt;...&lt;/sup&gt; : </a:t>
            </a:r>
            <a:r>
              <a:rPr lang="zh-CN" altLang="en-US" dirty="0"/>
              <a:t>上标</a:t>
            </a:r>
          </a:p>
          <a:p>
            <a:r>
              <a:rPr lang="zh-CN" altLang="en-US" dirty="0"/>
              <a:t>	 </a:t>
            </a:r>
            <a:r>
              <a:rPr lang="en-US" altLang="zh-CN" dirty="0"/>
              <a:t>&lt;sub&gt;...&lt;/sub&gt; : </a:t>
            </a:r>
            <a:r>
              <a:rPr lang="zh-CN" altLang="en-US" dirty="0"/>
              <a:t>下标</a:t>
            </a:r>
          </a:p>
        </p:txBody>
      </p:sp>
      <p:sp>
        <p:nvSpPr>
          <p:cNvPr id="7" name="文本框 6">
            <a:extLst>
              <a:ext uri="{FF2B5EF4-FFF2-40B4-BE49-F238E27FC236}">
                <a16:creationId xmlns:a16="http://schemas.microsoft.com/office/drawing/2014/main" id="{48FF5D09-5319-40E3-8CE5-B7B650613882}"/>
              </a:ext>
            </a:extLst>
          </p:cNvPr>
          <p:cNvSpPr txBox="1"/>
          <p:nvPr/>
        </p:nvSpPr>
        <p:spPr>
          <a:xfrm>
            <a:off x="4921134" y="1413164"/>
            <a:ext cx="5596404" cy="4247317"/>
          </a:xfrm>
          <a:prstGeom prst="rect">
            <a:avLst/>
          </a:prstGeom>
          <a:noFill/>
        </p:spPr>
        <p:txBody>
          <a:bodyPr wrap="none" rtlCol="0">
            <a:spAutoFit/>
          </a:bodyPr>
          <a:lstStyle/>
          <a:p>
            <a:r>
              <a:rPr lang="zh-CN" altLang="en-US" dirty="0"/>
              <a:t> </a:t>
            </a:r>
            <a:r>
              <a:rPr lang="en-US" altLang="zh-CN" dirty="0"/>
              <a:t>2</a:t>
            </a:r>
            <a:r>
              <a:rPr lang="zh-CN" altLang="en-US" dirty="0"/>
              <a:t>、标题元素</a:t>
            </a:r>
          </a:p>
          <a:p>
            <a:r>
              <a:rPr lang="zh-CN" altLang="en-US" dirty="0"/>
              <a:t>         </a:t>
            </a:r>
            <a:r>
              <a:rPr lang="en-US" altLang="zh-CN" dirty="0"/>
              <a:t>1-6</a:t>
            </a:r>
            <a:r>
              <a:rPr lang="zh-CN" altLang="en-US" dirty="0"/>
              <a:t>级</a:t>
            </a:r>
            <a:r>
              <a:rPr lang="en-US" altLang="zh-CN" dirty="0"/>
              <a:t>6</a:t>
            </a:r>
            <a:r>
              <a:rPr lang="zh-CN" altLang="en-US" dirty="0"/>
              <a:t>个标题</a:t>
            </a:r>
          </a:p>
          <a:p>
            <a:r>
              <a:rPr lang="zh-CN" altLang="en-US" dirty="0"/>
              <a:t>	 </a:t>
            </a:r>
            <a:r>
              <a:rPr lang="en-US" altLang="zh-CN" dirty="0"/>
              <a:t>&lt;</a:t>
            </a:r>
            <a:r>
              <a:rPr lang="en-US" altLang="zh-CN" dirty="0" err="1"/>
              <a:t>hn</a:t>
            </a:r>
            <a:r>
              <a:rPr lang="en-US" altLang="zh-CN" dirty="0"/>
              <a:t>&gt;&lt;/</a:t>
            </a:r>
            <a:r>
              <a:rPr lang="en-US" altLang="zh-CN" dirty="0" err="1"/>
              <a:t>hn</a:t>
            </a:r>
            <a:r>
              <a:rPr lang="en-US" altLang="zh-CN" dirty="0"/>
              <a:t>&gt;  n:1-6</a:t>
            </a:r>
          </a:p>
          <a:p>
            <a:r>
              <a:rPr lang="en-US" altLang="zh-CN" dirty="0"/>
              <a:t>	 </a:t>
            </a:r>
            <a:r>
              <a:rPr lang="zh-CN" altLang="en-US" dirty="0"/>
              <a:t>一级最大</a:t>
            </a:r>
          </a:p>
          <a:p>
            <a:r>
              <a:rPr lang="zh-CN" altLang="en-US" dirty="0"/>
              <a:t>	 六级最小</a:t>
            </a:r>
          </a:p>
          <a:p>
            <a:r>
              <a:rPr lang="zh-CN" altLang="en-US" dirty="0"/>
              <a:t>      </a:t>
            </a:r>
            <a:r>
              <a:rPr lang="en-US" altLang="zh-CN" dirty="0"/>
              <a:t>3</a:t>
            </a:r>
            <a:r>
              <a:rPr lang="zh-CN" altLang="en-US" dirty="0"/>
              <a:t>、段落元素</a:t>
            </a:r>
          </a:p>
          <a:p>
            <a:r>
              <a:rPr lang="zh-CN" altLang="en-US" dirty="0"/>
              <a:t>         提供了结构化文本的表现方式</a:t>
            </a:r>
          </a:p>
          <a:p>
            <a:r>
              <a:rPr lang="zh-CN" altLang="en-US" dirty="0"/>
              <a:t>	 语法</a:t>
            </a:r>
            <a:r>
              <a:rPr lang="en-US" altLang="zh-CN" dirty="0"/>
              <a:t>:&lt;p&gt;&lt;/p&gt;</a:t>
            </a:r>
          </a:p>
          <a:p>
            <a:r>
              <a:rPr lang="en-US" altLang="zh-CN" dirty="0"/>
              <a:t>	 </a:t>
            </a:r>
            <a:r>
              <a:rPr lang="zh-CN" altLang="en-US" dirty="0"/>
              <a:t>注意：</a:t>
            </a:r>
          </a:p>
          <a:p>
            <a:r>
              <a:rPr lang="zh-CN" altLang="en-US" dirty="0"/>
              <a:t>	    </a:t>
            </a:r>
            <a:r>
              <a:rPr lang="en-US" altLang="zh-CN" dirty="0"/>
              <a:t>a</a:t>
            </a:r>
            <a:r>
              <a:rPr lang="zh-CN" altLang="en-US" dirty="0"/>
              <a:t>、每对</a:t>
            </a:r>
            <a:r>
              <a:rPr lang="en-US" altLang="zh-CN" dirty="0"/>
              <a:t>p</a:t>
            </a:r>
            <a:r>
              <a:rPr lang="zh-CN" altLang="en-US" dirty="0"/>
              <a:t>标签单独成一个段落</a:t>
            </a:r>
          </a:p>
          <a:p>
            <a:r>
              <a:rPr lang="zh-CN" altLang="en-US" dirty="0"/>
              <a:t>	   </a:t>
            </a:r>
            <a:r>
              <a:rPr lang="en-GB" altLang="zh-CN" dirty="0"/>
              <a:t>b</a:t>
            </a:r>
            <a:r>
              <a:rPr lang="zh-CN" altLang="en-US" dirty="0"/>
              <a:t>、段落与其他元素有垂直空白，段落间距</a:t>
            </a:r>
          </a:p>
          <a:p>
            <a:r>
              <a:rPr lang="zh-CN" altLang="en-US" dirty="0"/>
              <a:t>	 常用属性</a:t>
            </a:r>
            <a:r>
              <a:rPr lang="en-US" altLang="zh-CN" dirty="0"/>
              <a:t>: </a:t>
            </a:r>
          </a:p>
          <a:p>
            <a:r>
              <a:rPr lang="en-US" altLang="zh-CN" dirty="0"/>
              <a:t>	    align : </a:t>
            </a:r>
            <a:r>
              <a:rPr lang="zh-CN" altLang="en-US" dirty="0"/>
              <a:t>水平对齐方式</a:t>
            </a:r>
          </a:p>
          <a:p>
            <a:r>
              <a:rPr lang="zh-CN" altLang="en-US" dirty="0"/>
              <a:t>	      取值</a:t>
            </a:r>
            <a:r>
              <a:rPr lang="en-US" altLang="zh-CN" dirty="0"/>
              <a:t>:left center right</a:t>
            </a:r>
          </a:p>
          <a:p>
            <a:endParaRPr lang="en-GB" dirty="0"/>
          </a:p>
        </p:txBody>
      </p:sp>
    </p:spTree>
    <p:extLst>
      <p:ext uri="{BB962C8B-B14F-4D97-AF65-F5344CB8AC3E}">
        <p14:creationId xmlns:p14="http://schemas.microsoft.com/office/powerpoint/2010/main" val="56469044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常用的标签文本标记</a:t>
            </a:r>
            <a:endParaRPr lang="en-GB" sz="3600" dirty="0">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31031B91-2C5A-42D3-A881-9E18D7946815}"/>
              </a:ext>
            </a:extLst>
          </p:cNvPr>
          <p:cNvSpPr/>
          <p:nvPr/>
        </p:nvSpPr>
        <p:spPr>
          <a:xfrm>
            <a:off x="2865119" y="1105935"/>
            <a:ext cx="6561513" cy="5078313"/>
          </a:xfrm>
          <a:prstGeom prst="rect">
            <a:avLst/>
          </a:prstGeom>
        </p:spPr>
        <p:txBody>
          <a:bodyPr wrap="square">
            <a:spAutoFit/>
          </a:bodyPr>
          <a:lstStyle/>
          <a:p>
            <a:r>
              <a:rPr lang="en-GB" dirty="0"/>
              <a:t> </a:t>
            </a:r>
            <a:r>
              <a:rPr lang="en-GB" dirty="0" err="1"/>
              <a:t>c、换行元素</a:t>
            </a:r>
            <a:endParaRPr lang="en-GB" dirty="0"/>
          </a:p>
          <a:p>
            <a:r>
              <a:rPr lang="en-GB" dirty="0"/>
              <a:t>         </a:t>
            </a:r>
            <a:r>
              <a:rPr lang="en-GB" dirty="0" err="1"/>
              <a:t>在代码的任何位置处，实现回车的效果</a:t>
            </a:r>
            <a:endParaRPr lang="en-GB" dirty="0"/>
          </a:p>
          <a:p>
            <a:r>
              <a:rPr lang="en-GB" dirty="0"/>
              <a:t>	 &lt;</a:t>
            </a:r>
            <a:r>
              <a:rPr lang="en-GB" dirty="0" err="1"/>
              <a:t>br</a:t>
            </a:r>
            <a:r>
              <a:rPr lang="en-GB" dirty="0"/>
              <a:t> /&gt;</a:t>
            </a:r>
          </a:p>
          <a:p>
            <a:r>
              <a:rPr lang="en-GB" dirty="0"/>
              <a:t>  </a:t>
            </a:r>
            <a:r>
              <a:rPr lang="en-GB" dirty="0" err="1"/>
              <a:t>d、水平线</a:t>
            </a:r>
            <a:endParaRPr lang="en-GB" dirty="0"/>
          </a:p>
          <a:p>
            <a:r>
              <a:rPr lang="en-GB" dirty="0"/>
              <a:t>         </a:t>
            </a:r>
            <a:r>
              <a:rPr lang="en-GB" dirty="0" err="1"/>
              <a:t>又叫分割线</a:t>
            </a:r>
            <a:endParaRPr lang="en-GB" dirty="0"/>
          </a:p>
          <a:p>
            <a:r>
              <a:rPr lang="en-GB" dirty="0"/>
              <a:t>	 &lt;hr /&gt;</a:t>
            </a:r>
          </a:p>
          <a:p>
            <a:r>
              <a:rPr lang="en-GB" dirty="0"/>
              <a:t>	 </a:t>
            </a:r>
            <a:r>
              <a:rPr lang="en-GB" dirty="0" err="1"/>
              <a:t>属性</a:t>
            </a:r>
            <a:r>
              <a:rPr lang="en-GB" dirty="0"/>
              <a:t>:</a:t>
            </a:r>
          </a:p>
          <a:p>
            <a:r>
              <a:rPr lang="en-GB" dirty="0"/>
              <a:t>	   1、size : </a:t>
            </a:r>
            <a:r>
              <a:rPr lang="en-GB" dirty="0" err="1"/>
              <a:t>水平线的粗细，通常以像素</a:t>
            </a:r>
            <a:r>
              <a:rPr lang="en-GB" dirty="0"/>
              <a:t>(</a:t>
            </a:r>
            <a:r>
              <a:rPr lang="en-GB" dirty="0" err="1"/>
              <a:t>px</a:t>
            </a:r>
            <a:r>
              <a:rPr lang="en-GB" dirty="0"/>
              <a:t>)</a:t>
            </a:r>
            <a:r>
              <a:rPr lang="en-GB" dirty="0" err="1"/>
              <a:t>为单位</a:t>
            </a:r>
            <a:endParaRPr lang="en-GB" dirty="0"/>
          </a:p>
          <a:p>
            <a:r>
              <a:rPr lang="en-GB" dirty="0"/>
              <a:t>	   2、width: </a:t>
            </a:r>
            <a:r>
              <a:rPr lang="en-GB" dirty="0" err="1"/>
              <a:t>宽度</a:t>
            </a:r>
            <a:endParaRPr lang="en-GB" dirty="0"/>
          </a:p>
          <a:p>
            <a:r>
              <a:rPr lang="en-GB" dirty="0"/>
              <a:t>	   3、align: </a:t>
            </a:r>
            <a:r>
              <a:rPr lang="en-GB" dirty="0" err="1"/>
              <a:t>水平线的水平对齐方式</a:t>
            </a:r>
            <a:endParaRPr lang="en-GB" dirty="0"/>
          </a:p>
          <a:p>
            <a:r>
              <a:rPr lang="en-GB" dirty="0"/>
              <a:t>	   4、color: </a:t>
            </a:r>
            <a:r>
              <a:rPr lang="en-GB" dirty="0" err="1"/>
              <a:t>颜色</a:t>
            </a:r>
            <a:endParaRPr lang="en-GB" dirty="0"/>
          </a:p>
          <a:p>
            <a:r>
              <a:rPr lang="en-GB" dirty="0"/>
              <a:t> </a:t>
            </a:r>
            <a:r>
              <a:rPr lang="en-GB" dirty="0" err="1"/>
              <a:t>e、分区元素</a:t>
            </a:r>
            <a:endParaRPr lang="en-GB" dirty="0"/>
          </a:p>
          <a:p>
            <a:r>
              <a:rPr lang="en-GB" dirty="0"/>
              <a:t>         </a:t>
            </a:r>
            <a:r>
              <a:rPr lang="en-GB" dirty="0" err="1"/>
              <a:t>目的：为元素进行分组，多数用在布局中</a:t>
            </a:r>
            <a:endParaRPr lang="en-GB" dirty="0"/>
          </a:p>
          <a:p>
            <a:r>
              <a:rPr lang="en-GB" dirty="0"/>
              <a:t>	 </a:t>
            </a:r>
            <a:r>
              <a:rPr lang="en-GB" dirty="0" err="1"/>
              <a:t>块分区元素</a:t>
            </a:r>
            <a:r>
              <a:rPr lang="en-GB" dirty="0"/>
              <a:t>:&lt;div&gt;&lt;/div&gt; 层</a:t>
            </a:r>
          </a:p>
          <a:p>
            <a:r>
              <a:rPr lang="en-GB" dirty="0"/>
              <a:t>	 </a:t>
            </a:r>
            <a:r>
              <a:rPr lang="en-GB" dirty="0" err="1"/>
              <a:t>行内分区元素</a:t>
            </a:r>
            <a:r>
              <a:rPr lang="en-GB" dirty="0"/>
              <a:t>:&lt;span&gt;&lt;/span&gt;</a:t>
            </a:r>
          </a:p>
          <a:p>
            <a:r>
              <a:rPr lang="en-GB" dirty="0"/>
              <a:t> </a:t>
            </a:r>
            <a:r>
              <a:rPr lang="en-GB" dirty="0" err="1"/>
              <a:t>注意</a:t>
            </a:r>
            <a:r>
              <a:rPr lang="en-GB" dirty="0"/>
              <a:t>：</a:t>
            </a:r>
          </a:p>
          <a:p>
            <a:r>
              <a:rPr lang="en-GB" dirty="0"/>
              <a:t>	   div ：</a:t>
            </a:r>
            <a:r>
              <a:rPr lang="en-GB" dirty="0" err="1"/>
              <a:t>主要用在布局上</a:t>
            </a:r>
            <a:endParaRPr lang="en-GB" dirty="0"/>
          </a:p>
          <a:p>
            <a:r>
              <a:rPr lang="en-GB" dirty="0"/>
              <a:t>	   </a:t>
            </a:r>
            <a:r>
              <a:rPr lang="en-GB" dirty="0" err="1"/>
              <a:t>span：修改其内部内容的样式</a:t>
            </a:r>
            <a:endParaRPr lang="en-GB" dirty="0"/>
          </a:p>
        </p:txBody>
      </p:sp>
    </p:spTree>
    <p:extLst>
      <p:ext uri="{BB962C8B-B14F-4D97-AF65-F5344CB8AC3E}">
        <p14:creationId xmlns:p14="http://schemas.microsoft.com/office/powerpoint/2010/main" val="26638319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常用的标签文本标记</a:t>
            </a:r>
            <a:endParaRPr lang="en-GB" sz="3600"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39822A60-033E-4FD2-ABA1-50078EECE4B1}"/>
              </a:ext>
            </a:extLst>
          </p:cNvPr>
          <p:cNvSpPr txBox="1"/>
          <p:nvPr/>
        </p:nvSpPr>
        <p:spPr>
          <a:xfrm>
            <a:off x="1745673" y="1546167"/>
            <a:ext cx="8542851" cy="3416320"/>
          </a:xfrm>
          <a:prstGeom prst="rect">
            <a:avLst/>
          </a:prstGeom>
          <a:noFill/>
        </p:spPr>
        <p:txBody>
          <a:bodyPr wrap="none" rtlCol="0">
            <a:spAutoFit/>
          </a:bodyPr>
          <a:lstStyle/>
          <a:p>
            <a:r>
              <a:rPr lang="zh-CN" altLang="en-US" dirty="0"/>
              <a:t> </a:t>
            </a:r>
            <a:r>
              <a:rPr lang="en-US" altLang="zh-CN" dirty="0"/>
              <a:t>3</a:t>
            </a:r>
            <a:r>
              <a:rPr lang="zh-CN" altLang="en-US" dirty="0"/>
              <a:t>、注释</a:t>
            </a:r>
          </a:p>
          <a:p>
            <a:r>
              <a:rPr lang="zh-CN" altLang="en-US" dirty="0"/>
              <a:t>      可以写在</a:t>
            </a:r>
            <a:r>
              <a:rPr lang="en-US" altLang="zh-CN" dirty="0"/>
              <a:t>html</a:t>
            </a:r>
            <a:r>
              <a:rPr lang="zh-CN" altLang="en-US" dirty="0"/>
              <a:t>源码中，但不被浏览器解释的文本</a:t>
            </a:r>
          </a:p>
          <a:p>
            <a:r>
              <a:rPr lang="zh-CN" altLang="en-US" dirty="0"/>
              <a:t>      语法</a:t>
            </a:r>
            <a:r>
              <a:rPr lang="en-US" altLang="zh-CN" dirty="0"/>
              <a:t>:</a:t>
            </a:r>
          </a:p>
          <a:p>
            <a:r>
              <a:rPr lang="en-US" altLang="zh-CN" dirty="0"/>
              <a:t>        &lt;!--  </a:t>
            </a:r>
            <a:r>
              <a:rPr lang="zh-CN" altLang="en-US" dirty="0"/>
              <a:t>注释内容  </a:t>
            </a:r>
            <a:r>
              <a:rPr lang="en-US" altLang="zh-CN" dirty="0"/>
              <a:t>--&gt;</a:t>
            </a:r>
          </a:p>
          <a:p>
            <a:r>
              <a:rPr lang="en-US" altLang="zh-CN" dirty="0"/>
              <a:t>   4</a:t>
            </a:r>
            <a:r>
              <a:rPr lang="zh-CN" altLang="en-US" dirty="0"/>
              <a:t>、行内元素与块级元素</a:t>
            </a:r>
          </a:p>
          <a:p>
            <a:r>
              <a:rPr lang="zh-CN" altLang="en-US" dirty="0"/>
              <a:t>      块级元素</a:t>
            </a:r>
            <a:r>
              <a:rPr lang="en-US" altLang="zh-CN" dirty="0"/>
              <a:t>:</a:t>
            </a:r>
            <a:r>
              <a:rPr lang="zh-CN" altLang="en-US" dirty="0"/>
              <a:t>默认情况下，块级元素独占一行，元素的前后都会自动换行 </a:t>
            </a:r>
            <a:r>
              <a:rPr lang="en-US" altLang="zh-CN" dirty="0" err="1"/>
              <a:t>div,hn,hr,p</a:t>
            </a:r>
            <a:endParaRPr lang="en-US" altLang="zh-CN" dirty="0"/>
          </a:p>
          <a:p>
            <a:r>
              <a:rPr lang="en-US" altLang="zh-CN" dirty="0"/>
              <a:t>      </a:t>
            </a:r>
            <a:r>
              <a:rPr lang="zh-CN" altLang="en-US" dirty="0"/>
              <a:t>块级元素作用</a:t>
            </a:r>
            <a:r>
              <a:rPr lang="en-US" altLang="zh-CN" dirty="0"/>
              <a:t>:</a:t>
            </a:r>
            <a:r>
              <a:rPr lang="zh-CN" altLang="en-US" dirty="0"/>
              <a:t>布局</a:t>
            </a:r>
          </a:p>
          <a:p>
            <a:endParaRPr lang="zh-CN" altLang="en-US" dirty="0"/>
          </a:p>
          <a:p>
            <a:r>
              <a:rPr lang="zh-CN" altLang="en-US" dirty="0"/>
              <a:t>      行内元素</a:t>
            </a:r>
            <a:r>
              <a:rPr lang="en-US" altLang="zh-CN" dirty="0"/>
              <a:t>:</a:t>
            </a:r>
            <a:r>
              <a:rPr lang="zh-CN" altLang="en-US" dirty="0"/>
              <a:t>默认情况，多个元素位于同一行，不会换行</a:t>
            </a:r>
          </a:p>
          <a:p>
            <a:r>
              <a:rPr lang="zh-CN" altLang="en-US" dirty="0"/>
              <a:t>         </a:t>
            </a:r>
            <a:r>
              <a:rPr lang="en-US" altLang="zh-CN" dirty="0"/>
              <a:t>span,</a:t>
            </a:r>
            <a:r>
              <a:rPr lang="zh-CN" altLang="en-US" dirty="0"/>
              <a:t>文本标记</a:t>
            </a:r>
            <a:r>
              <a:rPr lang="en-US" altLang="zh-CN" dirty="0"/>
              <a:t>... ...</a:t>
            </a:r>
          </a:p>
          <a:p>
            <a:r>
              <a:rPr lang="en-US" altLang="zh-CN" dirty="0"/>
              <a:t>      </a:t>
            </a:r>
            <a:r>
              <a:rPr lang="zh-CN" altLang="en-US" dirty="0"/>
              <a:t>行内元素作用</a:t>
            </a:r>
            <a:r>
              <a:rPr lang="en-US" altLang="zh-CN" dirty="0"/>
              <a:t>:</a:t>
            </a:r>
            <a:r>
              <a:rPr lang="zh-CN" altLang="en-US" dirty="0"/>
              <a:t>修改内部内容的样式</a:t>
            </a:r>
            <a:endParaRPr lang="en-GB" altLang="zh-CN" dirty="0"/>
          </a:p>
          <a:p>
            <a:endParaRPr lang="en-GB" dirty="0"/>
          </a:p>
        </p:txBody>
      </p:sp>
    </p:spTree>
    <p:extLst>
      <p:ext uri="{BB962C8B-B14F-4D97-AF65-F5344CB8AC3E}">
        <p14:creationId xmlns:p14="http://schemas.microsoft.com/office/powerpoint/2010/main" val="26902719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latin typeface="Microsoft YaHei" panose="020B0503020204020204" pitchFamily="34" charset="-122"/>
                <a:ea typeface="Microsoft YaHei" panose="020B0503020204020204" pitchFamily="34" charset="-122"/>
              </a:rPr>
              <a:t>HTML URL</a:t>
            </a:r>
          </a:p>
        </p:txBody>
      </p:sp>
      <p:sp>
        <p:nvSpPr>
          <p:cNvPr id="3" name="文本框 2">
            <a:extLst>
              <a:ext uri="{FF2B5EF4-FFF2-40B4-BE49-F238E27FC236}">
                <a16:creationId xmlns:a16="http://schemas.microsoft.com/office/drawing/2014/main" id="{39822A60-033E-4FD2-ABA1-50078EECE4B1}"/>
              </a:ext>
            </a:extLst>
          </p:cNvPr>
          <p:cNvSpPr txBox="1"/>
          <p:nvPr/>
        </p:nvSpPr>
        <p:spPr>
          <a:xfrm>
            <a:off x="2759826" y="1105935"/>
            <a:ext cx="6701258" cy="5355312"/>
          </a:xfrm>
          <a:prstGeom prst="rect">
            <a:avLst/>
          </a:prstGeom>
          <a:noFill/>
        </p:spPr>
        <p:txBody>
          <a:bodyPr wrap="none" rtlCol="0">
            <a:spAutoFit/>
          </a:bodyPr>
          <a:lstStyle/>
          <a:p>
            <a:r>
              <a:rPr lang="en-US" altLang="zh-CN" dirty="0"/>
              <a:t>URL</a:t>
            </a:r>
          </a:p>
          <a:p>
            <a:r>
              <a:rPr lang="en-US" altLang="zh-CN" dirty="0"/>
              <a:t>   </a:t>
            </a:r>
            <a:r>
              <a:rPr lang="zh-CN" altLang="en-US" dirty="0"/>
              <a:t>目录结构的表示方式</a:t>
            </a:r>
          </a:p>
          <a:p>
            <a:r>
              <a:rPr lang="zh-CN" altLang="en-US" dirty="0"/>
              <a:t>   </a:t>
            </a:r>
            <a:r>
              <a:rPr lang="en-US" altLang="zh-CN" dirty="0"/>
              <a:t>URL : Uniform Resource Locator , </a:t>
            </a:r>
            <a:r>
              <a:rPr lang="zh-CN" altLang="en-US" dirty="0"/>
              <a:t>统一资源定位器 ，俗称，路径</a:t>
            </a:r>
          </a:p>
          <a:p>
            <a:r>
              <a:rPr lang="zh-CN" altLang="en-US" dirty="0"/>
              <a:t>   作用：用来标识网络中的资源位置</a:t>
            </a:r>
          </a:p>
          <a:p>
            <a:r>
              <a:rPr lang="zh-CN" altLang="en-US" dirty="0"/>
              <a:t>     </a:t>
            </a:r>
            <a:r>
              <a:rPr lang="en-US" altLang="zh-CN" dirty="0"/>
              <a:t>http://www.baidu.com</a:t>
            </a:r>
          </a:p>
          <a:p>
            <a:r>
              <a:rPr lang="en-US" altLang="zh-CN" dirty="0"/>
              <a:t>     images/logo.gif</a:t>
            </a:r>
          </a:p>
          <a:p>
            <a:r>
              <a:rPr lang="en-US" altLang="zh-CN" dirty="0"/>
              <a:t>   URL</a:t>
            </a:r>
            <a:r>
              <a:rPr lang="zh-CN" altLang="en-US" dirty="0"/>
              <a:t>的三种形式</a:t>
            </a:r>
            <a:r>
              <a:rPr lang="en-US" altLang="zh-CN" dirty="0"/>
              <a:t>:</a:t>
            </a:r>
          </a:p>
          <a:p>
            <a:r>
              <a:rPr lang="en-US" altLang="zh-CN" dirty="0"/>
              <a:t>     1</a:t>
            </a:r>
            <a:r>
              <a:rPr lang="zh-CN" altLang="en-US" dirty="0"/>
              <a:t>、绝对路径</a:t>
            </a:r>
          </a:p>
          <a:p>
            <a:r>
              <a:rPr lang="zh-CN" altLang="en-US" dirty="0"/>
              <a:t>     </a:t>
            </a:r>
            <a:r>
              <a:rPr lang="en-US" altLang="zh-CN" dirty="0"/>
              <a:t>2</a:t>
            </a:r>
            <a:r>
              <a:rPr lang="zh-CN" altLang="en-US" dirty="0"/>
              <a:t>、相对路径</a:t>
            </a:r>
          </a:p>
          <a:p>
            <a:r>
              <a:rPr lang="zh-CN" altLang="en-US" dirty="0"/>
              <a:t>     </a:t>
            </a:r>
            <a:r>
              <a:rPr lang="en-US" altLang="zh-CN" dirty="0"/>
              <a:t>3</a:t>
            </a:r>
            <a:r>
              <a:rPr lang="zh-CN" altLang="en-US" dirty="0"/>
              <a:t>、根相对路径</a:t>
            </a:r>
          </a:p>
          <a:p>
            <a:r>
              <a:rPr lang="zh-CN" altLang="en-US" dirty="0"/>
              <a:t>   </a:t>
            </a:r>
            <a:r>
              <a:rPr lang="en-US" altLang="zh-CN" dirty="0"/>
              <a:t>1</a:t>
            </a:r>
            <a:r>
              <a:rPr lang="zh-CN" altLang="en-US" dirty="0"/>
              <a:t>、绝对路径</a:t>
            </a:r>
          </a:p>
          <a:p>
            <a:r>
              <a:rPr lang="zh-CN" altLang="en-US" dirty="0"/>
              <a:t>      文件从最高级目录开始的完整的路径</a:t>
            </a:r>
          </a:p>
          <a:p>
            <a:r>
              <a:rPr lang="zh-CN" altLang="en-US" dirty="0"/>
              <a:t>      绝对路径就是完整的</a:t>
            </a:r>
            <a:r>
              <a:rPr lang="en-US" altLang="zh-CN" dirty="0"/>
              <a:t>URL</a:t>
            </a:r>
          </a:p>
          <a:p>
            <a:r>
              <a:rPr lang="en-US" altLang="zh-CN" dirty="0"/>
              <a:t>      1</a:t>
            </a:r>
            <a:r>
              <a:rPr lang="zh-CN" altLang="en-US" dirty="0"/>
              <a:t>、从本机目录结构查找，从盘符开始</a:t>
            </a:r>
          </a:p>
          <a:p>
            <a:r>
              <a:rPr lang="zh-CN" altLang="en-US" dirty="0"/>
              <a:t>         </a:t>
            </a:r>
            <a:r>
              <a:rPr lang="en-US" altLang="zh-CN" dirty="0"/>
              <a:t>D:\zhaoxu\HTML5Basic\Day02\images\logo.jpg</a:t>
            </a:r>
          </a:p>
          <a:p>
            <a:r>
              <a:rPr lang="en-US" altLang="zh-CN" dirty="0"/>
              <a:t>      2</a:t>
            </a:r>
            <a:r>
              <a:rPr lang="zh-CN" altLang="en-US" dirty="0"/>
              <a:t>、网络资源目录结构开始查找</a:t>
            </a:r>
          </a:p>
          <a:p>
            <a:r>
              <a:rPr lang="zh-CN" altLang="en-US" dirty="0"/>
              <a:t>         协议、主机、目录路径、文件名称</a:t>
            </a:r>
          </a:p>
          <a:p>
            <a:r>
              <a:rPr lang="zh-CN" altLang="en-US" dirty="0"/>
              <a:t>	 </a:t>
            </a:r>
            <a:r>
              <a:rPr lang="en-US" altLang="zh-CN" dirty="0"/>
              <a:t>http://www.baidu.com/images/logo.jpg</a:t>
            </a:r>
          </a:p>
          <a:p>
            <a:endParaRPr lang="en-GB" dirty="0"/>
          </a:p>
        </p:txBody>
      </p:sp>
    </p:spTree>
    <p:extLst>
      <p:ext uri="{BB962C8B-B14F-4D97-AF65-F5344CB8AC3E}">
        <p14:creationId xmlns:p14="http://schemas.microsoft.com/office/powerpoint/2010/main" val="15487672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latin typeface="Microsoft YaHei" panose="020B0503020204020204" pitchFamily="34" charset="-122"/>
                <a:ea typeface="Microsoft YaHei" panose="020B0503020204020204" pitchFamily="34" charset="-122"/>
              </a:rPr>
              <a:t>HTML URL</a:t>
            </a:r>
          </a:p>
        </p:txBody>
      </p:sp>
      <p:sp>
        <p:nvSpPr>
          <p:cNvPr id="4" name="文本框 3">
            <a:extLst>
              <a:ext uri="{FF2B5EF4-FFF2-40B4-BE49-F238E27FC236}">
                <a16:creationId xmlns:a16="http://schemas.microsoft.com/office/drawing/2014/main" id="{4407AA01-7B4E-4F71-9E8C-5D63EE89B284}"/>
              </a:ext>
            </a:extLst>
          </p:cNvPr>
          <p:cNvSpPr txBox="1"/>
          <p:nvPr/>
        </p:nvSpPr>
        <p:spPr>
          <a:xfrm>
            <a:off x="4605251" y="461869"/>
            <a:ext cx="5724644" cy="5909310"/>
          </a:xfrm>
          <a:prstGeom prst="rect">
            <a:avLst/>
          </a:prstGeom>
          <a:noFill/>
        </p:spPr>
        <p:txBody>
          <a:bodyPr wrap="none" rtlCol="0">
            <a:spAutoFit/>
          </a:bodyPr>
          <a:lstStyle/>
          <a:p>
            <a:r>
              <a:rPr lang="en-US" altLang="zh-CN" dirty="0"/>
              <a:t> 2</a:t>
            </a:r>
            <a:r>
              <a:rPr lang="zh-CN" altLang="en-US" dirty="0"/>
              <a:t>、相对路径</a:t>
            </a:r>
          </a:p>
          <a:p>
            <a:r>
              <a:rPr lang="zh-CN" altLang="en-US" dirty="0"/>
              <a:t>      相对于当前文件的位置，查找资源文件</a:t>
            </a:r>
          </a:p>
          <a:p>
            <a:r>
              <a:rPr lang="zh-CN" altLang="en-US" dirty="0"/>
              <a:t>      </a:t>
            </a:r>
            <a:r>
              <a:rPr lang="en-US" altLang="zh-CN" dirty="0"/>
              <a:t>1</a:t>
            </a:r>
            <a:r>
              <a:rPr lang="zh-CN" altLang="en-US" dirty="0"/>
              <a:t>、同级目录</a:t>
            </a:r>
            <a:r>
              <a:rPr lang="en-US" altLang="zh-CN" dirty="0"/>
              <a:t>(</a:t>
            </a:r>
            <a:r>
              <a:rPr lang="zh-CN" altLang="en-US" dirty="0"/>
              <a:t>直接找</a:t>
            </a:r>
            <a:r>
              <a:rPr lang="en-US" altLang="zh-CN" dirty="0"/>
              <a:t>)</a:t>
            </a:r>
          </a:p>
          <a:p>
            <a:r>
              <a:rPr lang="en-US" altLang="zh-CN" dirty="0"/>
              <a:t>         </a:t>
            </a:r>
            <a:r>
              <a:rPr lang="zh-CN" altLang="en-US" dirty="0"/>
              <a:t>直接输入资源文件名称即可</a:t>
            </a:r>
          </a:p>
          <a:p>
            <a:r>
              <a:rPr lang="zh-CN" altLang="en-US" dirty="0"/>
              <a:t>	 </a:t>
            </a:r>
            <a:r>
              <a:rPr lang="en-US" altLang="zh-CN" dirty="0"/>
              <a:t>logo.png</a:t>
            </a:r>
          </a:p>
          <a:p>
            <a:r>
              <a:rPr lang="en-US" altLang="zh-CN" dirty="0"/>
              <a:t>      2</a:t>
            </a:r>
            <a:r>
              <a:rPr lang="zh-CN" altLang="en-US" dirty="0"/>
              <a:t>、子级目录</a:t>
            </a:r>
            <a:r>
              <a:rPr lang="en-US" altLang="zh-CN" dirty="0"/>
              <a:t>(</a:t>
            </a:r>
            <a:r>
              <a:rPr lang="zh-CN" altLang="en-US" dirty="0"/>
              <a:t>先进入</a:t>
            </a:r>
            <a:r>
              <a:rPr lang="en-US" altLang="zh-CN" dirty="0"/>
              <a:t>)</a:t>
            </a:r>
          </a:p>
          <a:p>
            <a:r>
              <a:rPr lang="en-US" altLang="zh-CN" dirty="0"/>
              <a:t>         </a:t>
            </a:r>
            <a:r>
              <a:rPr lang="zh-CN" altLang="en-US" dirty="0"/>
              <a:t>先进入到指定文件夹，再查找资源文件</a:t>
            </a:r>
          </a:p>
          <a:p>
            <a:r>
              <a:rPr lang="zh-CN" altLang="en-US" dirty="0"/>
              <a:t>	 </a:t>
            </a:r>
            <a:r>
              <a:rPr lang="en-US" altLang="zh-CN" dirty="0"/>
              <a:t>images/logo.png</a:t>
            </a:r>
          </a:p>
          <a:p>
            <a:r>
              <a:rPr lang="en-US" altLang="zh-CN" dirty="0"/>
              <a:t>      3</a:t>
            </a:r>
            <a:r>
              <a:rPr lang="zh-CN" altLang="en-US" dirty="0"/>
              <a:t>、父级目录</a:t>
            </a:r>
            <a:r>
              <a:rPr lang="en-US" altLang="zh-CN" dirty="0"/>
              <a:t>(</a:t>
            </a:r>
            <a:r>
              <a:rPr lang="zh-CN" altLang="en-US" dirty="0"/>
              <a:t>先返回</a:t>
            </a:r>
            <a:r>
              <a:rPr lang="en-US" altLang="zh-CN" dirty="0"/>
              <a:t>)</a:t>
            </a:r>
          </a:p>
          <a:p>
            <a:r>
              <a:rPr lang="en-US" altLang="zh-CN" dirty="0"/>
              <a:t>         </a:t>
            </a:r>
            <a:r>
              <a:rPr lang="zh-CN" altLang="en-US" dirty="0"/>
              <a:t>先返回到指定的父级目录出，再查找指定资源文件</a:t>
            </a:r>
          </a:p>
          <a:p>
            <a:r>
              <a:rPr lang="zh-CN" altLang="en-US" dirty="0"/>
              <a:t>	 </a:t>
            </a:r>
            <a:r>
              <a:rPr lang="en-US" altLang="zh-CN" dirty="0"/>
              <a:t>../  :  </a:t>
            </a:r>
            <a:r>
              <a:rPr lang="zh-CN" altLang="en-US" dirty="0"/>
              <a:t>表示返回上一级</a:t>
            </a:r>
          </a:p>
          <a:p>
            <a:r>
              <a:rPr lang="zh-CN" altLang="en-US" dirty="0"/>
              <a:t>	 </a:t>
            </a:r>
            <a:r>
              <a:rPr lang="en-US" altLang="zh-CN" dirty="0"/>
              <a:t>../../images/logo.png</a:t>
            </a:r>
          </a:p>
          <a:p>
            <a:r>
              <a:rPr lang="en-US" altLang="zh-CN" dirty="0"/>
              <a:t>   3</a:t>
            </a:r>
            <a:r>
              <a:rPr lang="zh-CN" altLang="en-US" dirty="0"/>
              <a:t>、根相对路径</a:t>
            </a:r>
          </a:p>
          <a:p>
            <a:r>
              <a:rPr lang="zh-CN" altLang="en-US" dirty="0"/>
              <a:t>      </a:t>
            </a:r>
            <a:r>
              <a:rPr lang="en-US" altLang="zh-CN" dirty="0"/>
              <a:t>file:///E:/zhaoxu/ ........   </a:t>
            </a:r>
            <a:r>
              <a:rPr lang="zh-CN" altLang="en-US" dirty="0"/>
              <a:t>本地访问</a:t>
            </a:r>
          </a:p>
          <a:p>
            <a:endParaRPr lang="zh-CN" altLang="en-US" dirty="0"/>
          </a:p>
          <a:p>
            <a:r>
              <a:rPr lang="zh-CN" altLang="en-US" dirty="0"/>
              <a:t>      </a:t>
            </a:r>
            <a:r>
              <a:rPr lang="en-US" altLang="zh-CN" dirty="0"/>
              <a:t>http://www.baidu.com</a:t>
            </a:r>
          </a:p>
          <a:p>
            <a:r>
              <a:rPr lang="en-US" altLang="zh-CN" dirty="0"/>
              <a:t>      http://localhost/ ...... </a:t>
            </a:r>
            <a:r>
              <a:rPr lang="zh-CN" altLang="en-US" dirty="0"/>
              <a:t>从服务器访问数据</a:t>
            </a:r>
          </a:p>
          <a:p>
            <a:endParaRPr lang="zh-CN" altLang="en-US" dirty="0"/>
          </a:p>
          <a:p>
            <a:r>
              <a:rPr lang="zh-CN" altLang="en-US" dirty="0"/>
              <a:t>      根相对路径：</a:t>
            </a:r>
          </a:p>
          <a:p>
            <a:r>
              <a:rPr lang="zh-CN" altLang="en-US" dirty="0"/>
              <a:t>      </a:t>
            </a:r>
            <a:r>
              <a:rPr lang="en-US" altLang="zh-CN" dirty="0"/>
              <a:t>/ </a:t>
            </a:r>
            <a:r>
              <a:rPr lang="zh-CN" altLang="en-US" dirty="0"/>
              <a:t>开始</a:t>
            </a:r>
          </a:p>
          <a:p>
            <a:r>
              <a:rPr lang="zh-CN" altLang="en-US" dirty="0"/>
              <a:t>      </a:t>
            </a:r>
            <a:r>
              <a:rPr lang="en-US" altLang="zh-CN" dirty="0"/>
              <a:t>/images/logo.png</a:t>
            </a:r>
            <a:endParaRPr lang="en-GB" dirty="0"/>
          </a:p>
        </p:txBody>
      </p:sp>
    </p:spTree>
    <p:extLst>
      <p:ext uri="{BB962C8B-B14F-4D97-AF65-F5344CB8AC3E}">
        <p14:creationId xmlns:p14="http://schemas.microsoft.com/office/powerpoint/2010/main" val="28323231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图像</a:t>
            </a:r>
            <a:endParaRPr lang="en-GB" sz="3600"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39822A60-033E-4FD2-ABA1-50078EECE4B1}"/>
              </a:ext>
            </a:extLst>
          </p:cNvPr>
          <p:cNvSpPr txBox="1"/>
          <p:nvPr/>
        </p:nvSpPr>
        <p:spPr>
          <a:xfrm>
            <a:off x="1745673" y="1546167"/>
            <a:ext cx="5793381" cy="3139321"/>
          </a:xfrm>
          <a:prstGeom prst="rect">
            <a:avLst/>
          </a:prstGeom>
          <a:noFill/>
        </p:spPr>
        <p:txBody>
          <a:bodyPr wrap="none" rtlCol="0">
            <a:spAutoFit/>
          </a:bodyPr>
          <a:lstStyle/>
          <a:p>
            <a:r>
              <a:rPr lang="zh-CN" altLang="en-US" dirty="0"/>
              <a:t> 图像</a:t>
            </a:r>
          </a:p>
          <a:p>
            <a:r>
              <a:rPr lang="zh-CN" altLang="en-US" dirty="0"/>
              <a:t>   语法</a:t>
            </a:r>
            <a:r>
              <a:rPr lang="en-US" altLang="zh-CN" dirty="0"/>
              <a:t>:&lt;</a:t>
            </a:r>
            <a:r>
              <a:rPr lang="en-US" altLang="zh-CN" dirty="0" err="1"/>
              <a:t>img</a:t>
            </a:r>
            <a:r>
              <a:rPr lang="en-US" altLang="zh-CN" dirty="0"/>
              <a:t> /&gt;</a:t>
            </a:r>
          </a:p>
          <a:p>
            <a:r>
              <a:rPr lang="en-US" altLang="zh-CN" dirty="0"/>
              <a:t>   </a:t>
            </a:r>
            <a:r>
              <a:rPr lang="zh-CN" altLang="en-US" dirty="0"/>
              <a:t>属性</a:t>
            </a:r>
            <a:r>
              <a:rPr lang="en-US" altLang="zh-CN" dirty="0"/>
              <a:t>:</a:t>
            </a:r>
          </a:p>
          <a:p>
            <a:r>
              <a:rPr lang="en-US" altLang="zh-CN" dirty="0"/>
              <a:t>       </a:t>
            </a:r>
            <a:r>
              <a:rPr lang="en-US" altLang="zh-CN" dirty="0" err="1"/>
              <a:t>src</a:t>
            </a:r>
            <a:r>
              <a:rPr lang="en-US" altLang="zh-CN" dirty="0"/>
              <a:t> : </a:t>
            </a:r>
            <a:r>
              <a:rPr lang="zh-CN" altLang="en-US" dirty="0"/>
              <a:t>图像的路径</a:t>
            </a:r>
            <a:r>
              <a:rPr lang="en-US" altLang="zh-CN" dirty="0"/>
              <a:t>(</a:t>
            </a:r>
            <a:r>
              <a:rPr lang="zh-CN" altLang="en-US" dirty="0"/>
              <a:t>绝对路径、相对路径、根相对路径</a:t>
            </a:r>
            <a:r>
              <a:rPr lang="en-US" altLang="zh-CN" dirty="0"/>
              <a:t>)</a:t>
            </a:r>
          </a:p>
          <a:p>
            <a:r>
              <a:rPr lang="en-US" altLang="zh-CN" dirty="0"/>
              <a:t>       width : </a:t>
            </a:r>
            <a:r>
              <a:rPr lang="zh-CN" altLang="en-US" dirty="0"/>
              <a:t>宽度</a:t>
            </a:r>
          </a:p>
          <a:p>
            <a:r>
              <a:rPr lang="zh-CN" altLang="en-US" dirty="0"/>
              <a:t>       </a:t>
            </a:r>
            <a:r>
              <a:rPr lang="en-US" altLang="zh-CN" dirty="0"/>
              <a:t>height: </a:t>
            </a:r>
            <a:r>
              <a:rPr lang="zh-CN" altLang="en-US" dirty="0"/>
              <a:t>高度</a:t>
            </a:r>
          </a:p>
          <a:p>
            <a:r>
              <a:rPr lang="zh-CN" altLang="en-US" dirty="0"/>
              <a:t>       </a:t>
            </a:r>
            <a:r>
              <a:rPr lang="en-US" altLang="zh-CN" dirty="0"/>
              <a:t>alt : </a:t>
            </a:r>
            <a:r>
              <a:rPr lang="zh-CN" altLang="en-US" dirty="0"/>
              <a:t>提示，</a:t>
            </a:r>
          </a:p>
          <a:p>
            <a:r>
              <a:rPr lang="zh-CN" altLang="en-US" dirty="0"/>
              <a:t>           </a:t>
            </a:r>
            <a:r>
              <a:rPr lang="en-US" altLang="zh-CN" dirty="0"/>
              <a:t>1</a:t>
            </a:r>
            <a:r>
              <a:rPr lang="zh-CN" altLang="en-US" dirty="0"/>
              <a:t>、鼠标移入时显示的文本</a:t>
            </a:r>
          </a:p>
          <a:p>
            <a:r>
              <a:rPr lang="zh-CN" altLang="en-US" dirty="0"/>
              <a:t>	   </a:t>
            </a:r>
            <a:r>
              <a:rPr lang="en-US" altLang="zh-CN" dirty="0"/>
              <a:t>2</a:t>
            </a:r>
            <a:r>
              <a:rPr lang="zh-CN" altLang="en-US" dirty="0"/>
              <a:t>、图像不显示时，显示的文本</a:t>
            </a:r>
          </a:p>
          <a:p>
            <a:endParaRPr lang="zh-CN" altLang="en-US" dirty="0"/>
          </a:p>
          <a:p>
            <a:r>
              <a:rPr lang="zh-CN" altLang="en-US" dirty="0"/>
              <a:t>       注意：通常情况下， 不需要手动改变图像的宽和高</a:t>
            </a:r>
            <a:endParaRPr lang="en-GB" dirty="0"/>
          </a:p>
        </p:txBody>
      </p:sp>
    </p:spTree>
    <p:extLst>
      <p:ext uri="{BB962C8B-B14F-4D97-AF65-F5344CB8AC3E}">
        <p14:creationId xmlns:p14="http://schemas.microsoft.com/office/powerpoint/2010/main" val="29258061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rot="5400000">
            <a:off x="2452675" y="5357816"/>
            <a:ext cx="3000372" cy="1588"/>
          </a:xfrm>
          <a:prstGeom prst="line">
            <a:avLst/>
          </a:prstGeom>
          <a:ln w="15875">
            <a:solidFill>
              <a:srgbClr val="6CAC00"/>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81752" y="3414713"/>
            <a:ext cx="6120000" cy="1588"/>
          </a:xfrm>
          <a:prstGeom prst="line">
            <a:avLst/>
          </a:prstGeom>
          <a:ln w="15875">
            <a:solidFill>
              <a:srgbClr val="6CAC00"/>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99435" y="3420193"/>
            <a:ext cx="1800000" cy="1588"/>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2973367" y="2470144"/>
            <a:ext cx="1908000" cy="1908000"/>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099751" y="2604213"/>
            <a:ext cx="1652400" cy="1651883"/>
          </a:xfrm>
          <a:prstGeom prst="ellipse">
            <a:avLst/>
          </a:prstGeom>
          <a:solidFill>
            <a:srgbClr val="1962AC"/>
          </a:solidFill>
          <a:ln w="60325">
            <a:solidFill>
              <a:srgbClr val="92D050"/>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01</a:t>
            </a:r>
          </a:p>
        </p:txBody>
      </p:sp>
      <p:sp>
        <p:nvSpPr>
          <p:cNvPr id="7" name="矩形 6"/>
          <p:cNvSpPr/>
          <p:nvPr/>
        </p:nvSpPr>
        <p:spPr>
          <a:xfrm>
            <a:off x="5177140" y="2687992"/>
            <a:ext cx="4929223"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800" b="1" dirty="0">
                <a:solidFill>
                  <a:schemeClr val="tx1"/>
                </a:solidFill>
                <a:latin typeface="Arial" pitchFamily="34" charset="0"/>
                <a:ea typeface="微软雅黑" pitchFamily="34" charset="-122"/>
                <a:cs typeface="Arial" pitchFamily="34" charset="0"/>
              </a:rPr>
              <a:t>互联网原理</a:t>
            </a:r>
          </a:p>
        </p:txBody>
      </p:sp>
      <p:sp>
        <p:nvSpPr>
          <p:cNvPr id="4" name="文本框 3"/>
          <p:cNvSpPr txBox="1"/>
          <p:nvPr/>
        </p:nvSpPr>
        <p:spPr>
          <a:xfrm>
            <a:off x="5466625" y="3858422"/>
            <a:ext cx="5491887" cy="1200329"/>
          </a:xfrm>
          <a:prstGeom prst="rect">
            <a:avLst/>
          </a:prstGeom>
          <a:noFill/>
        </p:spPr>
        <p:txBody>
          <a:bodyPr wrap="square" rtlCol="0">
            <a:spAutoFit/>
          </a:bodyPr>
          <a:lstStyle/>
          <a:p>
            <a:r>
              <a:rPr lang="zh-CN" altLang="en-US" sz="2400" dirty="0">
                <a:latin typeface="Microsoft YaHei" panose="020B0503020204020204" pitchFamily="34" charset="-122"/>
                <a:ea typeface="Microsoft YaHei" panose="020B0503020204020204" pitchFamily="34" charset="-122"/>
              </a:rPr>
              <a:t>什么是</a:t>
            </a:r>
            <a:r>
              <a:rPr lang="en-GB" altLang="zh-CN" sz="2400" dirty="0">
                <a:latin typeface="Microsoft YaHei" panose="020B0503020204020204" pitchFamily="34" charset="-122"/>
                <a:ea typeface="Microsoft YaHei" panose="020B0503020204020204" pitchFamily="34" charset="-122"/>
              </a:rPr>
              <a:t>I</a:t>
            </a:r>
            <a:r>
              <a:rPr lang="en-US" altLang="zh-CN" sz="2400" dirty="0" err="1">
                <a:latin typeface="Microsoft YaHei" panose="020B0503020204020204" pitchFamily="34" charset="-122"/>
                <a:ea typeface="Microsoft YaHei" panose="020B0503020204020204" pitchFamily="34" charset="-122"/>
              </a:rPr>
              <a:t>nternet</a:t>
            </a:r>
            <a:r>
              <a:rPr lang="en-US" altLang="zh-CN" sz="2400" dirty="0">
                <a:latin typeface="Microsoft YaHei" panose="020B0503020204020204" pitchFamily="34" charset="-122"/>
                <a:ea typeface="Microsoft YaHei" panose="020B0503020204020204" pitchFamily="34" charset="-122"/>
              </a:rPr>
              <a:t> </a:t>
            </a:r>
          </a:p>
          <a:p>
            <a:r>
              <a:rPr lang="zh-CN" altLang="en-US" sz="2400" dirty="0">
                <a:latin typeface="Microsoft YaHei" panose="020B0503020204020204" pitchFamily="34" charset="-122"/>
                <a:ea typeface="Microsoft YaHei" panose="020B0503020204020204" pitchFamily="34" charset="-122"/>
              </a:rPr>
              <a:t>什么是 </a:t>
            </a:r>
            <a:r>
              <a:rPr lang="en-US" altLang="zh-CN" sz="2400" dirty="0">
                <a:latin typeface="Microsoft YaHei" panose="020B0503020204020204" pitchFamily="34" charset="-122"/>
                <a:ea typeface="Microsoft YaHei" panose="020B0503020204020204" pitchFamily="34" charset="-122"/>
              </a:rPr>
              <a:t>web</a:t>
            </a:r>
          </a:p>
          <a:p>
            <a:r>
              <a:rPr lang="en-US" altLang="zh-CN" sz="2400" dirty="0">
                <a:latin typeface="Microsoft YaHei" panose="020B0503020204020204" pitchFamily="34" charset="-122"/>
                <a:ea typeface="Microsoft YaHei" panose="020B0503020204020204" pitchFamily="34" charset="-122"/>
              </a:rPr>
              <a:t>Web</a:t>
            </a:r>
            <a:r>
              <a:rPr lang="zh-CN" altLang="en-US" sz="2400" dirty="0">
                <a:latin typeface="Microsoft YaHei" panose="020B0503020204020204" pitchFamily="34" charset="-122"/>
                <a:ea typeface="Microsoft YaHei" panose="020B0503020204020204" pitchFamily="34" charset="-122"/>
              </a:rPr>
              <a:t>的工作原理</a:t>
            </a:r>
            <a:endParaRPr lang="en-GB" sz="2400" dirty="0">
              <a:latin typeface="Microsoft YaHei" panose="020B0503020204020204" pitchFamily="34" charset="-122"/>
              <a:ea typeface="Microsoft YaHei" panose="020B0503020204020204" pitchFamily="34" charset="-122"/>
            </a:endParaRPr>
          </a:p>
        </p:txBody>
      </p:sp>
      <p:sp>
        <p:nvSpPr>
          <p:cNvPr id="9" name="矩形 8"/>
          <p:cNvSpPr/>
          <p:nvPr/>
        </p:nvSpPr>
        <p:spPr>
          <a:xfrm>
            <a:off x="0" y="0"/>
            <a:ext cx="12192000" cy="1785938"/>
          </a:xfrm>
          <a:prstGeom prst="rect">
            <a:avLst/>
          </a:prstGeom>
          <a:solidFill>
            <a:srgbClr val="1962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3537296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链接</a:t>
            </a:r>
            <a:endParaRPr lang="en-GB" sz="3600"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39822A60-033E-4FD2-ABA1-50078EECE4B1}"/>
              </a:ext>
            </a:extLst>
          </p:cNvPr>
          <p:cNvSpPr txBox="1"/>
          <p:nvPr/>
        </p:nvSpPr>
        <p:spPr>
          <a:xfrm>
            <a:off x="0" y="1405193"/>
            <a:ext cx="9925397" cy="3693319"/>
          </a:xfrm>
          <a:prstGeom prst="rect">
            <a:avLst/>
          </a:prstGeom>
          <a:noFill/>
        </p:spPr>
        <p:txBody>
          <a:bodyPr wrap="square" rtlCol="0">
            <a:spAutoFit/>
          </a:bodyPr>
          <a:lstStyle/>
          <a:p>
            <a:r>
              <a:rPr lang="zh-CN" altLang="en-US" dirty="0"/>
              <a:t> 链接</a:t>
            </a:r>
            <a:r>
              <a:rPr lang="en-GB" altLang="zh-CN" dirty="0"/>
              <a:t>:</a:t>
            </a:r>
            <a:r>
              <a:rPr lang="zh-CN" altLang="en-US" dirty="0"/>
              <a:t>能够完成简单的跳转动作</a:t>
            </a:r>
          </a:p>
          <a:p>
            <a:r>
              <a:rPr lang="zh-CN" altLang="en-US" dirty="0"/>
              <a:t>   语法：</a:t>
            </a:r>
            <a:r>
              <a:rPr lang="en-US" altLang="zh-CN" dirty="0"/>
              <a:t>&lt;a&gt;&lt;/a&gt;  ,anchor </a:t>
            </a:r>
            <a:r>
              <a:rPr lang="zh-CN" altLang="en-US" dirty="0"/>
              <a:t>缩写</a:t>
            </a:r>
          </a:p>
          <a:p>
            <a:r>
              <a:rPr lang="zh-CN" altLang="en-US" dirty="0"/>
              <a:t>   属性：</a:t>
            </a:r>
          </a:p>
          <a:p>
            <a:r>
              <a:rPr lang="zh-CN" altLang="en-US" dirty="0"/>
              <a:t>        </a:t>
            </a:r>
            <a:r>
              <a:rPr lang="en-US" altLang="zh-CN" dirty="0" err="1"/>
              <a:t>href</a:t>
            </a:r>
            <a:r>
              <a:rPr lang="en-US" altLang="zh-CN" dirty="0"/>
              <a:t> : </a:t>
            </a:r>
            <a:r>
              <a:rPr lang="zh-CN" altLang="en-US" dirty="0"/>
              <a:t>链接</a:t>
            </a:r>
            <a:r>
              <a:rPr lang="en-US" altLang="zh-CN" dirty="0"/>
              <a:t>URL</a:t>
            </a:r>
          </a:p>
          <a:p>
            <a:r>
              <a:rPr lang="en-US" altLang="zh-CN" dirty="0"/>
              <a:t>	target </a:t>
            </a:r>
            <a:r>
              <a:rPr lang="zh-CN" altLang="en-US" dirty="0"/>
              <a:t>： 目标 ，指定打开新网页的方式</a:t>
            </a:r>
          </a:p>
          <a:p>
            <a:r>
              <a:rPr lang="zh-CN" altLang="en-US" dirty="0"/>
              <a:t>	</a:t>
            </a:r>
            <a:r>
              <a:rPr lang="en-GB" altLang="zh-CN" dirty="0"/>
              <a:t>1._blank      &lt;a </a:t>
            </a:r>
            <a:r>
              <a:rPr lang="en-GB" altLang="zh-CN" dirty="0" err="1"/>
              <a:t>href</a:t>
            </a:r>
            <a:r>
              <a:rPr lang="en-GB" altLang="zh-CN" dirty="0"/>
              <a:t>="document.html" target="_blank"&gt;my document&lt;/a&gt; </a:t>
            </a:r>
          </a:p>
          <a:p>
            <a:r>
              <a:rPr lang="en-GB" altLang="zh-CN" dirty="0"/>
              <a:t>                  </a:t>
            </a:r>
            <a:r>
              <a:rPr lang="zh-CN" altLang="en-US" dirty="0"/>
              <a:t>浏览器会另开一个新窗口显示</a:t>
            </a:r>
            <a:r>
              <a:rPr lang="en-GB" altLang="zh-CN" dirty="0"/>
              <a:t>document.html</a:t>
            </a:r>
            <a:r>
              <a:rPr lang="zh-CN" altLang="en-US" dirty="0"/>
              <a:t>文档   </a:t>
            </a:r>
          </a:p>
          <a:p>
            <a:r>
              <a:rPr lang="en-US" altLang="zh-CN" dirty="0"/>
              <a:t>                2._</a:t>
            </a:r>
            <a:r>
              <a:rPr lang="en-GB" altLang="zh-CN" dirty="0"/>
              <a:t>parent     &lt;a </a:t>
            </a:r>
            <a:r>
              <a:rPr lang="en-GB" altLang="zh-CN" dirty="0" err="1"/>
              <a:t>href</a:t>
            </a:r>
            <a:r>
              <a:rPr lang="en-GB" altLang="zh-CN" dirty="0"/>
              <a:t>="document.html" target="_parent"&gt;my document&lt;/a&gt;      </a:t>
            </a:r>
          </a:p>
          <a:p>
            <a:r>
              <a:rPr lang="en-GB" altLang="zh-CN" dirty="0"/>
              <a:t>                  </a:t>
            </a:r>
            <a:r>
              <a:rPr lang="zh-CN" altLang="en-US" dirty="0"/>
              <a:t>指向父</a:t>
            </a:r>
            <a:r>
              <a:rPr lang="en-GB" altLang="zh-CN" dirty="0"/>
              <a:t>frameset</a:t>
            </a:r>
            <a:r>
              <a:rPr lang="zh-CN" altLang="en-US" dirty="0"/>
              <a:t>文档   </a:t>
            </a:r>
          </a:p>
          <a:p>
            <a:r>
              <a:rPr lang="en-US" altLang="zh-CN" dirty="0"/>
              <a:t>               3._</a:t>
            </a:r>
            <a:r>
              <a:rPr lang="en-GB" altLang="zh-CN" dirty="0"/>
              <a:t>self       &lt;a </a:t>
            </a:r>
            <a:r>
              <a:rPr lang="en-GB" altLang="zh-CN" dirty="0" err="1"/>
              <a:t>href</a:t>
            </a:r>
            <a:r>
              <a:rPr lang="en-GB" altLang="zh-CN" dirty="0"/>
              <a:t>="document.html" target="_self"&gt;my document&lt;/a&gt;           </a:t>
            </a:r>
          </a:p>
          <a:p>
            <a:r>
              <a:rPr lang="en-GB" altLang="zh-CN" dirty="0"/>
              <a:t>                  </a:t>
            </a:r>
            <a:r>
              <a:rPr lang="zh-CN" altLang="en-US" dirty="0"/>
              <a:t>把文档调入当前页框  </a:t>
            </a:r>
          </a:p>
          <a:p>
            <a:r>
              <a:rPr lang="en-US" altLang="zh-CN" dirty="0"/>
              <a:t>                4._</a:t>
            </a:r>
            <a:r>
              <a:rPr lang="en-GB" altLang="zh-CN" dirty="0"/>
              <a:t>top        &lt;a </a:t>
            </a:r>
            <a:r>
              <a:rPr lang="en-GB" altLang="zh-CN" dirty="0" err="1"/>
              <a:t>href</a:t>
            </a:r>
            <a:r>
              <a:rPr lang="en-GB" altLang="zh-CN" dirty="0"/>
              <a:t>="document.html" target="_top"&gt;my document&lt;/a&gt;          </a:t>
            </a:r>
          </a:p>
          <a:p>
            <a:r>
              <a:rPr lang="en-GB" altLang="zh-CN" dirty="0"/>
              <a:t>                  </a:t>
            </a:r>
            <a:r>
              <a:rPr lang="zh-CN" altLang="en-US" dirty="0"/>
              <a:t>去掉所有页框并用</a:t>
            </a:r>
            <a:r>
              <a:rPr lang="en-GB" altLang="zh-CN" dirty="0"/>
              <a:t>document.html</a:t>
            </a:r>
            <a:r>
              <a:rPr lang="zh-CN" altLang="en-US" dirty="0"/>
              <a:t>取代</a:t>
            </a:r>
            <a:r>
              <a:rPr lang="en-GB" altLang="zh-CN" dirty="0"/>
              <a:t>frameset</a:t>
            </a:r>
            <a:r>
              <a:rPr lang="zh-CN" altLang="en-US" dirty="0"/>
              <a:t>文档 </a:t>
            </a:r>
          </a:p>
        </p:txBody>
      </p:sp>
    </p:spTree>
    <p:extLst>
      <p:ext uri="{BB962C8B-B14F-4D97-AF65-F5344CB8AC3E}">
        <p14:creationId xmlns:p14="http://schemas.microsoft.com/office/powerpoint/2010/main" val="16511383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链接</a:t>
            </a:r>
            <a:endParaRPr lang="en-GB" sz="3600"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39822A60-033E-4FD2-ABA1-50078EECE4B1}"/>
              </a:ext>
            </a:extLst>
          </p:cNvPr>
          <p:cNvSpPr txBox="1"/>
          <p:nvPr/>
        </p:nvSpPr>
        <p:spPr>
          <a:xfrm>
            <a:off x="0" y="1114590"/>
            <a:ext cx="5994013" cy="4801314"/>
          </a:xfrm>
          <a:prstGeom prst="rect">
            <a:avLst/>
          </a:prstGeom>
          <a:noFill/>
        </p:spPr>
        <p:txBody>
          <a:bodyPr wrap="none" rtlCol="0">
            <a:spAutoFit/>
          </a:bodyPr>
          <a:lstStyle/>
          <a:p>
            <a:r>
              <a:rPr lang="zh-CN" altLang="en-US" dirty="0"/>
              <a:t> </a:t>
            </a:r>
            <a:r>
              <a:rPr lang="en-US" altLang="zh-CN" dirty="0"/>
              <a:t> </a:t>
            </a:r>
            <a:r>
              <a:rPr lang="zh-CN" altLang="en-US" dirty="0"/>
              <a:t> 链接的表现形式</a:t>
            </a:r>
            <a:r>
              <a:rPr lang="en-US" altLang="zh-CN" dirty="0"/>
              <a:t>:</a:t>
            </a:r>
          </a:p>
          <a:p>
            <a:r>
              <a:rPr lang="en-US" altLang="zh-CN" dirty="0"/>
              <a:t>   1</a:t>
            </a:r>
            <a:r>
              <a:rPr lang="zh-CN" altLang="en-US" dirty="0"/>
              <a:t>、页面间跳转</a:t>
            </a:r>
          </a:p>
          <a:p>
            <a:r>
              <a:rPr lang="zh-CN" altLang="en-US" dirty="0"/>
              <a:t>      </a:t>
            </a:r>
            <a:r>
              <a:rPr lang="en-US" altLang="zh-CN" dirty="0"/>
              <a:t>&lt;a </a:t>
            </a:r>
            <a:r>
              <a:rPr lang="en-US" altLang="zh-CN" dirty="0" err="1"/>
              <a:t>href</a:t>
            </a:r>
            <a:r>
              <a:rPr lang="en-US" altLang="zh-CN" dirty="0"/>
              <a:t>="</a:t>
            </a:r>
            <a:r>
              <a:rPr lang="zh-CN" altLang="en-US" dirty="0"/>
              <a:t>页面路径</a:t>
            </a:r>
            <a:r>
              <a:rPr lang="en-US" altLang="zh-CN" dirty="0"/>
              <a:t>"&gt;</a:t>
            </a:r>
            <a:r>
              <a:rPr lang="zh-CN" altLang="en-US" dirty="0"/>
              <a:t>文本 或 图像</a:t>
            </a:r>
            <a:r>
              <a:rPr lang="en-US" altLang="zh-CN" dirty="0"/>
              <a:t>&lt;/a&gt;</a:t>
            </a:r>
          </a:p>
          <a:p>
            <a:r>
              <a:rPr lang="en-US" altLang="zh-CN" dirty="0"/>
              <a:t>   2</a:t>
            </a:r>
            <a:r>
              <a:rPr lang="zh-CN" altLang="en-US" dirty="0"/>
              <a:t>、页面上的文档</a:t>
            </a:r>
            <a:r>
              <a:rPr lang="en-US" altLang="zh-CN" dirty="0"/>
              <a:t>(</a:t>
            </a:r>
            <a:r>
              <a:rPr lang="zh-CN" altLang="en-US" dirty="0"/>
              <a:t>资源</a:t>
            </a:r>
            <a:r>
              <a:rPr lang="en-US" altLang="zh-CN" dirty="0"/>
              <a:t>)</a:t>
            </a:r>
            <a:r>
              <a:rPr lang="zh-CN" altLang="en-US" dirty="0"/>
              <a:t>下载</a:t>
            </a:r>
          </a:p>
          <a:p>
            <a:r>
              <a:rPr lang="zh-CN" altLang="en-US" dirty="0"/>
              <a:t>      </a:t>
            </a:r>
            <a:r>
              <a:rPr lang="en-US" altLang="zh-CN" dirty="0"/>
              <a:t>&lt;a </a:t>
            </a:r>
            <a:r>
              <a:rPr lang="en-US" altLang="zh-CN" dirty="0" err="1"/>
              <a:t>href</a:t>
            </a:r>
            <a:r>
              <a:rPr lang="en-US" altLang="zh-CN" dirty="0"/>
              <a:t>="</a:t>
            </a:r>
            <a:r>
              <a:rPr lang="zh-CN" altLang="en-US" dirty="0"/>
              <a:t>指定资源路径</a:t>
            </a:r>
            <a:r>
              <a:rPr lang="en-US" altLang="zh-CN" dirty="0"/>
              <a:t>"&gt;</a:t>
            </a:r>
            <a:r>
              <a:rPr lang="zh-CN" altLang="en-US" dirty="0"/>
              <a:t>文本或图像</a:t>
            </a:r>
            <a:r>
              <a:rPr lang="en-US" altLang="zh-CN" dirty="0"/>
              <a:t>&lt;/a&gt;</a:t>
            </a:r>
          </a:p>
          <a:p>
            <a:r>
              <a:rPr lang="en-US" altLang="zh-CN" dirty="0"/>
              <a:t>      </a:t>
            </a:r>
            <a:r>
              <a:rPr lang="zh-CN" altLang="en-US" dirty="0"/>
              <a:t>资源路径：非</a:t>
            </a:r>
            <a:r>
              <a:rPr lang="en-US" altLang="zh-CN" dirty="0" err="1"/>
              <a:t>html,htm,txt</a:t>
            </a:r>
            <a:r>
              <a:rPr lang="zh-CN" altLang="en-US" dirty="0"/>
              <a:t>的资源</a:t>
            </a:r>
          </a:p>
          <a:p>
            <a:r>
              <a:rPr lang="zh-CN" altLang="en-US" dirty="0"/>
              <a:t>      </a:t>
            </a:r>
            <a:r>
              <a:rPr lang="en-US" altLang="zh-CN" dirty="0"/>
              <a:t>&lt;a </a:t>
            </a:r>
            <a:r>
              <a:rPr lang="en-US" altLang="zh-CN" dirty="0" err="1"/>
              <a:t>href</a:t>
            </a:r>
            <a:r>
              <a:rPr lang="en-US" altLang="zh-CN" dirty="0"/>
              <a:t>="</a:t>
            </a:r>
            <a:r>
              <a:rPr lang="en-US" altLang="zh-CN" dirty="0" err="1"/>
              <a:t>xxx.rar</a:t>
            </a:r>
            <a:r>
              <a:rPr lang="en-US" altLang="zh-CN" dirty="0"/>
              <a:t>"&gt;</a:t>
            </a:r>
            <a:r>
              <a:rPr lang="zh-CN" altLang="en-US" dirty="0"/>
              <a:t>下载</a:t>
            </a:r>
            <a:r>
              <a:rPr lang="en-US" altLang="zh-CN" dirty="0"/>
              <a:t>&lt;/a&gt;</a:t>
            </a:r>
          </a:p>
          <a:p>
            <a:r>
              <a:rPr lang="en-US" altLang="zh-CN" dirty="0"/>
              <a:t>3</a:t>
            </a:r>
            <a:r>
              <a:rPr lang="zh-CN" altLang="en-US" dirty="0"/>
              <a:t>、返回页面顶部的空连接</a:t>
            </a:r>
          </a:p>
          <a:p>
            <a:r>
              <a:rPr lang="zh-CN" altLang="en-US" dirty="0"/>
              <a:t>      </a:t>
            </a:r>
            <a:r>
              <a:rPr lang="en-US" altLang="zh-CN" dirty="0"/>
              <a:t>&lt;a </a:t>
            </a:r>
            <a:r>
              <a:rPr lang="en-US" altLang="zh-CN" dirty="0" err="1"/>
              <a:t>href</a:t>
            </a:r>
            <a:r>
              <a:rPr lang="en-US" altLang="zh-CN" dirty="0"/>
              <a:t>="#"&gt;</a:t>
            </a:r>
            <a:r>
              <a:rPr lang="zh-CN" altLang="en-US" dirty="0"/>
              <a:t>返回顶部</a:t>
            </a:r>
            <a:r>
              <a:rPr lang="en-US" altLang="zh-CN" dirty="0"/>
              <a:t>&lt;/a&gt;</a:t>
            </a:r>
          </a:p>
          <a:p>
            <a:r>
              <a:rPr lang="en-US" altLang="zh-CN" dirty="0"/>
              <a:t>      </a:t>
            </a:r>
            <a:r>
              <a:rPr lang="zh-CN" altLang="en-US" dirty="0"/>
              <a:t>跳转到本页</a:t>
            </a:r>
            <a:r>
              <a:rPr lang="en-US" altLang="zh-CN" dirty="0"/>
              <a:t>(</a:t>
            </a:r>
            <a:r>
              <a:rPr lang="zh-CN" altLang="en-US" dirty="0"/>
              <a:t>开发、测试阶段使用</a:t>
            </a:r>
            <a:r>
              <a:rPr lang="en-US" altLang="zh-CN" dirty="0"/>
              <a:t>)</a:t>
            </a:r>
          </a:p>
          <a:p>
            <a:r>
              <a:rPr lang="en-US" altLang="zh-CN" dirty="0"/>
              <a:t>   4</a:t>
            </a:r>
            <a:r>
              <a:rPr lang="zh-CN" altLang="en-US" dirty="0"/>
              <a:t>、电子邮件链接</a:t>
            </a:r>
          </a:p>
          <a:p>
            <a:r>
              <a:rPr lang="zh-CN" altLang="en-US" dirty="0"/>
              <a:t>      打开本机邮件客户端，向指定地址处发送</a:t>
            </a:r>
            <a:r>
              <a:rPr lang="en-US" altLang="zh-CN" dirty="0"/>
              <a:t>email</a:t>
            </a:r>
            <a:r>
              <a:rPr lang="zh-CN" altLang="en-US" dirty="0"/>
              <a:t>邮件</a:t>
            </a:r>
          </a:p>
          <a:p>
            <a:r>
              <a:rPr lang="zh-CN" altLang="en-US" dirty="0"/>
              <a:t>      </a:t>
            </a:r>
            <a:r>
              <a:rPr lang="en-US" altLang="zh-CN" dirty="0"/>
              <a:t>&lt;a </a:t>
            </a:r>
            <a:r>
              <a:rPr lang="en-US" altLang="zh-CN" dirty="0" err="1"/>
              <a:t>href</a:t>
            </a:r>
            <a:r>
              <a:rPr lang="en-US" altLang="zh-CN" dirty="0"/>
              <a:t>="mailto:zhaoxu@tarena.com.cn"&gt;</a:t>
            </a:r>
            <a:r>
              <a:rPr lang="zh-CN" altLang="en-US" dirty="0"/>
              <a:t>联系我们</a:t>
            </a:r>
            <a:r>
              <a:rPr lang="en-US" altLang="zh-CN" dirty="0"/>
              <a:t>&lt;/a&gt;</a:t>
            </a:r>
          </a:p>
          <a:p>
            <a:r>
              <a:rPr lang="en-US" altLang="zh-CN" dirty="0"/>
              <a:t>   5</a:t>
            </a:r>
            <a:r>
              <a:rPr lang="zh-CN" altLang="en-US" dirty="0"/>
              <a:t>、链接到</a:t>
            </a:r>
            <a:r>
              <a:rPr lang="en-US" altLang="zh-CN" dirty="0" err="1"/>
              <a:t>Javascript</a:t>
            </a:r>
            <a:endParaRPr lang="en-US" altLang="zh-CN" dirty="0"/>
          </a:p>
          <a:p>
            <a:r>
              <a:rPr lang="en-US" altLang="zh-CN" dirty="0"/>
              <a:t>      &lt;a </a:t>
            </a:r>
            <a:r>
              <a:rPr lang="en-US" altLang="zh-CN" dirty="0" err="1"/>
              <a:t>href</a:t>
            </a:r>
            <a:r>
              <a:rPr lang="en-US" altLang="zh-CN" dirty="0"/>
              <a:t>="</a:t>
            </a:r>
            <a:r>
              <a:rPr lang="en-US" altLang="zh-CN" dirty="0" err="1"/>
              <a:t>javascript:js</a:t>
            </a:r>
            <a:r>
              <a:rPr lang="zh-CN" altLang="en-US" dirty="0"/>
              <a:t>代码段落</a:t>
            </a:r>
            <a:r>
              <a:rPr lang="en-US" altLang="zh-CN" dirty="0"/>
              <a:t>"&gt;&lt;/a&gt;</a:t>
            </a:r>
          </a:p>
          <a:p>
            <a:endParaRPr lang="en-US" altLang="zh-CN" dirty="0"/>
          </a:p>
          <a:p>
            <a:r>
              <a:rPr lang="en-US" altLang="zh-CN" dirty="0"/>
              <a:t>   </a:t>
            </a:r>
            <a:endParaRPr lang="en-GB" dirty="0"/>
          </a:p>
        </p:txBody>
      </p:sp>
      <p:sp>
        <p:nvSpPr>
          <p:cNvPr id="2" name="文本框 1">
            <a:extLst>
              <a:ext uri="{FF2B5EF4-FFF2-40B4-BE49-F238E27FC236}">
                <a16:creationId xmlns:a16="http://schemas.microsoft.com/office/drawing/2014/main" id="{9C8A1098-8186-441E-9147-96787CB5DF8A}"/>
              </a:ext>
            </a:extLst>
          </p:cNvPr>
          <p:cNvSpPr txBox="1"/>
          <p:nvPr/>
        </p:nvSpPr>
        <p:spPr>
          <a:xfrm>
            <a:off x="4937760" y="1114590"/>
            <a:ext cx="7115695" cy="3139321"/>
          </a:xfrm>
          <a:prstGeom prst="rect">
            <a:avLst/>
          </a:prstGeom>
          <a:noFill/>
        </p:spPr>
        <p:txBody>
          <a:bodyPr wrap="square" rtlCol="0">
            <a:spAutoFit/>
          </a:bodyPr>
          <a:lstStyle/>
          <a:p>
            <a:r>
              <a:rPr lang="zh-CN" altLang="en-US" dirty="0"/>
              <a:t>锚点：在页面的任意位置处定义一个标识，随时随地的都可以跳转到这个标识上</a:t>
            </a:r>
          </a:p>
          <a:p>
            <a:r>
              <a:rPr lang="zh-CN" altLang="en-US" dirty="0"/>
              <a:t>   什么时候使用</a:t>
            </a:r>
            <a:r>
              <a:rPr lang="en-US" altLang="zh-CN" dirty="0"/>
              <a:t>:</a:t>
            </a:r>
            <a:r>
              <a:rPr lang="zh-CN" altLang="en-US" dirty="0"/>
              <a:t>向快速的跳转到网页的某个位置处，可以选择使用锚点</a:t>
            </a:r>
          </a:p>
          <a:p>
            <a:r>
              <a:rPr lang="zh-CN" altLang="en-US" dirty="0"/>
              <a:t>   锚点的使用方式：</a:t>
            </a:r>
          </a:p>
          <a:p>
            <a:r>
              <a:rPr lang="zh-CN" altLang="en-US" dirty="0"/>
              <a:t>   </a:t>
            </a:r>
            <a:r>
              <a:rPr lang="en-US" altLang="zh-CN" dirty="0"/>
              <a:t>1</a:t>
            </a:r>
            <a:r>
              <a:rPr lang="zh-CN" altLang="en-US" dirty="0"/>
              <a:t>、定义锚点 </a:t>
            </a:r>
          </a:p>
          <a:p>
            <a:r>
              <a:rPr lang="zh-CN" altLang="en-US" dirty="0"/>
              <a:t>      </a:t>
            </a:r>
            <a:r>
              <a:rPr lang="en-US" altLang="zh-CN" dirty="0"/>
              <a:t>&lt;a name="</a:t>
            </a:r>
            <a:r>
              <a:rPr lang="en-US" altLang="zh-CN" dirty="0" err="1"/>
              <a:t>anchorName</a:t>
            </a:r>
            <a:r>
              <a:rPr lang="en-US" altLang="zh-CN" dirty="0"/>
              <a:t>"&gt;&lt;/a&gt;</a:t>
            </a:r>
          </a:p>
          <a:p>
            <a:r>
              <a:rPr lang="en-US" altLang="zh-CN" dirty="0"/>
              <a:t>   2</a:t>
            </a:r>
            <a:r>
              <a:rPr lang="zh-CN" altLang="en-US" dirty="0"/>
              <a:t>、链接到锚点</a:t>
            </a:r>
          </a:p>
          <a:p>
            <a:r>
              <a:rPr lang="zh-CN" altLang="en-US" dirty="0"/>
              <a:t>      </a:t>
            </a:r>
            <a:r>
              <a:rPr lang="en-US" altLang="zh-CN" dirty="0"/>
              <a:t>&lt;a </a:t>
            </a:r>
            <a:r>
              <a:rPr lang="en-US" altLang="zh-CN" dirty="0" err="1"/>
              <a:t>href</a:t>
            </a:r>
            <a:r>
              <a:rPr lang="en-US" altLang="zh-CN" dirty="0"/>
              <a:t>="#</a:t>
            </a:r>
            <a:r>
              <a:rPr lang="en-US" altLang="zh-CN" dirty="0" err="1"/>
              <a:t>anchorName</a:t>
            </a:r>
            <a:r>
              <a:rPr lang="en-US" altLang="zh-CN" dirty="0"/>
              <a:t>"&gt;</a:t>
            </a:r>
            <a:r>
              <a:rPr lang="zh-CN" altLang="en-US" dirty="0"/>
              <a:t>文本 或 图像</a:t>
            </a:r>
            <a:r>
              <a:rPr lang="en-US" altLang="zh-CN" dirty="0"/>
              <a:t>&lt;/a&gt;</a:t>
            </a:r>
          </a:p>
          <a:p>
            <a:r>
              <a:rPr lang="en-US" altLang="zh-CN" dirty="0"/>
              <a:t>      &lt;a </a:t>
            </a:r>
            <a:r>
              <a:rPr lang="en-US" altLang="zh-CN" dirty="0" err="1"/>
              <a:t>href</a:t>
            </a:r>
            <a:r>
              <a:rPr lang="en-US" altLang="zh-CN" dirty="0"/>
              <a:t>="</a:t>
            </a:r>
            <a:r>
              <a:rPr lang="en-US" altLang="zh-CN" dirty="0" err="1"/>
              <a:t>url#anchorName</a:t>
            </a:r>
            <a:r>
              <a:rPr lang="en-US" altLang="zh-CN" dirty="0"/>
              <a:t>"&gt;&lt;/a&gt;</a:t>
            </a:r>
            <a:endParaRPr lang="en-GB" dirty="0"/>
          </a:p>
          <a:p>
            <a:endParaRPr lang="en-GB" dirty="0"/>
          </a:p>
        </p:txBody>
      </p:sp>
    </p:spTree>
    <p:extLst>
      <p:ext uri="{BB962C8B-B14F-4D97-AF65-F5344CB8AC3E}">
        <p14:creationId xmlns:p14="http://schemas.microsoft.com/office/powerpoint/2010/main" val="20438645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表格</a:t>
            </a:r>
            <a:endParaRPr lang="en-GB" sz="3600"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39822A60-033E-4FD2-ABA1-50078EECE4B1}"/>
              </a:ext>
            </a:extLst>
          </p:cNvPr>
          <p:cNvSpPr txBox="1"/>
          <p:nvPr/>
        </p:nvSpPr>
        <p:spPr>
          <a:xfrm>
            <a:off x="0" y="1405193"/>
            <a:ext cx="9925397" cy="3139321"/>
          </a:xfrm>
          <a:prstGeom prst="rect">
            <a:avLst/>
          </a:prstGeom>
          <a:noFill/>
        </p:spPr>
        <p:txBody>
          <a:bodyPr wrap="square" rtlCol="0">
            <a:spAutoFit/>
          </a:bodyPr>
          <a:lstStyle/>
          <a:p>
            <a:r>
              <a:rPr lang="zh-CN" altLang="en-US" dirty="0"/>
              <a:t>表格</a:t>
            </a:r>
          </a:p>
          <a:p>
            <a:r>
              <a:rPr lang="zh-CN" altLang="en-US" dirty="0"/>
              <a:t>   </a:t>
            </a:r>
            <a:r>
              <a:rPr lang="en-US" altLang="zh-CN" dirty="0"/>
              <a:t>1</a:t>
            </a:r>
            <a:r>
              <a:rPr lang="zh-CN" altLang="en-US" dirty="0"/>
              <a:t>、什么是表格</a:t>
            </a:r>
          </a:p>
          <a:p>
            <a:r>
              <a:rPr lang="zh-CN" altLang="en-US" dirty="0"/>
              <a:t>      有行有列，按照一定的格式</a:t>
            </a:r>
            <a:r>
              <a:rPr lang="en-US" altLang="zh-CN" dirty="0"/>
              <a:t>(</a:t>
            </a:r>
            <a:r>
              <a:rPr lang="zh-CN" altLang="en-US" dirty="0"/>
              <a:t>从左到右，从上到下</a:t>
            </a:r>
            <a:r>
              <a:rPr lang="en-US" altLang="zh-CN" dirty="0"/>
              <a:t>)</a:t>
            </a:r>
            <a:r>
              <a:rPr lang="zh-CN" altLang="en-US" dirty="0"/>
              <a:t>排列里面的内容</a:t>
            </a:r>
          </a:p>
          <a:p>
            <a:r>
              <a:rPr lang="zh-CN" altLang="en-US" dirty="0"/>
              <a:t>   </a:t>
            </a:r>
            <a:r>
              <a:rPr lang="en-US" altLang="zh-CN" dirty="0"/>
              <a:t>2</a:t>
            </a:r>
            <a:r>
              <a:rPr lang="zh-CN" altLang="en-US" dirty="0"/>
              <a:t>、表格的作用</a:t>
            </a:r>
          </a:p>
          <a:p>
            <a:r>
              <a:rPr lang="zh-CN" altLang="en-US" dirty="0"/>
              <a:t>      组织结构化的信息，按照一定的格式来进行数据显示</a:t>
            </a:r>
          </a:p>
          <a:p>
            <a:r>
              <a:rPr lang="zh-CN" altLang="en-US" dirty="0"/>
              <a:t>      单元格</a:t>
            </a:r>
            <a:r>
              <a:rPr lang="en-US" altLang="zh-CN" dirty="0"/>
              <a:t>?</a:t>
            </a:r>
          </a:p>
          <a:p>
            <a:r>
              <a:rPr lang="en-US" altLang="zh-CN" dirty="0"/>
              <a:t>   3</a:t>
            </a:r>
            <a:r>
              <a:rPr lang="zh-CN" altLang="en-US" dirty="0"/>
              <a:t>、创建表格</a:t>
            </a:r>
          </a:p>
          <a:p>
            <a:r>
              <a:rPr lang="zh-CN" altLang="en-US" dirty="0"/>
              <a:t>      定义表格</a:t>
            </a:r>
            <a:r>
              <a:rPr lang="en-US" altLang="zh-CN" dirty="0"/>
              <a:t>:&lt;</a:t>
            </a:r>
            <a:r>
              <a:rPr lang="en-GB" altLang="zh-CN" dirty="0"/>
              <a:t>table&gt;&lt;/table&gt;</a:t>
            </a:r>
          </a:p>
          <a:p>
            <a:r>
              <a:rPr lang="en-GB" altLang="zh-CN" dirty="0"/>
              <a:t>      </a:t>
            </a:r>
            <a:r>
              <a:rPr lang="zh-CN" altLang="en-US" dirty="0"/>
              <a:t>定义行</a:t>
            </a:r>
            <a:r>
              <a:rPr lang="en-US" altLang="zh-CN" dirty="0"/>
              <a:t>:&lt;</a:t>
            </a:r>
            <a:r>
              <a:rPr lang="en-GB" altLang="zh-CN" dirty="0" err="1"/>
              <a:t>tr</a:t>
            </a:r>
            <a:r>
              <a:rPr lang="en-GB" altLang="zh-CN" dirty="0"/>
              <a:t>&gt;&lt;/</a:t>
            </a:r>
            <a:r>
              <a:rPr lang="en-GB" altLang="zh-CN" dirty="0" err="1"/>
              <a:t>tr</a:t>
            </a:r>
            <a:r>
              <a:rPr lang="en-GB" altLang="zh-CN" dirty="0"/>
              <a:t>&gt;  --&gt; Table Row</a:t>
            </a:r>
          </a:p>
          <a:p>
            <a:r>
              <a:rPr lang="en-GB" altLang="zh-CN" dirty="0"/>
              <a:t>      </a:t>
            </a:r>
            <a:r>
              <a:rPr lang="zh-CN" altLang="en-US" dirty="0"/>
              <a:t>创建列</a:t>
            </a:r>
            <a:r>
              <a:rPr lang="en-US" altLang="zh-CN" dirty="0"/>
              <a:t>(</a:t>
            </a:r>
            <a:r>
              <a:rPr lang="zh-CN" altLang="en-US" dirty="0"/>
              <a:t>单元格</a:t>
            </a:r>
            <a:r>
              <a:rPr lang="en-US" altLang="zh-CN" dirty="0"/>
              <a:t>):&lt;</a:t>
            </a:r>
            <a:r>
              <a:rPr lang="en-GB" altLang="zh-CN" dirty="0"/>
              <a:t>td&gt;&lt;/td&gt; --&gt; Table Data</a:t>
            </a:r>
          </a:p>
          <a:p>
            <a:r>
              <a:rPr lang="en-GB" altLang="zh-CN" dirty="0"/>
              <a:t>      </a:t>
            </a:r>
            <a:r>
              <a:rPr lang="zh-CN" altLang="en-US" dirty="0"/>
              <a:t>注意</a:t>
            </a:r>
            <a:r>
              <a:rPr lang="en-US" altLang="zh-CN" dirty="0"/>
              <a:t>:</a:t>
            </a:r>
            <a:r>
              <a:rPr lang="zh-CN" altLang="en-US" dirty="0"/>
              <a:t>原始的表格中，每行的列数全部都是统一的。</a:t>
            </a:r>
          </a:p>
        </p:txBody>
      </p:sp>
      <p:sp>
        <p:nvSpPr>
          <p:cNvPr id="2" name="文本框 1">
            <a:extLst>
              <a:ext uri="{FF2B5EF4-FFF2-40B4-BE49-F238E27FC236}">
                <a16:creationId xmlns:a16="http://schemas.microsoft.com/office/drawing/2014/main" id="{3D2E4235-7079-4271-8A88-79DFB46985E0}"/>
              </a:ext>
            </a:extLst>
          </p:cNvPr>
          <p:cNvSpPr txBox="1"/>
          <p:nvPr/>
        </p:nvSpPr>
        <p:spPr>
          <a:xfrm>
            <a:off x="1496291" y="5120641"/>
            <a:ext cx="8581195" cy="984885"/>
          </a:xfrm>
          <a:prstGeom prst="rect">
            <a:avLst/>
          </a:prstGeom>
          <a:noFill/>
        </p:spPr>
        <p:txBody>
          <a:bodyPr wrap="none" rtlCol="0">
            <a:spAutoFit/>
          </a:bodyPr>
          <a:lstStyle/>
          <a:p>
            <a:r>
              <a:rPr lang="zh-CN" altLang="en-US" sz="4000" b="1" dirty="0">
                <a:latin typeface="Microsoft YaHei UI" panose="020B0503020204020204" pitchFamily="34" charset="-122"/>
                <a:ea typeface="Microsoft YaHei UI" panose="020B0503020204020204" pitchFamily="34" charset="-122"/>
              </a:rPr>
              <a:t> </a:t>
            </a:r>
            <a:r>
              <a:rPr lang="en-GB" altLang="zh-CN" sz="4000" b="1" dirty="0">
                <a:latin typeface="Microsoft YaHei UI" panose="020B0503020204020204" pitchFamily="34" charset="-122"/>
                <a:ea typeface="Microsoft YaHei UI" panose="020B0503020204020204" pitchFamily="34" charset="-122"/>
              </a:rPr>
              <a:t>Question:</a:t>
            </a:r>
            <a:r>
              <a:rPr lang="zh-CN" altLang="en-US" sz="4000" b="1" dirty="0">
                <a:latin typeface="Microsoft YaHei UI" panose="020B0503020204020204" pitchFamily="34" charset="-122"/>
                <a:ea typeface="Microsoft YaHei UI" panose="020B0503020204020204" pitchFamily="34" charset="-122"/>
              </a:rPr>
              <a:t>创建一个表格，有</a:t>
            </a:r>
            <a:r>
              <a:rPr lang="en-US" altLang="zh-CN" sz="4000" b="1" dirty="0">
                <a:latin typeface="Microsoft YaHei UI" panose="020B0503020204020204" pitchFamily="34" charset="-122"/>
                <a:ea typeface="Microsoft YaHei UI" panose="020B0503020204020204" pitchFamily="34" charset="-122"/>
              </a:rPr>
              <a:t>3</a:t>
            </a:r>
            <a:r>
              <a:rPr lang="zh-CN" altLang="en-US" sz="4000" b="1" dirty="0">
                <a:latin typeface="Microsoft YaHei UI" panose="020B0503020204020204" pitchFamily="34" charset="-122"/>
                <a:ea typeface="Microsoft YaHei UI" panose="020B0503020204020204" pitchFamily="34" charset="-122"/>
              </a:rPr>
              <a:t>行</a:t>
            </a:r>
            <a:r>
              <a:rPr lang="en-US" altLang="zh-CN" sz="4000" b="1" dirty="0">
                <a:latin typeface="Microsoft YaHei UI" panose="020B0503020204020204" pitchFamily="34" charset="-122"/>
                <a:ea typeface="Microsoft YaHei UI" panose="020B0503020204020204" pitchFamily="34" charset="-122"/>
              </a:rPr>
              <a:t>2</a:t>
            </a:r>
            <a:r>
              <a:rPr lang="zh-CN" altLang="en-US" sz="4000" b="1" dirty="0">
                <a:latin typeface="Microsoft YaHei UI" panose="020B0503020204020204" pitchFamily="34" charset="-122"/>
                <a:ea typeface="Microsoft YaHei UI" panose="020B0503020204020204" pitchFamily="34" charset="-122"/>
              </a:rPr>
              <a:t>列</a:t>
            </a:r>
          </a:p>
          <a:p>
            <a:endParaRPr lang="en-GB" dirty="0"/>
          </a:p>
        </p:txBody>
      </p:sp>
      <p:sp>
        <p:nvSpPr>
          <p:cNvPr id="4" name="文本框 3">
            <a:extLst>
              <a:ext uri="{FF2B5EF4-FFF2-40B4-BE49-F238E27FC236}">
                <a16:creationId xmlns:a16="http://schemas.microsoft.com/office/drawing/2014/main" id="{0E36453F-C2EC-47A9-AEF9-A1B364E173D2}"/>
              </a:ext>
            </a:extLst>
          </p:cNvPr>
          <p:cNvSpPr txBox="1"/>
          <p:nvPr/>
        </p:nvSpPr>
        <p:spPr>
          <a:xfrm>
            <a:off x="9509760" y="1405193"/>
            <a:ext cx="2246834" cy="3970318"/>
          </a:xfrm>
          <a:prstGeom prst="rect">
            <a:avLst/>
          </a:prstGeom>
          <a:noFill/>
        </p:spPr>
        <p:txBody>
          <a:bodyPr wrap="none" rtlCol="0">
            <a:spAutoFit/>
          </a:bodyPr>
          <a:lstStyle/>
          <a:p>
            <a:r>
              <a:rPr lang="zh-CN" altLang="en-US" dirty="0"/>
              <a:t> </a:t>
            </a:r>
            <a:r>
              <a:rPr lang="en-US" altLang="zh-CN" dirty="0"/>
              <a:t>&lt;</a:t>
            </a:r>
            <a:r>
              <a:rPr lang="en-GB" altLang="zh-CN" dirty="0"/>
              <a:t>table&gt;</a:t>
            </a:r>
          </a:p>
          <a:p>
            <a:r>
              <a:rPr lang="en-GB" altLang="zh-CN" dirty="0"/>
              <a:t>	&lt;</a:t>
            </a:r>
            <a:r>
              <a:rPr lang="en-GB" altLang="zh-CN" dirty="0" err="1"/>
              <a:t>tr</a:t>
            </a:r>
            <a:r>
              <a:rPr lang="en-GB" altLang="zh-CN" dirty="0"/>
              <a:t>&gt;</a:t>
            </a:r>
          </a:p>
          <a:p>
            <a:r>
              <a:rPr lang="en-GB" altLang="zh-CN" dirty="0"/>
              <a:t>	  &lt;td&gt;&lt;/td&gt;</a:t>
            </a:r>
          </a:p>
          <a:p>
            <a:r>
              <a:rPr lang="en-GB" altLang="zh-CN" dirty="0"/>
              <a:t>	  &lt;td&gt;&lt;/td&gt;</a:t>
            </a:r>
          </a:p>
          <a:p>
            <a:r>
              <a:rPr lang="en-GB" altLang="zh-CN" dirty="0"/>
              <a:t>	&lt;/</a:t>
            </a:r>
            <a:r>
              <a:rPr lang="en-GB" altLang="zh-CN" dirty="0" err="1"/>
              <a:t>tr</a:t>
            </a:r>
            <a:r>
              <a:rPr lang="en-GB" altLang="zh-CN" dirty="0"/>
              <a:t>&gt;</a:t>
            </a:r>
          </a:p>
          <a:p>
            <a:r>
              <a:rPr lang="en-GB" altLang="zh-CN" dirty="0"/>
              <a:t>	&lt;</a:t>
            </a:r>
            <a:r>
              <a:rPr lang="en-GB" altLang="zh-CN" dirty="0" err="1"/>
              <a:t>tr</a:t>
            </a:r>
            <a:r>
              <a:rPr lang="en-GB" altLang="zh-CN" dirty="0"/>
              <a:t>&gt;</a:t>
            </a:r>
          </a:p>
          <a:p>
            <a:r>
              <a:rPr lang="en-GB" altLang="zh-CN" dirty="0"/>
              <a:t>	  &lt;td&gt;&lt;/td&gt;</a:t>
            </a:r>
          </a:p>
          <a:p>
            <a:r>
              <a:rPr lang="en-GB" altLang="zh-CN" dirty="0"/>
              <a:t>	  &lt;td&gt;&lt;/td&gt;</a:t>
            </a:r>
          </a:p>
          <a:p>
            <a:r>
              <a:rPr lang="en-GB" altLang="zh-CN" dirty="0"/>
              <a:t>	&lt;/</a:t>
            </a:r>
            <a:r>
              <a:rPr lang="en-GB" altLang="zh-CN" dirty="0" err="1"/>
              <a:t>tr</a:t>
            </a:r>
            <a:r>
              <a:rPr lang="en-GB" altLang="zh-CN" dirty="0"/>
              <a:t>&gt;</a:t>
            </a:r>
          </a:p>
          <a:p>
            <a:r>
              <a:rPr lang="en-GB" altLang="zh-CN" dirty="0"/>
              <a:t>	&lt;</a:t>
            </a:r>
            <a:r>
              <a:rPr lang="en-GB" altLang="zh-CN" dirty="0" err="1"/>
              <a:t>tr</a:t>
            </a:r>
            <a:r>
              <a:rPr lang="en-GB" altLang="zh-CN" dirty="0"/>
              <a:t>&gt;</a:t>
            </a:r>
          </a:p>
          <a:p>
            <a:r>
              <a:rPr lang="en-GB" altLang="zh-CN" dirty="0"/>
              <a:t>	  &lt;td&gt;&lt;/td&gt;</a:t>
            </a:r>
          </a:p>
          <a:p>
            <a:r>
              <a:rPr lang="en-GB" altLang="zh-CN" dirty="0"/>
              <a:t>	  &lt;td&gt;&lt;/td&gt;</a:t>
            </a:r>
          </a:p>
          <a:p>
            <a:r>
              <a:rPr lang="en-GB" altLang="zh-CN" dirty="0"/>
              <a:t>	&lt;/</a:t>
            </a:r>
            <a:r>
              <a:rPr lang="en-GB" altLang="zh-CN" dirty="0" err="1"/>
              <a:t>tr</a:t>
            </a:r>
            <a:r>
              <a:rPr lang="en-GB" altLang="zh-CN" dirty="0"/>
              <a:t>&gt;</a:t>
            </a:r>
          </a:p>
          <a:p>
            <a:r>
              <a:rPr lang="en-GB" altLang="zh-CN" dirty="0"/>
              <a:t>      &lt;/table&gt;</a:t>
            </a:r>
            <a:endParaRPr lang="en-GB" dirty="0"/>
          </a:p>
        </p:txBody>
      </p:sp>
    </p:spTree>
    <p:extLst>
      <p:ext uri="{BB962C8B-B14F-4D97-AF65-F5344CB8AC3E}">
        <p14:creationId xmlns:p14="http://schemas.microsoft.com/office/powerpoint/2010/main" val="39994248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表格</a:t>
            </a:r>
            <a:endParaRPr lang="en-GB" sz="3600"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39822A60-033E-4FD2-ABA1-50078EECE4B1}"/>
              </a:ext>
            </a:extLst>
          </p:cNvPr>
          <p:cNvSpPr txBox="1"/>
          <p:nvPr/>
        </p:nvSpPr>
        <p:spPr>
          <a:xfrm>
            <a:off x="0" y="1105935"/>
            <a:ext cx="9925397" cy="5909310"/>
          </a:xfrm>
          <a:prstGeom prst="rect">
            <a:avLst/>
          </a:prstGeom>
          <a:noFill/>
        </p:spPr>
        <p:txBody>
          <a:bodyPr wrap="square" rtlCol="0">
            <a:spAutoFit/>
          </a:bodyPr>
          <a:lstStyle/>
          <a:p>
            <a:r>
              <a:rPr lang="zh-CN" altLang="en-US" dirty="0"/>
              <a:t> </a:t>
            </a:r>
            <a:r>
              <a:rPr lang="en-US" altLang="zh-CN" dirty="0"/>
              <a:t>4</a:t>
            </a:r>
            <a:r>
              <a:rPr lang="zh-CN" altLang="en-US" dirty="0"/>
              <a:t>、表格属性</a:t>
            </a:r>
          </a:p>
          <a:p>
            <a:r>
              <a:rPr lang="zh-CN" altLang="en-US" dirty="0"/>
              <a:t>      </a:t>
            </a:r>
            <a:r>
              <a:rPr lang="en-GB" altLang="zh-CN" dirty="0"/>
              <a:t>table:</a:t>
            </a:r>
          </a:p>
          <a:p>
            <a:r>
              <a:rPr lang="en-GB" altLang="zh-CN" dirty="0"/>
              <a:t>        width : </a:t>
            </a:r>
            <a:r>
              <a:rPr lang="zh-CN" altLang="en-US" dirty="0"/>
              <a:t>宽度</a:t>
            </a:r>
          </a:p>
          <a:p>
            <a:r>
              <a:rPr lang="zh-CN" altLang="en-US" dirty="0"/>
              <a:t>	</a:t>
            </a:r>
            <a:r>
              <a:rPr lang="en-GB" altLang="zh-CN" dirty="0"/>
              <a:t>height : </a:t>
            </a:r>
            <a:r>
              <a:rPr lang="zh-CN" altLang="en-US" dirty="0"/>
              <a:t>高度</a:t>
            </a:r>
          </a:p>
          <a:p>
            <a:r>
              <a:rPr lang="zh-CN" altLang="en-US" dirty="0"/>
              <a:t>	</a:t>
            </a:r>
            <a:r>
              <a:rPr lang="en-GB" altLang="zh-CN" dirty="0"/>
              <a:t>align : </a:t>
            </a:r>
            <a:r>
              <a:rPr lang="zh-CN" altLang="en-US" dirty="0"/>
              <a:t>水平对齐方式（</a:t>
            </a:r>
            <a:r>
              <a:rPr lang="en-GB" altLang="zh-CN" dirty="0" err="1"/>
              <a:t>left,center,right</a:t>
            </a:r>
            <a:r>
              <a:rPr lang="zh-CN" altLang="en-GB" dirty="0"/>
              <a:t>）</a:t>
            </a:r>
          </a:p>
          <a:p>
            <a:r>
              <a:rPr lang="zh-CN" altLang="en-GB" dirty="0"/>
              <a:t>	</a:t>
            </a:r>
            <a:r>
              <a:rPr lang="en-GB" altLang="zh-CN" dirty="0"/>
              <a:t>border : </a:t>
            </a:r>
            <a:r>
              <a:rPr lang="zh-CN" altLang="en-US" dirty="0"/>
              <a:t>设置表格的变宽</a:t>
            </a:r>
            <a:r>
              <a:rPr lang="en-US" altLang="zh-CN" dirty="0"/>
              <a:t>,</a:t>
            </a:r>
            <a:r>
              <a:rPr lang="zh-CN" altLang="en-US" dirty="0"/>
              <a:t>以</a:t>
            </a:r>
            <a:r>
              <a:rPr lang="en-GB" altLang="zh-CN" dirty="0" err="1"/>
              <a:t>px</a:t>
            </a:r>
            <a:r>
              <a:rPr lang="en-GB" altLang="zh-CN" dirty="0"/>
              <a:t>(</a:t>
            </a:r>
            <a:r>
              <a:rPr lang="zh-CN" altLang="en-US" dirty="0"/>
              <a:t>像素</a:t>
            </a:r>
            <a:r>
              <a:rPr lang="en-US" altLang="zh-CN" dirty="0"/>
              <a:t>)</a:t>
            </a:r>
            <a:r>
              <a:rPr lang="zh-CN" altLang="en-US" dirty="0"/>
              <a:t>为单位</a:t>
            </a:r>
          </a:p>
          <a:p>
            <a:r>
              <a:rPr lang="zh-CN" altLang="en-US" dirty="0"/>
              <a:t>	</a:t>
            </a:r>
            <a:r>
              <a:rPr lang="en-GB" altLang="zh-CN" dirty="0" err="1"/>
              <a:t>cellpadding</a:t>
            </a:r>
            <a:r>
              <a:rPr lang="en-GB" altLang="zh-CN" dirty="0"/>
              <a:t> : </a:t>
            </a:r>
            <a:r>
              <a:rPr lang="zh-CN" altLang="en-US" dirty="0"/>
              <a:t>内边距</a:t>
            </a:r>
            <a:r>
              <a:rPr lang="en-US" altLang="zh-CN" dirty="0"/>
              <a:t>,(</a:t>
            </a:r>
            <a:r>
              <a:rPr lang="zh-CN" altLang="en-US" dirty="0"/>
              <a:t>单元格边框与内容之间的距离</a:t>
            </a:r>
            <a:r>
              <a:rPr lang="en-US" altLang="zh-CN" dirty="0"/>
              <a:t>)</a:t>
            </a:r>
          </a:p>
          <a:p>
            <a:r>
              <a:rPr lang="en-US" altLang="zh-CN" dirty="0"/>
              <a:t>	</a:t>
            </a:r>
            <a:r>
              <a:rPr lang="en-GB" altLang="zh-CN" dirty="0" err="1"/>
              <a:t>cellspacing</a:t>
            </a:r>
            <a:r>
              <a:rPr lang="en-GB" altLang="zh-CN" dirty="0"/>
              <a:t> : </a:t>
            </a:r>
            <a:r>
              <a:rPr lang="zh-CN" altLang="en-US" dirty="0"/>
              <a:t>外边距</a:t>
            </a:r>
            <a:r>
              <a:rPr lang="en-US" altLang="zh-CN" dirty="0"/>
              <a:t>,(</a:t>
            </a:r>
            <a:r>
              <a:rPr lang="zh-CN" altLang="en-US" dirty="0"/>
              <a:t>单元格与单元格之间的距离</a:t>
            </a:r>
            <a:r>
              <a:rPr lang="en-US" altLang="zh-CN" dirty="0"/>
              <a:t>)</a:t>
            </a:r>
          </a:p>
          <a:p>
            <a:r>
              <a:rPr lang="en-US" altLang="zh-CN" dirty="0"/>
              <a:t>	</a:t>
            </a:r>
            <a:r>
              <a:rPr lang="en-GB" altLang="zh-CN" dirty="0" err="1"/>
              <a:t>bgcolor</a:t>
            </a:r>
            <a:r>
              <a:rPr lang="en-GB" altLang="zh-CN" dirty="0"/>
              <a:t> : </a:t>
            </a:r>
            <a:r>
              <a:rPr lang="zh-CN" altLang="en-US" dirty="0"/>
              <a:t>表格背景颜色</a:t>
            </a:r>
          </a:p>
          <a:p>
            <a:r>
              <a:rPr lang="zh-CN" altLang="en-US" dirty="0"/>
              <a:t>      </a:t>
            </a:r>
            <a:r>
              <a:rPr lang="en-GB" altLang="zh-CN" dirty="0" err="1"/>
              <a:t>tr</a:t>
            </a:r>
            <a:r>
              <a:rPr lang="en-GB" altLang="zh-CN" dirty="0"/>
              <a:t> : </a:t>
            </a:r>
          </a:p>
          <a:p>
            <a:r>
              <a:rPr lang="en-GB" altLang="zh-CN" dirty="0"/>
              <a:t>        align : </a:t>
            </a:r>
            <a:r>
              <a:rPr lang="zh-CN" altLang="en-US" dirty="0"/>
              <a:t>设置该行内容的水平对齐方式</a:t>
            </a:r>
            <a:r>
              <a:rPr lang="en-US" altLang="zh-CN" dirty="0"/>
              <a:t>(</a:t>
            </a:r>
            <a:r>
              <a:rPr lang="en-GB" altLang="zh-CN" dirty="0" err="1"/>
              <a:t>left,center,right</a:t>
            </a:r>
            <a:r>
              <a:rPr lang="en-GB" altLang="zh-CN" dirty="0"/>
              <a:t>)</a:t>
            </a:r>
          </a:p>
          <a:p>
            <a:r>
              <a:rPr lang="en-GB" altLang="zh-CN" dirty="0"/>
              <a:t>	</a:t>
            </a:r>
            <a:r>
              <a:rPr lang="en-GB" altLang="zh-CN" dirty="0" err="1"/>
              <a:t>valign</a:t>
            </a:r>
            <a:r>
              <a:rPr lang="en-GB" altLang="zh-CN" dirty="0"/>
              <a:t>: </a:t>
            </a:r>
            <a:r>
              <a:rPr lang="zh-CN" altLang="en-US" dirty="0"/>
              <a:t>设置该行内容的垂直对齐方式</a:t>
            </a:r>
            <a:r>
              <a:rPr lang="en-US" altLang="zh-CN" dirty="0"/>
              <a:t>(</a:t>
            </a:r>
            <a:r>
              <a:rPr lang="en-GB" altLang="zh-CN" dirty="0" err="1"/>
              <a:t>top,middle,bottom</a:t>
            </a:r>
            <a:r>
              <a:rPr lang="en-GB" altLang="zh-CN" dirty="0"/>
              <a:t>)</a:t>
            </a:r>
          </a:p>
          <a:p>
            <a:r>
              <a:rPr lang="en-GB" altLang="zh-CN" dirty="0"/>
              <a:t>      td : </a:t>
            </a:r>
          </a:p>
          <a:p>
            <a:r>
              <a:rPr lang="en-GB" altLang="zh-CN" dirty="0"/>
              <a:t>        align:</a:t>
            </a:r>
          </a:p>
          <a:p>
            <a:r>
              <a:rPr lang="en-GB" altLang="zh-CN" dirty="0"/>
              <a:t>	</a:t>
            </a:r>
            <a:r>
              <a:rPr lang="en-GB" altLang="zh-CN" dirty="0" err="1"/>
              <a:t>valign</a:t>
            </a:r>
            <a:r>
              <a:rPr lang="en-GB" altLang="zh-CN" dirty="0"/>
              <a:t>:</a:t>
            </a:r>
          </a:p>
          <a:p>
            <a:r>
              <a:rPr lang="en-GB" altLang="zh-CN" dirty="0"/>
              <a:t>	width:</a:t>
            </a:r>
          </a:p>
          <a:p>
            <a:r>
              <a:rPr lang="en-GB" altLang="zh-CN" dirty="0"/>
              <a:t>	height:  </a:t>
            </a:r>
          </a:p>
          <a:p>
            <a:r>
              <a:rPr lang="en-GB" altLang="zh-CN" dirty="0"/>
              <a:t>     </a:t>
            </a:r>
            <a:r>
              <a:rPr lang="en-GB" altLang="zh-CN" dirty="0" err="1"/>
              <a:t>colspan</a:t>
            </a:r>
            <a:r>
              <a:rPr lang="en-GB" altLang="zh-CN" dirty="0"/>
              <a:t> : </a:t>
            </a:r>
            <a:r>
              <a:rPr lang="zh-CN" altLang="en-US" dirty="0"/>
              <a:t>单元格跨列</a:t>
            </a:r>
            <a:r>
              <a:rPr lang="en-US" altLang="zh-CN" dirty="0"/>
              <a:t>(</a:t>
            </a:r>
            <a:r>
              <a:rPr lang="zh-CN" altLang="en-US" dirty="0"/>
              <a:t>向右合并单元格</a:t>
            </a:r>
            <a:r>
              <a:rPr lang="en-US" altLang="zh-CN" dirty="0"/>
              <a:t>)  </a:t>
            </a:r>
            <a:r>
              <a:rPr lang="en-GB" altLang="zh-CN" dirty="0" err="1"/>
              <a:t>rowspan</a:t>
            </a:r>
            <a:r>
              <a:rPr lang="en-GB" altLang="zh-CN" dirty="0"/>
              <a:t> : </a:t>
            </a:r>
            <a:r>
              <a:rPr lang="zh-CN" altLang="en-US" dirty="0"/>
              <a:t>单元格跨行</a:t>
            </a:r>
            <a:r>
              <a:rPr lang="en-US" altLang="zh-CN" dirty="0"/>
              <a:t>(</a:t>
            </a:r>
            <a:r>
              <a:rPr lang="zh-CN" altLang="en-US" dirty="0"/>
              <a:t>向下合并单元格</a:t>
            </a:r>
            <a:r>
              <a:rPr lang="en-US" altLang="zh-CN" dirty="0"/>
              <a:t>)</a:t>
            </a:r>
            <a:endParaRPr lang="zh-CN" altLang="en-US" dirty="0"/>
          </a:p>
          <a:p>
            <a:endParaRPr lang="en-US" altLang="zh-CN" dirty="0"/>
          </a:p>
          <a:p>
            <a:r>
              <a:rPr lang="en-US" altLang="zh-CN" dirty="0"/>
              <a:t>	</a:t>
            </a:r>
            <a:endParaRPr lang="en-GB" altLang="zh-CN" dirty="0"/>
          </a:p>
          <a:p>
            <a:r>
              <a:rPr lang="en-GB" altLang="zh-CN" dirty="0"/>
              <a:t>	</a:t>
            </a:r>
            <a:endParaRPr lang="zh-CN" altLang="en-US" dirty="0"/>
          </a:p>
        </p:txBody>
      </p:sp>
    </p:spTree>
    <p:extLst>
      <p:ext uri="{BB962C8B-B14F-4D97-AF65-F5344CB8AC3E}">
        <p14:creationId xmlns:p14="http://schemas.microsoft.com/office/powerpoint/2010/main" val="36877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表格</a:t>
            </a:r>
            <a:endParaRPr lang="en-GB" sz="3600"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39822A60-033E-4FD2-ABA1-50078EECE4B1}"/>
              </a:ext>
            </a:extLst>
          </p:cNvPr>
          <p:cNvSpPr txBox="1"/>
          <p:nvPr/>
        </p:nvSpPr>
        <p:spPr>
          <a:xfrm>
            <a:off x="947651" y="1031463"/>
            <a:ext cx="8911243" cy="5355312"/>
          </a:xfrm>
          <a:prstGeom prst="rect">
            <a:avLst/>
          </a:prstGeom>
          <a:noFill/>
        </p:spPr>
        <p:txBody>
          <a:bodyPr wrap="square" rtlCol="0">
            <a:spAutoFit/>
          </a:bodyPr>
          <a:lstStyle/>
          <a:p>
            <a:r>
              <a:rPr lang="en-US" altLang="zh-CN" dirty="0"/>
              <a:t>5</a:t>
            </a:r>
            <a:r>
              <a:rPr lang="zh-CN" altLang="en-US" dirty="0"/>
              <a:t>、表格标题</a:t>
            </a:r>
          </a:p>
          <a:p>
            <a:r>
              <a:rPr lang="zh-CN" altLang="en-US" dirty="0"/>
              <a:t>      </a:t>
            </a:r>
            <a:r>
              <a:rPr lang="en-US" altLang="zh-CN" dirty="0"/>
              <a:t>&lt;</a:t>
            </a:r>
            <a:r>
              <a:rPr lang="en-GB" altLang="zh-CN" dirty="0"/>
              <a:t>caption&gt;</a:t>
            </a:r>
            <a:r>
              <a:rPr lang="zh-CN" altLang="en-US" dirty="0"/>
              <a:t>标题文本</a:t>
            </a:r>
            <a:r>
              <a:rPr lang="en-US" altLang="zh-CN" dirty="0"/>
              <a:t>&lt;/</a:t>
            </a:r>
            <a:r>
              <a:rPr lang="en-GB" altLang="zh-CN" dirty="0"/>
              <a:t>caption&gt;</a:t>
            </a:r>
          </a:p>
          <a:p>
            <a:r>
              <a:rPr lang="en-GB" altLang="zh-CN" dirty="0"/>
              <a:t>      &lt;table&gt;</a:t>
            </a:r>
          </a:p>
          <a:p>
            <a:r>
              <a:rPr lang="en-GB" altLang="zh-CN" dirty="0"/>
              <a:t>	&lt;caption&gt;&lt;/caption&gt;</a:t>
            </a:r>
          </a:p>
          <a:p>
            <a:r>
              <a:rPr lang="en-GB" altLang="zh-CN" dirty="0"/>
              <a:t>	&lt;</a:t>
            </a:r>
            <a:r>
              <a:rPr lang="en-GB" altLang="zh-CN" dirty="0" err="1"/>
              <a:t>tr</a:t>
            </a:r>
            <a:r>
              <a:rPr lang="en-GB" altLang="zh-CN" dirty="0"/>
              <a:t>&gt;</a:t>
            </a:r>
          </a:p>
          <a:p>
            <a:r>
              <a:rPr lang="en-GB" altLang="zh-CN" dirty="0"/>
              <a:t>	  &lt;td&gt;&lt;/td&gt;</a:t>
            </a:r>
          </a:p>
          <a:p>
            <a:r>
              <a:rPr lang="en-GB" altLang="zh-CN" dirty="0"/>
              <a:t>	&lt;/</a:t>
            </a:r>
            <a:r>
              <a:rPr lang="en-GB" altLang="zh-CN" dirty="0" err="1"/>
              <a:t>tr</a:t>
            </a:r>
            <a:r>
              <a:rPr lang="en-GB" altLang="zh-CN" dirty="0"/>
              <a:t>&gt;</a:t>
            </a:r>
          </a:p>
          <a:p>
            <a:r>
              <a:rPr lang="en-GB" altLang="zh-CN" dirty="0"/>
              <a:t>      &lt;/table&gt;</a:t>
            </a:r>
          </a:p>
          <a:p>
            <a:r>
              <a:rPr lang="en-GB" altLang="zh-CN" dirty="0"/>
              <a:t>   6</a:t>
            </a:r>
            <a:r>
              <a:rPr lang="zh-CN" altLang="en-GB" dirty="0"/>
              <a:t>、</a:t>
            </a:r>
            <a:r>
              <a:rPr lang="zh-CN" altLang="en-US" dirty="0"/>
              <a:t>表格复杂应用</a:t>
            </a:r>
          </a:p>
          <a:p>
            <a:r>
              <a:rPr lang="zh-CN" altLang="en-US" dirty="0"/>
              <a:t>      </a:t>
            </a:r>
            <a:r>
              <a:rPr lang="en-US" altLang="zh-CN" dirty="0"/>
              <a:t>1</a:t>
            </a:r>
            <a:r>
              <a:rPr lang="zh-CN" altLang="en-US" dirty="0"/>
              <a:t>、行分组</a:t>
            </a:r>
          </a:p>
          <a:p>
            <a:r>
              <a:rPr lang="zh-CN" altLang="en-US" dirty="0"/>
              <a:t>         根据行不同的作用，划分成不同的组</a:t>
            </a:r>
          </a:p>
          <a:p>
            <a:r>
              <a:rPr lang="zh-CN" altLang="en-US" dirty="0"/>
              <a:t>	 行分组分为</a:t>
            </a:r>
            <a:r>
              <a:rPr lang="en-US" altLang="zh-CN" dirty="0"/>
              <a:t>3</a:t>
            </a:r>
            <a:r>
              <a:rPr lang="zh-CN" altLang="en-US" dirty="0"/>
              <a:t>个部分</a:t>
            </a:r>
            <a:r>
              <a:rPr lang="en-US" altLang="zh-CN" dirty="0"/>
              <a:t>:</a:t>
            </a:r>
          </a:p>
          <a:p>
            <a:r>
              <a:rPr lang="en-US" altLang="zh-CN" dirty="0"/>
              <a:t>	 </a:t>
            </a:r>
            <a:r>
              <a:rPr lang="zh-CN" altLang="en-US" dirty="0"/>
              <a:t>表头，表主体，表尾</a:t>
            </a:r>
          </a:p>
          <a:p>
            <a:r>
              <a:rPr lang="zh-CN" altLang="en-US" dirty="0"/>
              <a:t>	 表头</a:t>
            </a:r>
            <a:r>
              <a:rPr lang="en-US" altLang="zh-CN" dirty="0"/>
              <a:t>:&lt;</a:t>
            </a:r>
            <a:r>
              <a:rPr lang="en-GB" altLang="zh-CN" dirty="0" err="1"/>
              <a:t>thead</a:t>
            </a:r>
            <a:r>
              <a:rPr lang="en-GB" altLang="zh-CN" dirty="0"/>
              <a:t>&gt;&lt;/</a:t>
            </a:r>
            <a:r>
              <a:rPr lang="en-GB" altLang="zh-CN" dirty="0" err="1"/>
              <a:t>thead</a:t>
            </a:r>
            <a:r>
              <a:rPr lang="en-GB" altLang="zh-CN" dirty="0"/>
              <a:t>&gt;</a:t>
            </a:r>
          </a:p>
          <a:p>
            <a:r>
              <a:rPr lang="en-GB" altLang="zh-CN" dirty="0"/>
              <a:t>	 </a:t>
            </a:r>
            <a:r>
              <a:rPr lang="zh-CN" altLang="en-US" dirty="0"/>
              <a:t>表主体</a:t>
            </a:r>
            <a:r>
              <a:rPr lang="en-US" altLang="zh-CN" dirty="0"/>
              <a:t>:&lt;</a:t>
            </a:r>
            <a:r>
              <a:rPr lang="en-GB" altLang="zh-CN" dirty="0" err="1"/>
              <a:t>tbody</a:t>
            </a:r>
            <a:r>
              <a:rPr lang="en-GB" altLang="zh-CN" dirty="0"/>
              <a:t>&gt;&lt;/</a:t>
            </a:r>
            <a:r>
              <a:rPr lang="en-GB" altLang="zh-CN" dirty="0" err="1"/>
              <a:t>tbody</a:t>
            </a:r>
            <a:r>
              <a:rPr lang="en-GB" altLang="zh-CN" dirty="0"/>
              <a:t>&gt;</a:t>
            </a:r>
          </a:p>
          <a:p>
            <a:r>
              <a:rPr lang="en-GB" altLang="zh-CN" dirty="0"/>
              <a:t>	 </a:t>
            </a:r>
            <a:r>
              <a:rPr lang="zh-CN" altLang="en-US" dirty="0"/>
              <a:t>表尾</a:t>
            </a:r>
            <a:r>
              <a:rPr lang="en-US" altLang="zh-CN" dirty="0"/>
              <a:t>:&lt;</a:t>
            </a:r>
            <a:r>
              <a:rPr lang="en-GB" altLang="zh-CN" dirty="0" err="1"/>
              <a:t>tfoot</a:t>
            </a:r>
            <a:r>
              <a:rPr lang="en-GB" altLang="zh-CN" dirty="0"/>
              <a:t>&gt;&lt;/</a:t>
            </a:r>
            <a:r>
              <a:rPr lang="en-GB" altLang="zh-CN" dirty="0" err="1"/>
              <a:t>tfoot</a:t>
            </a:r>
            <a:r>
              <a:rPr lang="en-GB" altLang="zh-CN" dirty="0"/>
              <a:t>&gt;</a:t>
            </a:r>
          </a:p>
          <a:p>
            <a:r>
              <a:rPr lang="en-GB" altLang="zh-CN" dirty="0"/>
              <a:t>      2</a:t>
            </a:r>
            <a:r>
              <a:rPr lang="zh-CN" altLang="en-GB" dirty="0"/>
              <a:t>、</a:t>
            </a:r>
            <a:r>
              <a:rPr lang="zh-CN" altLang="en-US" dirty="0"/>
              <a:t>不规则表格</a:t>
            </a:r>
          </a:p>
          <a:p>
            <a:r>
              <a:rPr lang="zh-CN" altLang="en-US" dirty="0"/>
              <a:t>         </a:t>
            </a:r>
            <a:r>
              <a:rPr lang="en-US" altLang="zh-CN" dirty="0"/>
              <a:t>1</a:t>
            </a:r>
            <a:r>
              <a:rPr lang="zh-CN" altLang="en-US" dirty="0"/>
              <a:t>、跨列</a:t>
            </a:r>
            <a:r>
              <a:rPr lang="en-US" altLang="zh-CN" dirty="0"/>
              <a:t>:</a:t>
            </a:r>
            <a:r>
              <a:rPr lang="en-GB" altLang="zh-CN" dirty="0" err="1"/>
              <a:t>colspan</a:t>
            </a:r>
            <a:r>
              <a:rPr lang="en-GB" altLang="zh-CN" dirty="0"/>
              <a:t>    2</a:t>
            </a:r>
            <a:r>
              <a:rPr lang="zh-CN" altLang="en-GB" dirty="0"/>
              <a:t>、</a:t>
            </a:r>
            <a:r>
              <a:rPr lang="zh-CN" altLang="en-US" dirty="0"/>
              <a:t>跨行</a:t>
            </a:r>
            <a:r>
              <a:rPr lang="en-US" altLang="zh-CN" dirty="0"/>
              <a:t>:</a:t>
            </a:r>
            <a:r>
              <a:rPr lang="en-GB" altLang="zh-CN" dirty="0" err="1"/>
              <a:t>rowspan</a:t>
            </a:r>
            <a:endParaRPr lang="en-GB" altLang="zh-CN" dirty="0"/>
          </a:p>
          <a:p>
            <a:r>
              <a:rPr lang="en-GB" altLang="zh-CN" dirty="0"/>
              <a:t>	</a:t>
            </a:r>
            <a:endParaRPr lang="en-GB" dirty="0"/>
          </a:p>
        </p:txBody>
      </p:sp>
      <p:pic>
        <p:nvPicPr>
          <p:cNvPr id="2" name="图片 1">
            <a:extLst>
              <a:ext uri="{FF2B5EF4-FFF2-40B4-BE49-F238E27FC236}">
                <a16:creationId xmlns:a16="http://schemas.microsoft.com/office/drawing/2014/main" id="{D72AAED0-FBCE-4867-B46B-7891543121E2}"/>
              </a:ext>
            </a:extLst>
          </p:cNvPr>
          <p:cNvPicPr>
            <a:picLocks noChangeAspect="1"/>
          </p:cNvPicPr>
          <p:nvPr/>
        </p:nvPicPr>
        <p:blipFill>
          <a:blip r:embed="rId2"/>
          <a:stretch>
            <a:fillRect/>
          </a:stretch>
        </p:blipFill>
        <p:spPr>
          <a:xfrm>
            <a:off x="5403272" y="2569660"/>
            <a:ext cx="6134793" cy="2185220"/>
          </a:xfrm>
          <a:prstGeom prst="rect">
            <a:avLst/>
          </a:prstGeom>
        </p:spPr>
      </p:pic>
      <p:sp>
        <p:nvSpPr>
          <p:cNvPr id="4" name="文本框 3">
            <a:extLst>
              <a:ext uri="{FF2B5EF4-FFF2-40B4-BE49-F238E27FC236}">
                <a16:creationId xmlns:a16="http://schemas.microsoft.com/office/drawing/2014/main" id="{0C2BBC60-937D-40A6-A0FC-C6A960A5E0A5}"/>
              </a:ext>
            </a:extLst>
          </p:cNvPr>
          <p:cNvSpPr txBox="1"/>
          <p:nvPr/>
        </p:nvSpPr>
        <p:spPr>
          <a:xfrm>
            <a:off x="5403272" y="2011679"/>
            <a:ext cx="877163" cy="369332"/>
          </a:xfrm>
          <a:prstGeom prst="rect">
            <a:avLst/>
          </a:prstGeom>
          <a:noFill/>
        </p:spPr>
        <p:txBody>
          <a:bodyPr wrap="none" rtlCol="0">
            <a:spAutoFit/>
          </a:bodyPr>
          <a:lstStyle/>
          <a:p>
            <a:r>
              <a:rPr lang="zh-CN" altLang="en-US" dirty="0"/>
              <a:t>练习：</a:t>
            </a:r>
            <a:endParaRPr lang="en-GB" dirty="0"/>
          </a:p>
        </p:txBody>
      </p:sp>
      <p:sp>
        <p:nvSpPr>
          <p:cNvPr id="5" name="文本框 4">
            <a:extLst>
              <a:ext uri="{FF2B5EF4-FFF2-40B4-BE49-F238E27FC236}">
                <a16:creationId xmlns:a16="http://schemas.microsoft.com/office/drawing/2014/main" id="{59B71030-ECAD-47E6-A199-7BE33A8B77E8}"/>
              </a:ext>
            </a:extLst>
          </p:cNvPr>
          <p:cNvSpPr txBox="1"/>
          <p:nvPr/>
        </p:nvSpPr>
        <p:spPr>
          <a:xfrm>
            <a:off x="5625722" y="4481864"/>
            <a:ext cx="4736810" cy="1477328"/>
          </a:xfrm>
          <a:prstGeom prst="rect">
            <a:avLst/>
          </a:prstGeom>
          <a:noFill/>
        </p:spPr>
        <p:txBody>
          <a:bodyPr wrap="none" rtlCol="0">
            <a:spAutoFit/>
          </a:bodyPr>
          <a:lstStyle/>
          <a:p>
            <a:r>
              <a:rPr lang="zh-CN" altLang="en-US" dirty="0"/>
              <a:t>备注：表格边框设置 边框为</a:t>
            </a:r>
            <a:r>
              <a:rPr lang="en-US" altLang="zh-CN" dirty="0"/>
              <a:t>1px </a:t>
            </a:r>
            <a:r>
              <a:rPr lang="zh-CN" altLang="en-US" dirty="0"/>
              <a:t>宽度为</a:t>
            </a:r>
            <a:r>
              <a:rPr lang="en-US" altLang="zh-CN" dirty="0"/>
              <a:t>800px</a:t>
            </a:r>
          </a:p>
          <a:p>
            <a:r>
              <a:rPr lang="zh-CN" altLang="en-US" dirty="0"/>
              <a:t>内边距设置为 </a:t>
            </a:r>
            <a:r>
              <a:rPr lang="en-US" altLang="zh-CN" dirty="0"/>
              <a:t>10px</a:t>
            </a:r>
          </a:p>
          <a:p>
            <a:r>
              <a:rPr lang="zh-CN" altLang="en-US" dirty="0"/>
              <a:t>外边距设置为</a:t>
            </a:r>
            <a:r>
              <a:rPr lang="en-US" altLang="zh-CN" dirty="0"/>
              <a:t>10px</a:t>
            </a:r>
          </a:p>
          <a:p>
            <a:r>
              <a:rPr lang="zh-CN" altLang="en-US" dirty="0"/>
              <a:t>表格文字居中对齐</a:t>
            </a:r>
            <a:endParaRPr lang="en-US" altLang="zh-CN" dirty="0"/>
          </a:p>
          <a:p>
            <a:endParaRPr lang="en-GB" dirty="0"/>
          </a:p>
        </p:txBody>
      </p:sp>
    </p:spTree>
    <p:extLst>
      <p:ext uri="{BB962C8B-B14F-4D97-AF65-F5344CB8AC3E}">
        <p14:creationId xmlns:p14="http://schemas.microsoft.com/office/powerpoint/2010/main" val="12633464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列表</a:t>
            </a:r>
            <a:r>
              <a:rPr lang="en-US" altLang="zh-CN" sz="3600" dirty="0">
                <a:latin typeface="Microsoft YaHei" panose="020B0503020204020204" pitchFamily="34" charset="-122"/>
                <a:ea typeface="Microsoft YaHei" panose="020B0503020204020204" pitchFamily="34" charset="-122"/>
              </a:rPr>
              <a:t>-</a:t>
            </a:r>
            <a:r>
              <a:rPr lang="zh-CN" altLang="en-US" sz="3600" dirty="0">
                <a:latin typeface="Microsoft YaHei" panose="020B0503020204020204" pitchFamily="34" charset="-122"/>
                <a:ea typeface="Microsoft YaHei" panose="020B0503020204020204" pitchFamily="34" charset="-122"/>
              </a:rPr>
              <a:t>有序列表</a:t>
            </a:r>
            <a:endParaRPr lang="en-GB" sz="3600"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39822A60-033E-4FD2-ABA1-50078EECE4B1}"/>
              </a:ext>
            </a:extLst>
          </p:cNvPr>
          <p:cNvSpPr txBox="1"/>
          <p:nvPr/>
        </p:nvSpPr>
        <p:spPr>
          <a:xfrm>
            <a:off x="781397" y="1529542"/>
            <a:ext cx="4144083" cy="3970318"/>
          </a:xfrm>
          <a:prstGeom prst="rect">
            <a:avLst/>
          </a:prstGeom>
          <a:noFill/>
        </p:spPr>
        <p:txBody>
          <a:bodyPr wrap="none" rtlCol="0">
            <a:spAutoFit/>
          </a:bodyPr>
          <a:lstStyle/>
          <a:p>
            <a:r>
              <a:rPr lang="zh-CN" altLang="en-US" dirty="0"/>
              <a:t> 列表</a:t>
            </a:r>
          </a:p>
          <a:p>
            <a:r>
              <a:rPr lang="zh-CN" altLang="en-US" dirty="0"/>
              <a:t>   </a:t>
            </a:r>
            <a:r>
              <a:rPr lang="en-US" altLang="zh-CN" dirty="0"/>
              <a:t>1</a:t>
            </a:r>
            <a:r>
              <a:rPr lang="zh-CN" altLang="en-US" dirty="0"/>
              <a:t>、有序列表 </a:t>
            </a:r>
          </a:p>
          <a:p>
            <a:r>
              <a:rPr lang="zh-CN" altLang="en-US" dirty="0"/>
              <a:t>      语法</a:t>
            </a:r>
            <a:r>
              <a:rPr lang="en-US" altLang="zh-CN" dirty="0"/>
              <a:t>:&lt;</a:t>
            </a:r>
            <a:r>
              <a:rPr lang="en-GB" altLang="zh-CN" dirty="0" err="1"/>
              <a:t>ol</a:t>
            </a:r>
            <a:r>
              <a:rPr lang="en-GB" altLang="zh-CN" dirty="0"/>
              <a:t>&gt;&lt;/</a:t>
            </a:r>
            <a:r>
              <a:rPr lang="en-GB" altLang="zh-CN" dirty="0" err="1"/>
              <a:t>ol</a:t>
            </a:r>
            <a:r>
              <a:rPr lang="en-GB" altLang="zh-CN" dirty="0"/>
              <a:t>&gt; --&gt; Order List</a:t>
            </a:r>
          </a:p>
          <a:p>
            <a:r>
              <a:rPr lang="en-GB" altLang="zh-CN" dirty="0"/>
              <a:t>           &lt;li&gt;&lt;/li&gt; --&gt; List Item  </a:t>
            </a:r>
            <a:r>
              <a:rPr lang="zh-CN" altLang="en-US" dirty="0"/>
              <a:t>列表项</a:t>
            </a:r>
          </a:p>
          <a:p>
            <a:r>
              <a:rPr lang="zh-CN" altLang="en-US" dirty="0"/>
              <a:t>      属性</a:t>
            </a:r>
            <a:r>
              <a:rPr lang="en-US" altLang="zh-CN" dirty="0"/>
              <a:t>:</a:t>
            </a:r>
          </a:p>
          <a:p>
            <a:r>
              <a:rPr lang="en-US" altLang="zh-CN" dirty="0"/>
              <a:t>          </a:t>
            </a:r>
            <a:r>
              <a:rPr lang="en-GB" altLang="zh-CN" dirty="0" err="1"/>
              <a:t>ol</a:t>
            </a:r>
            <a:r>
              <a:rPr lang="en-GB" altLang="zh-CN" dirty="0"/>
              <a:t> : </a:t>
            </a:r>
          </a:p>
          <a:p>
            <a:r>
              <a:rPr lang="en-GB" altLang="zh-CN" dirty="0"/>
              <a:t>	     type : </a:t>
            </a:r>
            <a:r>
              <a:rPr lang="zh-CN" altLang="en-US" dirty="0"/>
              <a:t>列表类型</a:t>
            </a:r>
          </a:p>
          <a:p>
            <a:r>
              <a:rPr lang="zh-CN" altLang="en-US" dirty="0"/>
              <a:t>	         取值</a:t>
            </a:r>
            <a:r>
              <a:rPr lang="en-US" altLang="zh-CN" dirty="0"/>
              <a:t>:</a:t>
            </a:r>
          </a:p>
          <a:p>
            <a:r>
              <a:rPr lang="en-US" altLang="zh-CN" dirty="0"/>
              <a:t>		    1 : </a:t>
            </a:r>
            <a:r>
              <a:rPr lang="zh-CN" altLang="en-US" dirty="0"/>
              <a:t>数字（默认值）</a:t>
            </a:r>
          </a:p>
          <a:p>
            <a:r>
              <a:rPr lang="zh-CN" altLang="en-US" dirty="0"/>
              <a:t>		    </a:t>
            </a:r>
            <a:r>
              <a:rPr lang="en-GB" altLang="zh-CN" dirty="0"/>
              <a:t>a : </a:t>
            </a:r>
            <a:r>
              <a:rPr lang="zh-CN" altLang="en-US" dirty="0"/>
              <a:t>小写字母</a:t>
            </a:r>
          </a:p>
          <a:p>
            <a:r>
              <a:rPr lang="zh-CN" altLang="en-US" dirty="0"/>
              <a:t>		    </a:t>
            </a:r>
            <a:r>
              <a:rPr lang="en-GB" altLang="zh-CN" dirty="0"/>
              <a:t>A : </a:t>
            </a:r>
            <a:r>
              <a:rPr lang="zh-CN" altLang="en-US" dirty="0"/>
              <a:t>大写字母</a:t>
            </a:r>
          </a:p>
          <a:p>
            <a:r>
              <a:rPr lang="zh-CN" altLang="en-US" dirty="0"/>
              <a:t>		    </a:t>
            </a:r>
            <a:r>
              <a:rPr lang="en-GB" altLang="zh-CN" dirty="0" err="1"/>
              <a:t>i</a:t>
            </a:r>
            <a:r>
              <a:rPr lang="en-GB" altLang="zh-CN" dirty="0"/>
              <a:t> : </a:t>
            </a:r>
            <a:r>
              <a:rPr lang="zh-CN" altLang="en-US" dirty="0"/>
              <a:t>小写罗马数字</a:t>
            </a:r>
          </a:p>
          <a:p>
            <a:r>
              <a:rPr lang="zh-CN" altLang="en-US" dirty="0"/>
              <a:t>		    </a:t>
            </a:r>
            <a:r>
              <a:rPr lang="en-GB" altLang="zh-CN" dirty="0"/>
              <a:t>I : </a:t>
            </a:r>
            <a:r>
              <a:rPr lang="zh-CN" altLang="en-US" dirty="0"/>
              <a:t>大写罗马数字</a:t>
            </a:r>
          </a:p>
          <a:p>
            <a:r>
              <a:rPr lang="zh-CN" altLang="en-US" dirty="0"/>
              <a:t>	     </a:t>
            </a:r>
            <a:r>
              <a:rPr lang="en-GB" altLang="zh-CN" dirty="0"/>
              <a:t>start : </a:t>
            </a:r>
            <a:r>
              <a:rPr lang="zh-CN" altLang="en-US" dirty="0"/>
              <a:t>起始编号</a:t>
            </a:r>
            <a:endParaRPr lang="en-GB" dirty="0"/>
          </a:p>
        </p:txBody>
      </p:sp>
      <p:pic>
        <p:nvPicPr>
          <p:cNvPr id="2" name="图片 1">
            <a:extLst>
              <a:ext uri="{FF2B5EF4-FFF2-40B4-BE49-F238E27FC236}">
                <a16:creationId xmlns:a16="http://schemas.microsoft.com/office/drawing/2014/main" id="{E47641D7-9645-4C18-9C2F-94E17083378E}"/>
              </a:ext>
            </a:extLst>
          </p:cNvPr>
          <p:cNvPicPr>
            <a:picLocks noChangeAspect="1"/>
          </p:cNvPicPr>
          <p:nvPr/>
        </p:nvPicPr>
        <p:blipFill>
          <a:blip r:embed="rId2"/>
          <a:stretch>
            <a:fillRect/>
          </a:stretch>
        </p:blipFill>
        <p:spPr>
          <a:xfrm>
            <a:off x="6543588" y="2805088"/>
            <a:ext cx="2828925" cy="1419225"/>
          </a:xfrm>
          <a:prstGeom prst="rect">
            <a:avLst/>
          </a:prstGeom>
        </p:spPr>
      </p:pic>
      <p:sp>
        <p:nvSpPr>
          <p:cNvPr id="4" name="文本框 3">
            <a:extLst>
              <a:ext uri="{FF2B5EF4-FFF2-40B4-BE49-F238E27FC236}">
                <a16:creationId xmlns:a16="http://schemas.microsoft.com/office/drawing/2014/main" id="{F36CF385-69C7-41C9-9A15-F54EED22E86C}"/>
              </a:ext>
            </a:extLst>
          </p:cNvPr>
          <p:cNvSpPr txBox="1"/>
          <p:nvPr/>
        </p:nvSpPr>
        <p:spPr>
          <a:xfrm>
            <a:off x="6400800" y="1911927"/>
            <a:ext cx="877163" cy="369332"/>
          </a:xfrm>
          <a:prstGeom prst="rect">
            <a:avLst/>
          </a:prstGeom>
          <a:noFill/>
        </p:spPr>
        <p:txBody>
          <a:bodyPr wrap="none" rtlCol="0">
            <a:spAutoFit/>
          </a:bodyPr>
          <a:lstStyle/>
          <a:p>
            <a:r>
              <a:rPr lang="zh-CN" altLang="en-US" dirty="0"/>
              <a:t>练习：</a:t>
            </a:r>
            <a:endParaRPr lang="en-GB" dirty="0"/>
          </a:p>
        </p:txBody>
      </p:sp>
    </p:spTree>
    <p:extLst>
      <p:ext uri="{BB962C8B-B14F-4D97-AF65-F5344CB8AC3E}">
        <p14:creationId xmlns:p14="http://schemas.microsoft.com/office/powerpoint/2010/main" val="13305713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列表</a:t>
            </a:r>
            <a:r>
              <a:rPr lang="en-US" altLang="zh-CN" sz="3600" dirty="0">
                <a:latin typeface="Microsoft YaHei" panose="020B0503020204020204" pitchFamily="34" charset="-122"/>
                <a:ea typeface="Microsoft YaHei" panose="020B0503020204020204" pitchFamily="34" charset="-122"/>
              </a:rPr>
              <a:t>-</a:t>
            </a:r>
            <a:r>
              <a:rPr lang="zh-CN" altLang="en-US" sz="3600" dirty="0">
                <a:latin typeface="Microsoft YaHei" panose="020B0503020204020204" pitchFamily="34" charset="-122"/>
                <a:ea typeface="Microsoft YaHei" panose="020B0503020204020204" pitchFamily="34" charset="-122"/>
              </a:rPr>
              <a:t>无序列表</a:t>
            </a:r>
            <a:endParaRPr lang="en-GB" sz="3600"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39822A60-033E-4FD2-ABA1-50078EECE4B1}"/>
              </a:ext>
            </a:extLst>
          </p:cNvPr>
          <p:cNvSpPr txBox="1"/>
          <p:nvPr/>
        </p:nvSpPr>
        <p:spPr>
          <a:xfrm>
            <a:off x="1213658" y="1429789"/>
            <a:ext cx="4490332" cy="3693319"/>
          </a:xfrm>
          <a:prstGeom prst="rect">
            <a:avLst/>
          </a:prstGeom>
          <a:noFill/>
        </p:spPr>
        <p:txBody>
          <a:bodyPr wrap="none" rtlCol="0">
            <a:spAutoFit/>
          </a:bodyPr>
          <a:lstStyle/>
          <a:p>
            <a:r>
              <a:rPr lang="en-US" altLang="zh-CN" dirty="0"/>
              <a:t>2</a:t>
            </a:r>
            <a:r>
              <a:rPr lang="zh-CN" altLang="en-US" dirty="0"/>
              <a:t>、无序列表</a:t>
            </a:r>
          </a:p>
          <a:p>
            <a:r>
              <a:rPr lang="zh-CN" altLang="en-US" dirty="0"/>
              <a:t>      语法</a:t>
            </a:r>
            <a:r>
              <a:rPr lang="en-US" altLang="zh-CN" dirty="0"/>
              <a:t>:&lt;</a:t>
            </a:r>
            <a:r>
              <a:rPr lang="en-GB" altLang="zh-CN" dirty="0" err="1"/>
              <a:t>ul</a:t>
            </a:r>
            <a:r>
              <a:rPr lang="en-GB" altLang="zh-CN" dirty="0"/>
              <a:t>&gt;&lt;/</a:t>
            </a:r>
            <a:r>
              <a:rPr lang="en-GB" altLang="zh-CN" dirty="0" err="1"/>
              <a:t>ul</a:t>
            </a:r>
            <a:r>
              <a:rPr lang="en-GB" altLang="zh-CN" dirty="0"/>
              <a:t>&gt; --&gt; Unorder List</a:t>
            </a:r>
          </a:p>
          <a:p>
            <a:r>
              <a:rPr lang="en-GB" altLang="zh-CN" dirty="0"/>
              <a:t>      </a:t>
            </a:r>
            <a:r>
              <a:rPr lang="zh-CN" altLang="en-US" dirty="0"/>
              <a:t>列表项</a:t>
            </a:r>
            <a:r>
              <a:rPr lang="en-US" altLang="zh-CN" dirty="0"/>
              <a:t>&lt;</a:t>
            </a:r>
            <a:r>
              <a:rPr lang="en-GB" altLang="zh-CN" dirty="0"/>
              <a:t>li&gt;&lt;/li&gt;</a:t>
            </a:r>
          </a:p>
          <a:p>
            <a:r>
              <a:rPr lang="en-GB" altLang="zh-CN" dirty="0"/>
              <a:t>      </a:t>
            </a:r>
            <a:r>
              <a:rPr lang="zh-CN" altLang="en-US" dirty="0"/>
              <a:t>属性</a:t>
            </a:r>
            <a:r>
              <a:rPr lang="en-US" altLang="zh-CN" dirty="0"/>
              <a:t>:</a:t>
            </a:r>
          </a:p>
          <a:p>
            <a:r>
              <a:rPr lang="en-US" altLang="zh-CN" dirty="0"/>
              <a:t>          </a:t>
            </a:r>
            <a:r>
              <a:rPr lang="en-GB" altLang="zh-CN" dirty="0" err="1"/>
              <a:t>ul</a:t>
            </a:r>
            <a:r>
              <a:rPr lang="en-GB" altLang="zh-CN" dirty="0"/>
              <a:t>:</a:t>
            </a:r>
          </a:p>
          <a:p>
            <a:r>
              <a:rPr lang="en-GB" altLang="zh-CN" dirty="0"/>
              <a:t>	     type</a:t>
            </a:r>
          </a:p>
          <a:p>
            <a:r>
              <a:rPr lang="en-GB" altLang="zh-CN" dirty="0"/>
              <a:t>	      </a:t>
            </a:r>
            <a:r>
              <a:rPr lang="zh-CN" altLang="en-US" dirty="0"/>
              <a:t>取值</a:t>
            </a:r>
            <a:r>
              <a:rPr lang="en-US" altLang="zh-CN" dirty="0"/>
              <a:t>:</a:t>
            </a:r>
          </a:p>
          <a:p>
            <a:r>
              <a:rPr lang="en-US" altLang="zh-CN" dirty="0"/>
              <a:t>	        </a:t>
            </a:r>
            <a:r>
              <a:rPr lang="en-GB" altLang="zh-CN" dirty="0"/>
              <a:t>disc : </a:t>
            </a:r>
            <a:r>
              <a:rPr lang="zh-CN" altLang="en-US" dirty="0"/>
              <a:t>实心圆</a:t>
            </a:r>
            <a:r>
              <a:rPr lang="en-US" altLang="zh-CN" dirty="0"/>
              <a:t>(</a:t>
            </a:r>
            <a:r>
              <a:rPr lang="zh-CN" altLang="en-US" dirty="0"/>
              <a:t>默认</a:t>
            </a:r>
            <a:r>
              <a:rPr lang="en-US" altLang="zh-CN" dirty="0"/>
              <a:t>)</a:t>
            </a:r>
          </a:p>
          <a:p>
            <a:r>
              <a:rPr lang="en-US" altLang="zh-CN" dirty="0"/>
              <a:t>		</a:t>
            </a:r>
            <a:r>
              <a:rPr lang="en-GB" altLang="zh-CN" dirty="0"/>
              <a:t>circle : </a:t>
            </a:r>
            <a:r>
              <a:rPr lang="zh-CN" altLang="en-US" dirty="0"/>
              <a:t>空心圆</a:t>
            </a:r>
          </a:p>
          <a:p>
            <a:r>
              <a:rPr lang="zh-CN" altLang="en-US" dirty="0"/>
              <a:t>		</a:t>
            </a:r>
            <a:r>
              <a:rPr lang="en-GB" altLang="zh-CN" dirty="0"/>
              <a:t>square : </a:t>
            </a:r>
            <a:r>
              <a:rPr lang="zh-CN" altLang="en-US" dirty="0"/>
              <a:t>实心矩形</a:t>
            </a:r>
          </a:p>
          <a:p>
            <a:r>
              <a:rPr lang="zh-CN" altLang="en-US" dirty="0"/>
              <a:t>      什么时候使用列表</a:t>
            </a:r>
            <a:r>
              <a:rPr lang="en-US" altLang="zh-CN" dirty="0"/>
              <a:t>(</a:t>
            </a:r>
            <a:r>
              <a:rPr lang="zh-CN" altLang="en-US" dirty="0"/>
              <a:t>有序、无序</a:t>
            </a:r>
            <a:r>
              <a:rPr lang="en-US" altLang="zh-CN" dirty="0"/>
              <a:t>):</a:t>
            </a:r>
          </a:p>
          <a:p>
            <a:r>
              <a:rPr lang="en-US" altLang="zh-CN" dirty="0"/>
              <a:t>      1</a:t>
            </a:r>
            <a:r>
              <a:rPr lang="zh-CN" altLang="en-US" dirty="0"/>
              <a:t>、从上到下，只有一列显示数据</a:t>
            </a:r>
          </a:p>
          <a:p>
            <a:r>
              <a:rPr lang="zh-CN" altLang="en-US" dirty="0"/>
              <a:t>      </a:t>
            </a:r>
            <a:r>
              <a:rPr lang="en-US" altLang="zh-CN" dirty="0"/>
              <a:t>2</a:t>
            </a:r>
            <a:r>
              <a:rPr lang="zh-CN" altLang="en-US" dirty="0"/>
              <a:t>、从左到右，只有一行显示数据</a:t>
            </a:r>
            <a:r>
              <a:rPr lang="en-US" altLang="zh-CN" dirty="0"/>
              <a:t>(</a:t>
            </a:r>
            <a:r>
              <a:rPr lang="zh-CN" altLang="en-US" dirty="0"/>
              <a:t>导航</a:t>
            </a:r>
            <a:r>
              <a:rPr lang="en-US" altLang="zh-CN" dirty="0"/>
              <a:t>)</a:t>
            </a:r>
            <a:endParaRPr lang="en-GB" dirty="0"/>
          </a:p>
        </p:txBody>
      </p:sp>
      <p:pic>
        <p:nvPicPr>
          <p:cNvPr id="2" name="图片 1">
            <a:extLst>
              <a:ext uri="{FF2B5EF4-FFF2-40B4-BE49-F238E27FC236}">
                <a16:creationId xmlns:a16="http://schemas.microsoft.com/office/drawing/2014/main" id="{44B7B911-04FC-463E-A684-E2D50FDA40B7}"/>
              </a:ext>
            </a:extLst>
          </p:cNvPr>
          <p:cNvPicPr>
            <a:picLocks noChangeAspect="1"/>
          </p:cNvPicPr>
          <p:nvPr/>
        </p:nvPicPr>
        <p:blipFill>
          <a:blip r:embed="rId2"/>
          <a:stretch>
            <a:fillRect/>
          </a:stretch>
        </p:blipFill>
        <p:spPr>
          <a:xfrm>
            <a:off x="6187872" y="2173345"/>
            <a:ext cx="4238625" cy="3076575"/>
          </a:xfrm>
          <a:prstGeom prst="rect">
            <a:avLst/>
          </a:prstGeom>
        </p:spPr>
      </p:pic>
      <p:sp>
        <p:nvSpPr>
          <p:cNvPr id="4" name="文本框 3">
            <a:extLst>
              <a:ext uri="{FF2B5EF4-FFF2-40B4-BE49-F238E27FC236}">
                <a16:creationId xmlns:a16="http://schemas.microsoft.com/office/drawing/2014/main" id="{CDF6F3FA-8FF3-4002-B0CC-AB9CA3FF41C9}"/>
              </a:ext>
            </a:extLst>
          </p:cNvPr>
          <p:cNvSpPr txBox="1"/>
          <p:nvPr/>
        </p:nvSpPr>
        <p:spPr>
          <a:xfrm flipH="1">
            <a:off x="6372603" y="1429789"/>
            <a:ext cx="1474612" cy="369332"/>
          </a:xfrm>
          <a:prstGeom prst="rect">
            <a:avLst/>
          </a:prstGeom>
          <a:noFill/>
        </p:spPr>
        <p:txBody>
          <a:bodyPr wrap="square" rtlCol="0">
            <a:spAutoFit/>
          </a:bodyPr>
          <a:lstStyle/>
          <a:p>
            <a:r>
              <a:rPr lang="zh-CN" altLang="en-US" b="1" dirty="0"/>
              <a:t>练习：</a:t>
            </a:r>
            <a:endParaRPr lang="en-GB" b="1" dirty="0"/>
          </a:p>
        </p:txBody>
      </p:sp>
    </p:spTree>
    <p:extLst>
      <p:ext uri="{BB962C8B-B14F-4D97-AF65-F5344CB8AC3E}">
        <p14:creationId xmlns:p14="http://schemas.microsoft.com/office/powerpoint/2010/main" val="42100446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列表</a:t>
            </a:r>
            <a:r>
              <a:rPr lang="en-US" altLang="zh-CN" sz="3600" dirty="0">
                <a:latin typeface="Microsoft YaHei" panose="020B0503020204020204" pitchFamily="34" charset="-122"/>
                <a:ea typeface="Microsoft YaHei" panose="020B0503020204020204" pitchFamily="34" charset="-122"/>
              </a:rPr>
              <a:t>-</a:t>
            </a:r>
            <a:r>
              <a:rPr lang="zh-CN" altLang="en-US" sz="3600" dirty="0">
                <a:latin typeface="Microsoft YaHei" panose="020B0503020204020204" pitchFamily="34" charset="-122"/>
                <a:ea typeface="Microsoft YaHei" panose="020B0503020204020204" pitchFamily="34" charset="-122"/>
              </a:rPr>
              <a:t>自定义列表</a:t>
            </a:r>
            <a:endParaRPr lang="en-GB" sz="3600"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39822A60-033E-4FD2-ABA1-50078EECE4B1}"/>
              </a:ext>
            </a:extLst>
          </p:cNvPr>
          <p:cNvSpPr txBox="1"/>
          <p:nvPr/>
        </p:nvSpPr>
        <p:spPr>
          <a:xfrm>
            <a:off x="488980" y="1546165"/>
            <a:ext cx="9303413" cy="2585323"/>
          </a:xfrm>
          <a:prstGeom prst="rect">
            <a:avLst/>
          </a:prstGeom>
          <a:noFill/>
        </p:spPr>
        <p:txBody>
          <a:bodyPr wrap="square" rtlCol="0">
            <a:spAutoFit/>
          </a:bodyPr>
          <a:lstStyle/>
          <a:p>
            <a:r>
              <a:rPr lang="en-US" altLang="zh-CN" dirty="0"/>
              <a:t>3</a:t>
            </a:r>
            <a:r>
              <a:rPr lang="zh-CN" altLang="en-US" dirty="0"/>
              <a:t>、自定义列表</a:t>
            </a:r>
            <a:endParaRPr lang="en-GB" altLang="zh-CN" dirty="0"/>
          </a:p>
          <a:p>
            <a:r>
              <a:rPr lang="zh-CN" altLang="en-US" dirty="0"/>
              <a:t>        自定义列表以 </a:t>
            </a:r>
            <a:r>
              <a:rPr lang="en-US" altLang="zh-CN" dirty="0"/>
              <a:t>&lt;dl&gt; </a:t>
            </a:r>
            <a:r>
              <a:rPr lang="zh-CN" altLang="en-US" dirty="0"/>
              <a:t>标签开始。每个自定义列表项以 </a:t>
            </a:r>
            <a:r>
              <a:rPr lang="en-US" altLang="zh-CN" dirty="0"/>
              <a:t>&lt;</a:t>
            </a:r>
            <a:r>
              <a:rPr lang="en-US" altLang="zh-CN" dirty="0" err="1"/>
              <a:t>dt</a:t>
            </a:r>
            <a:r>
              <a:rPr lang="en-US" altLang="zh-CN" dirty="0"/>
              <a:t>&gt; </a:t>
            </a:r>
            <a:r>
              <a:rPr lang="zh-CN" altLang="en-US" dirty="0"/>
              <a:t>开始。每个自定义列表项的定义以 </a:t>
            </a:r>
            <a:r>
              <a:rPr lang="en-US" altLang="zh-CN" dirty="0"/>
              <a:t>&lt;</a:t>
            </a:r>
            <a:r>
              <a:rPr lang="en-US" altLang="zh-CN" dirty="0" err="1"/>
              <a:t>dd</a:t>
            </a:r>
            <a:r>
              <a:rPr lang="en-US" altLang="zh-CN" dirty="0"/>
              <a:t>&gt; </a:t>
            </a:r>
            <a:r>
              <a:rPr lang="zh-CN" altLang="en-US" dirty="0"/>
              <a:t>开始。</a:t>
            </a:r>
          </a:p>
          <a:p>
            <a:r>
              <a:rPr lang="zh-CN" altLang="en-US" dirty="0"/>
              <a:t>      </a:t>
            </a:r>
            <a:r>
              <a:rPr lang="en-US" altLang="zh-CN" dirty="0"/>
              <a:t>&lt;dl&gt;  </a:t>
            </a:r>
            <a:r>
              <a:rPr lang="zh-CN" altLang="en-US" dirty="0"/>
              <a:t>定义列表</a:t>
            </a:r>
          </a:p>
          <a:p>
            <a:r>
              <a:rPr lang="zh-CN" altLang="en-US" dirty="0"/>
              <a:t>         </a:t>
            </a:r>
            <a:r>
              <a:rPr lang="en-US" altLang="zh-CN" dirty="0"/>
              <a:t>&lt;</a:t>
            </a:r>
            <a:r>
              <a:rPr lang="en-US" altLang="zh-CN" dirty="0" err="1"/>
              <a:t>dt</a:t>
            </a:r>
            <a:r>
              <a:rPr lang="en-US" altLang="zh-CN" dirty="0"/>
              <a:t>&gt;&lt;/</a:t>
            </a:r>
            <a:r>
              <a:rPr lang="en-US" altLang="zh-CN" dirty="0" err="1"/>
              <a:t>dt</a:t>
            </a:r>
            <a:r>
              <a:rPr lang="en-US" altLang="zh-CN" dirty="0"/>
              <a:t>&gt; </a:t>
            </a:r>
            <a:r>
              <a:rPr lang="zh-CN" altLang="en-US" dirty="0"/>
              <a:t>列表内容标题</a:t>
            </a:r>
          </a:p>
          <a:p>
            <a:r>
              <a:rPr lang="zh-CN" altLang="en-US" dirty="0"/>
              <a:t>	 </a:t>
            </a:r>
            <a:r>
              <a:rPr lang="en-US" altLang="zh-CN" dirty="0"/>
              <a:t>&lt;</a:t>
            </a:r>
            <a:r>
              <a:rPr lang="en-US" altLang="zh-CN" dirty="0" err="1"/>
              <a:t>dd</a:t>
            </a:r>
            <a:r>
              <a:rPr lang="en-US" altLang="zh-CN" dirty="0"/>
              <a:t>&gt;&lt;/</a:t>
            </a:r>
            <a:r>
              <a:rPr lang="en-US" altLang="zh-CN" dirty="0" err="1"/>
              <a:t>dd</a:t>
            </a:r>
            <a:r>
              <a:rPr lang="en-US" altLang="zh-CN" dirty="0"/>
              <a:t>&gt; </a:t>
            </a:r>
            <a:r>
              <a:rPr lang="zh-CN" altLang="en-US" dirty="0"/>
              <a:t>列表数据</a:t>
            </a:r>
          </a:p>
          <a:p>
            <a:r>
              <a:rPr lang="zh-CN" altLang="en-US" dirty="0"/>
              <a:t>      </a:t>
            </a:r>
            <a:r>
              <a:rPr lang="en-US" altLang="zh-CN" dirty="0"/>
              <a:t>&lt;/dl&gt;</a:t>
            </a:r>
          </a:p>
          <a:p>
            <a:r>
              <a:rPr lang="en-US" altLang="zh-CN" dirty="0"/>
              <a:t>      </a:t>
            </a:r>
            <a:r>
              <a:rPr lang="zh-CN" altLang="en-US" dirty="0"/>
              <a:t>使用场合</a:t>
            </a:r>
            <a:r>
              <a:rPr lang="en-US" altLang="zh-CN" dirty="0"/>
              <a:t>:</a:t>
            </a:r>
            <a:r>
              <a:rPr lang="zh-CN" altLang="en-US" dirty="0"/>
              <a:t>做图文混排的布局</a:t>
            </a:r>
            <a:endParaRPr lang="en-GB" altLang="zh-CN" dirty="0"/>
          </a:p>
          <a:p>
            <a:endParaRPr lang="zh-CN" altLang="en-US" dirty="0"/>
          </a:p>
        </p:txBody>
      </p:sp>
      <p:sp>
        <p:nvSpPr>
          <p:cNvPr id="2" name="文本框 1">
            <a:extLst>
              <a:ext uri="{FF2B5EF4-FFF2-40B4-BE49-F238E27FC236}">
                <a16:creationId xmlns:a16="http://schemas.microsoft.com/office/drawing/2014/main" id="{17A02C7C-8069-46FF-B1A4-A6DF9E28534C}"/>
              </a:ext>
            </a:extLst>
          </p:cNvPr>
          <p:cNvSpPr txBox="1"/>
          <p:nvPr/>
        </p:nvSpPr>
        <p:spPr>
          <a:xfrm>
            <a:off x="4771505" y="3341716"/>
            <a:ext cx="877163" cy="369332"/>
          </a:xfrm>
          <a:prstGeom prst="rect">
            <a:avLst/>
          </a:prstGeom>
          <a:noFill/>
        </p:spPr>
        <p:txBody>
          <a:bodyPr wrap="none" rtlCol="0">
            <a:spAutoFit/>
          </a:bodyPr>
          <a:lstStyle/>
          <a:p>
            <a:r>
              <a:rPr lang="zh-CN" altLang="en-US" dirty="0"/>
              <a:t>练习：</a:t>
            </a:r>
            <a:endParaRPr lang="en-GB" dirty="0"/>
          </a:p>
        </p:txBody>
      </p:sp>
      <p:pic>
        <p:nvPicPr>
          <p:cNvPr id="4" name="图片 3">
            <a:extLst>
              <a:ext uri="{FF2B5EF4-FFF2-40B4-BE49-F238E27FC236}">
                <a16:creationId xmlns:a16="http://schemas.microsoft.com/office/drawing/2014/main" id="{0A718ECF-4B24-47A2-A3E4-2886325C3C6E}"/>
              </a:ext>
            </a:extLst>
          </p:cNvPr>
          <p:cNvPicPr>
            <a:picLocks noChangeAspect="1"/>
          </p:cNvPicPr>
          <p:nvPr/>
        </p:nvPicPr>
        <p:blipFill>
          <a:blip r:embed="rId2"/>
          <a:stretch>
            <a:fillRect/>
          </a:stretch>
        </p:blipFill>
        <p:spPr>
          <a:xfrm>
            <a:off x="5210086" y="3711048"/>
            <a:ext cx="5467350" cy="1657350"/>
          </a:xfrm>
          <a:prstGeom prst="rect">
            <a:avLst/>
          </a:prstGeom>
        </p:spPr>
      </p:pic>
    </p:spTree>
    <p:extLst>
      <p:ext uri="{BB962C8B-B14F-4D97-AF65-F5344CB8AC3E}">
        <p14:creationId xmlns:p14="http://schemas.microsoft.com/office/powerpoint/2010/main" val="3902616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rot="5400000">
            <a:off x="2452675" y="5357816"/>
            <a:ext cx="3000372" cy="1588"/>
          </a:xfrm>
          <a:prstGeom prst="line">
            <a:avLst/>
          </a:prstGeom>
          <a:ln w="15875">
            <a:solidFill>
              <a:srgbClr val="6CAC00"/>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81752" y="3414713"/>
            <a:ext cx="6120000" cy="1588"/>
          </a:xfrm>
          <a:prstGeom prst="line">
            <a:avLst/>
          </a:prstGeom>
          <a:ln w="15875">
            <a:solidFill>
              <a:srgbClr val="6CAC00"/>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99435" y="3420193"/>
            <a:ext cx="1800000" cy="1588"/>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2973367" y="2470144"/>
            <a:ext cx="1908000" cy="1908000"/>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099751" y="2604213"/>
            <a:ext cx="1652400" cy="1651883"/>
          </a:xfrm>
          <a:prstGeom prst="ellipse">
            <a:avLst/>
          </a:prstGeom>
          <a:solidFill>
            <a:srgbClr val="92D050"/>
          </a:solidFill>
          <a:ln w="60325">
            <a:solidFill>
              <a:srgbClr val="92D050"/>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03</a:t>
            </a:r>
          </a:p>
        </p:txBody>
      </p:sp>
      <p:sp>
        <p:nvSpPr>
          <p:cNvPr id="7" name="矩形 6"/>
          <p:cNvSpPr/>
          <p:nvPr/>
        </p:nvSpPr>
        <p:spPr>
          <a:xfrm>
            <a:off x="5177140" y="2687992"/>
            <a:ext cx="4929223"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4800" b="1" dirty="0">
                <a:solidFill>
                  <a:schemeClr val="tx1"/>
                </a:solidFill>
                <a:latin typeface="Arial" pitchFamily="34" charset="0"/>
                <a:ea typeface="微软雅黑" pitchFamily="34" charset="-122"/>
                <a:cs typeface="Arial" pitchFamily="34" charset="0"/>
              </a:rPr>
              <a:t>HTML5</a:t>
            </a:r>
            <a:r>
              <a:rPr lang="zh-CN" altLang="en-US" sz="4800" b="1" dirty="0">
                <a:solidFill>
                  <a:schemeClr val="tx1"/>
                </a:solidFill>
                <a:latin typeface="Arial" pitchFamily="34" charset="0"/>
                <a:ea typeface="微软雅黑" pitchFamily="34" charset="-122"/>
                <a:cs typeface="Arial" pitchFamily="34" charset="0"/>
              </a:rPr>
              <a:t> 基础知识</a:t>
            </a:r>
          </a:p>
        </p:txBody>
      </p:sp>
      <p:sp>
        <p:nvSpPr>
          <p:cNvPr id="9" name="矩形 8"/>
          <p:cNvSpPr/>
          <p:nvPr/>
        </p:nvSpPr>
        <p:spPr>
          <a:xfrm>
            <a:off x="0" y="0"/>
            <a:ext cx="12192000" cy="1785938"/>
          </a:xfrm>
          <a:prstGeom prst="rect">
            <a:avLst/>
          </a:prstGeom>
          <a:solidFill>
            <a:srgbClr val="1962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581445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结构标记</a:t>
            </a:r>
            <a:endParaRPr lang="en-GB" sz="360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59C18192-2F27-4E0B-A537-0B4971F1A776}"/>
              </a:ext>
            </a:extLst>
          </p:cNvPr>
          <p:cNvSpPr txBox="1"/>
          <p:nvPr/>
        </p:nvSpPr>
        <p:spPr>
          <a:xfrm>
            <a:off x="349134" y="1479665"/>
            <a:ext cx="6288837" cy="3416320"/>
          </a:xfrm>
          <a:prstGeom prst="rect">
            <a:avLst/>
          </a:prstGeom>
          <a:noFill/>
        </p:spPr>
        <p:txBody>
          <a:bodyPr wrap="none" rtlCol="0">
            <a:spAutoFit/>
          </a:bodyPr>
          <a:lstStyle/>
          <a:p>
            <a:r>
              <a:rPr lang="zh-CN" altLang="en-US" dirty="0"/>
              <a:t>结构标记</a:t>
            </a:r>
            <a:endParaRPr lang="en-GB" altLang="zh-CN" dirty="0"/>
          </a:p>
          <a:p>
            <a:r>
              <a:rPr lang="zh-CN" altLang="en-US" dirty="0"/>
              <a:t> </a:t>
            </a:r>
            <a:r>
              <a:rPr lang="en-US" altLang="zh-CN" dirty="0"/>
              <a:t>1</a:t>
            </a:r>
            <a:r>
              <a:rPr lang="zh-CN" altLang="en-US" dirty="0"/>
              <a:t>、作用 </a:t>
            </a:r>
            <a:r>
              <a:rPr lang="en-GB" altLang="zh-CN" dirty="0"/>
              <a:t>:</a:t>
            </a:r>
            <a:r>
              <a:rPr lang="zh-CN" altLang="en-US" dirty="0"/>
              <a:t>增强标签的语义性</a:t>
            </a:r>
            <a:endParaRPr lang="en-GB" altLang="zh-CN" dirty="0"/>
          </a:p>
          <a:p>
            <a:r>
              <a:rPr lang="en-GB" dirty="0"/>
              <a:t>2</a:t>
            </a:r>
            <a:r>
              <a:rPr lang="zh-CN" altLang="en-US" dirty="0"/>
              <a:t>、</a:t>
            </a:r>
            <a:r>
              <a:rPr lang="en-GB" altLang="zh-CN" dirty="0"/>
              <a:t>H5</a:t>
            </a:r>
            <a:r>
              <a:rPr lang="zh-CN" altLang="en-US" dirty="0"/>
              <a:t>新增结构标记元素</a:t>
            </a:r>
            <a:endParaRPr lang="en-GB" altLang="zh-CN" dirty="0"/>
          </a:p>
          <a:p>
            <a:r>
              <a:rPr lang="en-GB" dirty="0"/>
              <a:t>        1、&lt;header&gt;</a:t>
            </a:r>
            <a:r>
              <a:rPr lang="zh-CN" altLang="en-US" dirty="0"/>
              <a:t>元素</a:t>
            </a:r>
          </a:p>
          <a:p>
            <a:r>
              <a:rPr lang="zh-CN" altLang="en-US" dirty="0"/>
              <a:t>         用作与网页头部，可能包含网页标题、</a:t>
            </a:r>
            <a:r>
              <a:rPr lang="en-GB" dirty="0"/>
              <a:t>LOGO、</a:t>
            </a:r>
            <a:r>
              <a:rPr lang="zh-CN" altLang="en-US" dirty="0"/>
              <a:t>导航信息</a:t>
            </a:r>
          </a:p>
          <a:p>
            <a:r>
              <a:rPr lang="zh-CN" altLang="en-US" dirty="0"/>
              <a:t>	 该元素可以出现多次</a:t>
            </a:r>
          </a:p>
          <a:p>
            <a:endParaRPr lang="zh-CN" altLang="en-US" dirty="0"/>
          </a:p>
          <a:p>
            <a:r>
              <a:rPr lang="zh-CN" altLang="en-US" dirty="0"/>
              <a:t>	 等同于 </a:t>
            </a:r>
            <a:r>
              <a:rPr lang="en-US" altLang="zh-CN" dirty="0"/>
              <a:t>&lt;</a:t>
            </a:r>
            <a:r>
              <a:rPr lang="en-GB" dirty="0"/>
              <a:t>div id="header"&gt;&lt;/div&gt;</a:t>
            </a:r>
          </a:p>
          <a:p>
            <a:r>
              <a:rPr lang="en-GB" dirty="0"/>
              <a:t>	 &lt;header&gt;</a:t>
            </a:r>
          </a:p>
          <a:p>
            <a:r>
              <a:rPr lang="en-GB" dirty="0"/>
              <a:t>	   &lt;</a:t>
            </a:r>
            <a:r>
              <a:rPr lang="en-GB" dirty="0" err="1"/>
              <a:t>img</a:t>
            </a:r>
            <a:r>
              <a:rPr lang="en-GB" dirty="0"/>
              <a:t> </a:t>
            </a:r>
            <a:r>
              <a:rPr lang="en-GB" dirty="0" err="1"/>
              <a:t>src</a:t>
            </a:r>
            <a:r>
              <a:rPr lang="en-GB" dirty="0"/>
              <a:t>="logo.gif"/&gt;</a:t>
            </a:r>
          </a:p>
          <a:p>
            <a:r>
              <a:rPr lang="en-GB" dirty="0"/>
              <a:t>	   &lt;h1&gt;</a:t>
            </a:r>
            <a:r>
              <a:rPr lang="zh-CN" altLang="en-US" dirty="0"/>
              <a:t>欢迎光临。。。</a:t>
            </a:r>
            <a:r>
              <a:rPr lang="en-US" altLang="zh-CN" dirty="0"/>
              <a:t>&lt;/</a:t>
            </a:r>
            <a:r>
              <a:rPr lang="en-GB" dirty="0"/>
              <a:t>h1&gt;</a:t>
            </a:r>
          </a:p>
          <a:p>
            <a:r>
              <a:rPr lang="en-GB" dirty="0"/>
              <a:t>	 &lt;/header&gt;</a:t>
            </a:r>
          </a:p>
        </p:txBody>
      </p:sp>
      <p:sp>
        <p:nvSpPr>
          <p:cNvPr id="6" name="文本框 5">
            <a:extLst>
              <a:ext uri="{FF2B5EF4-FFF2-40B4-BE49-F238E27FC236}">
                <a16:creationId xmlns:a16="http://schemas.microsoft.com/office/drawing/2014/main" id="{17230C97-BDBB-4AAF-B71E-4C967396C01B}"/>
              </a:ext>
            </a:extLst>
          </p:cNvPr>
          <p:cNvSpPr txBox="1"/>
          <p:nvPr/>
        </p:nvSpPr>
        <p:spPr>
          <a:xfrm>
            <a:off x="7099069" y="2033663"/>
            <a:ext cx="4226542" cy="2862322"/>
          </a:xfrm>
          <a:prstGeom prst="rect">
            <a:avLst/>
          </a:prstGeom>
          <a:noFill/>
        </p:spPr>
        <p:txBody>
          <a:bodyPr wrap="none" rtlCol="0">
            <a:spAutoFit/>
          </a:bodyPr>
          <a:lstStyle/>
          <a:p>
            <a:r>
              <a:rPr lang="en-GB" dirty="0"/>
              <a:t> 2、&lt;</a:t>
            </a:r>
            <a:r>
              <a:rPr lang="en-GB" dirty="0" err="1"/>
              <a:t>nav</a:t>
            </a:r>
            <a:r>
              <a:rPr lang="en-GB" dirty="0"/>
              <a:t>&gt;</a:t>
            </a:r>
            <a:r>
              <a:rPr lang="zh-CN" altLang="en-US" dirty="0"/>
              <a:t>元素</a:t>
            </a:r>
          </a:p>
          <a:p>
            <a:r>
              <a:rPr lang="zh-CN" altLang="en-US" dirty="0"/>
              <a:t>         用于定义网页导航</a:t>
            </a:r>
          </a:p>
          <a:p>
            <a:r>
              <a:rPr lang="zh-CN" altLang="en-US" dirty="0"/>
              <a:t>	 </a:t>
            </a:r>
            <a:r>
              <a:rPr lang="en-US" altLang="zh-CN" dirty="0"/>
              <a:t>&lt;</a:t>
            </a:r>
            <a:r>
              <a:rPr lang="en-GB" dirty="0" err="1"/>
              <a:t>nav</a:t>
            </a:r>
            <a:r>
              <a:rPr lang="en-GB" dirty="0"/>
              <a:t>&gt;</a:t>
            </a:r>
          </a:p>
          <a:p>
            <a:r>
              <a:rPr lang="en-GB" dirty="0"/>
              <a:t>		&lt;</a:t>
            </a:r>
            <a:r>
              <a:rPr lang="en-GB" dirty="0" err="1"/>
              <a:t>ul</a:t>
            </a:r>
            <a:r>
              <a:rPr lang="en-GB" dirty="0"/>
              <a:t>&gt;</a:t>
            </a:r>
          </a:p>
          <a:p>
            <a:r>
              <a:rPr lang="en-GB" dirty="0"/>
              <a:t>		 &lt;li&gt;</a:t>
            </a:r>
            <a:r>
              <a:rPr lang="zh-CN" altLang="en-US" dirty="0"/>
              <a:t>首页</a:t>
            </a:r>
            <a:r>
              <a:rPr lang="en-US" altLang="zh-CN" dirty="0"/>
              <a:t>&lt;/</a:t>
            </a:r>
            <a:r>
              <a:rPr lang="en-GB" dirty="0"/>
              <a:t>li&gt;</a:t>
            </a:r>
          </a:p>
          <a:p>
            <a:r>
              <a:rPr lang="en-GB" dirty="0"/>
              <a:t>		 &lt;li&gt;</a:t>
            </a:r>
            <a:r>
              <a:rPr lang="zh-CN" altLang="en-US" dirty="0"/>
              <a:t>母婴用品</a:t>
            </a:r>
            <a:r>
              <a:rPr lang="en-US" altLang="zh-CN" dirty="0"/>
              <a:t>&lt;/</a:t>
            </a:r>
            <a:r>
              <a:rPr lang="en-GB" dirty="0"/>
              <a:t>li&gt;</a:t>
            </a:r>
          </a:p>
          <a:p>
            <a:r>
              <a:rPr lang="en-GB" dirty="0"/>
              <a:t>		 &lt;li&gt;</a:t>
            </a:r>
            <a:r>
              <a:rPr lang="zh-CN" altLang="en-US" dirty="0"/>
              <a:t>家居用品</a:t>
            </a:r>
            <a:r>
              <a:rPr lang="en-US" altLang="zh-CN" dirty="0"/>
              <a:t>&lt;/</a:t>
            </a:r>
            <a:r>
              <a:rPr lang="en-GB" dirty="0"/>
              <a:t>li&gt;</a:t>
            </a:r>
          </a:p>
          <a:p>
            <a:r>
              <a:rPr lang="en-GB" dirty="0"/>
              <a:t>		&lt;/</a:t>
            </a:r>
            <a:r>
              <a:rPr lang="en-GB" dirty="0" err="1"/>
              <a:t>ul</a:t>
            </a:r>
            <a:r>
              <a:rPr lang="en-GB" dirty="0"/>
              <a:t>&gt;</a:t>
            </a:r>
          </a:p>
          <a:p>
            <a:r>
              <a:rPr lang="en-GB" dirty="0"/>
              <a:t>	 &lt;/</a:t>
            </a:r>
            <a:r>
              <a:rPr lang="en-GB" dirty="0" err="1"/>
              <a:t>nav</a:t>
            </a:r>
            <a:r>
              <a:rPr lang="en-GB" dirty="0"/>
              <a:t>&gt;</a:t>
            </a:r>
          </a:p>
          <a:p>
            <a:r>
              <a:rPr lang="en-GB" dirty="0"/>
              <a:t>	 </a:t>
            </a:r>
            <a:r>
              <a:rPr lang="zh-CN" altLang="en-US" dirty="0"/>
              <a:t>等同于：</a:t>
            </a:r>
            <a:r>
              <a:rPr lang="en-US" altLang="zh-CN" dirty="0"/>
              <a:t>&lt;</a:t>
            </a:r>
            <a:r>
              <a:rPr lang="en-GB" dirty="0"/>
              <a:t>div id="</a:t>
            </a:r>
            <a:r>
              <a:rPr lang="en-GB" dirty="0" err="1"/>
              <a:t>nav</a:t>
            </a:r>
            <a:r>
              <a:rPr lang="en-GB" dirty="0"/>
              <a:t>"&gt;&lt;/div&gt;</a:t>
            </a:r>
          </a:p>
        </p:txBody>
      </p:sp>
    </p:spTree>
    <p:extLst>
      <p:ext uri="{BB962C8B-B14F-4D97-AF65-F5344CB8AC3E}">
        <p14:creationId xmlns:p14="http://schemas.microsoft.com/office/powerpoint/2010/main" val="37692121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箭头: 五边形 11"/>
          <p:cNvSpPr/>
          <p:nvPr/>
        </p:nvSpPr>
        <p:spPr>
          <a:xfrm>
            <a:off x="0" y="0"/>
            <a:ext cx="4439478" cy="1205948"/>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认识</a:t>
            </a:r>
            <a:r>
              <a:rPr lang="en-GB" altLang="zh-CN" sz="3600" dirty="0">
                <a:latin typeface="Microsoft YaHei" panose="020B0503020204020204" pitchFamily="34" charset="-122"/>
                <a:ea typeface="Microsoft YaHei" panose="020B0503020204020204" pitchFamily="34" charset="-122"/>
              </a:rPr>
              <a:t>I</a:t>
            </a:r>
            <a:r>
              <a:rPr lang="en-US" altLang="zh-CN" sz="3600" dirty="0" err="1">
                <a:latin typeface="Microsoft YaHei" panose="020B0503020204020204" pitchFamily="34" charset="-122"/>
                <a:ea typeface="Microsoft YaHei" panose="020B0503020204020204" pitchFamily="34" charset="-122"/>
              </a:rPr>
              <a:t>nternet</a:t>
            </a:r>
            <a:endParaRPr lang="en-GB" sz="3600" dirty="0">
              <a:latin typeface="Microsoft YaHei" panose="020B0503020204020204" pitchFamily="34" charset="-122"/>
              <a:ea typeface="Microsoft YaHei" panose="020B0503020204020204" pitchFamily="34" charset="-122"/>
            </a:endParaRPr>
          </a:p>
        </p:txBody>
      </p:sp>
      <p:sp>
        <p:nvSpPr>
          <p:cNvPr id="3" name="文本框 2"/>
          <p:cNvSpPr txBox="1"/>
          <p:nvPr/>
        </p:nvSpPr>
        <p:spPr>
          <a:xfrm>
            <a:off x="1414462" y="1685925"/>
            <a:ext cx="10777538" cy="3970318"/>
          </a:xfrm>
          <a:prstGeom prst="rect">
            <a:avLst/>
          </a:prstGeom>
          <a:noFill/>
        </p:spPr>
        <p:txBody>
          <a:bodyPr wrap="square" rtlCol="0">
            <a:spAutoFit/>
          </a:bodyPr>
          <a:lstStyle/>
          <a:p>
            <a:r>
              <a:rPr lang="en-US" altLang="zh-CN" dirty="0">
                <a:latin typeface="Microsoft YaHei" panose="020B0503020204020204" pitchFamily="34" charset="-122"/>
                <a:ea typeface="Microsoft YaHei" panose="020B0503020204020204" pitchFamily="34" charset="-122"/>
              </a:rPr>
              <a:t>Internet</a:t>
            </a:r>
          </a:p>
          <a:p>
            <a:r>
              <a:rPr lang="en-US" altLang="zh-CN" dirty="0">
                <a:latin typeface="Microsoft YaHei" panose="020B0503020204020204" pitchFamily="34" charset="-122"/>
                <a:ea typeface="Microsoft YaHei" panose="020B0503020204020204" pitchFamily="34" charset="-122"/>
              </a:rPr>
              <a:t>   1</a:t>
            </a:r>
            <a:r>
              <a:rPr lang="zh-CN" altLang="en-US" dirty="0">
                <a:latin typeface="Microsoft YaHei" panose="020B0503020204020204" pitchFamily="34" charset="-122"/>
                <a:ea typeface="Microsoft YaHei" panose="020B0503020204020204" pitchFamily="34" charset="-122"/>
              </a:rPr>
              <a:t>、什么是</a:t>
            </a:r>
            <a:r>
              <a:rPr lang="en-US" altLang="zh-CN" dirty="0">
                <a:latin typeface="Microsoft YaHei" panose="020B0503020204020204" pitchFamily="34" charset="-122"/>
                <a:ea typeface="Microsoft YaHei" panose="020B0503020204020204" pitchFamily="34" charset="-122"/>
              </a:rPr>
              <a:t>Internet</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是全球性计算机互联网络</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是由若干终端</a:t>
            </a:r>
            <a:r>
              <a:rPr lang="en-US" altLang="zh-CN" dirty="0">
                <a:latin typeface="Microsoft YaHei" panose="020B0503020204020204" pitchFamily="34" charset="-122"/>
                <a:ea typeface="Microsoft YaHei" panose="020B0503020204020204" pitchFamily="34" charset="-122"/>
              </a:rPr>
              <a:t>(PC,</a:t>
            </a:r>
            <a:r>
              <a:rPr lang="zh-CN" altLang="en-US" dirty="0">
                <a:latin typeface="Microsoft YaHei" panose="020B0503020204020204" pitchFamily="34" charset="-122"/>
                <a:ea typeface="Microsoft YaHei" panose="020B0503020204020204" pitchFamily="34" charset="-122"/>
              </a:rPr>
              <a:t>移动端</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以及特殊的传输介质而组成的一个网络结构</a:t>
            </a:r>
          </a:p>
          <a:p>
            <a:r>
              <a:rPr lang="zh-CN" altLang="en-US" dirty="0">
                <a:latin typeface="Microsoft YaHei" panose="020B0503020204020204" pitchFamily="34" charset="-122"/>
                <a:ea typeface="Microsoft YaHei" panose="020B0503020204020204" pitchFamily="34" charset="-122"/>
              </a:rPr>
              <a:t>      </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2</a:t>
            </a:r>
            <a:r>
              <a:rPr lang="zh-CN" altLang="en-US" dirty="0">
                <a:latin typeface="Microsoft YaHei" panose="020B0503020204020204" pitchFamily="34" charset="-122"/>
                <a:ea typeface="Microsoft YaHei" panose="020B0503020204020204" pitchFamily="34" charset="-122"/>
              </a:rPr>
              <a:t>、提供的服务</a:t>
            </a:r>
          </a:p>
          <a:p>
            <a:r>
              <a:rPr lang="zh-CN" altLang="en-US" dirty="0">
                <a:latin typeface="Microsoft YaHei" panose="020B0503020204020204" pitchFamily="34" charset="-122"/>
                <a:ea typeface="Microsoft YaHei" panose="020B0503020204020204" pitchFamily="34" charset="-122"/>
              </a:rPr>
              <a:t>      信息共享</a:t>
            </a:r>
          </a:p>
          <a:p>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Telnet : </a:t>
            </a:r>
            <a:r>
              <a:rPr lang="zh-CN" altLang="en-US" dirty="0">
                <a:latin typeface="Microsoft YaHei" panose="020B0503020204020204" pitchFamily="34" charset="-122"/>
                <a:ea typeface="Microsoft YaHei" panose="020B0503020204020204" pitchFamily="34" charset="-122"/>
              </a:rPr>
              <a:t>远程连接</a:t>
            </a:r>
          </a:p>
          <a:p>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Email : </a:t>
            </a:r>
            <a:r>
              <a:rPr lang="zh-CN" altLang="en-US" dirty="0">
                <a:latin typeface="Microsoft YaHei" panose="020B0503020204020204" pitchFamily="34" charset="-122"/>
                <a:ea typeface="Microsoft YaHei" panose="020B0503020204020204" pitchFamily="34" charset="-122"/>
              </a:rPr>
              <a:t>电子邮件</a:t>
            </a:r>
          </a:p>
          <a:p>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WWW : </a:t>
            </a:r>
            <a:r>
              <a:rPr lang="zh-CN" altLang="en-US" dirty="0">
                <a:latin typeface="Microsoft YaHei" panose="020B0503020204020204" pitchFamily="34" charset="-122"/>
                <a:ea typeface="Microsoft YaHei" panose="020B0503020204020204" pitchFamily="34" charset="-122"/>
              </a:rPr>
              <a:t>万维网  </a:t>
            </a:r>
            <a:r>
              <a:rPr lang="en-US" altLang="zh-CN" dirty="0">
                <a:latin typeface="Microsoft YaHei" panose="020B0503020204020204" pitchFamily="34" charset="-122"/>
                <a:ea typeface="Microsoft YaHei" panose="020B0503020204020204" pitchFamily="34" charset="-122"/>
              </a:rPr>
              <a:t>www.baidu.com</a:t>
            </a:r>
          </a:p>
          <a:p>
            <a:r>
              <a:rPr lang="en-US" altLang="zh-CN" dirty="0">
                <a:latin typeface="Microsoft YaHei" panose="020B0503020204020204" pitchFamily="34" charset="-122"/>
                <a:ea typeface="Microsoft YaHei" panose="020B0503020204020204" pitchFamily="34" charset="-122"/>
              </a:rPr>
              <a:t>      BBS : </a:t>
            </a:r>
            <a:r>
              <a:rPr lang="zh-CN" altLang="en-US" dirty="0">
                <a:latin typeface="Microsoft YaHei" panose="020B0503020204020204" pitchFamily="34" charset="-122"/>
                <a:ea typeface="Microsoft YaHei" panose="020B0503020204020204" pitchFamily="34" charset="-122"/>
              </a:rPr>
              <a:t>电子公告板 ，论坛</a:t>
            </a:r>
          </a:p>
          <a:p>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FTP : </a:t>
            </a:r>
            <a:r>
              <a:rPr lang="zh-CN" altLang="en-US" dirty="0">
                <a:latin typeface="Microsoft YaHei" panose="020B0503020204020204" pitchFamily="34" charset="-122"/>
                <a:ea typeface="Microsoft YaHei" panose="020B0503020204020204" pitchFamily="34" charset="-122"/>
              </a:rPr>
              <a:t>上传和下载服务</a:t>
            </a:r>
          </a:p>
          <a:p>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3</a:t>
            </a:r>
            <a:r>
              <a:rPr lang="zh-CN" altLang="en-US" dirty="0">
                <a:latin typeface="Microsoft YaHei" panose="020B0503020204020204" pitchFamily="34" charset="-122"/>
                <a:ea typeface="Microsoft YaHei" panose="020B0503020204020204" pitchFamily="34" charset="-122"/>
              </a:rPr>
              <a:t>、实现技术</a:t>
            </a:r>
          </a:p>
          <a:p>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1</a:t>
            </a:r>
            <a:r>
              <a:rPr lang="zh-CN" altLang="en-US" dirty="0">
                <a:latin typeface="Microsoft YaHei" panose="020B0503020204020204" pitchFamily="34" charset="-122"/>
                <a:ea typeface="Microsoft YaHei" panose="020B0503020204020204" pitchFamily="34" charset="-122"/>
              </a:rPr>
              <a:t>、分组交换原理</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数据通过数据包进行传递，到达目的地后，对数据包进行重组</a:t>
            </a:r>
          </a:p>
          <a:p>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2</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TCP/IP </a:t>
            </a:r>
            <a:r>
              <a:rPr lang="zh-CN" altLang="en-US" dirty="0">
                <a:latin typeface="Microsoft YaHei" panose="020B0503020204020204" pitchFamily="34" charset="-122"/>
                <a:ea typeface="Microsoft YaHei" panose="020B0503020204020204" pitchFamily="34" charset="-122"/>
              </a:rPr>
              <a:t>协议簇</a:t>
            </a:r>
            <a:endParaRPr lang="en-GB"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4976342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结构标记</a:t>
            </a:r>
            <a:endParaRPr lang="en-GB" sz="360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63A4E9BA-7BAF-4997-B094-3D1826ADAF2B}"/>
              </a:ext>
            </a:extLst>
          </p:cNvPr>
          <p:cNvSpPr txBox="1"/>
          <p:nvPr/>
        </p:nvSpPr>
        <p:spPr>
          <a:xfrm>
            <a:off x="266007" y="1562793"/>
            <a:ext cx="11495455" cy="3416320"/>
          </a:xfrm>
          <a:prstGeom prst="rect">
            <a:avLst/>
          </a:prstGeom>
          <a:noFill/>
        </p:spPr>
        <p:txBody>
          <a:bodyPr wrap="none" rtlCol="0">
            <a:spAutoFit/>
          </a:bodyPr>
          <a:lstStyle/>
          <a:p>
            <a:r>
              <a:rPr lang="en-US" altLang="zh-CN" dirty="0"/>
              <a:t>3</a:t>
            </a:r>
            <a:r>
              <a:rPr lang="zh-CN" altLang="en-US" dirty="0"/>
              <a:t>、</a:t>
            </a:r>
            <a:r>
              <a:rPr lang="en-US" altLang="zh-CN" dirty="0"/>
              <a:t>&lt;section&gt;</a:t>
            </a:r>
            <a:r>
              <a:rPr lang="zh-CN" altLang="en-US" dirty="0"/>
              <a:t>元素</a:t>
            </a:r>
          </a:p>
          <a:p>
            <a:r>
              <a:rPr lang="zh-CN" altLang="en-US" dirty="0"/>
              <a:t>         </a:t>
            </a:r>
            <a:r>
              <a:rPr lang="en-US" altLang="zh-CN" dirty="0"/>
              <a:t>section</a:t>
            </a:r>
            <a:r>
              <a:rPr lang="zh-CN" altLang="en-US" dirty="0"/>
              <a:t>：小节</a:t>
            </a:r>
          </a:p>
          <a:p>
            <a:r>
              <a:rPr lang="zh-CN" altLang="en-US" dirty="0"/>
              <a:t>	 该元素标识网页内容中的某一具体部分。定义文章章节、内容的楼层（购物类网站居多）</a:t>
            </a:r>
          </a:p>
          <a:p>
            <a:r>
              <a:rPr lang="zh-CN" altLang="en-US" dirty="0"/>
              <a:t>      </a:t>
            </a:r>
            <a:r>
              <a:rPr lang="en-US" altLang="zh-CN" dirty="0"/>
              <a:t>4</a:t>
            </a:r>
            <a:r>
              <a:rPr lang="zh-CN" altLang="en-US" dirty="0"/>
              <a:t>、</a:t>
            </a:r>
            <a:r>
              <a:rPr lang="en-US" altLang="zh-CN" dirty="0"/>
              <a:t>&lt;article&gt;</a:t>
            </a:r>
            <a:r>
              <a:rPr lang="zh-CN" altLang="en-US" dirty="0"/>
              <a:t>元素</a:t>
            </a:r>
          </a:p>
          <a:p>
            <a:r>
              <a:rPr lang="zh-CN" altLang="en-US" dirty="0"/>
              <a:t>         </a:t>
            </a:r>
            <a:r>
              <a:rPr lang="en-US" altLang="zh-CN" dirty="0"/>
              <a:t>article:</a:t>
            </a:r>
            <a:r>
              <a:rPr lang="zh-CN" altLang="en-US" dirty="0"/>
              <a:t>文章，内容 。。。</a:t>
            </a:r>
          </a:p>
          <a:p>
            <a:r>
              <a:rPr lang="zh-CN" altLang="en-US" dirty="0"/>
              <a:t>         在论坛中表式某一具体帖子信息、新闻类网站的某一具体新闻信息、博客类网站具体博客条目、用户评论等</a:t>
            </a:r>
          </a:p>
          <a:p>
            <a:r>
              <a:rPr lang="zh-CN" altLang="en-US" dirty="0"/>
              <a:t>      </a:t>
            </a:r>
            <a:r>
              <a:rPr lang="en-US" altLang="zh-CN" dirty="0"/>
              <a:t>5</a:t>
            </a:r>
            <a:r>
              <a:rPr lang="zh-CN" altLang="en-US" dirty="0"/>
              <a:t>、</a:t>
            </a:r>
            <a:r>
              <a:rPr lang="en-US" altLang="zh-CN" dirty="0"/>
              <a:t>&lt;footer&gt;</a:t>
            </a:r>
            <a:r>
              <a:rPr lang="zh-CN" altLang="en-US" dirty="0"/>
              <a:t>元素</a:t>
            </a:r>
          </a:p>
          <a:p>
            <a:r>
              <a:rPr lang="zh-CN" altLang="en-US" dirty="0"/>
              <a:t>         定义网页底部信息，多用于企业介绍、标识等部分内容</a:t>
            </a:r>
          </a:p>
          <a:p>
            <a:r>
              <a:rPr lang="zh-CN" altLang="en-US" dirty="0"/>
              <a:t>	 等同于 </a:t>
            </a:r>
            <a:r>
              <a:rPr lang="en-US" altLang="zh-CN" dirty="0"/>
              <a:t>&lt;div id="footer"&gt;&lt;/div&gt;</a:t>
            </a:r>
          </a:p>
          <a:p>
            <a:r>
              <a:rPr lang="en-US" altLang="zh-CN" dirty="0"/>
              <a:t>      6</a:t>
            </a:r>
            <a:r>
              <a:rPr lang="zh-CN" altLang="en-US" dirty="0"/>
              <a:t>、</a:t>
            </a:r>
            <a:r>
              <a:rPr lang="en-US" altLang="zh-CN" dirty="0"/>
              <a:t>&lt;aside&gt;</a:t>
            </a:r>
            <a:r>
              <a:rPr lang="zh-CN" altLang="en-US" dirty="0"/>
              <a:t>元素</a:t>
            </a:r>
          </a:p>
          <a:p>
            <a:r>
              <a:rPr lang="zh-CN" altLang="en-US" dirty="0"/>
              <a:t>         侧边栏，可以标识正规内容额外的部分内容</a:t>
            </a:r>
          </a:p>
          <a:p>
            <a:r>
              <a:rPr lang="zh-CN" altLang="en-US" dirty="0"/>
              <a:t>	 边栏内容优先使用</a:t>
            </a:r>
            <a:r>
              <a:rPr lang="en-US" altLang="zh-CN" dirty="0"/>
              <a:t>&lt;aside&gt;</a:t>
            </a:r>
            <a:r>
              <a:rPr lang="zh-CN" altLang="en-US" dirty="0"/>
              <a:t>元素</a:t>
            </a:r>
            <a:endParaRPr lang="en-GB" dirty="0"/>
          </a:p>
        </p:txBody>
      </p:sp>
    </p:spTree>
    <p:extLst>
      <p:ext uri="{BB962C8B-B14F-4D97-AF65-F5344CB8AC3E}">
        <p14:creationId xmlns:p14="http://schemas.microsoft.com/office/powerpoint/2010/main" val="20515758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结构标记</a:t>
            </a:r>
            <a:endParaRPr lang="en-GB" sz="360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54230E1E-63D4-4166-B774-1A2A60A61B87}"/>
              </a:ext>
            </a:extLst>
          </p:cNvPr>
          <p:cNvSpPr txBox="1"/>
          <p:nvPr/>
        </p:nvSpPr>
        <p:spPr>
          <a:xfrm>
            <a:off x="847898" y="1379912"/>
            <a:ext cx="8911244" cy="3693319"/>
          </a:xfrm>
          <a:prstGeom prst="rect">
            <a:avLst/>
          </a:prstGeom>
          <a:noFill/>
        </p:spPr>
        <p:txBody>
          <a:bodyPr wrap="square" rtlCol="0">
            <a:spAutoFit/>
          </a:bodyPr>
          <a:lstStyle/>
          <a:p>
            <a:r>
              <a:rPr lang="en-US" altLang="zh-CN" dirty="0"/>
              <a:t>7.</a:t>
            </a:r>
            <a:r>
              <a:rPr lang="zh-CN" altLang="en-US" dirty="0"/>
              <a:t>音频：</a:t>
            </a:r>
            <a:r>
              <a:rPr lang="en-US" altLang="zh-CN" b="1" dirty="0"/>
              <a:t>audio</a:t>
            </a:r>
          </a:p>
          <a:p>
            <a:r>
              <a:rPr lang="en-GB" dirty="0"/>
              <a:t>&lt;audio controls="controls" </a:t>
            </a:r>
            <a:r>
              <a:rPr lang="en-GB" dirty="0" err="1"/>
              <a:t>autoplay</a:t>
            </a:r>
            <a:r>
              <a:rPr lang="en-GB" dirty="0"/>
              <a:t>="</a:t>
            </a:r>
            <a:r>
              <a:rPr lang="en-GB" dirty="0" err="1"/>
              <a:t>autoplay</a:t>
            </a:r>
            <a:r>
              <a:rPr lang="en-GB" dirty="0"/>
              <a:t>"&gt;</a:t>
            </a:r>
          </a:p>
          <a:p>
            <a:r>
              <a:rPr lang="en-GB" dirty="0"/>
              <a:t>          	&lt;source </a:t>
            </a:r>
            <a:r>
              <a:rPr lang="en-GB" dirty="0" err="1"/>
              <a:t>src</a:t>
            </a:r>
            <a:r>
              <a:rPr lang="en-GB" dirty="0"/>
              <a:t>="song.ogg" type="audio/</a:t>
            </a:r>
            <a:r>
              <a:rPr lang="en-GB" dirty="0" err="1"/>
              <a:t>ogg</a:t>
            </a:r>
            <a:r>
              <a:rPr lang="en-GB" dirty="0"/>
              <a:t>" /&gt;</a:t>
            </a:r>
          </a:p>
          <a:p>
            <a:r>
              <a:rPr lang="en-GB" dirty="0"/>
              <a:t>          	&lt;source </a:t>
            </a:r>
            <a:r>
              <a:rPr lang="en-GB" dirty="0" err="1"/>
              <a:t>src</a:t>
            </a:r>
            <a:r>
              <a:rPr lang="en-GB" dirty="0"/>
              <a:t>="song.mp3" type="audio/mpeg" /&gt;</a:t>
            </a:r>
          </a:p>
          <a:p>
            <a:r>
              <a:rPr lang="en-GB" dirty="0"/>
              <a:t>          	Your browser does not support the audio element.   &lt;/audio&gt;</a:t>
            </a:r>
          </a:p>
          <a:p>
            <a:r>
              <a:rPr lang="zh-CN" altLang="en-US" dirty="0"/>
              <a:t>属性：</a:t>
            </a:r>
            <a:r>
              <a:rPr lang="en-US" altLang="zh-CN" dirty="0" err="1"/>
              <a:t>autoplay</a:t>
            </a:r>
            <a:r>
              <a:rPr lang="en-US" altLang="zh-CN" dirty="0"/>
              <a:t>  </a:t>
            </a:r>
            <a:r>
              <a:rPr lang="zh-CN" altLang="en-US" dirty="0"/>
              <a:t>如果出现该属性，则音频在就绪后马上播放</a:t>
            </a:r>
            <a:endParaRPr lang="en-GB" altLang="zh-CN" dirty="0"/>
          </a:p>
          <a:p>
            <a:r>
              <a:rPr lang="en-GB" dirty="0"/>
              <a:t>            </a:t>
            </a:r>
            <a:r>
              <a:rPr lang="en-US" altLang="zh-CN" dirty="0"/>
              <a:t>controls    </a:t>
            </a:r>
            <a:r>
              <a:rPr lang="zh-CN" altLang="en-US" dirty="0"/>
              <a:t>如果出现该属性 ，则向该用户显示控件，比如播放按钮</a:t>
            </a:r>
            <a:endParaRPr lang="en-GB" altLang="zh-CN" dirty="0"/>
          </a:p>
          <a:p>
            <a:r>
              <a:rPr lang="en-GB" dirty="0"/>
              <a:t>             </a:t>
            </a:r>
            <a:r>
              <a:rPr lang="en-US" altLang="zh-CN" dirty="0"/>
              <a:t>loop:</a:t>
            </a:r>
            <a:r>
              <a:rPr lang="zh-CN" altLang="en-US" dirty="0"/>
              <a:t>如果出现该属性，则每当音频结束时重新开始播放</a:t>
            </a:r>
            <a:endParaRPr lang="en-GB" altLang="zh-CN" dirty="0"/>
          </a:p>
          <a:p>
            <a:r>
              <a:rPr lang="en-US" altLang="zh-CN" dirty="0"/>
              <a:t>            preload </a:t>
            </a:r>
            <a:r>
              <a:rPr lang="zh-CN" altLang="en-US" dirty="0"/>
              <a:t>：如果出现该属性，则音频在页面加载时进行加载，并预备播放</a:t>
            </a:r>
            <a:endParaRPr lang="en-GB" altLang="zh-CN" dirty="0"/>
          </a:p>
          <a:p>
            <a:r>
              <a:rPr lang="en-GB" dirty="0"/>
              <a:t>           </a:t>
            </a:r>
            <a:r>
              <a:rPr lang="en-US" altLang="zh-CN" dirty="0"/>
              <a:t>s</a:t>
            </a:r>
            <a:r>
              <a:rPr lang="en-GB" dirty="0" err="1"/>
              <a:t>rc</a:t>
            </a:r>
            <a:r>
              <a:rPr lang="en-GB" dirty="0"/>
              <a:t>: </a:t>
            </a:r>
            <a:r>
              <a:rPr lang="zh-CN" altLang="en-US" dirty="0"/>
              <a:t>要播放音频的</a:t>
            </a:r>
            <a:r>
              <a:rPr lang="en-GB" altLang="zh-CN" dirty="0"/>
              <a:t>URL</a:t>
            </a:r>
          </a:p>
          <a:p>
            <a:r>
              <a:rPr lang="en-US" altLang="zh-CN" dirty="0"/>
              <a:t>8.</a:t>
            </a:r>
            <a:r>
              <a:rPr lang="zh-CN" altLang="en-US" dirty="0"/>
              <a:t>拖拽：</a:t>
            </a:r>
            <a:r>
              <a:rPr lang="en-US" altLang="zh-CN" b="1" dirty="0"/>
              <a:t>drag</a:t>
            </a:r>
          </a:p>
          <a:p>
            <a:r>
              <a:rPr lang="en-US" altLang="zh-CN" dirty="0"/>
              <a:t>9.</a:t>
            </a:r>
            <a:r>
              <a:rPr lang="zh-CN" altLang="en-US" dirty="0"/>
              <a:t>画布</a:t>
            </a:r>
            <a:r>
              <a:rPr lang="en-GB" altLang="zh-CN" dirty="0"/>
              <a:t>:</a:t>
            </a:r>
            <a:r>
              <a:rPr lang="en-GB" altLang="zh-CN" b="1" dirty="0"/>
              <a:t>canvas</a:t>
            </a:r>
            <a:endParaRPr lang="en-US" altLang="zh-CN" b="1" dirty="0"/>
          </a:p>
          <a:p>
            <a:endParaRPr lang="en-GB" dirty="0"/>
          </a:p>
        </p:txBody>
      </p:sp>
    </p:spTree>
    <p:extLst>
      <p:ext uri="{BB962C8B-B14F-4D97-AF65-F5344CB8AC3E}">
        <p14:creationId xmlns:p14="http://schemas.microsoft.com/office/powerpoint/2010/main" val="42533387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rot="5400000">
            <a:off x="2452675" y="5357816"/>
            <a:ext cx="3000372" cy="1588"/>
          </a:xfrm>
          <a:prstGeom prst="line">
            <a:avLst/>
          </a:prstGeom>
          <a:ln w="15875">
            <a:solidFill>
              <a:srgbClr val="6CAC00"/>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81752" y="3414713"/>
            <a:ext cx="6120000" cy="1588"/>
          </a:xfrm>
          <a:prstGeom prst="line">
            <a:avLst/>
          </a:prstGeom>
          <a:ln w="15875">
            <a:solidFill>
              <a:srgbClr val="6CAC00"/>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99435" y="3420193"/>
            <a:ext cx="1800000" cy="1588"/>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2973367" y="2470144"/>
            <a:ext cx="1908000" cy="1908000"/>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099751" y="2604213"/>
            <a:ext cx="1652400" cy="1651883"/>
          </a:xfrm>
          <a:prstGeom prst="ellipse">
            <a:avLst/>
          </a:prstGeom>
          <a:solidFill>
            <a:srgbClr val="92D050"/>
          </a:solidFill>
          <a:ln w="60325">
            <a:solidFill>
              <a:srgbClr val="92D050"/>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04</a:t>
            </a:r>
          </a:p>
        </p:txBody>
      </p:sp>
      <p:sp>
        <p:nvSpPr>
          <p:cNvPr id="7" name="矩形 6"/>
          <p:cNvSpPr/>
          <p:nvPr/>
        </p:nvSpPr>
        <p:spPr>
          <a:xfrm>
            <a:off x="5177140" y="2687992"/>
            <a:ext cx="4929223"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800" b="1" dirty="0">
                <a:solidFill>
                  <a:schemeClr val="tx1"/>
                </a:solidFill>
                <a:latin typeface="Arial" pitchFamily="34" charset="0"/>
                <a:ea typeface="微软雅黑" pitchFamily="34" charset="-122"/>
                <a:cs typeface="Arial" pitchFamily="34" charset="0"/>
              </a:rPr>
              <a:t>表单</a:t>
            </a:r>
          </a:p>
        </p:txBody>
      </p:sp>
      <p:sp>
        <p:nvSpPr>
          <p:cNvPr id="9" name="矩形 8"/>
          <p:cNvSpPr/>
          <p:nvPr/>
        </p:nvSpPr>
        <p:spPr>
          <a:xfrm>
            <a:off x="0" y="0"/>
            <a:ext cx="12192000" cy="1785938"/>
          </a:xfrm>
          <a:prstGeom prst="rect">
            <a:avLst/>
          </a:prstGeom>
          <a:solidFill>
            <a:srgbClr val="1962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0294477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表单</a:t>
            </a:r>
            <a:endParaRPr lang="en-GB" sz="360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0CB9272F-C0D8-44AB-AFF2-AD07323A615A}"/>
              </a:ext>
            </a:extLst>
          </p:cNvPr>
          <p:cNvSpPr txBox="1"/>
          <p:nvPr/>
        </p:nvSpPr>
        <p:spPr>
          <a:xfrm>
            <a:off x="515390" y="1105935"/>
            <a:ext cx="9946441" cy="5078313"/>
          </a:xfrm>
          <a:prstGeom prst="rect">
            <a:avLst/>
          </a:prstGeom>
          <a:noFill/>
        </p:spPr>
        <p:txBody>
          <a:bodyPr wrap="none" rtlCol="0">
            <a:spAutoFit/>
          </a:bodyPr>
          <a:lstStyle/>
          <a:p>
            <a:r>
              <a:rPr lang="en-US" altLang="zh-CN" dirty="0"/>
              <a:t>1</a:t>
            </a:r>
            <a:r>
              <a:rPr lang="zh-CN" altLang="en-US" dirty="0"/>
              <a:t>、表单的作用</a:t>
            </a:r>
          </a:p>
          <a:p>
            <a:r>
              <a:rPr lang="zh-CN" altLang="en-US" dirty="0"/>
              <a:t>      </a:t>
            </a:r>
            <a:r>
              <a:rPr lang="en-US" altLang="zh-CN" dirty="0"/>
              <a:t>1</a:t>
            </a:r>
            <a:r>
              <a:rPr lang="zh-CN" altLang="en-US" dirty="0"/>
              <a:t>、显示、收集用户信息</a:t>
            </a:r>
          </a:p>
          <a:p>
            <a:r>
              <a:rPr lang="zh-CN" altLang="en-US" dirty="0"/>
              <a:t>      </a:t>
            </a:r>
            <a:r>
              <a:rPr lang="en-US" altLang="zh-CN" dirty="0"/>
              <a:t>2</a:t>
            </a:r>
            <a:r>
              <a:rPr lang="zh-CN" altLang="en-US" dirty="0"/>
              <a:t>、将收集到的信息提交给服务器</a:t>
            </a:r>
          </a:p>
          <a:p>
            <a:r>
              <a:rPr lang="zh-CN" altLang="en-US" dirty="0"/>
              <a:t>   </a:t>
            </a:r>
            <a:r>
              <a:rPr lang="en-US" altLang="zh-CN" dirty="0"/>
              <a:t>2</a:t>
            </a:r>
            <a:r>
              <a:rPr lang="zh-CN" altLang="en-US" dirty="0"/>
              <a:t>、表单语法</a:t>
            </a:r>
          </a:p>
          <a:p>
            <a:r>
              <a:rPr lang="zh-CN" altLang="en-US" dirty="0"/>
              <a:t>      语法</a:t>
            </a:r>
            <a:r>
              <a:rPr lang="en-US" altLang="zh-CN" dirty="0"/>
              <a:t>:&lt;form&gt;&lt;/form&gt;</a:t>
            </a:r>
          </a:p>
          <a:p>
            <a:r>
              <a:rPr lang="en-US" altLang="zh-CN" dirty="0"/>
              <a:t>      </a:t>
            </a:r>
            <a:r>
              <a:rPr lang="zh-CN" altLang="en-US" dirty="0"/>
              <a:t>注意：表单中的内容是可以提交给服务器的，提交给服务器的内容要放在表单元素里</a:t>
            </a:r>
          </a:p>
          <a:p>
            <a:r>
              <a:rPr lang="zh-CN" altLang="en-US" dirty="0"/>
              <a:t>      属性</a:t>
            </a:r>
            <a:r>
              <a:rPr lang="en-US" altLang="zh-CN" dirty="0"/>
              <a:t>:</a:t>
            </a:r>
          </a:p>
          <a:p>
            <a:r>
              <a:rPr lang="en-US" altLang="zh-CN" dirty="0"/>
              <a:t>          action : </a:t>
            </a:r>
            <a:r>
              <a:rPr lang="zh-CN" altLang="en-US" dirty="0"/>
              <a:t>表单提交时的动作，提交地址</a:t>
            </a:r>
            <a:r>
              <a:rPr lang="en-US" altLang="zh-CN" dirty="0"/>
              <a:t>,</a:t>
            </a:r>
            <a:r>
              <a:rPr lang="zh-CN" altLang="en-US" dirty="0"/>
              <a:t>值为</a:t>
            </a:r>
            <a:r>
              <a:rPr lang="en-US" altLang="zh-CN" dirty="0" err="1"/>
              <a:t>url</a:t>
            </a:r>
            <a:r>
              <a:rPr lang="en-US" altLang="zh-CN" dirty="0"/>
              <a:t>,</a:t>
            </a:r>
            <a:r>
              <a:rPr lang="zh-CN" altLang="en-US" dirty="0"/>
              <a:t>默认值为本页</a:t>
            </a:r>
          </a:p>
          <a:p>
            <a:r>
              <a:rPr lang="zh-CN" altLang="en-US" dirty="0"/>
              <a:t>	  </a:t>
            </a:r>
            <a:r>
              <a:rPr lang="en-US" altLang="zh-CN" dirty="0"/>
              <a:t>method : </a:t>
            </a:r>
            <a:r>
              <a:rPr lang="zh-CN" altLang="en-US" dirty="0"/>
              <a:t>提交方式，常用取值：</a:t>
            </a:r>
            <a:r>
              <a:rPr lang="en-US" altLang="zh-CN" dirty="0"/>
              <a:t>get</a:t>
            </a:r>
            <a:r>
              <a:rPr lang="zh-CN" altLang="en-US" dirty="0"/>
              <a:t>或</a:t>
            </a:r>
            <a:r>
              <a:rPr lang="en-US" altLang="zh-CN" dirty="0"/>
              <a:t>post</a:t>
            </a:r>
          </a:p>
          <a:p>
            <a:r>
              <a:rPr lang="en-US" altLang="zh-CN" dirty="0"/>
              <a:t>	     get(</a:t>
            </a:r>
            <a:r>
              <a:rPr lang="zh-CN" altLang="en-US" dirty="0"/>
              <a:t>默认值</a:t>
            </a:r>
            <a:r>
              <a:rPr lang="en-US" altLang="zh-CN" dirty="0"/>
              <a:t>) : </a:t>
            </a:r>
            <a:r>
              <a:rPr lang="zh-CN" altLang="en-US" dirty="0"/>
              <a:t>明文提交，安全性较低，提交数据大小有限制，为</a:t>
            </a:r>
            <a:r>
              <a:rPr lang="en-US" altLang="zh-CN" dirty="0"/>
              <a:t>2kb(</a:t>
            </a:r>
            <a:r>
              <a:rPr lang="zh-CN" altLang="en-US" dirty="0"/>
              <a:t>根据浏览器决定</a:t>
            </a:r>
            <a:r>
              <a:rPr lang="en-US" altLang="zh-CN" dirty="0"/>
              <a:t>)</a:t>
            </a:r>
          </a:p>
          <a:p>
            <a:r>
              <a:rPr lang="en-US" altLang="zh-CN" dirty="0"/>
              <a:t>	     post : </a:t>
            </a:r>
            <a:r>
              <a:rPr lang="zh-CN" altLang="en-US" dirty="0"/>
              <a:t>密文提交</a:t>
            </a:r>
            <a:r>
              <a:rPr lang="en-US" altLang="zh-CN" dirty="0"/>
              <a:t>,</a:t>
            </a:r>
            <a:r>
              <a:rPr lang="zh-CN" altLang="en-US" dirty="0"/>
              <a:t>安全性较高，无大小限制</a:t>
            </a:r>
          </a:p>
          <a:p>
            <a:endParaRPr lang="zh-CN" altLang="en-US" dirty="0"/>
          </a:p>
          <a:p>
            <a:r>
              <a:rPr lang="zh-CN" altLang="en-US" dirty="0"/>
              <a:t>	     注意：用户登录、用户注册一律使用</a:t>
            </a:r>
            <a:r>
              <a:rPr lang="en-US" altLang="zh-CN" dirty="0"/>
              <a:t>post</a:t>
            </a:r>
            <a:r>
              <a:rPr lang="zh-CN" altLang="en-US" dirty="0"/>
              <a:t>提交</a:t>
            </a:r>
          </a:p>
          <a:p>
            <a:r>
              <a:rPr lang="zh-CN" altLang="en-US" dirty="0"/>
              <a:t>	           向服务器索取数据时</a:t>
            </a:r>
            <a:r>
              <a:rPr lang="en-US" altLang="zh-CN" dirty="0"/>
              <a:t>(</a:t>
            </a:r>
            <a:r>
              <a:rPr lang="zh-CN" altLang="en-US" dirty="0"/>
              <a:t>搜索引擎搜索数据</a:t>
            </a:r>
            <a:r>
              <a:rPr lang="en-US" altLang="zh-CN" dirty="0"/>
              <a:t>)</a:t>
            </a:r>
            <a:r>
              <a:rPr lang="zh-CN" altLang="en-US" dirty="0"/>
              <a:t>，可以使用</a:t>
            </a:r>
            <a:r>
              <a:rPr lang="en-US" altLang="zh-CN" dirty="0"/>
              <a:t>get</a:t>
            </a:r>
            <a:r>
              <a:rPr lang="zh-CN" altLang="en-US" dirty="0"/>
              <a:t>，也可以使用</a:t>
            </a:r>
            <a:r>
              <a:rPr lang="en-US" altLang="zh-CN" dirty="0"/>
              <a:t>post</a:t>
            </a:r>
          </a:p>
          <a:p>
            <a:r>
              <a:rPr lang="en-GB" dirty="0"/>
              <a:t>          name : </a:t>
            </a:r>
            <a:r>
              <a:rPr lang="zh-CN" altLang="en-US" dirty="0"/>
              <a:t>定义表单名称</a:t>
            </a:r>
          </a:p>
          <a:p>
            <a:r>
              <a:rPr lang="zh-CN" altLang="en-US" dirty="0"/>
              <a:t>	  </a:t>
            </a:r>
            <a:r>
              <a:rPr lang="en-US" altLang="zh-CN" dirty="0"/>
              <a:t>&lt;</a:t>
            </a:r>
            <a:r>
              <a:rPr lang="en-GB" dirty="0"/>
              <a:t>form action="...." method="post/get"&gt;</a:t>
            </a:r>
          </a:p>
          <a:p>
            <a:r>
              <a:rPr lang="en-GB" dirty="0"/>
              <a:t>	    ....</a:t>
            </a:r>
          </a:p>
          <a:p>
            <a:r>
              <a:rPr lang="en-GB" dirty="0"/>
              <a:t>	  &lt;/form&gt;</a:t>
            </a:r>
          </a:p>
        </p:txBody>
      </p:sp>
    </p:spTree>
    <p:extLst>
      <p:ext uri="{BB962C8B-B14F-4D97-AF65-F5344CB8AC3E}">
        <p14:creationId xmlns:p14="http://schemas.microsoft.com/office/powerpoint/2010/main" val="38216959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表单元素</a:t>
            </a:r>
            <a:endParaRPr lang="en-GB" sz="360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3C7CC152-341B-43CA-BE31-2FF4CA2CF544}"/>
              </a:ext>
            </a:extLst>
          </p:cNvPr>
          <p:cNvSpPr txBox="1"/>
          <p:nvPr/>
        </p:nvSpPr>
        <p:spPr>
          <a:xfrm>
            <a:off x="382385" y="1230284"/>
            <a:ext cx="10596042" cy="4524315"/>
          </a:xfrm>
          <a:prstGeom prst="rect">
            <a:avLst/>
          </a:prstGeom>
          <a:noFill/>
        </p:spPr>
        <p:txBody>
          <a:bodyPr wrap="none" rtlCol="0">
            <a:spAutoFit/>
          </a:bodyPr>
          <a:lstStyle/>
          <a:p>
            <a:r>
              <a:rPr lang="zh-CN" altLang="en-US" dirty="0"/>
              <a:t>表单元素</a:t>
            </a:r>
          </a:p>
          <a:p>
            <a:r>
              <a:rPr lang="zh-CN" altLang="en-US" dirty="0"/>
              <a:t>      表单元素指的是出现在表单中能够与用户进行交互的控件</a:t>
            </a:r>
          </a:p>
          <a:p>
            <a:r>
              <a:rPr lang="zh-CN" altLang="en-US" dirty="0"/>
              <a:t>      表单元素分类</a:t>
            </a:r>
            <a:r>
              <a:rPr lang="en-US" altLang="zh-CN" dirty="0"/>
              <a:t>:</a:t>
            </a:r>
          </a:p>
          <a:p>
            <a:r>
              <a:rPr lang="en-US" altLang="zh-CN" dirty="0"/>
              <a:t>         1</a:t>
            </a:r>
            <a:r>
              <a:rPr lang="zh-CN" altLang="en-US" dirty="0"/>
              <a:t>、</a:t>
            </a:r>
            <a:r>
              <a:rPr lang="en-US" altLang="zh-CN" dirty="0"/>
              <a:t>input</a:t>
            </a:r>
            <a:r>
              <a:rPr lang="zh-CN" altLang="en-US" dirty="0"/>
              <a:t>元素：由</a:t>
            </a:r>
            <a:r>
              <a:rPr lang="en-US" altLang="zh-CN" dirty="0"/>
              <a:t>input</a:t>
            </a:r>
            <a:r>
              <a:rPr lang="zh-CN" altLang="en-US" dirty="0"/>
              <a:t>标签组成的</a:t>
            </a:r>
          </a:p>
          <a:p>
            <a:r>
              <a:rPr lang="zh-CN" altLang="en-US" dirty="0"/>
              <a:t>	 </a:t>
            </a:r>
            <a:r>
              <a:rPr lang="en-US" altLang="zh-CN" dirty="0"/>
              <a:t>2</a:t>
            </a:r>
            <a:r>
              <a:rPr lang="zh-CN" altLang="en-US" dirty="0"/>
              <a:t>、</a:t>
            </a:r>
            <a:r>
              <a:rPr lang="en-US" altLang="zh-CN" dirty="0" err="1"/>
              <a:t>textarea</a:t>
            </a:r>
            <a:r>
              <a:rPr lang="zh-CN" altLang="en-US" dirty="0"/>
              <a:t>元素：</a:t>
            </a:r>
            <a:r>
              <a:rPr lang="en-US" altLang="zh-CN" dirty="0"/>
              <a:t>&lt;</a:t>
            </a:r>
            <a:r>
              <a:rPr lang="en-US" altLang="zh-CN" dirty="0" err="1"/>
              <a:t>textarea</a:t>
            </a:r>
            <a:r>
              <a:rPr lang="en-US" altLang="zh-CN" dirty="0"/>
              <a:t>&gt; ,</a:t>
            </a:r>
            <a:r>
              <a:rPr lang="zh-CN" altLang="en-US" dirty="0"/>
              <a:t>多行文本域</a:t>
            </a:r>
          </a:p>
          <a:p>
            <a:r>
              <a:rPr lang="zh-CN" altLang="en-US" dirty="0"/>
              <a:t>	 </a:t>
            </a:r>
            <a:r>
              <a:rPr lang="en-US" altLang="zh-CN" dirty="0"/>
              <a:t>3</a:t>
            </a:r>
            <a:r>
              <a:rPr lang="zh-CN" altLang="en-US" dirty="0"/>
              <a:t>、</a:t>
            </a:r>
            <a:r>
              <a:rPr lang="en-US" altLang="zh-CN" dirty="0"/>
              <a:t>select </a:t>
            </a:r>
            <a:r>
              <a:rPr lang="zh-CN" altLang="en-US" dirty="0"/>
              <a:t>和 </a:t>
            </a:r>
            <a:r>
              <a:rPr lang="en-US" altLang="zh-CN" dirty="0"/>
              <a:t>option </a:t>
            </a:r>
            <a:r>
              <a:rPr lang="zh-CN" altLang="en-US" dirty="0"/>
              <a:t>：下拉框</a:t>
            </a:r>
            <a:endParaRPr lang="en-GB" altLang="zh-CN" dirty="0"/>
          </a:p>
          <a:p>
            <a:r>
              <a:rPr lang="zh-CN" altLang="en-US" dirty="0"/>
              <a:t>                 </a:t>
            </a:r>
            <a:r>
              <a:rPr lang="en-US" altLang="zh-CN" dirty="0"/>
              <a:t>4</a:t>
            </a:r>
            <a:r>
              <a:rPr lang="zh-CN" altLang="en-US" dirty="0"/>
              <a:t>、其他元素</a:t>
            </a:r>
          </a:p>
          <a:p>
            <a:pPr lvl="3"/>
            <a:r>
              <a:rPr lang="zh-CN" altLang="en-US" dirty="0"/>
              <a:t>      </a:t>
            </a:r>
            <a:r>
              <a:rPr lang="en-US" altLang="zh-CN" dirty="0"/>
              <a:t>a</a:t>
            </a:r>
            <a:r>
              <a:rPr lang="zh-CN" altLang="en-US" dirty="0"/>
              <a:t>、</a:t>
            </a:r>
            <a:r>
              <a:rPr lang="en-GB" dirty="0"/>
              <a:t>input</a:t>
            </a:r>
            <a:r>
              <a:rPr lang="zh-CN" altLang="en-US" dirty="0"/>
              <a:t>元素</a:t>
            </a:r>
          </a:p>
          <a:p>
            <a:pPr lvl="3"/>
            <a:r>
              <a:rPr lang="zh-CN" altLang="en-US" dirty="0"/>
              <a:t>         </a:t>
            </a:r>
            <a:r>
              <a:rPr lang="en-GB" dirty="0"/>
              <a:t>input</a:t>
            </a:r>
            <a:r>
              <a:rPr lang="zh-CN" altLang="en-US" dirty="0"/>
              <a:t>元素是空标记 </a:t>
            </a:r>
            <a:r>
              <a:rPr lang="en-US" altLang="zh-CN" dirty="0"/>
              <a:t>&lt;</a:t>
            </a:r>
            <a:r>
              <a:rPr lang="en-GB" dirty="0"/>
              <a:t>input /&gt;</a:t>
            </a:r>
          </a:p>
          <a:p>
            <a:pPr lvl="3"/>
            <a:r>
              <a:rPr lang="en-GB" dirty="0"/>
              <a:t>	 </a:t>
            </a:r>
            <a:r>
              <a:rPr lang="zh-CN" altLang="en-US" dirty="0"/>
              <a:t>属性</a:t>
            </a:r>
            <a:r>
              <a:rPr lang="en-US" altLang="zh-CN" dirty="0"/>
              <a:t>:</a:t>
            </a:r>
          </a:p>
          <a:p>
            <a:pPr lvl="3"/>
            <a:r>
              <a:rPr lang="en-US" altLang="zh-CN" dirty="0"/>
              <a:t>	     </a:t>
            </a:r>
            <a:r>
              <a:rPr lang="en-GB" dirty="0"/>
              <a:t>type : </a:t>
            </a:r>
            <a:r>
              <a:rPr lang="zh-CN" altLang="en-US" dirty="0"/>
              <a:t>可以创建各种类型的</a:t>
            </a:r>
            <a:r>
              <a:rPr lang="en-GB" dirty="0"/>
              <a:t>input</a:t>
            </a:r>
            <a:r>
              <a:rPr lang="zh-CN" altLang="en-US" dirty="0"/>
              <a:t>元素，比如：文本框、密码框、单选按钮、复选框</a:t>
            </a:r>
          </a:p>
          <a:p>
            <a:pPr lvl="3"/>
            <a:r>
              <a:rPr lang="zh-CN" altLang="en-US" dirty="0"/>
              <a:t>	     </a:t>
            </a:r>
            <a:r>
              <a:rPr lang="en-GB" dirty="0"/>
              <a:t>value : </a:t>
            </a:r>
            <a:r>
              <a:rPr lang="zh-CN" altLang="en-US" dirty="0"/>
              <a:t>当前表单元素的值，可以是提交给服务器的值，也可以是默认显示的初始值</a:t>
            </a:r>
          </a:p>
          <a:p>
            <a:pPr lvl="3"/>
            <a:r>
              <a:rPr lang="zh-CN" altLang="en-US" dirty="0"/>
              <a:t>	     </a:t>
            </a:r>
            <a:r>
              <a:rPr lang="en-GB" dirty="0"/>
              <a:t>name : </a:t>
            </a:r>
            <a:r>
              <a:rPr lang="zh-CN" altLang="en-US" dirty="0"/>
              <a:t>名称，要提交给服务器去使用</a:t>
            </a:r>
          </a:p>
          <a:p>
            <a:pPr lvl="3"/>
            <a:r>
              <a:rPr lang="zh-CN" altLang="en-US" dirty="0"/>
              <a:t>	     </a:t>
            </a:r>
            <a:r>
              <a:rPr lang="en-GB" dirty="0"/>
              <a:t>id : </a:t>
            </a:r>
            <a:r>
              <a:rPr lang="zh-CN" altLang="en-US" dirty="0"/>
              <a:t>唯一标识，只能在当前页面使用，服务器不能用</a:t>
            </a:r>
          </a:p>
          <a:p>
            <a:pPr lvl="3"/>
            <a:r>
              <a:rPr lang="zh-CN" altLang="en-US" dirty="0"/>
              <a:t>	     </a:t>
            </a:r>
            <a:r>
              <a:rPr lang="en-GB" dirty="0"/>
              <a:t>disabled : </a:t>
            </a:r>
            <a:r>
              <a:rPr lang="zh-CN" altLang="en-US" dirty="0"/>
              <a:t>禁用控件</a:t>
            </a:r>
          </a:p>
          <a:p>
            <a:pPr lvl="3"/>
            <a:r>
              <a:rPr lang="zh-CN" altLang="en-US" dirty="0"/>
              <a:t>	</a:t>
            </a:r>
            <a:endParaRPr lang="en-GB" dirty="0"/>
          </a:p>
        </p:txBody>
      </p:sp>
    </p:spTree>
    <p:extLst>
      <p:ext uri="{BB962C8B-B14F-4D97-AF65-F5344CB8AC3E}">
        <p14:creationId xmlns:p14="http://schemas.microsoft.com/office/powerpoint/2010/main" val="31036052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latin typeface="Microsoft YaHei" panose="020B0503020204020204" pitchFamily="34" charset="-122"/>
                <a:ea typeface="Microsoft YaHei" panose="020B0503020204020204" pitchFamily="34" charset="-122"/>
              </a:rPr>
              <a:t>Input </a:t>
            </a:r>
            <a:r>
              <a:rPr lang="zh-CN" altLang="en-US" sz="3600" dirty="0">
                <a:latin typeface="Microsoft YaHei" panose="020B0503020204020204" pitchFamily="34" charset="-122"/>
                <a:ea typeface="Microsoft YaHei" panose="020B0503020204020204" pitchFamily="34" charset="-122"/>
              </a:rPr>
              <a:t>表单元素类型</a:t>
            </a:r>
            <a:endParaRPr lang="en-GB" sz="360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7F3534C3-78B3-4530-8E0E-98F2431D1F14}"/>
              </a:ext>
            </a:extLst>
          </p:cNvPr>
          <p:cNvSpPr txBox="1"/>
          <p:nvPr/>
        </p:nvSpPr>
        <p:spPr>
          <a:xfrm>
            <a:off x="-1463040" y="1105935"/>
            <a:ext cx="8691867" cy="4247317"/>
          </a:xfrm>
          <a:prstGeom prst="rect">
            <a:avLst/>
          </a:prstGeom>
          <a:noFill/>
        </p:spPr>
        <p:txBody>
          <a:bodyPr wrap="none" rtlCol="0">
            <a:spAutoFit/>
          </a:bodyPr>
          <a:lstStyle/>
          <a:p>
            <a:pPr lvl="3"/>
            <a:r>
              <a:rPr lang="zh-CN" altLang="en-US" dirty="0"/>
              <a:t> </a:t>
            </a:r>
            <a:r>
              <a:rPr lang="en-US" altLang="zh-CN" dirty="0"/>
              <a:t>1</a:t>
            </a:r>
            <a:r>
              <a:rPr lang="zh-CN" altLang="en-US" dirty="0"/>
              <a:t>、文本框</a:t>
            </a:r>
          </a:p>
          <a:p>
            <a:pPr lvl="3"/>
            <a:r>
              <a:rPr lang="zh-CN" altLang="en-US" dirty="0"/>
              <a:t>	    </a:t>
            </a:r>
            <a:r>
              <a:rPr lang="en-GB" dirty="0"/>
              <a:t>type="text"</a:t>
            </a:r>
          </a:p>
          <a:p>
            <a:pPr lvl="3"/>
            <a:r>
              <a:rPr lang="en-GB" dirty="0"/>
              <a:t>	    &lt;input type="text" /&gt;</a:t>
            </a:r>
          </a:p>
          <a:p>
            <a:pPr lvl="3"/>
            <a:r>
              <a:rPr lang="en-GB" dirty="0"/>
              <a:t>	    </a:t>
            </a:r>
            <a:r>
              <a:rPr lang="zh-CN" altLang="en-US" dirty="0"/>
              <a:t>注意：如果</a:t>
            </a:r>
            <a:r>
              <a:rPr lang="en-GB" dirty="0"/>
              <a:t>type</a:t>
            </a:r>
            <a:r>
              <a:rPr lang="zh-CN" altLang="en-US" dirty="0"/>
              <a:t>不写，或不在指定值范围内，那么默认都为 </a:t>
            </a:r>
            <a:r>
              <a:rPr lang="en-GB" dirty="0"/>
              <a:t>text </a:t>
            </a:r>
          </a:p>
          <a:p>
            <a:pPr lvl="3"/>
            <a:r>
              <a:rPr lang="en-GB" dirty="0"/>
              <a:t>	    &lt;input /&gt;</a:t>
            </a:r>
          </a:p>
          <a:p>
            <a:pPr lvl="3"/>
            <a:r>
              <a:rPr lang="en-GB" dirty="0"/>
              <a:t>	    &lt;input type="</a:t>
            </a:r>
            <a:r>
              <a:rPr lang="en-GB" dirty="0" err="1"/>
              <a:t>abcdefg</a:t>
            </a:r>
            <a:r>
              <a:rPr lang="en-GB" dirty="0"/>
              <a:t>" /&gt;</a:t>
            </a:r>
          </a:p>
          <a:p>
            <a:pPr lvl="3"/>
            <a:r>
              <a:rPr lang="en-GB" dirty="0"/>
              <a:t>	 2、</a:t>
            </a:r>
            <a:r>
              <a:rPr lang="zh-CN" altLang="en-US" dirty="0"/>
              <a:t>密码框</a:t>
            </a:r>
          </a:p>
          <a:p>
            <a:pPr lvl="3"/>
            <a:r>
              <a:rPr lang="zh-CN" altLang="en-US" dirty="0"/>
              <a:t>	    以密文的方式接收和显示用户的数据</a:t>
            </a:r>
          </a:p>
          <a:p>
            <a:pPr lvl="3"/>
            <a:r>
              <a:rPr lang="zh-CN" altLang="en-US" dirty="0"/>
              <a:t>	    </a:t>
            </a:r>
            <a:r>
              <a:rPr lang="en-GB" dirty="0"/>
              <a:t>type="password"</a:t>
            </a:r>
          </a:p>
          <a:p>
            <a:pPr lvl="3"/>
            <a:r>
              <a:rPr lang="en-GB" dirty="0"/>
              <a:t>	    &lt;input type="password" /&gt;</a:t>
            </a:r>
          </a:p>
          <a:p>
            <a:pPr lvl="3"/>
            <a:r>
              <a:rPr lang="en-GB" dirty="0"/>
              <a:t>	 </a:t>
            </a:r>
            <a:r>
              <a:rPr lang="zh-CN" altLang="en-US" dirty="0"/>
              <a:t>以上两个控件的通用属性</a:t>
            </a:r>
            <a:r>
              <a:rPr lang="en-US" altLang="zh-CN" dirty="0"/>
              <a:t>:</a:t>
            </a:r>
          </a:p>
          <a:p>
            <a:pPr lvl="3"/>
            <a:r>
              <a:rPr lang="en-US" altLang="zh-CN" dirty="0"/>
              <a:t>	    1</a:t>
            </a:r>
            <a:r>
              <a:rPr lang="zh-CN" altLang="en-US" dirty="0"/>
              <a:t>、</a:t>
            </a:r>
            <a:r>
              <a:rPr lang="en-GB" dirty="0" err="1"/>
              <a:t>name，id，value</a:t>
            </a:r>
            <a:r>
              <a:rPr lang="en-GB" dirty="0"/>
              <a:t>，</a:t>
            </a:r>
          </a:p>
          <a:p>
            <a:pPr lvl="3"/>
            <a:r>
              <a:rPr lang="en-GB" dirty="0"/>
              <a:t>	    2、maxlength : </a:t>
            </a:r>
            <a:r>
              <a:rPr lang="zh-CN" altLang="en-US" dirty="0"/>
              <a:t>限制输入的字符数</a:t>
            </a:r>
          </a:p>
          <a:p>
            <a:pPr lvl="3"/>
            <a:r>
              <a:rPr lang="zh-CN" altLang="en-US" dirty="0"/>
              <a:t>	    </a:t>
            </a:r>
            <a:r>
              <a:rPr lang="en-US" altLang="zh-CN" dirty="0"/>
              <a:t>3</a:t>
            </a:r>
            <a:r>
              <a:rPr lang="zh-CN" altLang="en-US" dirty="0"/>
              <a:t>、</a:t>
            </a:r>
            <a:r>
              <a:rPr lang="en-GB" dirty="0" err="1"/>
              <a:t>readonly</a:t>
            </a:r>
            <a:r>
              <a:rPr lang="en-GB" dirty="0"/>
              <a:t> : </a:t>
            </a:r>
            <a:r>
              <a:rPr lang="zh-CN" altLang="en-US" dirty="0"/>
              <a:t>设置控件为只读</a:t>
            </a:r>
            <a:endParaRPr lang="en-GB" dirty="0"/>
          </a:p>
          <a:p>
            <a:endParaRPr lang="en-GB" dirty="0"/>
          </a:p>
        </p:txBody>
      </p:sp>
      <p:sp>
        <p:nvSpPr>
          <p:cNvPr id="3" name="文本框 2">
            <a:extLst>
              <a:ext uri="{FF2B5EF4-FFF2-40B4-BE49-F238E27FC236}">
                <a16:creationId xmlns:a16="http://schemas.microsoft.com/office/drawing/2014/main" id="{80C11123-1351-40EB-89A6-8C851B068248}"/>
              </a:ext>
            </a:extLst>
          </p:cNvPr>
          <p:cNvSpPr txBox="1"/>
          <p:nvPr/>
        </p:nvSpPr>
        <p:spPr>
          <a:xfrm>
            <a:off x="7228827" y="1382933"/>
            <a:ext cx="3978269" cy="3693319"/>
          </a:xfrm>
          <a:prstGeom prst="rect">
            <a:avLst/>
          </a:prstGeom>
          <a:noFill/>
        </p:spPr>
        <p:txBody>
          <a:bodyPr wrap="none" rtlCol="0">
            <a:spAutoFit/>
          </a:bodyPr>
          <a:lstStyle/>
          <a:p>
            <a:r>
              <a:rPr lang="zh-CN" altLang="en-US" dirty="0"/>
              <a:t> </a:t>
            </a:r>
            <a:r>
              <a:rPr lang="en-US" altLang="zh-CN" dirty="0"/>
              <a:t>3</a:t>
            </a:r>
            <a:r>
              <a:rPr lang="zh-CN" altLang="en-US" dirty="0"/>
              <a:t>、单选按钮</a:t>
            </a:r>
          </a:p>
          <a:p>
            <a:r>
              <a:rPr lang="zh-CN" altLang="en-US" dirty="0"/>
              <a:t>	    </a:t>
            </a:r>
            <a:r>
              <a:rPr lang="en-GB" dirty="0"/>
              <a:t>type="radio"</a:t>
            </a:r>
          </a:p>
          <a:p>
            <a:r>
              <a:rPr lang="en-GB" dirty="0"/>
              <a:t>	    &lt;input type="radio" /&gt;</a:t>
            </a:r>
          </a:p>
          <a:p>
            <a:r>
              <a:rPr lang="en-GB" dirty="0"/>
              <a:t>	    name : </a:t>
            </a:r>
            <a:r>
              <a:rPr lang="zh-CN" altLang="en-US" dirty="0"/>
              <a:t>定义名称、分组</a:t>
            </a:r>
          </a:p>
          <a:p>
            <a:r>
              <a:rPr lang="zh-CN" altLang="en-US" dirty="0"/>
              <a:t>	    </a:t>
            </a:r>
            <a:r>
              <a:rPr lang="en-GB" dirty="0"/>
              <a:t>value : </a:t>
            </a:r>
            <a:r>
              <a:rPr lang="zh-CN" altLang="en-US" dirty="0"/>
              <a:t>值</a:t>
            </a:r>
          </a:p>
          <a:p>
            <a:r>
              <a:rPr lang="zh-CN" altLang="en-US" dirty="0"/>
              <a:t>	    </a:t>
            </a:r>
            <a:r>
              <a:rPr lang="en-GB" dirty="0"/>
              <a:t>checked : </a:t>
            </a:r>
            <a:r>
              <a:rPr lang="zh-CN" altLang="en-US" dirty="0"/>
              <a:t>默认被选中</a:t>
            </a:r>
            <a:endParaRPr lang="en-GB" altLang="zh-CN" dirty="0"/>
          </a:p>
          <a:p>
            <a:r>
              <a:rPr lang="zh-CN" altLang="en-US" dirty="0"/>
              <a:t> </a:t>
            </a:r>
            <a:r>
              <a:rPr lang="en-US" altLang="zh-CN" dirty="0"/>
              <a:t>4</a:t>
            </a:r>
            <a:r>
              <a:rPr lang="zh-CN" altLang="en-US" dirty="0"/>
              <a:t>、复选框</a:t>
            </a:r>
          </a:p>
          <a:p>
            <a:r>
              <a:rPr lang="zh-CN" altLang="en-US" dirty="0"/>
              <a:t>	    能够实现多选的控件</a:t>
            </a:r>
          </a:p>
          <a:p>
            <a:r>
              <a:rPr lang="zh-CN" altLang="en-US" dirty="0"/>
              <a:t>	    </a:t>
            </a:r>
            <a:r>
              <a:rPr lang="en-GB" dirty="0"/>
              <a:t>type="checkbox"</a:t>
            </a:r>
          </a:p>
          <a:p>
            <a:r>
              <a:rPr lang="en-GB" dirty="0"/>
              <a:t>	    &lt;input type="checkbox" /&gt;</a:t>
            </a:r>
          </a:p>
          <a:p>
            <a:r>
              <a:rPr lang="en-GB" dirty="0"/>
              <a:t>	    name :</a:t>
            </a:r>
            <a:r>
              <a:rPr lang="zh-CN" altLang="en-US" dirty="0"/>
              <a:t>定义名称、分组</a:t>
            </a:r>
          </a:p>
          <a:p>
            <a:r>
              <a:rPr lang="zh-CN" altLang="en-US" dirty="0"/>
              <a:t>	    </a:t>
            </a:r>
            <a:r>
              <a:rPr lang="en-GB" dirty="0"/>
              <a:t>value :</a:t>
            </a:r>
          </a:p>
          <a:p>
            <a:r>
              <a:rPr lang="en-GB" dirty="0"/>
              <a:t>	    checked :</a:t>
            </a:r>
          </a:p>
        </p:txBody>
      </p:sp>
      <p:sp>
        <p:nvSpPr>
          <p:cNvPr id="4" name="文本框 3">
            <a:extLst>
              <a:ext uri="{FF2B5EF4-FFF2-40B4-BE49-F238E27FC236}">
                <a16:creationId xmlns:a16="http://schemas.microsoft.com/office/drawing/2014/main" id="{4DC1799C-62D8-467F-864E-71E7563B9D81}"/>
              </a:ext>
            </a:extLst>
          </p:cNvPr>
          <p:cNvSpPr txBox="1"/>
          <p:nvPr/>
        </p:nvSpPr>
        <p:spPr>
          <a:xfrm>
            <a:off x="3996275" y="4740303"/>
            <a:ext cx="5221686" cy="1477328"/>
          </a:xfrm>
          <a:prstGeom prst="rect">
            <a:avLst/>
          </a:prstGeom>
          <a:noFill/>
        </p:spPr>
        <p:txBody>
          <a:bodyPr wrap="none" rtlCol="0">
            <a:spAutoFit/>
          </a:bodyPr>
          <a:lstStyle/>
          <a:p>
            <a:r>
              <a:rPr lang="en-US" altLang="zh-CN" dirty="0"/>
              <a:t>5</a:t>
            </a:r>
            <a:r>
              <a:rPr lang="zh-CN" altLang="en-US" dirty="0"/>
              <a:t>、</a:t>
            </a:r>
            <a:r>
              <a:rPr lang="en-US" altLang="zh-CN" dirty="0"/>
              <a:t>&lt;label&gt;</a:t>
            </a:r>
            <a:r>
              <a:rPr lang="zh-CN" altLang="en-US" dirty="0"/>
              <a:t>关联文本 与 表单元素 </a:t>
            </a:r>
          </a:p>
          <a:p>
            <a:r>
              <a:rPr lang="zh-CN" altLang="en-US" dirty="0"/>
              <a:t>	语法</a:t>
            </a:r>
            <a:r>
              <a:rPr lang="en-US" altLang="zh-CN" dirty="0"/>
              <a:t>:</a:t>
            </a:r>
          </a:p>
          <a:p>
            <a:r>
              <a:rPr lang="en-US" altLang="zh-CN" dirty="0"/>
              <a:t>	&lt;label&gt;</a:t>
            </a:r>
            <a:r>
              <a:rPr lang="zh-CN" altLang="en-US" dirty="0"/>
              <a:t>文本</a:t>
            </a:r>
            <a:r>
              <a:rPr lang="en-US" altLang="zh-CN" dirty="0"/>
              <a:t>&lt;/label&gt;</a:t>
            </a:r>
          </a:p>
          <a:p>
            <a:r>
              <a:rPr lang="en-US" altLang="zh-CN" dirty="0"/>
              <a:t>	</a:t>
            </a:r>
            <a:r>
              <a:rPr lang="zh-CN" altLang="en-US" dirty="0"/>
              <a:t>属性</a:t>
            </a:r>
            <a:r>
              <a:rPr lang="en-US" altLang="zh-CN" dirty="0"/>
              <a:t>:</a:t>
            </a:r>
          </a:p>
          <a:p>
            <a:r>
              <a:rPr lang="en-US" altLang="zh-CN" dirty="0"/>
              <a:t>	   for : </a:t>
            </a:r>
            <a:r>
              <a:rPr lang="zh-CN" altLang="en-US" dirty="0"/>
              <a:t>表示与该元素相关联的控件的</a:t>
            </a:r>
            <a:r>
              <a:rPr lang="en-US" altLang="zh-CN" dirty="0"/>
              <a:t>ID</a:t>
            </a:r>
            <a:r>
              <a:rPr lang="zh-CN" altLang="en-US" dirty="0"/>
              <a:t>值 </a:t>
            </a:r>
            <a:endParaRPr lang="en-GB" dirty="0"/>
          </a:p>
        </p:txBody>
      </p:sp>
    </p:spTree>
    <p:extLst>
      <p:ext uri="{BB962C8B-B14F-4D97-AF65-F5344CB8AC3E}">
        <p14:creationId xmlns:p14="http://schemas.microsoft.com/office/powerpoint/2010/main" val="20971029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按钮表单元素</a:t>
            </a:r>
            <a:endParaRPr lang="en-GB" sz="360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7F3534C3-78B3-4530-8E0E-98F2431D1F14}"/>
              </a:ext>
            </a:extLst>
          </p:cNvPr>
          <p:cNvSpPr txBox="1"/>
          <p:nvPr/>
        </p:nvSpPr>
        <p:spPr>
          <a:xfrm>
            <a:off x="-1463040" y="1105935"/>
            <a:ext cx="12456039" cy="5078313"/>
          </a:xfrm>
          <a:prstGeom prst="rect">
            <a:avLst/>
          </a:prstGeom>
          <a:noFill/>
        </p:spPr>
        <p:txBody>
          <a:bodyPr wrap="none" rtlCol="0">
            <a:spAutoFit/>
          </a:bodyPr>
          <a:lstStyle/>
          <a:p>
            <a:pPr lvl="3"/>
            <a:r>
              <a:rPr lang="zh-CN" altLang="en-US" dirty="0"/>
              <a:t>  </a:t>
            </a:r>
            <a:r>
              <a:rPr lang="en-US" altLang="zh-CN" dirty="0"/>
              <a:t>5</a:t>
            </a:r>
            <a:r>
              <a:rPr lang="zh-CN" altLang="en-US" dirty="0"/>
              <a:t>、按钮</a:t>
            </a:r>
          </a:p>
          <a:p>
            <a:pPr lvl="3"/>
            <a:r>
              <a:rPr lang="zh-CN" altLang="en-US" dirty="0"/>
              <a:t>	    </a:t>
            </a:r>
            <a:r>
              <a:rPr lang="en-US" altLang="zh-CN" dirty="0"/>
              <a:t>1</a:t>
            </a:r>
            <a:r>
              <a:rPr lang="zh-CN" altLang="en-US" dirty="0"/>
              <a:t>、提交按钮</a:t>
            </a:r>
          </a:p>
          <a:p>
            <a:pPr lvl="3"/>
            <a:r>
              <a:rPr lang="zh-CN" altLang="en-US" dirty="0"/>
              <a:t>	       功能固定化，用于将表单的数据提交给服务器</a:t>
            </a:r>
          </a:p>
          <a:p>
            <a:pPr lvl="3"/>
            <a:r>
              <a:rPr lang="zh-CN" altLang="en-US" dirty="0"/>
              <a:t>	       语法</a:t>
            </a:r>
            <a:r>
              <a:rPr lang="en-US" altLang="zh-CN" dirty="0"/>
              <a:t>:type="submit"</a:t>
            </a:r>
          </a:p>
          <a:p>
            <a:pPr lvl="3"/>
            <a:r>
              <a:rPr lang="en-US" altLang="zh-CN" dirty="0"/>
              <a:t>	       &lt;input type="submit" value="</a:t>
            </a:r>
            <a:r>
              <a:rPr lang="zh-CN" altLang="en-US" dirty="0"/>
              <a:t>按钮上的文字</a:t>
            </a:r>
            <a:r>
              <a:rPr lang="en-US" altLang="zh-CN" dirty="0"/>
              <a:t>" /&gt;</a:t>
            </a:r>
          </a:p>
          <a:p>
            <a:pPr lvl="3"/>
            <a:r>
              <a:rPr lang="en-US" altLang="zh-CN" dirty="0"/>
              <a:t>	    2</a:t>
            </a:r>
            <a:r>
              <a:rPr lang="zh-CN" altLang="en-US" dirty="0"/>
              <a:t>、重置按钮</a:t>
            </a:r>
          </a:p>
          <a:p>
            <a:pPr lvl="3"/>
            <a:r>
              <a:rPr lang="zh-CN" altLang="en-US" dirty="0"/>
              <a:t>	       功能固定化，将表单控件值恢复到默认状态</a:t>
            </a:r>
          </a:p>
          <a:p>
            <a:pPr lvl="3"/>
            <a:r>
              <a:rPr lang="zh-CN" altLang="en-US" dirty="0"/>
              <a:t>	       语法</a:t>
            </a:r>
            <a:r>
              <a:rPr lang="en-US" altLang="zh-CN" dirty="0"/>
              <a:t>: type="reset"</a:t>
            </a:r>
          </a:p>
          <a:p>
            <a:pPr lvl="3"/>
            <a:r>
              <a:rPr lang="en-US" altLang="zh-CN" dirty="0"/>
              <a:t>	       &lt;input type="reset" value="</a:t>
            </a:r>
            <a:r>
              <a:rPr lang="zh-CN" altLang="en-US" dirty="0"/>
              <a:t>文本</a:t>
            </a:r>
            <a:r>
              <a:rPr lang="en-US" altLang="zh-CN" dirty="0"/>
              <a:t>" /&gt;</a:t>
            </a:r>
          </a:p>
          <a:p>
            <a:pPr lvl="3"/>
            <a:r>
              <a:rPr lang="en-US" altLang="zh-CN" dirty="0"/>
              <a:t>	    3</a:t>
            </a:r>
            <a:r>
              <a:rPr lang="zh-CN" altLang="en-US" dirty="0"/>
              <a:t>、普通按钮</a:t>
            </a:r>
          </a:p>
          <a:p>
            <a:pPr lvl="3"/>
            <a:r>
              <a:rPr lang="zh-CN" altLang="en-US" dirty="0"/>
              <a:t>	       没有任何功能的标准按钮，用于执行客户端脚本（自定义功能）</a:t>
            </a:r>
          </a:p>
          <a:p>
            <a:pPr lvl="3"/>
            <a:r>
              <a:rPr lang="zh-CN" altLang="en-US" dirty="0"/>
              <a:t>	       语法</a:t>
            </a:r>
            <a:r>
              <a:rPr lang="en-US" altLang="zh-CN" dirty="0"/>
              <a:t>: &lt;input type="button" value="</a:t>
            </a:r>
            <a:r>
              <a:rPr lang="zh-CN" altLang="en-US" dirty="0"/>
              <a:t>文本</a:t>
            </a:r>
            <a:r>
              <a:rPr lang="en-US" altLang="zh-CN" dirty="0"/>
              <a:t>" /&gt;</a:t>
            </a:r>
          </a:p>
          <a:p>
            <a:pPr lvl="3"/>
            <a:r>
              <a:rPr lang="en-US" altLang="zh-CN" dirty="0"/>
              <a:t>	  6</a:t>
            </a:r>
            <a:r>
              <a:rPr lang="zh-CN" altLang="en-US" dirty="0"/>
              <a:t>、文件选择框</a:t>
            </a:r>
          </a:p>
          <a:p>
            <a:pPr lvl="3"/>
            <a:r>
              <a:rPr lang="zh-CN" altLang="en-US" dirty="0"/>
              <a:t>	     </a:t>
            </a:r>
            <a:r>
              <a:rPr lang="en-US" altLang="zh-CN" dirty="0"/>
              <a:t>&lt;input type="file" /&gt;</a:t>
            </a:r>
          </a:p>
          <a:p>
            <a:pPr lvl="3"/>
            <a:r>
              <a:rPr lang="en-US" altLang="zh-CN" dirty="0"/>
              <a:t>	     </a:t>
            </a:r>
            <a:r>
              <a:rPr lang="zh-CN" altLang="en-US" dirty="0"/>
              <a:t>注意</a:t>
            </a:r>
            <a:r>
              <a:rPr lang="en-US" altLang="zh-CN" dirty="0"/>
              <a:t>:</a:t>
            </a:r>
            <a:r>
              <a:rPr lang="zh-CN" altLang="en-US" dirty="0"/>
              <a:t>如果有文件上传的话，必须将表单的</a:t>
            </a:r>
            <a:r>
              <a:rPr lang="en-US" altLang="zh-CN" dirty="0" err="1"/>
              <a:t>enctype</a:t>
            </a:r>
            <a:r>
              <a:rPr lang="zh-CN" altLang="en-US" dirty="0"/>
              <a:t>更改为 </a:t>
            </a:r>
            <a:r>
              <a:rPr lang="en-US" altLang="zh-CN" dirty="0"/>
              <a:t>multipart/form-data,</a:t>
            </a:r>
            <a:r>
              <a:rPr lang="zh-CN" altLang="en-US" dirty="0"/>
              <a:t>同时</a:t>
            </a:r>
            <a:r>
              <a:rPr lang="en-US" altLang="zh-CN" dirty="0"/>
              <a:t>method</a:t>
            </a:r>
            <a:r>
              <a:rPr lang="zh-CN" altLang="en-US" dirty="0"/>
              <a:t>必须为</a:t>
            </a:r>
            <a:r>
              <a:rPr lang="en-US" altLang="zh-CN" dirty="0"/>
              <a:t>post</a:t>
            </a:r>
          </a:p>
          <a:p>
            <a:pPr lvl="3"/>
            <a:r>
              <a:rPr lang="en-US" altLang="zh-CN" dirty="0"/>
              <a:t>	 7</a:t>
            </a:r>
            <a:r>
              <a:rPr lang="zh-CN" altLang="en-US" dirty="0"/>
              <a:t>、隐藏域</a:t>
            </a:r>
          </a:p>
          <a:p>
            <a:pPr lvl="3"/>
            <a:r>
              <a:rPr lang="zh-CN" altLang="en-US" dirty="0"/>
              <a:t>	     </a:t>
            </a:r>
            <a:r>
              <a:rPr lang="en-US" altLang="zh-CN" dirty="0"/>
              <a:t>&lt;input type="hidden" name="" value="" /&gt;</a:t>
            </a:r>
          </a:p>
          <a:p>
            <a:pPr lvl="3"/>
            <a:r>
              <a:rPr lang="en-US" altLang="zh-CN" dirty="0"/>
              <a:t>	     </a:t>
            </a:r>
            <a:r>
              <a:rPr lang="zh-CN" altLang="en-US" dirty="0"/>
              <a:t>使用场合：隐藏域在页面中是看不到的，一般会配合后台开发一起使用，从来不单独使用。</a:t>
            </a:r>
            <a:endParaRPr lang="en-GB" dirty="0"/>
          </a:p>
        </p:txBody>
      </p:sp>
    </p:spTree>
    <p:extLst>
      <p:ext uri="{BB962C8B-B14F-4D97-AF65-F5344CB8AC3E}">
        <p14:creationId xmlns:p14="http://schemas.microsoft.com/office/powerpoint/2010/main" val="40555156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选项框</a:t>
            </a:r>
            <a:endParaRPr lang="en-GB" sz="3600"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DE053BB0-F8A5-4356-9453-D2F4B9756292}"/>
              </a:ext>
            </a:extLst>
          </p:cNvPr>
          <p:cNvSpPr txBox="1"/>
          <p:nvPr/>
        </p:nvSpPr>
        <p:spPr>
          <a:xfrm>
            <a:off x="4422371" y="764771"/>
            <a:ext cx="6370655" cy="5355312"/>
          </a:xfrm>
          <a:prstGeom prst="rect">
            <a:avLst/>
          </a:prstGeom>
          <a:noFill/>
        </p:spPr>
        <p:txBody>
          <a:bodyPr wrap="none" rtlCol="0">
            <a:spAutoFit/>
          </a:bodyPr>
          <a:lstStyle/>
          <a:p>
            <a:r>
              <a:rPr lang="zh-CN" altLang="en-US" dirty="0"/>
              <a:t>选项框</a:t>
            </a:r>
          </a:p>
          <a:p>
            <a:r>
              <a:rPr lang="zh-CN" altLang="en-US" dirty="0"/>
              <a:t>         别名</a:t>
            </a:r>
            <a:r>
              <a:rPr lang="en-US" altLang="zh-CN" dirty="0"/>
              <a:t>:</a:t>
            </a:r>
            <a:r>
              <a:rPr lang="zh-CN" altLang="en-US" dirty="0"/>
              <a:t>下拉框、下拉列表</a:t>
            </a:r>
          </a:p>
          <a:p>
            <a:r>
              <a:rPr lang="zh-CN" altLang="en-US" dirty="0"/>
              <a:t>	 </a:t>
            </a:r>
            <a:r>
              <a:rPr lang="en-US" altLang="zh-CN" dirty="0"/>
              <a:t>1</a:t>
            </a:r>
            <a:r>
              <a:rPr lang="zh-CN" altLang="en-US" dirty="0"/>
              <a:t>、下拉列表</a:t>
            </a:r>
          </a:p>
          <a:p>
            <a:r>
              <a:rPr lang="zh-CN" altLang="en-US" dirty="0"/>
              <a:t>	 </a:t>
            </a:r>
            <a:r>
              <a:rPr lang="en-US" altLang="zh-CN" dirty="0"/>
              <a:t>2</a:t>
            </a:r>
            <a:r>
              <a:rPr lang="zh-CN" altLang="en-US" dirty="0"/>
              <a:t>、滚动列表</a:t>
            </a:r>
          </a:p>
          <a:p>
            <a:r>
              <a:rPr lang="zh-CN" altLang="en-US" dirty="0"/>
              <a:t>	 语法：</a:t>
            </a:r>
          </a:p>
          <a:p>
            <a:r>
              <a:rPr lang="zh-CN" altLang="en-US" dirty="0"/>
              <a:t>	 </a:t>
            </a:r>
            <a:r>
              <a:rPr lang="en-US" altLang="zh-CN" dirty="0"/>
              <a:t>&lt;</a:t>
            </a:r>
            <a:r>
              <a:rPr lang="en-GB" dirty="0"/>
              <a:t>select&gt;&lt;/select&gt;</a:t>
            </a:r>
          </a:p>
          <a:p>
            <a:r>
              <a:rPr lang="en-GB" dirty="0"/>
              <a:t>	 </a:t>
            </a:r>
            <a:r>
              <a:rPr lang="zh-CN" altLang="en-US" dirty="0"/>
              <a:t>属性</a:t>
            </a:r>
            <a:r>
              <a:rPr lang="en-US" altLang="zh-CN" dirty="0"/>
              <a:t>:</a:t>
            </a:r>
          </a:p>
          <a:p>
            <a:r>
              <a:rPr lang="en-US" altLang="zh-CN" dirty="0"/>
              <a:t>	    </a:t>
            </a:r>
            <a:r>
              <a:rPr lang="en-GB" dirty="0"/>
              <a:t>name : </a:t>
            </a:r>
            <a:r>
              <a:rPr lang="zh-CN" altLang="en-US" dirty="0"/>
              <a:t>定义名称</a:t>
            </a:r>
          </a:p>
          <a:p>
            <a:r>
              <a:rPr lang="zh-CN" altLang="en-US" dirty="0"/>
              <a:t>	    </a:t>
            </a:r>
            <a:r>
              <a:rPr lang="en-GB" dirty="0"/>
              <a:t>size : </a:t>
            </a:r>
            <a:r>
              <a:rPr lang="zh-CN" altLang="en-US" dirty="0"/>
              <a:t>大于</a:t>
            </a:r>
            <a:r>
              <a:rPr lang="en-US" altLang="zh-CN" dirty="0"/>
              <a:t>1</a:t>
            </a:r>
            <a:r>
              <a:rPr lang="zh-CN" altLang="en-US" dirty="0"/>
              <a:t>，则为滚动列表，否则，九十下拉列表</a:t>
            </a:r>
          </a:p>
          <a:p>
            <a:r>
              <a:rPr lang="zh-CN" altLang="en-US" dirty="0"/>
              <a:t>	    </a:t>
            </a:r>
            <a:r>
              <a:rPr lang="en-GB" dirty="0"/>
              <a:t>multiple : </a:t>
            </a:r>
            <a:r>
              <a:rPr lang="zh-CN" altLang="en-US" dirty="0"/>
              <a:t>设置多选</a:t>
            </a:r>
          </a:p>
          <a:p>
            <a:r>
              <a:rPr lang="zh-CN" altLang="en-US" dirty="0"/>
              <a:t>	 </a:t>
            </a:r>
            <a:r>
              <a:rPr lang="en-US" altLang="zh-CN" dirty="0"/>
              <a:t>&lt;</a:t>
            </a:r>
            <a:r>
              <a:rPr lang="en-GB" dirty="0"/>
              <a:t>option&gt;&lt;/option&gt;</a:t>
            </a:r>
          </a:p>
          <a:p>
            <a:r>
              <a:rPr lang="en-GB" dirty="0"/>
              <a:t>	 </a:t>
            </a:r>
            <a:r>
              <a:rPr lang="zh-CN" altLang="en-US" dirty="0"/>
              <a:t>属性</a:t>
            </a:r>
            <a:r>
              <a:rPr lang="en-US" altLang="zh-CN" dirty="0"/>
              <a:t>:</a:t>
            </a:r>
          </a:p>
          <a:p>
            <a:r>
              <a:rPr lang="en-US" altLang="zh-CN" dirty="0"/>
              <a:t>	     </a:t>
            </a:r>
            <a:r>
              <a:rPr lang="en-GB" dirty="0"/>
              <a:t>value : </a:t>
            </a:r>
            <a:r>
              <a:rPr lang="zh-CN" altLang="en-US" dirty="0"/>
              <a:t>选项的值</a:t>
            </a:r>
          </a:p>
          <a:p>
            <a:r>
              <a:rPr lang="zh-CN" altLang="en-US" dirty="0"/>
              <a:t>	     </a:t>
            </a:r>
            <a:r>
              <a:rPr lang="en-GB" dirty="0"/>
              <a:t>selected : </a:t>
            </a:r>
            <a:r>
              <a:rPr lang="zh-CN" altLang="en-US" dirty="0"/>
              <a:t>预选中</a:t>
            </a:r>
          </a:p>
          <a:p>
            <a:r>
              <a:rPr lang="zh-CN" altLang="en-US" dirty="0"/>
              <a:t>	 </a:t>
            </a:r>
            <a:r>
              <a:rPr lang="en-US" altLang="zh-CN" dirty="0"/>
              <a:t>&lt;</a:t>
            </a:r>
            <a:r>
              <a:rPr lang="en-GB" dirty="0"/>
              <a:t>select name="province"&gt;</a:t>
            </a:r>
          </a:p>
          <a:p>
            <a:r>
              <a:rPr lang="en-GB" dirty="0"/>
              <a:t>		&lt;option value="0451"&gt;</a:t>
            </a:r>
            <a:r>
              <a:rPr lang="zh-CN" altLang="en-US" dirty="0"/>
              <a:t>黑龙江</a:t>
            </a:r>
            <a:r>
              <a:rPr lang="en-US" altLang="zh-CN" dirty="0"/>
              <a:t>&lt;/</a:t>
            </a:r>
            <a:r>
              <a:rPr lang="en-GB" dirty="0"/>
              <a:t>option&gt;</a:t>
            </a:r>
          </a:p>
          <a:p>
            <a:r>
              <a:rPr lang="en-GB" dirty="0"/>
              <a:t>		&lt;option value="0431"&gt;</a:t>
            </a:r>
            <a:r>
              <a:rPr lang="zh-CN" altLang="en-US" dirty="0"/>
              <a:t>吉林</a:t>
            </a:r>
            <a:r>
              <a:rPr lang="en-US" altLang="zh-CN" dirty="0"/>
              <a:t>&lt;/</a:t>
            </a:r>
            <a:r>
              <a:rPr lang="en-GB" dirty="0"/>
              <a:t>option&gt;</a:t>
            </a:r>
          </a:p>
          <a:p>
            <a:r>
              <a:rPr lang="en-GB" dirty="0"/>
              <a:t>		&lt;option value="021"&gt;</a:t>
            </a:r>
            <a:r>
              <a:rPr lang="zh-CN" altLang="en-US" dirty="0"/>
              <a:t>辽宁</a:t>
            </a:r>
            <a:r>
              <a:rPr lang="en-US" altLang="zh-CN" dirty="0"/>
              <a:t>&lt;/</a:t>
            </a:r>
            <a:r>
              <a:rPr lang="en-GB" dirty="0"/>
              <a:t>option&gt;</a:t>
            </a:r>
          </a:p>
          <a:p>
            <a:r>
              <a:rPr lang="en-GB" dirty="0"/>
              <a:t>	 &lt;/select&gt;</a:t>
            </a:r>
          </a:p>
        </p:txBody>
      </p:sp>
    </p:spTree>
    <p:extLst>
      <p:ext uri="{BB962C8B-B14F-4D97-AF65-F5344CB8AC3E}">
        <p14:creationId xmlns:p14="http://schemas.microsoft.com/office/powerpoint/2010/main" val="224720331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多文本框</a:t>
            </a:r>
            <a:endParaRPr lang="en-GB" sz="360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E5896AA3-3C21-4F3A-BD23-42D4882AFB9A}"/>
              </a:ext>
            </a:extLst>
          </p:cNvPr>
          <p:cNvSpPr txBox="1"/>
          <p:nvPr/>
        </p:nvSpPr>
        <p:spPr>
          <a:xfrm>
            <a:off x="847898" y="1778924"/>
            <a:ext cx="9658413" cy="2031325"/>
          </a:xfrm>
          <a:prstGeom prst="rect">
            <a:avLst/>
          </a:prstGeom>
          <a:noFill/>
        </p:spPr>
        <p:txBody>
          <a:bodyPr wrap="none" rtlCol="0">
            <a:spAutoFit/>
          </a:bodyPr>
          <a:lstStyle/>
          <a:p>
            <a:r>
              <a:rPr lang="zh-CN" altLang="en-US" dirty="0"/>
              <a:t>多行文本域</a:t>
            </a:r>
          </a:p>
          <a:p>
            <a:r>
              <a:rPr lang="zh-CN" altLang="en-US" dirty="0"/>
              <a:t>        语法</a:t>
            </a:r>
            <a:r>
              <a:rPr lang="en-US" altLang="zh-CN" dirty="0"/>
              <a:t>:</a:t>
            </a:r>
          </a:p>
          <a:p>
            <a:r>
              <a:rPr lang="en-US" altLang="zh-CN" dirty="0"/>
              <a:t>	&lt;</a:t>
            </a:r>
            <a:r>
              <a:rPr lang="en-US" altLang="zh-CN" dirty="0" err="1"/>
              <a:t>textarea</a:t>
            </a:r>
            <a:r>
              <a:rPr lang="en-US" altLang="zh-CN" dirty="0"/>
              <a:t>&gt;</a:t>
            </a:r>
            <a:r>
              <a:rPr lang="zh-CN" altLang="en-US" dirty="0"/>
              <a:t>默认显示文本</a:t>
            </a:r>
            <a:r>
              <a:rPr lang="en-US" altLang="zh-CN" dirty="0"/>
              <a:t>&lt;/</a:t>
            </a:r>
            <a:r>
              <a:rPr lang="en-US" altLang="zh-CN" dirty="0" err="1"/>
              <a:t>textarea</a:t>
            </a:r>
            <a:r>
              <a:rPr lang="en-US" altLang="zh-CN" dirty="0"/>
              <a:t>&gt;</a:t>
            </a:r>
          </a:p>
          <a:p>
            <a:r>
              <a:rPr lang="en-US" altLang="zh-CN" dirty="0"/>
              <a:t>	</a:t>
            </a:r>
            <a:r>
              <a:rPr lang="zh-CN" altLang="en-US" dirty="0"/>
              <a:t>属性</a:t>
            </a:r>
            <a:r>
              <a:rPr lang="en-US" altLang="zh-CN" dirty="0"/>
              <a:t>:</a:t>
            </a:r>
          </a:p>
          <a:p>
            <a:r>
              <a:rPr lang="en-US" altLang="zh-CN" dirty="0"/>
              <a:t>	   name : </a:t>
            </a:r>
            <a:r>
              <a:rPr lang="zh-CN" altLang="en-US" dirty="0"/>
              <a:t>名称</a:t>
            </a:r>
          </a:p>
          <a:p>
            <a:r>
              <a:rPr lang="zh-CN" altLang="en-US" dirty="0"/>
              <a:t>	   </a:t>
            </a:r>
            <a:r>
              <a:rPr lang="en-US" altLang="zh-CN" dirty="0"/>
              <a:t>cols : </a:t>
            </a:r>
            <a:r>
              <a:rPr lang="zh-CN" altLang="en-US" dirty="0"/>
              <a:t>指定文本域的列数，一行能显示多少个字符，表示宽度（以字符个数为单位）</a:t>
            </a:r>
          </a:p>
          <a:p>
            <a:r>
              <a:rPr lang="zh-CN" altLang="en-US" dirty="0"/>
              <a:t>	   </a:t>
            </a:r>
            <a:r>
              <a:rPr lang="en-US" altLang="zh-CN" dirty="0"/>
              <a:t>rows : </a:t>
            </a:r>
            <a:r>
              <a:rPr lang="zh-CN" altLang="en-US" dirty="0"/>
              <a:t>指定文本域的行数，如果真是数据超出设定行数，将出现滚动条</a:t>
            </a:r>
            <a:r>
              <a:rPr lang="en-US" altLang="zh-CN" dirty="0"/>
              <a:t>,</a:t>
            </a:r>
            <a:r>
              <a:rPr lang="zh-CN" altLang="en-US" dirty="0"/>
              <a:t>表示高度</a:t>
            </a:r>
            <a:endParaRPr lang="en-GB" dirty="0"/>
          </a:p>
        </p:txBody>
      </p:sp>
    </p:spTree>
    <p:extLst>
      <p:ext uri="{BB962C8B-B14F-4D97-AF65-F5344CB8AC3E}">
        <p14:creationId xmlns:p14="http://schemas.microsoft.com/office/powerpoint/2010/main" val="34606246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其他标记</a:t>
            </a:r>
            <a:endParaRPr lang="en-GB" sz="360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2C660D77-E028-4E06-B972-68D393A776C9}"/>
              </a:ext>
            </a:extLst>
          </p:cNvPr>
          <p:cNvSpPr txBox="1"/>
          <p:nvPr/>
        </p:nvSpPr>
        <p:spPr>
          <a:xfrm>
            <a:off x="1496291" y="1263534"/>
            <a:ext cx="8478982" cy="4801314"/>
          </a:xfrm>
          <a:prstGeom prst="rect">
            <a:avLst/>
          </a:prstGeom>
          <a:noFill/>
        </p:spPr>
        <p:txBody>
          <a:bodyPr wrap="square" rtlCol="0">
            <a:spAutoFit/>
          </a:bodyPr>
          <a:lstStyle/>
          <a:p>
            <a:r>
              <a:rPr lang="en-US" altLang="zh-CN" dirty="0"/>
              <a:t>1</a:t>
            </a:r>
            <a:r>
              <a:rPr lang="zh-CN" altLang="en-US" dirty="0"/>
              <a:t>、浮动框架</a:t>
            </a:r>
          </a:p>
          <a:p>
            <a:r>
              <a:rPr lang="zh-CN" altLang="en-US" dirty="0"/>
              <a:t>      在一个浏览器中同时显示多个页面文档</a:t>
            </a:r>
          </a:p>
          <a:p>
            <a:r>
              <a:rPr lang="zh-CN" altLang="en-US" dirty="0"/>
              <a:t>      语法</a:t>
            </a:r>
            <a:r>
              <a:rPr lang="en-US" altLang="zh-CN" dirty="0"/>
              <a:t>:</a:t>
            </a:r>
          </a:p>
          <a:p>
            <a:r>
              <a:rPr lang="en-US" altLang="zh-CN" dirty="0"/>
              <a:t>        &lt;</a:t>
            </a:r>
            <a:r>
              <a:rPr lang="en-GB" dirty="0" err="1"/>
              <a:t>iframe</a:t>
            </a:r>
            <a:r>
              <a:rPr lang="en-GB" dirty="0"/>
              <a:t>&gt;&lt;/</a:t>
            </a:r>
            <a:r>
              <a:rPr lang="en-GB" dirty="0" err="1"/>
              <a:t>iframe</a:t>
            </a:r>
            <a:r>
              <a:rPr lang="en-GB" dirty="0"/>
              <a:t>&gt;</a:t>
            </a:r>
          </a:p>
          <a:p>
            <a:r>
              <a:rPr lang="en-GB" dirty="0"/>
              <a:t>       </a:t>
            </a:r>
            <a:r>
              <a:rPr lang="zh-CN" altLang="en-US" dirty="0"/>
              <a:t>属性</a:t>
            </a:r>
            <a:r>
              <a:rPr lang="en-US" altLang="zh-CN" dirty="0"/>
              <a:t>:</a:t>
            </a:r>
          </a:p>
          <a:p>
            <a:r>
              <a:rPr lang="en-US" altLang="zh-CN" dirty="0"/>
              <a:t>          </a:t>
            </a:r>
            <a:r>
              <a:rPr lang="en-GB" dirty="0" err="1"/>
              <a:t>src</a:t>
            </a:r>
            <a:r>
              <a:rPr lang="en-GB" dirty="0"/>
              <a:t> : </a:t>
            </a:r>
            <a:r>
              <a:rPr lang="zh-CN" altLang="en-US" dirty="0"/>
              <a:t>引入的网页路径</a:t>
            </a:r>
            <a:r>
              <a:rPr lang="en-US" altLang="zh-CN" dirty="0"/>
              <a:t>(</a:t>
            </a:r>
            <a:r>
              <a:rPr lang="en-GB" dirty="0" err="1"/>
              <a:t>url</a:t>
            </a:r>
            <a:r>
              <a:rPr lang="en-GB" dirty="0"/>
              <a:t>)</a:t>
            </a:r>
          </a:p>
          <a:p>
            <a:r>
              <a:rPr lang="en-GB" dirty="0"/>
              <a:t>	  width : </a:t>
            </a:r>
            <a:r>
              <a:rPr lang="zh-CN" altLang="en-US" dirty="0"/>
              <a:t>宽度</a:t>
            </a:r>
          </a:p>
          <a:p>
            <a:r>
              <a:rPr lang="zh-CN" altLang="en-US" dirty="0"/>
              <a:t>	  </a:t>
            </a:r>
            <a:r>
              <a:rPr lang="en-GB" dirty="0"/>
              <a:t>height : </a:t>
            </a:r>
            <a:r>
              <a:rPr lang="zh-CN" altLang="en-US" dirty="0"/>
              <a:t>高度</a:t>
            </a:r>
          </a:p>
          <a:p>
            <a:r>
              <a:rPr lang="zh-CN" altLang="en-US" dirty="0"/>
              <a:t>	  </a:t>
            </a:r>
            <a:r>
              <a:rPr lang="en-GB" dirty="0"/>
              <a:t>frameborder : </a:t>
            </a:r>
            <a:r>
              <a:rPr lang="zh-CN" altLang="en-US" dirty="0"/>
              <a:t>边框</a:t>
            </a:r>
          </a:p>
          <a:p>
            <a:r>
              <a:rPr lang="zh-CN" altLang="en-US" dirty="0"/>
              <a:t>      注意：尽可能的少使用 </a:t>
            </a:r>
            <a:r>
              <a:rPr lang="en-GB" dirty="0" err="1"/>
              <a:t>iframe</a:t>
            </a:r>
            <a:r>
              <a:rPr lang="en-GB" dirty="0"/>
              <a:t> </a:t>
            </a:r>
            <a:r>
              <a:rPr lang="zh-CN" altLang="en-US" dirty="0"/>
              <a:t>元素</a:t>
            </a:r>
          </a:p>
          <a:p>
            <a:r>
              <a:rPr lang="zh-CN" altLang="en-US" dirty="0"/>
              <a:t>   </a:t>
            </a:r>
            <a:r>
              <a:rPr lang="en-US" altLang="zh-CN" dirty="0"/>
              <a:t>2</a:t>
            </a:r>
            <a:r>
              <a:rPr lang="zh-CN" altLang="en-US" dirty="0"/>
              <a:t>、摘要与细节</a:t>
            </a:r>
          </a:p>
          <a:p>
            <a:r>
              <a:rPr lang="zh-CN" altLang="en-US" dirty="0"/>
              <a:t>      将一部分内容进行 收缩或展开 的动作</a:t>
            </a:r>
          </a:p>
          <a:p>
            <a:r>
              <a:rPr lang="zh-CN" altLang="en-US" dirty="0"/>
              <a:t>      语法</a:t>
            </a:r>
            <a:r>
              <a:rPr lang="en-US" altLang="zh-CN" dirty="0"/>
              <a:t>:</a:t>
            </a:r>
          </a:p>
          <a:p>
            <a:r>
              <a:rPr lang="en-US" altLang="zh-CN" dirty="0"/>
              <a:t>      &lt;</a:t>
            </a:r>
            <a:r>
              <a:rPr lang="en-GB" dirty="0"/>
              <a:t>details&gt;</a:t>
            </a:r>
          </a:p>
          <a:p>
            <a:r>
              <a:rPr lang="en-GB" dirty="0"/>
              <a:t>	&lt;summary&gt;</a:t>
            </a:r>
            <a:r>
              <a:rPr lang="zh-CN" altLang="en-US" dirty="0"/>
              <a:t>标题</a:t>
            </a:r>
            <a:r>
              <a:rPr lang="en-US" altLang="zh-CN" dirty="0"/>
              <a:t>&lt;/</a:t>
            </a:r>
            <a:r>
              <a:rPr lang="en-GB" dirty="0"/>
              <a:t>summary&gt;</a:t>
            </a:r>
          </a:p>
          <a:p>
            <a:r>
              <a:rPr lang="en-GB" dirty="0"/>
              <a:t>	</a:t>
            </a:r>
            <a:r>
              <a:rPr lang="zh-CN" altLang="en-US" dirty="0"/>
              <a:t>显示的内容</a:t>
            </a:r>
          </a:p>
          <a:p>
            <a:r>
              <a:rPr lang="zh-CN" altLang="en-US" dirty="0"/>
              <a:t>      </a:t>
            </a:r>
            <a:r>
              <a:rPr lang="en-US" altLang="zh-CN" dirty="0"/>
              <a:t>&lt;/</a:t>
            </a:r>
            <a:r>
              <a:rPr lang="en-GB" dirty="0"/>
              <a:t>details&gt;</a:t>
            </a:r>
          </a:p>
        </p:txBody>
      </p:sp>
    </p:spTree>
    <p:extLst>
      <p:ext uri="{BB962C8B-B14F-4D97-AF65-F5344CB8AC3E}">
        <p14:creationId xmlns:p14="http://schemas.microsoft.com/office/powerpoint/2010/main" val="40500727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箭头: 五边形 11"/>
          <p:cNvSpPr/>
          <p:nvPr/>
        </p:nvSpPr>
        <p:spPr>
          <a:xfrm>
            <a:off x="1" y="1"/>
            <a:ext cx="4439478" cy="1205948"/>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什么是</a:t>
            </a:r>
            <a:r>
              <a:rPr lang="en-US" altLang="zh-CN" sz="3600" dirty="0">
                <a:latin typeface="Microsoft YaHei" panose="020B0503020204020204" pitchFamily="34" charset="-122"/>
                <a:ea typeface="Microsoft YaHei" panose="020B0503020204020204" pitchFamily="34" charset="-122"/>
              </a:rPr>
              <a:t>web</a:t>
            </a:r>
            <a:r>
              <a:rPr lang="zh-CN" altLang="en-US" sz="3600" dirty="0">
                <a:latin typeface="Microsoft YaHei" panose="020B0503020204020204" pitchFamily="34" charset="-122"/>
                <a:ea typeface="Microsoft YaHei" panose="020B0503020204020204" pitchFamily="34" charset="-122"/>
              </a:rPr>
              <a:t>？</a:t>
            </a:r>
            <a:endParaRPr lang="en-GB" sz="3600" dirty="0">
              <a:latin typeface="Microsoft YaHei" panose="020B0503020204020204" pitchFamily="34" charset="-122"/>
              <a:ea typeface="Microsoft YaHei" panose="020B0503020204020204" pitchFamily="34" charset="-122"/>
            </a:endParaRPr>
          </a:p>
        </p:txBody>
      </p:sp>
      <p:sp>
        <p:nvSpPr>
          <p:cNvPr id="3" name="文本框 2"/>
          <p:cNvSpPr txBox="1"/>
          <p:nvPr/>
        </p:nvSpPr>
        <p:spPr>
          <a:xfrm>
            <a:off x="585787" y="2200275"/>
            <a:ext cx="9517349" cy="2308324"/>
          </a:xfrm>
          <a:prstGeom prst="rect">
            <a:avLst/>
          </a:prstGeom>
          <a:noFill/>
        </p:spPr>
        <p:txBody>
          <a:bodyPr wrap="none" rtlCol="0">
            <a:spAutoFit/>
          </a:bodyPr>
          <a:lstStyle/>
          <a:p>
            <a:r>
              <a:rPr lang="zh-CN" altLang="en-US" dirty="0"/>
              <a:t> </a:t>
            </a:r>
            <a:r>
              <a:rPr lang="en-US" altLang="zh-CN" dirty="0"/>
              <a:t>1</a:t>
            </a:r>
            <a:r>
              <a:rPr lang="zh-CN" altLang="en-US" dirty="0"/>
              <a:t>、什么是</a:t>
            </a:r>
            <a:r>
              <a:rPr lang="en-US" altLang="zh-CN" dirty="0"/>
              <a:t>WEB</a:t>
            </a:r>
          </a:p>
          <a:p>
            <a:r>
              <a:rPr lang="en-US" altLang="zh-CN" dirty="0"/>
              <a:t>      </a:t>
            </a:r>
            <a:r>
              <a:rPr lang="zh-CN" altLang="en-US" dirty="0"/>
              <a:t>就是 </a:t>
            </a:r>
            <a:r>
              <a:rPr lang="en-US" altLang="zh-CN" dirty="0"/>
              <a:t>WWW</a:t>
            </a:r>
            <a:r>
              <a:rPr lang="zh-CN" altLang="en-US" dirty="0"/>
              <a:t>（</a:t>
            </a:r>
            <a:r>
              <a:rPr lang="en-US" altLang="zh-CN" dirty="0"/>
              <a:t>World Wide Web</a:t>
            </a:r>
            <a:r>
              <a:rPr lang="zh-CN" altLang="en-US" dirty="0"/>
              <a:t>）</a:t>
            </a:r>
          </a:p>
          <a:p>
            <a:r>
              <a:rPr lang="zh-CN" altLang="en-US" dirty="0"/>
              <a:t>      </a:t>
            </a:r>
            <a:r>
              <a:rPr lang="en-US" altLang="zh-CN" dirty="0"/>
              <a:t>w3c : www consortium </a:t>
            </a:r>
            <a:r>
              <a:rPr lang="zh-CN" altLang="en-US" dirty="0"/>
              <a:t>万维网联盟</a:t>
            </a:r>
          </a:p>
          <a:p>
            <a:r>
              <a:rPr lang="zh-CN" altLang="en-US" dirty="0"/>
              <a:t>   </a:t>
            </a:r>
            <a:r>
              <a:rPr lang="en-US" altLang="zh-CN" dirty="0"/>
              <a:t>2</a:t>
            </a:r>
            <a:r>
              <a:rPr lang="zh-CN" altLang="en-US" dirty="0"/>
              <a:t>、能干什么</a:t>
            </a:r>
          </a:p>
          <a:p>
            <a:r>
              <a:rPr lang="zh-CN" altLang="en-US" dirty="0"/>
              <a:t>      能够将各类的信息和服务进行连接，提供图形用户界面</a:t>
            </a:r>
          </a:p>
          <a:p>
            <a:r>
              <a:rPr lang="zh-CN" altLang="en-US" dirty="0"/>
              <a:t>      信息</a:t>
            </a:r>
            <a:r>
              <a:rPr lang="en-US" altLang="zh-CN" dirty="0"/>
              <a:t>:</a:t>
            </a:r>
            <a:r>
              <a:rPr lang="zh-CN" altLang="en-US" dirty="0"/>
              <a:t>文字、图片、音频、视频</a:t>
            </a:r>
          </a:p>
          <a:p>
            <a:r>
              <a:rPr lang="zh-CN" altLang="en-US" dirty="0"/>
              <a:t>      服务</a:t>
            </a:r>
            <a:r>
              <a:rPr lang="en-US" altLang="zh-CN" dirty="0"/>
              <a:t>:Telnet, FTP , Mail , HTTP ... </a:t>
            </a:r>
          </a:p>
          <a:p>
            <a:r>
              <a:rPr lang="en-US" altLang="zh-CN" dirty="0"/>
              <a:t>   3</a:t>
            </a:r>
            <a:r>
              <a:rPr lang="zh-CN" altLang="en-US" dirty="0"/>
              <a:t>、万维网就是无数的文档集合（网页文档）</a:t>
            </a:r>
            <a:r>
              <a:rPr lang="en-US" altLang="zh-CN" dirty="0"/>
              <a:t>,</a:t>
            </a:r>
            <a:r>
              <a:rPr lang="zh-CN" altLang="en-US" dirty="0"/>
              <a:t>文档会驻留在世界（互联网）的任何一个角落</a:t>
            </a:r>
            <a:endParaRPr lang="en-GB" dirty="0"/>
          </a:p>
        </p:txBody>
      </p:sp>
    </p:spTree>
    <p:extLst>
      <p:ext uri="{BB962C8B-B14F-4D97-AF65-F5344CB8AC3E}">
        <p14:creationId xmlns:p14="http://schemas.microsoft.com/office/powerpoint/2010/main" val="295294382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其他标记</a:t>
            </a:r>
            <a:endParaRPr lang="en-GB" sz="360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123F39C7-A5C9-49E6-9742-47360CBC8B41}"/>
              </a:ext>
            </a:extLst>
          </p:cNvPr>
          <p:cNvSpPr txBox="1"/>
          <p:nvPr/>
        </p:nvSpPr>
        <p:spPr>
          <a:xfrm>
            <a:off x="1955985" y="1105935"/>
            <a:ext cx="6955258" cy="5078313"/>
          </a:xfrm>
          <a:prstGeom prst="rect">
            <a:avLst/>
          </a:prstGeom>
          <a:noFill/>
        </p:spPr>
        <p:txBody>
          <a:bodyPr wrap="square" rtlCol="0">
            <a:spAutoFit/>
          </a:bodyPr>
          <a:lstStyle/>
          <a:p>
            <a:r>
              <a:rPr lang="en-US" altLang="zh-CN" dirty="0"/>
              <a:t>3</a:t>
            </a:r>
            <a:r>
              <a:rPr lang="zh-CN" altLang="en-US" dirty="0"/>
              <a:t>、度量元素</a:t>
            </a:r>
          </a:p>
          <a:p>
            <a:r>
              <a:rPr lang="zh-CN" altLang="en-US" dirty="0"/>
              <a:t>      语法</a:t>
            </a:r>
            <a:r>
              <a:rPr lang="en-US" altLang="zh-CN" dirty="0"/>
              <a:t>:</a:t>
            </a:r>
          </a:p>
          <a:p>
            <a:r>
              <a:rPr lang="en-US" altLang="zh-CN" dirty="0"/>
              <a:t>      &lt;</a:t>
            </a:r>
            <a:r>
              <a:rPr lang="en-GB" dirty="0"/>
              <a:t>meter&gt;&lt;/meter&gt;</a:t>
            </a:r>
          </a:p>
          <a:p>
            <a:r>
              <a:rPr lang="en-GB" dirty="0"/>
              <a:t>      </a:t>
            </a:r>
            <a:r>
              <a:rPr lang="zh-CN" altLang="en-US" dirty="0"/>
              <a:t>属性</a:t>
            </a:r>
            <a:r>
              <a:rPr lang="en-US" altLang="zh-CN" dirty="0"/>
              <a:t>:</a:t>
            </a:r>
          </a:p>
          <a:p>
            <a:r>
              <a:rPr lang="en-US" altLang="zh-CN" dirty="0"/>
              <a:t>         </a:t>
            </a:r>
            <a:r>
              <a:rPr lang="en-GB" dirty="0"/>
              <a:t>min : </a:t>
            </a:r>
            <a:r>
              <a:rPr lang="zh-CN" altLang="en-US" dirty="0"/>
              <a:t>度量范围的最小值，默认为</a:t>
            </a:r>
            <a:r>
              <a:rPr lang="en-US" altLang="zh-CN" dirty="0"/>
              <a:t>0</a:t>
            </a:r>
          </a:p>
          <a:p>
            <a:r>
              <a:rPr lang="en-US" altLang="zh-CN" dirty="0"/>
              <a:t>	 </a:t>
            </a:r>
            <a:r>
              <a:rPr lang="en-GB" dirty="0"/>
              <a:t>max : </a:t>
            </a:r>
            <a:r>
              <a:rPr lang="zh-CN" altLang="en-US" dirty="0"/>
              <a:t>度量范围的最大值，默认为</a:t>
            </a:r>
            <a:r>
              <a:rPr lang="en-US" altLang="zh-CN" dirty="0"/>
              <a:t>1</a:t>
            </a:r>
          </a:p>
          <a:p>
            <a:r>
              <a:rPr lang="en-US" altLang="zh-CN" dirty="0"/>
              <a:t>	 </a:t>
            </a:r>
            <a:r>
              <a:rPr lang="en-GB" dirty="0"/>
              <a:t>value : </a:t>
            </a:r>
            <a:r>
              <a:rPr lang="zh-CN" altLang="en-US" dirty="0"/>
              <a:t>当前的度量值，默认为</a:t>
            </a:r>
            <a:r>
              <a:rPr lang="en-US" altLang="zh-CN" dirty="0"/>
              <a:t>0</a:t>
            </a:r>
          </a:p>
          <a:p>
            <a:r>
              <a:rPr lang="en-US" altLang="zh-CN" dirty="0"/>
              <a:t>   4</a:t>
            </a:r>
            <a:r>
              <a:rPr lang="zh-CN" altLang="en-US" dirty="0"/>
              <a:t>、时间元素</a:t>
            </a:r>
          </a:p>
          <a:p>
            <a:r>
              <a:rPr lang="zh-CN" altLang="en-US" dirty="0"/>
              <a:t>      语法</a:t>
            </a:r>
            <a:r>
              <a:rPr lang="en-US" altLang="zh-CN" dirty="0"/>
              <a:t>:</a:t>
            </a:r>
          </a:p>
          <a:p>
            <a:r>
              <a:rPr lang="en-US" altLang="zh-CN" dirty="0"/>
              <a:t>      &lt;</a:t>
            </a:r>
            <a:r>
              <a:rPr lang="en-GB" dirty="0"/>
              <a:t>time datetime="</a:t>
            </a:r>
            <a:r>
              <a:rPr lang="zh-CN" altLang="en-US" dirty="0"/>
              <a:t>时间值</a:t>
            </a:r>
            <a:r>
              <a:rPr lang="en-US" altLang="zh-CN" dirty="0"/>
              <a:t>"&gt;</a:t>
            </a:r>
            <a:r>
              <a:rPr lang="zh-CN" altLang="en-US" dirty="0"/>
              <a:t>显示的文本</a:t>
            </a:r>
            <a:r>
              <a:rPr lang="en-US" altLang="zh-CN" dirty="0"/>
              <a:t>&lt;/</a:t>
            </a:r>
            <a:r>
              <a:rPr lang="en-GB" dirty="0"/>
              <a:t>time&gt;</a:t>
            </a:r>
          </a:p>
          <a:p>
            <a:r>
              <a:rPr lang="en-GB" dirty="0"/>
              <a:t>   5、</a:t>
            </a:r>
            <a:r>
              <a:rPr lang="zh-CN" altLang="en-US" dirty="0"/>
              <a:t>分组元素</a:t>
            </a:r>
          </a:p>
          <a:p>
            <a:r>
              <a:rPr lang="zh-CN" altLang="en-US" dirty="0"/>
              <a:t>      </a:t>
            </a:r>
            <a:r>
              <a:rPr lang="en-US" altLang="zh-CN" dirty="0"/>
              <a:t>&lt;</a:t>
            </a:r>
            <a:r>
              <a:rPr lang="en-GB" dirty="0" err="1"/>
              <a:t>fieldset</a:t>
            </a:r>
            <a:r>
              <a:rPr lang="en-GB" dirty="0"/>
              <a:t>&gt;</a:t>
            </a:r>
          </a:p>
          <a:p>
            <a:r>
              <a:rPr lang="en-GB" dirty="0"/>
              <a:t>	&lt;legend&gt;&lt;/legend&gt; </a:t>
            </a:r>
            <a:r>
              <a:rPr lang="zh-CN" altLang="en-US" dirty="0"/>
              <a:t>定义组标题</a:t>
            </a:r>
          </a:p>
          <a:p>
            <a:r>
              <a:rPr lang="zh-CN" altLang="en-US" dirty="0"/>
              <a:t>	显示内容</a:t>
            </a:r>
          </a:p>
          <a:p>
            <a:r>
              <a:rPr lang="zh-CN" altLang="en-US" dirty="0"/>
              <a:t>      </a:t>
            </a:r>
            <a:r>
              <a:rPr lang="en-US" altLang="zh-CN" dirty="0"/>
              <a:t>&lt;/</a:t>
            </a:r>
            <a:r>
              <a:rPr lang="en-GB" dirty="0" err="1"/>
              <a:t>fieldset</a:t>
            </a:r>
            <a:r>
              <a:rPr lang="en-GB" dirty="0"/>
              <a:t>&gt;</a:t>
            </a:r>
            <a:r>
              <a:rPr lang="zh-CN" altLang="en-US" dirty="0"/>
              <a:t>定义组</a:t>
            </a:r>
          </a:p>
          <a:p>
            <a:r>
              <a:rPr lang="zh-CN" altLang="en-US" dirty="0"/>
              <a:t>   </a:t>
            </a:r>
            <a:r>
              <a:rPr lang="en-US" altLang="zh-CN" dirty="0"/>
              <a:t>6</a:t>
            </a:r>
            <a:r>
              <a:rPr lang="zh-CN" altLang="en-US" dirty="0"/>
              <a:t>、高亮文本显示</a:t>
            </a:r>
          </a:p>
          <a:p>
            <a:r>
              <a:rPr lang="zh-CN" altLang="en-US" dirty="0"/>
              <a:t>      以突出的方式显示一段文本</a:t>
            </a:r>
          </a:p>
          <a:p>
            <a:r>
              <a:rPr lang="zh-CN" altLang="en-US" dirty="0"/>
              <a:t>      语法：</a:t>
            </a:r>
            <a:r>
              <a:rPr lang="en-US" altLang="zh-CN" dirty="0"/>
              <a:t>&lt;</a:t>
            </a:r>
            <a:r>
              <a:rPr lang="en-GB" dirty="0"/>
              <a:t>mark&gt;</a:t>
            </a:r>
            <a:r>
              <a:rPr lang="zh-CN" altLang="en-US" dirty="0"/>
              <a:t>高亮显示的文本</a:t>
            </a:r>
            <a:r>
              <a:rPr lang="en-US" altLang="zh-CN" dirty="0"/>
              <a:t>&lt;/</a:t>
            </a:r>
            <a:r>
              <a:rPr lang="en-GB" dirty="0"/>
              <a:t>mark&gt;</a:t>
            </a:r>
          </a:p>
        </p:txBody>
      </p:sp>
      <p:pic>
        <p:nvPicPr>
          <p:cNvPr id="5" name="图片 4">
            <a:extLst>
              <a:ext uri="{FF2B5EF4-FFF2-40B4-BE49-F238E27FC236}">
                <a16:creationId xmlns:a16="http://schemas.microsoft.com/office/drawing/2014/main" id="{E3F60FB6-19BB-43F9-8C20-0D12B702DCB2}"/>
              </a:ext>
            </a:extLst>
          </p:cNvPr>
          <p:cNvPicPr>
            <a:picLocks noChangeAspect="1"/>
          </p:cNvPicPr>
          <p:nvPr/>
        </p:nvPicPr>
        <p:blipFill>
          <a:blip r:embed="rId2"/>
          <a:stretch>
            <a:fillRect/>
          </a:stretch>
        </p:blipFill>
        <p:spPr>
          <a:xfrm>
            <a:off x="3821257" y="126348"/>
            <a:ext cx="8705850" cy="6057900"/>
          </a:xfrm>
          <a:prstGeom prst="rect">
            <a:avLst/>
          </a:prstGeom>
        </p:spPr>
      </p:pic>
    </p:spTree>
    <p:extLst>
      <p:ext uri="{BB962C8B-B14F-4D97-AF65-F5344CB8AC3E}">
        <p14:creationId xmlns:p14="http://schemas.microsoft.com/office/powerpoint/2010/main" val="38649685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箭头: 五边形 14"/>
          <p:cNvSpPr/>
          <p:nvPr/>
        </p:nvSpPr>
        <p:spPr>
          <a:xfrm>
            <a:off x="0" y="0"/>
            <a:ext cx="4605251" cy="1105935"/>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Microsoft YaHei" panose="020B0503020204020204" pitchFamily="34" charset="-122"/>
                <a:ea typeface="Microsoft YaHei" panose="020B0503020204020204" pitchFamily="34" charset="-122"/>
              </a:rPr>
              <a:t>作业</a:t>
            </a:r>
            <a:endParaRPr lang="en-GB" sz="3600" dirty="0">
              <a:latin typeface="Microsoft YaHei" panose="020B0503020204020204" pitchFamily="34" charset="-122"/>
              <a:ea typeface="Microsoft YaHei" panose="020B0503020204020204" pitchFamily="34" charset="-122"/>
            </a:endParaRPr>
          </a:p>
        </p:txBody>
      </p:sp>
      <p:pic>
        <p:nvPicPr>
          <p:cNvPr id="5" name="图片 4">
            <a:extLst>
              <a:ext uri="{FF2B5EF4-FFF2-40B4-BE49-F238E27FC236}">
                <a16:creationId xmlns:a16="http://schemas.microsoft.com/office/drawing/2014/main" id="{E3F60FB6-19BB-43F9-8C20-0D12B702DCB2}"/>
              </a:ext>
            </a:extLst>
          </p:cNvPr>
          <p:cNvPicPr>
            <a:picLocks noChangeAspect="1"/>
          </p:cNvPicPr>
          <p:nvPr/>
        </p:nvPicPr>
        <p:blipFill>
          <a:blip r:embed="rId2"/>
          <a:stretch>
            <a:fillRect/>
          </a:stretch>
        </p:blipFill>
        <p:spPr>
          <a:xfrm>
            <a:off x="147031" y="1105935"/>
            <a:ext cx="7301172" cy="5080465"/>
          </a:xfrm>
          <a:prstGeom prst="rect">
            <a:avLst/>
          </a:prstGeom>
        </p:spPr>
      </p:pic>
      <p:sp>
        <p:nvSpPr>
          <p:cNvPr id="3" name="文本框 2">
            <a:extLst>
              <a:ext uri="{FF2B5EF4-FFF2-40B4-BE49-F238E27FC236}">
                <a16:creationId xmlns:a16="http://schemas.microsoft.com/office/drawing/2014/main" id="{306D7961-716F-4BD1-978E-DEC298128A0F}"/>
              </a:ext>
            </a:extLst>
          </p:cNvPr>
          <p:cNvSpPr txBox="1"/>
          <p:nvPr/>
        </p:nvSpPr>
        <p:spPr>
          <a:xfrm>
            <a:off x="7963593" y="1928553"/>
            <a:ext cx="1835439" cy="369332"/>
          </a:xfrm>
          <a:prstGeom prst="rect">
            <a:avLst/>
          </a:prstGeom>
          <a:noFill/>
        </p:spPr>
        <p:txBody>
          <a:bodyPr wrap="none" rtlCol="0">
            <a:spAutoFit/>
          </a:bodyPr>
          <a:lstStyle/>
          <a:p>
            <a:r>
              <a:rPr lang="zh-CN" altLang="en-US" dirty="0"/>
              <a:t>完成如左图所示</a:t>
            </a:r>
            <a:endParaRPr lang="en-GB" dirty="0"/>
          </a:p>
        </p:txBody>
      </p:sp>
    </p:spTree>
    <p:extLst>
      <p:ext uri="{BB962C8B-B14F-4D97-AF65-F5344CB8AC3E}">
        <p14:creationId xmlns:p14="http://schemas.microsoft.com/office/powerpoint/2010/main" val="34586609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8466090" y="3991700"/>
            <a:ext cx="2979683" cy="501472"/>
          </a:xfrm>
        </p:spPr>
        <p:txBody>
          <a:bodyPr/>
          <a:lstStyle/>
          <a:p>
            <a:r>
              <a:rPr lang="en-US" altLang="zh-CN" dirty="0">
                <a:latin typeface="微软雅黑" pitchFamily="34" charset="-122"/>
                <a:ea typeface="微软雅黑" pitchFamily="34" charset="-122"/>
              </a:rPr>
              <a:t>http://www.myhopu.com</a:t>
            </a:r>
            <a:endParaRPr lang="zh-CN" altLang="en-US" dirty="0">
              <a:latin typeface="微软雅黑" pitchFamily="34" charset="-122"/>
              <a:ea typeface="微软雅黑" pitchFamily="34" charset="-122"/>
            </a:endParaRPr>
          </a:p>
        </p:txBody>
      </p:sp>
      <p:sp>
        <p:nvSpPr>
          <p:cNvPr id="5" name="TextBox 4"/>
          <p:cNvSpPr txBox="1"/>
          <p:nvPr/>
        </p:nvSpPr>
        <p:spPr>
          <a:xfrm>
            <a:off x="211844" y="2628914"/>
            <a:ext cx="5794818" cy="1938992"/>
          </a:xfrm>
          <a:prstGeom prst="rect">
            <a:avLst/>
          </a:prstGeom>
          <a:noFill/>
        </p:spPr>
        <p:txBody>
          <a:bodyPr wrap="square" rtlCol="0">
            <a:spAutoFit/>
          </a:bodyPr>
          <a:lstStyle/>
          <a:p>
            <a:r>
              <a:rPr lang="en-US" altLang="zh-CN" sz="12000" dirty="0">
                <a:solidFill>
                  <a:schemeClr val="bg1"/>
                </a:solidFill>
                <a:latin typeface="微软雅黑" pitchFamily="34" charset="-122"/>
                <a:ea typeface="微软雅黑" pitchFamily="34" charset="-122"/>
              </a:rPr>
              <a:t>Thanks!</a:t>
            </a:r>
            <a:endParaRPr lang="zh-CN" altLang="en-US" sz="12000" dirty="0">
              <a:solidFill>
                <a:schemeClr val="bg1"/>
              </a:solidFill>
              <a:latin typeface="微软雅黑" pitchFamily="34" charset="-122"/>
              <a:ea typeface="微软雅黑" pitchFamily="34" charset="-122"/>
            </a:endParaRPr>
          </a:p>
        </p:txBody>
      </p:sp>
      <p:pic>
        <p:nvPicPr>
          <p:cNvPr id="1026" name="Picture 2" descr="C:\Users\doalp_000\Desktop\3.png"/>
          <p:cNvPicPr>
            <a:picLocks noChangeAspect="1" noChangeArrowheads="1"/>
          </p:cNvPicPr>
          <p:nvPr/>
        </p:nvPicPr>
        <p:blipFill>
          <a:blip r:embed="rId2" cstate="print"/>
          <a:stretch>
            <a:fillRect/>
          </a:stretch>
        </p:blipFill>
        <p:spPr bwMode="auto">
          <a:xfrm>
            <a:off x="8712936" y="2238703"/>
            <a:ext cx="2543643" cy="2543643"/>
          </a:xfrm>
          <a:prstGeom prst="rect">
            <a:avLst/>
          </a:prstGeom>
          <a:noFill/>
        </p:spPr>
      </p:pic>
    </p:spTree>
    <p:extLst>
      <p:ext uri="{BB962C8B-B14F-4D97-AF65-F5344CB8AC3E}">
        <p14:creationId xmlns:p14="http://schemas.microsoft.com/office/powerpoint/2010/main" val="292423964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箭头: 五边形 11"/>
          <p:cNvSpPr/>
          <p:nvPr/>
        </p:nvSpPr>
        <p:spPr>
          <a:xfrm>
            <a:off x="1" y="1"/>
            <a:ext cx="4439478" cy="1205948"/>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Microsoft YaHei" panose="020B0503020204020204" pitchFamily="34" charset="-122"/>
                <a:ea typeface="Microsoft YaHei" panose="020B0503020204020204" pitchFamily="34" charset="-122"/>
              </a:rPr>
              <a:t>Web</a:t>
            </a:r>
            <a:r>
              <a:rPr lang="zh-CN" altLang="en-US" sz="3600" dirty="0">
                <a:latin typeface="Microsoft YaHei" panose="020B0503020204020204" pitchFamily="34" charset="-122"/>
                <a:ea typeface="Microsoft YaHei" panose="020B0503020204020204" pitchFamily="34" charset="-122"/>
              </a:rPr>
              <a:t>的工作原理</a:t>
            </a:r>
            <a:endParaRPr lang="en-GB" sz="3600" dirty="0">
              <a:latin typeface="Microsoft YaHei" panose="020B0503020204020204" pitchFamily="34" charset="-122"/>
              <a:ea typeface="Microsoft YaHei" panose="020B0503020204020204" pitchFamily="34" charset="-122"/>
            </a:endParaRPr>
          </a:p>
        </p:txBody>
      </p:sp>
      <p:sp>
        <p:nvSpPr>
          <p:cNvPr id="4" name="文本框 3"/>
          <p:cNvSpPr txBox="1"/>
          <p:nvPr/>
        </p:nvSpPr>
        <p:spPr>
          <a:xfrm>
            <a:off x="1100138" y="1585912"/>
            <a:ext cx="5786437" cy="3693319"/>
          </a:xfrm>
          <a:prstGeom prst="rect">
            <a:avLst/>
          </a:prstGeom>
          <a:noFill/>
        </p:spPr>
        <p:txBody>
          <a:bodyPr wrap="square" rtlCol="0">
            <a:spAutoFit/>
          </a:bodyPr>
          <a:lstStyle/>
          <a:p>
            <a:r>
              <a:rPr lang="en-US" altLang="zh-CN" dirty="0"/>
              <a:t>WEB</a:t>
            </a:r>
            <a:r>
              <a:rPr lang="zh-CN" altLang="en-US" dirty="0"/>
              <a:t>是基于</a:t>
            </a:r>
            <a:r>
              <a:rPr lang="en-US" altLang="zh-CN" dirty="0"/>
              <a:t>Internet</a:t>
            </a:r>
            <a:r>
              <a:rPr lang="zh-CN" altLang="en-US" dirty="0"/>
              <a:t>的多媒体信息服务系统</a:t>
            </a:r>
          </a:p>
          <a:p>
            <a:r>
              <a:rPr lang="zh-CN" altLang="en-US" dirty="0"/>
              <a:t>   </a:t>
            </a:r>
            <a:r>
              <a:rPr lang="en-US" altLang="zh-CN" dirty="0"/>
              <a:t>1</a:t>
            </a:r>
            <a:r>
              <a:rPr lang="zh-CN" altLang="en-US" dirty="0"/>
              <a:t>、基于 浏览器 </a:t>
            </a:r>
            <a:r>
              <a:rPr lang="en-US" altLang="zh-CN" dirty="0"/>
              <a:t>/ </a:t>
            </a:r>
            <a:r>
              <a:rPr lang="zh-CN" altLang="en-US" dirty="0"/>
              <a:t>服务器 模式</a:t>
            </a:r>
          </a:p>
          <a:p>
            <a:r>
              <a:rPr lang="zh-CN" altLang="en-US" dirty="0"/>
              <a:t>      </a:t>
            </a:r>
            <a:r>
              <a:rPr lang="en-US" altLang="zh-CN" dirty="0"/>
              <a:t>B / S : Browser / Server</a:t>
            </a:r>
          </a:p>
          <a:p>
            <a:r>
              <a:rPr lang="en-US" altLang="zh-CN" dirty="0"/>
              <a:t>      </a:t>
            </a:r>
            <a:r>
              <a:rPr lang="zh-CN" altLang="en-US" dirty="0"/>
              <a:t>在服务器上，主要以网页的形式发布多媒体信息</a:t>
            </a:r>
          </a:p>
          <a:p>
            <a:endParaRPr lang="zh-CN" altLang="en-US" dirty="0"/>
          </a:p>
          <a:p>
            <a:r>
              <a:rPr lang="zh-CN" altLang="en-US" dirty="0"/>
              <a:t>   </a:t>
            </a:r>
            <a:r>
              <a:rPr lang="en-US" altLang="zh-CN" dirty="0"/>
              <a:t>2</a:t>
            </a:r>
            <a:r>
              <a:rPr lang="zh-CN" altLang="en-US" dirty="0"/>
              <a:t>、由</a:t>
            </a:r>
            <a:r>
              <a:rPr lang="en-US" altLang="zh-CN" dirty="0"/>
              <a:t>WEB</a:t>
            </a:r>
            <a:r>
              <a:rPr lang="zh-CN" altLang="en-US" dirty="0"/>
              <a:t>服务器、浏览器、通信协议组成</a:t>
            </a:r>
          </a:p>
          <a:p>
            <a:r>
              <a:rPr lang="zh-CN" altLang="en-US" dirty="0"/>
              <a:t>   </a:t>
            </a:r>
            <a:r>
              <a:rPr lang="en-US" altLang="zh-CN" dirty="0"/>
              <a:t>3</a:t>
            </a:r>
            <a:r>
              <a:rPr lang="zh-CN" altLang="en-US" dirty="0"/>
              <a:t>、</a:t>
            </a:r>
            <a:r>
              <a:rPr lang="en-US" altLang="zh-CN" dirty="0"/>
              <a:t>WEB </a:t>
            </a:r>
            <a:r>
              <a:rPr lang="zh-CN" altLang="en-US" dirty="0"/>
              <a:t>相关技术</a:t>
            </a:r>
          </a:p>
          <a:p>
            <a:r>
              <a:rPr lang="zh-CN" altLang="en-US" dirty="0"/>
              <a:t>      </a:t>
            </a:r>
            <a:r>
              <a:rPr lang="en-US" altLang="zh-CN" dirty="0"/>
              <a:t>1</a:t>
            </a:r>
            <a:r>
              <a:rPr lang="zh-CN" altLang="en-US" dirty="0"/>
              <a:t>、服务器端技术（后台）</a:t>
            </a:r>
          </a:p>
          <a:p>
            <a:r>
              <a:rPr lang="zh-CN" altLang="en-US" dirty="0"/>
              <a:t>         </a:t>
            </a:r>
            <a:r>
              <a:rPr lang="en-US" altLang="zh-CN" dirty="0"/>
              <a:t>PHP,JSP,ASP </a:t>
            </a:r>
            <a:r>
              <a:rPr lang="zh-CN" altLang="en-US" dirty="0"/>
              <a:t>。。。 。。。</a:t>
            </a:r>
          </a:p>
          <a:p>
            <a:r>
              <a:rPr lang="zh-CN" altLang="en-US" dirty="0"/>
              <a:t>      </a:t>
            </a:r>
            <a:r>
              <a:rPr lang="en-US" altLang="zh-CN" dirty="0"/>
              <a:t>2</a:t>
            </a:r>
            <a:r>
              <a:rPr lang="zh-CN" altLang="en-US" dirty="0"/>
              <a:t>、客户端技术</a:t>
            </a:r>
            <a:r>
              <a:rPr lang="en-US" altLang="zh-CN" dirty="0"/>
              <a:t>(</a:t>
            </a:r>
            <a:r>
              <a:rPr lang="zh-CN" altLang="en-US" dirty="0"/>
              <a:t>前端技术</a:t>
            </a:r>
            <a:r>
              <a:rPr lang="en-US" altLang="zh-CN" dirty="0"/>
              <a:t>)</a:t>
            </a:r>
          </a:p>
          <a:p>
            <a:r>
              <a:rPr lang="en-US" altLang="zh-CN" dirty="0"/>
              <a:t>         HTML,</a:t>
            </a:r>
          </a:p>
          <a:p>
            <a:r>
              <a:rPr lang="en-US" altLang="zh-CN" dirty="0"/>
              <a:t>         CSS,</a:t>
            </a:r>
          </a:p>
          <a:p>
            <a:r>
              <a:rPr lang="en-US" altLang="zh-CN" dirty="0"/>
              <a:t>         </a:t>
            </a:r>
            <a:r>
              <a:rPr lang="en-US" altLang="zh-CN" dirty="0" err="1"/>
              <a:t>Javascript</a:t>
            </a:r>
            <a:endParaRPr lang="en-GB" dirty="0"/>
          </a:p>
        </p:txBody>
      </p:sp>
    </p:spTree>
    <p:extLst>
      <p:ext uri="{BB962C8B-B14F-4D97-AF65-F5344CB8AC3E}">
        <p14:creationId xmlns:p14="http://schemas.microsoft.com/office/powerpoint/2010/main" val="9188901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rot="5400000">
            <a:off x="2452675" y="5357816"/>
            <a:ext cx="3000372" cy="1588"/>
          </a:xfrm>
          <a:prstGeom prst="line">
            <a:avLst/>
          </a:prstGeom>
          <a:ln w="15875">
            <a:solidFill>
              <a:srgbClr val="6CAC00"/>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81752" y="3414713"/>
            <a:ext cx="6120000" cy="1588"/>
          </a:xfrm>
          <a:prstGeom prst="line">
            <a:avLst/>
          </a:prstGeom>
          <a:ln w="15875">
            <a:solidFill>
              <a:srgbClr val="6CAC00"/>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99435" y="3420193"/>
            <a:ext cx="1800000" cy="1588"/>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2973367" y="2470144"/>
            <a:ext cx="1908000" cy="1908000"/>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099751" y="2604213"/>
            <a:ext cx="1652400" cy="1651883"/>
          </a:xfrm>
          <a:prstGeom prst="ellipse">
            <a:avLst/>
          </a:prstGeom>
          <a:solidFill>
            <a:srgbClr val="92D050"/>
          </a:solidFill>
          <a:ln w="60325">
            <a:solidFill>
              <a:srgbClr val="92D050"/>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02</a:t>
            </a:r>
          </a:p>
        </p:txBody>
      </p:sp>
      <p:sp>
        <p:nvSpPr>
          <p:cNvPr id="7" name="矩形 6"/>
          <p:cNvSpPr/>
          <p:nvPr/>
        </p:nvSpPr>
        <p:spPr>
          <a:xfrm>
            <a:off x="5177140" y="2687992"/>
            <a:ext cx="4929223"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4800" b="1" dirty="0">
                <a:solidFill>
                  <a:schemeClr val="tx1"/>
                </a:solidFill>
                <a:latin typeface="Arial" pitchFamily="34" charset="0"/>
                <a:ea typeface="微软雅黑" pitchFamily="34" charset="-122"/>
                <a:cs typeface="Arial" pitchFamily="34" charset="0"/>
              </a:rPr>
              <a:t>HTML</a:t>
            </a:r>
            <a:r>
              <a:rPr lang="zh-CN" altLang="en-US" sz="4800" b="1" dirty="0">
                <a:solidFill>
                  <a:schemeClr val="tx1"/>
                </a:solidFill>
                <a:latin typeface="Arial" pitchFamily="34" charset="0"/>
                <a:ea typeface="微软雅黑" pitchFamily="34" charset="-122"/>
                <a:cs typeface="Arial" pitchFamily="34" charset="0"/>
              </a:rPr>
              <a:t> 基础知识</a:t>
            </a:r>
          </a:p>
        </p:txBody>
      </p:sp>
      <p:sp>
        <p:nvSpPr>
          <p:cNvPr id="9" name="矩形 8"/>
          <p:cNvSpPr/>
          <p:nvPr/>
        </p:nvSpPr>
        <p:spPr>
          <a:xfrm>
            <a:off x="0" y="0"/>
            <a:ext cx="12192000" cy="1785938"/>
          </a:xfrm>
          <a:prstGeom prst="rect">
            <a:avLst/>
          </a:prstGeom>
          <a:solidFill>
            <a:srgbClr val="1962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730880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箭头: 五边形 11"/>
          <p:cNvSpPr/>
          <p:nvPr/>
        </p:nvSpPr>
        <p:spPr>
          <a:xfrm>
            <a:off x="1" y="1"/>
            <a:ext cx="4439478" cy="1205948"/>
          </a:xfrm>
          <a:prstGeom prst="homePlat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Microsoft YaHei" panose="020B0503020204020204" pitchFamily="34" charset="-122"/>
                <a:ea typeface="Microsoft YaHei" panose="020B0503020204020204" pitchFamily="34" charset="-122"/>
              </a:rPr>
              <a:t>	HTML </a:t>
            </a:r>
            <a:r>
              <a:rPr lang="zh-CN" altLang="en-US" sz="3600" dirty="0">
                <a:latin typeface="Microsoft YaHei" panose="020B0503020204020204" pitchFamily="34" charset="-122"/>
                <a:ea typeface="Microsoft YaHei" panose="020B0503020204020204" pitchFamily="34" charset="-122"/>
              </a:rPr>
              <a:t>入门</a:t>
            </a:r>
            <a:endParaRPr lang="en-GB" sz="3600" dirty="0">
              <a:latin typeface="Microsoft YaHei" panose="020B0503020204020204" pitchFamily="34" charset="-122"/>
              <a:ea typeface="Microsoft YaHei" panose="020B0503020204020204" pitchFamily="34" charset="-122"/>
            </a:endParaRPr>
          </a:p>
        </p:txBody>
      </p:sp>
      <p:sp>
        <p:nvSpPr>
          <p:cNvPr id="2" name="文本框 1"/>
          <p:cNvSpPr txBox="1"/>
          <p:nvPr/>
        </p:nvSpPr>
        <p:spPr>
          <a:xfrm>
            <a:off x="914400" y="1500188"/>
            <a:ext cx="6144631" cy="646331"/>
          </a:xfrm>
          <a:prstGeom prst="rect">
            <a:avLst/>
          </a:prstGeom>
          <a:noFill/>
        </p:spPr>
        <p:txBody>
          <a:bodyPr wrap="none" rtlCol="0">
            <a:spAutoFit/>
          </a:bodyPr>
          <a:lstStyle/>
          <a:p>
            <a:r>
              <a:rPr lang="zh-CN" altLang="en-US" sz="3600" dirty="0">
                <a:latin typeface="Microsoft YaHei" panose="020B0503020204020204" pitchFamily="34" charset="-122"/>
                <a:ea typeface="Microsoft YaHei" panose="020B0503020204020204" pitchFamily="34" charset="-122"/>
              </a:rPr>
              <a:t>提问：</a:t>
            </a:r>
            <a:r>
              <a:rPr lang="en-GB" altLang="zh-CN" sz="3600" dirty="0">
                <a:latin typeface="Microsoft YaHei" panose="020B0503020204020204" pitchFamily="34" charset="-122"/>
                <a:ea typeface="Microsoft YaHei" panose="020B0503020204020204" pitchFamily="34" charset="-122"/>
              </a:rPr>
              <a:t>HTML </a:t>
            </a:r>
            <a:r>
              <a:rPr lang="zh-CN" altLang="en-US" sz="3600" dirty="0">
                <a:latin typeface="Microsoft YaHei" panose="020B0503020204020204" pitchFamily="34" charset="-122"/>
                <a:ea typeface="Microsoft YaHei" panose="020B0503020204020204" pitchFamily="34" charset="-122"/>
              </a:rPr>
              <a:t>的全称是什么</a:t>
            </a:r>
            <a:r>
              <a:rPr lang="en-GB" altLang="zh-CN" sz="3600" dirty="0">
                <a:latin typeface="Microsoft YaHei" panose="020B0503020204020204" pitchFamily="34" charset="-122"/>
                <a:ea typeface="Microsoft YaHei" panose="020B0503020204020204" pitchFamily="34" charset="-122"/>
              </a:rPr>
              <a:t> ?</a:t>
            </a:r>
            <a:endParaRPr lang="en-GB" sz="3600" dirty="0">
              <a:latin typeface="Microsoft YaHei" panose="020B0503020204020204" pitchFamily="34" charset="-122"/>
              <a:ea typeface="Microsoft YaHei" panose="020B0503020204020204" pitchFamily="34" charset="-122"/>
            </a:endParaRPr>
          </a:p>
        </p:txBody>
      </p:sp>
      <p:sp>
        <p:nvSpPr>
          <p:cNvPr id="3" name="文本框 2"/>
          <p:cNvSpPr txBox="1"/>
          <p:nvPr/>
        </p:nvSpPr>
        <p:spPr>
          <a:xfrm>
            <a:off x="7415213" y="1957388"/>
            <a:ext cx="3771900" cy="646331"/>
          </a:xfrm>
          <a:prstGeom prst="rect">
            <a:avLst/>
          </a:prstGeom>
          <a:noFill/>
        </p:spPr>
        <p:txBody>
          <a:bodyPr wrap="square" rtlCol="0">
            <a:spAutoFit/>
          </a:bodyPr>
          <a:lstStyle/>
          <a:p>
            <a:r>
              <a:rPr lang="en-GB" dirty="0"/>
              <a:t>H</a:t>
            </a:r>
            <a:r>
              <a:rPr lang="en-US" altLang="zh-CN" dirty="0" err="1"/>
              <a:t>yper</a:t>
            </a:r>
            <a:r>
              <a:rPr lang="en-US" altLang="zh-CN" dirty="0"/>
              <a:t> Text </a:t>
            </a:r>
            <a:r>
              <a:rPr lang="en-US" altLang="zh-CN" dirty="0" err="1"/>
              <a:t>MakeUp</a:t>
            </a:r>
            <a:r>
              <a:rPr lang="en-US" altLang="zh-CN" dirty="0"/>
              <a:t>  Language </a:t>
            </a:r>
          </a:p>
          <a:p>
            <a:r>
              <a:rPr lang="en-US" altLang="zh-CN" dirty="0"/>
              <a:t>         </a:t>
            </a:r>
            <a:r>
              <a:rPr lang="zh-CN" altLang="en-US" dirty="0"/>
              <a:t>超文本标记语言</a:t>
            </a:r>
            <a:endParaRPr lang="en-GB" dirty="0"/>
          </a:p>
        </p:txBody>
      </p:sp>
      <p:sp>
        <p:nvSpPr>
          <p:cNvPr id="6" name="文本框 5"/>
          <p:cNvSpPr txBox="1"/>
          <p:nvPr/>
        </p:nvSpPr>
        <p:spPr>
          <a:xfrm>
            <a:off x="914400" y="3424844"/>
            <a:ext cx="8262851" cy="2554545"/>
          </a:xfrm>
          <a:prstGeom prst="rect">
            <a:avLst/>
          </a:prstGeom>
          <a:noFill/>
        </p:spPr>
        <p:txBody>
          <a:bodyPr wrap="square" rtlCol="0">
            <a:spAutoFit/>
          </a:bodyPr>
          <a:lstStyle/>
          <a:p>
            <a:r>
              <a:rPr lang="zh-CN" altLang="en-US" sz="3200" dirty="0">
                <a:latin typeface="Microsoft YaHei" panose="020B0503020204020204" pitchFamily="34" charset="-122"/>
                <a:ea typeface="Microsoft YaHei" panose="020B0503020204020204" pitchFamily="34" charset="-122"/>
              </a:rPr>
              <a:t>总的来说</a:t>
            </a:r>
            <a:r>
              <a:rPr lang="en-GB" altLang="zh-CN" sz="3200" dirty="0">
                <a:latin typeface="Microsoft YaHei" panose="020B0503020204020204" pitchFamily="34" charset="-122"/>
                <a:ea typeface="Microsoft YaHei" panose="020B0503020204020204" pitchFamily="34" charset="-122"/>
              </a:rPr>
              <a:t>HTML</a:t>
            </a:r>
            <a:r>
              <a:rPr lang="zh-CN" altLang="en-US" sz="3200" dirty="0">
                <a:latin typeface="Microsoft YaHei" panose="020B0503020204020204" pitchFamily="34" charset="-122"/>
                <a:ea typeface="Microsoft YaHei" panose="020B0503020204020204" pitchFamily="34" charset="-122"/>
              </a:rPr>
              <a:t>就是</a:t>
            </a:r>
            <a:r>
              <a:rPr lang="en-GB" altLang="zh-CN" sz="3200" dirty="0">
                <a:latin typeface="Microsoft YaHei" panose="020B0503020204020204" pitchFamily="34" charset="-122"/>
                <a:ea typeface="Microsoft YaHei" panose="020B0503020204020204" pitchFamily="34" charset="-122"/>
              </a:rPr>
              <a:t> </a:t>
            </a:r>
            <a:r>
              <a:rPr lang="zh-CN" altLang="en-US" sz="3200" dirty="0">
                <a:latin typeface="Microsoft YaHei" panose="020B0503020204020204" pitchFamily="34" charset="-122"/>
                <a:ea typeface="Microsoft YaHei" panose="020B0503020204020204" pitchFamily="34" charset="-122"/>
              </a:rPr>
              <a:t>网页创建和其它可在网页浏览器中看到的信息”设计的一种标记语言。通常情况下只需要将</a:t>
            </a:r>
            <a:r>
              <a:rPr lang="zh-CN" altLang="en-US" sz="3200" dirty="0">
                <a:solidFill>
                  <a:srgbClr val="FF0000"/>
                </a:solidFill>
                <a:latin typeface="Microsoft YaHei" panose="020B0503020204020204" pitchFamily="34" charset="-122"/>
                <a:ea typeface="Microsoft YaHei" panose="020B0503020204020204" pitchFamily="34" charset="-122"/>
              </a:rPr>
              <a:t>文件的后缀名改成</a:t>
            </a:r>
            <a:r>
              <a:rPr lang="en-US" altLang="zh-CN" sz="3200" dirty="0">
                <a:solidFill>
                  <a:srgbClr val="FF0000"/>
                </a:solidFill>
                <a:latin typeface="Microsoft YaHei" panose="020B0503020204020204" pitchFamily="34" charset="-122"/>
                <a:ea typeface="Microsoft YaHei" panose="020B0503020204020204" pitchFamily="34" charset="-122"/>
              </a:rPr>
              <a:t>.html </a:t>
            </a:r>
            <a:r>
              <a:rPr lang="zh-CN" altLang="en-US" sz="3200" dirty="0">
                <a:latin typeface="Microsoft YaHei" panose="020B0503020204020204" pitchFamily="34" charset="-122"/>
                <a:ea typeface="Microsoft YaHei" panose="020B0503020204020204" pitchFamily="34" charset="-122"/>
              </a:rPr>
              <a:t>即可编写网页</a:t>
            </a:r>
            <a:endParaRPr lang="en-GB" sz="3200" dirty="0">
              <a:latin typeface="Microsoft YaHei" panose="020B0503020204020204" pitchFamily="34" charset="-122"/>
              <a:ea typeface="Microsoft YaHei" panose="020B0503020204020204" pitchFamily="34" charset="-122"/>
            </a:endParaRPr>
          </a:p>
          <a:p>
            <a:endParaRPr lang="en-GB" sz="32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42967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五边形 5"/>
          <p:cNvSpPr/>
          <p:nvPr/>
        </p:nvSpPr>
        <p:spPr>
          <a:xfrm>
            <a:off x="1" y="1"/>
            <a:ext cx="4439478" cy="1205948"/>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3600" dirty="0">
                <a:latin typeface="Microsoft YaHei" panose="020B0503020204020204" pitchFamily="34" charset="-122"/>
                <a:ea typeface="Microsoft YaHei" panose="020B0503020204020204" pitchFamily="34" charset="-122"/>
              </a:rPr>
              <a:t>HTML</a:t>
            </a:r>
            <a:r>
              <a:rPr lang="zh-CN" altLang="en-US" sz="3600" dirty="0">
                <a:latin typeface="Microsoft YaHei" panose="020B0503020204020204" pitchFamily="34" charset="-122"/>
                <a:ea typeface="Microsoft YaHei" panose="020B0503020204020204" pitchFamily="34" charset="-122"/>
              </a:rPr>
              <a:t>标签</a:t>
            </a:r>
            <a:endParaRPr lang="en-GB" sz="3600" dirty="0">
              <a:latin typeface="Microsoft YaHei" panose="020B0503020204020204" pitchFamily="34" charset="-122"/>
              <a:ea typeface="Microsoft YaHei" panose="020B0503020204020204" pitchFamily="34" charset="-122"/>
            </a:endParaRPr>
          </a:p>
        </p:txBody>
      </p:sp>
      <p:sp>
        <p:nvSpPr>
          <p:cNvPr id="4" name="文本框 3"/>
          <p:cNvSpPr txBox="1"/>
          <p:nvPr/>
        </p:nvSpPr>
        <p:spPr>
          <a:xfrm>
            <a:off x="914400" y="1500188"/>
            <a:ext cx="6606296" cy="646331"/>
          </a:xfrm>
          <a:prstGeom prst="rect">
            <a:avLst/>
          </a:prstGeom>
          <a:noFill/>
        </p:spPr>
        <p:txBody>
          <a:bodyPr wrap="none" rtlCol="0">
            <a:spAutoFit/>
          </a:bodyPr>
          <a:lstStyle/>
          <a:p>
            <a:r>
              <a:rPr lang="zh-CN" altLang="en-US" sz="3600" dirty="0">
                <a:latin typeface="Microsoft YaHei" panose="020B0503020204020204" pitchFamily="34" charset="-122"/>
                <a:ea typeface="Microsoft YaHei" panose="020B0503020204020204" pitchFamily="34" charset="-122"/>
              </a:rPr>
              <a:t>提问：你用过哪些</a:t>
            </a:r>
            <a:r>
              <a:rPr lang="en-GB" altLang="zh-CN" sz="3600" dirty="0">
                <a:latin typeface="Microsoft YaHei" panose="020B0503020204020204" pitchFamily="34" charset="-122"/>
                <a:ea typeface="Microsoft YaHei" panose="020B0503020204020204" pitchFamily="34" charset="-122"/>
              </a:rPr>
              <a:t>HTML </a:t>
            </a:r>
            <a:r>
              <a:rPr lang="zh-CN" altLang="en-US" sz="3600" dirty="0">
                <a:latin typeface="Microsoft YaHei" panose="020B0503020204020204" pitchFamily="34" charset="-122"/>
                <a:ea typeface="Microsoft YaHei" panose="020B0503020204020204" pitchFamily="34" charset="-122"/>
              </a:rPr>
              <a:t>标签</a:t>
            </a:r>
            <a:r>
              <a:rPr lang="en-GB" altLang="zh-CN" sz="3600" dirty="0">
                <a:latin typeface="Microsoft YaHei" panose="020B0503020204020204" pitchFamily="34" charset="-122"/>
                <a:ea typeface="Microsoft YaHei" panose="020B0503020204020204" pitchFamily="34" charset="-122"/>
              </a:rPr>
              <a:t> ?</a:t>
            </a:r>
            <a:endParaRPr lang="en-GB" sz="3600" dirty="0">
              <a:latin typeface="Microsoft YaHei" panose="020B0503020204020204" pitchFamily="34" charset="-122"/>
              <a:ea typeface="Microsoft YaHei" panose="020B0503020204020204" pitchFamily="34" charset="-122"/>
            </a:endParaRPr>
          </a:p>
        </p:txBody>
      </p:sp>
      <p:sp>
        <p:nvSpPr>
          <p:cNvPr id="2" name="文本框 1"/>
          <p:cNvSpPr txBox="1"/>
          <p:nvPr/>
        </p:nvSpPr>
        <p:spPr>
          <a:xfrm>
            <a:off x="6467303" y="2102204"/>
            <a:ext cx="6217920" cy="677108"/>
          </a:xfrm>
          <a:prstGeom prst="rect">
            <a:avLst/>
          </a:prstGeom>
          <a:noFill/>
        </p:spPr>
        <p:txBody>
          <a:bodyPr wrap="square" rtlCol="0">
            <a:spAutoFit/>
          </a:bodyPr>
          <a:lstStyle/>
          <a:p>
            <a:r>
              <a:rPr lang="en-US" altLang="zh-CN" sz="2000" dirty="0">
                <a:latin typeface="Microsoft YaHei" panose="020B0503020204020204" pitchFamily="34" charset="-122"/>
                <a:ea typeface="Microsoft YaHei" panose="020B0503020204020204" pitchFamily="34" charset="-122"/>
              </a:rPr>
              <a:t>div  span p  </a:t>
            </a:r>
            <a:r>
              <a:rPr lang="en-US" altLang="zh-CN" sz="2000" dirty="0" err="1">
                <a:latin typeface="Microsoft YaHei" panose="020B0503020204020204" pitchFamily="34" charset="-122"/>
                <a:ea typeface="Microsoft YaHei" panose="020B0503020204020204" pitchFamily="34" charset="-122"/>
              </a:rPr>
              <a:t>img</a:t>
            </a:r>
            <a:r>
              <a:rPr lang="en-US" altLang="zh-CN" sz="2000" dirty="0">
                <a:latin typeface="Microsoft YaHei" panose="020B0503020204020204" pitchFamily="34" charset="-122"/>
                <a:ea typeface="Microsoft YaHei" panose="020B0503020204020204" pitchFamily="34" charset="-122"/>
              </a:rPr>
              <a:t>  table </a:t>
            </a:r>
            <a:r>
              <a:rPr lang="en-US" altLang="zh-CN" sz="2000" dirty="0" err="1">
                <a:latin typeface="Microsoft YaHei" panose="020B0503020204020204" pitchFamily="34" charset="-122"/>
                <a:ea typeface="Microsoft YaHei" panose="020B0503020204020204" pitchFamily="34" charset="-122"/>
              </a:rPr>
              <a:t>dd</a:t>
            </a:r>
            <a:r>
              <a:rPr lang="en-US" altLang="zh-CN" sz="2000" dirty="0">
                <a:latin typeface="Microsoft YaHei" panose="020B0503020204020204" pitchFamily="34" charset="-122"/>
                <a:ea typeface="Microsoft YaHei" panose="020B0503020204020204" pitchFamily="34" charset="-122"/>
              </a:rPr>
              <a:t> </a:t>
            </a:r>
            <a:r>
              <a:rPr lang="en-US" altLang="zh-CN" sz="2000" dirty="0" err="1">
                <a:latin typeface="Microsoft YaHei" panose="020B0503020204020204" pitchFamily="34" charset="-122"/>
                <a:ea typeface="Microsoft YaHei" panose="020B0503020204020204" pitchFamily="34" charset="-122"/>
              </a:rPr>
              <a:t>dt</a:t>
            </a:r>
            <a:r>
              <a:rPr lang="en-US" altLang="zh-CN" sz="2000" dirty="0">
                <a:latin typeface="Microsoft YaHei" panose="020B0503020204020204" pitchFamily="34" charset="-122"/>
                <a:ea typeface="Microsoft YaHei" panose="020B0503020204020204" pitchFamily="34" charset="-122"/>
              </a:rPr>
              <a:t> dl  </a:t>
            </a:r>
            <a:r>
              <a:rPr lang="en-US" altLang="zh-CN" sz="2000" dirty="0" err="1">
                <a:latin typeface="Microsoft YaHei" panose="020B0503020204020204" pitchFamily="34" charset="-122"/>
                <a:ea typeface="Microsoft YaHei" panose="020B0503020204020204" pitchFamily="34" charset="-122"/>
              </a:rPr>
              <a:t>ul</a:t>
            </a:r>
            <a:r>
              <a:rPr lang="en-US" altLang="zh-CN" sz="2000" dirty="0">
                <a:latin typeface="Microsoft YaHei" panose="020B0503020204020204" pitchFamily="34" charset="-122"/>
                <a:ea typeface="Microsoft YaHei" panose="020B0503020204020204" pitchFamily="34" charset="-122"/>
              </a:rPr>
              <a:t> </a:t>
            </a:r>
            <a:r>
              <a:rPr lang="en-US" altLang="zh-CN" sz="2000" dirty="0" err="1">
                <a:latin typeface="Microsoft YaHei" panose="020B0503020204020204" pitchFamily="34" charset="-122"/>
                <a:ea typeface="Microsoft YaHei" panose="020B0503020204020204" pitchFamily="34" charset="-122"/>
              </a:rPr>
              <a:t>ol</a:t>
            </a:r>
            <a:r>
              <a:rPr lang="en-US" altLang="zh-CN" sz="2000" dirty="0">
                <a:latin typeface="Microsoft YaHei" panose="020B0503020204020204" pitchFamily="34" charset="-122"/>
                <a:ea typeface="Microsoft YaHei" panose="020B0503020204020204" pitchFamily="34" charset="-122"/>
              </a:rPr>
              <a:t> li  h1-</a:t>
            </a:r>
            <a:r>
              <a:rPr lang="en-GB" altLang="zh-CN" sz="2000" dirty="0">
                <a:latin typeface="Microsoft YaHei" panose="020B0503020204020204" pitchFamily="34" charset="-122"/>
                <a:ea typeface="Microsoft YaHei" panose="020B0503020204020204" pitchFamily="34" charset="-122"/>
              </a:rPr>
              <a:t>h6</a:t>
            </a:r>
          </a:p>
          <a:p>
            <a:r>
              <a:rPr lang="en-US" altLang="zh-CN" dirty="0"/>
              <a:t> </a:t>
            </a:r>
            <a:endParaRPr lang="en-GB" dirty="0"/>
          </a:p>
        </p:txBody>
      </p:sp>
      <p:sp>
        <p:nvSpPr>
          <p:cNvPr id="8" name="文本框 7"/>
          <p:cNvSpPr txBox="1"/>
          <p:nvPr/>
        </p:nvSpPr>
        <p:spPr>
          <a:xfrm>
            <a:off x="1064028" y="2779312"/>
            <a:ext cx="9958647" cy="3754874"/>
          </a:xfrm>
          <a:prstGeom prst="rect">
            <a:avLst/>
          </a:prstGeom>
          <a:noFill/>
        </p:spPr>
        <p:txBody>
          <a:bodyPr wrap="square" rtlCol="0">
            <a:spAutoFit/>
          </a:bodyPr>
          <a:lstStyle/>
          <a:p>
            <a:r>
              <a:rPr lang="en-US" altLang="zh-CN" sz="2000" dirty="0">
                <a:latin typeface="Microsoft YaHei" panose="020B0503020204020204" pitchFamily="34" charset="-122"/>
                <a:ea typeface="Microsoft YaHei" panose="020B0503020204020204" pitchFamily="34" charset="-122"/>
              </a:rPr>
              <a:t>1</a:t>
            </a:r>
            <a:r>
              <a:rPr lang="zh-CN" altLang="en-US" sz="2000" dirty="0">
                <a:latin typeface="Microsoft YaHei" panose="020B0503020204020204" pitchFamily="34" charset="-122"/>
                <a:ea typeface="Microsoft YaHei" panose="020B0503020204020204" pitchFamily="34" charset="-122"/>
              </a:rPr>
              <a:t>、标签语法</a:t>
            </a:r>
          </a:p>
          <a:p>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1</a:t>
            </a:r>
            <a:r>
              <a:rPr lang="zh-CN" altLang="en-US" sz="2000" dirty="0">
                <a:latin typeface="Microsoft YaHei" panose="020B0503020204020204" pitchFamily="34" charset="-122"/>
                <a:ea typeface="Microsoft YaHei" panose="020B0503020204020204" pitchFamily="34" charset="-122"/>
              </a:rPr>
              <a:t>、必须使用尖括号扩起来</a:t>
            </a:r>
          </a:p>
          <a:p>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&lt;a&gt;,&lt;div&gt; ...</a:t>
            </a:r>
          </a:p>
          <a:p>
            <a:r>
              <a:rPr lang="en-US" altLang="zh-CN" sz="2000" dirty="0">
                <a:latin typeface="Microsoft YaHei" panose="020B0503020204020204" pitchFamily="34" charset="-122"/>
                <a:ea typeface="Microsoft YaHei" panose="020B0503020204020204" pitchFamily="34" charset="-122"/>
              </a:rPr>
              <a:t>       2</a:t>
            </a:r>
            <a:r>
              <a:rPr lang="zh-CN" altLang="en-US" sz="2000" dirty="0">
                <a:latin typeface="Microsoft YaHei" panose="020B0503020204020204" pitchFamily="34" charset="-122"/>
                <a:ea typeface="Microsoft YaHei" panose="020B0503020204020204" pitchFamily="34" charset="-122"/>
              </a:rPr>
              <a:t>、有封闭类型的标签，也有非封闭类型的标签</a:t>
            </a:r>
          </a:p>
          <a:p>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1</a:t>
            </a:r>
            <a:r>
              <a:rPr lang="zh-CN" altLang="en-US" sz="2000" dirty="0">
                <a:latin typeface="Microsoft YaHei" panose="020B0503020204020204" pitchFamily="34" charset="-122"/>
                <a:ea typeface="Microsoft YaHei" panose="020B0503020204020204" pitchFamily="34" charset="-122"/>
              </a:rPr>
              <a:t>、封闭类型</a:t>
            </a:r>
          </a:p>
          <a:p>
            <a:r>
              <a:rPr lang="zh-CN" altLang="en-US" sz="2000" dirty="0">
                <a:latin typeface="Microsoft YaHei" panose="020B0503020204020204" pitchFamily="34" charset="-122"/>
                <a:ea typeface="Microsoft YaHei" panose="020B0503020204020204" pitchFamily="34" charset="-122"/>
              </a:rPr>
              <a:t>	       也称作双标记，则必须成对出现</a:t>
            </a:r>
          </a:p>
          <a:p>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&lt;</a:t>
            </a:r>
            <a:r>
              <a:rPr lang="zh-CN" altLang="en-US" sz="2000" dirty="0">
                <a:latin typeface="Microsoft YaHei" panose="020B0503020204020204" pitchFamily="34" charset="-122"/>
                <a:ea typeface="Microsoft YaHei" panose="020B0503020204020204" pitchFamily="34" charset="-122"/>
              </a:rPr>
              <a:t>标记</a:t>
            </a:r>
            <a:r>
              <a:rPr lang="en-US" altLang="zh-CN" sz="2000" dirty="0">
                <a:latin typeface="Microsoft YaHei" panose="020B0503020204020204" pitchFamily="34" charset="-122"/>
                <a:ea typeface="Microsoft YaHei" panose="020B0503020204020204" pitchFamily="34" charset="-122"/>
              </a:rPr>
              <a:t>&gt;</a:t>
            </a:r>
            <a:r>
              <a:rPr lang="zh-CN" altLang="en-US" sz="2000" dirty="0">
                <a:latin typeface="Microsoft YaHei" panose="020B0503020204020204" pitchFamily="34" charset="-122"/>
                <a:ea typeface="Microsoft YaHei" panose="020B0503020204020204" pitchFamily="34" charset="-122"/>
              </a:rPr>
              <a:t>文本内容</a:t>
            </a:r>
            <a:r>
              <a:rPr lang="en-US" altLang="zh-CN" sz="2000" dirty="0">
                <a:latin typeface="Microsoft YaHei" panose="020B0503020204020204" pitchFamily="34" charset="-122"/>
                <a:ea typeface="Microsoft YaHei" panose="020B0503020204020204" pitchFamily="34" charset="-122"/>
              </a:rPr>
              <a:t>&lt;/</a:t>
            </a:r>
            <a:r>
              <a:rPr lang="zh-CN" altLang="en-US" sz="2000" dirty="0">
                <a:latin typeface="Microsoft YaHei" panose="020B0503020204020204" pitchFamily="34" charset="-122"/>
                <a:ea typeface="Microsoft YaHei" panose="020B0503020204020204" pitchFamily="34" charset="-122"/>
              </a:rPr>
              <a:t>标记</a:t>
            </a:r>
            <a:r>
              <a:rPr lang="en-US" altLang="zh-CN" sz="2000" dirty="0">
                <a:latin typeface="Microsoft YaHei" panose="020B0503020204020204" pitchFamily="34" charset="-122"/>
                <a:ea typeface="Microsoft YaHei" panose="020B0503020204020204" pitchFamily="34" charset="-122"/>
              </a:rPr>
              <a:t>&gt;</a:t>
            </a:r>
          </a:p>
          <a:p>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不同的标记，决定了</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文本内容</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的不同表现形式</a:t>
            </a:r>
          </a:p>
          <a:p>
            <a:r>
              <a:rPr lang="zh-CN" altLang="en-US" sz="2000" dirty="0">
                <a:latin typeface="Microsoft YaHei" panose="020B0503020204020204" pitchFamily="34" charset="-122"/>
                <a:ea typeface="Microsoft YaHei" panose="020B0503020204020204" pitchFamily="34" charset="-122"/>
              </a:rPr>
              <a:t>	       </a:t>
            </a:r>
            <a:r>
              <a:rPr lang="en-US" altLang="zh-CN" sz="2000" dirty="0" err="1">
                <a:latin typeface="Microsoft YaHei" panose="020B0503020204020204" pitchFamily="34" charset="-122"/>
                <a:ea typeface="Microsoft YaHei" panose="020B0503020204020204" pitchFamily="34" charset="-122"/>
              </a:rPr>
              <a:t>eg</a:t>
            </a:r>
            <a:r>
              <a:rPr lang="en-US" altLang="zh-CN" sz="2000" dirty="0">
                <a:latin typeface="Microsoft YaHei" panose="020B0503020204020204" pitchFamily="34" charset="-122"/>
                <a:ea typeface="Microsoft YaHei" panose="020B0503020204020204" pitchFamily="34" charset="-122"/>
              </a:rPr>
              <a:t>:&lt;a&gt;&lt;/a&gt;,&lt;p&gt;&lt;/p&gt;,&lt;div&gt;&lt;/div&gt;</a:t>
            </a:r>
          </a:p>
          <a:p>
            <a:r>
              <a:rPr lang="en-US" altLang="zh-CN" sz="2000" dirty="0">
                <a:latin typeface="Microsoft YaHei" panose="020B0503020204020204" pitchFamily="34" charset="-122"/>
                <a:ea typeface="Microsoft YaHei" panose="020B0503020204020204" pitchFamily="34" charset="-122"/>
              </a:rPr>
              <a:t>	      2</a:t>
            </a:r>
            <a:r>
              <a:rPr lang="zh-CN" altLang="en-US" sz="2000" dirty="0">
                <a:latin typeface="Microsoft YaHei" panose="020B0503020204020204" pitchFamily="34" charset="-122"/>
                <a:ea typeface="Microsoft YaHei" panose="020B0503020204020204" pitchFamily="34" charset="-122"/>
              </a:rPr>
              <a:t>、非封闭类型也称作单标记、空标记</a:t>
            </a:r>
          </a:p>
          <a:p>
            <a:r>
              <a:rPr lang="zh-CN" altLang="en-US" sz="2000" dirty="0">
                <a:latin typeface="Microsoft YaHei" panose="020B0503020204020204" pitchFamily="34" charset="-122"/>
                <a:ea typeface="Microsoft YaHei" panose="020B0503020204020204" pitchFamily="34" charset="-122"/>
              </a:rPr>
              <a:t>	     </a:t>
            </a:r>
            <a:r>
              <a:rPr lang="en-US" altLang="zh-CN" sz="2000" dirty="0" err="1">
                <a:latin typeface="Microsoft YaHei" panose="020B0503020204020204" pitchFamily="34" charset="-122"/>
                <a:ea typeface="Microsoft YaHei" panose="020B0503020204020204" pitchFamily="34" charset="-122"/>
              </a:rPr>
              <a:t>eg</a:t>
            </a:r>
            <a:r>
              <a:rPr lang="en-US" altLang="zh-CN" sz="2000" dirty="0">
                <a:latin typeface="Microsoft YaHei" panose="020B0503020204020204" pitchFamily="34" charset="-122"/>
                <a:ea typeface="Microsoft YaHei" panose="020B0503020204020204" pitchFamily="34" charset="-122"/>
              </a:rPr>
              <a:t>: &lt;</a:t>
            </a:r>
            <a:r>
              <a:rPr lang="en-US" altLang="zh-CN" sz="2000" dirty="0" err="1">
                <a:latin typeface="Microsoft YaHei" panose="020B0503020204020204" pitchFamily="34" charset="-122"/>
                <a:ea typeface="Microsoft YaHei" panose="020B0503020204020204" pitchFamily="34" charset="-122"/>
              </a:rPr>
              <a:t>hr</a:t>
            </a:r>
            <a:r>
              <a:rPr lang="en-US" altLang="zh-CN" sz="2000" dirty="0">
                <a:latin typeface="Microsoft YaHei" panose="020B0503020204020204" pitchFamily="34" charset="-122"/>
                <a:ea typeface="Microsoft YaHei" panose="020B0503020204020204" pitchFamily="34" charset="-122"/>
              </a:rPr>
              <a:t>&gt;,&lt;</a:t>
            </a:r>
            <a:r>
              <a:rPr lang="en-US" altLang="zh-CN" sz="2000" dirty="0" err="1">
                <a:latin typeface="Microsoft YaHei" panose="020B0503020204020204" pitchFamily="34" charset="-122"/>
                <a:ea typeface="Microsoft YaHei" panose="020B0503020204020204" pitchFamily="34" charset="-122"/>
              </a:rPr>
              <a:t>br</a:t>
            </a:r>
            <a:r>
              <a:rPr lang="en-US" altLang="zh-CN" sz="2000" dirty="0">
                <a:latin typeface="Microsoft YaHei" panose="020B0503020204020204" pitchFamily="34" charset="-122"/>
                <a:ea typeface="Microsoft YaHei" panose="020B0503020204020204" pitchFamily="34" charset="-122"/>
              </a:rPr>
              <a:t>&gt;,&lt;</a:t>
            </a:r>
            <a:r>
              <a:rPr lang="en-US" altLang="zh-CN" sz="2000" dirty="0" err="1">
                <a:latin typeface="Microsoft YaHei" panose="020B0503020204020204" pitchFamily="34" charset="-122"/>
                <a:ea typeface="Microsoft YaHei" panose="020B0503020204020204" pitchFamily="34" charset="-122"/>
              </a:rPr>
              <a:t>img</a:t>
            </a:r>
            <a:r>
              <a:rPr lang="en-US" altLang="zh-CN" sz="2000" dirty="0">
                <a:latin typeface="Microsoft YaHei" panose="020B0503020204020204" pitchFamily="34" charset="-122"/>
                <a:ea typeface="Microsoft YaHei" panose="020B0503020204020204" pitchFamily="34" charset="-122"/>
              </a:rPr>
              <a:t>&gt;</a:t>
            </a:r>
          </a:p>
          <a:p>
            <a:r>
              <a:rPr lang="en-US" altLang="zh-CN" dirty="0"/>
              <a:t>	</a:t>
            </a:r>
            <a:endParaRPr lang="en-GB" dirty="0"/>
          </a:p>
        </p:txBody>
      </p:sp>
    </p:spTree>
    <p:extLst>
      <p:ext uri="{BB962C8B-B14F-4D97-AF65-F5344CB8AC3E}">
        <p14:creationId xmlns:p14="http://schemas.microsoft.com/office/powerpoint/2010/main" val="3053821350"/>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箭头: 五边形 6"/>
          <p:cNvSpPr/>
          <p:nvPr/>
        </p:nvSpPr>
        <p:spPr>
          <a:xfrm>
            <a:off x="0" y="1"/>
            <a:ext cx="4986337" cy="1205948"/>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Microsoft YaHei" panose="020B0503020204020204" pitchFamily="34" charset="-122"/>
                <a:ea typeface="Microsoft YaHei" panose="020B0503020204020204" pitchFamily="34" charset="-122"/>
              </a:rPr>
              <a:t>HTML </a:t>
            </a:r>
            <a:r>
              <a:rPr lang="zh-CN" altLang="en-US" sz="3600" dirty="0">
                <a:latin typeface="Microsoft YaHei" panose="020B0503020204020204" pitchFamily="34" charset="-122"/>
                <a:ea typeface="Microsoft YaHei" panose="020B0503020204020204" pitchFamily="34" charset="-122"/>
              </a:rPr>
              <a:t>标签</a:t>
            </a:r>
            <a:endParaRPr lang="en-GB" sz="3600" dirty="0">
              <a:latin typeface="Microsoft YaHei" panose="020B0503020204020204" pitchFamily="34" charset="-122"/>
              <a:ea typeface="Microsoft YaHei" panose="020B0503020204020204" pitchFamily="34" charset="-122"/>
            </a:endParaRPr>
          </a:p>
        </p:txBody>
      </p:sp>
      <p:sp>
        <p:nvSpPr>
          <p:cNvPr id="2" name="文本框 1"/>
          <p:cNvSpPr txBox="1"/>
          <p:nvPr/>
        </p:nvSpPr>
        <p:spPr>
          <a:xfrm>
            <a:off x="0" y="1205949"/>
            <a:ext cx="9360131" cy="4801314"/>
          </a:xfrm>
          <a:prstGeom prst="rect">
            <a:avLst/>
          </a:prstGeom>
          <a:noFill/>
        </p:spPr>
        <p:txBody>
          <a:bodyPr wrap="square" rtlCol="0">
            <a:spAutoFit/>
          </a:bodyPr>
          <a:lstStyle/>
          <a:p>
            <a:r>
              <a:rPr lang="en-US" altLang="zh-CN" dirty="0"/>
              <a:t>   </a:t>
            </a:r>
          </a:p>
          <a:p>
            <a:r>
              <a:rPr lang="en-US" altLang="zh-CN" dirty="0"/>
              <a:t>     3</a:t>
            </a:r>
            <a:r>
              <a:rPr lang="zh-CN" altLang="en-US" dirty="0"/>
              <a:t>、元素</a:t>
            </a:r>
          </a:p>
          <a:p>
            <a:r>
              <a:rPr lang="zh-CN" altLang="en-US" dirty="0"/>
              <a:t>	     标记就是元素，元素也称为标记</a:t>
            </a:r>
          </a:p>
          <a:p>
            <a:r>
              <a:rPr lang="zh-CN" altLang="en-US" dirty="0"/>
              <a:t>      </a:t>
            </a:r>
            <a:r>
              <a:rPr lang="en-US" altLang="zh-CN" dirty="0"/>
              <a:t>4</a:t>
            </a:r>
            <a:r>
              <a:rPr lang="zh-CN" altLang="en-US" dirty="0"/>
              <a:t>、元素嵌套</a:t>
            </a:r>
            <a:r>
              <a:rPr lang="en-US" altLang="zh-CN" dirty="0"/>
              <a:t>(</a:t>
            </a:r>
            <a:r>
              <a:rPr lang="zh-CN" altLang="en-US" dirty="0"/>
              <a:t>标签嵌套</a:t>
            </a:r>
            <a:r>
              <a:rPr lang="en-US" altLang="zh-CN" dirty="0"/>
              <a:t>)</a:t>
            </a:r>
          </a:p>
          <a:p>
            <a:r>
              <a:rPr lang="en-US" altLang="zh-CN" dirty="0"/>
              <a:t>	     </a:t>
            </a:r>
            <a:r>
              <a:rPr lang="zh-CN" altLang="en-US" dirty="0"/>
              <a:t>标签之间相互嵌套，形成复杂的语法结构</a:t>
            </a:r>
          </a:p>
          <a:p>
            <a:r>
              <a:rPr lang="zh-CN" altLang="en-US" dirty="0"/>
              <a:t>	     </a:t>
            </a:r>
            <a:r>
              <a:rPr lang="en-US" altLang="zh-CN" dirty="0"/>
              <a:t>&lt;body&gt;&lt;p&gt;&lt;a&gt;&lt;/a&gt;&lt;/p&gt;  &lt;/body&gt;</a:t>
            </a:r>
          </a:p>
          <a:p>
            <a:r>
              <a:rPr lang="en-US" altLang="zh-CN" dirty="0"/>
              <a:t>       5</a:t>
            </a:r>
            <a:r>
              <a:rPr lang="zh-CN" altLang="en-US" dirty="0"/>
              <a:t>、属性</a:t>
            </a:r>
          </a:p>
          <a:p>
            <a:r>
              <a:rPr lang="zh-CN" altLang="en-US" dirty="0"/>
              <a:t>	     属性是出现在开始标记中的内容</a:t>
            </a:r>
            <a:r>
              <a:rPr lang="en-US" altLang="zh-CN" dirty="0"/>
              <a:t>,</a:t>
            </a:r>
            <a:r>
              <a:rPr lang="zh-CN" altLang="en-US" dirty="0"/>
              <a:t>作用是修饰元素</a:t>
            </a:r>
          </a:p>
          <a:p>
            <a:r>
              <a:rPr lang="zh-CN" altLang="en-US" dirty="0"/>
              <a:t>	     </a:t>
            </a:r>
            <a:r>
              <a:rPr lang="en-US" altLang="zh-CN" dirty="0"/>
              <a:t>&lt;p </a:t>
            </a:r>
            <a:r>
              <a:rPr lang="zh-CN" altLang="en-US" dirty="0"/>
              <a:t>属性名</a:t>
            </a:r>
            <a:r>
              <a:rPr lang="en-US" altLang="zh-CN" dirty="0"/>
              <a:t>="</a:t>
            </a:r>
            <a:r>
              <a:rPr lang="zh-CN" altLang="en-US" dirty="0"/>
              <a:t>属性值</a:t>
            </a:r>
            <a:r>
              <a:rPr lang="en-US" altLang="zh-CN" dirty="0"/>
              <a:t>"&gt;&lt;/p&gt;</a:t>
            </a:r>
          </a:p>
          <a:p>
            <a:r>
              <a:rPr lang="en-US" altLang="zh-CN" dirty="0"/>
              <a:t>	     &lt;p </a:t>
            </a:r>
            <a:r>
              <a:rPr lang="zh-CN" altLang="en-US" dirty="0"/>
              <a:t>属性名</a:t>
            </a:r>
            <a:r>
              <a:rPr lang="en-US" altLang="zh-CN" dirty="0"/>
              <a:t>='</a:t>
            </a:r>
            <a:r>
              <a:rPr lang="zh-CN" altLang="en-US" dirty="0"/>
              <a:t>属性值</a:t>
            </a:r>
            <a:r>
              <a:rPr lang="en-US" altLang="zh-CN" dirty="0"/>
              <a:t>'&gt;&lt;/p&gt;</a:t>
            </a:r>
          </a:p>
          <a:p>
            <a:r>
              <a:rPr lang="en-US" altLang="zh-CN" dirty="0"/>
              <a:t>	     &lt;p </a:t>
            </a:r>
            <a:r>
              <a:rPr lang="zh-CN" altLang="en-US" dirty="0"/>
              <a:t>属性名</a:t>
            </a:r>
            <a:r>
              <a:rPr lang="en-US" altLang="zh-CN" dirty="0"/>
              <a:t>=</a:t>
            </a:r>
            <a:r>
              <a:rPr lang="zh-CN" altLang="en-US" dirty="0"/>
              <a:t>属性值</a:t>
            </a:r>
            <a:r>
              <a:rPr lang="en-US" altLang="zh-CN" dirty="0"/>
              <a:t>&gt;&lt;/p&gt;</a:t>
            </a:r>
          </a:p>
          <a:p>
            <a:r>
              <a:rPr lang="en-US" altLang="zh-CN" dirty="0"/>
              <a:t>	     </a:t>
            </a:r>
            <a:r>
              <a:rPr lang="zh-CN" altLang="en-US" dirty="0"/>
              <a:t>标准属性</a:t>
            </a:r>
            <a:r>
              <a:rPr lang="en-US" altLang="zh-CN" dirty="0"/>
              <a:t>:</a:t>
            </a:r>
            <a:r>
              <a:rPr lang="zh-CN" altLang="en-US" dirty="0"/>
              <a:t>每个元素都会具备的通用属性</a:t>
            </a:r>
          </a:p>
          <a:p>
            <a:r>
              <a:rPr lang="zh-CN" altLang="en-US" dirty="0"/>
              <a:t>	        </a:t>
            </a:r>
            <a:r>
              <a:rPr lang="en-US" altLang="zh-CN" dirty="0"/>
              <a:t>id : </a:t>
            </a:r>
            <a:r>
              <a:rPr lang="zh-CN" altLang="en-US" dirty="0"/>
              <a:t>定义每个标签的唯一标识</a:t>
            </a:r>
          </a:p>
          <a:p>
            <a:r>
              <a:rPr lang="zh-CN" altLang="en-US" dirty="0"/>
              <a:t>	        </a:t>
            </a:r>
            <a:r>
              <a:rPr lang="en-US" altLang="zh-CN" dirty="0"/>
              <a:t>title:</a:t>
            </a:r>
            <a:r>
              <a:rPr lang="zh-CN" altLang="en-US" dirty="0"/>
              <a:t>提示文本</a:t>
            </a:r>
          </a:p>
          <a:p>
            <a:r>
              <a:rPr lang="zh-CN" altLang="en-US" dirty="0"/>
              <a:t>	      </a:t>
            </a:r>
            <a:r>
              <a:rPr lang="en-US" altLang="zh-CN" dirty="0"/>
              <a:t>class:</a:t>
            </a:r>
            <a:r>
              <a:rPr lang="zh-CN" altLang="en-US" dirty="0"/>
              <a:t>样式相关，类样式</a:t>
            </a:r>
          </a:p>
          <a:p>
            <a:r>
              <a:rPr lang="zh-CN" altLang="en-US" dirty="0"/>
              <a:t>	     </a:t>
            </a:r>
            <a:r>
              <a:rPr lang="en-US" altLang="zh-CN" dirty="0"/>
              <a:t>style:</a:t>
            </a:r>
            <a:r>
              <a:rPr lang="zh-CN" altLang="en-US" dirty="0"/>
              <a:t>样式相关，行内样式</a:t>
            </a:r>
          </a:p>
          <a:p>
            <a:r>
              <a:rPr lang="zh-CN" altLang="en-US" dirty="0"/>
              <a:t>	</a:t>
            </a:r>
            <a:endParaRPr lang="en-GB" dirty="0"/>
          </a:p>
        </p:txBody>
      </p:sp>
      <p:sp>
        <p:nvSpPr>
          <p:cNvPr id="4" name="文本框 3"/>
          <p:cNvSpPr txBox="1"/>
          <p:nvPr/>
        </p:nvSpPr>
        <p:spPr>
          <a:xfrm>
            <a:off x="6134793" y="3606606"/>
            <a:ext cx="5000728" cy="1200329"/>
          </a:xfrm>
          <a:prstGeom prst="rect">
            <a:avLst/>
          </a:prstGeom>
          <a:noFill/>
        </p:spPr>
        <p:txBody>
          <a:bodyPr wrap="none" rtlCol="0">
            <a:spAutoFit/>
          </a:bodyPr>
          <a:lstStyle/>
          <a:p>
            <a:r>
              <a:rPr lang="zh-CN" altLang="en-US" dirty="0"/>
              <a:t>操作</a:t>
            </a:r>
            <a:r>
              <a:rPr lang="en-US" altLang="zh-CN" dirty="0"/>
              <a:t>1</a:t>
            </a:r>
            <a:r>
              <a:rPr lang="zh-CN" altLang="en-US" dirty="0"/>
              <a:t>：定义一对</a:t>
            </a:r>
            <a:r>
              <a:rPr lang="en-US" altLang="zh-CN" dirty="0"/>
              <a:t>p</a:t>
            </a:r>
            <a:r>
              <a:rPr lang="zh-CN" altLang="en-US" dirty="0"/>
              <a:t>标签，</a:t>
            </a:r>
            <a:r>
              <a:rPr lang="en-US" altLang="zh-CN" dirty="0"/>
              <a:t>id</a:t>
            </a:r>
            <a:r>
              <a:rPr lang="zh-CN" altLang="en-US" dirty="0"/>
              <a:t>属性设置为</a:t>
            </a:r>
            <a:r>
              <a:rPr lang="en-US" altLang="zh-CN" dirty="0"/>
              <a:t>program </a:t>
            </a:r>
          </a:p>
          <a:p>
            <a:r>
              <a:rPr lang="en-US" altLang="zh-CN" dirty="0"/>
              <a:t> class</a:t>
            </a:r>
            <a:r>
              <a:rPr lang="zh-CN" altLang="en-US" dirty="0"/>
              <a:t>属性设置为</a:t>
            </a:r>
            <a:r>
              <a:rPr lang="en-GB" altLang="zh-CN" dirty="0"/>
              <a:t>content</a:t>
            </a:r>
            <a:endParaRPr lang="en-US" altLang="zh-CN" dirty="0"/>
          </a:p>
          <a:p>
            <a:r>
              <a:rPr lang="en-US" altLang="zh-CN" dirty="0"/>
              <a:t> </a:t>
            </a:r>
          </a:p>
          <a:p>
            <a:r>
              <a:rPr lang="en-US" altLang="zh-CN" dirty="0"/>
              <a:t>	</a:t>
            </a:r>
            <a:endParaRPr lang="en-GB" dirty="0"/>
          </a:p>
        </p:txBody>
      </p:sp>
    </p:spTree>
    <p:extLst>
      <p:ext uri="{BB962C8B-B14F-4D97-AF65-F5344CB8AC3E}">
        <p14:creationId xmlns:p14="http://schemas.microsoft.com/office/powerpoint/2010/main" val="158793859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Red Line Business 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F180B1C-2212-497F-A259-C959ADD048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带红线的业务演示文稿(宽屏)</Template>
  <TotalTime>0</TotalTime>
  <Words>2109</Words>
  <Application>Microsoft Office PowerPoint</Application>
  <PresentationFormat>宽屏</PresentationFormat>
  <Paragraphs>623</Paragraphs>
  <Slides>42</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Microsoft YaHei UI</vt:lpstr>
      <vt:lpstr>幼圆</vt:lpstr>
      <vt:lpstr>Microsoft YaHei</vt:lpstr>
      <vt:lpstr>Microsoft YaHei</vt:lpstr>
      <vt:lpstr>方正特粗光辉简体</vt:lpstr>
      <vt:lpstr>Arial</vt:lpstr>
      <vt:lpstr>Cambria</vt:lpstr>
      <vt:lpstr>Red Line Business 16x9</vt:lpstr>
      <vt:lpstr>HTML &amp;HTML5 知识点回顾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2014-10-21T15:16:14Z</dcterms:created>
  <dcterms:modified xsi:type="dcterms:W3CDTF">2017-06-12T15:25:04Z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TC030310239991</vt:lpwstr>
  </property>
</Properties>
</file>