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77" r:id="rId3"/>
    <p:sldId id="377" r:id="rId4"/>
    <p:sldId id="379" r:id="rId5"/>
    <p:sldId id="386" r:id="rId6"/>
    <p:sldId id="421" r:id="rId7"/>
    <p:sldId id="383" r:id="rId8"/>
    <p:sldId id="381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425" r:id="rId17"/>
    <p:sldId id="431" r:id="rId18"/>
    <p:sldId id="432" r:id="rId19"/>
    <p:sldId id="397" r:id="rId20"/>
    <p:sldId id="398" r:id="rId21"/>
    <p:sldId id="426" r:id="rId22"/>
    <p:sldId id="424" r:id="rId23"/>
    <p:sldId id="3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7915"/>
    <a:srgbClr val="1962AC"/>
    <a:srgbClr val="FF99FF"/>
    <a:srgbClr val="FF00FF"/>
    <a:srgbClr val="008000"/>
    <a:srgbClr val="137743"/>
    <a:srgbClr val="CCECFF"/>
    <a:srgbClr val="852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0" autoAdjust="0"/>
    <p:restoredTop sz="85686" autoAdjust="0"/>
  </p:normalViewPr>
  <p:slideViewPr>
    <p:cSldViewPr snapToGrid="0">
      <p:cViewPr varScale="1">
        <p:scale>
          <a:sx n="57" d="100"/>
          <a:sy n="57" d="100"/>
        </p:scale>
        <p:origin x="1308" y="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9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65DD71D7-55AC-46BD-81B3-09AB2F9EFBD8}" type="datetimeFigureOut">
              <a:rPr lang="en-US" altLang="zh-CN" smtClean="0">
                <a:ea typeface="Microsoft YaHei UI" panose="020B0503020204020204" pitchFamily="34" charset="-122"/>
              </a:rPr>
              <a:pPr/>
              <a:t>7/12/2017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2840BD58-3BFF-4EAF-BB8B-AC67FE801E47}" type="slidenum">
              <a:rPr lang="zh-CN" smtClean="0">
                <a:ea typeface="Microsoft YaHei UI" panose="020B0503020204020204" pitchFamily="34" charset="-122"/>
              </a:rPr>
              <a:pPr/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1F89424F-BB59-4F4E-9822-4CA3E770FFD2}" type="datetimeFigureOut">
              <a:rPr lang="en-US" altLang="zh-CN" smtClean="0"/>
              <a:pPr/>
              <a:t>7/12/2017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8322CDD-9D6C-4F63-9EC2-64822662410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提问：什么是</a:t>
            </a:r>
            <a:r>
              <a:rPr lang="en-US" altLang="zh-CN" dirty="0"/>
              <a:t>pc  personal computer</a:t>
            </a:r>
            <a:r>
              <a:rPr lang="zh-CN" altLang="en-US" dirty="0"/>
              <a:t>？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4218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3457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974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53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前端开发前景怎么样呢？</a:t>
            </a:r>
          </a:p>
        </p:txBody>
      </p:sp>
    </p:spTree>
    <p:extLst>
      <p:ext uri="{BB962C8B-B14F-4D97-AF65-F5344CB8AC3E}">
        <p14:creationId xmlns:p14="http://schemas.microsoft.com/office/powerpoint/2010/main" val="918185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30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257036"/>
            <a:ext cx="12192000" cy="600964"/>
          </a:xfrm>
          <a:prstGeom prst="rect">
            <a:avLst/>
          </a:prstGeom>
          <a:solidFill>
            <a:srgbClr val="1962AC"/>
          </a:solidFill>
          <a:ln>
            <a:solidFill>
              <a:srgbClr val="1962A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 userDrawn="1">
            <p:ph type="ctrTitle"/>
          </p:nvPr>
        </p:nvSpPr>
        <p:spPr>
          <a:xfrm>
            <a:off x="1123952" y="2914653"/>
            <a:ext cx="6848475" cy="657215"/>
          </a:xfrm>
        </p:spPr>
        <p:txBody>
          <a:bodyPr>
            <a:normAutofit/>
          </a:bodyPr>
          <a:lstStyle/>
          <a:p>
            <a:pPr algn="l"/>
            <a:endParaRPr lang="zh-CN" sz="40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副标题 3"/>
          <p:cNvSpPr>
            <a:spLocks noGrp="1"/>
          </p:cNvSpPr>
          <p:nvPr userDrawn="1">
            <p:ph type="subTitle" idx="1"/>
          </p:nvPr>
        </p:nvSpPr>
        <p:spPr>
          <a:xfrm>
            <a:off x="1066800" y="4431949"/>
            <a:ext cx="10058400" cy="365760"/>
          </a:xfrm>
        </p:spPr>
        <p:txBody>
          <a:bodyPr/>
          <a:lstStyle/>
          <a:p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3" descr="C:\Users\doalp_000\Desktop\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39148" y="2995603"/>
            <a:ext cx="1724025" cy="504825"/>
          </a:xfrm>
          <a:prstGeom prst="rect">
            <a:avLst/>
          </a:prstGeom>
          <a:noFill/>
        </p:spPr>
      </p:pic>
      <p:cxnSp>
        <p:nvCxnSpPr>
          <p:cNvPr id="11" name="直接连接符 10"/>
          <p:cNvCxnSpPr/>
          <p:nvPr userDrawn="1"/>
        </p:nvCxnSpPr>
        <p:spPr>
          <a:xfrm>
            <a:off x="1114425" y="3643313"/>
            <a:ext cx="910113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3">
    <p:bg bwMode="auto">
      <p:bgPr>
        <a:solidFill>
          <a:srgbClr val="3A4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6"/>
          <p:cNvSpPr/>
          <p:nvPr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/>
          </a:p>
        </p:txBody>
      </p:sp>
      <p:sp>
        <p:nvSpPr>
          <p:cNvPr id="5" name="直角三角形 5"/>
          <p:cNvSpPr/>
          <p:nvPr/>
        </p:nvSpPr>
        <p:spPr>
          <a:xfrm rot="16200000" flipH="1">
            <a:off x="995363" y="-995363"/>
            <a:ext cx="6858000" cy="8848725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-1" fmla="*/ 0 w 6829867"/>
              <a:gd name="connsiteY0-2" fmla="*/ 5486400 h 5486400"/>
              <a:gd name="connsiteX1-3" fmla="*/ 0 w 6829867"/>
              <a:gd name="connsiteY1-4" fmla="*/ 1709225 h 5486400"/>
              <a:gd name="connsiteX2-5" fmla="*/ 6829867 w 6829867"/>
              <a:gd name="connsiteY2-6" fmla="*/ 0 h 5486400"/>
              <a:gd name="connsiteX3-7" fmla="*/ 0 w 6829867"/>
              <a:gd name="connsiteY3-8" fmla="*/ 5486400 h 5486400"/>
              <a:gd name="connsiteX0-9" fmla="*/ 0 w 6815802"/>
              <a:gd name="connsiteY0-10" fmla="*/ 5458265 h 5458265"/>
              <a:gd name="connsiteX1-11" fmla="*/ 0 w 6815802"/>
              <a:gd name="connsiteY1-12" fmla="*/ 1681090 h 5458265"/>
              <a:gd name="connsiteX2-13" fmla="*/ 6815802 w 6815802"/>
              <a:gd name="connsiteY2-14" fmla="*/ 0 h 5458265"/>
              <a:gd name="connsiteX3-15" fmla="*/ 0 w 6815802"/>
              <a:gd name="connsiteY3-16" fmla="*/ 5458265 h 54582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/>
          </a:p>
        </p:txBody>
      </p:sp>
      <p:sp>
        <p:nvSpPr>
          <p:cNvPr id="6" name="剪去单角的矩形 4"/>
          <p:cNvSpPr/>
          <p:nvPr/>
        </p:nvSpPr>
        <p:spPr>
          <a:xfrm flipH="1">
            <a:off x="0" y="0"/>
            <a:ext cx="12192000" cy="6858000"/>
          </a:xfrm>
          <a:prstGeom prst="snip1Rect">
            <a:avLst>
              <a:gd name="adj" fmla="val 359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155036" y="125927"/>
            <a:ext cx="1181685" cy="14777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9584357"/>
      </p:ext>
    </p:extLst>
  </p:cSld>
  <p:clrMapOvr>
    <a:masterClrMapping/>
  </p:clrMapOvr>
  <p:transition spd="slow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380008" y="291220"/>
            <a:ext cx="4023180" cy="65131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441172139"/>
      </p:ext>
    </p:extLst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420838" y="1631852"/>
            <a:ext cx="6991643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 latinLnBrk="0">
              <a:lnSpc>
                <a:spcPct val="100000"/>
              </a:lnSpc>
              <a:defRPr lang="zh-CN"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1" cap="all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7847764" y="0"/>
            <a:ext cx="54864" cy="6858000"/>
          </a:xfrm>
          <a:prstGeom prst="rect">
            <a:avLst/>
          </a:prstGeom>
          <a:solidFill>
            <a:srgbClr val="1962AC"/>
          </a:solidFill>
          <a:ln>
            <a:noFill/>
          </a:ln>
          <a:effectLst>
            <a:innerShdw blurRad="25400" dist="12700" dir="10800000">
              <a:schemeClr val="bg1">
                <a:lumMod val="6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solidFill>
            <a:srgbClr val="1962AC"/>
          </a:solidFill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721152" y="0"/>
            <a:ext cx="54864" cy="6858000"/>
          </a:xfrm>
          <a:prstGeom prst="rect">
            <a:avLst/>
          </a:prstGeom>
          <a:solidFill>
            <a:srgbClr val="1962AC"/>
          </a:solidFill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0" y="2162900"/>
            <a:ext cx="3474720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0" y="3991700"/>
            <a:ext cx="347472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-16" y="2686929"/>
            <a:ext cx="6232004" cy="1814733"/>
          </a:xfrm>
          <a:prstGeom prst="rect">
            <a:avLst/>
          </a:prstGeom>
          <a:solidFill>
            <a:srgbClr val="1962AC"/>
          </a:solidFill>
          <a:ln>
            <a:solidFill>
              <a:srgbClr val="196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LOGO整体终稿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9654729" y="0"/>
            <a:ext cx="1149264" cy="1153552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6257036"/>
            <a:ext cx="12192000" cy="600964"/>
          </a:xfrm>
          <a:prstGeom prst="rect">
            <a:avLst/>
          </a:prstGeom>
          <a:solidFill>
            <a:srgbClr val="1962AC"/>
          </a:solidFill>
          <a:ln>
            <a:solidFill>
              <a:srgbClr val="1962A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85110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35175" y="6457071"/>
            <a:ext cx="1167619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 dirty="0">
                <a:solidFill>
                  <a:srgbClr val="1962AC"/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en-US" altLang="zh-CN" sz="100" dirty="0">
                <a:solidFill>
                  <a:srgbClr val="1962AC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00" dirty="0">
                <a:solidFill>
                  <a:srgbClr val="1962AC"/>
                </a:solidFill>
                <a:latin typeface="微软雅黑" pitchFamily="34" charset="-122"/>
                <a:ea typeface="微软雅黑" pitchFamily="34" charset="-122"/>
              </a:rPr>
              <a:t>由曾乐设计，使用需征得许可。</a:t>
            </a: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 cap="all" baseline="0">
          <a:solidFill>
            <a:srgbClr val="1962AC"/>
          </a:solidFill>
          <a:effectLst/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1962AC"/>
        </a:buClr>
        <a:buFont typeface="Arial" pitchFamily="34" charset="0"/>
        <a:buChar char="•"/>
        <a:defRPr lang="zh-CN" sz="20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962AC"/>
        </a:buClr>
        <a:buFont typeface="Arial" pitchFamily="34" charset="0"/>
        <a:buChar char="•"/>
        <a:defRPr lang="zh-CN" sz="18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rgbClr val="1962AC"/>
        </a:buClr>
        <a:buFont typeface="Arial" pitchFamily="34" charset="0"/>
        <a:buChar char="•"/>
        <a:defRPr lang="zh-CN" sz="16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rgbClr val="1962AC"/>
        </a:buClr>
        <a:buFont typeface="Arial" pitchFamily="34" charset="0"/>
        <a:buChar char="•"/>
        <a:defRPr lang="zh-CN" sz="14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rgbClr val="1962AC"/>
        </a:buClr>
        <a:buFont typeface="Arial" pitchFamily="34" charset="0"/>
        <a:buChar char="•"/>
        <a:defRPr lang="zh-CN" sz="14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06646" y="2658064"/>
            <a:ext cx="8595272" cy="827844"/>
          </a:xfrm>
        </p:spPr>
        <p:txBody>
          <a:bodyPr>
            <a:normAutofit/>
          </a:bodyPr>
          <a:lstStyle/>
          <a:p>
            <a:pPr algn="ctr"/>
            <a:r>
              <a:rPr lang="en-GB" altLang="zh-CN" sz="4000" b="0" cap="none" dirty="0"/>
              <a:t>JS &amp;JQ</a:t>
            </a:r>
            <a:r>
              <a:rPr lang="en-US" altLang="zh-CN" sz="4000" b="0" cap="none" dirty="0" err="1"/>
              <a:t>uery</a:t>
            </a:r>
            <a:r>
              <a:rPr lang="zh-CN" altLang="en-US" sz="4000" b="0" cap="none" dirty="0"/>
              <a:t>知识点回顾</a:t>
            </a:r>
            <a:endParaRPr lang="zh-CN" sz="4000" b="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7108700" y="5131832"/>
            <a:ext cx="3784586" cy="45057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None/>
            </a:pPr>
            <a:r>
              <a:rPr altLang="en-US" sz="2800" cap="all" dirty="0">
                <a:solidFill>
                  <a:srgbClr val="1962AC"/>
                </a:solidFill>
                <a:latin typeface="+mj-lt"/>
                <a:cs typeface="+mj-cs"/>
              </a:rPr>
              <a:t>         实训中心</a:t>
            </a:r>
            <a:r>
              <a:rPr lang="en-US" altLang="zh-CN" sz="2800" cap="all" dirty="0">
                <a:solidFill>
                  <a:srgbClr val="1962AC"/>
                </a:solidFill>
                <a:latin typeface="+mj-lt"/>
                <a:cs typeface="+mj-cs"/>
              </a:rPr>
              <a:t>-</a:t>
            </a:r>
            <a:r>
              <a:rPr lang="zh-CN" altLang="en-US" sz="2800" cap="all" dirty="0">
                <a:solidFill>
                  <a:srgbClr val="1962AC"/>
                </a:solidFill>
                <a:latin typeface="+mj-lt"/>
                <a:cs typeface="+mj-cs"/>
              </a:rPr>
              <a:t>覃琪琪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114425" y="3643313"/>
            <a:ext cx="910113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993289" y="4392289"/>
            <a:ext cx="401540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solidFill>
                  <a:srgbClr val="1962A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湖南厚溥教育科技有限公司</a:t>
            </a:r>
            <a:r>
              <a:rPr lang="zh-CN" altLang="en-US" sz="2400" b="1" dirty="0">
                <a:solidFill>
                  <a:srgbClr val="1962A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p:transition spd="slow">
    <p:fade/>
    <p:sndAc>
      <p:endSnd/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FF5D09-5319-40E3-8CE5-B7B650613882}"/>
              </a:ext>
            </a:extLst>
          </p:cNvPr>
          <p:cNvSpPr txBox="1"/>
          <p:nvPr/>
        </p:nvSpPr>
        <p:spPr>
          <a:xfrm>
            <a:off x="1265619" y="1529542"/>
            <a:ext cx="1052422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JavaScript</a:t>
            </a:r>
            <a:r>
              <a:rPr lang="zh-CN" altLang="en-US" dirty="0"/>
              <a:t>的对象是一组由键</a:t>
            </a:r>
            <a:r>
              <a:rPr lang="en-US" altLang="zh-CN" dirty="0"/>
              <a:t>-</a:t>
            </a:r>
            <a:r>
              <a:rPr lang="zh-CN" altLang="en-US" dirty="0"/>
              <a:t>值组成的无序集合，例如：</a:t>
            </a:r>
          </a:p>
          <a:p>
            <a:endParaRPr lang="zh-CN" altLang="en-US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person = {</a:t>
            </a:r>
          </a:p>
          <a:p>
            <a:r>
              <a:rPr lang="en-US" altLang="zh-CN" dirty="0"/>
              <a:t>    name: 'Bob',</a:t>
            </a:r>
          </a:p>
          <a:p>
            <a:r>
              <a:rPr lang="en-US" altLang="zh-CN" dirty="0"/>
              <a:t>    age: 20,</a:t>
            </a:r>
          </a:p>
          <a:p>
            <a:r>
              <a:rPr lang="en-US" altLang="zh-CN" dirty="0"/>
              <a:t>    tags:</a:t>
            </a:r>
            <a:r>
              <a:rPr lang="en-GB" altLang="zh-CN" dirty="0"/>
              <a:t>’</a:t>
            </a:r>
            <a:r>
              <a:rPr lang="en-GB" altLang="zh-CN" dirty="0" err="1"/>
              <a:t>js</a:t>
            </a:r>
            <a:r>
              <a:rPr lang="en-GB" altLang="zh-CN" dirty="0"/>
              <a:t>’,</a:t>
            </a:r>
            <a:endParaRPr lang="en-US" altLang="zh-CN" dirty="0"/>
          </a:p>
          <a:p>
            <a:r>
              <a:rPr lang="en-US" altLang="zh-CN" dirty="0"/>
              <a:t>    city: 'Beijing',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hasCar</a:t>
            </a:r>
            <a:r>
              <a:rPr lang="en-US" altLang="zh-CN" dirty="0"/>
              <a:t>: true,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zipcode</a:t>
            </a:r>
            <a:r>
              <a:rPr lang="en-US" altLang="zh-CN" dirty="0"/>
              <a:t>: null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JavaScript</a:t>
            </a:r>
            <a:r>
              <a:rPr lang="zh-CN" altLang="en-US" dirty="0"/>
              <a:t>对象的键都是字符串类型，值可以是任意数据类型。上述</a:t>
            </a:r>
            <a:r>
              <a:rPr lang="en-US" altLang="zh-CN" dirty="0"/>
              <a:t>person</a:t>
            </a:r>
            <a:r>
              <a:rPr lang="zh-CN" altLang="en-US" dirty="0"/>
              <a:t>对象一共定义了</a:t>
            </a:r>
            <a:r>
              <a:rPr lang="en-US" altLang="zh-CN" dirty="0"/>
              <a:t>6</a:t>
            </a:r>
            <a:r>
              <a:rPr lang="zh-CN" altLang="en-US" dirty="0"/>
              <a:t>个键值对，</a:t>
            </a:r>
            <a:endParaRPr lang="en-GB" altLang="zh-CN" dirty="0"/>
          </a:p>
          <a:p>
            <a:r>
              <a:rPr lang="zh-CN" altLang="en-US" dirty="0"/>
              <a:t>其中每个键又称为对象的属性，例如，</a:t>
            </a:r>
            <a:r>
              <a:rPr lang="en-US" altLang="zh-CN" dirty="0"/>
              <a:t>person</a:t>
            </a:r>
            <a:r>
              <a:rPr lang="zh-CN" altLang="en-US" dirty="0"/>
              <a:t>的</a:t>
            </a:r>
            <a:r>
              <a:rPr lang="en-US" altLang="zh-CN" dirty="0"/>
              <a:t>name</a:t>
            </a:r>
            <a:r>
              <a:rPr lang="zh-CN" altLang="en-US" dirty="0"/>
              <a:t>属性为</a:t>
            </a:r>
            <a:r>
              <a:rPr lang="en-US" altLang="zh-CN" dirty="0"/>
              <a:t>'Bob'</a:t>
            </a:r>
            <a:r>
              <a:rPr lang="zh-CN" altLang="en-US" dirty="0"/>
              <a:t>，</a:t>
            </a:r>
            <a:r>
              <a:rPr lang="en-US" altLang="zh-CN" dirty="0" err="1"/>
              <a:t>zipcode</a:t>
            </a:r>
            <a:r>
              <a:rPr lang="zh-CN" altLang="en-US" dirty="0"/>
              <a:t>属性为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要获取一个对象的属性，我们用对象变量</a:t>
            </a:r>
            <a:r>
              <a:rPr lang="en-US" altLang="zh-CN" dirty="0"/>
              <a:t>.</a:t>
            </a:r>
            <a:r>
              <a:rPr lang="zh-CN" altLang="en-US" dirty="0"/>
              <a:t>属性名的方式：</a:t>
            </a:r>
          </a:p>
          <a:p>
            <a:endParaRPr lang="zh-CN" altLang="en-US" dirty="0"/>
          </a:p>
          <a:p>
            <a:r>
              <a:rPr lang="en-US" altLang="zh-CN" dirty="0"/>
              <a:t>person.name; // 'Bob'</a:t>
            </a:r>
          </a:p>
          <a:p>
            <a:r>
              <a:rPr lang="en-US" altLang="zh-CN" dirty="0" err="1"/>
              <a:t>person.zipcode</a:t>
            </a:r>
            <a:r>
              <a:rPr lang="en-US" altLang="zh-CN" dirty="0"/>
              <a:t>; // null</a:t>
            </a:r>
            <a:endParaRPr lang="en-GB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A9F6FC-AFDD-454B-91BA-E06816494D8F}"/>
              </a:ext>
            </a:extLst>
          </p:cNvPr>
          <p:cNvSpPr txBox="1"/>
          <p:nvPr/>
        </p:nvSpPr>
        <p:spPr>
          <a:xfrm>
            <a:off x="5968808" y="1679171"/>
            <a:ext cx="6700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69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运算符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031B91-2C5A-42D3-A881-9E18D7946815}"/>
              </a:ext>
            </a:extLst>
          </p:cNvPr>
          <p:cNvSpPr/>
          <p:nvPr/>
        </p:nvSpPr>
        <p:spPr>
          <a:xfrm>
            <a:off x="4461163" y="0"/>
            <a:ext cx="892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ABEFF1-780C-4D2E-B5BA-3B936BF633AB}"/>
              </a:ext>
            </a:extLst>
          </p:cNvPr>
          <p:cNvSpPr txBox="1"/>
          <p:nvPr/>
        </p:nvSpPr>
        <p:spPr>
          <a:xfrm>
            <a:off x="615141" y="2543695"/>
            <a:ext cx="108542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sz="3200" dirty="0"/>
              <a:t>JavaScript</a:t>
            </a:r>
            <a:r>
              <a:rPr lang="zh-CN" altLang="en-US" sz="3200" dirty="0"/>
              <a:t>脚本语言描述了一组用于操作数据值的运算符。</a:t>
            </a:r>
            <a:endParaRPr lang="en-GB" altLang="zh-CN" sz="3200" dirty="0"/>
          </a:p>
          <a:p>
            <a:r>
              <a:rPr lang="zh-CN" altLang="en-US" sz="3200" dirty="0"/>
              <a:t>包括一元运算符，布尔运算符，算术运算符，关系运算符，</a:t>
            </a:r>
            <a:endParaRPr lang="en-GB" altLang="zh-CN" sz="3200" dirty="0"/>
          </a:p>
          <a:p>
            <a:r>
              <a:rPr lang="zh-CN" altLang="en-US" sz="3200" dirty="0"/>
              <a:t>三元运算符，位运算符和赋值运算符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6383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1" y="0"/>
            <a:ext cx="3906982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一元运算符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822A60-033E-4FD2-ABA1-50078EECE4B1}"/>
              </a:ext>
            </a:extLst>
          </p:cNvPr>
          <p:cNvSpPr txBox="1"/>
          <p:nvPr/>
        </p:nvSpPr>
        <p:spPr>
          <a:xfrm>
            <a:off x="2896827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	</a:t>
            </a:r>
            <a:endParaRPr lang="en-GB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CB59E8-A49B-4C04-95EA-41594294A167}"/>
              </a:ext>
            </a:extLst>
          </p:cNvPr>
          <p:cNvSpPr txBox="1"/>
          <p:nvPr/>
        </p:nvSpPr>
        <p:spPr>
          <a:xfrm>
            <a:off x="598516" y="1105935"/>
            <a:ext cx="60460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一元运算符</a:t>
            </a:r>
          </a:p>
          <a:p>
            <a:r>
              <a:rPr lang="en-US" altLang="zh-CN" dirty="0"/>
              <a:t>(1)</a:t>
            </a:r>
            <a:r>
              <a:rPr lang="zh-CN" altLang="en-US" dirty="0"/>
              <a:t>递增</a:t>
            </a:r>
            <a:r>
              <a:rPr lang="en-US" altLang="zh-CN" dirty="0"/>
              <a:t>++</a:t>
            </a:r>
            <a:r>
              <a:rPr lang="zh-CN" altLang="en-US" dirty="0"/>
              <a:t>和递减</a:t>
            </a:r>
            <a:r>
              <a:rPr lang="en-US" altLang="zh-CN" dirty="0"/>
              <a:t>--</a:t>
            </a:r>
          </a:p>
          <a:p>
            <a:r>
              <a:rPr lang="en-GB" dirty="0" err="1"/>
              <a:t>var</a:t>
            </a:r>
            <a:r>
              <a:rPr lang="en-GB" dirty="0"/>
              <a:t> box1=100; </a:t>
            </a:r>
          </a:p>
          <a:p>
            <a:r>
              <a:rPr lang="en-GB" dirty="0"/>
              <a:t>++box1;//</a:t>
            </a:r>
            <a:r>
              <a:rPr lang="zh-CN" altLang="en-US" dirty="0"/>
              <a:t>相当于</a:t>
            </a:r>
            <a:r>
              <a:rPr lang="en-GB" dirty="0"/>
              <a:t>box=box+1 </a:t>
            </a:r>
          </a:p>
          <a:p>
            <a:r>
              <a:rPr lang="en-GB" dirty="0" err="1"/>
              <a:t>document.write</a:t>
            </a:r>
            <a:r>
              <a:rPr lang="en-GB" dirty="0"/>
              <a:t>("box1="+box1+"&lt;</a:t>
            </a:r>
            <a:r>
              <a:rPr lang="en-GB" dirty="0" err="1"/>
              <a:t>br</a:t>
            </a:r>
            <a:r>
              <a:rPr lang="en-GB" dirty="0"/>
              <a:t>/&gt;");//</a:t>
            </a:r>
            <a:r>
              <a:rPr lang="zh-CN" altLang="en-US" dirty="0"/>
              <a:t>输出</a:t>
            </a:r>
            <a:r>
              <a:rPr lang="en-GB" dirty="0"/>
              <a:t>box1=101 </a:t>
            </a:r>
          </a:p>
          <a:p>
            <a:r>
              <a:rPr lang="en-GB" dirty="0" err="1"/>
              <a:t>var</a:t>
            </a:r>
            <a:r>
              <a:rPr lang="en-GB" dirty="0"/>
              <a:t> box2=100; </a:t>
            </a:r>
          </a:p>
          <a:p>
            <a:r>
              <a:rPr lang="en-GB" dirty="0"/>
              <a:t>--box2;//</a:t>
            </a:r>
            <a:r>
              <a:rPr lang="zh-CN" altLang="en-US" dirty="0"/>
              <a:t>相当于</a:t>
            </a:r>
            <a:r>
              <a:rPr lang="en-GB" dirty="0"/>
              <a:t>box=box2-1 </a:t>
            </a:r>
          </a:p>
          <a:p>
            <a:r>
              <a:rPr lang="en-GB" dirty="0" err="1"/>
              <a:t>document.write</a:t>
            </a:r>
            <a:r>
              <a:rPr lang="en-GB" dirty="0"/>
              <a:t>("box2="+box2);//</a:t>
            </a:r>
            <a:r>
              <a:rPr lang="zh-CN" altLang="en-US" dirty="0"/>
              <a:t>输出</a:t>
            </a:r>
            <a:r>
              <a:rPr lang="en-GB" dirty="0"/>
              <a:t>box2=99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BF78A6-90DC-4312-B2B6-E621C5616CBB}"/>
              </a:ext>
            </a:extLst>
          </p:cNvPr>
          <p:cNvSpPr txBox="1"/>
          <p:nvPr/>
        </p:nvSpPr>
        <p:spPr>
          <a:xfrm>
            <a:off x="6644530" y="1526102"/>
            <a:ext cx="5001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Bradley Hand ITC" panose="03070402050302030203" pitchFamily="66" charset="0"/>
              </a:rPr>
              <a:t>Q: a++ </a:t>
            </a:r>
            <a:r>
              <a:rPr lang="zh-CN" altLang="en-US" sz="3600" dirty="0">
                <a:latin typeface="Bradley Hand ITC" panose="03070402050302030203" pitchFamily="66" charset="0"/>
              </a:rPr>
              <a:t>和</a:t>
            </a:r>
            <a:r>
              <a:rPr lang="en-US" altLang="zh-CN" sz="3600" dirty="0">
                <a:latin typeface="Bradley Hand ITC" panose="03070402050302030203" pitchFamily="66" charset="0"/>
              </a:rPr>
              <a:t>++a </a:t>
            </a:r>
            <a:r>
              <a:rPr lang="zh-CN" altLang="en-US" sz="3600" dirty="0">
                <a:latin typeface="Bradley Hand ITC" panose="03070402050302030203" pitchFamily="66" charset="0"/>
              </a:rPr>
              <a:t>的区别</a:t>
            </a:r>
            <a:r>
              <a:rPr lang="en-GB" altLang="zh-CN" sz="3600" dirty="0">
                <a:latin typeface="Bradley Hand ITC" panose="03070402050302030203" pitchFamily="66" charset="0"/>
              </a:rPr>
              <a:t>?</a:t>
            </a:r>
            <a:endParaRPr lang="en-GB" sz="3600" dirty="0">
              <a:latin typeface="Bradley Hand ITC" panose="03070402050302030203" pitchFamily="66" charset="0"/>
            </a:endParaRPr>
          </a:p>
          <a:p>
            <a:endParaRPr lang="en-GB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580D33-9954-4E10-9158-74679FD61C0C}"/>
              </a:ext>
            </a:extLst>
          </p:cNvPr>
          <p:cNvSpPr txBox="1"/>
          <p:nvPr/>
        </p:nvSpPr>
        <p:spPr>
          <a:xfrm>
            <a:off x="1030778" y="3906982"/>
            <a:ext cx="55258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举个例子：</a:t>
            </a:r>
            <a:r>
              <a:rPr lang="en-US" altLang="zh-CN" dirty="0"/>
              <a:t>a=5</a:t>
            </a:r>
          </a:p>
          <a:p>
            <a:r>
              <a:rPr lang="en-US" altLang="zh-CN" dirty="0"/>
              <a:t>b=a++</a:t>
            </a:r>
          </a:p>
          <a:p>
            <a:r>
              <a:rPr lang="en-US" altLang="zh-CN" dirty="0"/>
              <a:t>b</a:t>
            </a:r>
            <a:r>
              <a:rPr lang="en-US" dirty="0"/>
              <a:t>=++a</a:t>
            </a:r>
          </a:p>
          <a:p>
            <a:r>
              <a:rPr lang="zh-CN" altLang="en-US" dirty="0"/>
              <a:t>前者是先赋值，再自加 即 </a:t>
            </a:r>
            <a:r>
              <a:rPr lang="en-US" altLang="zh-CN" dirty="0"/>
              <a:t>b=</a:t>
            </a:r>
            <a:r>
              <a:rPr lang="en-US" altLang="zh-CN" dirty="0" err="1"/>
              <a:t>a;a</a:t>
            </a:r>
            <a:r>
              <a:rPr lang="en-US" altLang="zh-CN" dirty="0"/>
              <a:t>=a+1; //</a:t>
            </a:r>
            <a:r>
              <a:rPr lang="zh-CN" altLang="en-US" dirty="0"/>
              <a:t>结果</a:t>
            </a:r>
            <a:r>
              <a:rPr lang="en-GB" altLang="zh-CN" dirty="0"/>
              <a:t>b=5,a=6;</a:t>
            </a:r>
          </a:p>
          <a:p>
            <a:r>
              <a:rPr lang="zh-CN" altLang="en-US" dirty="0"/>
              <a:t>后者是先自加 ，再赋值 即 </a:t>
            </a:r>
            <a:r>
              <a:rPr lang="en-US" altLang="zh-CN" dirty="0"/>
              <a:t>a=a+1 b=a;//j</a:t>
            </a:r>
            <a:r>
              <a:rPr lang="zh-CN" altLang="en-US" dirty="0"/>
              <a:t>结果</a:t>
            </a:r>
            <a:r>
              <a:rPr lang="en-US" altLang="zh-CN" dirty="0"/>
              <a:t>a=6,b=6;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027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算术运算符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822A60-033E-4FD2-ABA1-50078EECE4B1}"/>
              </a:ext>
            </a:extLst>
          </p:cNvPr>
          <p:cNvSpPr txBox="1"/>
          <p:nvPr/>
        </p:nvSpPr>
        <p:spPr>
          <a:xfrm>
            <a:off x="0" y="1105935"/>
            <a:ext cx="1122313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JavaScript</a:t>
            </a:r>
            <a:r>
              <a:rPr lang="zh-CN" altLang="en-US" dirty="0"/>
              <a:t>语言中规定了五种算术运算符，即</a:t>
            </a: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zh-CN" altLang="en-US" dirty="0"/>
              <a:t>，*，</a:t>
            </a:r>
            <a:r>
              <a:rPr lang="en-US" altLang="zh-CN" dirty="0"/>
              <a:t>/</a:t>
            </a:r>
            <a:r>
              <a:rPr lang="zh-CN" altLang="en-US" dirty="0"/>
              <a:t>和</a:t>
            </a:r>
            <a:r>
              <a:rPr lang="en-US" altLang="zh-CN" dirty="0"/>
              <a:t>%(</a:t>
            </a:r>
            <a:r>
              <a:rPr lang="zh-CN" altLang="en-US" dirty="0"/>
              <a:t>取余</a:t>
            </a:r>
            <a:r>
              <a:rPr lang="en-US" altLang="zh-CN" dirty="0"/>
              <a:t>)</a:t>
            </a:r>
            <a:r>
              <a:rPr lang="zh-CN" altLang="en-US" dirty="0"/>
              <a:t>。如果在算术运算符的值不是数值，</a:t>
            </a:r>
            <a:endParaRPr lang="en-GB" altLang="zh-CN" dirty="0"/>
          </a:p>
          <a:p>
            <a:r>
              <a:rPr lang="zh-CN" altLang="en-US" dirty="0"/>
              <a:t>那么它会先使用</a:t>
            </a:r>
            <a:r>
              <a:rPr lang="en-GB" dirty="0"/>
              <a:t>Number()</a:t>
            </a:r>
            <a:r>
              <a:rPr lang="zh-CN" altLang="en-US" dirty="0"/>
              <a:t>转型函数将其转换为数值</a:t>
            </a:r>
            <a:r>
              <a:rPr lang="en-US" altLang="zh-CN" dirty="0"/>
              <a:t>(</a:t>
            </a:r>
            <a:r>
              <a:rPr lang="zh-CN" altLang="en-US" dirty="0"/>
              <a:t>隐式转换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en-GB" dirty="0" err="1"/>
              <a:t>var</a:t>
            </a:r>
            <a:r>
              <a:rPr lang="en-GB" dirty="0"/>
              <a:t> box=100+"100"; </a:t>
            </a:r>
          </a:p>
          <a:p>
            <a:r>
              <a:rPr lang="en-GB" dirty="0" err="1"/>
              <a:t>document.write</a:t>
            </a:r>
            <a:r>
              <a:rPr lang="en-GB" dirty="0"/>
              <a:t>("box="+box+"&lt;</a:t>
            </a:r>
            <a:r>
              <a:rPr lang="en-GB" dirty="0" err="1"/>
              <a:t>br</a:t>
            </a:r>
            <a:r>
              <a:rPr lang="en-GB" dirty="0"/>
              <a:t>/&gt;");//</a:t>
            </a:r>
            <a:r>
              <a:rPr lang="zh-CN" altLang="en-US" dirty="0"/>
              <a:t>输出</a:t>
            </a:r>
            <a:r>
              <a:rPr lang="en-US" altLang="zh-CN" dirty="0"/>
              <a:t>100100 </a:t>
            </a:r>
          </a:p>
          <a:p>
            <a:r>
              <a:rPr lang="en-GB" dirty="0" err="1"/>
              <a:t>document.write</a:t>
            </a:r>
            <a:r>
              <a:rPr lang="en-GB" dirty="0"/>
              <a:t>(</a:t>
            </a:r>
            <a:r>
              <a:rPr lang="en-GB" dirty="0" err="1"/>
              <a:t>typeof</a:t>
            </a:r>
            <a:r>
              <a:rPr lang="en-GB" dirty="0"/>
              <a:t> box);//</a:t>
            </a:r>
            <a:r>
              <a:rPr lang="zh-CN" altLang="en-US" dirty="0"/>
              <a:t>输出</a:t>
            </a:r>
            <a:r>
              <a:rPr lang="en-GB" dirty="0"/>
              <a:t>string</a:t>
            </a:r>
          </a:p>
          <a:p>
            <a:r>
              <a:rPr lang="en-GB" dirty="0"/>
              <a:t>       </a:t>
            </a:r>
            <a:r>
              <a:rPr lang="zh-CN" altLang="en-US" dirty="0"/>
              <a:t>这是为什么呢？</a:t>
            </a:r>
            <a:r>
              <a:rPr lang="en-GB" dirty="0"/>
              <a:t>JavaScript</a:t>
            </a:r>
            <a:r>
              <a:rPr lang="zh-CN" altLang="en-US" dirty="0"/>
              <a:t>语言中的做算术运算时，只要其中一个是字符串，那么结果就会转换为字符串。</a:t>
            </a:r>
            <a:endParaRPr lang="en-GB" altLang="zh-CN" dirty="0"/>
          </a:p>
          <a:p>
            <a:r>
              <a:rPr lang="zh-CN" altLang="en-US" dirty="0"/>
              <a:t>相当于字符串连接符，不能再算作是加法算术运算符。</a:t>
            </a:r>
          </a:p>
          <a:p>
            <a:r>
              <a:rPr lang="en-GB" dirty="0"/>
              <a:t>txt1="What a very ";</a:t>
            </a:r>
          </a:p>
          <a:p>
            <a:r>
              <a:rPr lang="en-GB" dirty="0"/>
              <a:t>txt2="nice day";</a:t>
            </a:r>
          </a:p>
          <a:p>
            <a:r>
              <a:rPr lang="en-GB" dirty="0"/>
              <a:t>txt3=txt1+txt2</a:t>
            </a:r>
          </a:p>
          <a:p>
            <a:r>
              <a:rPr lang="en-GB" dirty="0" err="1"/>
              <a:t>document.write</a:t>
            </a:r>
            <a:r>
              <a:rPr lang="en-GB" dirty="0"/>
              <a:t>(txt3);//What a very nice day</a:t>
            </a:r>
          </a:p>
          <a:p>
            <a:r>
              <a:rPr lang="en-GB" dirty="0" err="1"/>
              <a:t>var</a:t>
            </a:r>
            <a:r>
              <a:rPr lang="en-GB" dirty="0"/>
              <a:t> age=5/4; </a:t>
            </a:r>
          </a:p>
          <a:p>
            <a:r>
              <a:rPr lang="en-GB" dirty="0" err="1"/>
              <a:t>document.write</a:t>
            </a:r>
            <a:r>
              <a:rPr lang="en-GB" dirty="0"/>
              <a:t>("age="+age+"&lt;</a:t>
            </a:r>
            <a:r>
              <a:rPr lang="en-GB" dirty="0" err="1"/>
              <a:t>br</a:t>
            </a:r>
            <a:r>
              <a:rPr lang="en-GB" dirty="0"/>
              <a:t>/&gt;");//</a:t>
            </a:r>
            <a:r>
              <a:rPr lang="zh-CN" altLang="en-US" dirty="0"/>
              <a:t>输出</a:t>
            </a:r>
            <a:r>
              <a:rPr lang="en-US" altLang="zh-CN" dirty="0"/>
              <a:t>1.25 </a:t>
            </a:r>
          </a:p>
          <a:p>
            <a:r>
              <a:rPr lang="en-GB" dirty="0" err="1"/>
              <a:t>var</a:t>
            </a:r>
            <a:r>
              <a:rPr lang="en-GB" dirty="0"/>
              <a:t> height=("</a:t>
            </a:r>
            <a:r>
              <a:rPr lang="zh-CN" altLang="en-US" dirty="0"/>
              <a:t>你的年龄是：</a:t>
            </a:r>
            <a:r>
              <a:rPr lang="en-US" altLang="zh-CN" dirty="0"/>
              <a:t>"+(10+10));//</a:t>
            </a:r>
            <a:r>
              <a:rPr lang="zh-CN" altLang="en-US" dirty="0"/>
              <a:t>括号强制优先级 </a:t>
            </a:r>
          </a:p>
          <a:p>
            <a:r>
              <a:rPr lang="en-GB" dirty="0" err="1"/>
              <a:t>document.write</a:t>
            </a:r>
            <a:r>
              <a:rPr lang="en-GB" dirty="0"/>
              <a:t>(height);//</a:t>
            </a:r>
            <a:r>
              <a:rPr lang="zh-CN" altLang="en-US" dirty="0"/>
              <a:t>输出你的年龄是：</a:t>
            </a:r>
            <a:r>
              <a:rPr lang="en-US" altLang="zh-CN" dirty="0"/>
              <a:t>20 </a:t>
            </a:r>
          </a:p>
          <a:p>
            <a:r>
              <a:rPr lang="en-US" altLang="zh-CN" b="1" dirty="0"/>
              <a:t> </a:t>
            </a:r>
            <a:r>
              <a:rPr lang="zh-CN" altLang="en-US" b="1" dirty="0"/>
              <a:t>取余</a:t>
            </a:r>
          </a:p>
          <a:p>
            <a:r>
              <a:rPr lang="en-GB" dirty="0" err="1"/>
              <a:t>var</a:t>
            </a:r>
            <a:r>
              <a:rPr lang="en-GB" dirty="0"/>
              <a:t> box=10%3; </a:t>
            </a:r>
          </a:p>
          <a:p>
            <a:r>
              <a:rPr lang="en-GB" dirty="0" err="1"/>
              <a:t>document.write</a:t>
            </a:r>
            <a:r>
              <a:rPr lang="en-GB" dirty="0"/>
              <a:t>("box="+box);//</a:t>
            </a:r>
            <a:r>
              <a:rPr lang="zh-CN" altLang="en-US" dirty="0"/>
              <a:t>输出</a:t>
            </a:r>
            <a:r>
              <a:rPr lang="en-US" altLang="zh-CN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76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关系运算符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07AA01-7B4E-4F71-9E8C-5D63EE89B284}"/>
              </a:ext>
            </a:extLst>
          </p:cNvPr>
          <p:cNvSpPr txBox="1"/>
          <p:nvPr/>
        </p:nvSpPr>
        <p:spPr>
          <a:xfrm>
            <a:off x="0" y="1250794"/>
            <a:ext cx="113485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用于进行比较的运算符称作为关系运算符：</a:t>
            </a:r>
            <a:r>
              <a:rPr lang="en-US" altLang="zh-CN" dirty="0"/>
              <a:t>&lt;(</a:t>
            </a:r>
            <a:r>
              <a:rPr lang="zh-CN" altLang="en-US" dirty="0"/>
              <a:t>小于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&gt;(</a:t>
            </a:r>
            <a:r>
              <a:rPr lang="zh-CN" altLang="en-US" dirty="0"/>
              <a:t>大于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&lt;=(</a:t>
            </a:r>
            <a:r>
              <a:rPr lang="zh-CN" altLang="en-US" dirty="0"/>
              <a:t>小于等于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&gt;=(</a:t>
            </a:r>
            <a:r>
              <a:rPr lang="zh-CN" altLang="en-US" dirty="0"/>
              <a:t>大于等于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==(</a:t>
            </a:r>
            <a:r>
              <a:rPr lang="zh-CN" altLang="en-US" dirty="0"/>
              <a:t>相对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endParaRPr lang="en-GB" altLang="zh-CN" dirty="0"/>
          </a:p>
          <a:p>
            <a:r>
              <a:rPr lang="en-US" altLang="zh-CN" dirty="0"/>
              <a:t>!=(</a:t>
            </a:r>
            <a:r>
              <a:rPr lang="zh-CN" altLang="en-US" dirty="0"/>
              <a:t>不等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===(</a:t>
            </a:r>
            <a:r>
              <a:rPr lang="zh-CN" altLang="en-US" dirty="0"/>
              <a:t>恒等或全等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!==(</a:t>
            </a:r>
            <a:r>
              <a:rPr lang="zh-CN" altLang="en-US" dirty="0"/>
              <a:t>不全等或不恒等</a:t>
            </a:r>
            <a:r>
              <a:rPr lang="en-US" altLang="zh-CN" dirty="0"/>
              <a:t>)</a:t>
            </a:r>
            <a:r>
              <a:rPr lang="zh-CN" altLang="en-US" dirty="0"/>
              <a:t>。关系运算符大多数返回的是一个布尔值。</a:t>
            </a:r>
          </a:p>
          <a:p>
            <a:r>
              <a:rPr lang="zh-CN" altLang="en-US" dirty="0"/>
              <a:t>       和其他运算符一样，当关系运算符操作非数值时要遵循以下规则：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1</a:t>
            </a:r>
            <a:r>
              <a:rPr lang="zh-CN" altLang="en-US" dirty="0"/>
              <a:t>两个操作符都是数值，则数值比较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2</a:t>
            </a:r>
            <a:r>
              <a:rPr lang="zh-CN" altLang="en-US" dirty="0"/>
              <a:t>两个操作数都是字符串，则比较两个字符串对应的字符编码值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3</a:t>
            </a:r>
            <a:r>
              <a:rPr lang="zh-CN" altLang="en-US" dirty="0"/>
              <a:t>两个操作数有一个是数值，则将另一个转换为数值，在进行数值比较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4</a:t>
            </a:r>
            <a:r>
              <a:rPr lang="zh-CN" altLang="en-US" dirty="0"/>
              <a:t>两个操作数有一个是对象，则先调用</a:t>
            </a:r>
            <a:r>
              <a:rPr lang="en-US" altLang="zh-CN" dirty="0"/>
              <a:t>value()</a:t>
            </a:r>
            <a:r>
              <a:rPr lang="zh-CN" altLang="en-US" dirty="0"/>
              <a:t>方法或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方法，再用结果比较。</a:t>
            </a:r>
            <a:endParaRPr lang="en-GB" altLang="zh-CN" dirty="0"/>
          </a:p>
          <a:p>
            <a:r>
              <a:rPr lang="en-GB" altLang="zh-CN" dirty="0" err="1"/>
              <a:t>var</a:t>
            </a:r>
            <a:r>
              <a:rPr lang="en-GB" altLang="zh-CN" dirty="0"/>
              <a:t> box1=3&gt;2; </a:t>
            </a:r>
          </a:p>
          <a:p>
            <a:r>
              <a:rPr lang="en-GB" altLang="zh-CN" dirty="0" err="1"/>
              <a:t>document.write</a:t>
            </a:r>
            <a:r>
              <a:rPr lang="en-GB" altLang="zh-CN" dirty="0"/>
              <a:t>(box1+"&lt;</a:t>
            </a:r>
            <a:r>
              <a:rPr lang="en-GB" altLang="zh-CN" dirty="0" err="1"/>
              <a:t>br</a:t>
            </a:r>
            <a:r>
              <a:rPr lang="en-GB" altLang="zh-CN" dirty="0"/>
              <a:t>/&gt;");//</a:t>
            </a:r>
            <a:r>
              <a:rPr lang="zh-CN" altLang="en-US" dirty="0"/>
              <a:t>输出</a:t>
            </a:r>
            <a:r>
              <a:rPr lang="en-GB" altLang="zh-CN" dirty="0"/>
              <a:t>true </a:t>
            </a:r>
          </a:p>
          <a:p>
            <a:r>
              <a:rPr lang="en-GB" altLang="zh-CN" dirty="0" err="1"/>
              <a:t>var</a:t>
            </a:r>
            <a:r>
              <a:rPr lang="en-GB" altLang="zh-CN" dirty="0"/>
              <a:t> box4="a"&gt;"B";//a</a:t>
            </a:r>
            <a:r>
              <a:rPr lang="zh-CN" altLang="en-US" dirty="0"/>
              <a:t>为</a:t>
            </a:r>
            <a:r>
              <a:rPr lang="en-US" altLang="zh-CN" dirty="0"/>
              <a:t>97</a:t>
            </a:r>
            <a:r>
              <a:rPr lang="zh-CN" altLang="en-US" dirty="0"/>
              <a:t>，</a:t>
            </a:r>
            <a:r>
              <a:rPr lang="en-GB" altLang="zh-CN" dirty="0"/>
              <a:t>B</a:t>
            </a:r>
            <a:r>
              <a:rPr lang="zh-CN" altLang="en-US" dirty="0"/>
              <a:t>为</a:t>
            </a:r>
            <a:r>
              <a:rPr lang="en-US" altLang="zh-CN" dirty="0"/>
              <a:t>66 </a:t>
            </a:r>
          </a:p>
          <a:p>
            <a:r>
              <a:rPr lang="en-GB" altLang="zh-CN" dirty="0" err="1"/>
              <a:t>document.write</a:t>
            </a:r>
            <a:r>
              <a:rPr lang="en-GB" altLang="zh-CN" dirty="0"/>
              <a:t>(box4+"&lt;</a:t>
            </a:r>
            <a:r>
              <a:rPr lang="en-GB" altLang="zh-CN" dirty="0" err="1"/>
              <a:t>br</a:t>
            </a:r>
            <a:r>
              <a:rPr lang="en-GB" altLang="zh-CN" dirty="0"/>
              <a:t>/&gt;");//</a:t>
            </a:r>
            <a:r>
              <a:rPr lang="zh-CN" altLang="en-US" dirty="0"/>
              <a:t>输出</a:t>
            </a:r>
            <a:r>
              <a:rPr lang="en-GB" altLang="zh-CN" dirty="0"/>
              <a:t>true </a:t>
            </a:r>
          </a:p>
          <a:p>
            <a:r>
              <a:rPr lang="en-GB" altLang="zh-CN" dirty="0" err="1"/>
              <a:t>var</a:t>
            </a:r>
            <a:r>
              <a:rPr lang="en-GB" altLang="zh-CN" dirty="0"/>
              <a:t> box5= "Blue"&lt;"alpha";//Blue</a:t>
            </a:r>
            <a:r>
              <a:rPr lang="zh-CN" altLang="en-US" dirty="0"/>
              <a:t>的第一个字母是</a:t>
            </a:r>
            <a:r>
              <a:rPr lang="en-GB" altLang="zh-CN" dirty="0"/>
              <a:t>B</a:t>
            </a:r>
            <a:r>
              <a:rPr lang="zh-CN" altLang="en-GB" dirty="0"/>
              <a:t>，</a:t>
            </a:r>
            <a:r>
              <a:rPr lang="en-GB" altLang="zh-CN" dirty="0"/>
              <a:t>alpha</a:t>
            </a:r>
            <a:r>
              <a:rPr lang="zh-CN" altLang="en-US" dirty="0"/>
              <a:t>的第一个字母是</a:t>
            </a:r>
            <a:r>
              <a:rPr lang="en-GB" altLang="zh-CN" dirty="0"/>
              <a:t>a</a:t>
            </a:r>
            <a:r>
              <a:rPr lang="zh-CN" altLang="en-GB" dirty="0"/>
              <a:t>，</a:t>
            </a:r>
            <a:r>
              <a:rPr lang="en-GB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/>
              <a:t>97</a:t>
            </a:r>
            <a:r>
              <a:rPr lang="zh-CN" altLang="en-US" dirty="0"/>
              <a:t>，</a:t>
            </a:r>
            <a:r>
              <a:rPr lang="en-GB" altLang="zh-CN" dirty="0"/>
              <a:t>B</a:t>
            </a:r>
            <a:r>
              <a:rPr lang="zh-CN" altLang="en-US" dirty="0"/>
              <a:t>为</a:t>
            </a:r>
            <a:r>
              <a:rPr lang="en-US" altLang="zh-CN" dirty="0"/>
              <a:t>66 </a:t>
            </a:r>
          </a:p>
          <a:p>
            <a:r>
              <a:rPr lang="en-GB" altLang="zh-CN" dirty="0" err="1"/>
              <a:t>document.write</a:t>
            </a:r>
            <a:r>
              <a:rPr lang="en-GB" altLang="zh-CN" dirty="0"/>
              <a:t>(box5) //</a:t>
            </a:r>
            <a:r>
              <a:rPr lang="zh-CN" altLang="en-US" dirty="0"/>
              <a:t>输出</a:t>
            </a:r>
            <a:r>
              <a:rPr lang="en-GB" altLang="zh-CN" dirty="0"/>
              <a:t>true</a:t>
            </a:r>
            <a:r>
              <a:rPr lang="zh-CN" alt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32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等性运算符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A8B770-C986-4B24-81A0-98053AC90A64}"/>
              </a:ext>
            </a:extLst>
          </p:cNvPr>
          <p:cNvSpPr txBox="1"/>
          <p:nvPr/>
        </p:nvSpPr>
        <p:spPr>
          <a:xfrm>
            <a:off x="5074346" y="1427175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</a:t>
            </a:r>
            <a:endParaRPr lang="en-GB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3B8907-99C9-4A29-ADC1-C3168AB1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5" y="1105935"/>
            <a:ext cx="7991475" cy="31146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A1DA82-646C-4A2D-B065-CEC375943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1214437"/>
            <a:ext cx="7943850" cy="4429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A06DB3-F5F1-4767-AFF8-6C840595E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017" y="859342"/>
            <a:ext cx="43053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三目运算符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07AA01-7B4E-4F71-9E8C-5D63EE89B284}"/>
              </a:ext>
            </a:extLst>
          </p:cNvPr>
          <p:cNvSpPr txBox="1"/>
          <p:nvPr/>
        </p:nvSpPr>
        <p:spPr>
          <a:xfrm>
            <a:off x="0" y="1105935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JavaScript</a:t>
            </a:r>
            <a:r>
              <a:rPr lang="zh-CN" altLang="en-US" dirty="0"/>
              <a:t>语言中的逻辑运算符通常作用于布尔值的操作，一般和关系运算符配合使用，有三个逻辑运算符：</a:t>
            </a:r>
            <a:r>
              <a:rPr lang="en-US" altLang="zh-CN" dirty="0"/>
              <a:t>&amp;&amp;(</a:t>
            </a:r>
            <a:r>
              <a:rPr lang="zh-CN" altLang="en-US" dirty="0"/>
              <a:t>逻辑与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||(</a:t>
            </a:r>
            <a:r>
              <a:rPr lang="zh-CN" altLang="en-US" dirty="0"/>
              <a:t>逻辑或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!(</a:t>
            </a:r>
            <a:r>
              <a:rPr lang="zh-CN" altLang="en-US" dirty="0"/>
              <a:t>逻辑非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(1)&amp;&amp;</a:t>
            </a:r>
            <a:r>
              <a:rPr lang="zh-CN" altLang="en-US" dirty="0"/>
              <a:t>表示两边都必须是</a:t>
            </a:r>
            <a:r>
              <a:rPr lang="en-US" altLang="zh-CN" dirty="0"/>
              <a:t>true</a:t>
            </a:r>
            <a:r>
              <a:rPr lang="zh-CN" altLang="en-US" dirty="0"/>
              <a:t>，才返回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  <a:p>
            <a:pPr lvl="3"/>
            <a:r>
              <a:rPr lang="en-US" altLang="zh-CN" dirty="0"/>
              <a:t>  /*</a:t>
            </a:r>
            <a:r>
              <a:rPr lang="zh-CN" altLang="en-US" dirty="0"/>
              <a:t>请用户输入一个年份，判断是否为润年：</a:t>
            </a:r>
          </a:p>
          <a:p>
            <a:pPr lvl="3"/>
            <a:r>
              <a:rPr lang="zh-CN" altLang="en-US" dirty="0"/>
              <a:t>		条件：年份可被</a:t>
            </a:r>
            <a:r>
              <a:rPr lang="en-US" altLang="zh-CN" dirty="0"/>
              <a:t>4</a:t>
            </a:r>
            <a:r>
              <a:rPr lang="zh-CN" altLang="en-US" dirty="0"/>
              <a:t>整除且不能被</a:t>
            </a:r>
            <a:r>
              <a:rPr lang="en-US" altLang="zh-CN" dirty="0"/>
              <a:t>100</a:t>
            </a:r>
            <a:r>
              <a:rPr lang="zh-CN" altLang="en-US" dirty="0"/>
              <a:t>整除</a:t>
            </a:r>
          </a:p>
          <a:p>
            <a:pPr lvl="3"/>
            <a:r>
              <a:rPr lang="zh-CN" altLang="en-US" dirty="0"/>
              <a:t>		      或者</a:t>
            </a:r>
          </a:p>
          <a:p>
            <a:pPr lvl="3"/>
            <a:r>
              <a:rPr lang="zh-CN" altLang="en-US" dirty="0"/>
              <a:t>			  年份可被</a:t>
            </a:r>
            <a:r>
              <a:rPr lang="en-US" altLang="zh-CN" dirty="0"/>
              <a:t>400</a:t>
            </a:r>
            <a:r>
              <a:rPr lang="zh-CN" altLang="en-US" dirty="0"/>
              <a:t>整除</a:t>
            </a:r>
          </a:p>
          <a:p>
            <a:pPr lvl="3"/>
            <a:r>
              <a:rPr lang="zh-CN" altLang="en-US" dirty="0"/>
              <a:t>	*</a:t>
            </a:r>
            <a:r>
              <a:rPr lang="en-US" altLang="zh-CN" dirty="0"/>
              <a:t>/</a:t>
            </a:r>
          </a:p>
          <a:p>
            <a:pPr lvl="3"/>
            <a:r>
              <a:rPr lang="en-US" altLang="zh-CN" dirty="0"/>
              <a:t>	//</a:t>
            </a:r>
            <a:r>
              <a:rPr lang="en-GB" altLang="zh-CN" dirty="0"/>
              <a:t>Step1:</a:t>
            </a:r>
            <a:r>
              <a:rPr lang="zh-CN" altLang="en-US" dirty="0"/>
              <a:t>请用户输入一个年份，保存在变量</a:t>
            </a:r>
            <a:r>
              <a:rPr lang="en-GB" altLang="zh-CN" dirty="0"/>
              <a:t>year</a:t>
            </a:r>
            <a:r>
              <a:rPr lang="zh-CN" altLang="en-US" dirty="0"/>
              <a:t>中</a:t>
            </a:r>
          </a:p>
          <a:p>
            <a:pPr lvl="3"/>
            <a:r>
              <a:rPr lang="zh-CN" altLang="en-US" dirty="0"/>
              <a:t>	</a:t>
            </a:r>
            <a:r>
              <a:rPr lang="en-US" altLang="zh-CN" dirty="0"/>
              <a:t>/*</a:t>
            </a:r>
            <a:r>
              <a:rPr lang="en-GB" altLang="zh-CN" dirty="0" err="1"/>
              <a:t>var</a:t>
            </a:r>
            <a:r>
              <a:rPr lang="en-GB" altLang="zh-CN" dirty="0"/>
              <a:t> year=prompt("</a:t>
            </a:r>
            <a:r>
              <a:rPr lang="zh-CN" altLang="en-US" dirty="0"/>
              <a:t>输入一个年份：</a:t>
            </a:r>
            <a:r>
              <a:rPr lang="en-US" altLang="zh-CN" dirty="0"/>
              <a:t>");</a:t>
            </a:r>
          </a:p>
          <a:p>
            <a:pPr lvl="3"/>
            <a:r>
              <a:rPr lang="en-US" altLang="zh-CN" dirty="0"/>
              <a:t>	//</a:t>
            </a:r>
            <a:r>
              <a:rPr lang="en-GB" altLang="zh-CN" dirty="0"/>
              <a:t>Step2:</a:t>
            </a:r>
            <a:r>
              <a:rPr lang="zh-CN" altLang="en-US" dirty="0"/>
              <a:t>如果</a:t>
            </a:r>
            <a:r>
              <a:rPr lang="en-US" altLang="zh-CN" dirty="0"/>
              <a:t>(</a:t>
            </a:r>
            <a:r>
              <a:rPr lang="en-GB" altLang="zh-CN" dirty="0"/>
              <a:t>year%4==0&amp;&amp;year%100!=0)||(year%400==0)</a:t>
            </a:r>
          </a:p>
          <a:p>
            <a:pPr lvl="3"/>
            <a:r>
              <a:rPr lang="en-GB" altLang="zh-CN" dirty="0"/>
              <a:t>	                                     //</a:t>
            </a:r>
            <a:r>
              <a:rPr lang="zh-CN" altLang="en-US" dirty="0"/>
              <a:t>就输出</a:t>
            </a:r>
            <a:r>
              <a:rPr lang="en-US" altLang="zh-CN" dirty="0"/>
              <a:t>"</a:t>
            </a:r>
            <a:r>
              <a:rPr lang="zh-CN" altLang="en-US" dirty="0"/>
              <a:t>闰年</a:t>
            </a:r>
            <a:r>
              <a:rPr lang="en-US" altLang="zh-CN" dirty="0"/>
              <a:t>"</a:t>
            </a:r>
          </a:p>
          <a:p>
            <a:pPr lvl="3"/>
            <a:r>
              <a:rPr lang="en-US" altLang="zh-CN" dirty="0"/>
              <a:t>		  //</a:t>
            </a:r>
            <a:r>
              <a:rPr lang="zh-CN" altLang="en-US" dirty="0"/>
              <a:t>否则，输出</a:t>
            </a:r>
            <a:r>
              <a:rPr lang="en-US" altLang="zh-CN" dirty="0"/>
              <a:t>"</a:t>
            </a:r>
            <a:r>
              <a:rPr lang="zh-CN" altLang="en-US" dirty="0"/>
              <a:t>平年</a:t>
            </a:r>
            <a:r>
              <a:rPr lang="en-US" altLang="zh-CN" dirty="0"/>
              <a:t>"</a:t>
            </a:r>
          </a:p>
          <a:p>
            <a:pPr lvl="3"/>
            <a:r>
              <a:rPr lang="en-GB" altLang="zh-CN" dirty="0"/>
              <a:t>console.log(</a:t>
            </a:r>
          </a:p>
          <a:p>
            <a:pPr lvl="3"/>
            <a:r>
              <a:rPr lang="en-GB" altLang="zh-CN" dirty="0"/>
              <a:t>	(year%4==0&amp;&amp;year%100!=0)||(year%400==0)?"</a:t>
            </a:r>
            <a:r>
              <a:rPr lang="zh-CN" altLang="en-US" dirty="0"/>
              <a:t>闰年</a:t>
            </a:r>
            <a:r>
              <a:rPr lang="en-US" altLang="zh-CN" dirty="0"/>
              <a:t>":  "</a:t>
            </a:r>
            <a:r>
              <a:rPr lang="zh-CN" altLang="en-US" dirty="0"/>
              <a:t>平年</a:t>
            </a:r>
            <a:r>
              <a:rPr lang="en-US" altLang="zh-CN" dirty="0"/>
              <a:t>");</a:t>
            </a:r>
            <a:endParaRPr lang="zh-CN" altLang="en-US" dirty="0"/>
          </a:p>
          <a:p>
            <a:pPr lvl="3"/>
            <a:endParaRPr lang="en-US" altLang="zh-CN" dirty="0"/>
          </a:p>
          <a:p>
            <a:pPr lvl="3"/>
            <a:r>
              <a:rPr lang="en-US" altLang="zh-CN" dirty="0"/>
              <a:t>									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65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07AA01-7B4E-4F71-9E8C-5D63EE89B284}"/>
              </a:ext>
            </a:extLst>
          </p:cNvPr>
          <p:cNvSpPr txBox="1"/>
          <p:nvPr/>
        </p:nvSpPr>
        <p:spPr>
          <a:xfrm>
            <a:off x="0" y="1250794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endParaRPr lang="en-GB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5640BCB-8356-42EF-8683-008A3C46003B}"/>
              </a:ext>
            </a:extLst>
          </p:cNvPr>
          <p:cNvSpPr/>
          <p:nvPr/>
        </p:nvSpPr>
        <p:spPr>
          <a:xfrm>
            <a:off x="2489200" y="152779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计</a:t>
            </a:r>
            <a:r>
              <a:rPr lang="en-GB" dirty="0" err="1"/>
              <a:t>算可莱托指数</a:t>
            </a:r>
            <a:r>
              <a:rPr lang="en-GB" dirty="0"/>
              <a:t>：</a:t>
            </a:r>
          </a:p>
          <a:p>
            <a:r>
              <a:rPr lang="en-GB" dirty="0"/>
              <a:t>		</a:t>
            </a:r>
            <a:r>
              <a:rPr lang="en-GB" dirty="0" err="1"/>
              <a:t>klt</a:t>
            </a:r>
            <a:r>
              <a:rPr lang="en-GB" dirty="0"/>
              <a:t>=</a:t>
            </a:r>
            <a:r>
              <a:rPr lang="en-GB" dirty="0" err="1"/>
              <a:t>体重</a:t>
            </a:r>
            <a:r>
              <a:rPr lang="en-GB" dirty="0"/>
              <a:t>/(</a:t>
            </a:r>
            <a:r>
              <a:rPr lang="en-GB" dirty="0" err="1"/>
              <a:t>身高</a:t>
            </a:r>
            <a:r>
              <a:rPr lang="en-GB" dirty="0"/>
              <a:t>*</a:t>
            </a:r>
            <a:r>
              <a:rPr lang="en-GB" dirty="0" err="1"/>
              <a:t>身高</a:t>
            </a:r>
            <a:r>
              <a:rPr lang="en-GB" dirty="0"/>
              <a:t>)</a:t>
            </a:r>
          </a:p>
          <a:p>
            <a:r>
              <a:rPr lang="en-GB" dirty="0"/>
              <a:t>		</a:t>
            </a:r>
            <a:r>
              <a:rPr lang="en-GB" dirty="0" err="1"/>
              <a:t>klt</a:t>
            </a:r>
            <a:r>
              <a:rPr lang="en-GB" dirty="0"/>
              <a:t>&gt;25  胖</a:t>
            </a:r>
          </a:p>
          <a:p>
            <a:r>
              <a:rPr lang="en-GB" dirty="0"/>
              <a:t>		   &lt;20  瘦</a:t>
            </a:r>
          </a:p>
          <a:p>
            <a:r>
              <a:rPr lang="en-GB" dirty="0"/>
              <a:t>		      </a:t>
            </a:r>
            <a:r>
              <a:rPr lang="en-GB" dirty="0" err="1"/>
              <a:t>正常</a:t>
            </a:r>
            <a:endParaRPr lang="en-GB" dirty="0"/>
          </a:p>
          <a:p>
            <a:r>
              <a:rPr lang="en-GB" dirty="0"/>
              <a:t>	*/</a:t>
            </a:r>
          </a:p>
        </p:txBody>
      </p:sp>
    </p:spTree>
    <p:extLst>
      <p:ext uri="{BB962C8B-B14F-4D97-AF65-F5344CB8AC3E}">
        <p14:creationId xmlns:p14="http://schemas.microsoft.com/office/powerpoint/2010/main" val="22767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822A60-033E-4FD2-ABA1-50078EECE4B1}"/>
              </a:ext>
            </a:extLst>
          </p:cNvPr>
          <p:cNvSpPr txBox="1"/>
          <p:nvPr/>
        </p:nvSpPr>
        <p:spPr>
          <a:xfrm>
            <a:off x="0" y="1280159"/>
            <a:ext cx="108065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en-GB" altLang="zh-CN" dirty="0"/>
              <a:t>function </a:t>
            </a:r>
            <a:r>
              <a:rPr lang="en-GB" altLang="zh-CN" dirty="0" err="1"/>
              <a:t>functionname</a:t>
            </a:r>
            <a:r>
              <a:rPr lang="en-GB" altLang="zh-CN" dirty="0"/>
              <a:t>()</a:t>
            </a:r>
          </a:p>
          <a:p>
            <a:r>
              <a:rPr lang="en-GB" altLang="zh-CN" dirty="0"/>
              <a:t>{</a:t>
            </a:r>
          </a:p>
          <a:p>
            <a:r>
              <a:rPr lang="zh-CN" altLang="en-US" dirty="0"/>
              <a:t>这里是要执行的代码</a:t>
            </a:r>
          </a:p>
          <a:p>
            <a:r>
              <a:rPr lang="en-US" altLang="zh-CN" dirty="0"/>
              <a:t>}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备注：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对大小写敏感。关键词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function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必须是小写的，并且必须以与函数名称相同的大小写来调用函数。</a:t>
            </a:r>
            <a:endParaRPr lang="en-GB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调用带参数的函数</a:t>
            </a:r>
            <a:endParaRPr lang="en-GB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在调用函数时，可以向其传递值，这些值被称为参数。可以发送任意多的参数，由逗号隔开</a:t>
            </a:r>
            <a:endParaRPr lang="en-GB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Function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myfFunction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(var1,var2){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这里是要执行的代码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en-GB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80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分支结构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BCD60F-1558-46A4-B107-2E45EC21AFA4}"/>
              </a:ext>
            </a:extLst>
          </p:cNvPr>
          <p:cNvSpPr txBox="1"/>
          <p:nvPr/>
        </p:nvSpPr>
        <p:spPr>
          <a:xfrm>
            <a:off x="592666" y="1557867"/>
            <a:ext cx="56669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程序结构：</a:t>
            </a:r>
            <a:r>
              <a:rPr lang="en-US" altLang="zh-CN" dirty="0"/>
              <a:t>3</a:t>
            </a:r>
            <a:r>
              <a:rPr lang="zh-CN" altLang="en-US" dirty="0"/>
              <a:t>种：</a:t>
            </a:r>
          </a:p>
          <a:p>
            <a:r>
              <a:rPr lang="zh-CN" altLang="en-US" dirty="0"/>
              <a:t>     顺序结构：默认程序都是自上向下逐行顺序执行</a:t>
            </a:r>
          </a:p>
          <a:p>
            <a:r>
              <a:rPr lang="zh-CN" altLang="en-US" dirty="0"/>
              <a:t>     分支结构：根据不同的条件，选择执行不同的操作</a:t>
            </a:r>
          </a:p>
          <a:p>
            <a:r>
              <a:rPr lang="zh-CN" altLang="en-US" dirty="0"/>
              <a:t>              操作的复杂程度</a:t>
            </a:r>
          </a:p>
          <a:p>
            <a:r>
              <a:rPr lang="zh-CN" altLang="en-US" dirty="0"/>
              <a:t>     循环结构：让程序反复执行同一代码段。</a:t>
            </a:r>
            <a:endParaRPr lang="en-GB" altLang="zh-CN" dirty="0"/>
          </a:p>
          <a:p>
            <a:r>
              <a:rPr lang="zh-CN" altLang="en-US" b="1" dirty="0"/>
              <a:t>分支结构</a:t>
            </a:r>
            <a:endParaRPr lang="en-GB" altLang="zh-CN" b="1" dirty="0"/>
          </a:p>
          <a:p>
            <a:r>
              <a:rPr lang="en-GB" b="1" dirty="0"/>
              <a:t>   </a:t>
            </a:r>
            <a:r>
              <a:rPr lang="en-US" altLang="zh-CN" dirty="0"/>
              <a:t>1. 1</a:t>
            </a:r>
            <a:r>
              <a:rPr lang="zh-CN" altLang="en-US" dirty="0"/>
              <a:t>个条件一件事</a:t>
            </a:r>
            <a:endParaRPr lang="en-GB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（）</a:t>
            </a:r>
            <a:r>
              <a:rPr lang="en-US" altLang="zh-CN" dirty="0"/>
              <a:t>{}</a:t>
            </a:r>
          </a:p>
          <a:p>
            <a:r>
              <a:rPr lang="en-US" altLang="zh-CN" dirty="0"/>
              <a:t> 2. 1</a:t>
            </a:r>
            <a:r>
              <a:rPr lang="zh-CN" altLang="en-US" dirty="0"/>
              <a:t>个条件执行两件事</a:t>
            </a:r>
            <a:endParaRPr lang="en-GB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（）</a:t>
            </a:r>
            <a:r>
              <a:rPr lang="en-US" altLang="zh-CN" dirty="0"/>
              <a:t>{}else {}</a:t>
            </a:r>
          </a:p>
          <a:p>
            <a:r>
              <a:rPr lang="zh-CN" altLang="en-US" dirty="0"/>
              <a:t>或者 三目运算：条件</a:t>
            </a:r>
            <a:r>
              <a:rPr lang="en-US" altLang="zh-CN" dirty="0"/>
              <a:t>?</a:t>
            </a:r>
            <a:r>
              <a:rPr lang="zh-CN" altLang="en-US" dirty="0"/>
              <a:t>操作</a:t>
            </a:r>
            <a:r>
              <a:rPr lang="en-US" altLang="zh-CN" dirty="0"/>
              <a:t>1:</a:t>
            </a:r>
            <a:r>
              <a:rPr lang="zh-CN" altLang="en-US" dirty="0"/>
              <a:t>操作</a:t>
            </a:r>
            <a:r>
              <a:rPr lang="en-US" altLang="zh-CN" dirty="0"/>
              <a:t>2;</a:t>
            </a:r>
            <a:endParaRPr lang="en-GB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多个条件，多件事，多选一执行！</a:t>
            </a:r>
            <a:r>
              <a:rPr lang="en-US" altLang="zh-CN" dirty="0"/>
              <a:t>(</a:t>
            </a:r>
            <a:r>
              <a:rPr lang="zh-CN" altLang="en-US" dirty="0"/>
              <a:t>有可能都不执行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如果 满足 条件</a:t>
            </a:r>
            <a:r>
              <a:rPr lang="en-US" altLang="zh-CN" dirty="0"/>
              <a:t>1 </a:t>
            </a:r>
            <a:r>
              <a:rPr lang="zh-CN" altLang="en-US" dirty="0"/>
              <a:t>就执行 操作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否则，如果满足 条件</a:t>
            </a:r>
            <a:r>
              <a:rPr lang="en-US" altLang="zh-CN" dirty="0"/>
              <a:t>2 </a:t>
            </a:r>
            <a:r>
              <a:rPr lang="zh-CN" altLang="en-US" dirty="0"/>
              <a:t>就执行 操作</a:t>
            </a:r>
            <a:r>
              <a:rPr lang="en-US" altLang="zh-CN" dirty="0"/>
              <a:t>2</a:t>
            </a:r>
            <a:endParaRPr lang="en-GB" altLang="zh-CN" dirty="0"/>
          </a:p>
          <a:p>
            <a:endParaRPr lang="en-GB" altLang="zh-CN" dirty="0"/>
          </a:p>
          <a:p>
            <a:endParaRPr lang="en-GB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41EA0D-DB5B-493D-8E77-58602CAC3DFE}"/>
              </a:ext>
            </a:extLst>
          </p:cNvPr>
          <p:cNvSpPr/>
          <p:nvPr/>
        </p:nvSpPr>
        <p:spPr>
          <a:xfrm>
            <a:off x="5588000" y="1371600"/>
            <a:ext cx="660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幼圆" panose="02010509060101010101" pitchFamily="49" charset="-122"/>
                <a:ea typeface="幼圆" panose="02010509060101010101" pitchFamily="49" charset="-122"/>
              </a:rPr>
              <a:t>三目：条件1?操作1:</a:t>
            </a:r>
          </a:p>
          <a:p>
            <a:r>
              <a:rPr lang="en-GB" dirty="0">
                <a:latin typeface="幼圆" panose="02010509060101010101" pitchFamily="49" charset="-122"/>
                <a:ea typeface="幼圆" panose="02010509060101010101" pitchFamily="49" charset="-122"/>
              </a:rPr>
              <a:t>            条件2?操作2:</a:t>
            </a:r>
          </a:p>
          <a:p>
            <a:r>
              <a:rPr lang="en-GB" dirty="0">
                <a:latin typeface="幼圆" panose="02010509060101010101" pitchFamily="49" charset="-122"/>
                <a:ea typeface="幼圆" panose="02010509060101010101" pitchFamily="49" charset="-122"/>
              </a:rPr>
              <a:t>                    ...:</a:t>
            </a:r>
          </a:p>
          <a:p>
            <a:r>
              <a:rPr lang="en-GB" dirty="0">
                <a:latin typeface="幼圆" panose="02010509060101010101" pitchFamily="49" charset="-122"/>
                <a:ea typeface="幼圆" panose="02010509060101010101" pitchFamily="49" charset="-122"/>
              </a:rPr>
              <a:t>                </a:t>
            </a:r>
            <a:r>
              <a:rPr lang="en-GB" dirty="0" err="1">
                <a:latin typeface="幼圆" panose="02010509060101010101" pitchFamily="49" charset="-122"/>
                <a:ea typeface="幼圆" panose="02010509060101010101" pitchFamily="49" charset="-122"/>
              </a:rPr>
              <a:t>默认操作</a:t>
            </a:r>
            <a:r>
              <a:rPr lang="en-GB" dirty="0">
                <a:latin typeface="幼圆" panose="02010509060101010101" pitchFamily="49" charset="-122"/>
                <a:ea typeface="幼圆" panose="02010509060101010101" pitchFamily="49" charset="-122"/>
              </a:rPr>
              <a:t>――</a:t>
            </a:r>
            <a:r>
              <a:rPr lang="en-GB" dirty="0" err="1">
                <a:latin typeface="幼圆" panose="02010509060101010101" pitchFamily="49" charset="-122"/>
                <a:ea typeface="幼圆" panose="02010509060101010101" pitchFamily="49" charset="-122"/>
              </a:rPr>
              <a:t>不可省略</a:t>
            </a:r>
            <a:endParaRPr lang="en-GB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GB" dirty="0">
                <a:latin typeface="幼圆" panose="02010509060101010101" pitchFamily="49" charset="-122"/>
                <a:ea typeface="幼圆" panose="02010509060101010101" pitchFamily="49" charset="-122"/>
              </a:rPr>
              <a:t>      if...else </a:t>
            </a:r>
            <a:r>
              <a:rPr lang="en-GB" dirty="0" err="1">
                <a:latin typeface="幼圆" panose="02010509060101010101" pitchFamily="49" charset="-122"/>
                <a:ea typeface="幼圆" panose="02010509060101010101" pitchFamily="49" charset="-122"/>
              </a:rPr>
              <a:t>if结构</a:t>
            </a:r>
            <a:r>
              <a:rPr lang="en-GB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</a:p>
          <a:p>
            <a:r>
              <a:rPr lang="en-GB" dirty="0">
                <a:latin typeface="幼圆" panose="02010509060101010101" pitchFamily="49" charset="-122"/>
                <a:ea typeface="幼圆" panose="02010509060101010101" pitchFamily="49" charset="-122"/>
              </a:rPr>
              <a:t>           if(条件1){</a:t>
            </a:r>
          </a:p>
          <a:p>
            <a:r>
              <a:rPr lang="en-GB" dirty="0">
                <a:latin typeface="幼圆" panose="02010509060101010101" pitchFamily="49" charset="-122"/>
                <a:ea typeface="幼圆" panose="02010509060101010101" pitchFamily="49" charset="-122"/>
              </a:rPr>
              <a:t>		满足条件1才执行的操作1;</a:t>
            </a:r>
          </a:p>
          <a:p>
            <a:r>
              <a:rPr lang="en-GB" dirty="0">
                <a:latin typeface="幼圆" panose="02010509060101010101" pitchFamily="49" charset="-122"/>
                <a:ea typeface="幼圆" panose="02010509060101010101" pitchFamily="49" charset="-122"/>
              </a:rPr>
              <a:t>            }else if(条件2){</a:t>
            </a:r>
          </a:p>
          <a:p>
            <a:r>
              <a:rPr lang="en-GB" dirty="0">
                <a:latin typeface="幼圆" panose="02010509060101010101" pitchFamily="49" charset="-122"/>
                <a:ea typeface="幼圆" panose="02010509060101010101" pitchFamily="49" charset="-122"/>
              </a:rPr>
              <a:t>		满足条件2才执行的操作2;</a:t>
            </a:r>
          </a:p>
          <a:p>
            <a:r>
              <a:rPr lang="en-GB" dirty="0">
                <a:latin typeface="幼圆" panose="02010509060101010101" pitchFamily="49" charset="-122"/>
                <a:ea typeface="幼圆" panose="02010509060101010101" pitchFamily="49" charset="-122"/>
              </a:rPr>
              <a:t>            }else if(...){</a:t>
            </a:r>
          </a:p>
          <a:p>
            <a:r>
              <a:rPr lang="en-GB" dirty="0">
                <a:latin typeface="幼圆" panose="02010509060101010101" pitchFamily="49" charset="-122"/>
                <a:ea typeface="幼圆" panose="02010509060101010101" pitchFamily="49" charset="-122"/>
              </a:rPr>
              <a:t>		...</a:t>
            </a:r>
          </a:p>
          <a:p>
            <a:r>
              <a:rPr lang="en-GB" dirty="0">
                <a:latin typeface="幼圆" panose="02010509060101010101" pitchFamily="49" charset="-122"/>
                <a:ea typeface="幼圆" panose="02010509060101010101" pitchFamily="49" charset="-122"/>
              </a:rPr>
              <a:t>            }[else{</a:t>
            </a:r>
          </a:p>
          <a:p>
            <a:r>
              <a:rPr lang="en-GB" dirty="0">
                <a:latin typeface="幼圆" panose="02010509060101010101" pitchFamily="49" charset="-122"/>
                <a:ea typeface="幼圆" panose="02010509060101010101" pitchFamily="49" charset="-122"/>
              </a:rPr>
              <a:t> 		</a:t>
            </a:r>
            <a:r>
              <a:rPr lang="en-GB" dirty="0" err="1">
                <a:latin typeface="幼圆" panose="02010509060101010101" pitchFamily="49" charset="-122"/>
                <a:ea typeface="幼圆" panose="02010509060101010101" pitchFamily="49" charset="-122"/>
              </a:rPr>
              <a:t>如果以上任何条件都不满足，则执行默认操作</a:t>
            </a:r>
            <a:endParaRPr lang="en-GB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GB" dirty="0">
                <a:latin typeface="幼圆" panose="02010509060101010101" pitchFamily="49" charset="-122"/>
                <a:ea typeface="幼圆" panose="02010509060101010101" pitchFamily="49" charset="-122"/>
              </a:rPr>
              <a:t>            }]</a:t>
            </a:r>
          </a:p>
        </p:txBody>
      </p:sp>
    </p:spTree>
    <p:extLst>
      <p:ext uri="{BB962C8B-B14F-4D97-AF65-F5344CB8AC3E}">
        <p14:creationId xmlns:p14="http://schemas.microsoft.com/office/powerpoint/2010/main" val="165113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箭头: 五边形 11"/>
          <p:cNvSpPr/>
          <p:nvPr/>
        </p:nvSpPr>
        <p:spPr>
          <a:xfrm>
            <a:off x="0" y="0"/>
            <a:ext cx="4439478" cy="1205948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变量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56AF32-F36C-4F24-8778-E29623A6BF29}"/>
              </a:ext>
            </a:extLst>
          </p:cNvPr>
          <p:cNvSpPr txBox="1"/>
          <p:nvPr/>
        </p:nvSpPr>
        <p:spPr>
          <a:xfrm>
            <a:off x="1080655" y="1330036"/>
            <a:ext cx="7109639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什么是变量：内存中存储一个数据的空间，再起一个名字</a:t>
            </a:r>
          </a:p>
          <a:p>
            <a:r>
              <a:rPr lang="zh-CN" altLang="en-US" dirty="0"/>
              <a:t>何时使用：程序中，每个数据都要先存在变量中再使用变量执行计算</a:t>
            </a:r>
          </a:p>
          <a:p>
            <a:r>
              <a:rPr lang="zh-CN" altLang="en-US" dirty="0"/>
              <a:t>为什么使用变量：变量可以让程序更灵活</a:t>
            </a:r>
            <a:endParaRPr lang="en-GB" altLang="zh-CN" dirty="0"/>
          </a:p>
          <a:p>
            <a:r>
              <a:rPr lang="zh-CN" altLang="en-US" sz="3600" b="1" dirty="0"/>
              <a:t>如何使用</a:t>
            </a:r>
            <a:endParaRPr lang="en-GB" altLang="zh-CN" sz="3600" b="1" dirty="0"/>
          </a:p>
          <a:p>
            <a:r>
              <a:rPr lang="en-GB" sz="1600" dirty="0">
                <a:latin typeface="+mn-ea"/>
              </a:rPr>
              <a:t>    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件事：声明    赋值     取值</a:t>
            </a:r>
            <a:r>
              <a:rPr lang="en-GB" sz="1600" dirty="0">
                <a:latin typeface="+mn-ea"/>
              </a:rPr>
              <a:t>   </a:t>
            </a:r>
          </a:p>
          <a:p>
            <a:r>
              <a:rPr lang="en-GB" sz="1600" dirty="0">
                <a:latin typeface="+mn-ea"/>
              </a:rPr>
              <a:t>   </a:t>
            </a:r>
            <a:r>
              <a:rPr lang="en-US" altLang="zh-CN" sz="1600" dirty="0">
                <a:latin typeface="+mn-ea"/>
              </a:rPr>
              <a:t>1. </a:t>
            </a:r>
            <a:r>
              <a:rPr lang="zh-CN" altLang="en-US" sz="1600" dirty="0">
                <a:latin typeface="+mn-ea"/>
              </a:rPr>
              <a:t>声明：在内存中创建一个新变量，并起名字</a:t>
            </a:r>
          </a:p>
          <a:p>
            <a:r>
              <a:rPr lang="zh-CN" altLang="en-US" sz="1600" dirty="0">
                <a:latin typeface="+mn-ea"/>
              </a:rPr>
              <a:t>        </a:t>
            </a:r>
            <a:r>
              <a:rPr lang="en-US" altLang="zh-CN" sz="1600" dirty="0" err="1">
                <a:latin typeface="+mn-ea"/>
              </a:rPr>
              <a:t>var</a:t>
            </a:r>
            <a:r>
              <a:rPr lang="en-US" altLang="zh-CN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变量名</a:t>
            </a:r>
            <a:r>
              <a:rPr lang="en-US" altLang="zh-CN" sz="1600" dirty="0">
                <a:latin typeface="+mn-ea"/>
              </a:rPr>
              <a:t>; //</a:t>
            </a:r>
            <a:r>
              <a:rPr lang="zh-CN" altLang="en-US" sz="1600" dirty="0">
                <a:latin typeface="+mn-ea"/>
              </a:rPr>
              <a:t>默认值都是</a:t>
            </a:r>
            <a:r>
              <a:rPr lang="en-US" altLang="zh-CN" sz="1600" dirty="0">
                <a:latin typeface="+mn-ea"/>
              </a:rPr>
              <a:t>undefined</a:t>
            </a:r>
          </a:p>
          <a:p>
            <a:r>
              <a:rPr lang="en-US" altLang="zh-CN" sz="1600" dirty="0">
                <a:latin typeface="+mn-ea"/>
              </a:rPr>
              <a:t>         </a:t>
            </a:r>
            <a:r>
              <a:rPr lang="zh-CN" altLang="en-US" sz="1600" dirty="0">
                <a:latin typeface="+mn-ea"/>
              </a:rPr>
              <a:t>变量命名：见文知义</a:t>
            </a:r>
          </a:p>
          <a:p>
            <a:r>
              <a:rPr lang="zh-CN" altLang="en-US" sz="1600" dirty="0">
                <a:latin typeface="+mn-ea"/>
              </a:rPr>
              <a:t>                   驼峰命名：第一个单词首字母小写</a:t>
            </a:r>
          </a:p>
          <a:p>
            <a:r>
              <a:rPr lang="zh-CN" altLang="en-US" sz="1600" dirty="0">
                <a:latin typeface="+mn-ea"/>
              </a:rPr>
              <a:t>                             之后每隔单词首字母都大写</a:t>
            </a:r>
          </a:p>
          <a:p>
            <a:r>
              <a:rPr lang="zh-CN" altLang="en-US" sz="1600" dirty="0">
                <a:latin typeface="+mn-ea"/>
              </a:rPr>
              <a:t>         规定：字母，数字，下划线组成</a:t>
            </a:r>
            <a:endParaRPr lang="en-GB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               ***不能以数字开头</a:t>
            </a:r>
          </a:p>
          <a:p>
            <a:r>
              <a:rPr lang="zh-CN" altLang="en-US" sz="1600" dirty="0">
                <a:latin typeface="+mn-ea"/>
              </a:rPr>
              <a:t>               ***不能使用保留字</a:t>
            </a:r>
          </a:p>
          <a:p>
            <a:r>
              <a:rPr lang="zh-CN" altLang="en-US" sz="1600" dirty="0">
                <a:latin typeface="+mn-ea"/>
              </a:rPr>
              <a:t>              保留字：</a:t>
            </a:r>
            <a:r>
              <a:rPr lang="en-US" altLang="zh-CN" sz="1600" dirty="0">
                <a:latin typeface="+mn-ea"/>
              </a:rPr>
              <a:t>ES</a:t>
            </a:r>
            <a:r>
              <a:rPr lang="zh-CN" altLang="en-US" sz="1600" dirty="0">
                <a:latin typeface="+mn-ea"/>
              </a:rPr>
              <a:t>标准中已经使用的，有特殊意义的词</a:t>
            </a:r>
            <a:r>
              <a:rPr lang="en-GB" sz="1600" dirty="0">
                <a:latin typeface="+mn-ea"/>
              </a:rPr>
              <a:t>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435C22-9CE9-4C19-A51C-0BFB2C878333}"/>
              </a:ext>
            </a:extLst>
          </p:cNvPr>
          <p:cNvSpPr txBox="1"/>
          <p:nvPr/>
        </p:nvSpPr>
        <p:spPr>
          <a:xfrm>
            <a:off x="7514705" y="2892829"/>
            <a:ext cx="3708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鄙视题：</a:t>
            </a:r>
            <a:endParaRPr lang="en-GB" altLang="zh-CN" dirty="0"/>
          </a:p>
          <a:p>
            <a:r>
              <a:rPr lang="zh-CN" altLang="en-US" dirty="0"/>
              <a:t>下列符合变量声明的是：</a:t>
            </a:r>
            <a:endParaRPr lang="en-GB" altLang="zh-CN" dirty="0"/>
          </a:p>
          <a:p>
            <a:r>
              <a:rPr lang="en-GB" dirty="0"/>
              <a:t>A. _$</a:t>
            </a:r>
            <a:r>
              <a:rPr lang="en-US" altLang="zh-CN" dirty="0" err="1"/>
              <a:t>te</a:t>
            </a:r>
            <a:r>
              <a:rPr lang="en-GB" dirty="0"/>
              <a:t>$t2    B. with    C.</a:t>
            </a:r>
            <a:r>
              <a:rPr lang="en-US" altLang="zh-CN" dirty="0"/>
              <a:t>a </a:t>
            </a:r>
            <a:r>
              <a:rPr lang="en-US" altLang="zh-CN" dirty="0" err="1"/>
              <a:t>bc</a:t>
            </a:r>
            <a:r>
              <a:rPr lang="en-US" altLang="zh-CN" dirty="0"/>
              <a:t>        D.2a</a:t>
            </a:r>
            <a:endParaRPr lang="en-GB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410AE9-9AD4-4DD0-A4A9-77A846C18387}"/>
              </a:ext>
            </a:extLst>
          </p:cNvPr>
          <p:cNvSpPr txBox="1"/>
          <p:nvPr/>
        </p:nvSpPr>
        <p:spPr>
          <a:xfrm>
            <a:off x="7514705" y="4355869"/>
            <a:ext cx="46730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解析： 第一个字符必须是一个字母 、下划线</a:t>
            </a:r>
            <a:endParaRPr lang="en-GB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或是美元符号，但其他字符可以是字母 、下</a:t>
            </a:r>
            <a:endParaRPr lang="en-GB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划线 美元符号或是数字 。但变量名称一定不</a:t>
            </a:r>
            <a:endParaRPr lang="en-GB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能是保留字</a:t>
            </a:r>
            <a:endParaRPr lang="en-GB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故答案</a:t>
            </a:r>
            <a:r>
              <a:rPr lang="en-GB" altLang="zh-CN" dirty="0"/>
              <a:t>A</a:t>
            </a:r>
            <a:endParaRPr lang="en-GB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190C77-6D0A-4BE9-A6CC-ABFBB011C6E2}"/>
              </a:ext>
            </a:extLst>
          </p:cNvPr>
          <p:cNvSpPr txBox="1"/>
          <p:nvPr/>
        </p:nvSpPr>
        <p:spPr>
          <a:xfrm>
            <a:off x="1080655" y="5648531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强烈建议：所有变量在使用前，必须声明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49763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分支结构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03B1D4-9082-4CBA-811A-2FD01E664C74}"/>
              </a:ext>
            </a:extLst>
          </p:cNvPr>
          <p:cNvSpPr txBox="1"/>
          <p:nvPr/>
        </p:nvSpPr>
        <p:spPr>
          <a:xfrm>
            <a:off x="0" y="716469"/>
            <a:ext cx="1140506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switch...case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结构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</a:t>
            </a:r>
          </a:p>
          <a:p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何时使用：当条件都是*全等*比较时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才可用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switch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结构</a:t>
            </a:r>
          </a:p>
          <a:p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switch(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表达式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){ //1.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计算表达式的结果</a:t>
            </a:r>
          </a:p>
          <a:p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//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用表达式的值和每个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case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后的值做**全等**比较</a:t>
            </a:r>
          </a:p>
          <a:p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//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碰到一个全等的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case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值，则进入该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case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开始执行</a:t>
            </a:r>
          </a:p>
          <a:p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//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并默认以此触发之后所有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case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的执行</a:t>
            </a:r>
          </a:p>
          <a:p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case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值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1:</a:t>
            </a:r>
          </a:p>
          <a:p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    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满足值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才执行的代码段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1;</a:t>
            </a:r>
          </a:p>
          <a:p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case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值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2:</a:t>
            </a:r>
          </a:p>
          <a:p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满足值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才执行的代码段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2;</a:t>
            </a:r>
          </a:p>
          <a:p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...:</a:t>
            </a:r>
          </a:p>
          <a:p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... ...</a:t>
            </a:r>
          </a:p>
          <a:p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default:</a:t>
            </a:r>
          </a:p>
          <a:p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    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如果前边的值都不满足，执行默认代码段</a:t>
            </a:r>
          </a:p>
          <a:p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</a:p>
          <a:p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break: *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中止*当前结构的执行，并跳出结构。</a:t>
            </a:r>
          </a:p>
          <a:p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位置：在每个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case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之间</a:t>
            </a:r>
          </a:p>
          <a:p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何时可以省略部分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break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：上下两个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case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希望执行相同代码时</a:t>
            </a:r>
            <a:endParaRPr lang="en-GB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GB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3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分支结构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ECB36E-6D43-4A9A-9B11-FEE958457354}"/>
              </a:ext>
            </a:extLst>
          </p:cNvPr>
          <p:cNvSpPr txBox="1"/>
          <p:nvPr/>
        </p:nvSpPr>
        <p:spPr>
          <a:xfrm>
            <a:off x="711200" y="1405466"/>
            <a:ext cx="590514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/*</a:t>
            </a:r>
            <a:r>
              <a:rPr lang="zh-CN" altLang="en-US" dirty="0"/>
              <a:t>模拟收银台小程序：</a:t>
            </a:r>
          </a:p>
          <a:p>
            <a:r>
              <a:rPr lang="zh-CN" altLang="en-US" dirty="0"/>
              <a:t>请用户输入单价</a:t>
            </a:r>
            <a:r>
              <a:rPr lang="en-US" altLang="zh-CN" dirty="0"/>
              <a:t>(price)</a:t>
            </a:r>
            <a:r>
              <a:rPr lang="zh-CN" altLang="en-US" dirty="0"/>
              <a:t>，数量</a:t>
            </a:r>
            <a:r>
              <a:rPr lang="en-US" altLang="zh-CN" dirty="0"/>
              <a:t>(count)</a:t>
            </a:r>
            <a:r>
              <a:rPr lang="zh-CN" altLang="en-US" dirty="0"/>
              <a:t>，收款金额</a:t>
            </a:r>
            <a:r>
              <a:rPr lang="en-US" altLang="zh-CN" dirty="0"/>
              <a:t>(money)</a:t>
            </a:r>
          </a:p>
          <a:p>
            <a:r>
              <a:rPr lang="zh-CN" altLang="en-US" dirty="0"/>
              <a:t>程序：计算总价</a:t>
            </a:r>
            <a:r>
              <a:rPr lang="en-US" altLang="zh-CN" dirty="0"/>
              <a:t>(total)=</a:t>
            </a:r>
            <a:r>
              <a:rPr lang="zh-CN" altLang="en-US" dirty="0"/>
              <a:t>单价*数量，</a:t>
            </a:r>
          </a:p>
          <a:p>
            <a:r>
              <a:rPr lang="zh-CN" altLang="en-US" dirty="0"/>
              <a:t>	  如果总价</a:t>
            </a:r>
            <a:r>
              <a:rPr lang="en-US" altLang="zh-CN" dirty="0"/>
              <a:t>&gt;=500,</a:t>
            </a:r>
            <a:r>
              <a:rPr lang="zh-CN" altLang="en-US" dirty="0"/>
              <a:t>则打八折</a:t>
            </a:r>
          </a:p>
          <a:p>
            <a:r>
              <a:rPr lang="zh-CN" altLang="en-US" dirty="0"/>
              <a:t>	  如果 收款金额</a:t>
            </a:r>
            <a:r>
              <a:rPr lang="en-US" altLang="zh-CN" dirty="0"/>
              <a:t>&gt;=</a:t>
            </a:r>
            <a:r>
              <a:rPr lang="zh-CN" altLang="en-US" dirty="0"/>
              <a:t>总价</a:t>
            </a:r>
          </a:p>
          <a:p>
            <a:r>
              <a:rPr lang="zh-CN" altLang="en-US" dirty="0"/>
              <a:t>		计算找零</a:t>
            </a:r>
            <a:r>
              <a:rPr lang="en-US" altLang="zh-CN" dirty="0"/>
              <a:t>(change)=</a:t>
            </a:r>
            <a:r>
              <a:rPr lang="zh-CN" altLang="en-US" dirty="0"/>
              <a:t>收款金额</a:t>
            </a:r>
            <a:r>
              <a:rPr lang="en-US" altLang="zh-CN" dirty="0"/>
              <a:t>-</a:t>
            </a:r>
            <a:r>
              <a:rPr lang="zh-CN" altLang="en-US" dirty="0"/>
              <a:t>总价</a:t>
            </a:r>
          </a:p>
          <a:p>
            <a:r>
              <a:rPr lang="zh-CN" altLang="en-US" dirty="0"/>
              <a:t>		输出：</a:t>
            </a:r>
            <a:r>
              <a:rPr lang="en-US" altLang="zh-CN" dirty="0"/>
              <a:t>"</a:t>
            </a:r>
            <a:r>
              <a:rPr lang="zh-CN" altLang="en-US" dirty="0"/>
              <a:t>应收</a:t>
            </a:r>
            <a:r>
              <a:rPr lang="en-US" altLang="zh-CN" dirty="0"/>
              <a:t>:"+</a:t>
            </a:r>
            <a:r>
              <a:rPr lang="zh-CN" altLang="en-US" dirty="0"/>
              <a:t>总价</a:t>
            </a:r>
            <a:r>
              <a:rPr lang="en-US" altLang="zh-CN" dirty="0"/>
              <a:t>+"; </a:t>
            </a:r>
            <a:r>
              <a:rPr lang="zh-CN" altLang="en-US" dirty="0"/>
              <a:t>找零</a:t>
            </a:r>
            <a:r>
              <a:rPr lang="en-US" altLang="zh-CN" dirty="0"/>
              <a:t>:"+</a:t>
            </a:r>
            <a:r>
              <a:rPr lang="zh-CN" altLang="en-US" dirty="0"/>
              <a:t>找零</a:t>
            </a:r>
          </a:p>
          <a:p>
            <a:r>
              <a:rPr lang="zh-CN" altLang="en-US" dirty="0"/>
              <a:t>	  否则</a:t>
            </a:r>
          </a:p>
          <a:p>
            <a:r>
              <a:rPr lang="zh-CN" altLang="en-US" dirty="0"/>
              <a:t>	    计算欠款</a:t>
            </a:r>
            <a:r>
              <a:rPr lang="en-US" altLang="zh-CN" dirty="0"/>
              <a:t>(change)=</a:t>
            </a:r>
            <a:r>
              <a:rPr lang="zh-CN" altLang="en-US" dirty="0"/>
              <a:t>总价</a:t>
            </a:r>
            <a:r>
              <a:rPr lang="en-US" altLang="zh-CN" dirty="0"/>
              <a:t>-</a:t>
            </a:r>
            <a:r>
              <a:rPr lang="zh-CN" altLang="en-US" dirty="0"/>
              <a:t>收款金额</a:t>
            </a:r>
          </a:p>
          <a:p>
            <a:r>
              <a:rPr lang="zh-CN" altLang="en-US" dirty="0"/>
              <a:t>		输出：</a:t>
            </a:r>
            <a:r>
              <a:rPr lang="en-US" altLang="zh-CN" dirty="0"/>
              <a:t>"</a:t>
            </a:r>
            <a:r>
              <a:rPr lang="zh-CN" altLang="en-US" dirty="0"/>
              <a:t>应收</a:t>
            </a:r>
            <a:r>
              <a:rPr lang="en-US" altLang="zh-CN" dirty="0"/>
              <a:t>:"+</a:t>
            </a:r>
            <a:r>
              <a:rPr lang="zh-CN" altLang="en-US" dirty="0"/>
              <a:t>总价</a:t>
            </a:r>
            <a:r>
              <a:rPr lang="en-US" altLang="zh-CN" dirty="0"/>
              <a:t>+"; </a:t>
            </a:r>
            <a:r>
              <a:rPr lang="zh-CN" altLang="en-US" dirty="0"/>
              <a:t>还差</a:t>
            </a:r>
            <a:r>
              <a:rPr lang="en-US" altLang="zh-CN" dirty="0"/>
              <a:t>:"+</a:t>
            </a:r>
            <a:r>
              <a:rPr lang="zh-CN" altLang="en-US" dirty="0"/>
              <a:t>找零</a:t>
            </a:r>
          </a:p>
          <a:p>
            <a:r>
              <a:rPr lang="zh-CN" altLang="en-US" dirty="0"/>
              <a:t>	*</a:t>
            </a:r>
            <a:r>
              <a:rPr lang="en-US" altLang="zh-CN" dirty="0"/>
              <a:t>/</a:t>
            </a:r>
            <a:endParaRPr lang="en-GB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E38091-54D7-4BF6-82D5-1698FB5C14A0}"/>
              </a:ext>
            </a:extLst>
          </p:cNvPr>
          <p:cNvSpPr txBox="1"/>
          <p:nvPr/>
        </p:nvSpPr>
        <p:spPr>
          <a:xfrm>
            <a:off x="5723468" y="2207865"/>
            <a:ext cx="60837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/*</a:t>
            </a:r>
            <a:r>
              <a:rPr lang="zh-CN" altLang="en-US" dirty="0"/>
              <a:t>模拟电话银行程序：</a:t>
            </a:r>
          </a:p>
          <a:p>
            <a:r>
              <a:rPr lang="zh-CN" altLang="en-US" dirty="0"/>
              <a:t>		请用户输入一个数字：</a:t>
            </a:r>
          </a:p>
          <a:p>
            <a:r>
              <a:rPr lang="zh-CN" altLang="en-US" dirty="0"/>
              <a:t>		    如果用户输入</a:t>
            </a:r>
            <a:r>
              <a:rPr lang="en-US" altLang="zh-CN" dirty="0"/>
              <a:t>1</a:t>
            </a:r>
            <a:r>
              <a:rPr lang="zh-CN" altLang="en-US" dirty="0"/>
              <a:t>：执行查询操作</a:t>
            </a:r>
          </a:p>
          <a:p>
            <a:r>
              <a:rPr lang="zh-CN" altLang="en-US" dirty="0"/>
              <a:t>			如果用户输入</a:t>
            </a:r>
            <a:r>
              <a:rPr lang="en-US" altLang="zh-CN" dirty="0"/>
              <a:t>2</a:t>
            </a:r>
            <a:r>
              <a:rPr lang="zh-CN" altLang="en-US" dirty="0"/>
              <a:t>：执行取款操作</a:t>
            </a:r>
          </a:p>
          <a:p>
            <a:r>
              <a:rPr lang="zh-CN" altLang="en-US" dirty="0"/>
              <a:t>			如果用户输入</a:t>
            </a:r>
            <a:r>
              <a:rPr lang="en-US" altLang="zh-CN" dirty="0"/>
              <a:t>3</a:t>
            </a:r>
            <a:r>
              <a:rPr lang="zh-CN" altLang="en-US" dirty="0"/>
              <a:t>：执行转账操作</a:t>
            </a:r>
          </a:p>
          <a:p>
            <a:r>
              <a:rPr lang="zh-CN" altLang="en-US" dirty="0"/>
              <a:t>			如果用户输入</a:t>
            </a:r>
            <a:r>
              <a:rPr lang="en-US" altLang="zh-CN" dirty="0"/>
              <a:t>0</a:t>
            </a:r>
            <a:r>
              <a:rPr lang="zh-CN" altLang="en-US" dirty="0"/>
              <a:t>：退出电话银行</a:t>
            </a:r>
          </a:p>
          <a:p>
            <a:r>
              <a:rPr lang="zh-CN" altLang="en-US" dirty="0"/>
              <a:t>			         否则</a:t>
            </a:r>
            <a:r>
              <a:rPr lang="en-US" altLang="zh-CN" dirty="0"/>
              <a:t>: </a:t>
            </a:r>
            <a:r>
              <a:rPr lang="zh-CN" altLang="en-US" dirty="0"/>
              <a:t>提示无效按键</a:t>
            </a:r>
          </a:p>
          <a:p>
            <a:r>
              <a:rPr lang="zh-CN" altLang="en-US" dirty="0"/>
              <a:t>	*</a:t>
            </a:r>
            <a:r>
              <a:rPr lang="en-US" altLang="zh-CN" dirty="0"/>
              <a:t>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998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66090" y="3991700"/>
            <a:ext cx="2979683" cy="501472"/>
          </a:xfrm>
        </p:spPr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http://www.myhopu.com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844" y="2628914"/>
            <a:ext cx="57948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Thanks!</a:t>
            </a:r>
            <a:endParaRPr lang="zh-CN" altLang="en-US" sz="1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doalp_000\Desktop\3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712936" y="2238703"/>
            <a:ext cx="2543643" cy="25436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423964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箭头: 五边形 11"/>
          <p:cNvSpPr/>
          <p:nvPr/>
        </p:nvSpPr>
        <p:spPr>
          <a:xfrm>
            <a:off x="1" y="1"/>
            <a:ext cx="4439478" cy="1205948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变量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0509" y="1205949"/>
            <a:ext cx="105543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赋值：将等号右侧的值，保存到等号左侧的变量中</a:t>
            </a:r>
          </a:p>
          <a:p>
            <a:r>
              <a:rPr lang="zh-CN" altLang="en-US" dirty="0"/>
              <a:t>           变量名</a:t>
            </a:r>
            <a:r>
              <a:rPr lang="en-US" altLang="zh-CN" dirty="0"/>
              <a:t>=</a:t>
            </a:r>
            <a:r>
              <a:rPr lang="zh-CN" altLang="en-US" dirty="0"/>
              <a:t>值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</a:t>
            </a:r>
            <a:r>
              <a:rPr lang="zh-CN" altLang="en-US" dirty="0"/>
              <a:t>对变量赋值，相当于用新值替换旧值</a:t>
            </a:r>
          </a:p>
          <a:p>
            <a:r>
              <a:rPr lang="zh-CN" altLang="en-US" dirty="0"/>
              <a:t>         强调：任何运算都无法修改变量中的值</a:t>
            </a:r>
          </a:p>
          <a:p>
            <a:r>
              <a:rPr lang="zh-CN" altLang="en-US" dirty="0"/>
              <a:t>               只有赋值</a:t>
            </a:r>
            <a:r>
              <a:rPr lang="en-US" altLang="zh-CN" dirty="0"/>
              <a:t>=</a:t>
            </a:r>
            <a:r>
              <a:rPr lang="zh-CN" altLang="en-US" dirty="0"/>
              <a:t>，才能修改变量中的值</a:t>
            </a:r>
          </a:p>
          <a:p>
            <a:endParaRPr lang="zh-CN" altLang="en-US" dirty="0"/>
          </a:p>
          <a:p>
            <a:r>
              <a:rPr lang="zh-CN" altLang="en-US" dirty="0"/>
              <a:t>      强烈建议：在声明同时就初始化变量的值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zh-CN" altLang="en-US" dirty="0"/>
              <a:t>变量名</a:t>
            </a:r>
            <a:r>
              <a:rPr lang="en-US" altLang="zh-CN" dirty="0"/>
              <a:t>=</a:t>
            </a:r>
            <a:r>
              <a:rPr lang="zh-CN" altLang="en-US" dirty="0"/>
              <a:t>值</a:t>
            </a:r>
            <a:r>
              <a:rPr lang="en-US" altLang="zh-CN" dirty="0"/>
              <a:t>; //</a:t>
            </a:r>
            <a:r>
              <a:rPr lang="zh-CN" altLang="en-US" dirty="0"/>
              <a:t>初始化</a:t>
            </a:r>
            <a:r>
              <a:rPr lang="en-US" altLang="zh-CN" dirty="0"/>
              <a:t>:</a:t>
            </a:r>
            <a:r>
              <a:rPr lang="zh-CN" altLang="en-US" dirty="0"/>
              <a:t>首次给变量赋值   如 </a:t>
            </a:r>
            <a:r>
              <a:rPr lang="en-US" altLang="zh-CN" dirty="0" err="1"/>
              <a:t>var</a:t>
            </a:r>
            <a:r>
              <a:rPr lang="en-US" altLang="zh-CN" dirty="0"/>
              <a:t> a=445</a:t>
            </a:r>
            <a:r>
              <a:rPr lang="zh-CN" altLang="en-US" dirty="0"/>
              <a:t>；</a:t>
            </a:r>
            <a:endParaRPr lang="en-GB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取值：编写程序时：使用变量名参与运算</a:t>
            </a:r>
          </a:p>
          <a:p>
            <a:r>
              <a:rPr lang="zh-CN" altLang="en-US" dirty="0"/>
              <a:t>               执行程序时：使用变量名的地方，自动取出变量中的值代替</a:t>
            </a:r>
          </a:p>
          <a:p>
            <a:r>
              <a:rPr lang="zh-CN" altLang="en-US" dirty="0"/>
              <a:t>	</a:t>
            </a:r>
          </a:p>
          <a:p>
            <a:r>
              <a:rPr lang="zh-CN" altLang="en-US" dirty="0"/>
              <a:t>      特殊情况：</a:t>
            </a:r>
            <a:r>
              <a:rPr lang="en-US" altLang="zh-CN" dirty="0"/>
              <a:t>1. </a:t>
            </a:r>
            <a:r>
              <a:rPr lang="zh-CN" altLang="en-US" dirty="0"/>
              <a:t>仅声明，未赋值，可以使用   如 </a:t>
            </a:r>
            <a:r>
              <a:rPr lang="en-US" altLang="zh-CN" dirty="0" err="1"/>
              <a:t>var</a:t>
            </a:r>
            <a:r>
              <a:rPr lang="en-US" altLang="zh-CN" dirty="0"/>
              <a:t> b</a:t>
            </a:r>
            <a:endParaRPr lang="zh-CN" altLang="en-US" dirty="0"/>
          </a:p>
          <a:p>
            <a:r>
              <a:rPr lang="zh-CN" altLang="en-US" dirty="0"/>
              <a:t>               *</a:t>
            </a:r>
            <a:r>
              <a:rPr lang="en-US" altLang="zh-CN" dirty="0"/>
              <a:t>2. </a:t>
            </a:r>
            <a:r>
              <a:rPr lang="zh-CN" altLang="en-US" dirty="0"/>
              <a:t>未声明的变量，试图取值，报错： </a:t>
            </a:r>
            <a:r>
              <a:rPr lang="en-GB" altLang="zh-CN" dirty="0" err="1"/>
              <a:t>var</a:t>
            </a:r>
            <a:r>
              <a:rPr lang="en-GB" altLang="zh-CN" dirty="0"/>
              <a:t> a= 445 ;  </a:t>
            </a:r>
            <a:r>
              <a:rPr lang="en-GB" altLang="zh-CN" dirty="0" err="1"/>
              <a:t>var</a:t>
            </a:r>
            <a:r>
              <a:rPr lang="en-GB" altLang="zh-CN" dirty="0"/>
              <a:t> d= </a:t>
            </a:r>
            <a:r>
              <a:rPr lang="en-GB" altLang="zh-CN" dirty="0" err="1"/>
              <a:t>a+c</a:t>
            </a:r>
            <a:r>
              <a:rPr lang="en-GB" altLang="zh-CN" dirty="0"/>
              <a:t>;</a:t>
            </a:r>
            <a:endParaRPr lang="zh-CN" altLang="en-US" dirty="0"/>
          </a:p>
          <a:p>
            <a:r>
              <a:rPr lang="zh-CN" altLang="en-US" dirty="0"/>
              <a:t>                     </a:t>
            </a:r>
            <a:r>
              <a:rPr lang="en-US" altLang="zh-CN" dirty="0" err="1"/>
              <a:t>ReferenceError</a:t>
            </a:r>
            <a:r>
              <a:rPr lang="en-US" altLang="zh-CN" dirty="0"/>
              <a:t>: XXX </a:t>
            </a:r>
            <a:r>
              <a:rPr lang="zh-CN" altLang="en-US" dirty="0"/>
              <a:t>未定义</a:t>
            </a:r>
          </a:p>
          <a:p>
            <a:r>
              <a:rPr lang="zh-CN" altLang="en-US" dirty="0"/>
              <a:t>                </a:t>
            </a:r>
            <a:r>
              <a:rPr lang="en-US" altLang="zh-CN" dirty="0"/>
              <a:t>3. </a:t>
            </a:r>
            <a:r>
              <a:rPr lang="zh-CN" altLang="en-US" dirty="0"/>
              <a:t>未声明，直接赋值，自动创建同名变量   </a:t>
            </a:r>
            <a:r>
              <a:rPr lang="en-GB" altLang="zh-CN" dirty="0"/>
              <a:t>b=445;</a:t>
            </a:r>
            <a:endParaRPr lang="zh-CN" altLang="en-US" dirty="0"/>
          </a:p>
          <a:p>
            <a:r>
              <a:rPr lang="zh-CN" altLang="en-US" dirty="0"/>
              <a:t>                  但，强烈建议所有变量都要用</a:t>
            </a:r>
            <a:r>
              <a:rPr lang="en-US" altLang="zh-CN" dirty="0" err="1"/>
              <a:t>var</a:t>
            </a:r>
            <a:r>
              <a:rPr lang="zh-CN" altLang="en-US" dirty="0"/>
              <a:t>声明</a:t>
            </a:r>
          </a:p>
          <a:p>
            <a:r>
              <a:rPr lang="zh-CN" altLang="en-US" dirty="0"/>
              <a:t>****声明提前：在正式执行脚本之前，将所有</a:t>
            </a:r>
            <a:r>
              <a:rPr lang="en-US" altLang="zh-CN" dirty="0" err="1"/>
              <a:t>var</a:t>
            </a:r>
            <a:r>
              <a:rPr lang="zh-CN" altLang="en-US" dirty="0"/>
              <a:t>声明的变量，提前预读到</a:t>
            </a:r>
            <a:r>
              <a:rPr lang="en-US" altLang="zh-CN" dirty="0"/>
              <a:t>(</a:t>
            </a:r>
            <a:r>
              <a:rPr lang="zh-CN" altLang="en-US" dirty="0"/>
              <a:t>当前作用域的</a:t>
            </a:r>
            <a:r>
              <a:rPr lang="en-US" altLang="zh-CN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8901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箭头: 五边形 11"/>
          <p:cNvSpPr/>
          <p:nvPr/>
        </p:nvSpPr>
        <p:spPr>
          <a:xfrm>
            <a:off x="1" y="1"/>
            <a:ext cx="3624348" cy="1180406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常量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6786" y="1795611"/>
            <a:ext cx="100383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2400" dirty="0">
                <a:latin typeface="+mn-ea"/>
              </a:rPr>
              <a:t>常量：一旦创建并初始化后，值不可改变的量</a:t>
            </a:r>
          </a:p>
          <a:p>
            <a:r>
              <a:rPr lang="zh-CN" altLang="en-US" sz="2400" dirty="0">
                <a:latin typeface="+mn-ea"/>
              </a:rPr>
              <a:t>   何时使用：保存程序中一成不变的值</a:t>
            </a:r>
          </a:p>
          <a:p>
            <a:r>
              <a:rPr lang="zh-CN" altLang="en-US" sz="2400" dirty="0">
                <a:latin typeface="+mn-ea"/>
              </a:rPr>
              <a:t>      比如：</a:t>
            </a:r>
            <a:r>
              <a:rPr lang="en-US" altLang="zh-CN" sz="2400" dirty="0">
                <a:latin typeface="+mn-ea"/>
              </a:rPr>
              <a:t>π   g</a:t>
            </a:r>
          </a:p>
          <a:p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 dirty="0">
                <a:latin typeface="+mn-ea"/>
              </a:rPr>
              <a:t>如何声明并初始化：</a:t>
            </a:r>
            <a:r>
              <a:rPr lang="en-US" altLang="zh-CN" sz="2400" dirty="0" err="1">
                <a:latin typeface="+mn-ea"/>
              </a:rPr>
              <a:t>const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常量名</a:t>
            </a:r>
            <a:r>
              <a:rPr lang="en-US" altLang="zh-CN" sz="2400" dirty="0">
                <a:latin typeface="+mn-ea"/>
              </a:rPr>
              <a:t>=</a:t>
            </a:r>
            <a:r>
              <a:rPr lang="zh-CN" altLang="en-US" sz="2400" dirty="0">
                <a:latin typeface="+mn-ea"/>
              </a:rPr>
              <a:t>值</a:t>
            </a:r>
            <a:r>
              <a:rPr lang="en-US" altLang="zh-CN" sz="2400" dirty="0">
                <a:latin typeface="+mn-ea"/>
              </a:rPr>
              <a:t>; </a:t>
            </a:r>
          </a:p>
          <a:p>
            <a:r>
              <a:rPr lang="en-US" altLang="zh-CN" sz="2400" dirty="0">
                <a:latin typeface="+mn-ea"/>
              </a:rPr>
              <a:t>      </a:t>
            </a:r>
            <a:r>
              <a:rPr lang="zh-CN" altLang="en-US" sz="2400" dirty="0">
                <a:latin typeface="+mn-ea"/>
              </a:rPr>
              <a:t>习惯上：常量名全大写字母组成</a:t>
            </a:r>
            <a:endParaRPr lang="en-GB" altLang="zh-CN" sz="2400" dirty="0">
              <a:latin typeface="+mn-ea"/>
            </a:endParaRPr>
          </a:p>
          <a:p>
            <a:r>
              <a:rPr lang="en-GB" altLang="zh-CN" sz="2400" dirty="0">
                <a:latin typeface="+mn-ea"/>
              </a:rPr>
              <a:t>   </a:t>
            </a:r>
            <a:r>
              <a:rPr lang="zh-CN" altLang="en-US" sz="2400" dirty="0">
                <a:latin typeface="+mn-ea"/>
              </a:rPr>
              <a:t>如：</a:t>
            </a:r>
            <a:r>
              <a:rPr lang="en-US" altLang="zh-CN" sz="2400" dirty="0" err="1">
                <a:latin typeface="+mn-ea"/>
              </a:rPr>
              <a:t>const</a:t>
            </a:r>
            <a:r>
              <a:rPr lang="en-US" altLang="zh-CN" sz="2400" dirty="0">
                <a:latin typeface="+mn-ea"/>
              </a:rPr>
              <a:t> NAME=“</a:t>
            </a:r>
            <a:r>
              <a:rPr lang="en-US" altLang="zh-CN" sz="2400" dirty="0" err="1">
                <a:latin typeface="+mn-ea"/>
              </a:rPr>
              <a:t>zjk</a:t>
            </a:r>
            <a:r>
              <a:rPr lang="en-US" altLang="zh-CN" sz="2400" dirty="0">
                <a:latin typeface="+mn-ea"/>
              </a:rPr>
              <a:t>”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2967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箭头: 五边形 11"/>
          <p:cNvSpPr/>
          <p:nvPr/>
        </p:nvSpPr>
        <p:spPr>
          <a:xfrm>
            <a:off x="1" y="1"/>
            <a:ext cx="3906981" cy="955466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常用的数据类型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6662" y="1562856"/>
            <a:ext cx="927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原始类型：</a:t>
            </a:r>
            <a:r>
              <a:rPr lang="en-GB" altLang="zh-CN" dirty="0">
                <a:latin typeface="+mn-ea"/>
              </a:rPr>
              <a:t>Number   String  Boolean  undefined null array  </a:t>
            </a:r>
            <a:r>
              <a:rPr lang="en-US" altLang="zh-CN" dirty="0">
                <a:latin typeface="+mn-ea"/>
              </a:rPr>
              <a:t>object</a:t>
            </a:r>
            <a:r>
              <a:rPr lang="zh-CN" altLang="en-US" dirty="0">
                <a:latin typeface="+mn-ea"/>
              </a:rPr>
              <a:t>	</a:t>
            </a:r>
            <a:endParaRPr lang="en-GB" altLang="zh-CN" dirty="0">
              <a:latin typeface="+mn-ea"/>
            </a:endParaRPr>
          </a:p>
          <a:p>
            <a:endParaRPr lang="en-GB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752C0C-4EB6-4950-98BF-567EB3A23384}"/>
              </a:ext>
            </a:extLst>
          </p:cNvPr>
          <p:cNvSpPr txBox="1"/>
          <p:nvPr/>
        </p:nvSpPr>
        <p:spPr>
          <a:xfrm>
            <a:off x="897775" y="2344190"/>
            <a:ext cx="107839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JavaScript</a:t>
            </a:r>
            <a:r>
              <a:rPr lang="zh-CN" altLang="en-US" dirty="0"/>
              <a:t>不区分整数和浮点数，统一用</a:t>
            </a:r>
            <a:r>
              <a:rPr lang="en-GB" b="1" dirty="0"/>
              <a:t>Number</a:t>
            </a:r>
            <a:r>
              <a:rPr lang="zh-CN" altLang="en-US" dirty="0"/>
              <a:t>表示，以下都是合法的</a:t>
            </a:r>
            <a:r>
              <a:rPr lang="en-GB" dirty="0"/>
              <a:t>Number</a:t>
            </a:r>
            <a:r>
              <a:rPr lang="zh-CN" altLang="en-US" dirty="0"/>
              <a:t>类型</a:t>
            </a:r>
          </a:p>
          <a:p>
            <a:r>
              <a:rPr lang="en-US" altLang="zh-CN" dirty="0"/>
              <a:t>123; // </a:t>
            </a:r>
            <a:r>
              <a:rPr lang="zh-CN" altLang="en-US" dirty="0"/>
              <a:t>整数</a:t>
            </a:r>
            <a:r>
              <a:rPr lang="en-US" altLang="zh-CN" dirty="0"/>
              <a:t>123</a:t>
            </a:r>
          </a:p>
          <a:p>
            <a:r>
              <a:rPr lang="en-US" altLang="zh-CN" dirty="0"/>
              <a:t>0.456; // </a:t>
            </a:r>
            <a:r>
              <a:rPr lang="zh-CN" altLang="en-US" dirty="0"/>
              <a:t>浮点数</a:t>
            </a:r>
            <a:r>
              <a:rPr lang="en-US" altLang="zh-CN" dirty="0"/>
              <a:t>0.456</a:t>
            </a:r>
          </a:p>
          <a:p>
            <a:r>
              <a:rPr lang="en-US" altLang="zh-CN" dirty="0"/>
              <a:t>1.2345</a:t>
            </a:r>
            <a:r>
              <a:rPr lang="en-GB" dirty="0"/>
              <a:t>e3; // </a:t>
            </a:r>
            <a:r>
              <a:rPr lang="zh-CN" altLang="en-US" dirty="0"/>
              <a:t>科学计数法表示</a:t>
            </a:r>
            <a:r>
              <a:rPr lang="en-US" altLang="zh-CN" dirty="0"/>
              <a:t>1.2345</a:t>
            </a:r>
            <a:r>
              <a:rPr lang="en-GB" dirty="0"/>
              <a:t>x1000，</a:t>
            </a:r>
            <a:r>
              <a:rPr lang="zh-CN" altLang="en-US" dirty="0"/>
              <a:t>等同于</a:t>
            </a:r>
            <a:r>
              <a:rPr lang="en-US" altLang="zh-CN" dirty="0"/>
              <a:t>1234.5</a:t>
            </a:r>
          </a:p>
          <a:p>
            <a:r>
              <a:rPr lang="en-US" altLang="zh-CN" dirty="0"/>
              <a:t>-99; // </a:t>
            </a:r>
            <a:r>
              <a:rPr lang="zh-CN" altLang="en-US" dirty="0"/>
              <a:t>负数</a:t>
            </a:r>
          </a:p>
          <a:p>
            <a:r>
              <a:rPr lang="en-GB" dirty="0" err="1"/>
              <a:t>NaN</a:t>
            </a:r>
            <a:r>
              <a:rPr lang="en-GB" dirty="0"/>
              <a:t>; // </a:t>
            </a:r>
            <a:r>
              <a:rPr lang="en-GB" dirty="0" err="1"/>
              <a:t>NaN</a:t>
            </a:r>
            <a:r>
              <a:rPr lang="zh-CN" altLang="en-US" dirty="0"/>
              <a:t>表示</a:t>
            </a:r>
            <a:r>
              <a:rPr lang="en-GB" dirty="0"/>
              <a:t>Not a Number，</a:t>
            </a:r>
            <a:r>
              <a:rPr lang="zh-CN" altLang="en-US" dirty="0"/>
              <a:t>当无法计算结果时用</a:t>
            </a:r>
            <a:r>
              <a:rPr lang="en-GB" dirty="0" err="1"/>
              <a:t>NaN</a:t>
            </a:r>
            <a:r>
              <a:rPr lang="zh-CN" altLang="en-US" dirty="0"/>
              <a:t>表示</a:t>
            </a:r>
          </a:p>
          <a:p>
            <a:r>
              <a:rPr lang="en-GB" dirty="0"/>
              <a:t>Infinity; // Infinity</a:t>
            </a:r>
            <a:r>
              <a:rPr lang="zh-CN" altLang="en-US" dirty="0"/>
              <a:t>表示无限大，当数值超过了</a:t>
            </a:r>
            <a:r>
              <a:rPr lang="en-GB" dirty="0"/>
              <a:t>JavaScript</a:t>
            </a:r>
            <a:r>
              <a:rPr lang="zh-CN" altLang="en-US" dirty="0"/>
              <a:t>的</a:t>
            </a:r>
            <a:r>
              <a:rPr lang="en-GB" dirty="0"/>
              <a:t>Number</a:t>
            </a:r>
            <a:r>
              <a:rPr lang="zh-CN" altLang="en-US" dirty="0"/>
              <a:t>所能表示的最大值时，就表示为</a:t>
            </a:r>
            <a:r>
              <a:rPr lang="en-GB" dirty="0"/>
              <a:t>Infinity</a:t>
            </a:r>
          </a:p>
          <a:p>
            <a:r>
              <a:rPr lang="zh-CN" altLang="en-US" b="1" dirty="0"/>
              <a:t>字符串</a:t>
            </a:r>
            <a:r>
              <a:rPr lang="zh-CN" altLang="en-US" dirty="0"/>
              <a:t>是以单引号</a:t>
            </a:r>
            <a:r>
              <a:rPr lang="en-US" altLang="zh-CN" dirty="0"/>
              <a:t>'</a:t>
            </a:r>
            <a:r>
              <a:rPr lang="zh-CN" altLang="en-US" dirty="0"/>
              <a:t>或双引号</a:t>
            </a:r>
            <a:r>
              <a:rPr lang="en-US" altLang="zh-CN" dirty="0"/>
              <a:t>"</a:t>
            </a:r>
            <a:r>
              <a:rPr lang="zh-CN" altLang="en-US" dirty="0"/>
              <a:t>括起来的任意文本，比如</a:t>
            </a:r>
            <a:r>
              <a:rPr lang="en-US" altLang="zh-CN" dirty="0"/>
              <a:t>'</a:t>
            </a:r>
            <a:r>
              <a:rPr lang="en-US" altLang="zh-CN" dirty="0" err="1"/>
              <a:t>abc</a:t>
            </a:r>
            <a:r>
              <a:rPr lang="en-US" altLang="zh-CN" dirty="0"/>
              <a:t>'</a:t>
            </a:r>
            <a:r>
              <a:rPr lang="zh-CN" altLang="en-US" dirty="0"/>
              <a:t>，</a:t>
            </a:r>
            <a:r>
              <a:rPr lang="en-US" altLang="zh-CN" dirty="0"/>
              <a:t>"</a:t>
            </a:r>
            <a:r>
              <a:rPr lang="en-US" altLang="zh-CN" dirty="0" err="1"/>
              <a:t>xyz</a:t>
            </a:r>
            <a:r>
              <a:rPr lang="en-US" altLang="zh-CN" dirty="0"/>
              <a:t>"</a:t>
            </a:r>
            <a:r>
              <a:rPr lang="zh-CN" altLang="en-US" dirty="0"/>
              <a:t>等等。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55657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true &amp;false</a:t>
            </a:r>
          </a:p>
        </p:txBody>
      </p:sp>
      <p:sp>
        <p:nvSpPr>
          <p:cNvPr id="2" name="矩形 1"/>
          <p:cNvSpPr/>
          <p:nvPr/>
        </p:nvSpPr>
        <p:spPr>
          <a:xfrm>
            <a:off x="585341" y="1347413"/>
            <a:ext cx="83688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>
                <a:latin typeface="+mn-ea"/>
              </a:rPr>
              <a:t>Boolean</a:t>
            </a:r>
          </a:p>
          <a:p>
            <a:r>
              <a:rPr lang="zh-CN" altLang="en-US" dirty="0"/>
              <a:t>布尔值和布尔代数的表示完全一致，一个布尔值只有</a:t>
            </a:r>
            <a:r>
              <a:rPr lang="en-US" altLang="zh-CN" dirty="0"/>
              <a:t>true</a:t>
            </a:r>
            <a:r>
              <a:rPr lang="zh-CN" altLang="en-US" dirty="0"/>
              <a:t>、</a:t>
            </a:r>
            <a:r>
              <a:rPr lang="en-US" altLang="zh-CN" dirty="0"/>
              <a:t>false</a:t>
            </a:r>
            <a:r>
              <a:rPr lang="zh-CN" altLang="en-US" dirty="0"/>
              <a:t>两种值，要么是</a:t>
            </a:r>
            <a:r>
              <a:rPr lang="en-US" altLang="zh-CN" dirty="0"/>
              <a:t>true</a:t>
            </a:r>
            <a:r>
              <a:rPr lang="zh-CN" altLang="en-US" dirty="0"/>
              <a:t>，要么是</a:t>
            </a:r>
            <a:r>
              <a:rPr lang="en-US" altLang="zh-CN" dirty="0"/>
              <a:t>false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可以直接用</a:t>
            </a:r>
            <a:r>
              <a:rPr lang="en-US" altLang="zh-CN" dirty="0"/>
              <a:t>true</a:t>
            </a:r>
            <a:r>
              <a:rPr lang="zh-CN" altLang="en-US" dirty="0"/>
              <a:t>、</a:t>
            </a:r>
            <a:r>
              <a:rPr lang="en-US" altLang="zh-CN" dirty="0"/>
              <a:t>false</a:t>
            </a:r>
            <a:r>
              <a:rPr lang="zh-CN" altLang="en-US" dirty="0"/>
              <a:t>表示布尔值，也可以通过布尔运算计算出来：</a:t>
            </a:r>
          </a:p>
          <a:p>
            <a:r>
              <a:rPr lang="en-US" altLang="zh-CN" dirty="0"/>
              <a:t>true; // </a:t>
            </a:r>
            <a:r>
              <a:rPr lang="zh-CN" altLang="en-US" dirty="0"/>
              <a:t>这是一个</a:t>
            </a:r>
            <a:r>
              <a:rPr lang="en-US" altLang="zh-CN" dirty="0"/>
              <a:t>true</a:t>
            </a:r>
            <a:r>
              <a:rPr lang="zh-CN" altLang="en-US" dirty="0"/>
              <a:t>值  </a:t>
            </a:r>
            <a:r>
              <a:rPr lang="en-US" altLang="zh-CN" dirty="0"/>
              <a:t>false; // </a:t>
            </a:r>
            <a:r>
              <a:rPr lang="zh-CN" altLang="en-US" dirty="0"/>
              <a:t>这是一个</a:t>
            </a:r>
            <a:r>
              <a:rPr lang="en-US" altLang="zh-CN" dirty="0"/>
              <a:t>false</a:t>
            </a:r>
            <a:r>
              <a:rPr lang="zh-CN" altLang="en-US" dirty="0"/>
              <a:t>值</a:t>
            </a:r>
          </a:p>
          <a:p>
            <a:r>
              <a:rPr lang="en-US" altLang="zh-CN" dirty="0"/>
              <a:t>2 &gt; 1; // </a:t>
            </a:r>
            <a:r>
              <a:rPr lang="zh-CN" altLang="en-US" dirty="0"/>
              <a:t>这是一个</a:t>
            </a:r>
            <a:r>
              <a:rPr lang="en-US" altLang="zh-CN" dirty="0"/>
              <a:t>true</a:t>
            </a:r>
            <a:r>
              <a:rPr lang="zh-CN" altLang="en-US" dirty="0"/>
              <a:t>值 </a:t>
            </a:r>
            <a:r>
              <a:rPr lang="en-US" altLang="zh-CN" dirty="0"/>
              <a:t>2 &gt;= 3; // </a:t>
            </a:r>
            <a:r>
              <a:rPr lang="zh-CN" altLang="en-US" dirty="0"/>
              <a:t>这是一个</a:t>
            </a:r>
            <a:r>
              <a:rPr lang="en-US" altLang="zh-CN" dirty="0"/>
              <a:t>false</a:t>
            </a:r>
            <a:r>
              <a:rPr lang="zh-CN" altLang="en-US" dirty="0"/>
              <a:t>值</a:t>
            </a:r>
            <a:endParaRPr lang="en-GB" altLang="zh-CN" dirty="0"/>
          </a:p>
          <a:p>
            <a:r>
              <a:rPr lang="zh-CN" altLang="en-US" dirty="0"/>
              <a:t>值得说明的是</a:t>
            </a:r>
            <a:endParaRPr lang="en-GB" altLang="zh-CN" dirty="0"/>
          </a:p>
          <a:p>
            <a:r>
              <a:rPr lang="en-GB" dirty="0"/>
              <a:t>   </a:t>
            </a:r>
            <a:r>
              <a:rPr lang="en-US" altLang="zh-CN" dirty="0"/>
              <a:t>||</a:t>
            </a:r>
            <a:r>
              <a:rPr lang="zh-CN" altLang="en-US" dirty="0"/>
              <a:t>运算是或运算，只要其中有一个为</a:t>
            </a:r>
            <a:r>
              <a:rPr lang="en-GB" dirty="0"/>
              <a:t>true，||</a:t>
            </a:r>
            <a:r>
              <a:rPr lang="zh-CN" altLang="en-US" dirty="0"/>
              <a:t>运算结果就是</a:t>
            </a:r>
            <a:r>
              <a:rPr lang="en-GB" dirty="0"/>
              <a:t>true：</a:t>
            </a:r>
          </a:p>
          <a:p>
            <a:r>
              <a:rPr lang="en-GB" dirty="0"/>
              <a:t>   false || false; // </a:t>
            </a:r>
            <a:r>
              <a:rPr lang="zh-CN" altLang="en-US" dirty="0"/>
              <a:t>这个</a:t>
            </a:r>
            <a:r>
              <a:rPr lang="en-US" altLang="zh-CN" dirty="0"/>
              <a:t>||</a:t>
            </a:r>
            <a:r>
              <a:rPr lang="zh-CN" altLang="en-US" dirty="0"/>
              <a:t>语句计算结果为</a:t>
            </a:r>
            <a:r>
              <a:rPr lang="en-GB" dirty="0"/>
              <a:t>false</a:t>
            </a:r>
          </a:p>
          <a:p>
            <a:r>
              <a:rPr lang="en-GB" dirty="0"/>
              <a:t>   true || false; // </a:t>
            </a:r>
            <a:r>
              <a:rPr lang="zh-CN" altLang="en-US" dirty="0"/>
              <a:t>这个</a:t>
            </a:r>
            <a:r>
              <a:rPr lang="en-US" altLang="zh-CN" dirty="0"/>
              <a:t>||</a:t>
            </a:r>
            <a:r>
              <a:rPr lang="zh-CN" altLang="en-US" dirty="0"/>
              <a:t>语句计算结果为</a:t>
            </a:r>
            <a:r>
              <a:rPr lang="en-GB" dirty="0"/>
              <a:t>true</a:t>
            </a:r>
          </a:p>
          <a:p>
            <a:r>
              <a:rPr lang="en-GB" dirty="0"/>
              <a:t>  false || true || false; // </a:t>
            </a:r>
            <a:r>
              <a:rPr lang="zh-CN" altLang="en-US" dirty="0"/>
              <a:t>这个</a:t>
            </a:r>
            <a:r>
              <a:rPr lang="en-US" altLang="zh-CN" dirty="0"/>
              <a:t>||</a:t>
            </a:r>
            <a:r>
              <a:rPr lang="zh-CN" altLang="en-US" dirty="0"/>
              <a:t>语句计算结果为</a:t>
            </a:r>
            <a:r>
              <a:rPr lang="en-GB" dirty="0"/>
              <a:t>true</a:t>
            </a:r>
          </a:p>
          <a:p>
            <a:r>
              <a:rPr lang="en-US" altLang="zh-CN" dirty="0"/>
              <a:t>  !</a:t>
            </a:r>
            <a:r>
              <a:rPr lang="zh-CN" altLang="en-US" dirty="0"/>
              <a:t>运算是非运算，它是一个单目运算符，把</a:t>
            </a:r>
            <a:r>
              <a:rPr lang="en-GB" dirty="0"/>
              <a:t>true</a:t>
            </a:r>
            <a:r>
              <a:rPr lang="zh-CN" altLang="en-US" dirty="0"/>
              <a:t>变成</a:t>
            </a:r>
            <a:r>
              <a:rPr lang="en-GB" dirty="0" err="1"/>
              <a:t>false，false</a:t>
            </a:r>
            <a:r>
              <a:rPr lang="zh-CN" altLang="en-US" dirty="0"/>
              <a:t>变成</a:t>
            </a:r>
            <a:r>
              <a:rPr lang="en-GB" dirty="0"/>
              <a:t>true：</a:t>
            </a:r>
          </a:p>
          <a:p>
            <a:r>
              <a:rPr lang="en-GB" dirty="0"/>
              <a:t>! true; // </a:t>
            </a:r>
            <a:r>
              <a:rPr lang="zh-CN" altLang="en-US" dirty="0"/>
              <a:t>结果为</a:t>
            </a:r>
            <a:r>
              <a:rPr lang="en-GB" dirty="0"/>
              <a:t>false</a:t>
            </a:r>
          </a:p>
          <a:p>
            <a:r>
              <a:rPr lang="en-GB" dirty="0"/>
              <a:t>! false; // </a:t>
            </a:r>
            <a:r>
              <a:rPr lang="zh-CN" altLang="en-US" dirty="0"/>
              <a:t>结果为</a:t>
            </a:r>
            <a:r>
              <a:rPr lang="en-GB" dirty="0"/>
              <a:t>true</a:t>
            </a:r>
          </a:p>
          <a:p>
            <a:r>
              <a:rPr lang="en-GB" dirty="0"/>
              <a:t>! (2 &gt; 5); // </a:t>
            </a:r>
            <a:r>
              <a:rPr lang="zh-CN" altLang="en-US" dirty="0"/>
              <a:t>结果为</a:t>
            </a:r>
            <a:r>
              <a:rPr lang="en-GB" dirty="0"/>
              <a:t>true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85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箭头: 五边形 6"/>
          <p:cNvSpPr/>
          <p:nvPr/>
        </p:nvSpPr>
        <p:spPr>
          <a:xfrm>
            <a:off x="0" y="1"/>
            <a:ext cx="3923607" cy="1205948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3600" dirty="0">
                <a:latin typeface="+mn-ea"/>
              </a:rPr>
              <a:t>undefined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205949"/>
            <a:ext cx="9360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</a:p>
          <a:p>
            <a:r>
              <a:rPr lang="zh-CN" altLang="en-US" dirty="0"/>
              <a:t>	</a:t>
            </a:r>
            <a:endParaRPr lang="en-GB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336C77-B79F-4075-AD9D-1DB3D8DC2AC9}"/>
              </a:ext>
            </a:extLst>
          </p:cNvPr>
          <p:cNvSpPr txBox="1"/>
          <p:nvPr/>
        </p:nvSpPr>
        <p:spPr>
          <a:xfrm>
            <a:off x="1301896" y="2020596"/>
            <a:ext cx="73629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</a:t>
            </a:r>
            <a:endParaRPr lang="en-GB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）变量被声明了，但没有赋值时，就等于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undefined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2)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调用函数时，应该提供的参数没有提供，该参数等于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undefined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）对象没有赋值的属性，该属性的值为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undefined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）函数没有返回值时，默认返回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undefined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93859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null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956A05-053D-48AA-BB84-FE231901F0D2}"/>
              </a:ext>
            </a:extLst>
          </p:cNvPr>
          <p:cNvSpPr txBox="1"/>
          <p:nvPr/>
        </p:nvSpPr>
        <p:spPr>
          <a:xfrm>
            <a:off x="4322618" y="8565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D25DB9-1FD2-4E58-A136-1029CB4017B9}"/>
              </a:ext>
            </a:extLst>
          </p:cNvPr>
          <p:cNvSpPr txBox="1"/>
          <p:nvPr/>
        </p:nvSpPr>
        <p:spPr>
          <a:xfrm>
            <a:off x="266007" y="1596044"/>
            <a:ext cx="117070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null</a:t>
            </a:r>
            <a:r>
              <a:rPr lang="zh-CN" altLang="en-US" dirty="0"/>
              <a:t>表示一个“空”的值，它和</a:t>
            </a:r>
            <a:r>
              <a:rPr lang="en-US" altLang="zh-CN" dirty="0"/>
              <a:t>0</a:t>
            </a:r>
            <a:r>
              <a:rPr lang="zh-CN" altLang="en-US" dirty="0"/>
              <a:t>以及空字符串</a:t>
            </a:r>
            <a:r>
              <a:rPr lang="en-US" altLang="zh-CN" dirty="0"/>
              <a:t>''</a:t>
            </a:r>
            <a:r>
              <a:rPr lang="zh-CN" altLang="en-US" dirty="0"/>
              <a:t>不同，</a:t>
            </a:r>
            <a:r>
              <a:rPr lang="en-US" altLang="zh-CN" dirty="0"/>
              <a:t>0</a:t>
            </a:r>
            <a:r>
              <a:rPr lang="zh-CN" altLang="en-US" dirty="0"/>
              <a:t>是一个数值，</a:t>
            </a:r>
            <a:r>
              <a:rPr lang="en-US" altLang="zh-CN" dirty="0"/>
              <a:t>''</a:t>
            </a:r>
            <a:r>
              <a:rPr lang="zh-CN" altLang="en-US" dirty="0"/>
              <a:t>表示长度为</a:t>
            </a:r>
            <a:r>
              <a:rPr lang="en-US" altLang="zh-CN" dirty="0"/>
              <a:t>0</a:t>
            </a:r>
            <a:r>
              <a:rPr lang="zh-CN" altLang="en-US" dirty="0"/>
              <a:t>的字符串，而</a:t>
            </a:r>
            <a:r>
              <a:rPr lang="en-US" altLang="zh-CN" dirty="0"/>
              <a:t>null</a:t>
            </a:r>
            <a:r>
              <a:rPr lang="zh-CN" altLang="en-US" dirty="0"/>
              <a:t>表示“空”。</a:t>
            </a:r>
            <a:endParaRPr lang="en-GB" altLang="zh-CN" dirty="0"/>
          </a:p>
          <a:p>
            <a:endParaRPr lang="en-GB" altLang="zh-CN" dirty="0"/>
          </a:p>
          <a:p>
            <a:r>
              <a:rPr lang="zh-CN" altLang="en-US" dirty="0"/>
              <a:t>但是，在</a:t>
            </a:r>
            <a:r>
              <a:rPr lang="en-GB" dirty="0"/>
              <a:t>JavaScript</a:t>
            </a:r>
            <a:r>
              <a:rPr lang="zh-CN" altLang="en-US" dirty="0"/>
              <a:t>中，还有一个和</a:t>
            </a:r>
            <a:r>
              <a:rPr lang="en-GB" dirty="0"/>
              <a:t>null</a:t>
            </a:r>
            <a:r>
              <a:rPr lang="zh-CN" altLang="en-US" dirty="0"/>
              <a:t>类似的</a:t>
            </a:r>
            <a:r>
              <a:rPr lang="en-GB" dirty="0"/>
              <a:t>undefined，</a:t>
            </a:r>
            <a:r>
              <a:rPr lang="zh-CN" altLang="en-US" dirty="0"/>
              <a:t>它表示“未定义”。</a:t>
            </a:r>
            <a:endParaRPr lang="en-GB" altLang="zh-CN" dirty="0"/>
          </a:p>
          <a:p>
            <a:endParaRPr lang="en-GB" altLang="zh-CN" dirty="0"/>
          </a:p>
          <a:p>
            <a:r>
              <a:rPr lang="en-US" altLang="zh-CN" dirty="0"/>
              <a:t>JavaScript</a:t>
            </a:r>
            <a:r>
              <a:rPr lang="zh-CN" altLang="en-US" dirty="0"/>
              <a:t>的设计者希望用</a:t>
            </a:r>
            <a:r>
              <a:rPr lang="en-US" altLang="zh-CN" dirty="0"/>
              <a:t>null</a:t>
            </a:r>
            <a:r>
              <a:rPr lang="zh-CN" altLang="en-US" dirty="0"/>
              <a:t>表示一个空的值，而</a:t>
            </a:r>
            <a:r>
              <a:rPr lang="en-US" altLang="zh-CN" dirty="0"/>
              <a:t>undefined</a:t>
            </a:r>
            <a:r>
              <a:rPr lang="zh-CN" altLang="en-US" dirty="0"/>
              <a:t>表示值未定义。</a:t>
            </a:r>
            <a:endParaRPr lang="en-GB" altLang="zh-CN" dirty="0"/>
          </a:p>
          <a:p>
            <a:endParaRPr lang="en-GB" altLang="zh-CN" dirty="0"/>
          </a:p>
          <a:p>
            <a:r>
              <a:rPr lang="zh-CN" altLang="en-US" dirty="0"/>
              <a:t>事实证明，这并没有什么用，区分两者的意义不大。大多数情况下，我们都应该用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  <a:endParaRPr lang="en-GB" altLang="zh-CN" dirty="0"/>
          </a:p>
          <a:p>
            <a:endParaRPr lang="en-GB" altLang="zh-CN" dirty="0"/>
          </a:p>
          <a:p>
            <a:r>
              <a:rPr lang="en-US" altLang="zh-CN" dirty="0"/>
              <a:t>undefined</a:t>
            </a:r>
            <a:r>
              <a:rPr lang="zh-CN" altLang="en-US" dirty="0"/>
              <a:t>仅仅在判断函数参数是否传递的情况下有用。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16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/>
        </p:nvSpPr>
        <p:spPr>
          <a:xfrm>
            <a:off x="0" y="0"/>
            <a:ext cx="4605251" cy="1105935"/>
          </a:xfrm>
          <a:prstGeom prst="homePlat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  <a:endParaRPr lang="en-GB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33AC9E-2149-4BAF-A3D7-1DE0A0F65DC8}"/>
              </a:ext>
            </a:extLst>
          </p:cNvPr>
          <p:cNvSpPr/>
          <p:nvPr/>
        </p:nvSpPr>
        <p:spPr>
          <a:xfrm>
            <a:off x="4339244" y="-268028"/>
            <a:ext cx="63620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5D8F77-5A8A-4F7F-9834-754E448F2D2A}"/>
              </a:ext>
            </a:extLst>
          </p:cNvPr>
          <p:cNvSpPr txBox="1"/>
          <p:nvPr/>
        </p:nvSpPr>
        <p:spPr>
          <a:xfrm>
            <a:off x="365760" y="1230283"/>
            <a:ext cx="108640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数组是一组按顺序排列的集合，集合的每个值称为元素。</a:t>
            </a:r>
            <a:r>
              <a:rPr lang="en-US" altLang="zh-CN" dirty="0"/>
              <a:t>JavaScript</a:t>
            </a:r>
            <a:r>
              <a:rPr lang="zh-CN" altLang="en-US" dirty="0"/>
              <a:t>的数组可以包括任意数据类型。例如：</a:t>
            </a:r>
          </a:p>
          <a:p>
            <a:endParaRPr lang="zh-CN" altLang="en-US" dirty="0"/>
          </a:p>
          <a:p>
            <a:r>
              <a:rPr lang="en-US" altLang="zh-CN" dirty="0"/>
              <a:t>[1, 2, 3.14, 'Hello', null, true];</a:t>
            </a:r>
          </a:p>
          <a:p>
            <a:r>
              <a:rPr lang="zh-CN" altLang="en-US" dirty="0"/>
              <a:t>上述数组包含</a:t>
            </a:r>
            <a:r>
              <a:rPr lang="en-US" altLang="zh-CN" dirty="0"/>
              <a:t>6</a:t>
            </a:r>
            <a:r>
              <a:rPr lang="zh-CN" altLang="en-US" dirty="0"/>
              <a:t>个元素。数组用</a:t>
            </a:r>
            <a:r>
              <a:rPr lang="en-US" altLang="zh-CN" dirty="0"/>
              <a:t>[]</a:t>
            </a:r>
            <a:r>
              <a:rPr lang="zh-CN" altLang="en-US" dirty="0"/>
              <a:t>表示，元素之间用</a:t>
            </a:r>
            <a:r>
              <a:rPr lang="en-US" altLang="zh-CN" dirty="0"/>
              <a:t>,</a:t>
            </a:r>
            <a:r>
              <a:rPr lang="zh-CN" altLang="en-US" dirty="0"/>
              <a:t>分隔。</a:t>
            </a:r>
          </a:p>
          <a:p>
            <a:endParaRPr lang="zh-CN" altLang="en-US" dirty="0"/>
          </a:p>
          <a:p>
            <a:r>
              <a:rPr lang="zh-CN" altLang="en-US" dirty="0"/>
              <a:t>另一种创建数组的方法是通过</a:t>
            </a:r>
            <a:r>
              <a:rPr lang="en-US" altLang="zh-CN" dirty="0"/>
              <a:t>Array()</a:t>
            </a:r>
            <a:r>
              <a:rPr lang="zh-CN" altLang="en-US" dirty="0"/>
              <a:t>函数实现：</a:t>
            </a:r>
          </a:p>
          <a:p>
            <a:endParaRPr lang="zh-CN" altLang="en-US" dirty="0"/>
          </a:p>
          <a:p>
            <a:r>
              <a:rPr lang="en-US" altLang="zh-CN" dirty="0"/>
              <a:t>new Array(1, 2, 3); // </a:t>
            </a:r>
            <a:r>
              <a:rPr lang="zh-CN" altLang="en-US" dirty="0"/>
              <a:t>创建了数组</a:t>
            </a:r>
            <a:r>
              <a:rPr lang="en-US" altLang="zh-CN" dirty="0"/>
              <a:t>[1, 2, 3]</a:t>
            </a:r>
          </a:p>
          <a:p>
            <a:r>
              <a:rPr lang="zh-CN" altLang="en-US" dirty="0"/>
              <a:t>然而，出于代码的可读性考虑，强烈建议直接使用</a:t>
            </a:r>
            <a:r>
              <a:rPr lang="en-US" altLang="zh-CN" dirty="0"/>
              <a:t>[]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数组的元素可以通过索引来访问。请注意，索引的起始值为</a:t>
            </a:r>
            <a:r>
              <a:rPr lang="en-US" altLang="zh-CN" dirty="0"/>
              <a:t>0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 = [1, 2, 3.14, 'Hello', null, true];</a:t>
            </a:r>
          </a:p>
          <a:p>
            <a:r>
              <a:rPr lang="en-US" altLang="zh-CN" dirty="0" err="1"/>
              <a:t>arr</a:t>
            </a:r>
            <a:r>
              <a:rPr lang="en-US" altLang="zh-CN" dirty="0"/>
              <a:t>[0]; // </a:t>
            </a:r>
            <a:r>
              <a:rPr lang="zh-CN" altLang="en-US" dirty="0"/>
              <a:t>返回索引为</a:t>
            </a:r>
            <a:r>
              <a:rPr lang="en-US" altLang="zh-CN" dirty="0"/>
              <a:t>0</a:t>
            </a:r>
            <a:r>
              <a:rPr lang="zh-CN" altLang="en-US" dirty="0"/>
              <a:t>的元素，即</a:t>
            </a:r>
            <a:r>
              <a:rPr lang="en-US" altLang="zh-CN" dirty="0"/>
              <a:t>1</a:t>
            </a:r>
          </a:p>
          <a:p>
            <a:r>
              <a:rPr lang="en-US" altLang="zh-CN" dirty="0" err="1"/>
              <a:t>arr</a:t>
            </a:r>
            <a:r>
              <a:rPr lang="en-US" altLang="zh-CN" dirty="0"/>
              <a:t>[5]; // </a:t>
            </a:r>
            <a:r>
              <a:rPr lang="zh-CN" altLang="en-US" dirty="0"/>
              <a:t>返回索引为</a:t>
            </a:r>
            <a:r>
              <a:rPr lang="en-US" altLang="zh-CN" dirty="0"/>
              <a:t>5</a:t>
            </a:r>
            <a:r>
              <a:rPr lang="zh-CN" altLang="en-US" dirty="0"/>
              <a:t>的元素，即</a:t>
            </a:r>
            <a:r>
              <a:rPr lang="en-US" altLang="zh-CN" dirty="0"/>
              <a:t>true</a:t>
            </a:r>
          </a:p>
          <a:p>
            <a:r>
              <a:rPr lang="en-US" altLang="zh-CN" dirty="0" err="1"/>
              <a:t>arr</a:t>
            </a:r>
            <a:r>
              <a:rPr lang="en-US" altLang="zh-CN" dirty="0"/>
              <a:t>[6]; // </a:t>
            </a:r>
            <a:r>
              <a:rPr lang="zh-CN" altLang="en-US" dirty="0"/>
              <a:t>索引超出了范围，返回</a:t>
            </a:r>
            <a:r>
              <a:rPr lang="en-US" altLang="zh-CN" dirty="0"/>
              <a:t>undefined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53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带红线的业务演示文稿(宽屏)</Template>
  <TotalTime>0</TotalTime>
  <Words>2247</Words>
  <Application>Microsoft Office PowerPoint</Application>
  <PresentationFormat>宽屏</PresentationFormat>
  <Paragraphs>320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Microsoft YaHei UI</vt:lpstr>
      <vt:lpstr>幼圆</vt:lpstr>
      <vt:lpstr>Microsoft YaHei</vt:lpstr>
      <vt:lpstr>Microsoft YaHei</vt:lpstr>
      <vt:lpstr>Arial</vt:lpstr>
      <vt:lpstr>Bradley Hand ITC</vt:lpstr>
      <vt:lpstr>Cambria</vt:lpstr>
      <vt:lpstr>Red Line Business 16x9</vt:lpstr>
      <vt:lpstr>JS &amp;JQuery知识点回顾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2014-10-21T15:16:14Z</dcterms:created>
  <dcterms:modified xsi:type="dcterms:W3CDTF">2017-07-12T06:20:27Z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