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7"/>
  </p:notesMasterIdLst>
  <p:handoutMasterIdLst>
    <p:handoutMasterId r:id="rId38"/>
  </p:handoutMasterIdLst>
  <p:sldIdLst>
    <p:sldId id="277" r:id="rId3"/>
    <p:sldId id="377" r:id="rId4"/>
    <p:sldId id="379" r:id="rId5"/>
    <p:sldId id="386" r:id="rId6"/>
    <p:sldId id="421" r:id="rId7"/>
    <p:sldId id="380" r:id="rId8"/>
    <p:sldId id="381" r:id="rId9"/>
    <p:sldId id="383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425" r:id="rId18"/>
    <p:sldId id="397" r:id="rId19"/>
    <p:sldId id="398" r:id="rId20"/>
    <p:sldId id="426" r:id="rId21"/>
    <p:sldId id="424" r:id="rId22"/>
    <p:sldId id="429" r:id="rId23"/>
    <p:sldId id="399" r:id="rId24"/>
    <p:sldId id="423" r:id="rId25"/>
    <p:sldId id="400" r:id="rId26"/>
    <p:sldId id="401" r:id="rId27"/>
    <p:sldId id="402" r:id="rId28"/>
    <p:sldId id="403" r:id="rId29"/>
    <p:sldId id="404" r:id="rId30"/>
    <p:sldId id="427" r:id="rId31"/>
    <p:sldId id="430" r:id="rId32"/>
    <p:sldId id="405" r:id="rId33"/>
    <p:sldId id="408" r:id="rId34"/>
    <p:sldId id="428" r:id="rId35"/>
    <p:sldId id="37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7915"/>
    <a:srgbClr val="1962AC"/>
    <a:srgbClr val="FF99FF"/>
    <a:srgbClr val="FF00FF"/>
    <a:srgbClr val="008000"/>
    <a:srgbClr val="137743"/>
    <a:srgbClr val="CCECFF"/>
    <a:srgbClr val="852F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86481" autoAdjust="0"/>
  </p:normalViewPr>
  <p:slideViewPr>
    <p:cSldViewPr snapToGrid="0">
      <p:cViewPr varScale="1">
        <p:scale>
          <a:sx n="58" d="100"/>
          <a:sy n="58" d="100"/>
        </p:scale>
        <p:origin x="1272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97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65DD71D7-55AC-46BD-81B3-09AB2F9EFBD8}" type="datetimeFigureOut">
              <a:rPr lang="en-US" altLang="zh-CN" smtClean="0">
                <a:ea typeface="Microsoft YaHei UI" panose="020B0503020204020204" pitchFamily="34" charset="-122"/>
              </a:rPr>
              <a:pPr/>
              <a:t>6/16/2017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2840BD58-3BFF-4EAF-BB8B-AC67FE801E47}" type="slidenum">
              <a:rPr lang="zh-CN" smtClean="0">
                <a:ea typeface="Microsoft YaHei UI" panose="020B0503020204020204" pitchFamily="34" charset="-122"/>
              </a:rPr>
              <a:pPr/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1F89424F-BB59-4F4E-9822-4CA3E770FFD2}" type="datetimeFigureOut">
              <a:rPr lang="en-US" altLang="zh-CN" smtClean="0"/>
              <a:pPr/>
              <a:t>6/16/2017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68322CDD-9D6C-4F63-9EC2-64822662410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提问：什么是</a:t>
            </a:r>
            <a:r>
              <a:rPr lang="en-US" altLang="zh-CN" dirty="0"/>
              <a:t>pc  personal computer</a:t>
            </a:r>
            <a:r>
              <a:rPr lang="zh-CN" altLang="en-US" dirty="0"/>
              <a:t>？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4218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3457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974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53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7131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前端开发前景怎么样呢？</a:t>
            </a:r>
          </a:p>
        </p:txBody>
      </p:sp>
    </p:spTree>
    <p:extLst>
      <p:ext uri="{BB962C8B-B14F-4D97-AF65-F5344CB8AC3E}">
        <p14:creationId xmlns:p14="http://schemas.microsoft.com/office/powerpoint/2010/main" val="91818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300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5611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257036"/>
            <a:ext cx="12192000" cy="600964"/>
          </a:xfrm>
          <a:prstGeom prst="rect">
            <a:avLst/>
          </a:prstGeom>
          <a:solidFill>
            <a:srgbClr val="1962AC"/>
          </a:solidFill>
          <a:ln>
            <a:solidFill>
              <a:srgbClr val="1962A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 userDrawn="1">
            <p:ph type="ctrTitle"/>
          </p:nvPr>
        </p:nvSpPr>
        <p:spPr>
          <a:xfrm>
            <a:off x="1123952" y="2914653"/>
            <a:ext cx="6848475" cy="657215"/>
          </a:xfrm>
        </p:spPr>
        <p:txBody>
          <a:bodyPr>
            <a:normAutofit/>
          </a:bodyPr>
          <a:lstStyle/>
          <a:p>
            <a:pPr algn="l"/>
            <a:endParaRPr lang="zh-CN" sz="40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副标题 3"/>
          <p:cNvSpPr>
            <a:spLocks noGrp="1"/>
          </p:cNvSpPr>
          <p:nvPr userDrawn="1">
            <p:ph type="subTitle" idx="1"/>
          </p:nvPr>
        </p:nvSpPr>
        <p:spPr>
          <a:xfrm>
            <a:off x="1066800" y="4431949"/>
            <a:ext cx="10058400" cy="365760"/>
          </a:xfrm>
        </p:spPr>
        <p:txBody>
          <a:bodyPr/>
          <a:lstStyle/>
          <a:p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3" descr="C:\Users\doalp_000\Desktop\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39148" y="2995603"/>
            <a:ext cx="1724025" cy="504825"/>
          </a:xfrm>
          <a:prstGeom prst="rect">
            <a:avLst/>
          </a:prstGeom>
          <a:noFill/>
        </p:spPr>
      </p:pic>
      <p:cxnSp>
        <p:nvCxnSpPr>
          <p:cNvPr id="11" name="直接连接符 10"/>
          <p:cNvCxnSpPr/>
          <p:nvPr userDrawn="1"/>
        </p:nvCxnSpPr>
        <p:spPr>
          <a:xfrm>
            <a:off x="1114425" y="3643313"/>
            <a:ext cx="910113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3">
    <p:bg bwMode="auto">
      <p:bgPr>
        <a:solidFill>
          <a:srgbClr val="3A4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6"/>
          <p:cNvSpPr/>
          <p:nvPr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/>
          </a:p>
        </p:txBody>
      </p:sp>
      <p:sp>
        <p:nvSpPr>
          <p:cNvPr id="5" name="直角三角形 5"/>
          <p:cNvSpPr/>
          <p:nvPr/>
        </p:nvSpPr>
        <p:spPr>
          <a:xfrm rot="16200000" flipH="1">
            <a:off x="995363" y="-995363"/>
            <a:ext cx="6858000" cy="8848725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-1" fmla="*/ 0 w 6829867"/>
              <a:gd name="connsiteY0-2" fmla="*/ 5486400 h 5486400"/>
              <a:gd name="connsiteX1-3" fmla="*/ 0 w 6829867"/>
              <a:gd name="connsiteY1-4" fmla="*/ 1709225 h 5486400"/>
              <a:gd name="connsiteX2-5" fmla="*/ 6829867 w 6829867"/>
              <a:gd name="connsiteY2-6" fmla="*/ 0 h 5486400"/>
              <a:gd name="connsiteX3-7" fmla="*/ 0 w 6829867"/>
              <a:gd name="connsiteY3-8" fmla="*/ 5486400 h 5486400"/>
              <a:gd name="connsiteX0-9" fmla="*/ 0 w 6815802"/>
              <a:gd name="connsiteY0-10" fmla="*/ 5458265 h 5458265"/>
              <a:gd name="connsiteX1-11" fmla="*/ 0 w 6815802"/>
              <a:gd name="connsiteY1-12" fmla="*/ 1681090 h 5458265"/>
              <a:gd name="connsiteX2-13" fmla="*/ 6815802 w 6815802"/>
              <a:gd name="connsiteY2-14" fmla="*/ 0 h 5458265"/>
              <a:gd name="connsiteX3-15" fmla="*/ 0 w 6815802"/>
              <a:gd name="connsiteY3-16" fmla="*/ 5458265 h 54582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/>
          </a:p>
        </p:txBody>
      </p:sp>
      <p:sp>
        <p:nvSpPr>
          <p:cNvPr id="6" name="剪去单角的矩形 4"/>
          <p:cNvSpPr/>
          <p:nvPr/>
        </p:nvSpPr>
        <p:spPr>
          <a:xfrm flipH="1">
            <a:off x="0" y="0"/>
            <a:ext cx="12192000" cy="6858000"/>
          </a:xfrm>
          <a:prstGeom prst="snip1Rect">
            <a:avLst>
              <a:gd name="adj" fmla="val 359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155036" y="125927"/>
            <a:ext cx="1181685" cy="14777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9584357"/>
      </p:ext>
    </p:extLst>
  </p:cSld>
  <p:clrMapOvr>
    <a:masterClrMapping/>
  </p:clrMapOvr>
  <p:transition spd="slow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380008" y="291220"/>
            <a:ext cx="4023180" cy="65131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441172139"/>
      </p:ext>
    </p:extLst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420838" y="1631852"/>
            <a:ext cx="6991643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 latinLnBrk="0">
              <a:lnSpc>
                <a:spcPct val="100000"/>
              </a:lnSpc>
              <a:defRPr lang="zh-CN"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1" cap="all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7847764" y="0"/>
            <a:ext cx="54864" cy="6858000"/>
          </a:xfrm>
          <a:prstGeom prst="rect">
            <a:avLst/>
          </a:prstGeom>
          <a:solidFill>
            <a:srgbClr val="1962AC"/>
          </a:solidFill>
          <a:ln>
            <a:noFill/>
          </a:ln>
          <a:effectLst>
            <a:innerShdw blurRad="25400" dist="12700" dir="10800000">
              <a:schemeClr val="bg1">
                <a:lumMod val="6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1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1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endParaRPr 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solidFill>
            <a:srgbClr val="1962AC"/>
          </a:solidFill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721152" y="0"/>
            <a:ext cx="54864" cy="6858000"/>
          </a:xfrm>
          <a:prstGeom prst="rect">
            <a:avLst/>
          </a:prstGeom>
          <a:solidFill>
            <a:srgbClr val="1962AC"/>
          </a:solidFill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0" y="2162900"/>
            <a:ext cx="3474720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29600" y="3991700"/>
            <a:ext cx="3474720" cy="1188720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>
            <a:off x="-16" y="2686929"/>
            <a:ext cx="6232004" cy="1814733"/>
          </a:xfrm>
          <a:prstGeom prst="rect">
            <a:avLst/>
          </a:prstGeom>
          <a:solidFill>
            <a:srgbClr val="1962AC"/>
          </a:solidFill>
          <a:ln>
            <a:solidFill>
              <a:srgbClr val="196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LOGO整体终稿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9654729" y="0"/>
            <a:ext cx="1149264" cy="1153552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6257036"/>
            <a:ext cx="12192000" cy="600964"/>
          </a:xfrm>
          <a:prstGeom prst="rect">
            <a:avLst/>
          </a:prstGeom>
          <a:solidFill>
            <a:srgbClr val="1962AC"/>
          </a:solidFill>
          <a:ln>
            <a:solidFill>
              <a:srgbClr val="1962A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85110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635175" y="6457071"/>
            <a:ext cx="1167619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 dirty="0">
                <a:solidFill>
                  <a:srgbClr val="1962AC"/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en-US" altLang="zh-CN" sz="100" dirty="0">
                <a:solidFill>
                  <a:srgbClr val="1962AC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00" dirty="0">
                <a:solidFill>
                  <a:srgbClr val="1962AC"/>
                </a:solidFill>
                <a:latin typeface="微软雅黑" pitchFamily="34" charset="-122"/>
                <a:ea typeface="微软雅黑" pitchFamily="34" charset="-122"/>
              </a:rPr>
              <a:t>由曾乐设计，使用需征得许可。</a:t>
            </a: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 cap="all" baseline="0">
          <a:solidFill>
            <a:srgbClr val="1962AC"/>
          </a:solidFill>
          <a:effectLst/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1962AC"/>
        </a:buClr>
        <a:buFont typeface="Arial" pitchFamily="34" charset="0"/>
        <a:buChar char="•"/>
        <a:defRPr lang="zh-CN" sz="20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962AC"/>
        </a:buClr>
        <a:buFont typeface="Arial" pitchFamily="34" charset="0"/>
        <a:buChar char="•"/>
        <a:defRPr lang="zh-CN" sz="18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rgbClr val="1962AC"/>
        </a:buClr>
        <a:buFont typeface="Arial" pitchFamily="34" charset="0"/>
        <a:buChar char="•"/>
        <a:defRPr lang="zh-CN" sz="16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rgbClr val="1962AC"/>
        </a:buClr>
        <a:buFont typeface="Arial" pitchFamily="34" charset="0"/>
        <a:buChar char="•"/>
        <a:defRPr lang="zh-CN" sz="14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rgbClr val="1962AC"/>
        </a:buClr>
        <a:buFont typeface="Arial" pitchFamily="34" charset="0"/>
        <a:buChar char="•"/>
        <a:defRPr lang="zh-CN" sz="14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06646" y="2658064"/>
            <a:ext cx="8595272" cy="827844"/>
          </a:xfrm>
        </p:spPr>
        <p:txBody>
          <a:bodyPr>
            <a:normAutofit/>
          </a:bodyPr>
          <a:lstStyle/>
          <a:p>
            <a:pPr algn="ctr"/>
            <a:r>
              <a:rPr lang="en-GB" altLang="zh-CN" sz="4000" b="0" cap="none" dirty="0"/>
              <a:t>CSS &amp;CSS3 </a:t>
            </a:r>
            <a:r>
              <a:rPr lang="zh-CN" altLang="en-US" sz="4000" b="0" cap="none" dirty="0"/>
              <a:t>知识点回顾</a:t>
            </a:r>
            <a:endParaRPr lang="zh-CN" sz="4000" b="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7108700" y="5131832"/>
            <a:ext cx="3784586" cy="45057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None/>
            </a:pPr>
            <a:r>
              <a:rPr altLang="en-US" sz="2800" cap="all" dirty="0">
                <a:solidFill>
                  <a:srgbClr val="1962AC"/>
                </a:solidFill>
                <a:latin typeface="+mj-lt"/>
                <a:cs typeface="+mj-cs"/>
              </a:rPr>
              <a:t>         实训中心</a:t>
            </a:r>
            <a:r>
              <a:rPr lang="en-US" altLang="zh-CN" sz="2800" cap="all" dirty="0">
                <a:solidFill>
                  <a:srgbClr val="1962AC"/>
                </a:solidFill>
                <a:latin typeface="+mj-lt"/>
                <a:cs typeface="+mj-cs"/>
              </a:rPr>
              <a:t>-</a:t>
            </a:r>
            <a:r>
              <a:rPr lang="zh-CN" altLang="en-US" sz="2800" cap="all" dirty="0">
                <a:solidFill>
                  <a:srgbClr val="1962AC"/>
                </a:solidFill>
                <a:latin typeface="+mj-lt"/>
                <a:cs typeface="+mj-cs"/>
              </a:rPr>
              <a:t>覃琪琪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114425" y="3643313"/>
            <a:ext cx="910113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993289" y="4392289"/>
            <a:ext cx="401540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solidFill>
                  <a:srgbClr val="1962A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湖南厚溥教育科技有限公司</a:t>
            </a:r>
            <a:r>
              <a:rPr lang="zh-CN" altLang="en-US" sz="2400" b="1" dirty="0">
                <a:solidFill>
                  <a:srgbClr val="1962A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p:transition spd="slow">
    <p:fade/>
    <p:sndAc>
      <p:endSnd/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0" y="0"/>
            <a:ext cx="4605251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基础选择器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933AC9E-2149-4BAF-A3D7-1DE0A0F65DC8}"/>
              </a:ext>
            </a:extLst>
          </p:cNvPr>
          <p:cNvSpPr/>
          <p:nvPr/>
        </p:nvSpPr>
        <p:spPr>
          <a:xfrm>
            <a:off x="4339244" y="-268028"/>
            <a:ext cx="636200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</a:p>
          <a:p>
            <a:r>
              <a:rPr lang="en-GB" dirty="0"/>
              <a:t>8、子代选择器</a:t>
            </a:r>
          </a:p>
          <a:p>
            <a:r>
              <a:rPr lang="en-GB" dirty="0"/>
              <a:t>      </a:t>
            </a:r>
            <a:r>
              <a:rPr lang="en-GB" dirty="0" err="1"/>
              <a:t>要求选择器之间只能存在父子关系</a:t>
            </a:r>
            <a:endParaRPr lang="en-GB" dirty="0"/>
          </a:p>
          <a:p>
            <a:r>
              <a:rPr lang="en-GB" dirty="0"/>
              <a:t>      </a:t>
            </a:r>
            <a:r>
              <a:rPr lang="en-GB" dirty="0" err="1"/>
              <a:t>语法</a:t>
            </a:r>
            <a:r>
              <a:rPr lang="en-GB" dirty="0"/>
              <a:t>:</a:t>
            </a:r>
          </a:p>
          <a:p>
            <a:r>
              <a:rPr lang="en-GB" dirty="0"/>
              <a:t>         selector1&gt;selector2</a:t>
            </a:r>
          </a:p>
          <a:p>
            <a:r>
              <a:rPr lang="en-GB" dirty="0"/>
              <a:t>	 #test&gt;.news{		</a:t>
            </a:r>
          </a:p>
          <a:p>
            <a:r>
              <a:rPr lang="en-GB" dirty="0"/>
              <a:t>                       </a:t>
            </a:r>
            <a:r>
              <a:rPr lang="en-GB" dirty="0" err="1"/>
              <a:t>修改</a:t>
            </a:r>
            <a:r>
              <a:rPr lang="en-GB" dirty="0"/>
              <a:t> </a:t>
            </a:r>
            <a:r>
              <a:rPr lang="en-GB" dirty="0" err="1"/>
              <a:t>id为test里面的</a:t>
            </a:r>
            <a:r>
              <a:rPr lang="en-GB" dirty="0"/>
              <a:t> </a:t>
            </a:r>
            <a:r>
              <a:rPr lang="en-GB" dirty="0" err="1"/>
              <a:t>class为news的元素</a:t>
            </a:r>
            <a:endParaRPr lang="en-GB" dirty="0"/>
          </a:p>
          <a:p>
            <a:r>
              <a:rPr lang="en-GB" dirty="0"/>
              <a:t>	 }</a:t>
            </a:r>
          </a:p>
          <a:p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后代选择器</a:t>
            </a:r>
            <a:r>
              <a:rPr lang="en-GB" dirty="0">
                <a:solidFill>
                  <a:srgbClr val="FF0000"/>
                </a:solidFill>
              </a:rPr>
              <a:t> 和 </a:t>
            </a:r>
            <a:r>
              <a:rPr lang="en-GB" dirty="0" err="1">
                <a:solidFill>
                  <a:srgbClr val="FF0000"/>
                </a:solidFill>
              </a:rPr>
              <a:t>子代选择器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目的是为了精确匹配范围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   9、伪类选择器</a:t>
            </a:r>
          </a:p>
          <a:p>
            <a:r>
              <a:rPr lang="en-GB" dirty="0"/>
              <a:t>      </a:t>
            </a:r>
            <a:r>
              <a:rPr lang="en-GB" dirty="0" err="1"/>
              <a:t>匹配元素</a:t>
            </a:r>
            <a:r>
              <a:rPr lang="en-GB" dirty="0"/>
              <a:t> </a:t>
            </a:r>
            <a:r>
              <a:rPr lang="en-GB" dirty="0" err="1"/>
              <a:t>不同状态时候的选择器</a:t>
            </a:r>
            <a:r>
              <a:rPr lang="en-GB" dirty="0"/>
              <a:t> </a:t>
            </a:r>
          </a:p>
          <a:p>
            <a:r>
              <a:rPr lang="en-GB" dirty="0"/>
              <a:t>      语法：selector1:伪类选择器</a:t>
            </a:r>
          </a:p>
          <a:p>
            <a:r>
              <a:rPr lang="en-GB" dirty="0"/>
              <a:t>      </a:t>
            </a:r>
            <a:r>
              <a:rPr lang="en-GB" dirty="0" err="1"/>
              <a:t>伪类选择器分类</a:t>
            </a:r>
            <a:r>
              <a:rPr lang="en-GB" dirty="0"/>
              <a:t>：</a:t>
            </a:r>
          </a:p>
          <a:p>
            <a:r>
              <a:rPr lang="en-GB" dirty="0"/>
              <a:t>        1、链接伪类</a:t>
            </a:r>
          </a:p>
          <a:p>
            <a:r>
              <a:rPr lang="en-GB" dirty="0"/>
              <a:t>	   :link : </a:t>
            </a:r>
            <a:r>
              <a:rPr lang="en-GB" dirty="0" err="1"/>
              <a:t>适用于尚未访问的链接</a:t>
            </a:r>
            <a:r>
              <a:rPr lang="zh-CN" altLang="en-US" dirty="0"/>
              <a:t>，与</a:t>
            </a:r>
            <a:r>
              <a:rPr lang="en-GB" altLang="zh-CN" dirty="0"/>
              <a:t>:visited</a:t>
            </a:r>
            <a:r>
              <a:rPr lang="zh-CN" altLang="en-US" dirty="0"/>
              <a:t>互斥</a:t>
            </a:r>
            <a:endParaRPr lang="en-GB" dirty="0"/>
          </a:p>
          <a:p>
            <a:r>
              <a:rPr lang="en-GB" dirty="0"/>
              <a:t>	   :visited : </a:t>
            </a:r>
            <a:r>
              <a:rPr lang="en-GB" dirty="0" err="1"/>
              <a:t>适用于</a:t>
            </a:r>
            <a:r>
              <a:rPr lang="zh-CN" altLang="en-US" dirty="0"/>
              <a:t>已</a:t>
            </a:r>
            <a:r>
              <a:rPr lang="en-GB" dirty="0" err="1"/>
              <a:t>访问过的超链接</a:t>
            </a:r>
            <a:r>
              <a:rPr lang="zh-CN" altLang="en-US" dirty="0"/>
              <a:t>，与</a:t>
            </a:r>
            <a:r>
              <a:rPr lang="en-GB" altLang="zh-CN" dirty="0"/>
              <a:t>:link</a:t>
            </a:r>
            <a:r>
              <a:rPr lang="zh-CN" altLang="en-US" dirty="0"/>
              <a:t>相斥</a:t>
            </a:r>
            <a:endParaRPr lang="en-GB" dirty="0"/>
          </a:p>
          <a:p>
            <a:r>
              <a:rPr lang="en-GB" dirty="0"/>
              <a:t>	2、动态伪类</a:t>
            </a:r>
          </a:p>
          <a:p>
            <a:r>
              <a:rPr lang="en-GB" dirty="0"/>
              <a:t>	   :hover : </a:t>
            </a:r>
            <a:r>
              <a:rPr lang="en-GB" dirty="0" err="1"/>
              <a:t>适用于鼠标悬停在元素上面时候的状态</a:t>
            </a:r>
            <a:endParaRPr lang="en-GB" dirty="0"/>
          </a:p>
          <a:p>
            <a:r>
              <a:rPr lang="en-GB" dirty="0"/>
              <a:t>	   :active : </a:t>
            </a:r>
            <a:r>
              <a:rPr lang="en-GB" dirty="0" err="1"/>
              <a:t>元素被激活的一瞬间的状态</a:t>
            </a:r>
            <a:endParaRPr lang="en-GB" dirty="0"/>
          </a:p>
          <a:p>
            <a:r>
              <a:rPr lang="en-GB" dirty="0"/>
              <a:t>	   :focus : </a:t>
            </a:r>
            <a:r>
              <a:rPr lang="en-GB" dirty="0" err="1"/>
              <a:t>适用于元素获取焦点时的状态</a:t>
            </a:r>
            <a:endParaRPr lang="en-GB" dirty="0"/>
          </a:p>
          <a:p>
            <a:r>
              <a:rPr lang="en-GB" dirty="0"/>
              <a:t>	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30D757-9683-4881-8B31-58BE9D0B8EFF}"/>
              </a:ext>
            </a:extLst>
          </p:cNvPr>
          <p:cNvSpPr txBox="1"/>
          <p:nvPr/>
        </p:nvSpPr>
        <p:spPr>
          <a:xfrm>
            <a:off x="199505" y="5539978"/>
            <a:ext cx="9996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注意： 需要注意的是在</a:t>
            </a:r>
            <a:r>
              <a:rPr lang="en-GB" dirty="0"/>
              <a:t>CSS</a:t>
            </a:r>
            <a:r>
              <a:rPr lang="zh-CN" altLang="en-US" dirty="0"/>
              <a:t>的定义中，同一个元素的</a:t>
            </a:r>
            <a:r>
              <a:rPr lang="en-US" altLang="zh-CN" dirty="0"/>
              <a:t>:</a:t>
            </a:r>
            <a:r>
              <a:rPr lang="en-GB" dirty="0"/>
              <a:t>hover</a:t>
            </a:r>
            <a:r>
              <a:rPr lang="zh-CN" altLang="en-US" dirty="0"/>
              <a:t>必须位于</a:t>
            </a:r>
            <a:r>
              <a:rPr lang="en-US" altLang="zh-CN" dirty="0"/>
              <a:t>:</a:t>
            </a:r>
            <a:r>
              <a:rPr lang="en-GB" dirty="0"/>
              <a:t>link、:visited</a:t>
            </a:r>
            <a:r>
              <a:rPr lang="zh-CN" altLang="en-US" dirty="0"/>
              <a:t>之后才能生效，</a:t>
            </a:r>
            <a:endParaRPr lang="en-GB" altLang="zh-CN" dirty="0"/>
          </a:p>
          <a:p>
            <a:r>
              <a:rPr lang="en-US" altLang="zh-CN" dirty="0"/>
              <a:t>:</a:t>
            </a:r>
            <a:r>
              <a:rPr lang="en-GB" dirty="0"/>
              <a:t>active</a:t>
            </a:r>
            <a:r>
              <a:rPr lang="zh-CN" altLang="en-US" dirty="0"/>
              <a:t>必须位于</a:t>
            </a:r>
            <a:r>
              <a:rPr lang="en-US" altLang="zh-CN" dirty="0"/>
              <a:t>:</a:t>
            </a:r>
            <a:r>
              <a:rPr lang="en-GB" dirty="0"/>
              <a:t>hover</a:t>
            </a:r>
            <a:r>
              <a:rPr lang="zh-CN" altLang="en-US" dirty="0"/>
              <a:t>之后才能生效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453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0" y="0"/>
            <a:ext cx="4605251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颜色值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FF5D09-5319-40E3-8CE5-B7B650613882}"/>
              </a:ext>
            </a:extLst>
          </p:cNvPr>
          <p:cNvSpPr txBox="1"/>
          <p:nvPr/>
        </p:nvSpPr>
        <p:spPr>
          <a:xfrm>
            <a:off x="1265619" y="1529542"/>
            <a:ext cx="363913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、颜色的英文表示法</a:t>
            </a:r>
            <a:r>
              <a:rPr lang="en-US" altLang="zh-CN" dirty="0"/>
              <a:t>(</a:t>
            </a:r>
            <a:r>
              <a:rPr lang="zh-CN" altLang="en-US" dirty="0"/>
              <a:t>没人用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2</a:t>
            </a:r>
            <a:r>
              <a:rPr lang="zh-CN" altLang="en-US" dirty="0"/>
              <a:t>、</a:t>
            </a:r>
            <a:r>
              <a:rPr lang="en-US" altLang="zh-CN" dirty="0" err="1"/>
              <a:t>rgb</a:t>
            </a:r>
            <a:r>
              <a:rPr lang="en-US" altLang="zh-CN" dirty="0"/>
              <a:t>(R,G,B)</a:t>
            </a:r>
          </a:p>
          <a:p>
            <a:r>
              <a:rPr lang="en-US" altLang="zh-CN" dirty="0"/>
              <a:t>      R : red  0-255</a:t>
            </a:r>
          </a:p>
          <a:p>
            <a:r>
              <a:rPr lang="en-US" altLang="zh-CN" dirty="0"/>
              <a:t>      G : green 0-255</a:t>
            </a:r>
          </a:p>
          <a:p>
            <a:r>
              <a:rPr lang="en-US" altLang="zh-CN" dirty="0"/>
              <a:t>      B : blue 0-255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rgb</a:t>
            </a:r>
            <a:r>
              <a:rPr lang="en-US" altLang="zh-CN" dirty="0"/>
              <a:t>(0,0,0) : </a:t>
            </a:r>
            <a:r>
              <a:rPr lang="zh-CN" altLang="en-US" dirty="0"/>
              <a:t>表示黑色</a:t>
            </a:r>
          </a:p>
          <a:p>
            <a:r>
              <a:rPr lang="zh-CN" altLang="en-US" dirty="0"/>
              <a:t>      </a:t>
            </a:r>
            <a:r>
              <a:rPr lang="en-US" altLang="zh-CN" dirty="0" err="1"/>
              <a:t>rgb</a:t>
            </a:r>
            <a:r>
              <a:rPr lang="en-US" altLang="zh-CN" dirty="0"/>
              <a:t>(255,255,255) : </a:t>
            </a:r>
            <a:r>
              <a:rPr lang="zh-CN" altLang="en-US" dirty="0"/>
              <a:t>表示白色</a:t>
            </a:r>
          </a:p>
          <a:p>
            <a:r>
              <a:rPr lang="zh-CN" altLang="en-US" dirty="0"/>
              <a:t>      </a:t>
            </a:r>
            <a:r>
              <a:rPr lang="en-US" altLang="zh-CN" dirty="0" err="1"/>
              <a:t>rgb</a:t>
            </a:r>
            <a:r>
              <a:rPr lang="en-US" altLang="zh-CN" dirty="0"/>
              <a:t>(125,16,72) :</a:t>
            </a:r>
          </a:p>
          <a:p>
            <a:r>
              <a:rPr lang="en-US" altLang="zh-CN" dirty="0"/>
              <a:t>  3</a:t>
            </a:r>
            <a:r>
              <a:rPr lang="zh-CN" altLang="en-US" dirty="0"/>
              <a:t>、</a:t>
            </a:r>
            <a:r>
              <a:rPr lang="en-US" altLang="zh-CN" dirty="0" err="1"/>
              <a:t>rgb</a:t>
            </a:r>
            <a:r>
              <a:rPr lang="en-US" altLang="zh-CN" dirty="0"/>
              <a:t>(</a:t>
            </a:r>
            <a:r>
              <a:rPr lang="en-US" altLang="zh-CN" dirty="0" err="1"/>
              <a:t>x%,x%,x</a:t>
            </a:r>
            <a:r>
              <a:rPr lang="en-US" altLang="zh-CN" dirty="0"/>
              <a:t>%)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rgb</a:t>
            </a:r>
            <a:r>
              <a:rPr lang="en-US" altLang="zh-CN" dirty="0"/>
              <a:t>(30%,25%,78%)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#</a:t>
            </a:r>
            <a:r>
              <a:rPr lang="en-US" altLang="zh-CN" dirty="0" err="1"/>
              <a:t>rrggbb</a:t>
            </a:r>
            <a:endParaRPr lang="en-US" altLang="zh-CN" dirty="0"/>
          </a:p>
          <a:p>
            <a:r>
              <a:rPr lang="en-US" altLang="zh-CN" dirty="0"/>
              <a:t>       r:0-9 A-F</a:t>
            </a:r>
          </a:p>
          <a:p>
            <a:r>
              <a:rPr lang="en-US" altLang="zh-CN" dirty="0"/>
              <a:t>       g:0-9 A-F</a:t>
            </a:r>
          </a:p>
          <a:p>
            <a:r>
              <a:rPr lang="en-US" altLang="zh-CN" dirty="0"/>
              <a:t>       b:0-9 A-F</a:t>
            </a:r>
          </a:p>
          <a:p>
            <a:r>
              <a:rPr lang="en-US" altLang="zh-CN" dirty="0"/>
              <a:t>      #000000 : </a:t>
            </a:r>
            <a:r>
              <a:rPr lang="zh-CN" altLang="en-US" dirty="0"/>
              <a:t>黑色</a:t>
            </a:r>
            <a:r>
              <a:rPr lang="en-US" altLang="zh-CN" dirty="0"/>
              <a:t>#</a:t>
            </a:r>
            <a:r>
              <a:rPr lang="en-US" altLang="zh-CN" dirty="0" err="1"/>
              <a:t>ffffff</a:t>
            </a:r>
            <a:r>
              <a:rPr lang="en-US" altLang="zh-CN" dirty="0"/>
              <a:t> : </a:t>
            </a:r>
            <a:r>
              <a:rPr lang="zh-CN" altLang="en-US" dirty="0"/>
              <a:t>白色</a:t>
            </a:r>
            <a:endParaRPr lang="en-GB" altLang="zh-CN" dirty="0"/>
          </a:p>
          <a:p>
            <a:r>
              <a:rPr lang="en-GB" altLang="zh-CN" dirty="0"/>
              <a:t>     </a:t>
            </a:r>
            <a:r>
              <a:rPr lang="en-US" altLang="zh-CN" dirty="0"/>
              <a:t>#ff0000 : </a:t>
            </a:r>
            <a:r>
              <a:rPr lang="zh-CN" altLang="en-US" dirty="0"/>
              <a:t>红色</a:t>
            </a:r>
            <a:r>
              <a:rPr lang="en-GB" altLang="zh-CN" dirty="0"/>
              <a:t> </a:t>
            </a:r>
            <a:r>
              <a:rPr lang="en-US" altLang="zh-CN" dirty="0"/>
              <a:t>#e4393c : </a:t>
            </a:r>
            <a:r>
              <a:rPr lang="zh-CN" altLang="en-US" dirty="0"/>
              <a:t>京东红</a:t>
            </a:r>
          </a:p>
          <a:p>
            <a:endParaRPr lang="zh-CN" altLang="en-US" dirty="0"/>
          </a:p>
          <a:p>
            <a:endParaRPr lang="en-GB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A9F6FC-AFDD-454B-91BA-E06816494D8F}"/>
              </a:ext>
            </a:extLst>
          </p:cNvPr>
          <p:cNvSpPr txBox="1"/>
          <p:nvPr/>
        </p:nvSpPr>
        <p:spPr>
          <a:xfrm>
            <a:off x="5968808" y="1679171"/>
            <a:ext cx="67000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#</a:t>
            </a:r>
            <a:r>
              <a:rPr lang="en-US" altLang="zh-CN" dirty="0" err="1"/>
              <a:t>rgb</a:t>
            </a:r>
            <a:r>
              <a:rPr lang="en-US" altLang="zh-CN" dirty="0"/>
              <a:t> -&gt; #</a:t>
            </a:r>
            <a:r>
              <a:rPr lang="en-US" altLang="zh-CN" dirty="0" err="1"/>
              <a:t>rrggbb</a:t>
            </a:r>
            <a:r>
              <a:rPr lang="en-US" altLang="zh-CN" dirty="0"/>
              <a:t> </a:t>
            </a:r>
            <a:r>
              <a:rPr lang="zh-CN" altLang="en-US" dirty="0"/>
              <a:t>的缩写</a:t>
            </a:r>
            <a:endParaRPr lang="en-GB" altLang="zh-CN" dirty="0"/>
          </a:p>
          <a:p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#ff0000 --&gt; #f00;</a:t>
            </a:r>
          </a:p>
          <a:p>
            <a:r>
              <a:rPr lang="en-US" altLang="zh-CN" dirty="0"/>
              <a:t>      #77aaee --&gt; #7ae;</a:t>
            </a:r>
          </a:p>
          <a:p>
            <a:r>
              <a:rPr lang="en-US" altLang="zh-CN" dirty="0"/>
              <a:t>      #e4393c --&gt; </a:t>
            </a:r>
            <a:r>
              <a:rPr lang="zh-CN" altLang="en-US" dirty="0"/>
              <a:t>无</a:t>
            </a:r>
            <a:endParaRPr lang="en-GB" altLang="zh-CN" dirty="0"/>
          </a:p>
          <a:p>
            <a:r>
              <a:rPr lang="en-US" altLang="zh-CN" dirty="0"/>
              <a:t> 6</a:t>
            </a:r>
            <a:r>
              <a:rPr lang="zh-CN" altLang="en-US" dirty="0"/>
              <a:t>、</a:t>
            </a:r>
            <a:r>
              <a:rPr lang="en-US" altLang="zh-CN" dirty="0" err="1"/>
              <a:t>rgba</a:t>
            </a:r>
            <a:r>
              <a:rPr lang="en-GB" altLang="zh-CN" dirty="0"/>
              <a:t>(0,0,0,0.5)</a:t>
            </a:r>
          </a:p>
          <a:p>
            <a:r>
              <a:rPr lang="en-GB" altLang="zh-CN" dirty="0"/>
              <a:t>       </a:t>
            </a:r>
            <a:r>
              <a:rPr lang="en-US" altLang="zh-CN" dirty="0"/>
              <a:t>R: </a:t>
            </a:r>
            <a:r>
              <a:rPr lang="zh-CN" altLang="en-US" dirty="0"/>
              <a:t>红色值。正整数 </a:t>
            </a:r>
            <a:r>
              <a:rPr lang="en-US" altLang="zh-CN" dirty="0"/>
              <a:t>| </a:t>
            </a:r>
            <a:r>
              <a:rPr lang="zh-CN" altLang="en-US" dirty="0"/>
              <a:t>百分数</a:t>
            </a:r>
          </a:p>
          <a:p>
            <a:r>
              <a:rPr lang="en-US" altLang="zh-CN" dirty="0"/>
              <a:t>       G</a:t>
            </a:r>
            <a:r>
              <a:rPr lang="zh-CN" altLang="en-US" dirty="0"/>
              <a:t>：绿色值。正整数 </a:t>
            </a:r>
            <a:r>
              <a:rPr lang="en-US" altLang="zh-CN" dirty="0"/>
              <a:t>| </a:t>
            </a:r>
            <a:r>
              <a:rPr lang="zh-CN" altLang="en-US" dirty="0"/>
              <a:t>百分数</a:t>
            </a:r>
          </a:p>
          <a:p>
            <a:r>
              <a:rPr lang="en-US" altLang="zh-CN" dirty="0"/>
              <a:t>       B</a:t>
            </a:r>
            <a:r>
              <a:rPr lang="zh-CN" altLang="en-US" dirty="0"/>
              <a:t>：蓝色值。正整数 </a:t>
            </a:r>
            <a:r>
              <a:rPr lang="en-US" altLang="zh-CN" dirty="0"/>
              <a:t>| </a:t>
            </a:r>
            <a:r>
              <a:rPr lang="zh-CN" altLang="en-US" dirty="0"/>
              <a:t>百分数</a:t>
            </a:r>
          </a:p>
          <a:p>
            <a:r>
              <a:rPr lang="en-US" altLang="zh-CN" dirty="0"/>
              <a:t>      A</a:t>
            </a:r>
            <a:r>
              <a:rPr lang="zh-CN" altLang="en-US" dirty="0"/>
              <a:t>：</a:t>
            </a:r>
            <a:r>
              <a:rPr lang="en-US" altLang="zh-CN" dirty="0"/>
              <a:t>Alpha</a:t>
            </a:r>
            <a:r>
              <a:rPr lang="zh-CN" altLang="en-US" dirty="0"/>
              <a:t>透明度。取值</a:t>
            </a:r>
            <a:r>
              <a:rPr lang="en-US" altLang="zh-CN" dirty="0"/>
              <a:t>0~1</a:t>
            </a:r>
            <a:r>
              <a:rPr lang="zh-CN" altLang="en-US" dirty="0"/>
              <a:t>之间。</a:t>
            </a:r>
            <a:endParaRPr lang="en-GB" altLang="zh-CN" dirty="0"/>
          </a:p>
          <a:p>
            <a:r>
              <a:rPr lang="en-GB" altLang="zh-CN" dirty="0"/>
              <a:t>7</a:t>
            </a:r>
            <a:r>
              <a:rPr lang="zh-CN" altLang="en-US" dirty="0"/>
              <a:t>、</a:t>
            </a:r>
            <a:r>
              <a:rPr lang="en-GB" altLang="zh-CN" dirty="0"/>
              <a:t> opacity:</a:t>
            </a:r>
            <a:r>
              <a:rPr lang="zh-CN" altLang="en-US" dirty="0"/>
              <a:t>设置透明度（</a:t>
            </a:r>
            <a:r>
              <a:rPr lang="en-US" altLang="zh-CN" dirty="0"/>
              <a:t>0~1</a:t>
            </a:r>
            <a:r>
              <a:rPr lang="zh-CN" altLang="en-US" dirty="0"/>
              <a:t>）</a:t>
            </a:r>
            <a:endParaRPr lang="en-GB" dirty="0"/>
          </a:p>
          <a:p>
            <a:endParaRPr lang="zh-CN" altLang="en-US" dirty="0"/>
          </a:p>
          <a:p>
            <a:endParaRPr lang="zh-CN" altLang="en-US" dirty="0"/>
          </a:p>
          <a:p>
            <a:endParaRPr lang="en-GB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A7C570-CCA8-4995-A748-DC31B43B191F}"/>
              </a:ext>
            </a:extLst>
          </p:cNvPr>
          <p:cNvSpPr txBox="1"/>
          <p:nvPr/>
        </p:nvSpPr>
        <p:spPr>
          <a:xfrm>
            <a:off x="5968808" y="5403273"/>
            <a:ext cx="3873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值越大，颜色越正</a:t>
            </a:r>
            <a:endParaRPr lang="en-GB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69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0" y="0"/>
            <a:ext cx="4605251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边框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1031B91-2C5A-42D3-A881-9E18D7946815}"/>
              </a:ext>
            </a:extLst>
          </p:cNvPr>
          <p:cNvSpPr/>
          <p:nvPr/>
        </p:nvSpPr>
        <p:spPr>
          <a:xfrm>
            <a:off x="4461163" y="0"/>
            <a:ext cx="892232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、属性 </a:t>
            </a:r>
            <a:r>
              <a:rPr lang="en-US" altLang="zh-CN" dirty="0"/>
              <a:t>- </a:t>
            </a:r>
            <a:r>
              <a:rPr lang="zh-CN" altLang="en-US" dirty="0"/>
              <a:t>尺寸</a:t>
            </a:r>
          </a:p>
          <a:p>
            <a:r>
              <a:rPr lang="zh-CN" altLang="en-US" dirty="0"/>
              <a:t>   设置元素的 宽度  高度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1</a:t>
            </a:r>
            <a:r>
              <a:rPr lang="zh-CN" altLang="en-US" dirty="0"/>
              <a:t>、宽度 </a:t>
            </a:r>
          </a:p>
          <a:p>
            <a:r>
              <a:rPr lang="zh-CN" altLang="en-US" dirty="0"/>
              <a:t>      </a:t>
            </a:r>
            <a:r>
              <a:rPr lang="en-GB" dirty="0"/>
              <a:t>width :</a:t>
            </a:r>
          </a:p>
          <a:p>
            <a:r>
              <a:rPr lang="en-GB" dirty="0"/>
              <a:t>      max-width:</a:t>
            </a:r>
          </a:p>
          <a:p>
            <a:r>
              <a:rPr lang="en-GB" dirty="0"/>
              <a:t>      min-width: </a:t>
            </a:r>
            <a:r>
              <a:rPr lang="zh-CN" altLang="en-US" dirty="0"/>
              <a:t>与 </a:t>
            </a:r>
            <a:r>
              <a:rPr lang="en-GB" dirty="0"/>
              <a:t>max-width</a:t>
            </a:r>
            <a:r>
              <a:rPr lang="zh-CN" altLang="en-US" dirty="0"/>
              <a:t>一同定义元素宽度的范围，与</a:t>
            </a:r>
            <a:r>
              <a:rPr lang="en-GB" dirty="0"/>
              <a:t>width</a:t>
            </a:r>
            <a:r>
              <a:rPr lang="zh-CN" altLang="en-US" dirty="0"/>
              <a:t>冲突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2</a:t>
            </a:r>
            <a:r>
              <a:rPr lang="zh-CN" altLang="en-US" dirty="0"/>
              <a:t>、高度</a:t>
            </a:r>
          </a:p>
          <a:p>
            <a:r>
              <a:rPr lang="zh-CN" altLang="en-US" dirty="0"/>
              <a:t>      </a:t>
            </a:r>
            <a:r>
              <a:rPr lang="en-GB" dirty="0"/>
              <a:t>height :</a:t>
            </a:r>
          </a:p>
          <a:p>
            <a:r>
              <a:rPr lang="en-GB" dirty="0"/>
              <a:t>      max-height:</a:t>
            </a:r>
          </a:p>
          <a:p>
            <a:r>
              <a:rPr lang="en-GB" dirty="0"/>
              <a:t>      min-height:</a:t>
            </a:r>
          </a:p>
          <a:p>
            <a:r>
              <a:rPr lang="en-GB" dirty="0"/>
              <a:t>   </a:t>
            </a:r>
            <a:r>
              <a:rPr lang="zh-CN" altLang="en-US" dirty="0"/>
              <a:t>注意：</a:t>
            </a:r>
          </a:p>
          <a:p>
            <a:r>
              <a:rPr lang="zh-CN" altLang="en-US" dirty="0"/>
              <a:t>        只有 块级以及行内块 能够更改 </a:t>
            </a:r>
            <a:r>
              <a:rPr lang="en-GB" dirty="0"/>
              <a:t>width </a:t>
            </a:r>
            <a:r>
              <a:rPr lang="zh-CN" altLang="en-US" dirty="0"/>
              <a:t>和 </a:t>
            </a:r>
            <a:r>
              <a:rPr lang="en-GB" dirty="0"/>
              <a:t>height</a:t>
            </a:r>
          </a:p>
          <a:p>
            <a:r>
              <a:rPr lang="en-GB" dirty="0"/>
              <a:t>	</a:t>
            </a:r>
            <a:r>
              <a:rPr lang="zh-CN" altLang="en-US" dirty="0"/>
              <a:t>行内元素不能修改 </a:t>
            </a:r>
            <a:r>
              <a:rPr lang="en-GB" dirty="0"/>
              <a:t>width  </a:t>
            </a:r>
            <a:r>
              <a:rPr lang="zh-CN" altLang="en-US" dirty="0"/>
              <a:t>和  </a:t>
            </a:r>
            <a:r>
              <a:rPr lang="en-GB" dirty="0"/>
              <a:t>height</a:t>
            </a:r>
          </a:p>
          <a:p>
            <a:r>
              <a:rPr lang="en-GB" dirty="0"/>
              <a:t>   3、</a:t>
            </a:r>
            <a:r>
              <a:rPr lang="zh-CN" altLang="en-US" dirty="0"/>
              <a:t>溢出</a:t>
            </a:r>
          </a:p>
          <a:p>
            <a:r>
              <a:rPr lang="zh-CN" altLang="en-US" dirty="0"/>
              <a:t>      属性：</a:t>
            </a:r>
            <a:r>
              <a:rPr lang="en-GB" dirty="0"/>
              <a:t>overflow</a:t>
            </a:r>
          </a:p>
          <a:p>
            <a:r>
              <a:rPr lang="en-GB" dirty="0"/>
              <a:t>      </a:t>
            </a:r>
            <a:r>
              <a:rPr lang="zh-CN" altLang="en-US" dirty="0"/>
              <a:t>作用：当内容溢出元素框时，如何处理</a:t>
            </a:r>
          </a:p>
          <a:p>
            <a:r>
              <a:rPr lang="zh-CN" altLang="en-US" dirty="0"/>
              <a:t>	值</a:t>
            </a:r>
            <a:r>
              <a:rPr lang="en-US" altLang="zh-CN" dirty="0"/>
              <a:t>: </a:t>
            </a:r>
            <a:r>
              <a:rPr lang="en-GB" dirty="0"/>
              <a:t>visible </a:t>
            </a:r>
            <a:r>
              <a:rPr lang="zh-CN" altLang="en-US" dirty="0"/>
              <a:t>显示</a:t>
            </a:r>
            <a:r>
              <a:rPr lang="en-US" altLang="zh-CN" dirty="0"/>
              <a:t>(</a:t>
            </a:r>
            <a:r>
              <a:rPr lang="zh-CN" altLang="en-US" dirty="0"/>
              <a:t>默认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    </a:t>
            </a:r>
            <a:r>
              <a:rPr lang="en-GB" dirty="0"/>
              <a:t>hidden </a:t>
            </a:r>
            <a:r>
              <a:rPr lang="zh-CN" altLang="en-US" dirty="0"/>
              <a:t>隐藏</a:t>
            </a:r>
            <a:r>
              <a:rPr lang="en-US" altLang="zh-CN" dirty="0"/>
              <a:t>(</a:t>
            </a:r>
            <a:r>
              <a:rPr lang="zh-CN" altLang="en-US" dirty="0"/>
              <a:t>常用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    </a:t>
            </a:r>
            <a:r>
              <a:rPr lang="en-GB" dirty="0"/>
              <a:t>scroll </a:t>
            </a:r>
            <a:r>
              <a:rPr lang="zh-CN" altLang="en-US" dirty="0"/>
              <a:t>有滚动条</a:t>
            </a:r>
          </a:p>
          <a:p>
            <a:r>
              <a:rPr lang="zh-CN" altLang="en-US" dirty="0"/>
              <a:t>	    </a:t>
            </a:r>
            <a:r>
              <a:rPr lang="en-GB" dirty="0"/>
              <a:t>auto </a:t>
            </a:r>
            <a:r>
              <a:rPr lang="zh-CN" altLang="en-US" dirty="0"/>
              <a:t>自动</a:t>
            </a:r>
            <a:r>
              <a:rPr lang="en-US" altLang="zh-CN" dirty="0"/>
              <a:t>,</a:t>
            </a:r>
            <a:r>
              <a:rPr lang="zh-CN" altLang="en-US" dirty="0"/>
              <a:t>溢出则显示滚动条，不溢出，没有滚动条</a:t>
            </a:r>
          </a:p>
          <a:p>
            <a:r>
              <a:rPr lang="zh-CN" altLang="en-US" dirty="0"/>
              <a:t>      属性</a:t>
            </a:r>
            <a:r>
              <a:rPr lang="en-US" altLang="zh-CN" dirty="0"/>
              <a:t>:</a:t>
            </a:r>
            <a:r>
              <a:rPr lang="en-GB" dirty="0"/>
              <a:t>overflow-x : </a:t>
            </a:r>
            <a:r>
              <a:rPr lang="zh-CN" altLang="en-US" dirty="0"/>
              <a:t>横向溢出时处理</a:t>
            </a:r>
          </a:p>
          <a:p>
            <a:r>
              <a:rPr lang="zh-CN" altLang="en-US" dirty="0"/>
              <a:t>           </a:t>
            </a:r>
            <a:r>
              <a:rPr lang="en-GB" dirty="0"/>
              <a:t>overflow-y ： </a:t>
            </a:r>
            <a:r>
              <a:rPr lang="zh-CN" altLang="en-US" dirty="0"/>
              <a:t>纵向溢出时的处理方式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383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1" y="0"/>
            <a:ext cx="3906982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边框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822A60-033E-4FD2-ABA1-50078EECE4B1}"/>
              </a:ext>
            </a:extLst>
          </p:cNvPr>
          <p:cNvSpPr txBox="1"/>
          <p:nvPr/>
        </p:nvSpPr>
        <p:spPr>
          <a:xfrm>
            <a:off x="2896827" y="0"/>
            <a:ext cx="929517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简写方式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 </a:t>
            </a:r>
            <a:r>
              <a:rPr lang="en-US" altLang="zh-CN" dirty="0" err="1"/>
              <a:t>border:width</a:t>
            </a:r>
            <a:r>
              <a:rPr lang="en-US" altLang="zh-CN" dirty="0"/>
              <a:t> style color;</a:t>
            </a:r>
          </a:p>
          <a:p>
            <a:r>
              <a:rPr lang="en-US" altLang="zh-CN" dirty="0"/>
              <a:t>	    width:</a:t>
            </a:r>
            <a:r>
              <a:rPr lang="zh-CN" altLang="en-US" dirty="0"/>
              <a:t>边框线条的宽度</a:t>
            </a:r>
          </a:p>
          <a:p>
            <a:r>
              <a:rPr lang="zh-CN" altLang="en-US" dirty="0"/>
              <a:t>	    </a:t>
            </a:r>
            <a:r>
              <a:rPr lang="en-US" altLang="zh-CN" dirty="0"/>
              <a:t>style:</a:t>
            </a:r>
            <a:r>
              <a:rPr lang="zh-CN" altLang="en-US" dirty="0"/>
              <a:t>边框线条的样式</a:t>
            </a:r>
            <a:r>
              <a:rPr lang="en-US" altLang="zh-CN" dirty="0"/>
              <a:t>,</a:t>
            </a:r>
            <a:r>
              <a:rPr lang="zh-CN" altLang="en-US" dirty="0"/>
              <a:t>如实现</a:t>
            </a:r>
            <a:r>
              <a:rPr lang="en-US" altLang="zh-CN" dirty="0"/>
              <a:t>(solid)</a:t>
            </a:r>
            <a:r>
              <a:rPr lang="zh-CN" altLang="en-US" dirty="0"/>
              <a:t>、虚线</a:t>
            </a:r>
            <a:r>
              <a:rPr lang="en-US" altLang="zh-CN" dirty="0"/>
              <a:t>(dotted)</a:t>
            </a:r>
          </a:p>
          <a:p>
            <a:r>
              <a:rPr lang="en-US" altLang="zh-CN" dirty="0"/>
              <a:t>	    color:</a:t>
            </a:r>
            <a:r>
              <a:rPr lang="zh-CN" altLang="en-US" dirty="0"/>
              <a:t>边框线条的颜色</a:t>
            </a:r>
          </a:p>
          <a:p>
            <a:endParaRPr lang="zh-CN" altLang="en-US" dirty="0"/>
          </a:p>
          <a:p>
            <a:r>
              <a:rPr lang="zh-CN" altLang="en-US" dirty="0"/>
              <a:t>	    一次性 设置 上下左右 四个边框的 宽度 样式 颜色</a:t>
            </a:r>
          </a:p>
          <a:p>
            <a:r>
              <a:rPr lang="zh-CN" altLang="en-US" dirty="0"/>
              <a:t>	    </a:t>
            </a:r>
            <a:r>
              <a:rPr lang="en-US" altLang="zh-CN" dirty="0"/>
              <a:t>border:1px solid #f00;</a:t>
            </a:r>
          </a:p>
          <a:p>
            <a:r>
              <a:rPr lang="en-US" altLang="zh-CN" dirty="0"/>
              <a:t>	 </a:t>
            </a:r>
            <a:r>
              <a:rPr lang="zh-CN" altLang="en-US" dirty="0"/>
              <a:t>单边定义：</a:t>
            </a:r>
          </a:p>
          <a:p>
            <a:r>
              <a:rPr lang="zh-CN" altLang="en-US" dirty="0"/>
              <a:t>	    </a:t>
            </a:r>
            <a:r>
              <a:rPr lang="en-US" altLang="zh-CN" dirty="0"/>
              <a:t>border-</a:t>
            </a:r>
            <a:r>
              <a:rPr lang="zh-CN" altLang="en-US" dirty="0"/>
              <a:t>方向</a:t>
            </a:r>
            <a:r>
              <a:rPr lang="en-US" altLang="zh-CN" dirty="0"/>
              <a:t>:width style color;</a:t>
            </a:r>
          </a:p>
          <a:p>
            <a:r>
              <a:rPr lang="en-US" altLang="zh-CN" dirty="0"/>
              <a:t>	      </a:t>
            </a:r>
            <a:r>
              <a:rPr lang="zh-CN" altLang="en-US" dirty="0"/>
              <a:t>方向</a:t>
            </a:r>
            <a:r>
              <a:rPr lang="en-US" altLang="zh-CN" dirty="0"/>
              <a:t>:</a:t>
            </a:r>
            <a:r>
              <a:rPr lang="en-US" altLang="zh-CN" dirty="0" err="1"/>
              <a:t>top,bottom,left,right</a:t>
            </a:r>
            <a:endParaRPr lang="en-US" altLang="zh-CN" dirty="0"/>
          </a:p>
          <a:p>
            <a:r>
              <a:rPr lang="en-US" altLang="zh-CN" dirty="0"/>
              <a:t>	      border-top:2px solid #000;</a:t>
            </a:r>
          </a:p>
          <a:p>
            <a:r>
              <a:rPr lang="en-US" altLang="zh-CN" dirty="0"/>
              <a:t>	 border-width:</a:t>
            </a:r>
            <a:r>
              <a:rPr lang="zh-CN" altLang="en-US" dirty="0"/>
              <a:t>四个边框的宽度</a:t>
            </a:r>
          </a:p>
          <a:p>
            <a:r>
              <a:rPr lang="zh-CN" altLang="en-US" dirty="0"/>
              <a:t>	 </a:t>
            </a:r>
            <a:r>
              <a:rPr lang="en-US" altLang="zh-CN" dirty="0"/>
              <a:t>border-style:</a:t>
            </a:r>
            <a:r>
              <a:rPr lang="zh-CN" altLang="en-US" dirty="0"/>
              <a:t>四个边框的样式</a:t>
            </a:r>
          </a:p>
          <a:p>
            <a:r>
              <a:rPr lang="zh-CN" altLang="en-US" dirty="0"/>
              <a:t>	 </a:t>
            </a:r>
            <a:r>
              <a:rPr lang="en-US" altLang="zh-CN" dirty="0"/>
              <a:t>border-color:</a:t>
            </a:r>
            <a:r>
              <a:rPr lang="zh-CN" altLang="en-US" dirty="0"/>
              <a:t>四个边框的颜色</a:t>
            </a:r>
          </a:p>
          <a:p>
            <a:endParaRPr lang="zh-CN" altLang="en-US" dirty="0"/>
          </a:p>
          <a:p>
            <a:r>
              <a:rPr lang="zh-CN" altLang="en-US" dirty="0"/>
              <a:t>	 </a:t>
            </a:r>
            <a:r>
              <a:rPr lang="en-US" altLang="zh-CN" dirty="0"/>
              <a:t>border-</a:t>
            </a:r>
            <a:r>
              <a:rPr lang="zh-CN" altLang="en-US" dirty="0"/>
              <a:t>方向</a:t>
            </a:r>
            <a:r>
              <a:rPr lang="en-US" altLang="zh-CN" dirty="0"/>
              <a:t>-</a:t>
            </a:r>
            <a:r>
              <a:rPr lang="zh-CN" altLang="en-US" dirty="0"/>
              <a:t>属性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   </a:t>
            </a:r>
            <a:r>
              <a:rPr lang="zh-CN" altLang="en-US" dirty="0"/>
              <a:t>方向：</a:t>
            </a:r>
            <a:r>
              <a:rPr lang="en-US" altLang="zh-CN" dirty="0" err="1"/>
              <a:t>top,bottom,left,right</a:t>
            </a:r>
            <a:endParaRPr lang="en-US" altLang="zh-CN" dirty="0"/>
          </a:p>
          <a:p>
            <a:r>
              <a:rPr lang="en-US" altLang="zh-CN" dirty="0"/>
              <a:t>	   </a:t>
            </a:r>
            <a:r>
              <a:rPr lang="zh-CN" altLang="en-US" dirty="0"/>
              <a:t>属性：</a:t>
            </a:r>
            <a:r>
              <a:rPr lang="en-US" altLang="zh-CN" dirty="0" err="1"/>
              <a:t>color,width,style</a:t>
            </a:r>
            <a:endParaRPr lang="en-US" altLang="zh-CN" dirty="0"/>
          </a:p>
          <a:p>
            <a:r>
              <a:rPr lang="en-US" altLang="zh-CN" dirty="0"/>
              <a:t>	 </a:t>
            </a:r>
            <a:r>
              <a:rPr lang="zh-CN" altLang="en-US" dirty="0"/>
              <a:t>注意：边框颜色 除了可以设置正常颜色值之外，还可以设置为 </a:t>
            </a:r>
            <a:r>
              <a:rPr lang="en-US" altLang="zh-CN" dirty="0"/>
              <a:t>transparent(</a:t>
            </a:r>
            <a:r>
              <a:rPr lang="zh-CN" altLang="en-US" dirty="0"/>
              <a:t>透明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 </a:t>
            </a:r>
            <a:r>
              <a:rPr lang="en-US" altLang="zh-CN" dirty="0" err="1"/>
              <a:t>border-color:transparent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 border:2px solid transparent;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027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0" y="0"/>
            <a:ext cx="4605251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边框倒角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822A60-033E-4FD2-ABA1-50078EECE4B1}"/>
              </a:ext>
            </a:extLst>
          </p:cNvPr>
          <p:cNvSpPr txBox="1"/>
          <p:nvPr/>
        </p:nvSpPr>
        <p:spPr>
          <a:xfrm>
            <a:off x="1795550" y="1488321"/>
            <a:ext cx="839204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边框倒角元素 的四个方向的圆角设置</a:t>
            </a:r>
          </a:p>
          <a:p>
            <a:r>
              <a:rPr lang="zh-CN" altLang="en-US" dirty="0"/>
              <a:t>   属性：</a:t>
            </a:r>
            <a:r>
              <a:rPr lang="en-US" altLang="zh-CN" dirty="0"/>
              <a:t>border-radius</a:t>
            </a:r>
          </a:p>
          <a:p>
            <a:r>
              <a:rPr lang="en-US" altLang="zh-CN" dirty="0"/>
              <a:t>   </a:t>
            </a:r>
            <a:r>
              <a:rPr lang="zh-CN" altLang="en-US" dirty="0"/>
              <a:t>取值：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1</a:t>
            </a:r>
            <a:r>
              <a:rPr lang="zh-CN" altLang="en-US" dirty="0"/>
              <a:t>、给定</a:t>
            </a:r>
            <a:r>
              <a:rPr lang="en-US" altLang="zh-CN" dirty="0"/>
              <a:t>4</a:t>
            </a:r>
            <a:r>
              <a:rPr lang="zh-CN" altLang="en-US" dirty="0"/>
              <a:t>个值， 分别表示从左上角开始 按顺时针方向的四个角圆角半径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</a:t>
            </a:r>
            <a:r>
              <a:rPr lang="zh-CN" altLang="en-US" dirty="0"/>
              <a:t>、给定</a:t>
            </a:r>
            <a:r>
              <a:rPr lang="en-US" altLang="zh-CN" dirty="0"/>
              <a:t>1</a:t>
            </a:r>
            <a:r>
              <a:rPr lang="zh-CN" altLang="en-US" dirty="0"/>
              <a:t>个值，表示四个角的圆角半径</a:t>
            </a:r>
          </a:p>
          <a:p>
            <a:r>
              <a:rPr lang="zh-CN" altLang="en-US" dirty="0"/>
              <a:t>                 例如：</a:t>
            </a:r>
          </a:p>
          <a:p>
            <a:r>
              <a:rPr lang="zh-CN" altLang="en-US" dirty="0"/>
              <a:t>	给定指定数值，</a:t>
            </a:r>
            <a:r>
              <a:rPr lang="en-US" altLang="zh-CN" dirty="0"/>
              <a:t>2px , 10px</a:t>
            </a:r>
          </a:p>
          <a:p>
            <a:r>
              <a:rPr lang="en-US" altLang="zh-CN" dirty="0"/>
              <a:t>	    </a:t>
            </a:r>
            <a:r>
              <a:rPr lang="zh-CN" altLang="en-US" dirty="0"/>
              <a:t>百分比</a:t>
            </a:r>
            <a:r>
              <a:rPr lang="en-US" altLang="zh-CN" dirty="0"/>
              <a:t>,</a:t>
            </a:r>
            <a:r>
              <a:rPr lang="zh-CN" altLang="en-US" dirty="0"/>
              <a:t>当前元素的宽度 的百分比 作为圆角半径</a:t>
            </a:r>
          </a:p>
          <a:p>
            <a:r>
              <a:rPr lang="zh-CN" altLang="en-US" dirty="0"/>
              <a:t>   单独定义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border-top-left-radius:</a:t>
            </a:r>
          </a:p>
          <a:p>
            <a:r>
              <a:rPr lang="en-US" altLang="zh-CN" dirty="0"/>
              <a:t>     border-top-right-radius:</a:t>
            </a:r>
          </a:p>
          <a:p>
            <a:r>
              <a:rPr lang="en-US" altLang="zh-CN" dirty="0"/>
              <a:t>     border-bottom-left-radius:</a:t>
            </a:r>
          </a:p>
          <a:p>
            <a:r>
              <a:rPr lang="en-US" altLang="zh-CN" dirty="0"/>
              <a:t>     border-bottom-right-radius: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76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0" y="0"/>
            <a:ext cx="4605251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边框阴影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07AA01-7B4E-4F71-9E8C-5D63EE89B284}"/>
              </a:ext>
            </a:extLst>
          </p:cNvPr>
          <p:cNvSpPr txBox="1"/>
          <p:nvPr/>
        </p:nvSpPr>
        <p:spPr>
          <a:xfrm>
            <a:off x="1762298" y="1958160"/>
            <a:ext cx="60750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边框阴影</a:t>
            </a:r>
            <a:r>
              <a:rPr lang="en-US" altLang="zh-CN" dirty="0"/>
              <a:t>(</a:t>
            </a:r>
            <a:r>
              <a:rPr lang="zh-CN" altLang="en-US" dirty="0"/>
              <a:t>非重点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属性</a:t>
            </a:r>
            <a:r>
              <a:rPr lang="en-US" altLang="zh-CN" dirty="0"/>
              <a:t>:box-shadow : </a:t>
            </a:r>
            <a:r>
              <a:rPr lang="zh-CN" altLang="en-US" dirty="0"/>
              <a:t>给指定元素边框增加阴影</a:t>
            </a:r>
          </a:p>
          <a:p>
            <a:r>
              <a:rPr lang="zh-CN" altLang="en-US" dirty="0"/>
              <a:t>      </a:t>
            </a:r>
            <a:r>
              <a:rPr lang="en-US" altLang="zh-CN" dirty="0" err="1"/>
              <a:t>box-shadow:h-shadow</a:t>
            </a:r>
            <a:r>
              <a:rPr lang="en-US" altLang="zh-CN" dirty="0"/>
              <a:t> v-shadow blur spread color inset;</a:t>
            </a:r>
          </a:p>
          <a:p>
            <a:r>
              <a:rPr lang="en-US" altLang="zh-CN" dirty="0"/>
              <a:t>         h-shadow:</a:t>
            </a:r>
            <a:r>
              <a:rPr lang="zh-CN" altLang="en-US" dirty="0"/>
              <a:t>阴影水平位置</a:t>
            </a:r>
          </a:p>
          <a:p>
            <a:r>
              <a:rPr lang="zh-CN" altLang="en-US" dirty="0"/>
              <a:t>         </a:t>
            </a:r>
            <a:r>
              <a:rPr lang="en-US" altLang="zh-CN" dirty="0"/>
              <a:t>v-shadow:</a:t>
            </a:r>
            <a:r>
              <a:rPr lang="zh-CN" altLang="en-US" dirty="0"/>
              <a:t>垂直位置</a:t>
            </a:r>
          </a:p>
          <a:p>
            <a:r>
              <a:rPr lang="zh-CN" altLang="en-US" dirty="0"/>
              <a:t>          </a:t>
            </a:r>
            <a:r>
              <a:rPr lang="en-US" altLang="zh-CN" dirty="0"/>
              <a:t>blur : </a:t>
            </a:r>
            <a:r>
              <a:rPr lang="zh-CN" altLang="en-US" dirty="0"/>
              <a:t>可选</a:t>
            </a:r>
            <a:r>
              <a:rPr lang="en-US" altLang="zh-CN" dirty="0"/>
              <a:t>,</a:t>
            </a:r>
            <a:r>
              <a:rPr lang="zh-CN" altLang="en-US" dirty="0"/>
              <a:t>模糊的距离</a:t>
            </a:r>
          </a:p>
          <a:p>
            <a:r>
              <a:rPr lang="zh-CN" altLang="en-US" dirty="0"/>
              <a:t>          </a:t>
            </a:r>
            <a:r>
              <a:rPr lang="en-US" altLang="zh-CN" dirty="0"/>
              <a:t>spread :</a:t>
            </a:r>
            <a:r>
              <a:rPr lang="zh-CN" altLang="en-US" dirty="0"/>
              <a:t>可选</a:t>
            </a:r>
            <a:r>
              <a:rPr lang="en-US" altLang="zh-CN" dirty="0"/>
              <a:t>,</a:t>
            </a:r>
            <a:r>
              <a:rPr lang="zh-CN" altLang="en-US" dirty="0"/>
              <a:t>阴影尺寸</a:t>
            </a:r>
          </a:p>
          <a:p>
            <a:r>
              <a:rPr lang="zh-CN" altLang="en-US" dirty="0"/>
              <a:t>    </a:t>
            </a:r>
            <a:r>
              <a:rPr lang="en-GB" altLang="zh-CN" dirty="0"/>
              <a:t>     </a:t>
            </a:r>
            <a:r>
              <a:rPr lang="zh-CN" altLang="en-US" dirty="0"/>
              <a:t> </a:t>
            </a:r>
            <a:r>
              <a:rPr lang="en-US" altLang="zh-CN" dirty="0"/>
              <a:t>color : </a:t>
            </a:r>
            <a:r>
              <a:rPr lang="zh-CN" altLang="en-US" dirty="0"/>
              <a:t>可选</a:t>
            </a:r>
            <a:r>
              <a:rPr lang="en-US" altLang="zh-CN" dirty="0"/>
              <a:t>,</a:t>
            </a:r>
            <a:r>
              <a:rPr lang="zh-CN" altLang="en-US" dirty="0"/>
              <a:t>颜色</a:t>
            </a:r>
          </a:p>
          <a:p>
            <a:r>
              <a:rPr lang="zh-CN" altLang="en-US" dirty="0"/>
              <a:t>           </a:t>
            </a:r>
            <a:r>
              <a:rPr lang="en-US" altLang="zh-CN" dirty="0"/>
              <a:t>inset : </a:t>
            </a:r>
            <a:r>
              <a:rPr lang="zh-CN" altLang="en-US" dirty="0"/>
              <a:t>可选</a:t>
            </a:r>
            <a:r>
              <a:rPr lang="en-US" altLang="zh-CN" dirty="0"/>
              <a:t>,</a:t>
            </a:r>
            <a:r>
              <a:rPr lang="zh-CN" altLang="en-US" dirty="0"/>
              <a:t>将阴影改为 内阴影 默认</a:t>
            </a:r>
            <a:r>
              <a:rPr lang="en-US" altLang="zh-CN" dirty="0"/>
              <a:t>outset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      常用写法</a:t>
            </a:r>
            <a:r>
              <a:rPr lang="en-US" altLang="zh-CN" dirty="0"/>
              <a:t>:</a:t>
            </a:r>
            <a:r>
              <a:rPr lang="en-US" altLang="zh-CN" dirty="0" err="1"/>
              <a:t>box-shadow:h-shadow</a:t>
            </a:r>
            <a:r>
              <a:rPr lang="en-US" altLang="zh-CN" dirty="0"/>
              <a:t> v-shadow blur color;</a:t>
            </a:r>
          </a:p>
          <a:p>
            <a:r>
              <a:rPr lang="en-US" dirty="0"/>
              <a:t>              </a:t>
            </a:r>
            <a:r>
              <a:rPr lang="zh-CN" altLang="en-US" dirty="0"/>
              <a:t>如：</a:t>
            </a:r>
            <a:r>
              <a:rPr lang="en-US" altLang="zh-CN" dirty="0"/>
              <a:t> box-shadow</a:t>
            </a:r>
            <a:r>
              <a:rPr lang="en-GB" altLang="zh-CN" dirty="0"/>
              <a:t>: 10px </a:t>
            </a:r>
            <a:r>
              <a:rPr lang="en-GB" altLang="zh-CN" dirty="0" err="1"/>
              <a:t>10px</a:t>
            </a:r>
            <a:r>
              <a:rPr lang="en-GB" altLang="zh-CN" dirty="0"/>
              <a:t> 5px #888888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232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0" y="0"/>
            <a:ext cx="4605251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822A60-033E-4FD2-ABA1-50078EECE4B1}"/>
              </a:ext>
            </a:extLst>
          </p:cNvPr>
          <p:cNvSpPr txBox="1"/>
          <p:nvPr/>
        </p:nvSpPr>
        <p:spPr>
          <a:xfrm>
            <a:off x="-63136" y="1105935"/>
            <a:ext cx="99253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、背景色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、背景图像</a:t>
            </a:r>
          </a:p>
          <a:p>
            <a:r>
              <a:rPr lang="zh-CN" altLang="en-US" dirty="0"/>
              <a:t>      属性：</a:t>
            </a:r>
            <a:r>
              <a:rPr lang="en-GB" altLang="zh-CN" dirty="0"/>
              <a:t>background-image</a:t>
            </a:r>
          </a:p>
          <a:p>
            <a:r>
              <a:rPr lang="en-GB" altLang="zh-CN" dirty="0"/>
              <a:t>      </a:t>
            </a:r>
            <a:r>
              <a:rPr lang="zh-CN" altLang="en-US" dirty="0"/>
              <a:t>取值：</a:t>
            </a:r>
            <a:r>
              <a:rPr lang="en-GB" altLang="zh-CN" dirty="0" err="1"/>
              <a:t>url</a:t>
            </a:r>
            <a:r>
              <a:rPr lang="en-GB" altLang="zh-CN" dirty="0"/>
              <a:t>(</a:t>
            </a:r>
            <a:r>
              <a:rPr lang="zh-CN" altLang="en-US" dirty="0"/>
              <a:t>图像路径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</a:t>
            </a:r>
            <a:r>
              <a:rPr lang="en-GB" altLang="zh-CN" dirty="0" err="1"/>
              <a:t>background-image:url</a:t>
            </a:r>
            <a:r>
              <a:rPr lang="en-GB" altLang="zh-CN" dirty="0"/>
              <a:t>(images/1.jpg);</a:t>
            </a:r>
          </a:p>
          <a:p>
            <a:r>
              <a:rPr lang="en-GB" altLang="zh-CN" dirty="0"/>
              <a:t>      </a:t>
            </a:r>
            <a:r>
              <a:rPr lang="en-GB" altLang="zh-CN" dirty="0" err="1"/>
              <a:t>background-image:url</a:t>
            </a:r>
            <a:r>
              <a:rPr lang="en-GB" altLang="zh-CN" dirty="0"/>
              <a:t>("images/1.jpg");</a:t>
            </a:r>
          </a:p>
          <a:p>
            <a:r>
              <a:rPr lang="en-GB" altLang="zh-CN" dirty="0"/>
              <a:t>     </a:t>
            </a:r>
            <a:r>
              <a:rPr lang="en-GB" altLang="zh-CN" dirty="0" err="1"/>
              <a:t>background-image:url</a:t>
            </a:r>
            <a:r>
              <a:rPr lang="en-GB" altLang="zh-CN" dirty="0"/>
              <a:t>('images/1.jpg');</a:t>
            </a:r>
          </a:p>
          <a:p>
            <a:r>
              <a:rPr lang="en-GB" altLang="zh-CN" dirty="0"/>
              <a:t>3</a:t>
            </a:r>
            <a:r>
              <a:rPr lang="zh-CN" altLang="en-GB" dirty="0"/>
              <a:t>、</a:t>
            </a:r>
            <a:r>
              <a:rPr lang="zh-CN" altLang="en-US" dirty="0"/>
              <a:t>背景重复</a:t>
            </a:r>
            <a:r>
              <a:rPr lang="en-US" altLang="zh-CN" dirty="0"/>
              <a:t>(</a:t>
            </a:r>
            <a:r>
              <a:rPr lang="en-GB" altLang="zh-CN" dirty="0"/>
              <a:t>repeat)(</a:t>
            </a:r>
            <a:r>
              <a:rPr lang="zh-CN" altLang="en-US" dirty="0"/>
              <a:t>重点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属性</a:t>
            </a:r>
            <a:r>
              <a:rPr lang="en-US" altLang="zh-CN" dirty="0"/>
              <a:t>:</a:t>
            </a:r>
            <a:r>
              <a:rPr lang="en-GB" altLang="zh-CN" dirty="0"/>
              <a:t>background-repeat</a:t>
            </a:r>
          </a:p>
          <a:p>
            <a:r>
              <a:rPr lang="en-GB" altLang="zh-CN" dirty="0"/>
              <a:t>      </a:t>
            </a:r>
            <a:r>
              <a:rPr lang="zh-CN" altLang="en-US" dirty="0"/>
              <a:t>取值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</a:t>
            </a:r>
            <a:r>
              <a:rPr lang="en-GB" altLang="zh-CN" dirty="0"/>
              <a:t>repeat : </a:t>
            </a:r>
            <a:r>
              <a:rPr lang="zh-CN" altLang="en-US" dirty="0"/>
              <a:t>垂直、水平  双方向重复，默认值</a:t>
            </a:r>
          </a:p>
          <a:p>
            <a:r>
              <a:rPr lang="zh-CN" altLang="en-US" dirty="0"/>
              <a:t>	</a:t>
            </a:r>
            <a:r>
              <a:rPr lang="en-GB" altLang="zh-CN" dirty="0"/>
              <a:t>repeat-x:</a:t>
            </a:r>
            <a:r>
              <a:rPr lang="zh-CN" altLang="en-US" dirty="0"/>
              <a:t>水平方向重复</a:t>
            </a:r>
          </a:p>
          <a:p>
            <a:r>
              <a:rPr lang="zh-CN" altLang="en-US" dirty="0"/>
              <a:t>	</a:t>
            </a:r>
            <a:r>
              <a:rPr lang="en-GB" altLang="zh-CN" dirty="0"/>
              <a:t>repeat-y:</a:t>
            </a:r>
            <a:r>
              <a:rPr lang="zh-CN" altLang="en-US" dirty="0"/>
              <a:t>垂直方向重复</a:t>
            </a:r>
          </a:p>
          <a:p>
            <a:r>
              <a:rPr lang="zh-CN" altLang="en-US" dirty="0"/>
              <a:t>	</a:t>
            </a:r>
            <a:r>
              <a:rPr lang="en-GB" altLang="zh-CN" dirty="0"/>
              <a:t>no-repeat:</a:t>
            </a:r>
            <a:r>
              <a:rPr lang="zh-CN" altLang="en-US" dirty="0"/>
              <a:t>不重复</a:t>
            </a:r>
            <a:endParaRPr lang="en-GB" altLang="zh-CN" dirty="0"/>
          </a:p>
          <a:p>
            <a:r>
              <a:rPr lang="en-GB" altLang="zh-CN" dirty="0"/>
              <a:t>  </a:t>
            </a:r>
            <a:r>
              <a:rPr lang="en-US" altLang="zh-CN" dirty="0"/>
              <a:t>4</a:t>
            </a:r>
            <a:r>
              <a:rPr lang="zh-CN" altLang="en-US" dirty="0"/>
              <a:t>、背景定位</a:t>
            </a:r>
            <a:r>
              <a:rPr lang="en-US" altLang="zh-CN" dirty="0"/>
              <a:t>(</a:t>
            </a:r>
            <a:r>
              <a:rPr lang="zh-CN" altLang="en-US" dirty="0"/>
              <a:t>重点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指的是背景图在元素中的位置</a:t>
            </a:r>
          </a:p>
          <a:p>
            <a:r>
              <a:rPr lang="zh-CN" altLang="en-US" dirty="0"/>
              <a:t>      属性：</a:t>
            </a:r>
            <a:r>
              <a:rPr lang="en-GB" altLang="zh-CN" dirty="0"/>
              <a:t>background-position 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A8B770-C986-4B24-81A0-98053AC90A64}"/>
              </a:ext>
            </a:extLst>
          </p:cNvPr>
          <p:cNvSpPr txBox="1"/>
          <p:nvPr/>
        </p:nvSpPr>
        <p:spPr>
          <a:xfrm>
            <a:off x="5074346" y="1427175"/>
            <a:ext cx="71176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取值</a:t>
            </a:r>
            <a:r>
              <a:rPr lang="en-US" altLang="zh-CN" dirty="0"/>
              <a:t>1</a:t>
            </a:r>
            <a:r>
              <a:rPr lang="en-GB" altLang="zh-CN" dirty="0">
                <a:sym typeface="Wingdings" panose="05000000000000000000" pitchFamily="2" charset="2"/>
              </a:rPr>
              <a:t>(x 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y </a:t>
            </a:r>
            <a:r>
              <a:rPr lang="zh-CN" altLang="en-US" dirty="0">
                <a:sym typeface="Wingdings" panose="05000000000000000000" pitchFamily="2" charset="2"/>
              </a:rPr>
              <a:t>值为像素</a:t>
            </a:r>
            <a:r>
              <a:rPr lang="en-GB" altLang="zh-CN" dirty="0">
                <a:sym typeface="Wingdings" panose="05000000000000000000" pitchFamily="2" charset="2"/>
              </a:rPr>
              <a:t>)</a:t>
            </a:r>
            <a:endParaRPr lang="zh-CN" altLang="en-US" dirty="0"/>
          </a:p>
          <a:p>
            <a:r>
              <a:rPr lang="en-US" altLang="zh-CN" dirty="0"/>
              <a:t>x y : x</a:t>
            </a:r>
            <a:r>
              <a:rPr lang="zh-CN" altLang="en-US" dirty="0"/>
              <a:t>水平偏移位置 </a:t>
            </a:r>
            <a:r>
              <a:rPr lang="en-US" altLang="zh-CN" dirty="0"/>
              <a:t>y</a:t>
            </a:r>
            <a:r>
              <a:rPr lang="zh-CN" altLang="en-US" dirty="0"/>
              <a:t>垂直偏移位置</a:t>
            </a:r>
          </a:p>
          <a:p>
            <a:r>
              <a:rPr lang="zh-CN" altLang="en-US" dirty="0"/>
              <a:t>	                   </a:t>
            </a:r>
            <a:r>
              <a:rPr lang="en-US" altLang="zh-CN" dirty="0"/>
              <a:t>x </a:t>
            </a:r>
            <a:r>
              <a:rPr lang="zh-CN" altLang="en-US" dirty="0"/>
              <a:t>为正 则向右移动</a:t>
            </a:r>
          </a:p>
          <a:p>
            <a:r>
              <a:rPr lang="zh-CN" altLang="en-US" dirty="0"/>
              <a:t>		 </a:t>
            </a:r>
            <a:r>
              <a:rPr lang="en-US" altLang="zh-CN" dirty="0"/>
              <a:t>x </a:t>
            </a:r>
            <a:r>
              <a:rPr lang="zh-CN" altLang="en-US" dirty="0"/>
              <a:t>为负 则向左移动</a:t>
            </a:r>
          </a:p>
          <a:p>
            <a:r>
              <a:rPr lang="zh-CN" altLang="en-US" dirty="0"/>
              <a:t>		 </a:t>
            </a:r>
            <a:r>
              <a:rPr lang="en-US" altLang="zh-CN" dirty="0"/>
              <a:t>y </a:t>
            </a:r>
            <a:r>
              <a:rPr lang="zh-CN" altLang="en-US" dirty="0"/>
              <a:t>为正 则向下移动</a:t>
            </a:r>
          </a:p>
          <a:p>
            <a:r>
              <a:rPr lang="zh-CN" altLang="en-US" dirty="0"/>
              <a:t>		 </a:t>
            </a:r>
            <a:r>
              <a:rPr lang="en-US" altLang="zh-CN" dirty="0"/>
              <a:t>y </a:t>
            </a:r>
            <a:r>
              <a:rPr lang="zh-CN" altLang="en-US" dirty="0"/>
              <a:t>为负 则向上移动</a:t>
            </a:r>
          </a:p>
          <a:p>
            <a:r>
              <a:rPr lang="zh-CN" altLang="en-US" dirty="0"/>
              <a:t> 取值</a:t>
            </a:r>
            <a:r>
              <a:rPr lang="en-US" altLang="zh-CN" dirty="0"/>
              <a:t>2</a:t>
            </a:r>
            <a:r>
              <a:rPr lang="en-GB" altLang="zh-CN" dirty="0"/>
              <a:t>(</a:t>
            </a:r>
            <a:r>
              <a:rPr lang="en-GB" altLang="zh-CN" dirty="0" err="1"/>
              <a:t>x,y</a:t>
            </a:r>
            <a:r>
              <a:rPr lang="zh-CN" altLang="en-US" dirty="0"/>
              <a:t>为百分比）</a:t>
            </a:r>
            <a:endParaRPr lang="en-GB" altLang="zh-CN" dirty="0"/>
          </a:p>
          <a:p>
            <a:r>
              <a:rPr lang="zh-CN" altLang="en-US" dirty="0"/>
              <a:t>	   </a:t>
            </a:r>
            <a:r>
              <a:rPr lang="en-US" altLang="zh-CN" dirty="0"/>
              <a:t>x% y% : </a:t>
            </a:r>
            <a:r>
              <a:rPr lang="zh-CN" altLang="en-US" dirty="0"/>
              <a:t>相对于所在的元素的宽度 和 高度来设置 相对比例</a:t>
            </a:r>
          </a:p>
          <a:p>
            <a:r>
              <a:rPr lang="zh-CN" altLang="en-US" dirty="0"/>
              <a:t>	   多数用于背景图像居中显示</a:t>
            </a:r>
          </a:p>
          <a:p>
            <a:r>
              <a:rPr lang="zh-CN" altLang="en-US" dirty="0"/>
              <a:t>取值</a:t>
            </a:r>
            <a:r>
              <a:rPr lang="en-US" altLang="zh-CN" dirty="0"/>
              <a:t>3</a:t>
            </a:r>
            <a:r>
              <a:rPr lang="zh-CN" altLang="en-US" dirty="0"/>
              <a:t>：   </a:t>
            </a:r>
            <a:r>
              <a:rPr lang="en-US" altLang="zh-CN" dirty="0"/>
              <a:t>left  right  center  top  bottom</a:t>
            </a:r>
            <a:endParaRPr lang="en-GB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8367B8-FB20-417A-8687-4C164A181C38}"/>
              </a:ext>
            </a:extLst>
          </p:cNvPr>
          <p:cNvSpPr txBox="1"/>
          <p:nvPr/>
        </p:nvSpPr>
        <p:spPr>
          <a:xfrm>
            <a:off x="5253644" y="4705004"/>
            <a:ext cx="557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常用的属性：</a:t>
            </a:r>
            <a:r>
              <a:rPr lang="en-US" altLang="zh-CN" dirty="0"/>
              <a:t>background</a:t>
            </a:r>
            <a:r>
              <a:rPr lang="zh-CN" altLang="en-US" dirty="0"/>
              <a:t>：</a:t>
            </a:r>
            <a:r>
              <a:rPr lang="en-US" altLang="zh-CN" dirty="0" err="1"/>
              <a:t>url</a:t>
            </a:r>
            <a:r>
              <a:rPr lang="en-US" altLang="zh-CN" dirty="0"/>
              <a:t>() no-repeat </a:t>
            </a:r>
            <a:r>
              <a:rPr lang="zh-CN" altLang="en-US" dirty="0"/>
              <a:t>背景颜色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326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0" y="0"/>
            <a:ext cx="4605251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渐变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822A60-033E-4FD2-ABA1-50078EECE4B1}"/>
              </a:ext>
            </a:extLst>
          </p:cNvPr>
          <p:cNvSpPr txBox="1"/>
          <p:nvPr/>
        </p:nvSpPr>
        <p:spPr>
          <a:xfrm>
            <a:off x="0" y="1280159"/>
            <a:ext cx="108065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、什么是渐变</a:t>
            </a:r>
          </a:p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在多种颜色之间进行柔和的过渡</a:t>
            </a:r>
          </a:p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、语法</a:t>
            </a:r>
          </a:p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属性</a:t>
            </a: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</a:t>
            </a:r>
            <a:r>
              <a:rPr lang="en-GB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background-image:</a:t>
            </a:r>
          </a:p>
          <a:p>
            <a:r>
              <a:rPr lang="en-GB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取值</a:t>
            </a: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</a:t>
            </a:r>
          </a:p>
          <a:p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</a:t>
            </a:r>
            <a:r>
              <a:rPr lang="en-GB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linear-gradient(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值</a:t>
            </a: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值</a:t>
            </a: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...)  --&gt; 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线性渐变</a:t>
            </a:r>
          </a:p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   </a:t>
            </a:r>
            <a:r>
              <a:rPr lang="en-GB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radial-gradient(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值</a:t>
            </a: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值</a:t>
            </a: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...)  --&gt; 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径向渐变</a:t>
            </a:r>
          </a:p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   </a:t>
            </a:r>
            <a:r>
              <a:rPr lang="en-GB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repeating-linear-gradient() --&gt; 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重复线性渐变</a:t>
            </a:r>
          </a:p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   </a:t>
            </a:r>
            <a:r>
              <a:rPr lang="en-GB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repeating-radial-gradient() --&gt; 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重复径向渐变</a:t>
            </a:r>
            <a:endParaRPr lang="en-GB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80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0" y="0"/>
            <a:ext cx="4605251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线性渐变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03B1D4-9082-4CBA-811A-2FD01E664C74}"/>
              </a:ext>
            </a:extLst>
          </p:cNvPr>
          <p:cNvSpPr txBox="1"/>
          <p:nvPr/>
        </p:nvSpPr>
        <p:spPr>
          <a:xfrm>
            <a:off x="133004" y="1645921"/>
            <a:ext cx="1170435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线性渐变 </a:t>
            </a:r>
            <a:r>
              <a:rPr lang="en-GB" altLang="zh-CN" dirty="0"/>
              <a:t>linear gradient :</a:t>
            </a:r>
            <a:r>
              <a:rPr lang="zh-CN" altLang="en-US" dirty="0"/>
              <a:t>直线渐变</a:t>
            </a:r>
            <a:endParaRPr lang="en-GB" altLang="zh-CN" dirty="0"/>
          </a:p>
          <a:p>
            <a:r>
              <a:rPr lang="en-GB" dirty="0"/>
              <a:t> </a:t>
            </a:r>
            <a:r>
              <a:rPr lang="zh-CN" altLang="en-US" dirty="0"/>
              <a:t>方向：向上</a:t>
            </a:r>
            <a:r>
              <a:rPr lang="en-US" altLang="zh-CN" dirty="0"/>
              <a:t>/</a:t>
            </a:r>
            <a:r>
              <a:rPr lang="zh-CN" altLang="en-US" dirty="0"/>
              <a:t>向下</a:t>
            </a:r>
            <a:r>
              <a:rPr lang="en-US" altLang="zh-CN" dirty="0"/>
              <a:t>/</a:t>
            </a:r>
            <a:r>
              <a:rPr lang="zh-CN" altLang="en-US" dirty="0"/>
              <a:t>向左</a:t>
            </a:r>
            <a:r>
              <a:rPr lang="en-US" altLang="zh-CN" dirty="0"/>
              <a:t>/</a:t>
            </a:r>
            <a:r>
              <a:rPr lang="zh-CN" altLang="en-US" dirty="0"/>
              <a:t>向右</a:t>
            </a:r>
            <a:endParaRPr lang="en-GB" altLang="zh-CN" dirty="0"/>
          </a:p>
          <a:p>
            <a:r>
              <a:rPr lang="zh-CN" altLang="en-US" dirty="0"/>
              <a:t>语法：</a:t>
            </a:r>
            <a:r>
              <a:rPr lang="en-US" altLang="zh-CN" dirty="0"/>
              <a:t>background-image</a:t>
            </a:r>
            <a:r>
              <a:rPr lang="en-GB" altLang="zh-CN" dirty="0"/>
              <a:t>:linear</a:t>
            </a:r>
            <a:r>
              <a:rPr lang="zh-CN" altLang="en-US" dirty="0"/>
              <a:t> </a:t>
            </a:r>
            <a:r>
              <a:rPr lang="en-GB" altLang="zh-CN" dirty="0"/>
              <a:t>gradient</a:t>
            </a:r>
            <a:r>
              <a:rPr lang="zh-CN" altLang="en-US" dirty="0"/>
              <a:t> </a:t>
            </a:r>
            <a:r>
              <a:rPr lang="en-GB" altLang="zh-CN" dirty="0"/>
              <a:t>(</a:t>
            </a:r>
            <a:r>
              <a:rPr lang="en-GB" altLang="zh-CN" dirty="0" err="1"/>
              <a:t>angle,color</a:t>
            </a:r>
            <a:r>
              <a:rPr lang="en-GB" altLang="zh-CN" dirty="0"/>
              <a:t>-</a:t>
            </a:r>
            <a:r>
              <a:rPr lang="en-GB" altLang="zh-CN" dirty="0" err="1"/>
              <a:t>point,colot</a:t>
            </a:r>
            <a:r>
              <a:rPr lang="en-GB" altLang="zh-CN" dirty="0"/>
              <a:t>-point ….)</a:t>
            </a:r>
          </a:p>
          <a:p>
            <a:r>
              <a:rPr lang="en-GB" dirty="0"/>
              <a:t>                                                         </a:t>
            </a:r>
            <a:r>
              <a:rPr lang="zh-CN" altLang="en-US" dirty="0"/>
              <a:t>其中</a:t>
            </a:r>
            <a:r>
              <a:rPr lang="en-US" altLang="zh-CN" dirty="0"/>
              <a:t>angle </a:t>
            </a:r>
            <a:r>
              <a:rPr lang="zh-CN" altLang="en-US" dirty="0"/>
              <a:t>代表渐变的方向或角度 ，常见</a:t>
            </a:r>
            <a:r>
              <a:rPr lang="zh-CN" altLang="en-US" dirty="0">
                <a:solidFill>
                  <a:srgbClr val="FF0000"/>
                </a:solidFill>
              </a:rPr>
              <a:t>方向</a:t>
            </a:r>
            <a:r>
              <a:rPr lang="zh-CN" altLang="en-US" dirty="0"/>
              <a:t>取值为</a:t>
            </a:r>
            <a:r>
              <a:rPr lang="en-GB" altLang="zh-CN" dirty="0"/>
              <a:t>: to top/to left/ to right/to bottom</a:t>
            </a:r>
          </a:p>
          <a:p>
            <a:r>
              <a:rPr lang="en-GB" altLang="zh-CN" dirty="0"/>
              <a:t>                                                                              </a:t>
            </a:r>
            <a:r>
              <a:rPr lang="zh-CN" altLang="en-US" dirty="0"/>
              <a:t>常见</a:t>
            </a:r>
            <a:r>
              <a:rPr lang="en-GB" altLang="zh-CN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角度</a:t>
            </a:r>
            <a:r>
              <a:rPr lang="zh-CN" altLang="en-US" dirty="0"/>
              <a:t>取值：</a:t>
            </a:r>
            <a:r>
              <a:rPr lang="en-US" altLang="zh-CN" dirty="0"/>
              <a:t>0deg </a:t>
            </a:r>
            <a:r>
              <a:rPr lang="zh-CN" altLang="en-US" dirty="0"/>
              <a:t>，</a:t>
            </a:r>
            <a:r>
              <a:rPr lang="en-US" altLang="zh-CN" dirty="0"/>
              <a:t>90deg …</a:t>
            </a:r>
            <a:endParaRPr lang="en-GB" altLang="zh-CN" dirty="0"/>
          </a:p>
          <a:p>
            <a:r>
              <a:rPr lang="en-GB" dirty="0"/>
              <a:t>                                                                              </a:t>
            </a:r>
            <a:r>
              <a:rPr lang="en-GB" dirty="0" err="1"/>
              <a:t>color</a:t>
            </a:r>
            <a:r>
              <a:rPr lang="en-GB" dirty="0"/>
              <a:t>-point </a:t>
            </a:r>
            <a:r>
              <a:rPr lang="zh-CN" altLang="en-US" dirty="0"/>
              <a:t>代表 颜色的起始点 过渡点 结束点 一般至少我们取两个值</a:t>
            </a:r>
            <a:endParaRPr lang="en-GB" altLang="zh-CN" dirty="0"/>
          </a:p>
          <a:p>
            <a:r>
              <a:rPr lang="en-GB" altLang="zh-CN" dirty="0"/>
              <a:t>                                                                                </a:t>
            </a:r>
            <a:r>
              <a:rPr lang="zh-CN" altLang="en-US" dirty="0"/>
              <a:t>常见取值 </a:t>
            </a:r>
            <a:r>
              <a:rPr lang="en-US" altLang="zh-CN" dirty="0"/>
              <a:t>red 0%</a:t>
            </a:r>
            <a:r>
              <a:rPr lang="zh-CN" altLang="en-US" dirty="0"/>
              <a:t>，</a:t>
            </a:r>
            <a:r>
              <a:rPr lang="en-US" altLang="zh-CN" dirty="0"/>
              <a:t>green 50%</a:t>
            </a:r>
            <a:r>
              <a:rPr lang="en-GB" altLang="zh-CN" dirty="0"/>
              <a:t>,blue</a:t>
            </a:r>
            <a:r>
              <a:rPr lang="zh-CN" altLang="en-US" dirty="0"/>
              <a:t> </a:t>
            </a:r>
            <a:r>
              <a:rPr lang="en-GB" altLang="zh-CN" dirty="0"/>
              <a:t>100%  </a:t>
            </a:r>
          </a:p>
          <a:p>
            <a:endParaRPr lang="en-GB" altLang="zh-CN" dirty="0"/>
          </a:p>
          <a:p>
            <a:r>
              <a:rPr lang="zh-CN" altLang="en-US" dirty="0"/>
              <a:t>常见例子：</a:t>
            </a:r>
            <a:r>
              <a:rPr lang="en-US" altLang="zh-CN" dirty="0"/>
              <a:t>background-image</a:t>
            </a:r>
            <a:r>
              <a:rPr lang="en-GB" altLang="zh-CN" dirty="0"/>
              <a:t>:gradient(to </a:t>
            </a:r>
            <a:r>
              <a:rPr lang="en-GB" altLang="zh-CN" dirty="0" err="1"/>
              <a:t>top,red</a:t>
            </a:r>
            <a:r>
              <a:rPr lang="en-GB" altLang="zh-CN" dirty="0"/>
              <a:t> 0%,green 50%,blue 100% )</a:t>
            </a:r>
          </a:p>
          <a:p>
            <a:endParaRPr lang="en-GB" altLang="zh-CN" dirty="0"/>
          </a:p>
          <a:p>
            <a:r>
              <a:rPr lang="zh-CN" altLang="en-US" dirty="0"/>
              <a:t>涉及到浏览器兼容性问题</a:t>
            </a:r>
            <a:endParaRPr lang="en-GB" altLang="zh-CN" dirty="0"/>
          </a:p>
          <a:p>
            <a:r>
              <a:rPr lang="en-GB" dirty="0"/>
              <a:t> </a:t>
            </a:r>
            <a:r>
              <a:rPr lang="zh-CN" altLang="en-US" dirty="0"/>
              <a:t>对不支持的浏览器版本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 </a:t>
            </a:r>
            <a:r>
              <a:rPr lang="zh-CN" altLang="en-US" dirty="0"/>
              <a:t>通过浏览器前缀，去匹配不同的浏览器</a:t>
            </a:r>
          </a:p>
          <a:p>
            <a:r>
              <a:rPr lang="zh-CN" altLang="en-US" dirty="0"/>
              <a:t>	 </a:t>
            </a:r>
            <a:r>
              <a:rPr lang="en-US" altLang="zh-CN" dirty="0"/>
              <a:t>Firefox : </a:t>
            </a:r>
            <a:r>
              <a:rPr lang="zh-CN" altLang="en-US" dirty="0"/>
              <a:t>火狐 </a:t>
            </a:r>
            <a:r>
              <a:rPr lang="en-US" altLang="zh-CN" dirty="0"/>
              <a:t>-</a:t>
            </a:r>
            <a:r>
              <a:rPr lang="en-US" altLang="zh-CN" dirty="0" err="1"/>
              <a:t>moz</a:t>
            </a:r>
            <a:r>
              <a:rPr lang="en-US" altLang="zh-CN" dirty="0"/>
              <a:t>-</a:t>
            </a:r>
          </a:p>
          <a:p>
            <a:r>
              <a:rPr lang="en-US" altLang="zh-CN" dirty="0"/>
              <a:t>	 Chrome</a:t>
            </a:r>
            <a:r>
              <a:rPr lang="zh-CN" altLang="en-US" dirty="0"/>
              <a:t>、</a:t>
            </a:r>
            <a:r>
              <a:rPr lang="en-US" altLang="zh-CN" dirty="0"/>
              <a:t>Safari : -</a:t>
            </a:r>
            <a:r>
              <a:rPr lang="en-US" altLang="zh-CN" dirty="0" err="1"/>
              <a:t>webkit</a:t>
            </a:r>
            <a:r>
              <a:rPr lang="en-US" altLang="zh-CN" dirty="0"/>
              <a:t>-</a:t>
            </a:r>
          </a:p>
          <a:p>
            <a:r>
              <a:rPr lang="en-US" altLang="zh-CN" dirty="0"/>
              <a:t>	 Opera :</a:t>
            </a:r>
            <a:r>
              <a:rPr lang="zh-CN" altLang="en-US" dirty="0"/>
              <a:t>欧鹏 </a:t>
            </a:r>
            <a:r>
              <a:rPr lang="en-US" altLang="zh-CN" dirty="0"/>
              <a:t>-o-</a:t>
            </a:r>
            <a:endParaRPr lang="en-GB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5A94EA-076B-4418-BA2E-34D9C06D6493}"/>
              </a:ext>
            </a:extLst>
          </p:cNvPr>
          <p:cNvSpPr txBox="1"/>
          <p:nvPr/>
        </p:nvSpPr>
        <p:spPr>
          <a:xfrm>
            <a:off x="4256116" y="4239491"/>
            <a:ext cx="79832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#div1{</a:t>
            </a:r>
          </a:p>
          <a:p>
            <a:r>
              <a:rPr lang="en-GB" dirty="0"/>
              <a:t>	</a:t>
            </a:r>
            <a:r>
              <a:rPr lang="en-GB" dirty="0" err="1"/>
              <a:t>background-image:linear-gradient</a:t>
            </a:r>
            <a:r>
              <a:rPr lang="en-GB" dirty="0"/>
              <a:t>(....);</a:t>
            </a:r>
          </a:p>
          <a:p>
            <a:r>
              <a:rPr lang="en-GB" dirty="0"/>
              <a:t>	background-image:-</a:t>
            </a:r>
            <a:r>
              <a:rPr lang="en-GB" dirty="0" err="1"/>
              <a:t>moz</a:t>
            </a:r>
            <a:r>
              <a:rPr lang="en-GB" dirty="0"/>
              <a:t>-linear-gradient(....);</a:t>
            </a:r>
          </a:p>
          <a:p>
            <a:r>
              <a:rPr lang="en-GB" dirty="0"/>
              <a:t>	background-image:-</a:t>
            </a:r>
            <a:r>
              <a:rPr lang="en-GB" dirty="0" err="1"/>
              <a:t>webkit</a:t>
            </a:r>
            <a:r>
              <a:rPr lang="en-GB" dirty="0"/>
              <a:t>-linear-gradient(....);</a:t>
            </a:r>
          </a:p>
          <a:p>
            <a:r>
              <a:rPr lang="en-GB" dirty="0"/>
              <a:t>	background-image:-o-linear-gradient(....);</a:t>
            </a:r>
          </a:p>
          <a:p>
            <a:r>
              <a:rPr lang="en-GB" dirty="0"/>
              <a:t>       }</a:t>
            </a:r>
          </a:p>
          <a:p>
            <a:r>
              <a:rPr lang="zh-CN" altLang="en-US" dirty="0"/>
              <a:t>即：</a:t>
            </a:r>
            <a:r>
              <a:rPr lang="en-GB" altLang="zh-CN" dirty="0" err="1"/>
              <a:t>background-image:linear-gradient</a:t>
            </a:r>
            <a:r>
              <a:rPr lang="en-GB" altLang="zh-CN" dirty="0"/>
              <a:t>(135deg,red 0%,green 50%,blue 100%);</a:t>
            </a:r>
            <a:endParaRPr lang="en-GB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673D24-F75B-4FA3-90EE-1B1554D58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5935"/>
            <a:ext cx="4006165" cy="33980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49DDBE-0734-40CD-B41B-7F12560AA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15" y="1871267"/>
            <a:ext cx="36766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3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0" y="0"/>
            <a:ext cx="4605251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径向渐变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03B1D4-9082-4CBA-811A-2FD01E664C74}"/>
              </a:ext>
            </a:extLst>
          </p:cNvPr>
          <p:cNvSpPr txBox="1"/>
          <p:nvPr/>
        </p:nvSpPr>
        <p:spPr>
          <a:xfrm>
            <a:off x="432262" y="1629295"/>
            <a:ext cx="1140506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径向渐变</a:t>
            </a:r>
          </a:p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</a:t>
            </a:r>
            <a:r>
              <a:rPr lang="en-GB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radial-gradient([size at position],</a:t>
            </a:r>
            <a:r>
              <a:rPr lang="en-GB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color</a:t>
            </a:r>
            <a:r>
              <a:rPr lang="en-GB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en-GB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point,color</a:t>
            </a:r>
            <a:r>
              <a:rPr lang="en-GB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-point....);</a:t>
            </a:r>
          </a:p>
          <a:p>
            <a:r>
              <a:rPr lang="en-GB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size :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圆的半径</a:t>
            </a:r>
            <a:endParaRPr lang="en-GB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GB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GB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position :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圆心出现的位置，默认为元素的中心</a:t>
            </a:r>
            <a:endParaRPr lang="en-GB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GB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常见例子</a:t>
            </a:r>
            <a:r>
              <a:rPr lang="en-GB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background-image</a:t>
            </a:r>
            <a:r>
              <a:rPr lang="en-GB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radial-gradient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(200px at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left,red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0%,green 50%,blue 100%)</a:t>
            </a:r>
            <a:endParaRPr lang="en-GB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GB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GB" altLang="zh-CN" sz="28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color</a:t>
            </a:r>
            <a:r>
              <a:rPr lang="en-GB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-point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的值至少取</a:t>
            </a: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</a:t>
            </a:r>
            <a:endParaRPr lang="en-GB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GB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GB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GB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3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箭头: 五边形 11"/>
          <p:cNvSpPr/>
          <p:nvPr/>
        </p:nvSpPr>
        <p:spPr>
          <a:xfrm>
            <a:off x="0" y="0"/>
            <a:ext cx="4439478" cy="1205948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688" y="1205948"/>
            <a:ext cx="10777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</a:t>
            </a:r>
            <a:r>
              <a:rPr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uestion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为什么要用</a:t>
            </a:r>
            <a:r>
              <a:rPr lang="en-US" altLang="zh-CN" sz="3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GB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2467F4-C432-4BB0-A1C9-381D51228267}"/>
              </a:ext>
            </a:extLst>
          </p:cNvPr>
          <p:cNvSpPr txBox="1"/>
          <p:nvPr/>
        </p:nvSpPr>
        <p:spPr>
          <a:xfrm>
            <a:off x="1313410" y="2319563"/>
            <a:ext cx="6616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、相同的效果，不同的标签会通过不同的属性来表示</a:t>
            </a:r>
            <a:endParaRPr lang="en-GB" altLang="zh-CN" dirty="0"/>
          </a:p>
          <a:p>
            <a:endParaRPr lang="en-GB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、使用属性 很不通用，一对一的修改，而不是整体修改</a:t>
            </a:r>
            <a:endParaRPr lang="en-GB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430B23-ACC1-41DC-9A62-A98792739EA8}"/>
              </a:ext>
            </a:extLst>
          </p:cNvPr>
          <p:cNvSpPr txBox="1"/>
          <p:nvPr/>
        </p:nvSpPr>
        <p:spPr>
          <a:xfrm>
            <a:off x="1113905" y="3956858"/>
            <a:ext cx="63246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什么是</a:t>
            </a:r>
            <a:r>
              <a:rPr lang="en-GB" dirty="0"/>
              <a:t>CSS</a:t>
            </a:r>
          </a:p>
          <a:p>
            <a:r>
              <a:rPr lang="en-GB" dirty="0"/>
              <a:t>      CSS : Cascading Style Sheet ,</a:t>
            </a:r>
            <a:r>
              <a:rPr lang="zh-CN" altLang="en-US" dirty="0"/>
              <a:t>层叠样式表</a:t>
            </a:r>
            <a:r>
              <a:rPr lang="en-US" altLang="zh-CN" dirty="0"/>
              <a:t>,</a:t>
            </a:r>
            <a:r>
              <a:rPr lang="zh-CN" altLang="en-US" dirty="0"/>
              <a:t>级联样式表</a:t>
            </a:r>
            <a:r>
              <a:rPr lang="en-US" altLang="zh-CN" dirty="0"/>
              <a:t>,</a:t>
            </a:r>
            <a:r>
              <a:rPr lang="zh-CN" altLang="en-US" dirty="0"/>
              <a:t>样式表</a:t>
            </a:r>
            <a:endParaRPr lang="en-GB" altLang="zh-CN" dirty="0"/>
          </a:p>
          <a:p>
            <a:r>
              <a:rPr lang="zh-CN" altLang="en-US" dirty="0"/>
              <a:t>作用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1</a:t>
            </a:r>
            <a:r>
              <a:rPr lang="zh-CN" altLang="en-US" dirty="0"/>
              <a:t>、实现内容和表现分离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2</a:t>
            </a:r>
            <a:r>
              <a:rPr lang="zh-CN" altLang="en-US" dirty="0"/>
              <a:t>、提高代码的可重用性和可维护性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9763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0" y="0"/>
            <a:ext cx="4605251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重复性渐变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07AA01-7B4E-4F71-9E8C-5D63EE89B284}"/>
              </a:ext>
            </a:extLst>
          </p:cNvPr>
          <p:cNvSpPr txBox="1"/>
          <p:nvPr/>
        </p:nvSpPr>
        <p:spPr>
          <a:xfrm>
            <a:off x="548639" y="1637950"/>
            <a:ext cx="4651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GB" altLang="zh-CN" dirty="0"/>
              <a:t>repeating-linear-gradient(</a:t>
            </a:r>
            <a:r>
              <a:rPr lang="en-GB" altLang="zh-CN" dirty="0" err="1"/>
              <a:t>angle,color</a:t>
            </a:r>
            <a:r>
              <a:rPr lang="en-GB" altLang="zh-CN" dirty="0"/>
              <a:t>-point);</a:t>
            </a:r>
          </a:p>
          <a:p>
            <a:r>
              <a:rPr lang="en-GB" altLang="zh-CN" dirty="0"/>
              <a:t>       </a:t>
            </a:r>
            <a:r>
              <a:rPr lang="en-GB" altLang="zh-CN" dirty="0" err="1"/>
              <a:t>color</a:t>
            </a:r>
            <a:r>
              <a:rPr lang="en-GB" altLang="zh-CN" dirty="0"/>
              <a:t>-point : red 0px;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FAE293-1531-4A16-B176-EA547E7CABEC}"/>
              </a:ext>
            </a:extLst>
          </p:cNvPr>
          <p:cNvSpPr/>
          <p:nvPr/>
        </p:nvSpPr>
        <p:spPr>
          <a:xfrm>
            <a:off x="1030778" y="28182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需要说明的是：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0deg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表示沿着元素的中心线由下向上的方向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类似于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轴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，且正角度表示顺时针旋转</a:t>
            </a:r>
            <a:endParaRPr lang="en-GB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25FDD5-629F-4A4D-B358-F2D7530C6A33}"/>
              </a:ext>
            </a:extLst>
          </p:cNvPr>
          <p:cNvSpPr txBox="1"/>
          <p:nvPr/>
        </p:nvSpPr>
        <p:spPr>
          <a:xfrm>
            <a:off x="1030778" y="3721529"/>
            <a:ext cx="37969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 top -&gt; 0deg</a:t>
            </a:r>
          </a:p>
          <a:p>
            <a:r>
              <a:rPr lang="en-GB" dirty="0"/>
              <a:t>to right -&gt; 90deg</a:t>
            </a:r>
          </a:p>
          <a:p>
            <a:r>
              <a:rPr lang="en-GB" dirty="0"/>
              <a:t>to bottom -&gt; 180deg</a:t>
            </a:r>
          </a:p>
          <a:p>
            <a:r>
              <a:rPr lang="en-GB" dirty="0"/>
              <a:t>to left -&gt; -90deg(</a:t>
            </a:r>
            <a:r>
              <a:rPr lang="zh-CN" altLang="en-US" dirty="0"/>
              <a:t>或</a:t>
            </a:r>
            <a:r>
              <a:rPr lang="en-US" altLang="zh-CN" dirty="0"/>
              <a:t>270</a:t>
            </a:r>
            <a:r>
              <a:rPr lang="en-GB" dirty="0" err="1"/>
              <a:t>deg</a:t>
            </a:r>
            <a:r>
              <a:rPr lang="en-GB" dirty="0"/>
              <a:t>)</a:t>
            </a:r>
          </a:p>
          <a:p>
            <a:r>
              <a:rPr lang="en-GB" dirty="0"/>
              <a:t>to top left -&gt; -45deg(</a:t>
            </a:r>
            <a:r>
              <a:rPr lang="zh-CN" altLang="en-US" dirty="0"/>
              <a:t>或</a:t>
            </a:r>
            <a:r>
              <a:rPr lang="en-US" altLang="zh-CN" dirty="0"/>
              <a:t>315</a:t>
            </a:r>
            <a:r>
              <a:rPr lang="en-GB" dirty="0" err="1"/>
              <a:t>deg</a:t>
            </a:r>
            <a:r>
              <a:rPr lang="en-GB" dirty="0"/>
              <a:t>)</a:t>
            </a:r>
          </a:p>
          <a:p>
            <a:r>
              <a:rPr lang="en-GB" dirty="0"/>
              <a:t>to top right -&gt; 45deg</a:t>
            </a:r>
          </a:p>
          <a:p>
            <a:r>
              <a:rPr lang="en-GB" dirty="0"/>
              <a:t>to bottom left -&gt; -135deg(</a:t>
            </a:r>
            <a:r>
              <a:rPr lang="zh-CN" altLang="en-US" dirty="0"/>
              <a:t>或</a:t>
            </a:r>
            <a:r>
              <a:rPr lang="en-US" altLang="zh-CN" dirty="0"/>
              <a:t>225</a:t>
            </a:r>
            <a:r>
              <a:rPr lang="en-GB" dirty="0" err="1"/>
              <a:t>deg</a:t>
            </a:r>
            <a:r>
              <a:rPr lang="en-GB" dirty="0"/>
              <a:t>)</a:t>
            </a:r>
          </a:p>
          <a:p>
            <a:r>
              <a:rPr lang="en-GB" dirty="0"/>
              <a:t>to bottom right -&gt; 135deg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A8F839-E206-4FDB-827A-1F3C8DE8CCC7}"/>
              </a:ext>
            </a:extLst>
          </p:cNvPr>
          <p:cNvSpPr txBox="1"/>
          <p:nvPr/>
        </p:nvSpPr>
        <p:spPr>
          <a:xfrm>
            <a:off x="3680559" y="5845187"/>
            <a:ext cx="808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 </a:t>
            </a:r>
            <a:r>
              <a:rPr lang="zh-CN" altLang="en-US" dirty="0"/>
              <a:t>常见用法：</a:t>
            </a:r>
            <a:r>
              <a:rPr lang="en-GB" altLang="zh-CN" dirty="0"/>
              <a:t>repeating-linear-gradient(to </a:t>
            </a:r>
            <a:r>
              <a:rPr lang="en-GB" altLang="zh-CN" dirty="0" err="1"/>
              <a:t>bottom,red</a:t>
            </a:r>
            <a:r>
              <a:rPr lang="en-GB" altLang="zh-CN" dirty="0"/>
              <a:t> 0px,green 10px,blue 20px);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998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0" y="0"/>
            <a:ext cx="4605251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转换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F5E041-D46E-4195-8781-4139B8035377}"/>
              </a:ext>
            </a:extLst>
          </p:cNvPr>
          <p:cNvSpPr txBox="1"/>
          <p:nvPr/>
        </p:nvSpPr>
        <p:spPr>
          <a:xfrm>
            <a:off x="800100" y="1857375"/>
            <a:ext cx="95555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Transform </a:t>
            </a:r>
            <a:r>
              <a:rPr lang="zh-CN" altLang="en-US" dirty="0"/>
              <a:t>：向元素应用</a:t>
            </a:r>
            <a:r>
              <a:rPr lang="en-GB" altLang="zh-CN" dirty="0"/>
              <a:t>2D</a:t>
            </a:r>
            <a:r>
              <a:rPr lang="zh-CN" altLang="en-US" dirty="0"/>
              <a:t>或</a:t>
            </a:r>
            <a:r>
              <a:rPr lang="en-US" altLang="zh-CN" dirty="0"/>
              <a:t>3D</a:t>
            </a:r>
            <a:r>
              <a:rPr lang="zh-CN" altLang="en-US" dirty="0"/>
              <a:t>转换 。该属性允许我们对元素进行旋转 、缩放、移动或倾倒</a:t>
            </a:r>
            <a:endParaRPr lang="en-GB" altLang="zh-CN" dirty="0"/>
          </a:p>
          <a:p>
            <a:r>
              <a:rPr lang="zh-CN" altLang="en-US" dirty="0"/>
              <a:t>在</a:t>
            </a:r>
            <a:r>
              <a:rPr lang="en-GB" altLang="zh-CN" dirty="0"/>
              <a:t>3D </a:t>
            </a:r>
            <a:r>
              <a:rPr lang="en-US" altLang="zh-CN" dirty="0"/>
              <a:t>transform </a:t>
            </a:r>
            <a:r>
              <a:rPr lang="zh-CN" altLang="en-US" dirty="0"/>
              <a:t>中有下面三个方法：</a:t>
            </a:r>
            <a:endParaRPr lang="en-GB" altLang="zh-CN" dirty="0"/>
          </a:p>
          <a:p>
            <a:r>
              <a:rPr lang="en-GB" dirty="0"/>
              <a:t>       </a:t>
            </a:r>
            <a:r>
              <a:rPr lang="en-US" altLang="zh-CN" dirty="0"/>
              <a:t>transform</a:t>
            </a:r>
            <a:r>
              <a:rPr lang="en-GB" altLang="zh-CN" dirty="0"/>
              <a:t>:</a:t>
            </a:r>
            <a:r>
              <a:rPr lang="en-US" altLang="zh-CN" dirty="0" err="1"/>
              <a:t>rotateX</a:t>
            </a:r>
            <a:r>
              <a:rPr lang="en-US" altLang="zh-CN" dirty="0"/>
              <a:t>(angle)</a:t>
            </a:r>
          </a:p>
          <a:p>
            <a:r>
              <a:rPr lang="en-US" altLang="zh-CN" dirty="0"/>
              <a:t>       transform</a:t>
            </a:r>
            <a:r>
              <a:rPr lang="en-GB" altLang="zh-CN" dirty="0"/>
              <a:t>:</a:t>
            </a:r>
            <a:r>
              <a:rPr lang="en-US" altLang="zh-CN" dirty="0" err="1"/>
              <a:t>rotateY</a:t>
            </a:r>
            <a:r>
              <a:rPr lang="en-US" altLang="zh-CN" dirty="0"/>
              <a:t>(angle)</a:t>
            </a:r>
          </a:p>
          <a:p>
            <a:r>
              <a:rPr lang="en-US" altLang="zh-CN" dirty="0"/>
              <a:t>       transform</a:t>
            </a:r>
            <a:r>
              <a:rPr lang="en-GB" altLang="zh-CN" dirty="0"/>
              <a:t>:</a:t>
            </a:r>
            <a:r>
              <a:rPr lang="en-US" altLang="zh-CN" dirty="0" err="1"/>
              <a:t>rotateZ</a:t>
            </a:r>
            <a:r>
              <a:rPr lang="en-US" altLang="zh-CN" dirty="0"/>
              <a:t>(angle)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GB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D82B9E-B406-4EC5-8A6D-E98837E78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62" y="3333490"/>
            <a:ext cx="2905125" cy="22193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0D1AA7-3A3E-4B27-AFE1-95D325C8A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674" y="3333490"/>
            <a:ext cx="2247900" cy="2895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CBAF25E-D6EC-467A-87A3-06DBD0899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3398937"/>
            <a:ext cx="3143250" cy="2209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D1BD490-76F8-45CB-B8C3-12C2BE81C68B}"/>
              </a:ext>
            </a:extLst>
          </p:cNvPr>
          <p:cNvSpPr txBox="1"/>
          <p:nvPr/>
        </p:nvSpPr>
        <p:spPr>
          <a:xfrm>
            <a:off x="5403273" y="3398937"/>
            <a:ext cx="4394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常用表达的方法：</a:t>
            </a:r>
            <a:r>
              <a:rPr lang="en-GB" altLang="zh-CN" dirty="0" err="1"/>
              <a:t>transform:rotate</a:t>
            </a:r>
            <a:r>
              <a:rPr lang="en-GB" altLang="zh-CN" dirty="0"/>
              <a:t>(7deg);</a:t>
            </a:r>
          </a:p>
          <a:p>
            <a:r>
              <a:rPr lang="zh-CN" altLang="en-US" dirty="0"/>
              <a:t>常见实现效果旋转木马（后期实现）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08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0" y="0"/>
            <a:ext cx="4605251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盒子模型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8A1098-8186-441E-9147-96787CB5DF8A}"/>
              </a:ext>
            </a:extLst>
          </p:cNvPr>
          <p:cNvSpPr txBox="1"/>
          <p:nvPr/>
        </p:nvSpPr>
        <p:spPr>
          <a:xfrm>
            <a:off x="315884" y="1280845"/>
            <a:ext cx="71156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什么是框模型</a:t>
            </a:r>
            <a:r>
              <a:rPr lang="zh-CN" altLang="en-US" dirty="0"/>
              <a:t>（盒模型）</a:t>
            </a:r>
          </a:p>
          <a:p>
            <a:r>
              <a:rPr lang="zh-CN" altLang="en-US" dirty="0"/>
              <a:t>      框</a:t>
            </a:r>
            <a:r>
              <a:rPr lang="en-US" altLang="zh-CN" dirty="0"/>
              <a:t>:html</a:t>
            </a:r>
            <a:r>
              <a:rPr lang="zh-CN" altLang="en-US" dirty="0"/>
              <a:t>中，所有的元素都可以认为是框。框中可以盛装内容。</a:t>
            </a:r>
          </a:p>
          <a:p>
            <a:r>
              <a:rPr lang="zh-CN" altLang="en-US" dirty="0"/>
              <a:t>      框模型</a:t>
            </a:r>
            <a:r>
              <a:rPr lang="en-US" altLang="zh-CN" dirty="0"/>
              <a:t>:</a:t>
            </a:r>
            <a:r>
              <a:rPr lang="zh-CN" altLang="en-US" dirty="0"/>
              <a:t>指的是 框与框、框与内容之间的关系。</a:t>
            </a:r>
          </a:p>
          <a:p>
            <a:r>
              <a:rPr lang="zh-CN" altLang="en-US" dirty="0"/>
              <a:t>      定义了：外边距、内边距、边框</a:t>
            </a:r>
            <a:endParaRPr lang="en-GB" altLang="zh-CN" dirty="0"/>
          </a:p>
          <a:p>
            <a:endParaRPr lang="en-GB" b="1" dirty="0"/>
          </a:p>
          <a:p>
            <a:r>
              <a:rPr lang="zh-CN" altLang="en-US" b="1" dirty="0"/>
              <a:t>什么是外边距</a:t>
            </a:r>
          </a:p>
          <a:p>
            <a:r>
              <a:rPr lang="zh-CN" altLang="en-US" dirty="0"/>
              <a:t>      在元素边框周围的一些空白区域</a:t>
            </a:r>
          </a:p>
          <a:p>
            <a:r>
              <a:rPr lang="zh-CN" altLang="en-US" dirty="0"/>
              <a:t>      该空白区域，正常情况下是不允许有其他元素显示的。</a:t>
            </a:r>
          </a:p>
          <a:p>
            <a:r>
              <a:rPr lang="zh-CN" altLang="en-US" dirty="0"/>
              <a:t>外边距属性</a:t>
            </a:r>
          </a:p>
          <a:p>
            <a:r>
              <a:rPr lang="zh-CN" altLang="en-US" dirty="0"/>
              <a:t>      </a:t>
            </a:r>
            <a:r>
              <a:rPr lang="en-US" altLang="zh-CN" dirty="0" err="1"/>
              <a:t>margin:value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表示上下左右四个方向的外边距</a:t>
            </a:r>
          </a:p>
          <a:p>
            <a:r>
              <a:rPr lang="zh-CN" altLang="en-US" dirty="0"/>
              <a:t>      单边设置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margin-</a:t>
            </a:r>
            <a:r>
              <a:rPr lang="zh-CN" altLang="en-US" dirty="0"/>
              <a:t>方向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  </a:t>
            </a:r>
            <a:r>
              <a:rPr lang="zh-CN" altLang="en-US" dirty="0"/>
              <a:t>方向：</a:t>
            </a:r>
            <a:r>
              <a:rPr lang="en-US" altLang="zh-CN" dirty="0" err="1"/>
              <a:t>top,bottom,left,right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取值：</a:t>
            </a:r>
            <a:r>
              <a:rPr lang="en-US" altLang="zh-CN" dirty="0" err="1"/>
              <a:t>px</a:t>
            </a:r>
            <a:r>
              <a:rPr lang="zh-CN" altLang="en-US" dirty="0"/>
              <a:t>、</a:t>
            </a:r>
            <a:r>
              <a:rPr lang="en-US" altLang="zh-CN" dirty="0"/>
              <a:t>%</a:t>
            </a:r>
            <a:r>
              <a:rPr lang="zh-CN" altLang="en-US" dirty="0"/>
              <a:t>、负值、</a:t>
            </a:r>
            <a:r>
              <a:rPr lang="en-US" altLang="zh-CN" dirty="0"/>
              <a:t>auto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注意：当元素的 </a:t>
            </a:r>
            <a:r>
              <a:rPr lang="en-US" altLang="zh-CN" dirty="0"/>
              <a:t>【</a:t>
            </a:r>
            <a:r>
              <a:rPr lang="zh-CN" altLang="en-US" dirty="0"/>
              <a:t>左右</a:t>
            </a:r>
            <a:r>
              <a:rPr lang="en-US" altLang="zh-CN" dirty="0"/>
              <a:t>】</a:t>
            </a:r>
            <a:r>
              <a:rPr lang="zh-CN" altLang="en-US" dirty="0"/>
              <a:t>外边距设置为 </a:t>
            </a:r>
            <a:r>
              <a:rPr lang="en-US" altLang="zh-CN" dirty="0"/>
              <a:t>【auto】 </a:t>
            </a:r>
            <a:r>
              <a:rPr lang="zh-CN" altLang="en-US" dirty="0"/>
              <a:t>时，那么该元素会在其父层容器内变的水平居中</a:t>
            </a:r>
            <a:endParaRPr lang="en-GB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EBA593-ECBF-416D-9909-E4CF083CAD45}"/>
              </a:ext>
            </a:extLst>
          </p:cNvPr>
          <p:cNvSpPr txBox="1"/>
          <p:nvPr/>
        </p:nvSpPr>
        <p:spPr>
          <a:xfrm>
            <a:off x="6502942" y="2804339"/>
            <a:ext cx="53399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什么是内边距</a:t>
            </a:r>
          </a:p>
          <a:p>
            <a:r>
              <a:rPr lang="zh-CN" altLang="en-US" dirty="0"/>
              <a:t>      框内的内容与框之间的距离控件</a:t>
            </a:r>
          </a:p>
          <a:p>
            <a:r>
              <a:rPr lang="zh-CN" altLang="en-US" dirty="0"/>
              <a:t>      注意：增加内边距后会扩大元素边框所占的区域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   </a:t>
            </a:r>
            <a:r>
              <a:rPr lang="zh-CN" altLang="en-US" dirty="0"/>
              <a:t>语法：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padding : value;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取值：像素、</a:t>
            </a:r>
            <a:r>
              <a:rPr lang="en-US" altLang="zh-CN" dirty="0"/>
              <a:t>%</a:t>
            </a:r>
            <a:r>
              <a:rPr lang="zh-CN" altLang="en-US" dirty="0"/>
              <a:t>、不能取负值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8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/>
          </p:cNvSpPr>
          <p:nvPr>
            <p:ph type="body" idx="4294967295"/>
          </p:nvPr>
        </p:nvSpPr>
        <p:spPr>
          <a:xfrm>
            <a:off x="609600" y="1600200"/>
            <a:ext cx="9263270" cy="917713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B4CCE2"/>
              </a:buClr>
              <a:buFontTx/>
              <a:buNone/>
            </a:pPr>
            <a:r>
              <a:rPr lang="zh-CN" altLang="en-US" b="1" dirty="0">
                <a:latin typeface="微软雅黑"/>
                <a:ea typeface="微软雅黑"/>
              </a:rPr>
              <a:t>     </a:t>
            </a:r>
            <a:endParaRPr lang="en-US" altLang="zh-CN" b="1" dirty="0"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  <a:buClr>
                <a:srgbClr val="B4CCE2"/>
              </a:buClr>
              <a:buFontTx/>
              <a:buNone/>
            </a:pPr>
            <a:r>
              <a:rPr lang="en-US" altLang="zh-CN" sz="1800" dirty="0">
                <a:latin typeface="宋体" pitchFamily="2" charset="-122"/>
                <a:ea typeface="宋体" pitchFamily="2" charset="-122"/>
              </a:rPr>
              <a:t>      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4" name="Rectangle 2"/>
          <p:cNvSpPr>
            <a:spLocks noGrp="1"/>
          </p:cNvSpPr>
          <p:nvPr>
            <p:ph type="title" idx="4294967295"/>
          </p:nvPr>
        </p:nvSpPr>
        <p:spPr>
          <a:xfrm>
            <a:off x="837727" y="359229"/>
            <a:ext cx="9035143" cy="1240971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盒子模型例子讲解</a:t>
            </a:r>
            <a:endParaRPr lang="zh-CN" altLang="en-US" dirty="0">
              <a:latin typeface="微软雅黑"/>
              <a:ea typeface="微软雅黑"/>
            </a:endParaRPr>
          </a:p>
        </p:txBody>
      </p:sp>
      <p:sp>
        <p:nvSpPr>
          <p:cNvPr id="5" name="星形: 五角 4"/>
          <p:cNvSpPr/>
          <p:nvPr/>
        </p:nvSpPr>
        <p:spPr>
          <a:xfrm>
            <a:off x="1567543" y="1110343"/>
            <a:ext cx="322786" cy="3483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文本框 5"/>
          <p:cNvSpPr txBox="1"/>
          <p:nvPr/>
        </p:nvSpPr>
        <p:spPr>
          <a:xfrm>
            <a:off x="1470991" y="2133600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常见的整体设置我们通常会看见 这样的代码</a:t>
            </a:r>
            <a:endParaRPr lang="en-GB" dirty="0"/>
          </a:p>
        </p:txBody>
      </p:sp>
      <p:sp>
        <p:nvSpPr>
          <p:cNvPr id="9" name="矩形 8"/>
          <p:cNvSpPr/>
          <p:nvPr/>
        </p:nvSpPr>
        <p:spPr>
          <a:xfrm>
            <a:off x="6891131" y="2676939"/>
            <a:ext cx="51683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Margin</a:t>
            </a:r>
            <a:r>
              <a:rPr lang="zh-CN" altLang="en-US" dirty="0"/>
              <a:t>：</a:t>
            </a:r>
            <a:r>
              <a:rPr lang="en-US" altLang="zh-CN" dirty="0"/>
              <a:t>2px 5px 2px 6px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Margin</a:t>
            </a:r>
            <a:r>
              <a:rPr lang="zh-CN" altLang="en-US" dirty="0"/>
              <a:t>：</a:t>
            </a:r>
            <a:r>
              <a:rPr lang="en-US" altLang="zh-CN" dirty="0"/>
              <a:t>2px 5px 3px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Margin</a:t>
            </a:r>
            <a:r>
              <a:rPr lang="zh-CN" altLang="en-US" dirty="0"/>
              <a:t>：</a:t>
            </a:r>
            <a:r>
              <a:rPr lang="en-US" altLang="zh-CN" dirty="0"/>
              <a:t>2px 6px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GB" dirty="0"/>
              <a:t>M</a:t>
            </a:r>
            <a:r>
              <a:rPr lang="en-US" altLang="zh-CN" dirty="0" err="1"/>
              <a:t>argin</a:t>
            </a:r>
            <a:r>
              <a:rPr lang="zh-CN" altLang="en-US" dirty="0"/>
              <a:t>：</a:t>
            </a:r>
            <a:r>
              <a:rPr lang="en-US" altLang="zh-CN" dirty="0"/>
              <a:t>5px</a:t>
            </a:r>
            <a:r>
              <a:rPr lang="zh-CN" altLang="en-US" dirty="0"/>
              <a:t>；</a:t>
            </a:r>
            <a:endParaRPr lang="en-GB" dirty="0"/>
          </a:p>
        </p:txBody>
      </p:sp>
      <p:pic>
        <p:nvPicPr>
          <p:cNvPr id="11" name="图形 10" descr="帮助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9861" y="1861066"/>
            <a:ext cx="914400" cy="9144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 flipH="1">
            <a:off x="947796" y="5622235"/>
            <a:ext cx="3875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Margin</a:t>
            </a:r>
            <a:r>
              <a:rPr lang="zh-CN" altLang="en-US" dirty="0"/>
              <a:t>：</a:t>
            </a:r>
            <a:r>
              <a:rPr lang="en-US" altLang="zh-CN" dirty="0"/>
              <a:t>2px 5px 3px</a:t>
            </a:r>
            <a:r>
              <a:rPr lang="zh-CN" altLang="en-US" dirty="0"/>
              <a:t>；</a:t>
            </a:r>
            <a:endParaRPr lang="en-US" altLang="zh-CN" dirty="0"/>
          </a:p>
        </p:txBody>
      </p:sp>
      <p:pic>
        <p:nvPicPr>
          <p:cNvPr id="3073" name="Picture 1" descr="top &#10;a عهد ) أوممم م ( &#10;(ن (border &#10;padding &#10;:Ä)Eh &#10;م right &#10;*——.left &#10;C &#10;bottom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99657"/>
            <a:ext cx="3864575" cy="264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9448461" y="5893088"/>
            <a:ext cx="2226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Margin</a:t>
            </a:r>
            <a:r>
              <a:rPr lang="zh-CN" altLang="en-US" dirty="0"/>
              <a:t>：</a:t>
            </a:r>
            <a:r>
              <a:rPr lang="en-US" altLang="zh-CN" dirty="0"/>
              <a:t>2px 6px</a:t>
            </a:r>
            <a:r>
              <a:rPr lang="zh-CN" altLang="en-US" dirty="0"/>
              <a:t>；</a:t>
            </a:r>
            <a:endParaRPr lang="en-US" altLang="zh-CN" dirty="0"/>
          </a:p>
        </p:txBody>
      </p:sp>
      <p:pic>
        <p:nvPicPr>
          <p:cNvPr id="3074" name="Picture 2" descr="top &#10;a طنو margin ) &#10;) &#10;Eاهذ padding &#10;:ÄZ'H &#10;م right &#10;left 4—' &#10;bottom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922" y="3765179"/>
            <a:ext cx="3243254" cy="199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9806" y="2747091"/>
            <a:ext cx="2749759" cy="214981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956313" y="5499652"/>
            <a:ext cx="273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Margin</a:t>
            </a:r>
            <a:r>
              <a:rPr lang="zh-CN" altLang="en-US" dirty="0"/>
              <a:t>：</a:t>
            </a:r>
            <a:r>
              <a:rPr lang="en-US" altLang="zh-CN" dirty="0"/>
              <a:t>2px 5px 2px 6px</a:t>
            </a:r>
            <a:endParaRPr lang="en-GB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98" y="3873526"/>
            <a:ext cx="1402413" cy="140241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FAD1183-77CD-4328-833F-8B1781617307}"/>
              </a:ext>
            </a:extLst>
          </p:cNvPr>
          <p:cNvSpPr txBox="1"/>
          <p:nvPr/>
        </p:nvSpPr>
        <p:spPr>
          <a:xfrm>
            <a:off x="7781912" y="4809520"/>
            <a:ext cx="1924878" cy="1194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个值上右下左</a:t>
            </a:r>
            <a:endParaRPr lang="en-GB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个值上 左右  下</a:t>
            </a:r>
            <a:endParaRPr lang="en-GB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个值 上下  左右</a:t>
            </a:r>
            <a:endParaRPr lang="en-GB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个值  全部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666720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0" y="0"/>
            <a:ext cx="4605251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文本格式化（一）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822A60-033E-4FD2-ABA1-50078EECE4B1}"/>
              </a:ext>
            </a:extLst>
          </p:cNvPr>
          <p:cNvSpPr txBox="1"/>
          <p:nvPr/>
        </p:nvSpPr>
        <p:spPr>
          <a:xfrm>
            <a:off x="0" y="1405193"/>
            <a:ext cx="99253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文本格式化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1</a:t>
            </a:r>
            <a:r>
              <a:rPr lang="zh-CN" altLang="en-US" dirty="0"/>
              <a:t>、控制字体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1</a:t>
            </a:r>
            <a:r>
              <a:rPr lang="zh-CN" altLang="en-US" dirty="0"/>
              <a:t>、指定字体</a:t>
            </a:r>
          </a:p>
          <a:p>
            <a:r>
              <a:rPr lang="zh-CN" altLang="en-US" dirty="0"/>
              <a:t>         </a:t>
            </a:r>
            <a:r>
              <a:rPr lang="en-GB" altLang="zh-CN" dirty="0"/>
              <a:t>font-family:"</a:t>
            </a:r>
            <a:r>
              <a:rPr lang="en-GB" altLang="zh-CN" dirty="0" err="1"/>
              <a:t>microsoft</a:t>
            </a:r>
            <a:r>
              <a:rPr lang="en-GB" altLang="zh-CN" dirty="0"/>
              <a:t> </a:t>
            </a:r>
            <a:r>
              <a:rPr lang="en-GB" altLang="zh-CN" dirty="0" err="1"/>
              <a:t>yahei</a:t>
            </a:r>
            <a:r>
              <a:rPr lang="en-GB" altLang="zh-CN" dirty="0"/>
              <a:t>",</a:t>
            </a:r>
            <a:r>
              <a:rPr lang="en-GB" altLang="zh-CN" dirty="0" err="1"/>
              <a:t>arial</a:t>
            </a:r>
            <a:r>
              <a:rPr lang="en-GB" altLang="zh-CN" dirty="0"/>
              <a:t>,"</a:t>
            </a:r>
            <a:r>
              <a:rPr lang="zh-CN" altLang="en-US" dirty="0"/>
              <a:t>宋体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      2</a:t>
            </a:r>
            <a:r>
              <a:rPr lang="zh-CN" altLang="en-US" dirty="0"/>
              <a:t>、字体大小</a:t>
            </a:r>
          </a:p>
          <a:p>
            <a:r>
              <a:rPr lang="zh-CN" altLang="en-US" dirty="0"/>
              <a:t>         </a:t>
            </a:r>
            <a:r>
              <a:rPr lang="en-GB" altLang="zh-CN" dirty="0"/>
              <a:t>font-size: </a:t>
            </a:r>
            <a:r>
              <a:rPr lang="en-GB" altLang="zh-CN" dirty="0" err="1"/>
              <a:t>px</a:t>
            </a:r>
            <a:r>
              <a:rPr lang="en-GB" altLang="zh-CN" dirty="0"/>
              <a:t> , </a:t>
            </a:r>
            <a:r>
              <a:rPr lang="en-GB" altLang="zh-CN" dirty="0" err="1"/>
              <a:t>pt</a:t>
            </a:r>
            <a:r>
              <a:rPr lang="en-GB" altLang="zh-CN" dirty="0"/>
              <a:t> </a:t>
            </a:r>
            <a:r>
              <a:rPr lang="zh-CN" altLang="en-US" dirty="0"/>
              <a:t>作为单位  </a:t>
            </a:r>
            <a:r>
              <a:rPr lang="en-US" altLang="zh-CN" dirty="0"/>
              <a:t>30</a:t>
            </a:r>
            <a:r>
              <a:rPr lang="en-GB" altLang="zh-CN" dirty="0" err="1"/>
              <a:t>pt</a:t>
            </a:r>
            <a:r>
              <a:rPr lang="en-GB" altLang="zh-CN" dirty="0"/>
              <a:t>  16pt</a:t>
            </a:r>
          </a:p>
          <a:p>
            <a:r>
              <a:rPr lang="en-GB" altLang="zh-CN" dirty="0"/>
              <a:t>	 </a:t>
            </a:r>
            <a:r>
              <a:rPr lang="zh-CN" altLang="en-US" dirty="0"/>
              <a:t>常用字体大小：</a:t>
            </a:r>
            <a:r>
              <a:rPr lang="en-US" altLang="zh-CN" dirty="0"/>
              <a:t>12</a:t>
            </a:r>
            <a:r>
              <a:rPr lang="en-GB" altLang="zh-CN" dirty="0" err="1"/>
              <a:t>px</a:t>
            </a:r>
            <a:r>
              <a:rPr lang="en-GB" altLang="zh-CN" dirty="0"/>
              <a:t> - 14px</a:t>
            </a:r>
          </a:p>
          <a:p>
            <a:r>
              <a:rPr lang="en-GB" altLang="zh-CN" dirty="0"/>
              <a:t>      3</a:t>
            </a:r>
            <a:r>
              <a:rPr lang="zh-CN" altLang="en-GB" dirty="0"/>
              <a:t>、</a:t>
            </a:r>
            <a:r>
              <a:rPr lang="zh-CN" altLang="en-US" dirty="0"/>
              <a:t>字体加粗</a:t>
            </a:r>
          </a:p>
          <a:p>
            <a:r>
              <a:rPr lang="zh-CN" altLang="en-US" dirty="0"/>
              <a:t>         相当于 </a:t>
            </a:r>
            <a:r>
              <a:rPr lang="en-US" altLang="zh-CN" dirty="0"/>
              <a:t>&lt;</a:t>
            </a:r>
            <a:r>
              <a:rPr lang="en-GB" altLang="zh-CN" dirty="0"/>
              <a:t>b&gt;&lt;/b&gt;</a:t>
            </a:r>
          </a:p>
          <a:p>
            <a:r>
              <a:rPr lang="en-GB" altLang="zh-CN" dirty="0"/>
              <a:t>	 font-weight : normal / bold ;</a:t>
            </a:r>
          </a:p>
          <a:p>
            <a:r>
              <a:rPr lang="en-GB" altLang="zh-CN" dirty="0"/>
              <a:t>	</a:t>
            </a:r>
          </a:p>
          <a:p>
            <a:r>
              <a:rPr lang="en-GB" altLang="zh-CN" dirty="0"/>
              <a:t>	 </a:t>
            </a:r>
            <a:r>
              <a:rPr lang="zh-CN" altLang="en-US" dirty="0"/>
              <a:t>建议：通过 该属性取代 </a:t>
            </a:r>
            <a:r>
              <a:rPr lang="en-GB" altLang="zh-CN" dirty="0"/>
              <a:t>b </a:t>
            </a:r>
            <a:r>
              <a:rPr lang="zh-CN" altLang="en-US" dirty="0"/>
              <a:t>标签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4</a:t>
            </a:r>
            <a:r>
              <a:rPr lang="zh-CN" altLang="en-US" dirty="0"/>
              <a:t>、字体样式</a:t>
            </a:r>
          </a:p>
          <a:p>
            <a:r>
              <a:rPr lang="zh-CN" altLang="en-US" dirty="0"/>
              <a:t>         斜体</a:t>
            </a:r>
          </a:p>
          <a:p>
            <a:r>
              <a:rPr lang="zh-CN" altLang="en-US" dirty="0"/>
              <a:t>	 </a:t>
            </a:r>
            <a:r>
              <a:rPr lang="en-GB" altLang="zh-CN" dirty="0" err="1"/>
              <a:t>font-style:normal</a:t>
            </a:r>
            <a:r>
              <a:rPr lang="en-GB" altLang="zh-CN" dirty="0"/>
              <a:t> / italic;</a:t>
            </a:r>
          </a:p>
          <a:p>
            <a:r>
              <a:rPr lang="en-GB" altLang="zh-CN" dirty="0"/>
              <a:t>	 </a:t>
            </a:r>
            <a:r>
              <a:rPr lang="zh-CN" altLang="en-US" dirty="0"/>
              <a:t>相当于</a:t>
            </a:r>
            <a:r>
              <a:rPr lang="en-US" altLang="zh-CN" dirty="0"/>
              <a:t>&lt;</a:t>
            </a:r>
            <a:r>
              <a:rPr lang="en-GB" altLang="zh-CN" dirty="0" err="1"/>
              <a:t>i</a:t>
            </a:r>
            <a:r>
              <a:rPr lang="en-GB" altLang="zh-CN" dirty="0"/>
              <a:t>&gt;&lt;/</a:t>
            </a:r>
            <a:r>
              <a:rPr lang="en-GB" altLang="zh-CN" dirty="0" err="1"/>
              <a:t>i</a:t>
            </a:r>
            <a:r>
              <a:rPr lang="en-GB" altLang="zh-CN" dirty="0"/>
              <a:t>&gt;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6D4F89-842C-4D5E-A3AD-0779157583B5}"/>
              </a:ext>
            </a:extLst>
          </p:cNvPr>
          <p:cNvSpPr txBox="1"/>
          <p:nvPr/>
        </p:nvSpPr>
        <p:spPr>
          <a:xfrm>
            <a:off x="4962698" y="1405193"/>
            <a:ext cx="707713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 5</a:t>
            </a:r>
            <a:r>
              <a:rPr lang="zh-CN" altLang="en-GB" dirty="0"/>
              <a:t>、</a:t>
            </a:r>
            <a:r>
              <a:rPr lang="zh-CN" altLang="en-US" dirty="0"/>
              <a:t>小型大写字母</a:t>
            </a:r>
          </a:p>
          <a:p>
            <a:r>
              <a:rPr lang="zh-CN" altLang="en-US" dirty="0"/>
              <a:t>         </a:t>
            </a:r>
            <a:r>
              <a:rPr lang="en-GB" altLang="zh-CN" dirty="0"/>
              <a:t>font-variant : normal / small-caps;</a:t>
            </a:r>
          </a:p>
          <a:p>
            <a:r>
              <a:rPr lang="en-GB" altLang="zh-CN" dirty="0"/>
              <a:t>      6</a:t>
            </a:r>
            <a:r>
              <a:rPr lang="zh-CN" altLang="en-GB" dirty="0"/>
              <a:t>、</a:t>
            </a:r>
            <a:r>
              <a:rPr lang="zh-CN" altLang="en-US" dirty="0"/>
              <a:t>字体属性 </a:t>
            </a:r>
            <a:r>
              <a:rPr lang="en-GB" altLang="zh-CN" dirty="0"/>
              <a:t>font</a:t>
            </a:r>
          </a:p>
          <a:p>
            <a:r>
              <a:rPr lang="en-GB" altLang="zh-CN" dirty="0"/>
              <a:t>         </a:t>
            </a:r>
            <a:r>
              <a:rPr lang="zh-CN" altLang="en-US" dirty="0"/>
              <a:t>将所有的属性设置在一个声明当中</a:t>
            </a:r>
          </a:p>
          <a:p>
            <a:r>
              <a:rPr lang="zh-CN" altLang="en-US" dirty="0"/>
              <a:t>	 </a:t>
            </a:r>
            <a:r>
              <a:rPr lang="en-GB" altLang="zh-CN" dirty="0" err="1"/>
              <a:t>font:font-style</a:t>
            </a:r>
            <a:r>
              <a:rPr lang="en-GB" altLang="zh-CN" dirty="0"/>
              <a:t> font-</a:t>
            </a:r>
            <a:r>
              <a:rPr lang="en-GB" altLang="zh-CN" dirty="0" err="1"/>
              <a:t>varaint</a:t>
            </a:r>
            <a:r>
              <a:rPr lang="en-GB" altLang="zh-CN" dirty="0"/>
              <a:t> font-weight font-size font-family;</a:t>
            </a:r>
          </a:p>
          <a:p>
            <a:r>
              <a:rPr lang="en-GB" altLang="zh-CN" dirty="0"/>
              <a:t>	 </a:t>
            </a:r>
            <a:r>
              <a:rPr lang="en-GB" altLang="zh-CN" dirty="0" err="1"/>
              <a:t>eg:font:italic</a:t>
            </a:r>
            <a:r>
              <a:rPr lang="en-GB" altLang="zh-CN" dirty="0"/>
              <a:t> small-caps bold 12px "</a:t>
            </a:r>
            <a:r>
              <a:rPr lang="en-GB" altLang="zh-CN" dirty="0" err="1"/>
              <a:t>microsoft</a:t>
            </a:r>
            <a:r>
              <a:rPr lang="en-GB" altLang="zh-CN" dirty="0"/>
              <a:t> </a:t>
            </a:r>
            <a:r>
              <a:rPr lang="en-GB" altLang="zh-CN" dirty="0" err="1"/>
              <a:t>yahei</a:t>
            </a:r>
            <a:r>
              <a:rPr lang="en-GB" altLang="zh-CN" dirty="0"/>
              <a:t>",</a:t>
            </a:r>
            <a:r>
              <a:rPr lang="en-GB" altLang="zh-CN" dirty="0" err="1"/>
              <a:t>arial</a:t>
            </a:r>
            <a:r>
              <a:rPr lang="en-GB" altLang="zh-CN" dirty="0"/>
              <a:t>;</a:t>
            </a:r>
          </a:p>
          <a:p>
            <a:r>
              <a:rPr lang="en-GB" altLang="zh-CN" dirty="0"/>
              <a:t>	 </a:t>
            </a:r>
            <a:r>
              <a:rPr lang="zh-CN" altLang="en-US" dirty="0"/>
              <a:t>常用写法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	</a:t>
            </a:r>
            <a:r>
              <a:rPr lang="en-GB" altLang="zh-CN" dirty="0"/>
              <a:t>font :font-size  font-family;</a:t>
            </a:r>
          </a:p>
          <a:p>
            <a:r>
              <a:rPr lang="en-GB" altLang="zh-CN" dirty="0"/>
              <a:t>		</a:t>
            </a:r>
            <a:r>
              <a:rPr lang="en-GB" altLang="zh-CN" dirty="0" err="1"/>
              <a:t>font:bold</a:t>
            </a:r>
            <a:r>
              <a:rPr lang="en-GB" altLang="zh-CN" dirty="0"/>
              <a:t> 12px "</a:t>
            </a:r>
            <a:r>
              <a:rPr lang="en-GB" altLang="zh-CN" dirty="0" err="1"/>
              <a:t>microsoft</a:t>
            </a:r>
            <a:r>
              <a:rPr lang="en-GB" altLang="zh-CN" dirty="0"/>
              <a:t> </a:t>
            </a:r>
            <a:r>
              <a:rPr lang="en-GB" altLang="zh-CN" dirty="0" err="1"/>
              <a:t>yahei</a:t>
            </a:r>
            <a:r>
              <a:rPr lang="en-GB" altLang="zh-CN" dirty="0"/>
              <a:t>";</a:t>
            </a:r>
          </a:p>
          <a:p>
            <a:r>
              <a:rPr lang="en-GB" altLang="zh-CN" dirty="0"/>
              <a:t>	 </a:t>
            </a:r>
            <a:r>
              <a:rPr lang="zh-CN" altLang="en-US" dirty="0"/>
              <a:t>其他写法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        </a:t>
            </a:r>
            <a:r>
              <a:rPr lang="en-GB" altLang="zh-CN" dirty="0"/>
              <a:t>font : font-size/line-height font-family;</a:t>
            </a:r>
          </a:p>
          <a:p>
            <a:r>
              <a:rPr lang="en-GB" altLang="zh-CN" dirty="0"/>
              <a:t>		font:12px/24px "</a:t>
            </a:r>
            <a:r>
              <a:rPr lang="en-GB" altLang="zh-CN" dirty="0" err="1"/>
              <a:t>microsoft</a:t>
            </a:r>
            <a:r>
              <a:rPr lang="en-GB" altLang="zh-CN" dirty="0"/>
              <a:t> </a:t>
            </a:r>
            <a:r>
              <a:rPr lang="en-GB" altLang="zh-CN" dirty="0" err="1"/>
              <a:t>yahei</a:t>
            </a:r>
            <a:r>
              <a:rPr lang="en-GB" altLang="zh-CN" dirty="0"/>
              <a:t>";</a:t>
            </a:r>
          </a:p>
          <a:p>
            <a:r>
              <a:rPr lang="en-GB" altLang="zh-CN" dirty="0"/>
              <a:t>    		line-height : </a:t>
            </a:r>
            <a:r>
              <a:rPr lang="zh-CN" altLang="en-US" dirty="0"/>
              <a:t>行高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42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0" y="0"/>
            <a:ext cx="4605251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文本格式化（二）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822A60-033E-4FD2-ABA1-50078EECE4B1}"/>
              </a:ext>
            </a:extLst>
          </p:cNvPr>
          <p:cNvSpPr txBox="1"/>
          <p:nvPr/>
        </p:nvSpPr>
        <p:spPr>
          <a:xfrm>
            <a:off x="0" y="1105935"/>
            <a:ext cx="99253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、文本属性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1</a:t>
            </a:r>
            <a:r>
              <a:rPr lang="zh-CN" altLang="en-US" dirty="0"/>
              <a:t>、颜色</a:t>
            </a:r>
          </a:p>
          <a:p>
            <a:r>
              <a:rPr lang="zh-CN" altLang="en-US" dirty="0"/>
              <a:t>          </a:t>
            </a:r>
            <a:r>
              <a:rPr lang="en-US" altLang="zh-CN" dirty="0"/>
              <a:t>color : </a:t>
            </a:r>
            <a:r>
              <a:rPr lang="zh-CN" altLang="en-US" dirty="0"/>
              <a:t>颜色值 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          </a:t>
            </a:r>
            <a:r>
              <a:rPr lang="en-US" altLang="zh-CN" dirty="0" err="1"/>
              <a:t>rgba</a:t>
            </a:r>
            <a:r>
              <a:rPr lang="en-US" altLang="zh-CN" dirty="0"/>
              <a:t>(255,0,0,0.5);</a:t>
            </a:r>
          </a:p>
          <a:p>
            <a:r>
              <a:rPr lang="en-US" altLang="zh-CN" dirty="0"/>
              <a:t>       2</a:t>
            </a:r>
            <a:r>
              <a:rPr lang="zh-CN" altLang="en-US" dirty="0"/>
              <a:t>、文本排列</a:t>
            </a:r>
          </a:p>
          <a:p>
            <a:r>
              <a:rPr lang="zh-CN" altLang="en-US" dirty="0"/>
              <a:t>          </a:t>
            </a:r>
            <a:r>
              <a:rPr lang="en-US" altLang="zh-CN" dirty="0" err="1"/>
              <a:t>text-align:left</a:t>
            </a:r>
            <a:r>
              <a:rPr lang="en-US" altLang="zh-CN" dirty="0"/>
              <a:t>/right/center; </a:t>
            </a:r>
            <a:r>
              <a:rPr lang="zh-CN" altLang="en-US" dirty="0"/>
              <a:t>元素中的内容水平对齐方式，</a:t>
            </a:r>
            <a:r>
              <a:rPr lang="zh-CN" altLang="en-US" b="1" dirty="0">
                <a:solidFill>
                  <a:srgbClr val="FF0000"/>
                </a:solidFill>
              </a:rPr>
              <a:t>大部分主流浏览器，只对行内元素起作用，对块不起作用</a:t>
            </a:r>
          </a:p>
          <a:p>
            <a:r>
              <a:rPr lang="zh-CN" altLang="en-US" dirty="0"/>
              <a:t>	  </a:t>
            </a:r>
            <a:r>
              <a:rPr lang="en-US" altLang="zh-CN" dirty="0" err="1"/>
              <a:t>vertical-align:top</a:t>
            </a:r>
            <a:r>
              <a:rPr lang="en-US" altLang="zh-CN" dirty="0"/>
              <a:t> / bottom / middle / baseline; </a:t>
            </a:r>
            <a:r>
              <a:rPr lang="zh-CN" altLang="en-US" dirty="0"/>
              <a:t>文本内容垂直对齐方式</a:t>
            </a:r>
            <a:endParaRPr lang="en-GB" altLang="zh-CN" dirty="0"/>
          </a:p>
          <a:p>
            <a:r>
              <a:rPr lang="zh-CN" altLang="en-US" dirty="0"/>
              <a:t>	      </a:t>
            </a:r>
            <a:r>
              <a:rPr lang="en-US" altLang="zh-CN" dirty="0"/>
              <a:t>baseline : </a:t>
            </a:r>
            <a:r>
              <a:rPr lang="zh-CN" altLang="en-US" dirty="0"/>
              <a:t>基线对齐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3</a:t>
            </a:r>
            <a:r>
              <a:rPr lang="zh-CN" altLang="en-US" dirty="0"/>
              <a:t>、文字修饰</a:t>
            </a:r>
            <a:r>
              <a:rPr lang="en-US" altLang="zh-CN" dirty="0"/>
              <a:t>(</a:t>
            </a:r>
            <a:r>
              <a:rPr lang="zh-CN" altLang="en-US" dirty="0"/>
              <a:t>线条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text-decoration:none</a:t>
            </a:r>
            <a:r>
              <a:rPr lang="en-US" altLang="zh-CN" dirty="0"/>
              <a:t> / underline </a:t>
            </a:r>
          </a:p>
          <a:p>
            <a:r>
              <a:rPr lang="en-US" altLang="zh-CN" dirty="0"/>
              <a:t>	     none : </a:t>
            </a:r>
            <a:r>
              <a:rPr lang="zh-CN" altLang="en-US" dirty="0"/>
              <a:t>去除文本上的线条</a:t>
            </a:r>
          </a:p>
          <a:p>
            <a:r>
              <a:rPr lang="zh-CN" altLang="en-US" dirty="0"/>
              <a:t>	     </a:t>
            </a:r>
            <a:r>
              <a:rPr lang="en-US" altLang="zh-CN" dirty="0"/>
              <a:t>underline : </a:t>
            </a:r>
            <a:r>
              <a:rPr lang="zh-CN" altLang="en-US" dirty="0"/>
              <a:t>下划线</a:t>
            </a:r>
          </a:p>
          <a:p>
            <a:r>
              <a:rPr lang="zh-CN" altLang="en-US" dirty="0"/>
              <a:t>	     </a:t>
            </a:r>
            <a:r>
              <a:rPr lang="en-US" altLang="zh-CN" dirty="0"/>
              <a:t>overline : </a:t>
            </a:r>
            <a:r>
              <a:rPr lang="zh-CN" altLang="en-US" dirty="0"/>
              <a:t>上划线</a:t>
            </a:r>
          </a:p>
          <a:p>
            <a:r>
              <a:rPr lang="zh-CN" altLang="en-US" dirty="0"/>
              <a:t>	     </a:t>
            </a:r>
            <a:r>
              <a:rPr lang="en-US" altLang="zh-CN" dirty="0" err="1"/>
              <a:t>linethrough</a:t>
            </a:r>
            <a:r>
              <a:rPr lang="en-US" altLang="zh-CN" dirty="0"/>
              <a:t> : </a:t>
            </a:r>
            <a:r>
              <a:rPr lang="zh-CN" altLang="en-US" dirty="0"/>
              <a:t>删除线  </a:t>
            </a:r>
            <a:r>
              <a:rPr lang="en-US" altLang="zh-CN" dirty="0"/>
              <a:t>&lt;s&gt;&lt;/s&gt;</a:t>
            </a:r>
          </a:p>
          <a:p>
            <a:r>
              <a:rPr lang="en-US" altLang="zh-CN" dirty="0"/>
              <a:t>	</a:t>
            </a:r>
            <a:endParaRPr lang="en-GB" altLang="zh-CN" dirty="0"/>
          </a:p>
          <a:p>
            <a:r>
              <a:rPr lang="en-GB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7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0" y="0"/>
            <a:ext cx="4605251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文本格式化（三）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BB7326-423F-488C-BC10-4F5FDA45098A}"/>
              </a:ext>
            </a:extLst>
          </p:cNvPr>
          <p:cNvSpPr txBox="1"/>
          <p:nvPr/>
        </p:nvSpPr>
        <p:spPr>
          <a:xfrm>
            <a:off x="0" y="1596044"/>
            <a:ext cx="1108508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、行高</a:t>
            </a:r>
          </a:p>
          <a:p>
            <a:r>
              <a:rPr lang="zh-CN" altLang="en-US" dirty="0"/>
              <a:t>          每行文本所占据的高度。如果行高的值高于文本的高度，那么这段文本会在行高范围内垂直居中显示。</a:t>
            </a:r>
          </a:p>
          <a:p>
            <a:r>
              <a:rPr lang="zh-CN" altLang="en-US" dirty="0"/>
              <a:t>	  使用方式：</a:t>
            </a:r>
          </a:p>
          <a:p>
            <a:r>
              <a:rPr lang="zh-CN" altLang="en-US" dirty="0"/>
              <a:t>	      </a:t>
            </a:r>
            <a:r>
              <a:rPr lang="en-US" altLang="zh-CN" dirty="0"/>
              <a:t>1</a:t>
            </a:r>
            <a:r>
              <a:rPr lang="zh-CN" altLang="en-US" dirty="0"/>
              <a:t>、将行高与容器高度设置为一致，从而使容器内的文本垂直居中显示。</a:t>
            </a:r>
            <a:r>
              <a:rPr lang="en-US" altLang="zh-CN" dirty="0"/>
              <a:t>(</a:t>
            </a:r>
            <a:r>
              <a:rPr lang="zh-CN" altLang="en-US" dirty="0"/>
              <a:t>只针对一行数据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      2</a:t>
            </a:r>
            <a:r>
              <a:rPr lang="zh-CN" altLang="en-US" dirty="0"/>
              <a:t>、如果想给文本增加上下的边距，也可以使用</a:t>
            </a:r>
            <a:r>
              <a:rPr lang="en-GB" dirty="0"/>
              <a:t>line-height</a:t>
            </a:r>
          </a:p>
          <a:p>
            <a:r>
              <a:rPr lang="en-GB" dirty="0"/>
              <a:t>       5、</a:t>
            </a:r>
            <a:r>
              <a:rPr lang="zh-CN" altLang="en-US" dirty="0"/>
              <a:t>首行文本缩进</a:t>
            </a:r>
          </a:p>
          <a:p>
            <a:r>
              <a:rPr lang="zh-CN" altLang="en-US" dirty="0"/>
              <a:t>          让元素内的首行文本，空出指定的像素值</a:t>
            </a:r>
          </a:p>
          <a:p>
            <a:r>
              <a:rPr lang="zh-CN" altLang="en-US" dirty="0"/>
              <a:t>	  </a:t>
            </a:r>
            <a:r>
              <a:rPr lang="en-GB" dirty="0" err="1"/>
              <a:t>text-indent:value</a:t>
            </a:r>
            <a:r>
              <a:rPr lang="en-GB" dirty="0"/>
              <a:t>;</a:t>
            </a:r>
          </a:p>
          <a:p>
            <a:r>
              <a:rPr lang="en-GB" dirty="0"/>
              <a:t>       6、</a:t>
            </a:r>
            <a:r>
              <a:rPr lang="zh-CN" altLang="en-US" dirty="0"/>
              <a:t>文本阴影</a:t>
            </a:r>
          </a:p>
          <a:p>
            <a:r>
              <a:rPr lang="zh-CN" altLang="en-US" dirty="0"/>
              <a:t>          </a:t>
            </a:r>
            <a:r>
              <a:rPr lang="en-GB" dirty="0" err="1"/>
              <a:t>text-shadow:h-shadow</a:t>
            </a:r>
            <a:r>
              <a:rPr lang="en-GB" dirty="0"/>
              <a:t> v-shadow blur </a:t>
            </a:r>
            <a:r>
              <a:rPr lang="en-GB" dirty="0" err="1"/>
              <a:t>color</a:t>
            </a:r>
            <a:r>
              <a:rPr lang="en-GB" dirty="0"/>
              <a:t>;</a:t>
            </a:r>
          </a:p>
          <a:p>
            <a:r>
              <a:rPr lang="en-GB" dirty="0"/>
              <a:t>          </a:t>
            </a:r>
            <a:r>
              <a:rPr lang="zh-CN" altLang="en-US" dirty="0"/>
              <a:t>常用例子：</a:t>
            </a:r>
            <a:r>
              <a:rPr lang="en-GB" dirty="0"/>
              <a:t>text-shadow: 5px </a:t>
            </a:r>
            <a:r>
              <a:rPr lang="en-GB" dirty="0" err="1"/>
              <a:t>5px</a:t>
            </a:r>
            <a:r>
              <a:rPr lang="en-GB" dirty="0"/>
              <a:t> </a:t>
            </a:r>
            <a:r>
              <a:rPr lang="en-GB" dirty="0" err="1"/>
              <a:t>5px</a:t>
            </a:r>
            <a:r>
              <a:rPr lang="en-GB" dirty="0"/>
              <a:t> #FF0000;</a:t>
            </a:r>
          </a:p>
        </p:txBody>
      </p:sp>
    </p:spTree>
    <p:extLst>
      <p:ext uri="{BB962C8B-B14F-4D97-AF65-F5344CB8AC3E}">
        <p14:creationId xmlns:p14="http://schemas.microsoft.com/office/powerpoint/2010/main" val="126334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0" y="0"/>
            <a:ext cx="4605251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文本格式处理（四）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C559FF-925F-4E69-A62C-17716131C0B3}"/>
              </a:ext>
            </a:extLst>
          </p:cNvPr>
          <p:cNvSpPr txBox="1"/>
          <p:nvPr/>
        </p:nvSpPr>
        <p:spPr>
          <a:xfrm>
            <a:off x="399010" y="1105935"/>
            <a:ext cx="1004852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、文本溢出处理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1</a:t>
            </a:r>
            <a:r>
              <a:rPr lang="zh-CN" altLang="en-US" dirty="0"/>
              <a:t>、处理空白</a:t>
            </a:r>
          </a:p>
          <a:p>
            <a:r>
              <a:rPr lang="zh-CN" altLang="en-US" dirty="0"/>
              <a:t>          </a:t>
            </a:r>
            <a:r>
              <a:rPr lang="en-GB" dirty="0" err="1"/>
              <a:t>white-space:normal</a:t>
            </a:r>
            <a:r>
              <a:rPr lang="en-GB" dirty="0"/>
              <a:t> / </a:t>
            </a:r>
            <a:r>
              <a:rPr lang="en-GB" dirty="0" err="1"/>
              <a:t>nowrap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/>
              <a:t>	  </a:t>
            </a:r>
            <a:r>
              <a:rPr lang="zh-CN" altLang="en-US" dirty="0"/>
              <a:t>出现场合：配合着</a:t>
            </a:r>
            <a:r>
              <a:rPr lang="en-GB" dirty="0" err="1"/>
              <a:t>overflow:hidden</a:t>
            </a:r>
            <a:r>
              <a:rPr lang="en-GB" dirty="0"/>
              <a:t>;</a:t>
            </a:r>
            <a:r>
              <a:rPr lang="zh-CN" altLang="en-US" dirty="0"/>
              <a:t>来对超出范围的内容进行隐藏。从而保证元素的高度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2</a:t>
            </a:r>
            <a:r>
              <a:rPr lang="zh-CN" altLang="en-US" dirty="0"/>
              <a:t>、文本溢出</a:t>
            </a:r>
          </a:p>
          <a:p>
            <a:r>
              <a:rPr lang="zh-CN" altLang="en-US" dirty="0"/>
              <a:t>          </a:t>
            </a:r>
            <a:r>
              <a:rPr lang="en-GB" dirty="0" err="1"/>
              <a:t>overflow:hidden</a:t>
            </a:r>
            <a:r>
              <a:rPr lang="en-GB" dirty="0"/>
              <a:t>; </a:t>
            </a:r>
            <a:r>
              <a:rPr lang="zh-CN" altLang="en-US" dirty="0"/>
              <a:t>元素对溢出后的处理</a:t>
            </a:r>
          </a:p>
          <a:p>
            <a:r>
              <a:rPr lang="zh-CN" altLang="en-US" dirty="0"/>
              <a:t>	  属性</a:t>
            </a:r>
            <a:r>
              <a:rPr lang="en-US" altLang="zh-CN" dirty="0"/>
              <a:t>:</a:t>
            </a:r>
            <a:r>
              <a:rPr lang="en-GB" dirty="0"/>
              <a:t>text-overflow:</a:t>
            </a:r>
          </a:p>
          <a:p>
            <a:r>
              <a:rPr lang="en-GB" dirty="0"/>
              <a:t>	  </a:t>
            </a:r>
            <a:r>
              <a:rPr lang="zh-CN" altLang="en-US" dirty="0"/>
              <a:t>取值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       </a:t>
            </a:r>
            <a:r>
              <a:rPr lang="en-GB" dirty="0"/>
              <a:t>clip : </a:t>
            </a:r>
            <a:r>
              <a:rPr lang="zh-CN" altLang="en-US" dirty="0"/>
              <a:t>裁剪、切割</a:t>
            </a:r>
          </a:p>
          <a:p>
            <a:r>
              <a:rPr lang="zh-CN" altLang="en-US" dirty="0"/>
              <a:t>	       </a:t>
            </a:r>
            <a:r>
              <a:rPr lang="en-GB" dirty="0"/>
              <a:t>ellipsis : </a:t>
            </a:r>
            <a:r>
              <a:rPr lang="zh-CN" altLang="en-US" dirty="0"/>
              <a:t>隐藏溢出内容并且显示 </a:t>
            </a:r>
            <a:r>
              <a:rPr lang="en-US" altLang="zh-CN" dirty="0"/>
              <a:t>...</a:t>
            </a:r>
          </a:p>
          <a:p>
            <a:r>
              <a:rPr lang="en-US" altLang="zh-CN" dirty="0"/>
              <a:t>	  </a:t>
            </a:r>
            <a:r>
              <a:rPr lang="zh-CN" altLang="en-US" dirty="0"/>
              <a:t>注意：</a:t>
            </a:r>
            <a:r>
              <a:rPr lang="en-GB" dirty="0"/>
              <a:t>text-overflow </a:t>
            </a:r>
            <a:r>
              <a:rPr lang="zh-CN" altLang="en-US" dirty="0"/>
              <a:t>要 配合着 </a:t>
            </a:r>
            <a:r>
              <a:rPr lang="en-GB" dirty="0" err="1"/>
              <a:t>overflow:hidden</a:t>
            </a:r>
            <a:r>
              <a:rPr lang="en-GB" dirty="0"/>
              <a:t>;</a:t>
            </a:r>
            <a:r>
              <a:rPr lang="zh-CN" altLang="en-US" dirty="0"/>
              <a:t>一起使用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3</a:t>
            </a:r>
            <a:r>
              <a:rPr lang="zh-CN" altLang="en-US" dirty="0"/>
              <a:t>、长单词换行</a:t>
            </a:r>
          </a:p>
          <a:p>
            <a:r>
              <a:rPr lang="zh-CN" altLang="en-US" dirty="0"/>
              <a:t>          属性</a:t>
            </a:r>
            <a:r>
              <a:rPr lang="en-US" altLang="zh-CN" dirty="0"/>
              <a:t>:</a:t>
            </a:r>
            <a:r>
              <a:rPr lang="en-GB" dirty="0"/>
              <a:t>word-wrap</a:t>
            </a:r>
          </a:p>
          <a:p>
            <a:r>
              <a:rPr lang="en-GB" dirty="0"/>
              <a:t>	  </a:t>
            </a:r>
            <a:r>
              <a:rPr lang="zh-CN" altLang="en-US" dirty="0"/>
              <a:t>值</a:t>
            </a:r>
            <a:r>
              <a:rPr lang="en-US" altLang="zh-CN" dirty="0"/>
              <a:t>:</a:t>
            </a:r>
            <a:r>
              <a:rPr lang="en-GB" dirty="0"/>
              <a:t>normal / break-word(</a:t>
            </a:r>
            <a:r>
              <a:rPr lang="zh-CN" altLang="en-US" dirty="0"/>
              <a:t>长单词换行</a:t>
            </a:r>
            <a:r>
              <a:rPr lang="en-GB" dirty="0"/>
              <a:t>)</a:t>
            </a:r>
          </a:p>
          <a:p>
            <a:r>
              <a:rPr lang="en-GB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33057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0" y="0"/>
            <a:ext cx="4605251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浮动（一）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3E9D6F-D9DD-4C64-A191-037A302E770B}"/>
              </a:ext>
            </a:extLst>
          </p:cNvPr>
          <p:cNvSpPr txBox="1"/>
          <p:nvPr/>
        </p:nvSpPr>
        <p:spPr>
          <a:xfrm>
            <a:off x="515389" y="1512639"/>
            <a:ext cx="30796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、什么定位</a:t>
            </a:r>
          </a:p>
          <a:p>
            <a:r>
              <a:rPr lang="zh-CN" altLang="en-US" dirty="0"/>
              <a:t>      元素该出现的位置</a:t>
            </a:r>
          </a:p>
          <a:p>
            <a:r>
              <a:rPr lang="zh-CN" altLang="en-US" dirty="0"/>
              <a:t>      分为以下几类：</a:t>
            </a:r>
          </a:p>
          <a:p>
            <a:r>
              <a:rPr lang="zh-CN" altLang="en-US" dirty="0"/>
              <a:t>        普通流定位</a:t>
            </a:r>
            <a:r>
              <a:rPr lang="en-US" altLang="zh-CN" dirty="0"/>
              <a:t>(</a:t>
            </a:r>
            <a:r>
              <a:rPr lang="zh-CN" altLang="en-US" dirty="0"/>
              <a:t>文档流定位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浮动定位</a:t>
            </a:r>
          </a:p>
          <a:p>
            <a:r>
              <a:rPr lang="zh-CN" altLang="en-US" dirty="0"/>
              <a:t>                   相对定位</a:t>
            </a:r>
          </a:p>
          <a:p>
            <a:r>
              <a:rPr lang="zh-CN" altLang="en-US" dirty="0"/>
              <a:t>	绝对定位</a:t>
            </a:r>
          </a:p>
          <a:p>
            <a:r>
              <a:rPr lang="zh-CN" altLang="en-US" dirty="0"/>
              <a:t>	固定定位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2</a:t>
            </a:r>
            <a:r>
              <a:rPr lang="zh-CN" altLang="en-US" dirty="0"/>
              <a:t>、普通流定位</a:t>
            </a:r>
          </a:p>
          <a:p>
            <a:r>
              <a:rPr lang="zh-CN" altLang="en-US" dirty="0"/>
              <a:t>      页面默认的定位方式</a:t>
            </a:r>
          </a:p>
          <a:p>
            <a:r>
              <a:rPr lang="zh-CN" altLang="en-US" dirty="0"/>
              <a:t>      块级元素：从上到下显示</a:t>
            </a:r>
          </a:p>
          <a:p>
            <a:r>
              <a:rPr lang="zh-CN" altLang="en-US" dirty="0"/>
              <a:t>      行内元素：从左到右显示</a:t>
            </a:r>
          </a:p>
          <a:p>
            <a:r>
              <a:rPr lang="zh-CN" altLang="en-US" dirty="0"/>
              <a:t>   </a:t>
            </a:r>
            <a:endParaRPr lang="en-GB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00FB62-CC8A-4463-BEB1-F25CEE9F30DC}"/>
              </a:ext>
            </a:extLst>
          </p:cNvPr>
          <p:cNvSpPr txBox="1"/>
          <p:nvPr/>
        </p:nvSpPr>
        <p:spPr>
          <a:xfrm>
            <a:off x="4605251" y="681643"/>
            <a:ext cx="687880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、浮动定位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1</a:t>
            </a:r>
            <a:r>
              <a:rPr lang="zh-CN" altLang="en-US" dirty="0"/>
              <a:t>、什么是浮动定位</a:t>
            </a:r>
          </a:p>
          <a:p>
            <a:r>
              <a:rPr lang="zh-CN" altLang="en-US" dirty="0"/>
              <a:t>         元素会脱离默认文档流</a:t>
            </a:r>
            <a:r>
              <a:rPr lang="en-US" altLang="zh-CN" dirty="0"/>
              <a:t>,</a:t>
            </a:r>
            <a:r>
              <a:rPr lang="zh-CN" altLang="en-US" dirty="0"/>
              <a:t>在页面上不会占据空间</a:t>
            </a:r>
          </a:p>
          <a:p>
            <a:r>
              <a:rPr lang="zh-CN" altLang="en-US" dirty="0"/>
              <a:t>	 浮动定位的元素会放置在包含框的左边或者右边</a:t>
            </a:r>
          </a:p>
          <a:p>
            <a:r>
              <a:rPr lang="zh-CN" altLang="en-US" dirty="0"/>
              <a:t>	 浮动的元素依然在包含框内</a:t>
            </a:r>
          </a:p>
          <a:p>
            <a:r>
              <a:rPr lang="zh-CN" altLang="en-US" dirty="0"/>
              <a:t>	 当浮动元素碰到其他浮动元素时，就会停止浮动</a:t>
            </a:r>
          </a:p>
          <a:p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2</a:t>
            </a:r>
            <a:r>
              <a:rPr lang="zh-CN" altLang="en-US" dirty="0"/>
              <a:t>、浮动定位解决的问题</a:t>
            </a:r>
          </a:p>
          <a:p>
            <a:r>
              <a:rPr lang="zh-CN" altLang="en-US" dirty="0"/>
              <a:t>         实现特殊的定位方式，比如：让多个块级元素在同一行内显示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3</a:t>
            </a:r>
            <a:r>
              <a:rPr lang="zh-CN" altLang="en-US" dirty="0"/>
              <a:t>、属性</a:t>
            </a:r>
          </a:p>
          <a:p>
            <a:r>
              <a:rPr lang="zh-CN" altLang="en-US" dirty="0"/>
              <a:t>         </a:t>
            </a:r>
            <a:r>
              <a:rPr lang="en-US" altLang="zh-CN" dirty="0"/>
              <a:t>float</a:t>
            </a:r>
          </a:p>
          <a:p>
            <a:r>
              <a:rPr lang="en-US" altLang="zh-CN" dirty="0"/>
              <a:t>	 </a:t>
            </a:r>
            <a:r>
              <a:rPr lang="zh-CN" altLang="en-US" dirty="0"/>
              <a:t>取值：</a:t>
            </a:r>
          </a:p>
          <a:p>
            <a:r>
              <a:rPr lang="zh-CN" altLang="en-US" dirty="0"/>
              <a:t>	      </a:t>
            </a:r>
            <a:r>
              <a:rPr lang="en-US" altLang="zh-CN" dirty="0"/>
              <a:t>left : </a:t>
            </a:r>
            <a:r>
              <a:rPr lang="zh-CN" altLang="en-US" dirty="0"/>
              <a:t>左浮动</a:t>
            </a:r>
          </a:p>
          <a:p>
            <a:r>
              <a:rPr lang="zh-CN" altLang="en-US" dirty="0"/>
              <a:t>	      </a:t>
            </a:r>
            <a:r>
              <a:rPr lang="en-US" altLang="zh-CN" dirty="0"/>
              <a:t>right : </a:t>
            </a:r>
            <a:r>
              <a:rPr lang="zh-CN" altLang="en-US" dirty="0"/>
              <a:t>右浮动</a:t>
            </a:r>
          </a:p>
          <a:p>
            <a:r>
              <a:rPr lang="zh-CN" altLang="en-US" dirty="0"/>
              <a:t>	      </a:t>
            </a:r>
            <a:r>
              <a:rPr lang="en-US" altLang="zh-CN" dirty="0"/>
              <a:t>none : </a:t>
            </a:r>
            <a:r>
              <a:rPr lang="zh-CN" altLang="en-US" dirty="0"/>
              <a:t>无浮动</a:t>
            </a:r>
          </a:p>
          <a:p>
            <a:r>
              <a:rPr lang="zh-CN" altLang="en-US" dirty="0"/>
              <a:t>	 清除浮动所带来的影响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 </a:t>
            </a:r>
            <a:r>
              <a:rPr lang="zh-CN" altLang="en-US" dirty="0"/>
              <a:t>属性：</a:t>
            </a:r>
          </a:p>
          <a:p>
            <a:r>
              <a:rPr lang="zh-CN" altLang="en-US" dirty="0"/>
              <a:t>	 </a:t>
            </a:r>
            <a:r>
              <a:rPr lang="en-US" altLang="zh-CN" dirty="0" err="1"/>
              <a:t>clear:left,right,both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4</a:t>
            </a:r>
            <a:r>
              <a:rPr lang="zh-CN" altLang="en-US" dirty="0"/>
              <a:t>、元素一旦浮动起来的话，那么都将成为块级元素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04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0" y="0"/>
            <a:ext cx="4605251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浮动（二）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00FB62-CC8A-4463-BEB1-F25CEE9F30DC}"/>
              </a:ext>
            </a:extLst>
          </p:cNvPr>
          <p:cNvSpPr txBox="1"/>
          <p:nvPr/>
        </p:nvSpPr>
        <p:spPr>
          <a:xfrm>
            <a:off x="182880" y="1296784"/>
            <a:ext cx="785343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、浮动 元素 对 父层元素带来的影响</a:t>
            </a:r>
          </a:p>
          <a:p>
            <a:r>
              <a:rPr lang="zh-CN" altLang="en-US" dirty="0"/>
              <a:t>   影响：一个元素内如果包含了浮动元素，那么该元素的高度可能会变成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  原因：浮动元素 脱离了 文档流，理论上讲，就不在父层容器内</a:t>
            </a:r>
          </a:p>
          <a:p>
            <a:r>
              <a:rPr lang="zh-CN" altLang="en-US" dirty="0"/>
              <a:t>   解决方案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1</a:t>
            </a:r>
            <a:r>
              <a:rPr lang="zh-CN" altLang="en-US" dirty="0"/>
              <a:t>、显示设置父层元素的高度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2</a:t>
            </a:r>
            <a:r>
              <a:rPr lang="zh-CN" altLang="en-US" dirty="0"/>
              <a:t>、通过</a:t>
            </a:r>
            <a:r>
              <a:rPr lang="en-US" altLang="zh-CN" dirty="0" err="1"/>
              <a:t>overflow:hidden</a:t>
            </a:r>
            <a:r>
              <a:rPr lang="en-US" altLang="zh-CN" dirty="0"/>
              <a:t> </a:t>
            </a:r>
            <a:r>
              <a:rPr lang="zh-CN" altLang="en-US" dirty="0"/>
              <a:t>来撑起父层元素的高度</a:t>
            </a:r>
            <a:endParaRPr lang="en-GB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、显示方式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1</a:t>
            </a:r>
            <a:r>
              <a:rPr lang="zh-CN" altLang="en-US" dirty="0"/>
              <a:t>、块级元素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&lt;div&gt;&lt;/div&gt;  </a:t>
            </a:r>
            <a:r>
              <a:rPr lang="en-US" altLang="zh-CN" dirty="0" err="1"/>
              <a:t>hn</a:t>
            </a:r>
            <a:r>
              <a:rPr lang="en-US" altLang="zh-CN" dirty="0"/>
              <a:t>   p </a:t>
            </a:r>
          </a:p>
          <a:p>
            <a:r>
              <a:rPr lang="zh-CN" altLang="en-US" dirty="0"/>
              <a:t>变成行级元素： </a:t>
            </a:r>
            <a:r>
              <a:rPr lang="en-US" altLang="zh-CN" dirty="0" err="1"/>
              <a:t>display:inline-block</a:t>
            </a:r>
            <a:endParaRPr lang="en-US" altLang="zh-CN" dirty="0"/>
          </a:p>
          <a:p>
            <a:r>
              <a:rPr lang="zh-CN" altLang="en-US" dirty="0"/>
              <a:t>特点：单独占一行 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2</a:t>
            </a:r>
            <a:r>
              <a:rPr lang="zh-CN" altLang="en-US" dirty="0"/>
              <a:t>、内联元素</a:t>
            </a:r>
            <a:r>
              <a:rPr lang="en-US" altLang="zh-CN" dirty="0"/>
              <a:t>/</a:t>
            </a:r>
            <a:r>
              <a:rPr lang="zh-CN" altLang="en-US" dirty="0"/>
              <a:t>行内元素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span , b , </a:t>
            </a:r>
            <a:r>
              <a:rPr lang="en-US" altLang="zh-CN" dirty="0" err="1"/>
              <a:t>i</a:t>
            </a:r>
            <a:r>
              <a:rPr lang="en-US" altLang="zh-CN" dirty="0"/>
              <a:t> , u , s , a</a:t>
            </a:r>
          </a:p>
          <a:p>
            <a:r>
              <a:rPr lang="zh-CN" altLang="en-US" dirty="0"/>
              <a:t>变成块级元素：</a:t>
            </a:r>
            <a:r>
              <a:rPr lang="en-US" altLang="zh-CN" dirty="0"/>
              <a:t>display</a:t>
            </a:r>
            <a:r>
              <a:rPr lang="zh-CN" altLang="en-US" dirty="0"/>
              <a:t>：</a:t>
            </a:r>
            <a:r>
              <a:rPr lang="en-US" altLang="zh-CN" dirty="0"/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187117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箭头: 五边形 11"/>
          <p:cNvSpPr/>
          <p:nvPr/>
        </p:nvSpPr>
        <p:spPr>
          <a:xfrm>
            <a:off x="1" y="1"/>
            <a:ext cx="4439478" cy="1205948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样式表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0879" y="956567"/>
            <a:ext cx="1055430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、使用</a:t>
            </a:r>
            <a:r>
              <a:rPr lang="en-US" altLang="zh-CN" sz="2800" dirty="0">
                <a:latin typeface="+mn-ea"/>
              </a:rPr>
              <a:t>CSS</a:t>
            </a:r>
            <a:r>
              <a:rPr lang="zh-CN" altLang="en-US" sz="2800" dirty="0">
                <a:latin typeface="+mn-ea"/>
              </a:rPr>
              <a:t>的方式</a:t>
            </a:r>
          </a:p>
          <a:p>
            <a:r>
              <a:rPr lang="zh-CN" altLang="en-US" sz="2800" dirty="0">
                <a:latin typeface="+mn-ea"/>
              </a:rPr>
              <a:t>      </a:t>
            </a: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、内联方式</a:t>
            </a: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dirty="0">
                <a:latin typeface="+mn-ea"/>
              </a:rPr>
              <a:t>行内样式</a:t>
            </a:r>
            <a:r>
              <a:rPr lang="en-US" altLang="zh-CN" sz="2800" dirty="0">
                <a:latin typeface="+mn-ea"/>
              </a:rPr>
              <a:t>)</a:t>
            </a:r>
          </a:p>
          <a:p>
            <a:r>
              <a:rPr lang="en-US" altLang="zh-CN" sz="2800" dirty="0">
                <a:latin typeface="+mn-ea"/>
              </a:rPr>
              <a:t>         </a:t>
            </a:r>
            <a:r>
              <a:rPr lang="zh-CN" altLang="en-US" sz="2800" dirty="0">
                <a:latin typeface="+mn-ea"/>
              </a:rPr>
              <a:t>将</a:t>
            </a:r>
            <a:r>
              <a:rPr lang="en-US" altLang="zh-CN" sz="2800" dirty="0" err="1">
                <a:latin typeface="+mn-ea"/>
              </a:rPr>
              <a:t>css</a:t>
            </a:r>
            <a:r>
              <a:rPr lang="zh-CN" altLang="en-US" sz="2800" dirty="0">
                <a:latin typeface="+mn-ea"/>
              </a:rPr>
              <a:t>样式定义在某个单独的标签中即将 样式内容 写在 </a:t>
            </a:r>
            <a:r>
              <a:rPr lang="en-US" altLang="zh-CN" sz="2800" dirty="0">
                <a:latin typeface="+mn-ea"/>
              </a:rPr>
              <a:t>html</a:t>
            </a:r>
            <a:r>
              <a:rPr lang="zh-CN" altLang="en-US" sz="2800" dirty="0">
                <a:latin typeface="+mn-ea"/>
              </a:rPr>
              <a:t>元素中的</a:t>
            </a:r>
            <a:r>
              <a:rPr lang="en-US" altLang="zh-CN" sz="2800" dirty="0">
                <a:latin typeface="+mn-ea"/>
              </a:rPr>
              <a:t>style</a:t>
            </a:r>
            <a:r>
              <a:rPr lang="zh-CN" altLang="en-US" sz="2800" dirty="0">
                <a:latin typeface="+mn-ea"/>
              </a:rPr>
              <a:t>属性中</a:t>
            </a:r>
          </a:p>
          <a:p>
            <a:r>
              <a:rPr lang="zh-CN" altLang="en-US" sz="2800" dirty="0">
                <a:latin typeface="+mn-ea"/>
              </a:rPr>
              <a:t>        </a:t>
            </a:r>
            <a:r>
              <a:rPr lang="en-US" altLang="zh-CN" sz="2800" dirty="0">
                <a:latin typeface="+mn-ea"/>
              </a:rPr>
              <a:t>&lt;div style="</a:t>
            </a:r>
            <a:r>
              <a:rPr lang="en-US" altLang="zh-CN" sz="2800" dirty="0" err="1">
                <a:latin typeface="+mn-ea"/>
              </a:rPr>
              <a:t>color:red</a:t>
            </a:r>
            <a:r>
              <a:rPr lang="en-US" altLang="zh-CN" sz="2800" dirty="0">
                <a:latin typeface="+mn-ea"/>
              </a:rPr>
              <a:t>;"&gt;&lt;/div&gt;</a:t>
            </a:r>
          </a:p>
          <a:p>
            <a:r>
              <a:rPr lang="en-US" altLang="zh-CN" sz="2800" dirty="0">
                <a:latin typeface="+mn-ea"/>
              </a:rPr>
              <a:t>  CSS</a:t>
            </a:r>
            <a:r>
              <a:rPr lang="zh-CN" altLang="en-US" sz="2800" dirty="0">
                <a:latin typeface="+mn-ea"/>
              </a:rPr>
              <a:t>语法</a:t>
            </a:r>
            <a:r>
              <a:rPr lang="en-US" altLang="zh-CN" sz="2800" dirty="0">
                <a:latin typeface="+mn-ea"/>
              </a:rPr>
              <a:t>:</a:t>
            </a:r>
          </a:p>
          <a:p>
            <a:r>
              <a:rPr lang="en-US" altLang="zh-CN" sz="2800" dirty="0">
                <a:latin typeface="+mn-ea"/>
              </a:rPr>
              <a:t>         </a:t>
            </a:r>
            <a:r>
              <a:rPr lang="zh-CN" altLang="en-US" sz="2800" dirty="0">
                <a:latin typeface="+mn-ea"/>
              </a:rPr>
              <a:t>属性</a:t>
            </a:r>
            <a:r>
              <a:rPr lang="en-US" altLang="zh-CN" sz="2800" dirty="0">
                <a:latin typeface="+mn-ea"/>
              </a:rPr>
              <a:t>:</a:t>
            </a:r>
            <a:r>
              <a:rPr lang="zh-CN" altLang="en-US" sz="2800" dirty="0">
                <a:latin typeface="+mn-ea"/>
              </a:rPr>
              <a:t>属性值</a:t>
            </a:r>
            <a:r>
              <a:rPr lang="en-US" altLang="zh-CN" sz="2800" dirty="0">
                <a:latin typeface="+mn-ea"/>
              </a:rPr>
              <a:t>;</a:t>
            </a:r>
          </a:p>
          <a:p>
            <a:r>
              <a:rPr lang="en-US" altLang="zh-CN" sz="2800" dirty="0">
                <a:latin typeface="+mn-ea"/>
              </a:rPr>
              <a:t>        &lt;div style="</a:t>
            </a:r>
            <a:r>
              <a:rPr lang="zh-CN" altLang="en-US" sz="2800" dirty="0">
                <a:latin typeface="+mn-ea"/>
              </a:rPr>
              <a:t>属性</a:t>
            </a:r>
            <a:r>
              <a:rPr lang="en-US" altLang="zh-CN" sz="2800" dirty="0">
                <a:latin typeface="+mn-ea"/>
              </a:rPr>
              <a:t>:</a:t>
            </a:r>
            <a:r>
              <a:rPr lang="zh-CN" altLang="en-US" sz="2800" dirty="0">
                <a:latin typeface="+mn-ea"/>
              </a:rPr>
              <a:t>属性值</a:t>
            </a:r>
            <a:r>
              <a:rPr lang="en-US" altLang="zh-CN" sz="2800" dirty="0">
                <a:latin typeface="+mn-ea"/>
              </a:rPr>
              <a:t>;</a:t>
            </a:r>
            <a:r>
              <a:rPr lang="zh-CN" altLang="en-US" sz="2800" dirty="0">
                <a:latin typeface="+mn-ea"/>
              </a:rPr>
              <a:t>属性</a:t>
            </a:r>
            <a:r>
              <a:rPr lang="en-US" altLang="zh-CN" sz="2800" dirty="0">
                <a:latin typeface="+mn-ea"/>
              </a:rPr>
              <a:t>:</a:t>
            </a:r>
            <a:r>
              <a:rPr lang="zh-CN" altLang="en-US" sz="2800" dirty="0">
                <a:latin typeface="+mn-ea"/>
              </a:rPr>
              <a:t>属性值</a:t>
            </a:r>
            <a:r>
              <a:rPr lang="en-US" altLang="zh-CN" sz="2800" dirty="0">
                <a:latin typeface="+mn-ea"/>
              </a:rPr>
              <a:t>;...."&gt;&lt;/div&gt;</a:t>
            </a:r>
          </a:p>
          <a:p>
            <a:r>
              <a:rPr lang="en-US" altLang="zh-CN" sz="2800" dirty="0">
                <a:latin typeface="+mn-ea"/>
              </a:rPr>
              <a:t>        </a:t>
            </a:r>
            <a:r>
              <a:rPr lang="zh-CN" altLang="en-US" sz="2800" dirty="0">
                <a:latin typeface="+mn-ea"/>
              </a:rPr>
              <a:t>常用属性</a:t>
            </a:r>
            <a:r>
              <a:rPr lang="en-US" altLang="zh-CN" sz="2800" dirty="0">
                <a:latin typeface="+mn-ea"/>
              </a:rPr>
              <a:t>:</a:t>
            </a:r>
          </a:p>
          <a:p>
            <a:r>
              <a:rPr lang="en-US" altLang="zh-CN" sz="2800" dirty="0">
                <a:latin typeface="+mn-ea"/>
              </a:rPr>
              <a:t>           color : </a:t>
            </a:r>
            <a:r>
              <a:rPr lang="zh-CN" altLang="en-US" sz="2800" dirty="0">
                <a:latin typeface="+mn-ea"/>
              </a:rPr>
              <a:t>修改当前标签中文本的颜色</a:t>
            </a:r>
          </a:p>
          <a:p>
            <a:r>
              <a:rPr lang="zh-CN" altLang="en-US" sz="2800" dirty="0">
                <a:latin typeface="+mn-ea"/>
              </a:rPr>
              <a:t>	   </a:t>
            </a:r>
            <a:r>
              <a:rPr lang="en-US" altLang="zh-CN" sz="2800" dirty="0">
                <a:latin typeface="+mn-ea"/>
              </a:rPr>
              <a:t>background-color : </a:t>
            </a:r>
            <a:r>
              <a:rPr lang="zh-CN" altLang="en-US" sz="2800" dirty="0">
                <a:latin typeface="+mn-ea"/>
              </a:rPr>
              <a:t>修改当前标签的背景颜色</a:t>
            </a:r>
            <a:endParaRPr lang="en-GB" sz="2800" dirty="0">
              <a:latin typeface="+mn-ea"/>
            </a:endParaRPr>
          </a:p>
          <a:p>
            <a:endParaRPr lang="en-US" altLang="zh-CN" dirty="0"/>
          </a:p>
          <a:p>
            <a:r>
              <a:rPr lang="en-US" altLang="zh-CN" dirty="0"/>
              <a:t>   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89010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0" y="0"/>
            <a:ext cx="4605251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浮动（三）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00FB62-CC8A-4463-BEB1-F25CEE9F30DC}"/>
              </a:ext>
            </a:extLst>
          </p:cNvPr>
          <p:cNvSpPr txBox="1"/>
          <p:nvPr/>
        </p:nvSpPr>
        <p:spPr>
          <a:xfrm>
            <a:off x="149629" y="2011678"/>
            <a:ext cx="1123256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总结：</a:t>
            </a:r>
            <a:endParaRPr lang="en-GB" altLang="zh-CN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GB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1.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假如某个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div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元素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是浮动的，如果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元素上一个元素也是浮动的，</a:t>
            </a:r>
          </a:p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那么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元素会跟随在上一个元素的后边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如果一行放不下这两个元素，那么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元素会被挤到下一行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；</a:t>
            </a:r>
          </a:p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如果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元素上一个元素是标准流中的元素，</a:t>
            </a:r>
          </a:p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那么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的相对垂直位置不会改变，也就是说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的顶部总是和上一个元素的底部对齐。</a:t>
            </a:r>
            <a:endParaRPr lang="en-GB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GB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2.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清除浮动可以理解为打破横向排列。</a:t>
            </a:r>
            <a:endParaRPr lang="en-GB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GB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3.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对于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CSS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的清除浮动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(clear)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，这个规则只能影响使用清除的元素本身，不能影响其他元素。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978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0" y="0"/>
            <a:ext cx="4605251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定位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822A60-033E-4FD2-ABA1-50078EECE4B1}"/>
              </a:ext>
            </a:extLst>
          </p:cNvPr>
          <p:cNvSpPr txBox="1"/>
          <p:nvPr/>
        </p:nvSpPr>
        <p:spPr>
          <a:xfrm>
            <a:off x="0" y="1230282"/>
            <a:ext cx="93034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定位方式相关属性</a:t>
            </a:r>
          </a:p>
          <a:p>
            <a:r>
              <a:rPr lang="zh-CN" altLang="en-US" dirty="0"/>
              <a:t>         </a:t>
            </a:r>
            <a:r>
              <a:rPr lang="en-US" altLang="zh-CN" dirty="0"/>
              <a:t>position</a:t>
            </a:r>
          </a:p>
          <a:p>
            <a:r>
              <a:rPr lang="en-US" altLang="zh-CN" dirty="0"/>
              <a:t>	 </a:t>
            </a:r>
            <a:r>
              <a:rPr lang="zh-CN" altLang="en-US" dirty="0"/>
              <a:t>取值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      1</a:t>
            </a:r>
            <a:r>
              <a:rPr lang="zh-CN" altLang="en-US" dirty="0"/>
              <a:t>、</a:t>
            </a:r>
            <a:r>
              <a:rPr lang="en-US" altLang="zh-CN" dirty="0"/>
              <a:t>static : </a:t>
            </a:r>
            <a:r>
              <a:rPr lang="zh-CN" altLang="en-US" dirty="0"/>
              <a:t>默认，静态定位</a:t>
            </a:r>
          </a:p>
          <a:p>
            <a:r>
              <a:rPr lang="zh-CN" altLang="en-US" dirty="0"/>
              <a:t>	      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relative : </a:t>
            </a:r>
            <a:r>
              <a:rPr lang="zh-CN" altLang="en-US" dirty="0"/>
              <a:t>相对定位</a:t>
            </a:r>
          </a:p>
          <a:p>
            <a:r>
              <a:rPr lang="zh-CN" altLang="en-US" dirty="0"/>
              <a:t>	      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absolute : </a:t>
            </a:r>
            <a:r>
              <a:rPr lang="zh-CN" altLang="en-US" dirty="0"/>
              <a:t>绝对定位</a:t>
            </a:r>
          </a:p>
          <a:p>
            <a:r>
              <a:rPr lang="zh-CN" altLang="en-US" dirty="0"/>
              <a:t>	      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fixed : </a:t>
            </a:r>
            <a:r>
              <a:rPr lang="zh-CN" altLang="en-US" dirty="0"/>
              <a:t>固定定位</a:t>
            </a:r>
            <a:endParaRPr lang="en-GB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、与定位位置相关属性</a:t>
            </a:r>
          </a:p>
          <a:p>
            <a:r>
              <a:rPr lang="zh-CN" altLang="en-US" dirty="0"/>
              <a:t>         </a:t>
            </a:r>
            <a:r>
              <a:rPr lang="en-GB" altLang="zh-CN" dirty="0"/>
              <a:t>top</a:t>
            </a:r>
          </a:p>
          <a:p>
            <a:r>
              <a:rPr lang="en-GB" altLang="zh-CN" dirty="0"/>
              <a:t>	 bottom</a:t>
            </a:r>
          </a:p>
          <a:p>
            <a:r>
              <a:rPr lang="en-GB" altLang="zh-CN" dirty="0"/>
              <a:t>	 left</a:t>
            </a:r>
          </a:p>
          <a:p>
            <a:r>
              <a:rPr lang="en-GB" altLang="zh-CN" dirty="0"/>
              <a:t>	 right</a:t>
            </a:r>
          </a:p>
          <a:p>
            <a:r>
              <a:rPr lang="en-GB" altLang="zh-CN" dirty="0"/>
              <a:t>	 </a:t>
            </a:r>
            <a:r>
              <a:rPr lang="zh-CN" altLang="en-US" dirty="0"/>
              <a:t>以像素为单位的值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3</a:t>
            </a:r>
            <a:r>
              <a:rPr lang="zh-CN" altLang="en-US" dirty="0"/>
              <a:t>、堆叠顺序</a:t>
            </a:r>
          </a:p>
          <a:p>
            <a:r>
              <a:rPr lang="zh-CN" altLang="en-US" dirty="0"/>
              <a:t>         </a:t>
            </a:r>
            <a:r>
              <a:rPr lang="en-GB" altLang="zh-CN" dirty="0"/>
              <a:t>z-index : value;</a:t>
            </a:r>
          </a:p>
          <a:p>
            <a:r>
              <a:rPr lang="en-GB" altLang="zh-CN" dirty="0"/>
              <a:t>	 </a:t>
            </a:r>
            <a:r>
              <a:rPr lang="zh-CN" altLang="en-US" dirty="0"/>
              <a:t>值越大越靠近用户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BD1A56-59CF-4EEF-8487-46FC209D4E6D}"/>
              </a:ext>
            </a:extLst>
          </p:cNvPr>
          <p:cNvSpPr txBox="1"/>
          <p:nvPr/>
        </p:nvSpPr>
        <p:spPr>
          <a:xfrm>
            <a:off x="5238869" y="1290601"/>
            <a:ext cx="60324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4、static</a:t>
            </a:r>
          </a:p>
          <a:p>
            <a:r>
              <a:rPr lang="en-GB" dirty="0"/>
              <a:t>      </a:t>
            </a:r>
            <a:r>
              <a:rPr lang="zh-CN" altLang="en-US" dirty="0"/>
              <a:t>页面中默认定位方式，即文档流定位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5</a:t>
            </a:r>
            <a:r>
              <a:rPr lang="zh-CN" altLang="en-US" dirty="0"/>
              <a:t>、相对定位</a:t>
            </a:r>
          </a:p>
          <a:p>
            <a:r>
              <a:rPr lang="zh-CN" altLang="en-US" dirty="0"/>
              <a:t>      相对于当前元素本身出现的位置而实现定位的一种方式</a:t>
            </a:r>
          </a:p>
          <a:p>
            <a:r>
              <a:rPr lang="zh-CN" altLang="en-US" dirty="0"/>
              <a:t>      实现方式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</a:t>
            </a:r>
            <a:r>
              <a:rPr lang="en-GB" dirty="0" err="1"/>
              <a:t>position:relative</a:t>
            </a:r>
            <a:r>
              <a:rPr lang="en-GB" dirty="0"/>
              <a:t>;</a:t>
            </a:r>
          </a:p>
          <a:p>
            <a:r>
              <a:rPr lang="en-GB" dirty="0"/>
              <a:t>	</a:t>
            </a:r>
            <a:r>
              <a:rPr lang="zh-CN" altLang="en-US" dirty="0"/>
              <a:t>通过 </a:t>
            </a:r>
            <a:r>
              <a:rPr lang="en-GB" dirty="0"/>
              <a:t>top bottom left right </a:t>
            </a:r>
            <a:r>
              <a:rPr lang="zh-CN" altLang="en-US" dirty="0"/>
              <a:t>来实现位置移动</a:t>
            </a:r>
          </a:p>
          <a:p>
            <a:r>
              <a:rPr lang="zh-CN" altLang="en-US" dirty="0"/>
              <a:t>      使用场合：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1</a:t>
            </a:r>
            <a:r>
              <a:rPr lang="zh-CN" altLang="en-US" dirty="0"/>
              <a:t>、会进行位置的微妙的调整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</a:t>
            </a:r>
            <a:r>
              <a:rPr lang="zh-CN" altLang="en-US" dirty="0"/>
              <a:t>、配合着绝对定位使用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26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0" y="0"/>
            <a:ext cx="4605251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定位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C18192-2F27-4E0B-A537-0B4971F1A776}"/>
              </a:ext>
            </a:extLst>
          </p:cNvPr>
          <p:cNvSpPr txBox="1"/>
          <p:nvPr/>
        </p:nvSpPr>
        <p:spPr>
          <a:xfrm>
            <a:off x="268518" y="1105935"/>
            <a:ext cx="790331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、绝对定位</a:t>
            </a:r>
          </a:p>
          <a:p>
            <a:r>
              <a:rPr lang="zh-CN" altLang="en-US" dirty="0"/>
              <a:t>      特点：脱离文档流，不占据页面空间</a:t>
            </a:r>
          </a:p>
          <a:p>
            <a:r>
              <a:rPr lang="zh-CN" altLang="en-US" dirty="0"/>
              <a:t>      定位位置：相对于</a:t>
            </a:r>
            <a:r>
              <a:rPr lang="en-US" altLang="zh-CN" dirty="0"/>
              <a:t>【</a:t>
            </a:r>
            <a:r>
              <a:rPr lang="zh-CN" altLang="en-US" dirty="0"/>
              <a:t>最近</a:t>
            </a:r>
            <a:r>
              <a:rPr lang="en-US" altLang="zh-CN" dirty="0"/>
              <a:t>】</a:t>
            </a:r>
            <a:r>
              <a:rPr lang="zh-CN" altLang="en-US" dirty="0"/>
              <a:t>的</a:t>
            </a:r>
            <a:r>
              <a:rPr lang="en-US" altLang="zh-CN" dirty="0"/>
              <a:t>【</a:t>
            </a:r>
            <a:r>
              <a:rPr lang="zh-CN" altLang="en-US" dirty="0"/>
              <a:t>已定位</a:t>
            </a:r>
            <a:r>
              <a:rPr lang="en-US" altLang="zh-CN" dirty="0"/>
              <a:t>】</a:t>
            </a:r>
            <a:r>
              <a:rPr lang="zh-CN" altLang="en-US" dirty="0"/>
              <a:t>的</a:t>
            </a:r>
            <a:r>
              <a:rPr lang="en-US" altLang="zh-CN" dirty="0"/>
              <a:t>【</a:t>
            </a:r>
            <a:r>
              <a:rPr lang="zh-CN" altLang="en-US" dirty="0"/>
              <a:t>祖先</a:t>
            </a:r>
            <a:r>
              <a:rPr lang="en-US" altLang="zh-CN" dirty="0"/>
              <a:t>】</a:t>
            </a:r>
            <a:r>
              <a:rPr lang="zh-CN" altLang="en-US" dirty="0"/>
              <a:t>元素</a:t>
            </a:r>
          </a:p>
          <a:p>
            <a:r>
              <a:rPr lang="zh-CN" altLang="en-US" dirty="0"/>
              <a:t>                如果祖先元素没有进行定位，它的位置就相对于最初的包含块</a:t>
            </a:r>
            <a:r>
              <a:rPr lang="en-US" altLang="zh-CN" dirty="0"/>
              <a:t>(</a:t>
            </a:r>
            <a:r>
              <a:rPr lang="en-GB" dirty="0"/>
              <a:t>body)</a:t>
            </a:r>
          </a:p>
          <a:p>
            <a:r>
              <a:rPr lang="en-GB" dirty="0"/>
              <a:t>      &lt;</a:t>
            </a:r>
            <a:r>
              <a:rPr lang="en-GB" dirty="0" err="1"/>
              <a:t>nav</a:t>
            </a:r>
            <a:r>
              <a:rPr lang="en-GB" dirty="0"/>
              <a:t>&gt;</a:t>
            </a:r>
          </a:p>
          <a:p>
            <a:r>
              <a:rPr lang="en-GB" dirty="0"/>
              <a:t>        &lt;div&gt;</a:t>
            </a:r>
          </a:p>
          <a:p>
            <a:r>
              <a:rPr lang="en-GB" dirty="0"/>
              <a:t>	  &lt;p&gt;</a:t>
            </a:r>
          </a:p>
          <a:p>
            <a:r>
              <a:rPr lang="en-GB" dirty="0"/>
              <a:t>	   &lt;span&gt;&lt;/span&gt;</a:t>
            </a:r>
          </a:p>
          <a:p>
            <a:r>
              <a:rPr lang="en-GB" dirty="0"/>
              <a:t>	  &lt;/p&gt;</a:t>
            </a:r>
          </a:p>
          <a:p>
            <a:r>
              <a:rPr lang="en-GB" dirty="0"/>
              <a:t>	&lt;/div&gt;</a:t>
            </a:r>
          </a:p>
          <a:p>
            <a:r>
              <a:rPr lang="en-GB" dirty="0"/>
              <a:t>      &lt;/</a:t>
            </a:r>
            <a:r>
              <a:rPr lang="en-GB" dirty="0" err="1"/>
              <a:t>nav</a:t>
            </a:r>
            <a:r>
              <a:rPr lang="en-GB" dirty="0"/>
              <a:t>&gt;</a:t>
            </a:r>
          </a:p>
          <a:p>
            <a:r>
              <a:rPr lang="en-GB" dirty="0"/>
              <a:t>      </a:t>
            </a:r>
            <a:r>
              <a:rPr lang="zh-CN" altLang="en-US" dirty="0"/>
              <a:t>已定位：非</a:t>
            </a:r>
            <a:r>
              <a:rPr lang="en-GB" dirty="0"/>
              <a:t>static ， </a:t>
            </a:r>
            <a:r>
              <a:rPr lang="zh-CN" altLang="en-US" dirty="0"/>
              <a:t>指 </a:t>
            </a:r>
            <a:r>
              <a:rPr lang="en-GB" dirty="0" err="1"/>
              <a:t>relative、absolute、fixed</a:t>
            </a:r>
            <a:endParaRPr lang="en-GB" dirty="0"/>
          </a:p>
          <a:p>
            <a:r>
              <a:rPr lang="en-GB" dirty="0"/>
              <a:t>      </a:t>
            </a:r>
            <a:r>
              <a:rPr lang="zh-CN" altLang="en-US" dirty="0"/>
              <a:t>实现方式：</a:t>
            </a:r>
          </a:p>
          <a:p>
            <a:r>
              <a:rPr lang="zh-CN" altLang="en-US" dirty="0"/>
              <a:t>         </a:t>
            </a:r>
            <a:r>
              <a:rPr lang="en-GB" dirty="0" err="1"/>
              <a:t>position:absolute</a:t>
            </a:r>
            <a:endParaRPr lang="en-GB" dirty="0"/>
          </a:p>
          <a:p>
            <a:r>
              <a:rPr lang="en-GB" dirty="0"/>
              <a:t> </a:t>
            </a:r>
            <a:r>
              <a:rPr lang="en-GB" dirty="0" err="1"/>
              <a:t>top,bottom,left,right</a:t>
            </a:r>
            <a:r>
              <a:rPr lang="en-GB" dirty="0"/>
              <a:t> : </a:t>
            </a:r>
            <a:r>
              <a:rPr lang="zh-CN" altLang="en-US" dirty="0"/>
              <a:t>位置偏移量</a:t>
            </a:r>
            <a:r>
              <a:rPr lang="en-US" altLang="zh-CN" dirty="0"/>
              <a:t>,</a:t>
            </a:r>
            <a:r>
              <a:rPr lang="zh-CN" altLang="en-US" dirty="0"/>
              <a:t>相对于最近的已定位的祖先元素去偏移。</a:t>
            </a:r>
          </a:p>
          <a:p>
            <a:r>
              <a:rPr lang="zh-CN" altLang="en-US" dirty="0"/>
              <a:t>      使用场合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 1</a:t>
            </a:r>
            <a:r>
              <a:rPr lang="zh-CN" altLang="en-US" dirty="0"/>
              <a:t>、弹出菜单的位置</a:t>
            </a:r>
          </a:p>
          <a:p>
            <a:r>
              <a:rPr lang="zh-CN" altLang="en-US" dirty="0"/>
              <a:t>	    所有的弹出菜单都是绝对定位</a:t>
            </a:r>
            <a:endParaRPr lang="en-GB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63B716-4231-414D-9A3E-7866CC03D3A4}"/>
              </a:ext>
            </a:extLst>
          </p:cNvPr>
          <p:cNvSpPr txBox="1"/>
          <p:nvPr/>
        </p:nvSpPr>
        <p:spPr>
          <a:xfrm>
            <a:off x="5236250" y="2633410"/>
            <a:ext cx="69557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、固定定位</a:t>
            </a:r>
          </a:p>
          <a:p>
            <a:r>
              <a:rPr lang="zh-CN" altLang="en-US" dirty="0"/>
              <a:t>      将元素固定在页面上的某一个位置，不随滚动条滚动而发生改变</a:t>
            </a:r>
          </a:p>
          <a:p>
            <a:r>
              <a:rPr lang="zh-CN" altLang="en-US" dirty="0"/>
              <a:t>      语法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   </a:t>
            </a:r>
            <a:r>
              <a:rPr lang="en-GB" dirty="0" err="1"/>
              <a:t>position:fixed</a:t>
            </a:r>
            <a:r>
              <a:rPr lang="en-GB" dirty="0"/>
              <a:t>;</a:t>
            </a:r>
          </a:p>
          <a:p>
            <a:r>
              <a:rPr lang="en-GB" dirty="0"/>
              <a:t>	   </a:t>
            </a:r>
            <a:r>
              <a:rPr lang="en-GB" dirty="0" err="1"/>
              <a:t>top、left、right、bottom</a:t>
            </a:r>
            <a:endParaRPr lang="en-GB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6E78F6-F945-477B-B22D-94308D9DA193}"/>
              </a:ext>
            </a:extLst>
          </p:cNvPr>
          <p:cNvSpPr txBox="1"/>
          <p:nvPr/>
        </p:nvSpPr>
        <p:spPr>
          <a:xfrm>
            <a:off x="7182196" y="4501161"/>
            <a:ext cx="48750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常用方式  </a:t>
            </a:r>
            <a:r>
              <a:rPr lang="en-US" altLang="zh-CN" dirty="0"/>
              <a:t>1.</a:t>
            </a:r>
            <a:r>
              <a:rPr lang="zh-CN" altLang="en-US" dirty="0"/>
              <a:t>设置 父元素为</a:t>
            </a:r>
            <a:r>
              <a:rPr lang="en-US" altLang="zh-CN" dirty="0"/>
              <a:t>position</a:t>
            </a:r>
            <a:r>
              <a:rPr lang="zh-CN" altLang="en-US" dirty="0"/>
              <a:t>：</a:t>
            </a:r>
            <a:r>
              <a:rPr lang="en-US" altLang="zh-CN" dirty="0"/>
              <a:t>relative</a:t>
            </a:r>
          </a:p>
          <a:p>
            <a:r>
              <a:rPr lang="en-US" altLang="zh-CN" dirty="0"/>
              <a:t>                     2.  </a:t>
            </a:r>
            <a:r>
              <a:rPr lang="zh-CN" altLang="en-US" dirty="0"/>
              <a:t>设置子元素为 </a:t>
            </a:r>
            <a:r>
              <a:rPr lang="en-US" altLang="zh-CN" dirty="0"/>
              <a:t>position : absolute</a:t>
            </a:r>
          </a:p>
          <a:p>
            <a:r>
              <a:rPr lang="en-US" altLang="zh-CN" dirty="0"/>
              <a:t>                     3. </a:t>
            </a:r>
            <a:r>
              <a:rPr lang="zh-CN" altLang="en-US" dirty="0"/>
              <a:t>设置子元素相对于父元素的位移</a:t>
            </a:r>
            <a:endParaRPr lang="en-GB" altLang="zh-CN" dirty="0"/>
          </a:p>
          <a:p>
            <a:r>
              <a:rPr lang="en-GB" altLang="zh-CN" dirty="0"/>
              <a:t>                          </a:t>
            </a:r>
            <a:r>
              <a:rPr lang="zh-CN" altLang="en-US" dirty="0"/>
              <a:t>如 </a:t>
            </a:r>
            <a:r>
              <a:rPr lang="en-GB" altLang="zh-CN" dirty="0"/>
              <a:t>top:20px; left:30px;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21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0" y="0"/>
            <a:ext cx="4605251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作业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C011BF-1653-4F3A-8ED2-B37A1D9E8E50}"/>
              </a:ext>
            </a:extLst>
          </p:cNvPr>
          <p:cNvSpPr txBox="1"/>
          <p:nvPr/>
        </p:nvSpPr>
        <p:spPr>
          <a:xfrm>
            <a:off x="1762298" y="2660073"/>
            <a:ext cx="9800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模拟卷的上机题 可不实现 </a:t>
            </a:r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banner 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轮播图 滚动 </a:t>
            </a:r>
            <a:endParaRPr lang="en-GB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580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66090" y="3991700"/>
            <a:ext cx="2979683" cy="501472"/>
          </a:xfrm>
        </p:spPr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http://www.myhopu.com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1844" y="2628914"/>
            <a:ext cx="57948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Thanks!</a:t>
            </a:r>
            <a:endParaRPr lang="zh-CN" altLang="en-US" sz="1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doalp_000\Desktop\3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712936" y="2238703"/>
            <a:ext cx="2543643" cy="25436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423964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箭头: 五边形 11"/>
          <p:cNvSpPr/>
          <p:nvPr/>
        </p:nvSpPr>
        <p:spPr>
          <a:xfrm>
            <a:off x="1" y="1"/>
            <a:ext cx="3624348" cy="1180406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样式表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45920" y="1047466"/>
            <a:ext cx="826285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、内部样式表</a:t>
            </a:r>
          </a:p>
          <a:p>
            <a:r>
              <a:rPr lang="zh-CN" altLang="en-US" dirty="0">
                <a:latin typeface="+mn-ea"/>
              </a:rPr>
              <a:t>         将</a:t>
            </a:r>
            <a:r>
              <a:rPr lang="en-US" altLang="zh-CN" dirty="0">
                <a:latin typeface="+mn-ea"/>
              </a:rPr>
              <a:t>CSS</a:t>
            </a:r>
            <a:r>
              <a:rPr lang="zh-CN" altLang="en-US" dirty="0">
                <a:latin typeface="+mn-ea"/>
              </a:rPr>
              <a:t>样式定义在网页中的 </a:t>
            </a:r>
            <a:r>
              <a:rPr lang="en-US" altLang="zh-CN" dirty="0">
                <a:latin typeface="+mn-ea"/>
              </a:rPr>
              <a:t>&lt;head&gt;&lt;/head&gt; </a:t>
            </a:r>
            <a:r>
              <a:rPr lang="zh-CN" altLang="en-US" dirty="0">
                <a:latin typeface="+mn-ea"/>
              </a:rPr>
              <a:t>中</a:t>
            </a:r>
          </a:p>
          <a:p>
            <a:r>
              <a:rPr lang="zh-CN" altLang="en-US" dirty="0">
                <a:latin typeface="+mn-ea"/>
              </a:rPr>
              <a:t>	 特点：针对当前网页网页有效</a:t>
            </a:r>
            <a:endParaRPr lang="en-GB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【</a:t>
            </a:r>
            <a:r>
              <a:rPr lang="zh-CN" altLang="en-US" dirty="0">
                <a:latin typeface="+mn-ea"/>
              </a:rPr>
              <a:t>样式规则</a:t>
            </a:r>
            <a:r>
              <a:rPr lang="en-US" altLang="zh-CN" dirty="0">
                <a:latin typeface="+mn-ea"/>
              </a:rPr>
              <a:t>】 </a:t>
            </a:r>
            <a:r>
              <a:rPr lang="zh-CN" altLang="en-US" dirty="0">
                <a:latin typeface="+mn-ea"/>
              </a:rPr>
              <a:t>存放在 </a:t>
            </a:r>
            <a:r>
              <a:rPr lang="en-US" altLang="zh-CN" dirty="0">
                <a:latin typeface="+mn-ea"/>
              </a:rPr>
              <a:t>html</a:t>
            </a:r>
            <a:r>
              <a:rPr lang="zh-CN" altLang="en-US" dirty="0">
                <a:latin typeface="+mn-ea"/>
              </a:rPr>
              <a:t>文档头部 </a:t>
            </a:r>
            <a:r>
              <a:rPr lang="en-US" altLang="zh-CN" dirty="0">
                <a:latin typeface="+mn-ea"/>
              </a:rPr>
              <a:t>【head</a:t>
            </a:r>
            <a:r>
              <a:rPr lang="zh-CN" altLang="en-US" dirty="0">
                <a:latin typeface="+mn-ea"/>
              </a:rPr>
              <a:t>标签</a:t>
            </a:r>
            <a:r>
              <a:rPr lang="en-US" altLang="zh-CN" dirty="0">
                <a:latin typeface="+mn-ea"/>
              </a:rPr>
              <a:t>】</a:t>
            </a:r>
            <a:r>
              <a:rPr lang="zh-CN" altLang="en-US" dirty="0">
                <a:latin typeface="+mn-ea"/>
              </a:rPr>
              <a:t>中的 </a:t>
            </a:r>
            <a:r>
              <a:rPr lang="en-US" altLang="zh-CN" dirty="0">
                <a:latin typeface="+mn-ea"/>
              </a:rPr>
              <a:t>【style </a:t>
            </a:r>
            <a:r>
              <a:rPr lang="zh-CN" altLang="en-US" dirty="0">
                <a:latin typeface="+mn-ea"/>
              </a:rPr>
              <a:t>标签</a:t>
            </a:r>
            <a:r>
              <a:rPr lang="en-US" altLang="zh-CN" dirty="0">
                <a:latin typeface="+mn-ea"/>
              </a:rPr>
              <a:t>】</a:t>
            </a:r>
            <a:r>
              <a:rPr lang="zh-CN" altLang="en-US" dirty="0">
                <a:latin typeface="+mn-ea"/>
              </a:rPr>
              <a:t>内</a:t>
            </a:r>
          </a:p>
          <a:p>
            <a:r>
              <a:rPr lang="zh-CN" altLang="en-US" dirty="0">
                <a:latin typeface="+mn-ea"/>
              </a:rPr>
              <a:t>语法：</a:t>
            </a:r>
            <a:r>
              <a:rPr lang="en-US" altLang="zh-CN" dirty="0">
                <a:latin typeface="+mn-ea"/>
              </a:rPr>
              <a:t>&lt;style type=“text/</a:t>
            </a:r>
            <a:r>
              <a:rPr lang="en-US" altLang="zh-CN" dirty="0" err="1">
                <a:latin typeface="+mn-ea"/>
              </a:rPr>
              <a:t>css</a:t>
            </a:r>
            <a:r>
              <a:rPr lang="en-US" altLang="zh-CN" dirty="0">
                <a:latin typeface="+mn-ea"/>
              </a:rPr>
              <a:t>”&gt;</a:t>
            </a:r>
          </a:p>
          <a:p>
            <a:r>
              <a:rPr lang="zh-CN" altLang="en-US" dirty="0">
                <a:latin typeface="+mn-ea"/>
              </a:rPr>
              <a:t>	  </a:t>
            </a:r>
            <a:r>
              <a:rPr lang="en-US" altLang="zh-CN" dirty="0">
                <a:latin typeface="+mn-ea"/>
              </a:rPr>
              <a:t>p{</a:t>
            </a:r>
          </a:p>
          <a:p>
            <a:r>
              <a:rPr lang="en-US" altLang="zh-CN" dirty="0">
                <a:latin typeface="+mn-ea"/>
              </a:rPr>
              <a:t>		</a:t>
            </a:r>
            <a:r>
              <a:rPr lang="en-US" altLang="zh-CN" dirty="0" err="1">
                <a:latin typeface="+mn-ea"/>
              </a:rPr>
              <a:t>color:red</a:t>
            </a:r>
            <a:r>
              <a:rPr lang="en-US" altLang="zh-CN" dirty="0">
                <a:latin typeface="+mn-ea"/>
              </a:rPr>
              <a:t>;</a:t>
            </a:r>
          </a:p>
          <a:p>
            <a:r>
              <a:rPr lang="en-US" altLang="zh-CN" dirty="0">
                <a:latin typeface="+mn-ea"/>
              </a:rPr>
              <a:t>		</a:t>
            </a:r>
            <a:r>
              <a:rPr lang="en-US" altLang="zh-CN" dirty="0" err="1">
                <a:latin typeface="+mn-ea"/>
              </a:rPr>
              <a:t>background-color:blue</a:t>
            </a:r>
            <a:r>
              <a:rPr lang="en-US" altLang="zh-CN" dirty="0">
                <a:latin typeface="+mn-ea"/>
              </a:rPr>
              <a:t>;</a:t>
            </a:r>
          </a:p>
          <a:p>
            <a:r>
              <a:rPr lang="en-US" altLang="zh-CN" dirty="0">
                <a:latin typeface="+mn-ea"/>
              </a:rPr>
              <a:t>	  }</a:t>
            </a:r>
          </a:p>
          <a:p>
            <a:r>
              <a:rPr lang="en-US" altLang="zh-CN" dirty="0">
                <a:latin typeface="+mn-ea"/>
              </a:rPr>
              <a:t>          .content{</a:t>
            </a:r>
          </a:p>
          <a:p>
            <a:r>
              <a:rPr lang="en-US" altLang="zh-CN" dirty="0">
                <a:latin typeface="+mn-ea"/>
              </a:rPr>
              <a:t>               font-size:16px;</a:t>
            </a:r>
          </a:p>
          <a:p>
            <a:r>
              <a:rPr lang="en-US" altLang="zh-CN" dirty="0">
                <a:latin typeface="+mn-ea"/>
              </a:rPr>
              <a:t>           }</a:t>
            </a: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        .content ,#</a:t>
            </a:r>
            <a:r>
              <a:rPr lang="en-US" altLang="zh-CN" dirty="0" err="1">
                <a:latin typeface="+mn-ea"/>
              </a:rPr>
              <a:t>contentWrap</a:t>
            </a:r>
            <a:r>
              <a:rPr lang="en-US" altLang="zh-CN" dirty="0">
                <a:latin typeface="+mn-ea"/>
              </a:rPr>
              <a:t>{</a:t>
            </a:r>
          </a:p>
          <a:p>
            <a:r>
              <a:rPr lang="en-US" altLang="zh-CN" dirty="0">
                <a:latin typeface="+mn-ea"/>
              </a:rPr>
              <a:t>               font-size:16px;</a:t>
            </a:r>
          </a:p>
          <a:p>
            <a:r>
              <a:rPr lang="en-US" altLang="zh-CN" dirty="0">
                <a:latin typeface="+mn-ea"/>
              </a:rPr>
              <a:t>           }</a:t>
            </a:r>
          </a:p>
          <a:p>
            <a:r>
              <a:rPr lang="en-US" altLang="zh-CN" dirty="0">
                <a:latin typeface="+mn-ea"/>
              </a:rPr>
              <a:t>       &lt;/style&gt;</a:t>
            </a:r>
            <a:endParaRPr lang="en-GB" altLang="zh-CN" dirty="0">
              <a:latin typeface="+mn-ea"/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42967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箭头: 五边形 11"/>
          <p:cNvSpPr/>
          <p:nvPr/>
        </p:nvSpPr>
        <p:spPr>
          <a:xfrm>
            <a:off x="1" y="1"/>
            <a:ext cx="3906981" cy="955466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样式表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63040" y="1396601"/>
            <a:ext cx="92770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</a:t>
            </a:r>
            <a:r>
              <a:rPr lang="zh-CN" altLang="en-US" dirty="0">
                <a:latin typeface="+mn-ea"/>
              </a:rPr>
              <a:t>外部样式表</a:t>
            </a:r>
          </a:p>
          <a:p>
            <a:r>
              <a:rPr lang="zh-CN" altLang="en-US" dirty="0">
                <a:latin typeface="+mn-ea"/>
              </a:rPr>
              <a:t>      将 样式规则 单独存放在 样式表文件中</a:t>
            </a:r>
            <a:r>
              <a:rPr lang="en-US" altLang="zh-CN" dirty="0">
                <a:latin typeface="+mn-ea"/>
              </a:rPr>
              <a:t>(**.</a:t>
            </a:r>
            <a:r>
              <a:rPr lang="en-US" altLang="zh-CN" dirty="0" err="1">
                <a:latin typeface="+mn-ea"/>
              </a:rPr>
              <a:t>css</a:t>
            </a:r>
            <a:r>
              <a:rPr lang="en-US" altLang="zh-CN" dirty="0">
                <a:latin typeface="+mn-ea"/>
              </a:rPr>
              <a:t>),</a:t>
            </a:r>
            <a:r>
              <a:rPr lang="zh-CN" altLang="en-US" dirty="0">
                <a:latin typeface="+mn-ea"/>
              </a:rPr>
              <a:t>哪个页面想使用，哪个页面就引入当前的样式表文件</a:t>
            </a:r>
          </a:p>
          <a:p>
            <a:r>
              <a:rPr lang="zh-CN" altLang="en-US" dirty="0">
                <a:latin typeface="+mn-ea"/>
              </a:rPr>
              <a:t>      </a:t>
            </a:r>
            <a:r>
              <a:rPr lang="en-US" altLang="zh-CN" dirty="0">
                <a:latin typeface="+mn-ea"/>
              </a:rPr>
              <a:t>step 1 :</a:t>
            </a:r>
          </a:p>
          <a:p>
            <a:r>
              <a:rPr lang="en-US" altLang="zh-CN" dirty="0">
                <a:latin typeface="+mn-ea"/>
              </a:rPr>
              <a:t>           </a:t>
            </a:r>
            <a:r>
              <a:rPr lang="zh-CN" altLang="en-US" dirty="0">
                <a:latin typeface="+mn-ea"/>
              </a:rPr>
              <a:t>创建一个文本文件，将其后缀修改为 </a:t>
            </a:r>
            <a:r>
              <a:rPr lang="en-US" altLang="zh-CN" dirty="0">
                <a:latin typeface="+mn-ea"/>
              </a:rPr>
              <a:t>.</a:t>
            </a:r>
            <a:r>
              <a:rPr lang="en-US" altLang="zh-CN" dirty="0" err="1">
                <a:latin typeface="+mn-ea"/>
              </a:rPr>
              <a:t>css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	   </a:t>
            </a:r>
            <a:r>
              <a:rPr lang="zh-CN" altLang="en-US" dirty="0">
                <a:latin typeface="+mn-ea"/>
              </a:rPr>
              <a:t>在该文件中编写若干 样式规则</a:t>
            </a:r>
          </a:p>
          <a:p>
            <a:r>
              <a:rPr lang="zh-CN" altLang="en-US" dirty="0">
                <a:latin typeface="+mn-ea"/>
              </a:rPr>
              <a:t>      </a:t>
            </a:r>
            <a:r>
              <a:rPr lang="en-US" altLang="zh-CN" dirty="0">
                <a:latin typeface="+mn-ea"/>
              </a:rPr>
              <a:t>step 2 :</a:t>
            </a:r>
          </a:p>
          <a:p>
            <a:r>
              <a:rPr lang="en-US" altLang="zh-CN" dirty="0">
                <a:latin typeface="+mn-ea"/>
              </a:rPr>
              <a:t>           </a:t>
            </a:r>
            <a:r>
              <a:rPr lang="zh-CN" altLang="en-US" dirty="0">
                <a:latin typeface="+mn-ea"/>
              </a:rPr>
              <a:t>在想使用的页面上， 通过 </a:t>
            </a:r>
            <a:r>
              <a:rPr lang="en-US" altLang="zh-CN" dirty="0">
                <a:latin typeface="+mn-ea"/>
              </a:rPr>
              <a:t>&lt;link /&gt; </a:t>
            </a:r>
            <a:r>
              <a:rPr lang="zh-CN" altLang="en-US" dirty="0">
                <a:latin typeface="+mn-ea"/>
              </a:rPr>
              <a:t>引入外部样式表</a:t>
            </a:r>
          </a:p>
          <a:p>
            <a:r>
              <a:rPr lang="zh-CN" altLang="en-US" dirty="0">
                <a:latin typeface="+mn-ea"/>
              </a:rPr>
              <a:t>	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73328C-47A9-49F5-A7B8-A996F8D8972C}"/>
              </a:ext>
            </a:extLst>
          </p:cNvPr>
          <p:cNvSpPr txBox="1"/>
          <p:nvPr/>
        </p:nvSpPr>
        <p:spPr>
          <a:xfrm>
            <a:off x="2011680" y="463850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问怎样引入外部样式表？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657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五边形 5"/>
          <p:cNvSpPr/>
          <p:nvPr/>
        </p:nvSpPr>
        <p:spPr>
          <a:xfrm>
            <a:off x="1" y="1"/>
            <a:ext cx="3474719" cy="914399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样式表特征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6252" y="914400"/>
            <a:ext cx="99586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样式表特征</a:t>
            </a: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、继承性</a:t>
            </a: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大多数的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样式规则可以被继承的。</a:t>
            </a: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、层叠性</a:t>
            </a: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为同一个元素 定义多个 样式规则</a:t>
            </a: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多个样式规则同时存在时不冲突，多个样式规则会合并成一个，属性重复时以最后一个出现为准。</a:t>
            </a: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、优先级</a:t>
            </a: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各级样式表冲突时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行内、内部、外部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，会按照不同的优先级来应用样式</a:t>
            </a: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 :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浏览器缺省设置</a:t>
            </a: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 :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内部样式表 或 外部样式表</a:t>
            </a: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冲突时：就近原则，谁在下，以谁为主</a:t>
            </a: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 :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行内样式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内联样式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4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!important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规则</a:t>
            </a: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通过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!important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显示调整样式规则的优先级</a:t>
            </a: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放在属性值之后，用 空格 来区分。 例如：</a:t>
            </a:r>
            <a:r>
              <a:rPr lang="en-GB" dirty="0"/>
              <a:t>font-size: 16px !important;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由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!important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标识的属性值，优先级别最高 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请谨慎使用   </a:t>
            </a:r>
          </a:p>
          <a:p>
            <a:r>
              <a:rPr lang="en-US" altLang="zh-CN" dirty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82135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箭头: 五边形 6"/>
          <p:cNvSpPr/>
          <p:nvPr/>
        </p:nvSpPr>
        <p:spPr>
          <a:xfrm>
            <a:off x="0" y="1"/>
            <a:ext cx="3923607" cy="1205948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基础选择器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205949"/>
            <a:ext cx="9360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</a:p>
          <a:p>
            <a:r>
              <a:rPr lang="zh-CN" altLang="en-US" dirty="0"/>
              <a:t>	</a:t>
            </a:r>
            <a:endParaRPr lang="en-GB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336C77-B79F-4075-AD9D-1DB3D8DC2AC9}"/>
              </a:ext>
            </a:extLst>
          </p:cNvPr>
          <p:cNvSpPr txBox="1"/>
          <p:nvPr/>
        </p:nvSpPr>
        <p:spPr>
          <a:xfrm>
            <a:off x="1069140" y="1205949"/>
            <a:ext cx="722184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别名</a:t>
            </a:r>
            <a:r>
              <a:rPr lang="en-US" altLang="zh-CN" dirty="0"/>
              <a:t>:</a:t>
            </a:r>
            <a:r>
              <a:rPr lang="zh-CN" altLang="en-US" dirty="0"/>
              <a:t>标签选择器、标记选择器</a:t>
            </a:r>
          </a:p>
          <a:p>
            <a:endParaRPr lang="zh-CN" altLang="en-US" dirty="0"/>
          </a:p>
          <a:p>
            <a:r>
              <a:rPr lang="zh-CN" altLang="en-US" dirty="0"/>
              <a:t>      特点：通过元素名称作为选择器名称</a:t>
            </a:r>
          </a:p>
          <a:p>
            <a:r>
              <a:rPr lang="zh-CN" altLang="en-US" dirty="0"/>
              <a:t>      作用：修改某一元素的默认样式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body{}</a:t>
            </a:r>
          </a:p>
          <a:p>
            <a:r>
              <a:rPr lang="en-US" altLang="zh-CN" dirty="0"/>
              <a:t>      h1{}</a:t>
            </a:r>
          </a:p>
          <a:p>
            <a:r>
              <a:rPr lang="en-US" altLang="zh-CN" dirty="0"/>
              <a:t>      h2{}</a:t>
            </a:r>
          </a:p>
          <a:p>
            <a:r>
              <a:rPr lang="en-US" altLang="zh-CN" dirty="0"/>
              <a:t>   2</a:t>
            </a:r>
            <a:r>
              <a:rPr lang="zh-CN" altLang="en-US" dirty="0"/>
              <a:t>、类选择器</a:t>
            </a:r>
            <a:r>
              <a:rPr lang="en-US" altLang="zh-CN" dirty="0"/>
              <a:t>(</a:t>
            </a:r>
            <a:r>
              <a:rPr lang="zh-CN" altLang="en-US" dirty="0"/>
              <a:t>类样式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特点：通过元素的 </a:t>
            </a:r>
            <a:r>
              <a:rPr lang="en-US" altLang="zh-CN" dirty="0"/>
              <a:t>class </a:t>
            </a:r>
            <a:r>
              <a:rPr lang="zh-CN" altLang="en-US" dirty="0"/>
              <a:t>属性来进行引用</a:t>
            </a:r>
          </a:p>
          <a:p>
            <a:r>
              <a:rPr lang="zh-CN" altLang="en-US" dirty="0"/>
              <a:t>      作用：定义某一组标签的统一样式</a:t>
            </a:r>
          </a:p>
          <a:p>
            <a:r>
              <a:rPr lang="zh-CN" altLang="en-US" dirty="0"/>
              <a:t>      语法：</a:t>
            </a:r>
            <a:r>
              <a:rPr lang="en-US" altLang="zh-CN" dirty="0"/>
              <a:t>.</a:t>
            </a:r>
            <a:r>
              <a:rPr lang="en-US" altLang="zh-CN" dirty="0" err="1"/>
              <a:t>className</a:t>
            </a:r>
            <a:r>
              <a:rPr lang="en-US" altLang="zh-CN" dirty="0"/>
              <a:t>{</a:t>
            </a:r>
            <a:r>
              <a:rPr lang="en-US" altLang="zh-CN" dirty="0" err="1"/>
              <a:t>color:red;bakcground:yellow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           </a:t>
            </a:r>
            <a:r>
              <a:rPr lang="zh-CN" altLang="en-US" dirty="0"/>
              <a:t>注意：</a:t>
            </a:r>
            <a:r>
              <a:rPr lang="en-US" altLang="zh-CN" dirty="0" err="1"/>
              <a:t>className</a:t>
            </a:r>
            <a:r>
              <a:rPr lang="zh-CN" altLang="en-US" dirty="0"/>
              <a:t>不能以数字开头</a:t>
            </a:r>
          </a:p>
          <a:p>
            <a:r>
              <a:rPr lang="zh-CN" altLang="en-US" dirty="0"/>
              <a:t>	   引用：</a:t>
            </a:r>
            <a:r>
              <a:rPr lang="en-US" altLang="zh-CN" dirty="0"/>
              <a:t>&lt;div class="</a:t>
            </a:r>
            <a:r>
              <a:rPr lang="en-US" altLang="zh-CN" dirty="0" err="1"/>
              <a:t>className</a:t>
            </a:r>
            <a:r>
              <a:rPr lang="en-US" altLang="zh-CN" dirty="0"/>
              <a:t>"&gt;&lt;/div&gt;</a:t>
            </a:r>
          </a:p>
          <a:p>
            <a:r>
              <a:rPr lang="en-US" altLang="zh-CN" dirty="0"/>
              <a:t>		 &lt;h3 class="</a:t>
            </a:r>
            <a:r>
              <a:rPr lang="en-US" altLang="zh-CN" dirty="0" err="1"/>
              <a:t>className</a:t>
            </a:r>
            <a:r>
              <a:rPr lang="en-US" altLang="zh-CN" dirty="0"/>
              <a:t>"&gt;&lt;/h3&gt;</a:t>
            </a:r>
          </a:p>
          <a:p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注意：在一个</a:t>
            </a:r>
            <a:r>
              <a:rPr lang="en-US" altLang="zh-CN" dirty="0"/>
              <a:t>class </a:t>
            </a:r>
            <a:r>
              <a:rPr lang="zh-CN" altLang="en-US" dirty="0"/>
              <a:t>中可以引用多个 类样式</a:t>
            </a:r>
            <a:r>
              <a:rPr lang="en-US" altLang="zh-CN" dirty="0"/>
              <a:t>,</a:t>
            </a:r>
            <a:r>
              <a:rPr lang="zh-CN" altLang="en-US" dirty="0"/>
              <a:t>多个类样式用 空格 隔开</a:t>
            </a:r>
            <a:endParaRPr lang="en-GB" altLang="zh-CN" dirty="0"/>
          </a:p>
          <a:p>
            <a:r>
              <a:rPr lang="en-GB" dirty="0"/>
              <a:t>                   </a:t>
            </a:r>
            <a:r>
              <a:rPr lang="zh-CN" altLang="en-US" dirty="0"/>
              <a:t>例如 </a:t>
            </a:r>
            <a:r>
              <a:rPr lang="en-US" altLang="zh-CN" dirty="0"/>
              <a:t>&lt;div class=“</a:t>
            </a:r>
            <a:r>
              <a:rPr lang="en-US" altLang="zh-CN" dirty="0" err="1"/>
              <a:t>myDiv</a:t>
            </a:r>
            <a:r>
              <a:rPr lang="en-US" altLang="zh-CN" dirty="0"/>
              <a:t>  </a:t>
            </a:r>
            <a:r>
              <a:rPr lang="en-US" altLang="zh-CN" dirty="0" err="1"/>
              <a:t>firstDiv</a:t>
            </a:r>
            <a:r>
              <a:rPr lang="en-US" altLang="zh-CN" dirty="0"/>
              <a:t>”&gt; </a:t>
            </a:r>
            <a:r>
              <a:rPr lang="zh-CN" altLang="en-US" dirty="0"/>
              <a:t>我是</a:t>
            </a:r>
            <a:r>
              <a:rPr lang="en-US" altLang="zh-CN" dirty="0"/>
              <a:t>div&lt;/div&gt;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93859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0" y="0"/>
            <a:ext cx="4605251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基础选择器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05251" y="889804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、分类选择器</a:t>
            </a:r>
          </a:p>
          <a:p>
            <a:r>
              <a:rPr lang="zh-CN" altLang="en-US" dirty="0"/>
              <a:t>      由类选择器衍生出来的新选择器</a:t>
            </a:r>
          </a:p>
          <a:p>
            <a:r>
              <a:rPr lang="zh-CN" altLang="en-US" dirty="0"/>
              <a:t>      将类选择器 与 元素选择器 结合使用</a:t>
            </a:r>
          </a:p>
          <a:p>
            <a:r>
              <a:rPr lang="zh-CN" altLang="en-US" dirty="0"/>
              <a:t>      目的：为了更精准的定位的页面的元素</a:t>
            </a:r>
          </a:p>
          <a:p>
            <a:r>
              <a:rPr lang="zh-CN" altLang="en-US" dirty="0"/>
              <a:t>      语法：元素选择器</a:t>
            </a:r>
            <a:r>
              <a:rPr lang="en-US" altLang="zh-CN" dirty="0"/>
              <a:t>.</a:t>
            </a:r>
            <a:r>
              <a:rPr lang="zh-CN" altLang="en-US" dirty="0"/>
              <a:t>类选择器</a:t>
            </a:r>
            <a:r>
              <a:rPr lang="en-US" altLang="zh-CN" dirty="0"/>
              <a:t>{}</a:t>
            </a:r>
          </a:p>
          <a:p>
            <a:r>
              <a:rPr lang="zh-CN" altLang="en-US" dirty="0"/>
              <a:t>例如：</a:t>
            </a:r>
            <a:r>
              <a:rPr lang="en-US" altLang="zh-CN" dirty="0"/>
              <a:t> </a:t>
            </a:r>
            <a:r>
              <a:rPr lang="en-US" altLang="zh-CN" dirty="0" err="1"/>
              <a:t>p.content</a:t>
            </a:r>
            <a:r>
              <a:rPr lang="en-US" altLang="zh-CN" dirty="0"/>
              <a:t>{}</a:t>
            </a:r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、通用选择器</a:t>
            </a:r>
          </a:p>
          <a:p>
            <a:r>
              <a:rPr lang="zh-CN" altLang="en-US" dirty="0"/>
              <a:t>      作用：适配页面上所用的元素，改变他们的样式</a:t>
            </a:r>
          </a:p>
          <a:p>
            <a:r>
              <a:rPr lang="zh-CN" altLang="en-US" dirty="0"/>
              <a:t>      语法：*</a:t>
            </a:r>
            <a:r>
              <a:rPr lang="en-US" altLang="zh-CN" dirty="0"/>
              <a:t>{}</a:t>
            </a:r>
          </a:p>
          <a:p>
            <a:r>
              <a:rPr lang="en-US" altLang="zh-CN" dirty="0"/>
              <a:t>   5</a:t>
            </a:r>
            <a:r>
              <a:rPr lang="zh-CN" altLang="en-US" dirty="0"/>
              <a:t>、</a:t>
            </a:r>
            <a:r>
              <a:rPr lang="en-US" altLang="zh-CN" dirty="0"/>
              <a:t>id</a:t>
            </a:r>
            <a:r>
              <a:rPr lang="zh-CN" altLang="en-US" dirty="0"/>
              <a:t>选择器</a:t>
            </a:r>
            <a:r>
              <a:rPr lang="en-US" altLang="zh-CN" dirty="0"/>
              <a:t>(id</a:t>
            </a:r>
            <a:r>
              <a:rPr lang="zh-CN" altLang="en-US" dirty="0"/>
              <a:t>样式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作用：通过页面元素的</a:t>
            </a:r>
            <a:r>
              <a:rPr lang="en-US" altLang="zh-CN" dirty="0"/>
              <a:t>id</a:t>
            </a:r>
            <a:r>
              <a:rPr lang="zh-CN" altLang="en-US" dirty="0"/>
              <a:t>值来进行选择器的引用</a:t>
            </a:r>
            <a:r>
              <a:rPr lang="en-US" altLang="zh-CN" dirty="0"/>
              <a:t>,</a:t>
            </a:r>
            <a:r>
              <a:rPr lang="zh-CN" altLang="en-US" dirty="0"/>
              <a:t>非常方便的定位到页面上的一个元素。精确定位。</a:t>
            </a:r>
          </a:p>
          <a:p>
            <a:r>
              <a:rPr lang="zh-CN" altLang="en-US" dirty="0"/>
              <a:t>      语法：</a:t>
            </a:r>
            <a:r>
              <a:rPr lang="en-US" altLang="zh-CN" dirty="0"/>
              <a:t>#id{}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eg</a:t>
            </a:r>
            <a:r>
              <a:rPr lang="en-US" altLang="zh-CN" dirty="0"/>
              <a:t> : #top{</a:t>
            </a:r>
            <a:r>
              <a:rPr lang="en-US" altLang="zh-CN" dirty="0" err="1"/>
              <a:t>background-color:red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           &lt;div id="top"&gt;&lt;/div&gt;</a:t>
            </a:r>
          </a:p>
          <a:p>
            <a:r>
              <a:rPr lang="en-US" altLang="zh-CN" dirty="0"/>
              <a:t>	   id</a:t>
            </a:r>
            <a:r>
              <a:rPr lang="zh-CN" altLang="en-US" dirty="0"/>
              <a:t>的作用：</a:t>
            </a:r>
          </a:p>
          <a:p>
            <a:r>
              <a:rPr lang="zh-CN" altLang="en-US" dirty="0"/>
              <a:t>	      </a:t>
            </a:r>
            <a:r>
              <a:rPr lang="en-US" altLang="zh-CN" dirty="0"/>
              <a:t>1</a:t>
            </a:r>
            <a:r>
              <a:rPr lang="zh-CN" altLang="en-US" dirty="0"/>
              <a:t>、定义元素在页面中的唯一标识</a:t>
            </a:r>
          </a:p>
          <a:p>
            <a:r>
              <a:rPr lang="zh-CN" altLang="en-US" dirty="0"/>
              <a:t>	      </a:t>
            </a:r>
            <a:r>
              <a:rPr lang="en-US" altLang="zh-CN" dirty="0"/>
              <a:t>2</a:t>
            </a:r>
            <a:r>
              <a:rPr lang="zh-CN" altLang="en-US" dirty="0"/>
              <a:t>、引用样式表中的</a:t>
            </a:r>
            <a:r>
              <a:rPr lang="en-US" altLang="zh-CN" dirty="0"/>
              <a:t>id</a:t>
            </a:r>
            <a:r>
              <a:rPr lang="zh-CN" altLang="en-US" dirty="0"/>
              <a:t>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285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0" y="0"/>
            <a:ext cx="4605251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基础选择器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956A05-053D-48AA-BB84-FE231901F0D2}"/>
              </a:ext>
            </a:extLst>
          </p:cNvPr>
          <p:cNvSpPr txBox="1"/>
          <p:nvPr/>
        </p:nvSpPr>
        <p:spPr>
          <a:xfrm>
            <a:off x="4322618" y="856554"/>
            <a:ext cx="544091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、群组选择器</a:t>
            </a:r>
          </a:p>
          <a:p>
            <a:r>
              <a:rPr lang="zh-CN" altLang="en-US" dirty="0"/>
              <a:t>      选择器声明是以 </a:t>
            </a:r>
            <a:r>
              <a:rPr lang="en-US" altLang="zh-CN" dirty="0"/>
              <a:t>, </a:t>
            </a:r>
            <a:r>
              <a:rPr lang="zh-CN" altLang="en-US" dirty="0"/>
              <a:t>隔开的 选择器列表</a:t>
            </a:r>
          </a:p>
          <a:p>
            <a:r>
              <a:rPr lang="zh-CN" altLang="en-US" dirty="0"/>
              <a:t>      作用：定义一组元素的样式</a:t>
            </a:r>
          </a:p>
          <a:p>
            <a:r>
              <a:rPr lang="zh-CN" altLang="en-US" dirty="0"/>
              <a:t>      </a:t>
            </a:r>
            <a:r>
              <a:rPr lang="en-GB" dirty="0"/>
              <a:t>h3,p,.new,#test,div.newDiv,p.test{}</a:t>
            </a:r>
          </a:p>
          <a:p>
            <a:r>
              <a:rPr lang="en-GB" dirty="0"/>
              <a:t>   7、</a:t>
            </a:r>
            <a:r>
              <a:rPr lang="zh-CN" altLang="en-US" dirty="0"/>
              <a:t>后代选择器</a:t>
            </a:r>
          </a:p>
          <a:p>
            <a:r>
              <a:rPr lang="zh-CN" altLang="en-US" dirty="0"/>
              <a:t>      根据元素的嵌套关系来定义的样式</a:t>
            </a:r>
          </a:p>
          <a:p>
            <a:r>
              <a:rPr lang="zh-CN" altLang="en-US" dirty="0"/>
              <a:t>      根据一个元素 去定位 它里面的其他元素</a:t>
            </a:r>
          </a:p>
          <a:p>
            <a:r>
              <a:rPr lang="zh-CN" altLang="en-US" dirty="0"/>
              <a:t>      语法：</a:t>
            </a:r>
          </a:p>
          <a:p>
            <a:r>
              <a:rPr lang="zh-CN" altLang="en-US" dirty="0"/>
              <a:t>          </a:t>
            </a:r>
            <a:r>
              <a:rPr lang="en-GB" dirty="0"/>
              <a:t>selector1 selector2{}</a:t>
            </a:r>
          </a:p>
          <a:p>
            <a:r>
              <a:rPr lang="en-GB" dirty="0"/>
              <a:t>	</a:t>
            </a:r>
            <a:endParaRPr lang="zh-CN" altLang="en-US" dirty="0"/>
          </a:p>
          <a:p>
            <a:r>
              <a:rPr lang="zh-CN" altLang="en-US" dirty="0"/>
              <a:t>	  </a:t>
            </a:r>
            <a:r>
              <a:rPr lang="en-US" altLang="zh-CN" dirty="0"/>
              <a:t>&lt;</a:t>
            </a:r>
            <a:r>
              <a:rPr lang="en-GB" dirty="0"/>
              <a:t>div&gt;</a:t>
            </a:r>
          </a:p>
          <a:p>
            <a:r>
              <a:rPr lang="en-GB" dirty="0"/>
              <a:t>		&lt;div&gt;</a:t>
            </a:r>
          </a:p>
          <a:p>
            <a:r>
              <a:rPr lang="en-GB" dirty="0"/>
              <a:t>			&lt;p&gt;</a:t>
            </a:r>
          </a:p>
          <a:p>
            <a:r>
              <a:rPr lang="en-GB" dirty="0"/>
              <a:t>				&lt;span&gt;&lt;/span&gt;</a:t>
            </a:r>
          </a:p>
          <a:p>
            <a:r>
              <a:rPr lang="en-GB" dirty="0"/>
              <a:t>			&lt;/p&gt;</a:t>
            </a:r>
          </a:p>
          <a:p>
            <a:r>
              <a:rPr lang="en-GB" dirty="0"/>
              <a:t>		&lt;/div&gt;</a:t>
            </a:r>
          </a:p>
          <a:p>
            <a:r>
              <a:rPr lang="en-GB" dirty="0"/>
              <a:t>		&lt;span&gt;&lt;/span&gt;</a:t>
            </a:r>
          </a:p>
          <a:p>
            <a:r>
              <a:rPr lang="en-GB" dirty="0"/>
              <a:t>	  &lt;/div&gt;</a:t>
            </a:r>
          </a:p>
        </p:txBody>
      </p:sp>
    </p:spTree>
    <p:extLst>
      <p:ext uri="{BB962C8B-B14F-4D97-AF65-F5344CB8AC3E}">
        <p14:creationId xmlns:p14="http://schemas.microsoft.com/office/powerpoint/2010/main" val="107516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带红线的业务演示文稿(宽屏)</Template>
  <TotalTime>0</TotalTime>
  <Words>2751</Words>
  <Application>Microsoft Office PowerPoint</Application>
  <PresentationFormat>宽屏</PresentationFormat>
  <Paragraphs>593</Paragraphs>
  <Slides>34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Microsoft YaHei UI</vt:lpstr>
      <vt:lpstr>宋体</vt:lpstr>
      <vt:lpstr>幼圆</vt:lpstr>
      <vt:lpstr>微软雅黑</vt:lpstr>
      <vt:lpstr>微软雅黑</vt:lpstr>
      <vt:lpstr>Arial</vt:lpstr>
      <vt:lpstr>Cambria</vt:lpstr>
      <vt:lpstr>Wingdings</vt:lpstr>
      <vt:lpstr>Red Line Business 16x9</vt:lpstr>
      <vt:lpstr>CSS &amp;CSS3 知识点回顾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盒子模型例子讲解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2014-10-21T15:16:14Z</dcterms:created>
  <dcterms:modified xsi:type="dcterms:W3CDTF">2017-06-16T05:59:28Z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