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63" r:id="rId4"/>
    <p:sldId id="275" r:id="rId5"/>
    <p:sldId id="276" r:id="rId6"/>
    <p:sldId id="277" r:id="rId7"/>
    <p:sldId id="278" r:id="rId8"/>
    <p:sldId id="279" r:id="rId9"/>
    <p:sldId id="280" r:id="rId10"/>
    <p:sldId id="283" r:id="rId11"/>
    <p:sldId id="282" r:id="rId12"/>
    <p:sldId id="281" r:id="rId13"/>
    <p:sldId id="284" r:id="rId14"/>
    <p:sldId id="285" r:id="rId15"/>
    <p:sldId id="286" r:id="rId16"/>
    <p:sldId id="287" r:id="rId17"/>
    <p:sldId id="289" r:id="rId18"/>
    <p:sldId id="288" r:id="rId19"/>
    <p:sldId id="290" r:id="rId20"/>
    <p:sldId id="291" r:id="rId21"/>
    <p:sldId id="292" r:id="rId22"/>
    <p:sldId id="293" r:id="rId23"/>
    <p:sldId id="265" r:id="rId24"/>
  </p:sldIdLst>
  <p:sldSz cx="12192000" cy="6858000"/>
  <p:notesSz cx="6858000" cy="9144000"/>
  <p:defaultTextStyle>
    <a:defPPr>
      <a:defRPr lang="zh-CN"/>
    </a:defPPr>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70"/>
        <p:guide pos="3860"/>
      </p:guideLst>
    </p:cSldViewPr>
  </p:slide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页眉占位符 1"/>
          <p:cNvSpPr>
            <a:spLocks noGrp="1"/>
          </p:cNvSpPr>
          <p:nvPr>
            <p:ph type="hdr" sz="quarter"/>
          </p:nvPr>
        </p:nvSpPr>
        <p:spPr>
          <a:xfrm>
            <a:off x="0" y="0"/>
            <a:ext cx="2971800" cy="458788"/>
          </a:xfrm>
          <a:prstGeom prst="rect">
            <a:avLst/>
          </a:prstGeom>
          <a:noFill/>
          <a:ln w="9525">
            <a:noFill/>
            <a:miter/>
          </a:ln>
        </p:spPr>
        <p:txBody>
          <a:bodyPr vert="horz"/>
          <a:p>
            <a:pPr lvl="0" algn="l"/>
            <a:endParaRPr sz="1200">
              <a:ea typeface="宋体" charset="-122"/>
            </a:endParaRPr>
          </a:p>
        </p:txBody>
      </p:sp>
      <p:sp>
        <p:nvSpPr>
          <p:cNvPr id="2051" name="日期占位符 2"/>
          <p:cNvSpPr>
            <a:spLocks noGrp="1"/>
          </p:cNvSpPr>
          <p:nvPr>
            <p:ph type="dt" idx="1"/>
          </p:nvPr>
        </p:nvSpPr>
        <p:spPr>
          <a:xfrm>
            <a:off x="3884613" y="0"/>
            <a:ext cx="2971800" cy="458788"/>
          </a:xfrm>
          <a:prstGeom prst="rect">
            <a:avLst/>
          </a:prstGeom>
          <a:noFill/>
          <a:ln w="9525">
            <a:noFill/>
            <a:miter/>
          </a:ln>
        </p:spPr>
        <p:txBody>
          <a:bodyPr vert="horz"/>
          <a:p>
            <a:pPr lvl="0" algn="r"/>
            <a:endParaRPr lang="zh-CN" altLang="en-US" sz="1200" dirty="0">
              <a:ea typeface="宋体" charset="-122"/>
            </a:endParaRPr>
          </a:p>
        </p:txBody>
      </p:sp>
      <p:sp>
        <p:nvSpPr>
          <p:cNvPr id="2052" name="幻灯片图像占位符 3"/>
          <p:cNvSpPr>
            <a:spLocks noGrp="1" noRot="1" noChangeAspect="1"/>
          </p:cNvSpPr>
          <p:nvPr>
            <p:ph type="sldImg" idx="2"/>
          </p:nvPr>
        </p:nvSpPr>
        <p:spPr>
          <a:xfrm>
            <a:off x="685800" y="1143000"/>
            <a:ext cx="5486400" cy="3086100"/>
          </a:xfrm>
          <a:prstGeom prst="rect">
            <a:avLst/>
          </a:prstGeom>
          <a:noFill/>
          <a:ln w="12700">
            <a:noFill/>
            <a:miter/>
          </a:ln>
        </p:spPr>
        <p:txBody>
          <a:bodyPr/>
          <a:p>
            <a:endParaRPr lang="zh-CN" altLang="en-US"/>
          </a:p>
        </p:txBody>
      </p:sp>
      <p:sp>
        <p:nvSpPr>
          <p:cNvPr id="2053" name="备注占位符 4"/>
          <p:cNvSpPr>
            <a:spLocks noGrp="1" noRot="1" noChangeAspect="1"/>
          </p:cNvSpPr>
          <p:nvPr>
            <p:ph sz="quarter" idx="3"/>
          </p:nvPr>
        </p:nvSpPr>
        <p:spPr>
          <a:xfrm>
            <a:off x="685800" y="4400550"/>
            <a:ext cx="5486400" cy="3600450"/>
          </a:xfrm>
          <a:prstGeom prst="rect">
            <a:avLst/>
          </a:prstGeom>
          <a:noFill/>
          <a:ln w="12700">
            <a:noFill/>
            <a:miter/>
          </a:ln>
        </p:spPr>
        <p:txBody>
          <a:bodyPr vert="horz" anchor="ct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8787"/>
          </a:xfrm>
          <a:prstGeom prst="rect">
            <a:avLst/>
          </a:prstGeom>
          <a:noFill/>
          <a:ln w="9525">
            <a:noFill/>
            <a:miter/>
          </a:ln>
        </p:spPr>
        <p:txBody>
          <a:bodyPr vert="horz" anchor="b"/>
          <a:p>
            <a:pPr lvl="0" algn="l"/>
            <a:endParaRPr sz="1200">
              <a:ea typeface="宋体" charset="-122"/>
            </a:endParaRPr>
          </a:p>
        </p:txBody>
      </p:sp>
      <p:sp>
        <p:nvSpPr>
          <p:cNvPr id="2055" name="灯片编号占位符 6"/>
          <p:cNvSpPr>
            <a:spLocks noGrp="1"/>
          </p:cNvSpPr>
          <p:nvPr>
            <p:ph type="sldNum" sz="quarter" idx="5"/>
          </p:nvPr>
        </p:nvSpPr>
        <p:spPr>
          <a:xfrm>
            <a:off x="3884613" y="8685213"/>
            <a:ext cx="2971800" cy="458787"/>
          </a:xfrm>
          <a:prstGeom prst="rect">
            <a:avLst/>
          </a:prstGeom>
          <a:noFill/>
          <a:ln w="9525">
            <a:noFill/>
            <a:miter/>
          </a:ln>
        </p:spPr>
        <p:txBody>
          <a:bodyPr vert="horz" anchor="b"/>
          <a:p>
            <a:pPr lvl="0" algn="r"/>
            <a:fld id="{9A0DB2DC-4C9A-4742-B13C-FB6460FD3503}" type="slidenum">
              <a:rPr lang="zh-CN" altLang="en-US" dirty="0">
                <a:ea typeface="宋体" charset="-122"/>
              </a:rPr>
            </a:fld>
            <a:endParaRPr lang="zh-CN" altLang="en-US" sz="1200" dirty="0">
              <a:ea typeface="宋体" charset="-122"/>
            </a:endParaRPr>
          </a:p>
        </p:txBody>
      </p:sp>
    </p:spTree>
  </p:cSld>
  <p:clrMap bg1="lt1" tx1="dk1" bg2="lt2" tx2="dk2" accent1="accent1" accent2="accent2" accent3="accent3" accent4="accent4" accent5="accent5" accent6="accent6" hlink="hlink" folHlink="folHlink"/>
  <p:hf hdr="0" ftr="0" dt="0"/>
  <p:notesStyle>
    <a:lvl1pPr marL="0" lvl="0" indent="0">
      <a:defRPr sz="1200" kern="1200">
        <a:latin typeface="+mn-lt"/>
        <a:ea typeface="+mn-ea"/>
        <a:cs typeface="+mn-cs"/>
      </a:defRPr>
    </a:lvl1pPr>
    <a:lvl2pPr marL="0" lvl="1" indent="0">
      <a:defRPr sz="1200" kern="1200">
        <a:latin typeface="+mn-lt"/>
        <a:ea typeface="+mn-ea"/>
        <a:cs typeface="+mn-cs"/>
      </a:defRPr>
    </a:lvl2pPr>
    <a:lvl3pPr marL="0" lvl="2" indent="0">
      <a:defRPr sz="1200" kern="1200">
        <a:latin typeface="+mn-lt"/>
        <a:ea typeface="+mn-ea"/>
        <a:cs typeface="+mn-cs"/>
      </a:defRPr>
    </a:lvl3pPr>
    <a:lvl4pPr marL="0" lvl="3" indent="0">
      <a:defRPr sz="1200" kern="1200">
        <a:latin typeface="+mn-lt"/>
        <a:ea typeface="+mn-ea"/>
        <a:cs typeface="+mn-cs"/>
      </a:defRPr>
    </a:lvl4pPr>
    <a:lvl5pPr marL="0" lvl="4" indent="0">
      <a:defRPr sz="1200" kern="1200">
        <a:latin typeface="+mn-lt"/>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miter/>
          </a:ln>
        </p:spPr>
        <p:txBody>
          <a:bodyPr vert="horz"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838200" y="1825625"/>
            <a:ext cx="10515600" cy="4351338"/>
          </a:xfrm>
          <a:prstGeom prst="rect">
            <a:avLst/>
          </a:prstGeom>
          <a:noFill/>
          <a:ln w="9525">
            <a:noFill/>
            <a:miter/>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838200" y="6356350"/>
            <a:ext cx="2743200" cy="365125"/>
          </a:xfrm>
          <a:prstGeom prst="rect">
            <a:avLst/>
          </a:prstGeom>
          <a:noFill/>
          <a:ln w="9525">
            <a:noFill/>
            <a:miter/>
          </a:ln>
        </p:spPr>
        <p:txBody>
          <a:bodyPr vert="horz" anchor="ctr"/>
          <a:lstStyle>
            <a:lvl1pPr algn="l">
              <a:defRPr sz="1200">
                <a:solidFill>
                  <a:srgbClr val="898989"/>
                </a:solidFill>
                <a:ea typeface="宋体" charset="-122"/>
              </a:defRPr>
            </a:lvl1pPr>
          </a:lstStyle>
          <a:p>
            <a:pPr lvl="0"/>
            <a:endParaRPr lang="zh-CN" altLang="en-US" dirty="0"/>
          </a:p>
        </p:txBody>
      </p:sp>
      <p:sp>
        <p:nvSpPr>
          <p:cNvPr id="1029" name="页脚占位符 4"/>
          <p:cNvSpPr>
            <a:spLocks noGrp="1"/>
          </p:cNvSpPr>
          <p:nvPr>
            <p:ph type="ftr" sz="quarter" idx="3"/>
          </p:nvPr>
        </p:nvSpPr>
        <p:spPr>
          <a:xfrm>
            <a:off x="4038600" y="6356350"/>
            <a:ext cx="4114800" cy="365125"/>
          </a:xfrm>
          <a:prstGeom prst="rect">
            <a:avLst/>
          </a:prstGeom>
          <a:noFill/>
          <a:ln w="9525">
            <a:noFill/>
            <a:miter/>
          </a:ln>
        </p:spPr>
        <p:txBody>
          <a:bodyPr vert="horz" anchor="ctr"/>
          <a:lstStyle>
            <a:lvl1pPr algn="ctr">
              <a:defRPr sz="1200">
                <a:solidFill>
                  <a:srgbClr val="898989"/>
                </a:solidFill>
                <a:ea typeface="宋体" charset="-122"/>
              </a:defRPr>
            </a:lvl1pPr>
          </a:lstStyle>
          <a:p>
            <a:pPr lvl="0"/>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miter/>
          </a:ln>
        </p:spPr>
        <p:txBody>
          <a:bodyPr vert="horz" anchor="ctr"/>
          <a:lstStyle>
            <a:lvl1pPr algn="r">
              <a:defRPr sz="1200">
                <a:solidFill>
                  <a:srgbClr val="898989"/>
                </a:solidFill>
                <a:ea typeface="宋体"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l" defTabSz="914400" eaLnBrk="1" fontAlgn="base" latinLnBrk="0" hangingPunct="1">
        <a:lnSpc>
          <a:spcPct val="90000"/>
        </a:lnSpc>
        <a:spcBef>
          <a:spcPct val="0"/>
        </a:spcBef>
        <a:buClr>
          <a:srgbClr val="000000"/>
        </a:buClr>
        <a:buNone/>
        <a:defRPr sz="4400" kern="1200">
          <a:solidFill>
            <a:schemeClr val="tx1"/>
          </a:solidFill>
          <a:latin typeface="+mj-lt"/>
          <a:ea typeface="+mj-ea"/>
          <a:cs typeface="+mj-cs"/>
          <a:sym typeface="Calibri Light" charset="0"/>
        </a:defRPr>
      </a:lvl1pPr>
    </p:titleStyle>
    <p:bodyStyle>
      <a:lvl1pPr marL="228600" lvl="0" indent="-228600" algn="l" defTabSz="914400" eaLnBrk="1" fontAlgn="base" latinLnBrk="0" hangingPunct="1">
        <a:lnSpc>
          <a:spcPct val="90000"/>
        </a:lnSpc>
        <a:spcBef>
          <a:spcPts val="1000"/>
        </a:spcBef>
        <a:buFont typeface="Arial" charset="0"/>
        <a:buChar char="•"/>
        <a:defRPr sz="2800" kern="1200">
          <a:solidFill>
            <a:schemeClr val="tx1"/>
          </a:solidFill>
          <a:latin typeface="+mn-lt"/>
          <a:ea typeface="+mn-ea"/>
          <a:cs typeface="+mn-cs"/>
          <a:sym typeface="Calibri" charset="0"/>
        </a:defRPr>
      </a:lvl1pPr>
      <a:lvl2pPr marL="685800" lvl="1" indent="-228600" algn="l" defTabSz="914400" eaLnBrk="1" fontAlgn="base" latinLnBrk="0" hangingPunct="1">
        <a:lnSpc>
          <a:spcPct val="90000"/>
        </a:lnSpc>
        <a:spcBef>
          <a:spcPts val="500"/>
        </a:spcBef>
        <a:buFont typeface="Arial" charset="0"/>
        <a:buChar char="•"/>
        <a:defRPr sz="2400" kern="1200">
          <a:solidFill>
            <a:schemeClr val="tx1"/>
          </a:solidFill>
          <a:latin typeface="+mn-lt"/>
          <a:ea typeface="+mn-ea"/>
          <a:cs typeface="+mn-cs"/>
          <a:sym typeface="Calibri" charset="0"/>
        </a:defRPr>
      </a:lvl2pPr>
      <a:lvl3pPr marL="1143000" lvl="2" indent="-228600" algn="l" defTabSz="914400" eaLnBrk="1" fontAlgn="base" latinLnBrk="0" hangingPunct="1">
        <a:lnSpc>
          <a:spcPct val="90000"/>
        </a:lnSpc>
        <a:spcBef>
          <a:spcPts val="500"/>
        </a:spcBef>
        <a:buFont typeface="Arial" charset="0"/>
        <a:buChar char="•"/>
        <a:defRPr sz="2000" kern="1200">
          <a:solidFill>
            <a:schemeClr val="tx1"/>
          </a:solidFill>
          <a:latin typeface="+mn-lt"/>
          <a:ea typeface="+mn-ea"/>
          <a:cs typeface="+mn-cs"/>
          <a:sym typeface="Calibri" charset="0"/>
        </a:defRPr>
      </a:lvl3pPr>
      <a:lvl4pPr marL="1600200" lvl="3"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4pPr>
      <a:lvl5pPr marL="2057400" lvl="4"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5pPr>
      <a:lvl6pPr marL="2514600" lvl="5"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6pPr>
      <a:lvl7pPr marL="2971800" lvl="6"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7pPr>
      <a:lvl8pPr marL="3429000" lvl="7"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8pPr>
      <a:lvl9pPr marL="3886200" lvl="8"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9pPr>
    </p:bodyStyle>
    <p:otherStyle>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grpSp>
        <p:nvGrpSpPr>
          <p:cNvPr id="3074" name="组合 3073"/>
          <p:cNvGrpSpPr/>
          <p:nvPr/>
        </p:nvGrpSpPr>
        <p:grpSpPr>
          <a:xfrm>
            <a:off x="3508375" y="1187450"/>
            <a:ext cx="5238750" cy="4516438"/>
            <a:chOff x="0" y="0"/>
            <a:chExt cx="3495842" cy="3013656"/>
          </a:xfrm>
        </p:grpSpPr>
        <p:sp>
          <p:nvSpPr>
            <p:cNvPr id="3075" name="六边形 23"/>
            <p:cNvSpPr/>
            <p:nvPr/>
          </p:nvSpPr>
          <p:spPr>
            <a:xfrm rot="2040000">
              <a:off x="1" y="0"/>
              <a:ext cx="3495841" cy="3013656"/>
            </a:xfrm>
            <a:prstGeom prst="hexagon">
              <a:avLst>
                <a:gd name="adj" fmla="val 24999"/>
                <a:gd name="vf" fmla="val 115470"/>
              </a:avLst>
            </a:prstGeom>
            <a:solidFill>
              <a:srgbClr val="FFFFFF">
                <a:alpha val="71999"/>
              </a:srgbClr>
            </a:solidFill>
            <a:ln w="12700">
              <a:noFill/>
              <a:miter/>
            </a:ln>
          </p:spPr>
          <p:txBody>
            <a:bodyPr anchor="ctr"/>
            <a:p>
              <a:pPr lvl="0" algn="ctr"/>
              <a:endParaRPr sz="6600">
                <a:solidFill>
                  <a:srgbClr val="FFFFFF"/>
                </a:solidFill>
                <a:latin typeface="宋体" charset="-122"/>
                <a:ea typeface="宋体" charset="-122"/>
                <a:sym typeface="宋体" charset="-122"/>
              </a:endParaRPr>
            </a:p>
          </p:txBody>
        </p:sp>
        <p:sp>
          <p:nvSpPr>
            <p:cNvPr id="3076" name="六边形 16"/>
            <p:cNvSpPr/>
            <p:nvPr/>
          </p:nvSpPr>
          <p:spPr>
            <a:xfrm>
              <a:off x="0" y="0"/>
              <a:ext cx="3495841" cy="3013656"/>
            </a:xfrm>
            <a:prstGeom prst="hexagon">
              <a:avLst>
                <a:gd name="adj" fmla="val 24999"/>
                <a:gd name="vf" fmla="val 115470"/>
              </a:avLst>
            </a:prstGeom>
            <a:solidFill>
              <a:srgbClr val="FFFFFF">
                <a:alpha val="71999"/>
              </a:srgbClr>
            </a:solidFill>
            <a:ln w="12700">
              <a:noFill/>
              <a:miter/>
            </a:ln>
          </p:spPr>
          <p:txBody>
            <a:bodyPr anchor="ctr"/>
            <a:p>
              <a:pPr lvl="0" algn="ctr"/>
              <a:r>
                <a:rPr sz="4000" dirty="0">
                  <a:solidFill>
                    <a:srgbClr val="26AADC"/>
                  </a:solidFill>
                  <a:latin typeface="Rockwell Std" pitchFamily="2" charset="0"/>
                  <a:ea typeface="宋体" charset="-122"/>
                  <a:sym typeface="Rockwell Std" pitchFamily="2" charset="0"/>
                </a:rPr>
                <a:t>第一财经APP项目重构建议</a:t>
              </a:r>
              <a:endParaRPr sz="4000" dirty="0">
                <a:solidFill>
                  <a:srgbClr val="26AADC"/>
                </a:solidFill>
                <a:latin typeface="Rockwell Std" pitchFamily="2" charset="0"/>
                <a:ea typeface="宋体" charset="-122"/>
                <a:sym typeface="Rockwell Std" pitchFamily="2" charset="0"/>
              </a:endParaRPr>
            </a:p>
          </p:txBody>
        </p:sp>
      </p:grpSp>
      <p:sp>
        <p:nvSpPr>
          <p:cNvPr id="3077" name="矩形 25"/>
          <p:cNvSpPr/>
          <p:nvPr/>
        </p:nvSpPr>
        <p:spPr>
          <a:xfrm rot="2700000">
            <a:off x="10637838" y="246063"/>
            <a:ext cx="2365375" cy="363537"/>
          </a:xfrm>
          <a:prstGeom prst="rect">
            <a:avLst/>
          </a:prstGeom>
          <a:solidFill>
            <a:schemeClr val="bg1"/>
          </a:solidFill>
          <a:ln w="12700">
            <a:noFill/>
            <a:miter/>
          </a:ln>
        </p:spPr>
        <p:txBody>
          <a:bodyPr anchor="ctr"/>
          <a:p>
            <a:pPr lvl="0" algn="ctr"/>
            <a:r>
              <a:rPr lang="zh-CN" altLang="en-US" dirty="0">
                <a:solidFill>
                  <a:srgbClr val="26AADC"/>
                </a:solidFill>
                <a:latin typeface="方正兰亭粗黑简体" pitchFamily="2" charset="-122"/>
                <a:ea typeface="方正兰亭粗黑简体" pitchFamily="2" charset="-122"/>
                <a:sym typeface="方正兰亭粗黑简体" pitchFamily="2" charset="-122"/>
              </a:rPr>
              <a:t>封面</a:t>
            </a:r>
            <a:endParaRPr lang="zh-CN" altLang="en-US" dirty="0">
              <a:solidFill>
                <a:srgbClr val="26AADC"/>
              </a:solidFill>
              <a:latin typeface="方正兰亭粗黑简体" pitchFamily="2" charset="-122"/>
              <a:ea typeface="方正兰亭粗黑简体" pitchFamily="2" charset="-122"/>
              <a:sym typeface="方正兰亭粗黑简体" pitchFamily="2" charset="-122"/>
            </a:endParaRPr>
          </a:p>
        </p:txBody>
      </p:sp>
      <p:sp>
        <p:nvSpPr>
          <p:cNvPr id="3079" name="文本框 29"/>
          <p:cNvSpPr/>
          <p:nvPr/>
        </p:nvSpPr>
        <p:spPr>
          <a:xfrm>
            <a:off x="5457825" y="6297613"/>
            <a:ext cx="1696720" cy="390525"/>
          </a:xfrm>
          <a:prstGeom prst="rect">
            <a:avLst/>
          </a:prstGeom>
          <a:noFill/>
          <a:ln w="9525">
            <a:noFill/>
            <a:miter/>
          </a:ln>
        </p:spPr>
        <p:txBody>
          <a:bodyPr wrap="none">
            <a:spAutoFit/>
          </a:bodyPr>
          <a:p>
            <a:pPr lvl="0"/>
            <a:r>
              <a:rPr lang="en-US" altLang="x-none" sz="1600" dirty="0">
                <a:solidFill>
                  <a:schemeClr val="bg1"/>
                </a:solidFill>
                <a:latin typeface="Rockwell Std" pitchFamily="2" charset="0"/>
                <a:ea typeface="宋体" charset="-122"/>
                <a:sym typeface="Rockwell Std" pitchFamily="2" charset="0"/>
              </a:rPr>
              <a:t>Nov 25, 2015</a:t>
            </a:r>
            <a:endParaRPr lang="zh-CN" altLang="en-US" sz="1600" dirty="0">
              <a:solidFill>
                <a:schemeClr val="bg1"/>
              </a:solidFill>
              <a:latin typeface="Rockwell Std" pitchFamily="2" charset="0"/>
              <a:ea typeface="宋体" charset="-122"/>
              <a:sym typeface="Rockwell St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60120" y="483870"/>
            <a:ext cx="10046970" cy="5273040"/>
          </a:xfrm>
          <a:prstGeom prst="rect">
            <a:avLst/>
          </a:prstGeom>
          <a:noFill/>
        </p:spPr>
        <p:txBody>
          <a:bodyPr wrap="square" rtlCol="0" anchor="t">
            <a:spAutoFit/>
          </a:bodyPr>
          <a:p>
            <a:pPr algn="ctr"/>
            <a:r>
              <a:rPr lang="zh-CN" altLang="en-US" sz="3600" b="1">
                <a:solidFill>
                  <a:schemeClr val="bg1"/>
                </a:solidFill>
              </a:rPr>
              <a:t>减小对象的内存占用</a:t>
            </a:r>
            <a:endParaRPr lang="zh-CN" altLang="en-US" sz="3600" b="1">
              <a:solidFill>
                <a:schemeClr val="bg1"/>
              </a:solidFill>
            </a:endParaRPr>
          </a:p>
          <a:p>
            <a:pPr algn="l"/>
            <a:endParaRPr lang="zh-CN" altLang="en-US" sz="4000">
              <a:solidFill>
                <a:schemeClr val="bg1"/>
              </a:solidFill>
            </a:endParaRPr>
          </a:p>
          <a:p>
            <a:pPr algn="l"/>
            <a:r>
              <a:rPr lang="zh-CN" altLang="en-US" sz="3600">
                <a:solidFill>
                  <a:schemeClr val="bg1"/>
                </a:solidFill>
              </a:rPr>
              <a:t>1）使用更加轻量的数据结构</a:t>
            </a:r>
            <a:endParaRPr lang="zh-CN" altLang="en-US" sz="3600">
              <a:solidFill>
                <a:schemeClr val="bg1"/>
              </a:solidFill>
            </a:endParaRPr>
          </a:p>
          <a:p>
            <a:pPr algn="l"/>
            <a:endParaRPr lang="zh-CN" altLang="en-US" sz="4000">
              <a:solidFill>
                <a:schemeClr val="bg1"/>
              </a:solidFill>
            </a:endParaRPr>
          </a:p>
          <a:p>
            <a:pPr algn="l"/>
            <a:r>
              <a:rPr lang="zh-CN" altLang="en-US" sz="3600">
                <a:solidFill>
                  <a:schemeClr val="bg1"/>
                </a:solidFill>
              </a:rPr>
              <a:t>2）避免在Android里面使用Enum</a:t>
            </a:r>
            <a:endParaRPr lang="zh-CN" altLang="en-US" sz="3600">
              <a:solidFill>
                <a:schemeClr val="bg1"/>
              </a:solidFill>
            </a:endParaRPr>
          </a:p>
          <a:p>
            <a:pPr algn="l"/>
            <a:endParaRPr lang="zh-CN" altLang="en-US" sz="4000">
              <a:solidFill>
                <a:schemeClr val="bg1"/>
              </a:solidFill>
            </a:endParaRPr>
          </a:p>
          <a:p>
            <a:pPr algn="l"/>
            <a:r>
              <a:rPr lang="zh-CN" altLang="en-US" sz="3600">
                <a:solidFill>
                  <a:schemeClr val="bg1"/>
                </a:solidFill>
              </a:rPr>
              <a:t>3）减小Bitmap对象的内存占用</a:t>
            </a:r>
            <a:endParaRPr lang="zh-CN" altLang="en-US" sz="3600">
              <a:solidFill>
                <a:schemeClr val="bg1"/>
              </a:solidFill>
            </a:endParaRPr>
          </a:p>
          <a:p>
            <a:pPr algn="l"/>
            <a:endParaRPr lang="zh-CN" altLang="en-US" sz="4000">
              <a:solidFill>
                <a:schemeClr val="bg1"/>
              </a:solidFill>
            </a:endParaRPr>
          </a:p>
          <a:p>
            <a:pPr algn="l"/>
            <a:r>
              <a:rPr lang="zh-CN" altLang="en-US" sz="3600">
                <a:solidFill>
                  <a:schemeClr val="bg1"/>
                </a:solidFill>
              </a:rPr>
              <a:t>4）使用更小的图片</a:t>
            </a:r>
            <a:r>
              <a:rPr lang="zh-CN" altLang="en-US" sz="2000">
                <a:solidFill>
                  <a:schemeClr val="bg1"/>
                </a:solidFill>
              </a:rPr>
              <a:t>	</a:t>
            </a:r>
            <a:endParaRPr lang="zh-CN" altLang="en-US" sz="20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3931920"/>
          </a:xfrm>
          <a:prstGeom prst="rect">
            <a:avLst/>
          </a:prstGeom>
          <a:noFill/>
        </p:spPr>
        <p:txBody>
          <a:bodyPr wrap="square" rtlCol="0" anchor="t">
            <a:spAutoFit/>
          </a:bodyPr>
          <a:p>
            <a:pPr algn="ctr"/>
            <a:r>
              <a:rPr lang="zh-CN" altLang="en-US" sz="3600" b="1">
                <a:solidFill>
                  <a:schemeClr val="bg1"/>
                </a:solidFill>
              </a:rPr>
              <a:t>内存对象的重复利用</a:t>
            </a:r>
            <a:endParaRPr lang="zh-CN" altLang="en-US" sz="3600" b="1">
              <a:solidFill>
                <a:schemeClr val="bg1"/>
              </a:solidFill>
            </a:endParaRPr>
          </a:p>
          <a:p>
            <a:pPr algn="l"/>
            <a:r>
              <a:rPr lang="zh-CN" altLang="en-US" sz="3600">
                <a:solidFill>
                  <a:schemeClr val="bg1"/>
                </a:solidFill>
              </a:rPr>
              <a:t>	</a:t>
            </a:r>
            <a:endParaRPr lang="zh-CN" altLang="en-US" sz="3600">
              <a:solidFill>
                <a:schemeClr val="bg1"/>
              </a:solidFill>
            </a:endParaRPr>
          </a:p>
          <a:p>
            <a:pPr algn="l"/>
            <a:r>
              <a:rPr lang="zh-CN" altLang="en-US" sz="3600">
                <a:solidFill>
                  <a:schemeClr val="bg1"/>
                </a:solidFill>
              </a:rPr>
              <a:t>1）复用系统自带的资源	</a:t>
            </a:r>
            <a:endParaRPr lang="zh-CN" altLang="en-US" sz="3600">
              <a:solidFill>
                <a:schemeClr val="bg1"/>
              </a:solidFill>
            </a:endParaRPr>
          </a:p>
          <a:p>
            <a:pPr algn="l"/>
            <a:endParaRPr lang="zh-CN" altLang="en-US" sz="3600">
              <a:solidFill>
                <a:schemeClr val="bg1"/>
              </a:solidFill>
            </a:endParaRPr>
          </a:p>
          <a:p>
            <a:pPr algn="l"/>
            <a:r>
              <a:rPr lang="zh-CN" altLang="en-US" sz="3600">
                <a:solidFill>
                  <a:schemeClr val="bg1"/>
                </a:solidFill>
              </a:rPr>
              <a:t>2）注意在ListView/GridView的优化</a:t>
            </a:r>
            <a:endParaRPr lang="zh-CN" altLang="en-US" sz="3600">
              <a:solidFill>
                <a:schemeClr val="bg1"/>
              </a:solidFill>
            </a:endParaRPr>
          </a:p>
          <a:p>
            <a:pPr algn="l"/>
            <a:r>
              <a:rPr lang="zh-CN" altLang="en-US" sz="3600">
                <a:solidFill>
                  <a:schemeClr val="bg1"/>
                </a:solidFill>
              </a:rPr>
              <a:t>	</a:t>
            </a:r>
            <a:endParaRPr lang="zh-CN" altLang="en-US" sz="3600">
              <a:solidFill>
                <a:schemeClr val="bg1"/>
              </a:solidFill>
            </a:endParaRPr>
          </a:p>
          <a:p>
            <a:pPr algn="l"/>
            <a:r>
              <a:rPr lang="zh-CN" altLang="en-US" sz="3600">
                <a:solidFill>
                  <a:schemeClr val="bg1"/>
                </a:solidFill>
              </a:rPr>
              <a:t>3）Bitmap对象的复用</a:t>
            </a:r>
            <a:endParaRPr lang="zh-CN" altLang="en-US" sz="3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12495" y="222885"/>
            <a:ext cx="10046970" cy="6492240"/>
          </a:xfrm>
          <a:prstGeom prst="rect">
            <a:avLst/>
          </a:prstGeom>
          <a:noFill/>
        </p:spPr>
        <p:txBody>
          <a:bodyPr wrap="square" rtlCol="0" anchor="t">
            <a:spAutoFit/>
          </a:bodyPr>
          <a:p>
            <a:pPr algn="ctr"/>
            <a:r>
              <a:rPr lang="zh-CN" altLang="en-US" sz="2800" b="1">
                <a:solidFill>
                  <a:schemeClr val="bg1"/>
                </a:solidFill>
              </a:rPr>
              <a:t>避免对象的内存泄露</a:t>
            </a:r>
            <a:r>
              <a:rPr lang="zh-CN" altLang="en-US" sz="2800">
                <a:solidFill>
                  <a:schemeClr val="bg1"/>
                </a:solidFill>
              </a:rPr>
              <a:t>	</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1）注意Activity的泄漏</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2）考虑使用Application Context而不是Activity Context</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3）注意临时Bitmap对象的及时回收</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4）注意监听器的注销</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5）注意缓存容器中的对象泄漏</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6）注意WebView的泄漏</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7）注意Cursor对象是否及时关闭</a:t>
            </a:r>
            <a:endParaRPr lang="zh-CN" altLang="en-US" sz="28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40435" y="309880"/>
            <a:ext cx="10046970" cy="6492240"/>
          </a:xfrm>
          <a:prstGeom prst="rect">
            <a:avLst/>
          </a:prstGeom>
          <a:noFill/>
        </p:spPr>
        <p:txBody>
          <a:bodyPr wrap="square" rtlCol="0" anchor="t">
            <a:spAutoFit/>
          </a:bodyPr>
          <a:p>
            <a:pPr algn="ctr"/>
            <a:r>
              <a:rPr lang="zh-CN" altLang="en-US" sz="2000">
                <a:solidFill>
                  <a:schemeClr val="bg1"/>
                </a:solidFill>
              </a:rPr>
              <a:t>内存使用策略优化	</a:t>
            </a:r>
            <a:endParaRPr lang="zh-CN" altLang="en-US" sz="2000">
              <a:solidFill>
                <a:schemeClr val="bg1"/>
              </a:solidFill>
            </a:endParaRPr>
          </a:p>
          <a:p>
            <a:pPr algn="l"/>
            <a:r>
              <a:rPr lang="zh-CN" altLang="en-US" sz="2000">
                <a:solidFill>
                  <a:schemeClr val="bg1"/>
                </a:solidFill>
              </a:rPr>
              <a:t>1）谨慎使用large heap</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2）综合考虑设备内存阈值与其他因素设计合适的缓存大小</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3）onLowMemory()与onTrimMemory()</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4）资源文件需要选择合适的文件夹进行存放</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5）Try catch某些大内存分配的操作</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6）谨慎使用static对象</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7）特别留意单例对象中不合理的持有</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8）珍惜Services资源</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9）优化布局层次，减少内存消耗</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10）谨慎使用“抽象”编程</a:t>
            </a:r>
            <a:endParaRPr lang="zh-CN" altLang="en-US" sz="2000">
              <a:solidFill>
                <a:schemeClr val="bg1"/>
              </a:solidFill>
            </a:endParaRPr>
          </a:p>
          <a:p>
            <a:pPr algn="l"/>
            <a:r>
              <a:rPr lang="en-US" altLang="zh-CN" sz="2000">
                <a:solidFill>
                  <a:schemeClr val="bg1"/>
                </a:solidFill>
              </a:rPr>
              <a:t>......</a:t>
            </a:r>
            <a:endParaRPr lang="en-US" altLang="zh-CN" sz="20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5577840"/>
          </a:xfrm>
          <a:prstGeom prst="rect">
            <a:avLst/>
          </a:prstGeom>
          <a:noFill/>
        </p:spPr>
        <p:txBody>
          <a:bodyPr wrap="square" rtlCol="0" anchor="t">
            <a:spAutoFit/>
          </a:bodyPr>
          <a:p>
            <a:pPr algn="ctr"/>
            <a:r>
              <a:rPr lang="zh-CN" altLang="en-US" sz="3600">
                <a:solidFill>
                  <a:schemeClr val="bg1"/>
                </a:solidFill>
              </a:rPr>
              <a:t>Android屏幕适配</a:t>
            </a:r>
            <a:endParaRPr lang="zh-CN" altLang="en-US" sz="3600">
              <a:solidFill>
                <a:schemeClr val="bg1"/>
              </a:solidFill>
            </a:endParaRPr>
          </a:p>
          <a:p>
            <a:pPr algn="l"/>
            <a:r>
              <a:rPr lang="zh-CN" altLang="en-US" sz="3200">
                <a:solidFill>
                  <a:schemeClr val="bg1"/>
                </a:solidFill>
              </a:rPr>
              <a:t>屏幕相关概念	</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rPr>
              <a:t>屏幕像素px	</a:t>
            </a:r>
            <a:endParaRPr lang="zh-CN" altLang="en-US" sz="3200">
              <a:solidFill>
                <a:schemeClr val="bg1"/>
              </a:solidFill>
            </a:endParaRPr>
          </a:p>
          <a:p>
            <a:pPr algn="l"/>
            <a:r>
              <a:rPr lang="zh-CN" altLang="en-US" sz="3200">
                <a:solidFill>
                  <a:schemeClr val="bg1"/>
                </a:solidFill>
              </a:rPr>
              <a:t>屏幕大小size	</a:t>
            </a:r>
            <a:endParaRPr lang="zh-CN" altLang="en-US" sz="3200">
              <a:solidFill>
                <a:schemeClr val="bg1"/>
              </a:solidFill>
            </a:endParaRPr>
          </a:p>
          <a:p>
            <a:pPr algn="l"/>
            <a:r>
              <a:rPr lang="zh-CN" altLang="en-US" sz="3200">
                <a:solidFill>
                  <a:schemeClr val="bg1"/>
                </a:solidFill>
              </a:rPr>
              <a:t>屏幕密度dpi	</a:t>
            </a:r>
            <a:endParaRPr lang="zh-CN" altLang="en-US" sz="3200">
              <a:solidFill>
                <a:schemeClr val="bg1"/>
              </a:solidFill>
            </a:endParaRPr>
          </a:p>
          <a:p>
            <a:pPr algn="l"/>
            <a:r>
              <a:rPr lang="zh-CN" altLang="en-US" sz="3200">
                <a:solidFill>
                  <a:schemeClr val="bg1"/>
                </a:solidFill>
              </a:rPr>
              <a:t>屏幕方向	</a:t>
            </a:r>
            <a:endParaRPr lang="zh-CN" altLang="en-US" sz="3200">
              <a:solidFill>
                <a:schemeClr val="bg1"/>
              </a:solidFill>
            </a:endParaRPr>
          </a:p>
          <a:p>
            <a:pPr algn="l"/>
            <a:r>
              <a:rPr lang="zh-CN" altLang="en-US" sz="3200">
                <a:solidFill>
                  <a:schemeClr val="bg1"/>
                </a:solidFill>
              </a:rPr>
              <a:t>分辨率	</a:t>
            </a:r>
            <a:endParaRPr lang="zh-CN" altLang="en-US" sz="3200">
              <a:solidFill>
                <a:schemeClr val="bg1"/>
              </a:solidFill>
            </a:endParaRPr>
          </a:p>
          <a:p>
            <a:pPr algn="l"/>
            <a:r>
              <a:rPr lang="zh-CN" altLang="en-US" sz="3200">
                <a:solidFill>
                  <a:schemeClr val="bg1"/>
                </a:solidFill>
              </a:rPr>
              <a:t>独立密度像素DIP</a:t>
            </a:r>
            <a:endParaRPr lang="zh-CN" altLang="en-US" sz="3200">
              <a:solidFill>
                <a:schemeClr val="bg1"/>
              </a:solidFill>
            </a:endParaRPr>
          </a:p>
          <a:p>
            <a:pPr algn="l"/>
            <a:r>
              <a:rPr lang="zh-CN" altLang="en-US" sz="3200">
                <a:solidFill>
                  <a:schemeClr val="bg1"/>
                </a:solidFill>
              </a:rPr>
              <a:t>DPI与DIP的换算</a:t>
            </a:r>
            <a:endParaRPr lang="zh-CN" altLang="en-US" sz="3200">
              <a:solidFill>
                <a:schemeClr val="bg1"/>
              </a:solidFill>
            </a:endParaRPr>
          </a:p>
          <a:p>
            <a:pPr algn="l"/>
            <a:r>
              <a:rPr lang="zh-CN" altLang="en-US" sz="3200">
                <a:solidFill>
                  <a:schemeClr val="bg1"/>
                </a:solidFill>
              </a:rPr>
              <a:t>点9图片</a:t>
            </a:r>
            <a:r>
              <a:rPr lang="zh-CN" altLang="en-US" sz="3600">
                <a:solidFill>
                  <a:schemeClr val="bg1"/>
                </a:solidFill>
              </a:rPr>
              <a:t>	</a:t>
            </a:r>
            <a:endParaRPr lang="zh-CN" altLang="en-US" sz="36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2651760"/>
          </a:xfrm>
          <a:prstGeom prst="rect">
            <a:avLst/>
          </a:prstGeom>
          <a:noFill/>
        </p:spPr>
        <p:txBody>
          <a:bodyPr wrap="square" rtlCol="0" anchor="t">
            <a:spAutoFit/>
          </a:bodyPr>
          <a:p>
            <a:pPr algn="ctr"/>
            <a:r>
              <a:rPr lang="zh-CN" altLang="en-US" sz="3600">
                <a:solidFill>
                  <a:schemeClr val="bg1"/>
                </a:solidFill>
                <a:sym typeface="+mn-ea"/>
              </a:rPr>
              <a:t>为什么会出现Android屏幕适配问题</a:t>
            </a:r>
            <a:endParaRPr lang="zh-CN" altLang="en-US" sz="3600">
              <a:solidFill>
                <a:schemeClr val="bg1"/>
              </a:solidFill>
              <a:sym typeface="+mn-ea"/>
            </a:endParaRPr>
          </a:p>
          <a:p>
            <a:pPr algn="l"/>
            <a:r>
              <a:rPr lang="zh-CN" altLang="en-US" sz="3200">
                <a:solidFill>
                  <a:schemeClr val="bg1"/>
                </a:solidFill>
              </a:rPr>
              <a:t>Android使用版本的多样化</a:t>
            </a:r>
            <a:endParaRPr lang="zh-CN" altLang="en-US" sz="3200">
              <a:solidFill>
                <a:schemeClr val="bg1"/>
              </a:solidFill>
            </a:endParaRPr>
          </a:p>
          <a:p>
            <a:pPr algn="l"/>
            <a:endParaRPr lang="zh-CN" altLang="en-US" sz="3200">
              <a:solidFill>
                <a:schemeClr val="bg1"/>
              </a:solidFill>
            </a:endParaRPr>
          </a:p>
          <a:p>
            <a:pPr algn="l"/>
            <a:endParaRPr lang="zh-CN" altLang="en-US" sz="3200">
              <a:solidFill>
                <a:schemeClr val="bg1"/>
              </a:solidFill>
            </a:endParaRPr>
          </a:p>
          <a:p>
            <a:pPr algn="l"/>
            <a:r>
              <a:rPr lang="zh-CN" altLang="en-US" sz="3600">
                <a:solidFill>
                  <a:schemeClr val="bg1"/>
                </a:solidFill>
              </a:rPr>
              <a:t>	</a:t>
            </a:r>
            <a:endParaRPr lang="zh-CN" altLang="en-US" sz="3600">
              <a:solidFill>
                <a:schemeClr val="bg1"/>
              </a:solidFill>
            </a:endParaRPr>
          </a:p>
        </p:txBody>
      </p:sp>
      <p:pic>
        <p:nvPicPr>
          <p:cNvPr id="2" name="图片 1" descr="QQ截图20151229121319"/>
          <p:cNvPicPr>
            <a:picLocks noChangeAspect="1"/>
          </p:cNvPicPr>
          <p:nvPr/>
        </p:nvPicPr>
        <p:blipFill>
          <a:blip r:embed="rId1"/>
          <a:srcRect/>
          <a:stretch>
            <a:fillRect/>
          </a:stretch>
        </p:blipFill>
        <p:spPr>
          <a:xfrm>
            <a:off x="949960" y="1601470"/>
            <a:ext cx="3056255" cy="5153025"/>
          </a:xfrm>
          <a:prstGeom prst="rect">
            <a:avLst/>
          </a:prstGeom>
        </p:spPr>
      </p:pic>
      <p:pic>
        <p:nvPicPr>
          <p:cNvPr id="4" name="图片 3"/>
          <p:cNvPicPr>
            <a:picLocks noChangeAspect="1"/>
          </p:cNvPicPr>
          <p:nvPr/>
        </p:nvPicPr>
        <p:blipFill>
          <a:blip r:embed="rId2"/>
          <a:srcRect/>
          <a:stretch>
            <a:fillRect/>
          </a:stretch>
        </p:blipFill>
        <p:spPr>
          <a:xfrm>
            <a:off x="4357370" y="1678305"/>
            <a:ext cx="6314440" cy="3094990"/>
          </a:xfrm>
          <a:prstGeom prst="rect">
            <a:avLst/>
          </a:prstGeom>
        </p:spPr>
      </p:pic>
      <p:sp>
        <p:nvSpPr>
          <p:cNvPr id="100" name="文本框 99"/>
          <p:cNvSpPr txBox="1"/>
          <p:nvPr/>
        </p:nvSpPr>
        <p:spPr>
          <a:xfrm>
            <a:off x="4396105" y="5080635"/>
            <a:ext cx="6932930" cy="1617980"/>
          </a:xfrm>
          <a:prstGeom prst="rect">
            <a:avLst/>
          </a:prstGeom>
          <a:noFill/>
          <a:ln w="9525">
            <a:noFill/>
            <a:miter/>
          </a:ln>
        </p:spPr>
        <p:txBody>
          <a:bodyPr wrap="square">
            <a:spAutoFit/>
          </a:bodyPr>
          <a:p>
            <a:pPr marL="0" indent="0" algn="l"/>
            <a:r>
              <a:rPr lang="zh-CN" altLang="en-US" sz="2000" b="0" u="none">
                <a:solidFill>
                  <a:schemeClr val="accent3"/>
                </a:solidFill>
                <a:latin typeface="宋体" charset="0"/>
                <a:ea typeface="宋体" charset="0"/>
                <a:cs typeface="宋体" charset="0"/>
              </a:rPr>
              <a:t>由以上图表分析得现在使用</a:t>
            </a:r>
            <a:r>
              <a:rPr lang="en-US" altLang="zh-CN" sz="2000" b="0" u="none">
                <a:solidFill>
                  <a:schemeClr val="accent3"/>
                </a:solidFill>
                <a:latin typeface="Calibri" charset="0"/>
                <a:ea typeface="Calibri" charset="0"/>
                <a:cs typeface="Calibri" charset="0"/>
              </a:rPr>
              <a:t>Android4.0</a:t>
            </a:r>
            <a:r>
              <a:rPr lang="zh-CN" altLang="en-US" sz="2000" b="0" u="none">
                <a:solidFill>
                  <a:schemeClr val="accent3"/>
                </a:solidFill>
                <a:latin typeface="宋体" charset="0"/>
                <a:ea typeface="宋体" charset="0"/>
                <a:cs typeface="宋体" charset="0"/>
              </a:rPr>
              <a:t>以上的用户比重占到了将近</a:t>
            </a:r>
            <a:r>
              <a:rPr lang="en-US" altLang="zh-CN" sz="2000" b="0" u="none">
                <a:solidFill>
                  <a:schemeClr val="accent3"/>
                </a:solidFill>
                <a:latin typeface="Calibri" charset="0"/>
                <a:ea typeface="Calibri" charset="0"/>
                <a:cs typeface="Calibri" charset="0"/>
              </a:rPr>
              <a:t>9</a:t>
            </a:r>
            <a:r>
              <a:rPr lang="en-US" altLang="zh-CN" sz="2000" b="0" u="none">
                <a:solidFill>
                  <a:schemeClr val="accent3"/>
                </a:solidFill>
                <a:latin typeface="宋体" charset="0"/>
                <a:ea typeface="宋体" charset="0"/>
                <a:cs typeface="宋体" charset="0"/>
              </a:rPr>
              <a:t>6%</a:t>
            </a:r>
            <a:endParaRPr lang="en-US" altLang="zh-CN" sz="2000" b="0" u="none">
              <a:solidFill>
                <a:schemeClr val="accent3"/>
              </a:solidFill>
              <a:latin typeface="宋体" charset="0"/>
              <a:ea typeface="宋体" charset="0"/>
              <a:cs typeface="宋体" charset="0"/>
            </a:endParaRPr>
          </a:p>
          <a:p>
            <a:pPr marL="0" indent="0" algn="l"/>
            <a:r>
              <a:rPr lang="zh-CN" altLang="en-US" sz="2000" b="0" u="none">
                <a:solidFill>
                  <a:schemeClr val="accent3"/>
                </a:solidFill>
                <a:latin typeface="宋体" charset="0"/>
                <a:ea typeface="宋体" charset="0"/>
                <a:cs typeface="宋体" charset="0"/>
              </a:rPr>
              <a:t>但是这</a:t>
            </a:r>
            <a:r>
              <a:rPr lang="en-US" altLang="zh-CN" sz="2000" b="0" u="none">
                <a:solidFill>
                  <a:schemeClr val="accent3"/>
                </a:solidFill>
                <a:latin typeface="Calibri" charset="0"/>
                <a:ea typeface="Calibri" charset="0"/>
                <a:cs typeface="Calibri" charset="0"/>
              </a:rPr>
              <a:t>9</a:t>
            </a:r>
            <a:r>
              <a:rPr lang="en-US" altLang="zh-CN" sz="2000" b="0" u="none">
                <a:solidFill>
                  <a:schemeClr val="accent3"/>
                </a:solidFill>
                <a:latin typeface="宋体" charset="0"/>
                <a:ea typeface="宋体" charset="0"/>
                <a:cs typeface="宋体" charset="0"/>
              </a:rPr>
              <a:t>6%</a:t>
            </a:r>
            <a:r>
              <a:rPr lang="zh-CN" altLang="en-US" sz="2000" b="0" u="none">
                <a:solidFill>
                  <a:schemeClr val="accent3"/>
                </a:solidFill>
                <a:latin typeface="宋体" charset="0"/>
                <a:ea typeface="宋体" charset="0"/>
                <a:cs typeface="宋体" charset="0"/>
              </a:rPr>
              <a:t>的占有率并不集中在某一版本之上，而是分布于从</a:t>
            </a:r>
            <a:r>
              <a:rPr lang="en-US" altLang="zh-CN" sz="2000" b="0" u="none">
                <a:solidFill>
                  <a:schemeClr val="accent3"/>
                </a:solidFill>
                <a:latin typeface="Calibri" charset="0"/>
                <a:ea typeface="Calibri" charset="0"/>
                <a:cs typeface="Calibri" charset="0"/>
              </a:rPr>
              <a:t>api15</a:t>
            </a:r>
            <a:r>
              <a:rPr lang="zh-CN" altLang="en-US" sz="2000" b="0" u="none">
                <a:solidFill>
                  <a:schemeClr val="accent3"/>
                </a:solidFill>
                <a:latin typeface="宋体" charset="0"/>
                <a:ea typeface="宋体" charset="0"/>
                <a:cs typeface="宋体" charset="0"/>
              </a:rPr>
              <a:t>到</a:t>
            </a:r>
            <a:r>
              <a:rPr lang="en-US" altLang="zh-CN" sz="2000" b="0" u="none">
                <a:solidFill>
                  <a:schemeClr val="accent3"/>
                </a:solidFill>
                <a:latin typeface="宋体" charset="0"/>
                <a:ea typeface="宋体" charset="0"/>
                <a:cs typeface="宋体" charset="0"/>
              </a:rPr>
              <a:t>23</a:t>
            </a:r>
            <a:r>
              <a:rPr lang="zh-CN" altLang="en-US" sz="2000" b="0" u="none">
                <a:solidFill>
                  <a:schemeClr val="accent3"/>
                </a:solidFill>
                <a:latin typeface="宋体" charset="0"/>
                <a:ea typeface="宋体" charset="0"/>
                <a:cs typeface="宋体" charset="0"/>
              </a:rPr>
              <a:t>的不同版本上这就造成了我们写</a:t>
            </a:r>
            <a:r>
              <a:rPr lang="en-US" altLang="zh-CN" sz="2000" b="0" u="none">
                <a:solidFill>
                  <a:schemeClr val="accent3"/>
                </a:solidFill>
                <a:latin typeface="Calibri" charset="0"/>
                <a:ea typeface="Calibri" charset="0"/>
                <a:cs typeface="Calibri" charset="0"/>
              </a:rPr>
              <a:t>Android</a:t>
            </a:r>
            <a:r>
              <a:rPr lang="zh-CN" altLang="en-US" sz="2000" b="0" u="none">
                <a:solidFill>
                  <a:schemeClr val="accent3"/>
                </a:solidFill>
                <a:latin typeface="宋体" charset="0"/>
                <a:ea typeface="宋体" charset="0"/>
                <a:cs typeface="宋体" charset="0"/>
              </a:rPr>
              <a:t>应用是需要去适配不同版本，是其原因之一。</a:t>
            </a:r>
            <a:endParaRPr lang="zh-CN" altLang="en-US" sz="2000" b="0" u="none">
              <a:solidFill>
                <a:schemeClr val="accent3"/>
              </a:solidFill>
              <a:latin typeface="宋体" charset="0"/>
              <a:ea typeface="宋体" charset="0"/>
              <a:cs typeface="宋体"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5334000"/>
          </a:xfrm>
          <a:prstGeom prst="rect">
            <a:avLst/>
          </a:prstGeom>
          <a:noFill/>
        </p:spPr>
        <p:txBody>
          <a:bodyPr wrap="square" rtlCol="0" anchor="t">
            <a:spAutoFit/>
          </a:bodyPr>
          <a:p>
            <a:pPr algn="ctr"/>
            <a:r>
              <a:rPr lang="zh-CN" altLang="en-US" sz="3200">
                <a:solidFill>
                  <a:schemeClr val="bg1"/>
                </a:solidFill>
              </a:rPr>
              <a:t>Android设备屏幕尺寸和屏幕密度的多样化</a:t>
            </a:r>
            <a:endParaRPr lang="zh-CN" altLang="en-US" sz="3200">
              <a:solidFill>
                <a:schemeClr val="bg1"/>
              </a:solidFill>
            </a:endParaRPr>
          </a:p>
          <a:p>
            <a:pPr algn="ctr"/>
            <a:endParaRPr lang="zh-CN" altLang="en-US" sz="3200">
              <a:solidFill>
                <a:schemeClr val="bg1"/>
              </a:solidFill>
            </a:endParaRPr>
          </a:p>
          <a:p>
            <a:pPr algn="l"/>
            <a:r>
              <a:rPr lang="zh-CN" altLang="en-US" sz="2000">
                <a:solidFill>
                  <a:schemeClr val="bg1"/>
                </a:solidFill>
              </a:rPr>
              <a:t>以下图表提供有关具不同屏幕大小和密度占有比例。</a:t>
            </a:r>
            <a:endParaRPr lang="zh-CN" altLang="en-US" sz="2000">
              <a:solidFill>
                <a:schemeClr val="bg1"/>
              </a:solidFill>
            </a:endParaRPr>
          </a:p>
          <a:p>
            <a:pPr algn="l"/>
            <a:r>
              <a:rPr lang="zh-CN" altLang="en-US" sz="2000">
                <a:solidFill>
                  <a:schemeClr val="bg1"/>
                </a:solidFill>
              </a:rPr>
              <a:t>Android官方将Android设备的屏幕尺寸和屏幕密度人为的划分为不同的等级。</a:t>
            </a:r>
            <a:endParaRPr lang="zh-CN" altLang="en-US" sz="2000">
              <a:solidFill>
                <a:schemeClr val="bg1"/>
              </a:solidFill>
            </a:endParaRPr>
          </a:p>
          <a:p>
            <a:pPr algn="l"/>
            <a:r>
              <a:rPr lang="zh-CN" altLang="en-US" sz="2000">
                <a:solidFill>
                  <a:schemeClr val="bg1"/>
                </a:solidFill>
              </a:rPr>
              <a:t>屏幕分辨率等级：</a:t>
            </a:r>
            <a:endParaRPr lang="zh-CN" altLang="en-US" sz="2000">
              <a:solidFill>
                <a:schemeClr val="bg1"/>
              </a:solidFill>
            </a:endParaRPr>
          </a:p>
          <a:p>
            <a:pPr algn="l"/>
            <a:r>
              <a:rPr lang="zh-CN" altLang="en-US" sz="2000">
                <a:solidFill>
                  <a:schemeClr val="bg1"/>
                </a:solidFill>
              </a:rPr>
              <a:t>xlarge screens are at least 960dp x 720dp</a:t>
            </a:r>
            <a:endParaRPr lang="zh-CN" altLang="en-US" sz="2000">
              <a:solidFill>
                <a:schemeClr val="bg1"/>
              </a:solidFill>
            </a:endParaRPr>
          </a:p>
          <a:p>
            <a:pPr algn="l"/>
            <a:r>
              <a:rPr lang="zh-CN" altLang="en-US" sz="2000">
                <a:solidFill>
                  <a:schemeClr val="bg1"/>
                </a:solidFill>
              </a:rPr>
              <a:t>large screens are at least 640dp x 480dp</a:t>
            </a:r>
            <a:endParaRPr lang="zh-CN" altLang="en-US" sz="2000">
              <a:solidFill>
                <a:schemeClr val="bg1"/>
              </a:solidFill>
            </a:endParaRPr>
          </a:p>
          <a:p>
            <a:pPr algn="l"/>
            <a:r>
              <a:rPr lang="zh-CN" altLang="en-US" sz="2000">
                <a:solidFill>
                  <a:schemeClr val="bg1"/>
                </a:solidFill>
              </a:rPr>
              <a:t>normal screens are at least 470dp x 320dp</a:t>
            </a:r>
            <a:endParaRPr lang="zh-CN" altLang="en-US" sz="2000">
              <a:solidFill>
                <a:schemeClr val="bg1"/>
              </a:solidFill>
            </a:endParaRPr>
          </a:p>
          <a:p>
            <a:pPr algn="l"/>
            <a:r>
              <a:rPr lang="zh-CN" altLang="en-US" sz="2000">
                <a:solidFill>
                  <a:schemeClr val="bg1"/>
                </a:solidFill>
              </a:rPr>
              <a:t>small screens are at least 426dp x 320dp</a:t>
            </a:r>
            <a:endParaRPr lang="zh-CN" altLang="en-US" sz="2000">
              <a:solidFill>
                <a:schemeClr val="bg1"/>
              </a:solidFill>
            </a:endParaRPr>
          </a:p>
          <a:p>
            <a:pPr algn="l"/>
            <a:r>
              <a:rPr lang="zh-CN" altLang="en-US" sz="2000">
                <a:solidFill>
                  <a:schemeClr val="bg1"/>
                </a:solidFill>
              </a:rPr>
              <a:t>屏幕密度等级：</a:t>
            </a:r>
            <a:endParaRPr lang="zh-CN" altLang="en-US" sz="2000">
              <a:solidFill>
                <a:schemeClr val="bg1"/>
              </a:solidFill>
            </a:endParaRPr>
          </a:p>
          <a:p>
            <a:pPr algn="l"/>
            <a:r>
              <a:rPr lang="zh-CN" altLang="en-US" sz="2000">
                <a:solidFill>
                  <a:schemeClr val="bg1"/>
                </a:solidFill>
              </a:rPr>
              <a:t>ldpi (low) ~120dpi</a:t>
            </a:r>
            <a:endParaRPr lang="zh-CN" altLang="en-US" sz="2000">
              <a:solidFill>
                <a:schemeClr val="bg1"/>
              </a:solidFill>
            </a:endParaRPr>
          </a:p>
          <a:p>
            <a:pPr algn="l"/>
            <a:r>
              <a:rPr lang="zh-CN" altLang="en-US" sz="2000">
                <a:solidFill>
                  <a:schemeClr val="bg1"/>
                </a:solidFill>
              </a:rPr>
              <a:t>mdpi (medium) ~160dpi</a:t>
            </a:r>
            <a:endParaRPr lang="zh-CN" altLang="en-US" sz="2000">
              <a:solidFill>
                <a:schemeClr val="bg1"/>
              </a:solidFill>
            </a:endParaRPr>
          </a:p>
          <a:p>
            <a:pPr algn="l"/>
            <a:r>
              <a:rPr lang="zh-CN" altLang="en-US" sz="2000">
                <a:solidFill>
                  <a:schemeClr val="bg1"/>
                </a:solidFill>
              </a:rPr>
              <a:t>hdpi (high) ~240dpi</a:t>
            </a:r>
            <a:endParaRPr lang="zh-CN" altLang="en-US" sz="2000">
              <a:solidFill>
                <a:schemeClr val="bg1"/>
              </a:solidFill>
            </a:endParaRPr>
          </a:p>
          <a:p>
            <a:pPr algn="l"/>
            <a:r>
              <a:rPr lang="zh-CN" altLang="en-US" sz="2000">
                <a:solidFill>
                  <a:schemeClr val="bg1"/>
                </a:solidFill>
              </a:rPr>
              <a:t>xhdpi (extra-high) ~320dpi</a:t>
            </a:r>
            <a:endParaRPr lang="zh-CN" altLang="en-US" sz="2000">
              <a:solidFill>
                <a:schemeClr val="bg1"/>
              </a:solidFill>
            </a:endParaRPr>
          </a:p>
          <a:p>
            <a:pPr algn="l"/>
            <a:r>
              <a:rPr lang="zh-CN" altLang="en-US" sz="2000">
                <a:solidFill>
                  <a:schemeClr val="bg1"/>
                </a:solidFill>
              </a:rPr>
              <a:t>xxhdpi (extra-extra-high) ~480dpi</a:t>
            </a:r>
            <a:endParaRPr lang="zh-CN" altLang="en-US" sz="2000">
              <a:solidFill>
                <a:schemeClr val="bg1"/>
              </a:solidFill>
            </a:endParaRPr>
          </a:p>
          <a:p>
            <a:pPr algn="l"/>
            <a:r>
              <a:rPr lang="zh-CN" altLang="en-US" sz="2000">
                <a:solidFill>
                  <a:schemeClr val="bg1"/>
                </a:solidFill>
              </a:rPr>
              <a:t>xxxhdpi (extra-extra-extra-high) ~640dpi</a:t>
            </a:r>
            <a:endParaRPr lang="zh-CN" altLang="en-US" sz="20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pic>
        <p:nvPicPr>
          <p:cNvPr id="4" name="图片 4" descr="http://developer.android.com/images/screens_support/screens-rang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86485" y="194310"/>
            <a:ext cx="4940300" cy="1159510"/>
          </a:xfrm>
          <a:prstGeom prst="rect">
            <a:avLst/>
          </a:prstGeom>
          <a:noFill/>
          <a:ln>
            <a:noFill/>
          </a:ln>
        </p:spPr>
      </p:pic>
      <p:pic>
        <p:nvPicPr>
          <p:cNvPr id="2" name="图片 1"/>
          <p:cNvPicPr>
            <a:picLocks noChangeAspect="1"/>
          </p:cNvPicPr>
          <p:nvPr/>
        </p:nvPicPr>
        <p:blipFill>
          <a:blip r:embed="rId2"/>
          <a:srcRect/>
          <a:stretch>
            <a:fillRect/>
          </a:stretch>
        </p:blipFill>
        <p:spPr>
          <a:xfrm>
            <a:off x="800100" y="1994535"/>
            <a:ext cx="6257925" cy="3701415"/>
          </a:xfrm>
          <a:prstGeom prst="rect">
            <a:avLst/>
          </a:prstGeom>
        </p:spPr>
      </p:pic>
      <p:pic>
        <p:nvPicPr>
          <p:cNvPr id="5" name="图片 4"/>
          <p:cNvPicPr>
            <a:picLocks noChangeAspect="1"/>
          </p:cNvPicPr>
          <p:nvPr/>
        </p:nvPicPr>
        <p:blipFill>
          <a:blip r:embed="rId3"/>
          <a:srcRect/>
          <a:stretch>
            <a:fillRect/>
          </a:stretch>
        </p:blipFill>
        <p:spPr>
          <a:xfrm>
            <a:off x="6352540" y="22860"/>
            <a:ext cx="5330190" cy="1896110"/>
          </a:xfrm>
          <a:prstGeom prst="rect">
            <a:avLst/>
          </a:prstGeom>
        </p:spPr>
      </p:pic>
      <p:sp>
        <p:nvSpPr>
          <p:cNvPr id="100" name="文本框 99"/>
          <p:cNvSpPr txBox="1"/>
          <p:nvPr/>
        </p:nvSpPr>
        <p:spPr>
          <a:xfrm>
            <a:off x="7234555" y="2571750"/>
            <a:ext cx="4510405" cy="3017520"/>
          </a:xfrm>
          <a:prstGeom prst="rect">
            <a:avLst/>
          </a:prstGeom>
          <a:noFill/>
          <a:ln w="9525">
            <a:noFill/>
            <a:miter/>
          </a:ln>
        </p:spPr>
        <p:txBody>
          <a:bodyPr wrap="square">
            <a:spAutoFit/>
          </a:bodyPr>
          <a:p>
            <a:pPr marL="0" indent="0" algn="l"/>
            <a:r>
              <a:rPr lang="zh-CN" altLang="en-US" sz="2400" b="0" u="none">
                <a:solidFill>
                  <a:schemeClr val="accent3"/>
                </a:solidFill>
                <a:latin typeface="宋体" charset="0"/>
                <a:ea typeface="宋体" charset="0"/>
                <a:cs typeface="宋体" charset="0"/>
              </a:rPr>
              <a:t>由以上数据分析得屏幕分辨率在</a:t>
            </a:r>
            <a:r>
              <a:rPr lang="en-US" altLang="zh-CN" sz="2400" b="0" u="none">
                <a:solidFill>
                  <a:schemeClr val="accent3"/>
                </a:solidFill>
                <a:latin typeface="Calibri" charset="0"/>
                <a:ea typeface="Calibri" charset="0"/>
                <a:cs typeface="Calibri" charset="0"/>
              </a:rPr>
              <a:t>470dp x 320dp</a:t>
            </a:r>
            <a:r>
              <a:rPr lang="zh-CN" altLang="en-US" sz="2400" b="0" u="none">
                <a:solidFill>
                  <a:schemeClr val="accent3"/>
                </a:solidFill>
                <a:latin typeface="宋体" charset="0"/>
                <a:ea typeface="宋体" charset="0"/>
                <a:cs typeface="宋体" charset="0"/>
              </a:rPr>
              <a:t>以上的设备占到了将近</a:t>
            </a:r>
            <a:r>
              <a:rPr lang="en-US" altLang="zh-CN" sz="2400" b="0" u="none">
                <a:solidFill>
                  <a:schemeClr val="accent3"/>
                </a:solidFill>
                <a:latin typeface="Calibri" charset="0"/>
                <a:ea typeface="Calibri" charset="0"/>
                <a:cs typeface="Calibri" charset="0"/>
              </a:rPr>
              <a:t>97%</a:t>
            </a:r>
            <a:r>
              <a:rPr lang="zh-CN" altLang="en-US" sz="2400" b="0" u="none">
                <a:solidFill>
                  <a:schemeClr val="accent3"/>
                </a:solidFill>
                <a:latin typeface="宋体" charset="0"/>
                <a:ea typeface="宋体" charset="0"/>
                <a:cs typeface="宋体" charset="0"/>
              </a:rPr>
              <a:t>，屏幕密度在</a:t>
            </a:r>
            <a:r>
              <a:rPr lang="en-US" altLang="zh-CN" sz="2400" b="0" u="none">
                <a:solidFill>
                  <a:schemeClr val="accent3"/>
                </a:solidFill>
                <a:latin typeface="Calibri" charset="0"/>
                <a:ea typeface="Calibri" charset="0"/>
                <a:cs typeface="Calibri" charset="0"/>
              </a:rPr>
              <a:t>240dpi</a:t>
            </a:r>
            <a:r>
              <a:rPr lang="zh-CN" altLang="en-US" sz="2400" b="0" u="none">
                <a:solidFill>
                  <a:schemeClr val="accent3"/>
                </a:solidFill>
                <a:latin typeface="宋体" charset="0"/>
                <a:ea typeface="宋体" charset="0"/>
                <a:cs typeface="宋体" charset="0"/>
              </a:rPr>
              <a:t>以上的设备占到了将近</a:t>
            </a:r>
            <a:r>
              <a:rPr lang="en-US" altLang="zh-CN" sz="2400" b="0" u="none">
                <a:solidFill>
                  <a:schemeClr val="accent3"/>
                </a:solidFill>
                <a:latin typeface="Calibri" charset="0"/>
                <a:ea typeface="Calibri" charset="0"/>
                <a:cs typeface="Calibri" charset="0"/>
              </a:rPr>
              <a:t>80%</a:t>
            </a:r>
            <a:r>
              <a:rPr lang="zh-CN" altLang="en-US" sz="2400" b="0" u="none">
                <a:solidFill>
                  <a:schemeClr val="accent3"/>
                </a:solidFill>
                <a:latin typeface="宋体" charset="0"/>
                <a:ea typeface="宋体" charset="0"/>
                <a:cs typeface="宋体" charset="0"/>
              </a:rPr>
              <a:t>，但是他们同样分布不均，从而导致了我们的</a:t>
            </a:r>
            <a:r>
              <a:rPr lang="en-US" altLang="zh-CN" sz="2400" b="0" u="none">
                <a:solidFill>
                  <a:schemeClr val="accent3"/>
                </a:solidFill>
                <a:latin typeface="Calibri" charset="0"/>
                <a:ea typeface="Calibri" charset="0"/>
                <a:cs typeface="Calibri" charset="0"/>
              </a:rPr>
              <a:t>Android</a:t>
            </a:r>
            <a:r>
              <a:rPr lang="zh-CN" altLang="en-US" sz="2400" b="0" u="none">
                <a:solidFill>
                  <a:schemeClr val="accent3"/>
                </a:solidFill>
                <a:latin typeface="宋体" charset="0"/>
                <a:ea typeface="宋体" charset="0"/>
                <a:cs typeface="宋体" charset="0"/>
              </a:rPr>
              <a:t>应用需要去适配不同的屏幕分辨率和不同的屏幕密度的设备</a:t>
            </a:r>
            <a:endParaRPr lang="zh-CN" altLang="en-US" sz="2400" b="0" u="none">
              <a:solidFill>
                <a:schemeClr val="accent3"/>
              </a:solidFill>
              <a:latin typeface="宋体" charset="0"/>
              <a:ea typeface="宋体" charset="0"/>
              <a:cs typeface="宋体"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4297680"/>
          </a:xfrm>
          <a:prstGeom prst="rect">
            <a:avLst/>
          </a:prstGeom>
          <a:noFill/>
        </p:spPr>
        <p:txBody>
          <a:bodyPr wrap="square" rtlCol="0" anchor="t">
            <a:spAutoFit/>
          </a:bodyPr>
          <a:p>
            <a:pPr algn="ctr"/>
            <a:r>
              <a:rPr lang="zh-CN" altLang="en-US" sz="3600" b="1">
                <a:solidFill>
                  <a:schemeClr val="bg1"/>
                </a:solidFill>
              </a:rPr>
              <a:t>Android屏幕适配建议综合</a:t>
            </a:r>
            <a:endParaRPr lang="zh-CN" altLang="en-US" sz="3600" b="1">
              <a:solidFill>
                <a:schemeClr val="bg1"/>
              </a:solidFill>
            </a:endParaRPr>
          </a:p>
          <a:p>
            <a:pPr algn="ctr"/>
            <a:endParaRPr lang="zh-CN" altLang="en-US" sz="2400">
              <a:solidFill>
                <a:schemeClr val="bg1"/>
              </a:solidFill>
            </a:endParaRPr>
          </a:p>
          <a:p>
            <a:pPr algn="ctr"/>
            <a:endParaRPr lang="zh-CN" altLang="en-US" sz="2400">
              <a:solidFill>
                <a:schemeClr val="bg1"/>
              </a:solidFill>
            </a:endParaRPr>
          </a:p>
          <a:p>
            <a:pPr algn="l"/>
            <a:endParaRPr lang="en-US" altLang="zh-CN" sz="3200">
              <a:solidFill>
                <a:schemeClr val="bg1"/>
              </a:solidFill>
            </a:endParaRPr>
          </a:p>
          <a:p>
            <a:pPr algn="l"/>
            <a:r>
              <a:rPr lang="zh-CN" altLang="en-US" sz="3200">
                <a:solidFill>
                  <a:schemeClr val="bg1"/>
                </a:solidFill>
              </a:rPr>
              <a:t>屏幕适配的宗旨：</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rPr>
              <a:t>Android屏幕适配不只是让你的应用布局能正常显示，</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rPr>
              <a:t>而且还要给用户带来精妙，舒适的布局享受。</a:t>
            </a:r>
            <a:endParaRPr lang="zh-CN" altLang="en-US" sz="32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5120640"/>
          </a:xfrm>
          <a:prstGeom prst="rect">
            <a:avLst/>
          </a:prstGeom>
          <a:noFill/>
        </p:spPr>
        <p:txBody>
          <a:bodyPr wrap="square" rtlCol="0" anchor="t">
            <a:spAutoFit/>
          </a:bodyPr>
          <a:p>
            <a:pPr algn="ctr"/>
            <a:r>
              <a:rPr lang="zh-CN" altLang="en-US" sz="2400" b="1">
                <a:solidFill>
                  <a:schemeClr val="bg1"/>
                </a:solidFill>
              </a:rPr>
              <a:t>Android屏幕适配建议综合</a:t>
            </a:r>
            <a:endParaRPr lang="zh-CN" altLang="en-US" sz="2400" b="1">
              <a:solidFill>
                <a:schemeClr val="bg1"/>
              </a:solidFill>
            </a:endParaRPr>
          </a:p>
          <a:p>
            <a:pPr algn="l"/>
            <a:r>
              <a:rPr lang="zh-CN" altLang="en-US" b="1">
                <a:solidFill>
                  <a:schemeClr val="bg1"/>
                </a:solidFill>
              </a:rPr>
              <a:t>屏幕适配建议</a:t>
            </a:r>
            <a:endParaRPr lang="zh-CN" altLang="en-US" b="1">
              <a:solidFill>
                <a:schemeClr val="bg1"/>
              </a:solidFill>
            </a:endParaRPr>
          </a:p>
          <a:p>
            <a:pPr algn="l"/>
            <a:endParaRPr lang="zh-CN" altLang="en-US" b="1">
              <a:solidFill>
                <a:schemeClr val="bg1"/>
              </a:solidFill>
            </a:endParaRPr>
          </a:p>
          <a:p>
            <a:pPr algn="l"/>
            <a:r>
              <a:rPr lang="zh-CN" altLang="en-US" b="1">
                <a:solidFill>
                  <a:schemeClr val="bg1"/>
                </a:solidFill>
              </a:rPr>
              <a:t>1.编写程序前应该首先定位运行的最低版本号，以及所支持的屏幕尺寸，以及是否支持竖屏，同时还要考虑到程序扩展性（特指对于以后更高分辨率手机出现后程序的适应性），同时需要该产品主体使用设备和设备版本。</a:t>
            </a:r>
            <a:endParaRPr lang="zh-CN" altLang="en-US" b="1">
              <a:solidFill>
                <a:schemeClr val="bg1"/>
              </a:solidFill>
            </a:endParaRPr>
          </a:p>
          <a:p>
            <a:pPr algn="l"/>
            <a:r>
              <a:rPr lang="zh-CN" altLang="en-US" b="1">
                <a:solidFill>
                  <a:schemeClr val="bg1"/>
                </a:solidFill>
              </a:rPr>
              <a:t>2.在具体写代码时不要使用px单位去定义布局；</a:t>
            </a:r>
            <a:endParaRPr lang="zh-CN" altLang="en-US" b="1">
              <a:solidFill>
                <a:schemeClr val="bg1"/>
              </a:solidFill>
            </a:endParaRPr>
          </a:p>
          <a:p>
            <a:pPr algn="l"/>
            <a:r>
              <a:rPr lang="zh-CN" altLang="en-US" b="1">
                <a:solidFill>
                  <a:schemeClr val="bg1"/>
                </a:solidFill>
              </a:rPr>
              <a:t>3.在具体写代码时使用dp单位去定义布局；</a:t>
            </a:r>
            <a:endParaRPr lang="zh-CN" altLang="en-US" b="1">
              <a:solidFill>
                <a:schemeClr val="bg1"/>
              </a:solidFill>
            </a:endParaRPr>
          </a:p>
          <a:p>
            <a:pPr algn="l"/>
            <a:r>
              <a:rPr lang="zh-CN" altLang="en-US" b="1">
                <a:solidFill>
                  <a:schemeClr val="bg1"/>
                </a:solidFill>
              </a:rPr>
              <a:t>4.在具体写代码时使用sp单位去定义字体的大小；</a:t>
            </a:r>
            <a:endParaRPr lang="zh-CN" altLang="en-US" b="1">
              <a:solidFill>
                <a:schemeClr val="bg1"/>
              </a:solidFill>
            </a:endParaRPr>
          </a:p>
          <a:p>
            <a:pPr algn="l"/>
            <a:r>
              <a:rPr lang="zh-CN" altLang="en-US" b="1">
                <a:solidFill>
                  <a:schemeClr val="bg1"/>
                </a:solidFill>
              </a:rPr>
              <a:t>5.建议在使用位图资源时首先考虑能否使用.9.png图片；</a:t>
            </a:r>
            <a:endParaRPr lang="zh-CN" altLang="en-US" b="1">
              <a:solidFill>
                <a:schemeClr val="bg1"/>
              </a:solidFill>
            </a:endParaRPr>
          </a:p>
          <a:p>
            <a:pPr algn="l"/>
            <a:r>
              <a:rPr lang="zh-CN" altLang="en-US" b="1">
                <a:solidFill>
                  <a:schemeClr val="bg1"/>
                </a:solidFill>
              </a:rPr>
              <a:t>6.建议在使用位图资源时需要考虑是否需要制作多张图，如果制作一张图是否能支持大多数手机的显示；</a:t>
            </a:r>
            <a:endParaRPr lang="zh-CN" altLang="en-US" b="1">
              <a:solidFill>
                <a:schemeClr val="bg1"/>
              </a:solidFill>
            </a:endParaRPr>
          </a:p>
          <a:p>
            <a:pPr algn="l"/>
            <a:r>
              <a:rPr lang="zh-CN" altLang="en-US" b="1">
                <a:solidFill>
                  <a:schemeClr val="bg1"/>
                </a:solidFill>
              </a:rPr>
              <a:t>7.尽量将点9图片放置在高像素密度资源文件夹中，这样即使在低像素密度手机上显示时会先对图片进行缩小再进行局部拉伸，但是在低像素密度手机上运行应用时，所有使用点9图片的地方都会对图片进行一次计算缩放，影响性能；</a:t>
            </a:r>
            <a:endParaRPr lang="zh-CN" altLang="en-US" b="1">
              <a:solidFill>
                <a:schemeClr val="bg1"/>
              </a:solidFill>
            </a:endParaRPr>
          </a:p>
          <a:p>
            <a:pPr algn="l"/>
            <a:r>
              <a:rPr lang="zh-CN" altLang="en-US" b="1">
                <a:solidFill>
                  <a:schemeClr val="bg1"/>
                </a:solidFill>
              </a:rPr>
              <a:t>8.要理解drawable-ldpi、drawable-mdpi、drawable-hdpi、drawable-xhdpi、drawable-xxhdpi这几个图片资源的文件夹对应的像素密度为</a:t>
            </a:r>
            <a:endParaRPr lang="zh-CN" altLang="en-US" b="1">
              <a:solidFill>
                <a:schemeClr val="bg1"/>
              </a:solidFill>
            </a:endParaRPr>
          </a:p>
          <a:p>
            <a:pPr algn="l"/>
            <a:endParaRPr lang="zh-CN" altLang="en-US" b="1">
              <a:solidFill>
                <a:schemeClr val="bg1"/>
              </a:solidFill>
            </a:endParaRPr>
          </a:p>
        </p:txBody>
      </p:sp>
      <p:graphicFrame>
        <p:nvGraphicFramePr>
          <p:cNvPr id="4" name="表格 3"/>
          <p:cNvGraphicFramePr/>
          <p:nvPr/>
        </p:nvGraphicFramePr>
        <p:xfrm>
          <a:off x="1147127" y="5494655"/>
          <a:ext cx="2040255" cy="1003300"/>
        </p:xfrm>
        <a:graphic>
          <a:graphicData uri="http://schemas.openxmlformats.org/drawingml/2006/table">
            <a:tbl>
              <a:tblPr firstRow="1" bandRow="1">
                <a:tableStyleId>{5940675A-B579-460E-94D1-54222C63F5DA}</a:tableStyleId>
              </a:tblPr>
              <a:tblGrid>
                <a:gridCol w="1392238"/>
                <a:gridCol w="647700"/>
              </a:tblGrid>
              <a:tr h="254000">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drawable-ldpi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120dpi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drawable-mdpi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160dpi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drawable-hdpi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240dpi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241300">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drawable-xhdpi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320dpi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2" name="文本框 1"/>
          <p:cNvSpPr txBox="1"/>
          <p:nvPr/>
        </p:nvSpPr>
        <p:spPr>
          <a:xfrm>
            <a:off x="1111250" y="673735"/>
            <a:ext cx="9474200" cy="5212080"/>
          </a:xfrm>
          <a:prstGeom prst="rect">
            <a:avLst/>
          </a:prstGeom>
          <a:noFill/>
        </p:spPr>
        <p:txBody>
          <a:bodyPr wrap="square" rtlCol="0" anchor="t">
            <a:spAutoFit/>
          </a:bodyPr>
          <a:p>
            <a:r>
              <a:rPr lang="zh-CN" altLang="en-US" sz="2400">
                <a:solidFill>
                  <a:schemeClr val="bg1"/>
                </a:solidFill>
              </a:rPr>
              <a:t>现在第一财经APP存在的问题（从技术的角度看）</a:t>
            </a:r>
            <a:endParaRPr lang="zh-CN" altLang="en-US" sz="2400">
              <a:solidFill>
                <a:schemeClr val="bg1"/>
              </a:solidFill>
            </a:endParaRPr>
          </a:p>
          <a:p>
            <a:r>
              <a:rPr lang="zh-CN" altLang="en-US" sz="2400">
                <a:solidFill>
                  <a:schemeClr val="bg1"/>
                </a:solidFill>
              </a:rPr>
              <a:t>1.整个项目结构不明朗；</a:t>
            </a:r>
            <a:endParaRPr lang="zh-CN" altLang="en-US" sz="2400">
              <a:solidFill>
                <a:schemeClr val="bg1"/>
              </a:solidFill>
            </a:endParaRPr>
          </a:p>
          <a:p>
            <a:r>
              <a:rPr lang="zh-CN" altLang="en-US" sz="2400">
                <a:solidFill>
                  <a:schemeClr val="bg1"/>
                </a:solidFill>
              </a:rPr>
              <a:t>2.整个项目没有按照各个模块独立出来；</a:t>
            </a:r>
            <a:endParaRPr lang="zh-CN" altLang="en-US" sz="2400">
              <a:solidFill>
                <a:schemeClr val="bg1"/>
              </a:solidFill>
            </a:endParaRPr>
          </a:p>
          <a:p>
            <a:r>
              <a:rPr lang="zh-CN" altLang="en-US" sz="2400">
                <a:solidFill>
                  <a:schemeClr val="bg1"/>
                </a:solidFill>
              </a:rPr>
              <a:t>3.整个项目对于常量的管理很混乱；</a:t>
            </a:r>
            <a:endParaRPr lang="zh-CN" altLang="en-US" sz="2400">
              <a:solidFill>
                <a:schemeClr val="bg1"/>
              </a:solidFill>
            </a:endParaRPr>
          </a:p>
          <a:p>
            <a:r>
              <a:rPr lang="zh-CN" altLang="en-US" sz="2400">
                <a:solidFill>
                  <a:schemeClr val="bg1"/>
                </a:solidFill>
              </a:rPr>
              <a:t>4.整个APP运行起来的时候内存没有优化好有卡顿的现象（偶现闪退）；</a:t>
            </a:r>
            <a:endParaRPr lang="zh-CN" altLang="en-US" sz="2400">
              <a:solidFill>
                <a:schemeClr val="bg1"/>
              </a:solidFill>
            </a:endParaRPr>
          </a:p>
          <a:p>
            <a:r>
              <a:rPr lang="zh-CN" altLang="en-US" sz="2400">
                <a:solidFill>
                  <a:schemeClr val="bg1"/>
                </a:solidFill>
              </a:rPr>
              <a:t>5.整个项目命名不规范；</a:t>
            </a:r>
            <a:endParaRPr lang="zh-CN" altLang="en-US" sz="2400">
              <a:solidFill>
                <a:schemeClr val="bg1"/>
              </a:solidFill>
            </a:endParaRPr>
          </a:p>
          <a:p>
            <a:r>
              <a:rPr lang="zh-CN" altLang="en-US" sz="2400">
                <a:solidFill>
                  <a:schemeClr val="bg1"/>
                </a:solidFill>
              </a:rPr>
              <a:t>6.在布局文件中直接写数字、字符串、color没有写到values中去；</a:t>
            </a:r>
            <a:endParaRPr lang="zh-CN" altLang="en-US" sz="2400">
              <a:solidFill>
                <a:schemeClr val="bg1"/>
              </a:solidFill>
            </a:endParaRPr>
          </a:p>
          <a:p>
            <a:r>
              <a:rPr lang="zh-CN" altLang="en-US" sz="2400">
                <a:solidFill>
                  <a:schemeClr val="bg1"/>
                </a:solidFill>
              </a:rPr>
              <a:t>7.动画卡顿，跳转衔接不流畅；</a:t>
            </a:r>
            <a:endParaRPr lang="zh-CN" altLang="en-US" sz="2400">
              <a:solidFill>
                <a:schemeClr val="bg1"/>
              </a:solidFill>
            </a:endParaRPr>
          </a:p>
          <a:p>
            <a:r>
              <a:rPr lang="zh-CN" altLang="en-US" sz="2400">
                <a:solidFill>
                  <a:schemeClr val="bg1"/>
                </a:solidFill>
              </a:rPr>
              <a:t>8.对于style的运用不到位；</a:t>
            </a:r>
            <a:endParaRPr lang="zh-CN" altLang="en-US" sz="2400">
              <a:solidFill>
                <a:schemeClr val="bg1"/>
              </a:solidFill>
            </a:endParaRPr>
          </a:p>
          <a:p>
            <a:r>
              <a:rPr lang="zh-CN" altLang="en-US" sz="2400">
                <a:solidFill>
                  <a:schemeClr val="bg1"/>
                </a:solidFill>
              </a:rPr>
              <a:t>9.APP中有些图标在高分辨率的手机上运行起来很模糊；</a:t>
            </a:r>
            <a:endParaRPr lang="zh-CN" altLang="en-US" sz="2400">
              <a:solidFill>
                <a:schemeClr val="bg1"/>
              </a:solidFill>
            </a:endParaRPr>
          </a:p>
          <a:p>
            <a:r>
              <a:rPr lang="zh-CN" altLang="en-US" sz="2400">
                <a:solidFill>
                  <a:schemeClr val="bg1"/>
                </a:solidFill>
              </a:rPr>
              <a:t>10.有些界面在低分辨率手机上显示不全；</a:t>
            </a:r>
            <a:endParaRPr lang="zh-CN" altLang="en-US" sz="2400">
              <a:solidFill>
                <a:schemeClr val="bg1"/>
              </a:solidFill>
            </a:endParaRPr>
          </a:p>
          <a:p>
            <a:r>
              <a:rPr lang="zh-CN" altLang="en-US" sz="2400">
                <a:solidFill>
                  <a:schemeClr val="bg1"/>
                </a:solidFill>
              </a:rPr>
              <a:t>11.APP布局重用不够，重复布局代码太多；</a:t>
            </a:r>
            <a:endParaRPr lang="zh-CN" altLang="en-US" sz="2400">
              <a:solidFill>
                <a:schemeClr val="bg1"/>
              </a:solidFill>
            </a:endParaRPr>
          </a:p>
          <a:p>
            <a:r>
              <a:rPr lang="zh-CN" altLang="en-US" sz="2400">
                <a:solidFill>
                  <a:schemeClr val="bg1"/>
                </a:solidFill>
              </a:rPr>
              <a:t>12.布局代码冗长过度重绘严重。</a:t>
            </a:r>
            <a:endParaRPr lang="zh-CN" altLang="en-US" sz="24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5486400"/>
          </a:xfrm>
          <a:prstGeom prst="rect">
            <a:avLst/>
          </a:prstGeom>
          <a:noFill/>
        </p:spPr>
        <p:txBody>
          <a:bodyPr wrap="square" rtlCol="0" anchor="t">
            <a:spAutoFit/>
          </a:bodyPr>
          <a:p>
            <a:pPr algn="l"/>
            <a:r>
              <a:rPr lang="zh-CN" altLang="en-US" sz="1600">
                <a:solidFill>
                  <a:schemeClr val="bg1"/>
                </a:solidFill>
              </a:rPr>
              <a:t>9.同时需要考虑如果只放置一张图片资源时尽量制作高分辨率的图片；</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10.如果只放置一张图片资源时尽量制作高分辨率的图片的情况下需要考</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虑在底屏幕密度的设备上是否能完美的显示；</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11.要深入理解Android设备在加载图片资源时的顺序；</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12.要防止图片放置在低密度文件夹中，而要在高像素密度设备上显示时，其会先进行放大，然后再显示，这样就会导致高像素密度设备上显示模糊这种情况的发生；</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13.适配不同屏幕尺寸的解决办法建议多使用 "wrap_content" 和 "match_parent"；</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14.建议多使用RelativeLayout（相对布局）；</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15.对于特定屏幕尺寸建议使用尺寸标示符；</a:t>
            </a:r>
            <a:endParaRPr lang="zh-CN" altLang="en-US" sz="1600">
              <a:solidFill>
                <a:schemeClr val="bg1"/>
              </a:solidFill>
            </a:endParaRPr>
          </a:p>
          <a:p>
            <a:pPr algn="l"/>
            <a:endParaRPr lang="zh-CN" altLang="en-US" sz="1600">
              <a:solidFill>
                <a:schemeClr val="bg1"/>
              </a:solidFill>
            </a:endParaRPr>
          </a:p>
          <a:p>
            <a:pPr algn="l"/>
            <a:r>
              <a:rPr lang="zh-CN" altLang="en-US" sz="1600">
                <a:solidFill>
                  <a:schemeClr val="bg1"/>
                </a:solidFill>
              </a:rPr>
              <a:t>16.对于支持平板设备的APP布局建议使用最小宽度标识符；</a:t>
            </a:r>
            <a:endParaRPr lang="zh-CN" altLang="en-US" sz="1600">
              <a:solidFill>
                <a:schemeClr val="bg1"/>
              </a:solidFill>
            </a:endParaRPr>
          </a:p>
          <a:p>
            <a:pPr algn="l"/>
            <a:endParaRPr lang="zh-CN" altLang="en-US" sz="1600">
              <a:solidFill>
                <a:schemeClr val="bg1"/>
              </a:solidFill>
            </a:endParaRPr>
          </a:p>
          <a:p>
            <a:pPr algn="l"/>
            <a:r>
              <a:rPr lang="zh-CN" altLang="en-US" sz="1600">
                <a:solidFill>
                  <a:schemeClr val="bg1"/>
                </a:solidFill>
              </a:rPr>
              <a:t>17.对于支持平板设备的APP布局建议建议使用横竖标识符；</a:t>
            </a:r>
            <a:endParaRPr lang="zh-CN" altLang="en-US" sz="1600">
              <a:solidFill>
                <a:schemeClr val="bg1"/>
              </a:solidFill>
            </a:endParaRPr>
          </a:p>
          <a:p>
            <a:pPr algn="l"/>
            <a:endParaRPr lang="zh-CN" altLang="en-US" sz="1600">
              <a:solidFill>
                <a:schemeClr val="bg1"/>
              </a:solidFill>
            </a:endParaRPr>
          </a:p>
          <a:p>
            <a:pPr algn="l"/>
            <a:r>
              <a:rPr lang="zh-CN" altLang="en-US" sz="1600">
                <a:solidFill>
                  <a:schemeClr val="bg1"/>
                </a:solidFill>
              </a:rPr>
              <a:t>适配不同屏幕密度的解决办法建议提供多种可供选择的位图</a:t>
            </a:r>
            <a:r>
              <a:rPr lang="en-US" altLang="zh-CN" sz="1600">
                <a:solidFill>
                  <a:schemeClr val="bg1"/>
                </a:solidFill>
              </a:rPr>
              <a:t>.</a:t>
            </a:r>
            <a:endParaRPr lang="en-US" altLang="zh-CN" sz="1600">
              <a:solidFill>
                <a:schemeClr val="bg1"/>
              </a:solidFill>
            </a:endParaRPr>
          </a:p>
          <a:p>
            <a:pPr algn="l"/>
            <a:endParaRPr lang="en-US" altLang="zh-CN" sz="16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89330" y="135890"/>
            <a:ext cx="10046970" cy="6736080"/>
          </a:xfrm>
          <a:prstGeom prst="rect">
            <a:avLst/>
          </a:prstGeom>
          <a:noFill/>
        </p:spPr>
        <p:txBody>
          <a:bodyPr wrap="square" rtlCol="0" anchor="t">
            <a:spAutoFit/>
          </a:bodyPr>
          <a:p>
            <a:pPr algn="l"/>
            <a:r>
              <a:rPr lang="zh-CN" sz="2400">
                <a:solidFill>
                  <a:schemeClr val="bg1"/>
                </a:solidFill>
                <a:ea typeface="宋体" charset="0"/>
              </a:rPr>
              <a:t>以上内容从项目架构，项目的优化以及适配三个方面对今后的开发做出了技术方面的建议。</a:t>
            </a:r>
            <a:endParaRPr lang="zh-CN" sz="2400">
              <a:solidFill>
                <a:schemeClr val="bg1"/>
              </a:solidFill>
              <a:ea typeface="宋体" charset="0"/>
            </a:endParaRPr>
          </a:p>
          <a:p>
            <a:pPr algn="l"/>
            <a:endParaRPr lang="zh-CN" sz="2800">
              <a:solidFill>
                <a:schemeClr val="bg1"/>
              </a:solidFill>
              <a:ea typeface="宋体" charset="0"/>
            </a:endParaRPr>
          </a:p>
          <a:p>
            <a:pPr algn="l"/>
            <a:r>
              <a:rPr lang="zh-CN" sz="2400">
                <a:solidFill>
                  <a:schemeClr val="bg1"/>
                </a:solidFill>
                <a:ea typeface="宋体" charset="0"/>
              </a:rPr>
              <a:t>一个优秀的</a:t>
            </a:r>
            <a:r>
              <a:rPr lang="en-US" altLang="zh-CN" sz="2400">
                <a:solidFill>
                  <a:schemeClr val="bg1"/>
                </a:solidFill>
                <a:ea typeface="宋体" charset="0"/>
              </a:rPr>
              <a:t>app</a:t>
            </a:r>
            <a:r>
              <a:rPr lang="zh-CN" altLang="en-US" sz="2400">
                <a:solidFill>
                  <a:schemeClr val="bg1"/>
                </a:solidFill>
                <a:ea typeface="宋体" charset="0"/>
              </a:rPr>
              <a:t>光从技术方面肯定是不够，它往往需要从产品到</a:t>
            </a:r>
            <a:r>
              <a:rPr lang="en-US" altLang="zh-CN" sz="2400">
                <a:solidFill>
                  <a:schemeClr val="bg1"/>
                </a:solidFill>
                <a:ea typeface="宋体" charset="0"/>
              </a:rPr>
              <a:t>UI</a:t>
            </a:r>
            <a:r>
              <a:rPr lang="zh-CN" altLang="en-US" sz="2400">
                <a:solidFill>
                  <a:schemeClr val="bg1"/>
                </a:solidFill>
                <a:ea typeface="宋体" charset="0"/>
              </a:rPr>
              <a:t>设计到美工到技术到后期的运营共同的协同作业。</a:t>
            </a:r>
            <a:endParaRPr lang="zh-CN" altLang="en-US" sz="2400">
              <a:solidFill>
                <a:schemeClr val="bg1"/>
              </a:solidFill>
              <a:ea typeface="宋体" charset="0"/>
            </a:endParaRPr>
          </a:p>
          <a:p>
            <a:pPr algn="l"/>
            <a:endParaRPr lang="zh-CN" altLang="en-US" sz="2400">
              <a:solidFill>
                <a:schemeClr val="bg1"/>
              </a:solidFill>
              <a:ea typeface="宋体" charset="0"/>
            </a:endParaRPr>
          </a:p>
          <a:p>
            <a:pPr algn="l"/>
            <a:r>
              <a:rPr lang="zh-CN" altLang="en-US" sz="2400">
                <a:solidFill>
                  <a:schemeClr val="bg1"/>
                </a:solidFill>
                <a:ea typeface="宋体" charset="0"/>
              </a:rPr>
              <a:t>一个优秀的</a:t>
            </a:r>
            <a:r>
              <a:rPr lang="en-US" altLang="zh-CN" sz="2400">
                <a:solidFill>
                  <a:schemeClr val="bg1"/>
                </a:solidFill>
                <a:ea typeface="宋体" charset="0"/>
              </a:rPr>
              <a:t>app</a:t>
            </a:r>
            <a:r>
              <a:rPr lang="zh-CN" altLang="en-US" sz="2400">
                <a:solidFill>
                  <a:schemeClr val="bg1"/>
                </a:solidFill>
                <a:ea typeface="宋体" charset="0"/>
              </a:rPr>
              <a:t>往往在很多的细节能打动用户（举例，微信的开机图；网易头条新闻）</a:t>
            </a:r>
            <a:endParaRPr lang="zh-CN" altLang="en-US" sz="2400">
              <a:solidFill>
                <a:schemeClr val="bg1"/>
              </a:solidFill>
              <a:ea typeface="宋体" charset="0"/>
            </a:endParaRPr>
          </a:p>
          <a:p>
            <a:pPr algn="l"/>
            <a:endParaRPr lang="zh-CN" altLang="en-US" sz="2400">
              <a:solidFill>
                <a:schemeClr val="bg1"/>
              </a:solidFill>
              <a:ea typeface="宋体" charset="0"/>
            </a:endParaRPr>
          </a:p>
          <a:p>
            <a:pPr algn="l"/>
            <a:r>
              <a:rPr lang="zh-CN" altLang="en-US" sz="2400">
                <a:solidFill>
                  <a:schemeClr val="bg1"/>
                </a:solidFill>
                <a:ea typeface="宋体" charset="0"/>
              </a:rPr>
              <a:t>提出建议</a:t>
            </a:r>
            <a:endParaRPr lang="zh-CN" altLang="en-US" sz="2400">
              <a:solidFill>
                <a:schemeClr val="bg1"/>
              </a:solidFill>
              <a:ea typeface="宋体" charset="0"/>
            </a:endParaRPr>
          </a:p>
          <a:p>
            <a:pPr algn="l"/>
            <a:r>
              <a:rPr lang="zh-CN" altLang="en-US" sz="2400">
                <a:solidFill>
                  <a:schemeClr val="bg1"/>
                </a:solidFill>
                <a:ea typeface="宋体" charset="0"/>
              </a:rPr>
              <a:t>第一：希望能有主题色；</a:t>
            </a:r>
            <a:endParaRPr lang="zh-CN" altLang="en-US" sz="2400">
              <a:solidFill>
                <a:schemeClr val="bg1"/>
              </a:solidFill>
              <a:ea typeface="宋体" charset="0"/>
            </a:endParaRPr>
          </a:p>
          <a:p>
            <a:pPr algn="l"/>
            <a:r>
              <a:rPr lang="zh-CN" altLang="en-US" sz="2400">
                <a:solidFill>
                  <a:schemeClr val="bg1"/>
                </a:solidFill>
                <a:ea typeface="宋体" charset="0"/>
              </a:rPr>
              <a:t>第二：设计图尽量规范；</a:t>
            </a:r>
            <a:endParaRPr lang="zh-CN" altLang="en-US" sz="2400">
              <a:solidFill>
                <a:schemeClr val="bg1"/>
              </a:solidFill>
              <a:ea typeface="宋体" charset="0"/>
            </a:endParaRPr>
          </a:p>
          <a:p>
            <a:pPr algn="l"/>
            <a:r>
              <a:rPr lang="zh-CN" altLang="en-US" sz="2400">
                <a:solidFill>
                  <a:schemeClr val="bg1"/>
                </a:solidFill>
                <a:ea typeface="宋体" charset="0"/>
                <a:sym typeface="+mn-ea"/>
              </a:rPr>
              <a:t>第三：</a:t>
            </a:r>
            <a:r>
              <a:rPr lang="en-US" altLang="zh-CN" sz="2400">
                <a:solidFill>
                  <a:schemeClr val="bg1"/>
                </a:solidFill>
                <a:ea typeface="宋体" charset="0"/>
                <a:sym typeface="+mn-ea"/>
              </a:rPr>
              <a:t>popupwindow  toast </a:t>
            </a:r>
            <a:r>
              <a:rPr lang="zh-CN" altLang="en-US" sz="2400">
                <a:solidFill>
                  <a:schemeClr val="bg1"/>
                </a:solidFill>
                <a:ea typeface="宋体" charset="0"/>
                <a:sym typeface="+mn-ea"/>
              </a:rPr>
              <a:t>等对话框尽量精细；</a:t>
            </a:r>
            <a:endParaRPr lang="zh-CN" altLang="en-US" sz="2400">
              <a:solidFill>
                <a:schemeClr val="bg1"/>
              </a:solidFill>
              <a:ea typeface="宋体" charset="0"/>
              <a:sym typeface="+mn-ea"/>
            </a:endParaRPr>
          </a:p>
          <a:p>
            <a:pPr algn="l"/>
            <a:r>
              <a:rPr lang="zh-CN" altLang="en-US" sz="2400">
                <a:solidFill>
                  <a:schemeClr val="bg1"/>
                </a:solidFill>
                <a:ea typeface="宋体" charset="0"/>
                <a:sym typeface="+mn-ea"/>
              </a:rPr>
              <a:t>第四：以后能否考虑个性化新闻推荐，收集用户行为，判断用户分类；</a:t>
            </a:r>
            <a:endParaRPr lang="zh-CN" altLang="en-US" sz="2400">
              <a:solidFill>
                <a:schemeClr val="bg1"/>
              </a:solidFill>
              <a:ea typeface="宋体" charset="0"/>
              <a:sym typeface="+mn-ea"/>
            </a:endParaRPr>
          </a:p>
          <a:p>
            <a:pPr algn="l"/>
            <a:r>
              <a:rPr lang="zh-CN" altLang="en-US" sz="2400">
                <a:solidFill>
                  <a:schemeClr val="bg1"/>
                </a:solidFill>
                <a:ea typeface="宋体" charset="0"/>
                <a:sym typeface="+mn-ea"/>
              </a:rPr>
              <a:t>第五：加强与用户互动；</a:t>
            </a:r>
            <a:endParaRPr lang="zh-CN" altLang="en-US" sz="2400">
              <a:solidFill>
                <a:schemeClr val="bg1"/>
              </a:solidFill>
              <a:ea typeface="宋体" charset="0"/>
              <a:sym typeface="+mn-ea"/>
            </a:endParaRPr>
          </a:p>
          <a:p>
            <a:pPr algn="l"/>
            <a:r>
              <a:rPr lang="zh-CN" altLang="en-US" sz="2400">
                <a:solidFill>
                  <a:schemeClr val="bg1"/>
                </a:solidFill>
                <a:ea typeface="宋体" charset="0"/>
                <a:sym typeface="+mn-ea"/>
              </a:rPr>
              <a:t>第六：注重用户数据的反馈。</a:t>
            </a:r>
            <a:endParaRPr lang="zh-CN" altLang="en-US" sz="2400">
              <a:solidFill>
                <a:schemeClr val="bg1"/>
              </a:solidFill>
              <a:ea typeface="宋体" charset="0"/>
              <a:sym typeface="+mn-ea"/>
            </a:endParaRPr>
          </a:p>
          <a:p>
            <a:pPr algn="l"/>
            <a:r>
              <a:rPr lang="zh-CN" altLang="en-US" sz="2400">
                <a:solidFill>
                  <a:schemeClr val="bg1"/>
                </a:solidFill>
                <a:ea typeface="宋体" charset="0"/>
                <a:sym typeface="+mn-ea"/>
              </a:rPr>
              <a:t>第七：材料设计（</a:t>
            </a:r>
            <a:r>
              <a:rPr lang="en-US" altLang="zh-CN" sz="2400">
                <a:solidFill>
                  <a:schemeClr val="bg1"/>
                </a:solidFill>
                <a:ea typeface="宋体" charset="0"/>
                <a:sym typeface="+mn-ea"/>
              </a:rPr>
              <a:t>Android 5.0</a:t>
            </a:r>
            <a:r>
              <a:rPr lang="zh-CN" altLang="en-US" sz="2400">
                <a:solidFill>
                  <a:schemeClr val="bg1"/>
                </a:solidFill>
                <a:ea typeface="宋体" charset="0"/>
                <a:sym typeface="+mn-ea"/>
              </a:rPr>
              <a:t>最新）</a:t>
            </a:r>
            <a:endParaRPr lang="zh-CN" altLang="en-US" sz="2400">
              <a:solidFill>
                <a:schemeClr val="bg1"/>
              </a:solidFill>
              <a:ea typeface="宋体" charset="0"/>
              <a:sym typeface="+mn-ea"/>
            </a:endParaRPr>
          </a:p>
          <a:p>
            <a:pPr algn="l"/>
            <a:endParaRPr lang="zh-CN" altLang="en-US" sz="2400">
              <a:solidFill>
                <a:schemeClr val="bg1"/>
              </a:solidFill>
              <a:ea typeface="宋体"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grpSp>
        <p:nvGrpSpPr>
          <p:cNvPr id="9218" name="组合 9217"/>
          <p:cNvGrpSpPr/>
          <p:nvPr/>
        </p:nvGrpSpPr>
        <p:grpSpPr>
          <a:xfrm>
            <a:off x="3508375" y="1187450"/>
            <a:ext cx="5238750" cy="4516438"/>
            <a:chOff x="0" y="0"/>
            <a:chExt cx="3495842" cy="3013656"/>
          </a:xfrm>
        </p:grpSpPr>
        <p:sp>
          <p:nvSpPr>
            <p:cNvPr id="9219" name="六边形 23"/>
            <p:cNvSpPr/>
            <p:nvPr/>
          </p:nvSpPr>
          <p:spPr>
            <a:xfrm rot="2040000">
              <a:off x="1" y="0"/>
              <a:ext cx="3495841" cy="3013656"/>
            </a:xfrm>
            <a:prstGeom prst="hexagon">
              <a:avLst>
                <a:gd name="adj" fmla="val 24999"/>
                <a:gd name="vf" fmla="val 115470"/>
              </a:avLst>
            </a:prstGeom>
            <a:solidFill>
              <a:srgbClr val="FFFFFF">
                <a:alpha val="71999"/>
              </a:srgbClr>
            </a:solidFill>
            <a:ln w="12700">
              <a:noFill/>
              <a:miter/>
            </a:ln>
          </p:spPr>
          <p:txBody>
            <a:bodyPr anchor="ctr"/>
            <a:p>
              <a:pPr lvl="0" algn="ctr"/>
              <a:endParaRPr sz="6600">
                <a:solidFill>
                  <a:srgbClr val="FFFFFF"/>
                </a:solidFill>
                <a:latin typeface="宋体" charset="-122"/>
                <a:ea typeface="宋体" charset="-122"/>
                <a:sym typeface="宋体" charset="-122"/>
              </a:endParaRPr>
            </a:p>
          </p:txBody>
        </p:sp>
        <p:sp>
          <p:nvSpPr>
            <p:cNvPr id="9220" name="六边形 16"/>
            <p:cNvSpPr/>
            <p:nvPr/>
          </p:nvSpPr>
          <p:spPr>
            <a:xfrm>
              <a:off x="0" y="0"/>
              <a:ext cx="3495841" cy="3013656"/>
            </a:xfrm>
            <a:prstGeom prst="hexagon">
              <a:avLst>
                <a:gd name="adj" fmla="val 24999"/>
                <a:gd name="vf" fmla="val 115470"/>
              </a:avLst>
            </a:prstGeom>
            <a:solidFill>
              <a:srgbClr val="FFFFFF">
                <a:alpha val="71999"/>
              </a:srgbClr>
            </a:solidFill>
            <a:ln w="12700">
              <a:noFill/>
              <a:miter/>
            </a:ln>
          </p:spPr>
          <p:txBody>
            <a:bodyPr anchor="ctr"/>
            <a:p>
              <a:pPr algn="ctr"/>
              <a:r>
                <a:rPr lang="zh-CN" altLang="en-US" sz="5400">
                  <a:solidFill>
                    <a:schemeClr val="accent1">
                      <a:lumMod val="75000"/>
                    </a:schemeClr>
                  </a:solidFill>
                  <a:latin typeface="微软雅黑" charset="0"/>
                  <a:ea typeface="微软雅黑" charset="0"/>
                  <a:sym typeface="+mn-ea"/>
                </a:rPr>
                <a:t>谢谢观看</a:t>
              </a:r>
              <a:endParaRPr lang="zh-CN" altLang="en-US" sz="5400" b="1" dirty="0">
                <a:solidFill>
                  <a:schemeClr val="accent1">
                    <a:lumMod val="75000"/>
                  </a:schemeClr>
                </a:solidFill>
                <a:latin typeface="微软雅黑" charset="0"/>
                <a:ea typeface="微软雅黑" charset="0"/>
                <a:sym typeface="+mn-ea"/>
              </a:endParaRPr>
            </a:p>
          </p:txBody>
        </p:sp>
      </p:grpSp>
      <p:sp>
        <p:nvSpPr>
          <p:cNvPr id="9221" name="矩形 25"/>
          <p:cNvSpPr/>
          <p:nvPr/>
        </p:nvSpPr>
        <p:spPr>
          <a:xfrm rot="2700000">
            <a:off x="10637838" y="246063"/>
            <a:ext cx="2365375" cy="363537"/>
          </a:xfrm>
          <a:prstGeom prst="rect">
            <a:avLst/>
          </a:prstGeom>
          <a:solidFill>
            <a:schemeClr val="bg1"/>
          </a:solidFill>
          <a:ln w="12700">
            <a:noFill/>
            <a:miter/>
          </a:ln>
        </p:spPr>
        <p:txBody>
          <a:bodyPr anchor="ctr"/>
          <a:p>
            <a:pPr lvl="0" algn="ctr"/>
            <a:r>
              <a:rPr lang="zh-CN" altLang="en-US" dirty="0">
                <a:solidFill>
                  <a:srgbClr val="26AADC"/>
                </a:solidFill>
                <a:latin typeface="方正兰亭粗黑简体" pitchFamily="2" charset="-122"/>
                <a:ea typeface="方正兰亭粗黑简体" pitchFamily="2" charset="-122"/>
                <a:sym typeface="方正兰亭粗黑简体" pitchFamily="2" charset="-122"/>
              </a:rPr>
              <a:t>封面</a:t>
            </a:r>
            <a:endParaRPr lang="zh-CN" altLang="en-US" dirty="0">
              <a:solidFill>
                <a:srgbClr val="26AADC"/>
              </a:solidFill>
              <a:latin typeface="方正兰亭粗黑简体" pitchFamily="2" charset="-122"/>
              <a:ea typeface="方正兰亭粗黑简体" pitchFamily="2" charset="-122"/>
              <a:sym typeface="方正兰亭粗黑简体" pitchFamily="2" charset="-122"/>
            </a:endParaRPr>
          </a:p>
        </p:txBody>
      </p:sp>
      <p:sp>
        <p:nvSpPr>
          <p:cNvPr id="9222" name="文本框 20"/>
          <p:cNvSpPr/>
          <p:nvPr/>
        </p:nvSpPr>
        <p:spPr>
          <a:xfrm>
            <a:off x="5541963" y="138113"/>
            <a:ext cx="868680" cy="365760"/>
          </a:xfrm>
          <a:prstGeom prst="rect">
            <a:avLst/>
          </a:prstGeom>
          <a:noFill/>
          <a:ln w="9525">
            <a:noFill/>
            <a:miter/>
          </a:ln>
        </p:spPr>
        <p:txBody>
          <a:bodyPr wrap="none">
            <a:spAutoFit/>
          </a:bodyPr>
          <a:p>
            <a:pPr lvl="0"/>
            <a:r>
              <a:rPr lang="zh-CN" altLang="en-US" dirty="0">
                <a:solidFill>
                  <a:schemeClr val="bg1"/>
                </a:solidFill>
                <a:latin typeface="张海山锐线体2.0" pitchFamily="2" charset="-122"/>
                <a:ea typeface="张海山锐线体2.0" pitchFamily="2" charset="-122"/>
                <a:sym typeface="张海山锐线体2.0" pitchFamily="2" charset="-122"/>
              </a:rPr>
              <a:t>李兴旺</a:t>
            </a:r>
            <a:endParaRPr lang="zh-CN" altLang="en-US" dirty="0">
              <a:solidFill>
                <a:schemeClr val="bg1"/>
              </a:solidFill>
              <a:latin typeface="张海山锐线体2.0" pitchFamily="2" charset="-122"/>
              <a:ea typeface="张海山锐线体2.0" pitchFamily="2" charset="-122"/>
              <a:sym typeface="张海山锐线体2.0"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33450" y="526415"/>
            <a:ext cx="9989820" cy="5882640"/>
          </a:xfrm>
          <a:prstGeom prst="rect">
            <a:avLst/>
          </a:prstGeom>
          <a:noFill/>
        </p:spPr>
        <p:txBody>
          <a:bodyPr wrap="square" rtlCol="0" anchor="t">
            <a:spAutoFit/>
          </a:bodyPr>
          <a:p>
            <a:r>
              <a:rPr lang="zh-CN" altLang="en-US" sz="2000">
                <a:solidFill>
                  <a:schemeClr val="bg1"/>
                </a:solidFill>
              </a:rPr>
              <a:t>怎样的APP才是一款好的APP</a:t>
            </a:r>
            <a:endParaRPr lang="zh-CN" altLang="en-US" sz="2000">
              <a:solidFill>
                <a:schemeClr val="bg1"/>
              </a:solidFill>
            </a:endParaRPr>
          </a:p>
          <a:p>
            <a:r>
              <a:rPr lang="zh-CN" altLang="en-US" sz="2000">
                <a:solidFill>
                  <a:schemeClr val="bg1"/>
                </a:solidFill>
              </a:rPr>
              <a:t>从不同的角度判断一款好的APP</a:t>
            </a:r>
            <a:endParaRPr lang="zh-CN" altLang="en-US" sz="2000">
              <a:solidFill>
                <a:schemeClr val="bg1"/>
              </a:solidFill>
            </a:endParaRPr>
          </a:p>
          <a:p>
            <a:r>
              <a:rPr lang="zh-CN" altLang="en-US" sz="2000">
                <a:solidFill>
                  <a:schemeClr val="bg1"/>
                </a:solidFill>
              </a:rPr>
              <a:t>从用户的角度来说</a:t>
            </a:r>
            <a:endParaRPr lang="zh-CN" altLang="en-US" sz="2000">
              <a:solidFill>
                <a:schemeClr val="bg1"/>
              </a:solidFill>
            </a:endParaRPr>
          </a:p>
          <a:p>
            <a:r>
              <a:rPr lang="zh-CN" altLang="en-US" sz="2000">
                <a:solidFill>
                  <a:schemeClr val="bg1"/>
                </a:solidFill>
              </a:rPr>
              <a:t>能够解决用户实际问题；</a:t>
            </a:r>
            <a:endParaRPr lang="zh-CN" altLang="en-US" sz="2000">
              <a:solidFill>
                <a:schemeClr val="bg1"/>
              </a:solidFill>
            </a:endParaRPr>
          </a:p>
          <a:p>
            <a:r>
              <a:rPr lang="zh-CN" altLang="en-US" sz="2000">
                <a:solidFill>
                  <a:schemeClr val="bg1"/>
                </a:solidFill>
              </a:rPr>
              <a:t>产品结构简单，信息架构清晰，便捷容易上手；</a:t>
            </a:r>
            <a:endParaRPr lang="zh-CN" altLang="en-US" sz="2000">
              <a:solidFill>
                <a:schemeClr val="bg1"/>
              </a:solidFill>
            </a:endParaRPr>
          </a:p>
          <a:p>
            <a:r>
              <a:rPr lang="zh-CN" altLang="en-US" sz="2000">
                <a:solidFill>
                  <a:schemeClr val="bg1"/>
                </a:solidFill>
              </a:rPr>
              <a:t>交互优雅，有整体的风格；</a:t>
            </a:r>
            <a:endParaRPr lang="zh-CN" altLang="en-US" sz="2000">
              <a:solidFill>
                <a:schemeClr val="bg1"/>
              </a:solidFill>
            </a:endParaRPr>
          </a:p>
          <a:p>
            <a:r>
              <a:rPr lang="zh-CN" altLang="en-US" sz="2000">
                <a:solidFill>
                  <a:schemeClr val="bg1"/>
                </a:solidFill>
              </a:rPr>
              <a:t>核心功能突出，次要功能含蓄 ；</a:t>
            </a:r>
            <a:endParaRPr lang="zh-CN" altLang="en-US" sz="2000">
              <a:solidFill>
                <a:schemeClr val="bg1"/>
              </a:solidFill>
            </a:endParaRPr>
          </a:p>
          <a:p>
            <a:r>
              <a:rPr lang="zh-CN" altLang="en-US" sz="2000">
                <a:solidFill>
                  <a:schemeClr val="bg1"/>
                </a:solidFill>
              </a:rPr>
              <a:t>运行足够流畅，不会经常崩溃和访问速度慢； </a:t>
            </a:r>
            <a:endParaRPr lang="zh-CN" altLang="en-US" sz="2000">
              <a:solidFill>
                <a:schemeClr val="bg1"/>
              </a:solidFill>
            </a:endParaRPr>
          </a:p>
          <a:p>
            <a:r>
              <a:rPr lang="zh-CN" altLang="en-US" sz="2000">
                <a:solidFill>
                  <a:schemeClr val="bg1"/>
                </a:solidFill>
              </a:rPr>
              <a:t>有合理的提示以及过度动画；</a:t>
            </a:r>
            <a:endParaRPr lang="zh-CN" altLang="en-US" sz="2000">
              <a:solidFill>
                <a:schemeClr val="bg1"/>
              </a:solidFill>
            </a:endParaRPr>
          </a:p>
          <a:p>
            <a:r>
              <a:rPr lang="zh-CN" altLang="en-US" sz="2000">
                <a:solidFill>
                  <a:schemeClr val="bg1"/>
                </a:solidFill>
              </a:rPr>
              <a:t>产品有趣味性，互动性。</a:t>
            </a:r>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开发的角度来说</a:t>
            </a:r>
            <a:endParaRPr lang="zh-CN" altLang="en-US" sz="2000">
              <a:solidFill>
                <a:schemeClr val="bg1"/>
              </a:solidFill>
            </a:endParaRPr>
          </a:p>
          <a:p>
            <a:r>
              <a:rPr lang="zh-CN" altLang="en-US" sz="2000">
                <a:solidFill>
                  <a:schemeClr val="bg1"/>
                </a:solidFill>
              </a:rPr>
              <a:t>整个项目具有可扩展性的明朗的项目架构（项目架构的搭建）；</a:t>
            </a:r>
            <a:endParaRPr lang="zh-CN" altLang="en-US" sz="2000">
              <a:solidFill>
                <a:schemeClr val="bg1"/>
              </a:solidFill>
            </a:endParaRPr>
          </a:p>
          <a:p>
            <a:r>
              <a:rPr lang="zh-CN" altLang="en-US" sz="2000">
                <a:solidFill>
                  <a:schemeClr val="bg1"/>
                </a:solidFill>
              </a:rPr>
              <a:t>运行足够流畅，不会经常崩溃和访问速度慢（内存优化）；</a:t>
            </a:r>
            <a:endParaRPr lang="zh-CN" altLang="en-US" sz="2000">
              <a:solidFill>
                <a:schemeClr val="bg1"/>
              </a:solidFill>
            </a:endParaRPr>
          </a:p>
          <a:p>
            <a:r>
              <a:rPr lang="zh-CN" altLang="en-US" sz="2000">
                <a:solidFill>
                  <a:schemeClr val="bg1"/>
                </a:solidFill>
              </a:rPr>
              <a:t>适配不同的手机设备包括不同分辨率和不同内存大小的手机设备（APP的兼容性）； </a:t>
            </a:r>
            <a:endParaRPr lang="zh-CN" altLang="en-US" sz="2000">
              <a:solidFill>
                <a:schemeClr val="bg1"/>
              </a:solidFill>
            </a:endParaRPr>
          </a:p>
          <a:p>
            <a:r>
              <a:rPr lang="zh-CN" altLang="en-US" sz="2000">
                <a:solidFill>
                  <a:schemeClr val="bg1"/>
                </a:solidFill>
              </a:rPr>
              <a:t>有合理的提示以及过度动画（优秀的衔接动画）；</a:t>
            </a:r>
            <a:endParaRPr lang="zh-CN" altLang="en-US" sz="2000">
              <a:solidFill>
                <a:schemeClr val="bg1"/>
              </a:solidFill>
            </a:endParaRPr>
          </a:p>
          <a:p>
            <a:r>
              <a:rPr lang="zh-CN" altLang="en-US" sz="2000">
                <a:solidFill>
                  <a:schemeClr val="bg1"/>
                </a:solidFill>
              </a:rPr>
              <a:t>减少用户没必要的操作，替用户做某些事儿（保存用户的痕迹）。</a:t>
            </a:r>
            <a:endParaRPr lang="zh-CN" altLang="en-US" sz="20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6187440"/>
          </a:xfrm>
          <a:prstGeom prst="rect">
            <a:avLst/>
          </a:prstGeom>
          <a:noFill/>
        </p:spPr>
        <p:txBody>
          <a:bodyPr wrap="square" rtlCol="0" anchor="t">
            <a:spAutoFit/>
          </a:bodyPr>
          <a:p>
            <a:pPr algn="ctr"/>
            <a:r>
              <a:rPr lang="zh-CN" altLang="en-US" sz="3600" b="1">
                <a:solidFill>
                  <a:schemeClr val="bg1"/>
                </a:solidFill>
              </a:rPr>
              <a:t>项目架构的根本原则</a:t>
            </a:r>
            <a:endParaRPr lang="zh-CN" altLang="en-US" sz="3600" b="1">
              <a:solidFill>
                <a:schemeClr val="bg1"/>
              </a:solidFill>
            </a:endParaRPr>
          </a:p>
          <a:p>
            <a:endParaRPr lang="zh-CN" altLang="en-US" sz="2800">
              <a:solidFill>
                <a:schemeClr val="bg1"/>
              </a:solidFill>
            </a:endParaRPr>
          </a:p>
          <a:p>
            <a:r>
              <a:rPr lang="zh-CN" altLang="en-US" sz="2800">
                <a:solidFill>
                  <a:schemeClr val="bg1"/>
                </a:solidFill>
              </a:rPr>
              <a:t>项目架构的根本原则:</a:t>
            </a:r>
            <a:r>
              <a:rPr lang="zh-CN" altLang="en-US" sz="2800" b="1">
                <a:solidFill>
                  <a:schemeClr val="bg1"/>
                </a:solidFill>
              </a:rPr>
              <a:t>高内聚低耦合</a:t>
            </a:r>
            <a:endParaRPr lang="zh-CN" altLang="en-US" sz="2800" b="1">
              <a:solidFill>
                <a:schemeClr val="bg1"/>
              </a:solidFill>
            </a:endParaRPr>
          </a:p>
          <a:p>
            <a:endParaRPr lang="zh-CN" altLang="en-US" sz="2800" b="1">
              <a:solidFill>
                <a:schemeClr val="bg1"/>
              </a:solidFill>
            </a:endParaRPr>
          </a:p>
          <a:p>
            <a:r>
              <a:rPr lang="zh-CN" altLang="en-US" sz="2800">
                <a:solidFill>
                  <a:schemeClr val="bg1"/>
                </a:solidFill>
              </a:rPr>
              <a:t>内聚：一个模块内各个元素彼此结合的紧密程度，高内聚就是一个模块内各个元素彼此结合的紧密程度高。</a:t>
            </a:r>
            <a:endParaRPr lang="zh-CN" altLang="en-US" sz="2800">
              <a:solidFill>
                <a:schemeClr val="bg1"/>
              </a:solidFill>
            </a:endParaRPr>
          </a:p>
          <a:p>
            <a:r>
              <a:rPr lang="zh-CN" altLang="en-US" sz="2800">
                <a:solidFill>
                  <a:schemeClr val="bg1"/>
                </a:solidFill>
              </a:rPr>
              <a:t>所谓高内聚是指一个软件模块是由相关性很强的代码组成，只负责一项任务，也就是常说的单一责任原则。</a:t>
            </a:r>
            <a:endParaRPr lang="zh-CN" altLang="en-US" sz="2800">
              <a:solidFill>
                <a:schemeClr val="bg1"/>
              </a:solidFill>
            </a:endParaRPr>
          </a:p>
          <a:p>
            <a:endParaRPr lang="zh-CN" altLang="en-US" sz="2800">
              <a:solidFill>
                <a:schemeClr val="bg1"/>
              </a:solidFill>
            </a:endParaRPr>
          </a:p>
          <a:p>
            <a:r>
              <a:rPr lang="zh-CN" altLang="en-US" sz="2800">
                <a:solidFill>
                  <a:schemeClr val="bg1"/>
                </a:solidFill>
              </a:rPr>
              <a:t>耦合：一个软件结构内不同模块之间互连程度的度量(耦合性也叫块间联系。指软件系统结构中各模块间相互联系紧密程度的一种度量。模块之间联系越紧密，其耦合性就越强，模块的独立性则越差，模块间耦合的高低取决于模块间接口的复杂性，调用的方式以及传递的信息。)</a:t>
            </a:r>
            <a:endParaRPr lang="zh-CN" altLang="en-US" sz="28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851535" y="533400"/>
            <a:ext cx="10046970" cy="6492240"/>
          </a:xfrm>
          <a:prstGeom prst="rect">
            <a:avLst/>
          </a:prstGeom>
          <a:noFill/>
        </p:spPr>
        <p:txBody>
          <a:bodyPr wrap="square" rtlCol="0" anchor="t">
            <a:spAutoFit/>
          </a:bodyPr>
          <a:p>
            <a:pPr algn="ctr"/>
            <a:r>
              <a:rPr lang="zh-CN" altLang="en-US" sz="2800">
                <a:solidFill>
                  <a:schemeClr val="bg1"/>
                </a:solidFill>
              </a:rPr>
              <a:t>项目架构层级</a:t>
            </a:r>
            <a:endParaRPr lang="zh-CN" altLang="en-US" sz="2800">
              <a:solidFill>
                <a:schemeClr val="bg1"/>
              </a:solidFill>
            </a:endParaRPr>
          </a:p>
          <a:p>
            <a:pPr algn="l"/>
            <a:r>
              <a:rPr lang="zh-CN" altLang="en-US" sz="2800">
                <a:solidFill>
                  <a:schemeClr val="bg1"/>
                </a:solidFill>
              </a:rPr>
              <a:t>项目分为了四个层级：</a:t>
            </a:r>
            <a:endParaRPr lang="zh-CN" altLang="en-US" sz="2800">
              <a:solidFill>
                <a:schemeClr val="bg1"/>
              </a:solidFill>
            </a:endParaRPr>
          </a:p>
          <a:p>
            <a:pPr algn="l"/>
            <a:r>
              <a:rPr lang="zh-CN" altLang="en-US" sz="2800">
                <a:solidFill>
                  <a:schemeClr val="bg1"/>
                </a:solidFill>
              </a:rPr>
              <a:t>1.模型层、</a:t>
            </a:r>
            <a:endParaRPr lang="zh-CN" altLang="en-US" sz="2800">
              <a:solidFill>
                <a:schemeClr val="bg1"/>
              </a:solidFill>
            </a:endParaRPr>
          </a:p>
          <a:p>
            <a:pPr algn="l"/>
            <a:r>
              <a:rPr lang="zh-CN" altLang="en-US" sz="2800">
                <a:solidFill>
                  <a:schemeClr val="bg1"/>
                </a:solidFill>
              </a:rPr>
              <a:t>模型层定义了所有的模型；</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2.接口层、</a:t>
            </a:r>
            <a:endParaRPr lang="zh-CN" altLang="en-US" sz="2800">
              <a:solidFill>
                <a:schemeClr val="bg1"/>
              </a:solidFill>
            </a:endParaRPr>
          </a:p>
          <a:p>
            <a:pPr algn="l"/>
            <a:r>
              <a:rPr lang="zh-CN" altLang="en-US" sz="2800">
                <a:solidFill>
                  <a:schemeClr val="bg1"/>
                </a:solidFill>
              </a:rPr>
              <a:t>接口层封装了服务器提供的API；</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3.核心层、</a:t>
            </a:r>
            <a:endParaRPr lang="zh-CN" altLang="en-US" sz="2800">
              <a:solidFill>
                <a:schemeClr val="bg1"/>
              </a:solidFill>
            </a:endParaRPr>
          </a:p>
          <a:p>
            <a:pPr algn="l"/>
            <a:r>
              <a:rPr lang="zh-CN" altLang="en-US" sz="2800">
                <a:solidFill>
                  <a:schemeClr val="bg1"/>
                </a:solidFill>
              </a:rPr>
              <a:t>核心层处理所有业务逻辑；</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4.界面层。</a:t>
            </a:r>
            <a:endParaRPr lang="zh-CN" altLang="en-US" sz="2800">
              <a:solidFill>
                <a:schemeClr val="bg1"/>
              </a:solidFill>
            </a:endParaRPr>
          </a:p>
          <a:p>
            <a:pPr algn="l"/>
            <a:r>
              <a:rPr lang="zh-CN" altLang="en-US" sz="2800">
                <a:solidFill>
                  <a:schemeClr val="bg1"/>
                </a:solidFill>
              </a:rPr>
              <a:t>界面层就处理界面的展示。</a:t>
            </a:r>
            <a:endParaRPr lang="zh-CN" altLang="en-US" sz="2800">
              <a:solidFill>
                <a:schemeClr val="bg1"/>
              </a:solidFill>
            </a:endParaRPr>
          </a:p>
          <a:p>
            <a:pPr algn="l"/>
            <a:endParaRPr lang="zh-CN" altLang="en-US" sz="2800">
              <a:solidFill>
                <a:schemeClr val="bg1"/>
              </a:solidFill>
            </a:endParaRPr>
          </a:p>
          <a:p>
            <a:pPr algn="l"/>
            <a:endParaRPr lang="zh-CN" altLang="en-US" sz="28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944880"/>
          </a:xfrm>
          <a:prstGeom prst="rect">
            <a:avLst/>
          </a:prstGeom>
          <a:noFill/>
        </p:spPr>
        <p:txBody>
          <a:bodyPr wrap="square" rtlCol="0" anchor="t">
            <a:spAutoFit/>
          </a:bodyPr>
          <a:p>
            <a:pPr algn="ctr"/>
            <a:r>
              <a:rPr lang="zh-CN" altLang="en-US" sz="2800">
                <a:solidFill>
                  <a:schemeClr val="bg1"/>
                </a:solidFill>
              </a:rPr>
              <a:t>几个层级之间的关系如下图所示：</a:t>
            </a:r>
            <a:endParaRPr lang="zh-CN" altLang="en-US" sz="2800">
              <a:solidFill>
                <a:schemeClr val="bg1"/>
              </a:solidFill>
            </a:endParaRPr>
          </a:p>
          <a:p>
            <a:pPr algn="ctr"/>
            <a:endParaRPr lang="zh-CN" altLang="en-US" sz="2800">
              <a:solidFill>
                <a:schemeClr val="bg1"/>
              </a:solidFill>
            </a:endParaRPr>
          </a:p>
        </p:txBody>
      </p:sp>
      <p:pic>
        <p:nvPicPr>
          <p:cNvPr id="4" name="图片 3" descr="图片1"/>
          <p:cNvPicPr>
            <a:picLocks noChangeAspect="1"/>
          </p:cNvPicPr>
          <p:nvPr/>
        </p:nvPicPr>
        <p:blipFill>
          <a:blip r:embed="rId1"/>
          <a:srcRect/>
          <a:stretch>
            <a:fillRect/>
          </a:stretch>
        </p:blipFill>
        <p:spPr>
          <a:xfrm>
            <a:off x="4190365" y="1663065"/>
            <a:ext cx="3810635" cy="35312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5730240"/>
          </a:xfrm>
          <a:prstGeom prst="rect">
            <a:avLst/>
          </a:prstGeom>
          <a:noFill/>
        </p:spPr>
        <p:txBody>
          <a:bodyPr wrap="square" rtlCol="0" anchor="t">
            <a:spAutoFit/>
          </a:bodyPr>
          <a:p>
            <a:pPr algn="l"/>
            <a:r>
              <a:rPr lang="zh-CN" altLang="en-US" sz="2000">
                <a:solidFill>
                  <a:schemeClr val="bg1"/>
                </a:solidFill>
              </a:rPr>
              <a:t>接口层</a:t>
            </a:r>
            <a:endParaRPr lang="zh-CN" altLang="en-US" sz="2000">
              <a:solidFill>
                <a:schemeClr val="bg1"/>
              </a:solidFill>
            </a:endParaRPr>
          </a:p>
          <a:p>
            <a:pPr algn="l"/>
            <a:endParaRPr lang="zh-CN" altLang="en-US">
              <a:solidFill>
                <a:schemeClr val="bg1"/>
              </a:solidFill>
            </a:endParaRPr>
          </a:p>
          <a:p>
            <a:pPr algn="l"/>
            <a:r>
              <a:rPr lang="zh-CN" altLang="en-US" sz="2000">
                <a:solidFill>
                  <a:schemeClr val="bg1"/>
                </a:solidFill>
              </a:rPr>
              <a:t>接口层封装了网络底层的API，并提供给核心层调用。</a:t>
            </a:r>
            <a:endParaRPr lang="zh-CN" altLang="en-US" sz="2000">
              <a:solidFill>
                <a:schemeClr val="bg1"/>
              </a:solidFill>
            </a:endParaRPr>
          </a:p>
          <a:p>
            <a:pPr algn="l"/>
            <a:endParaRPr lang="zh-CN" altLang="en-US">
              <a:solidFill>
                <a:schemeClr val="bg1"/>
              </a:solidFill>
            </a:endParaRPr>
          </a:p>
          <a:p>
            <a:pPr algn="l"/>
            <a:r>
              <a:rPr lang="zh-CN" altLang="en-US" sz="2000">
                <a:solidFill>
                  <a:schemeClr val="bg1"/>
                </a:solidFill>
              </a:rPr>
              <a:t>核心层</a:t>
            </a:r>
            <a:endParaRPr lang="zh-CN" altLang="en-US" sz="2000">
              <a:solidFill>
                <a:schemeClr val="bg1"/>
              </a:solidFill>
            </a:endParaRPr>
          </a:p>
          <a:p>
            <a:pPr algn="l"/>
            <a:endParaRPr lang="zh-CN" altLang="en-US">
              <a:solidFill>
                <a:schemeClr val="bg1"/>
              </a:solidFill>
            </a:endParaRPr>
          </a:p>
          <a:p>
            <a:pPr algn="l"/>
            <a:r>
              <a:rPr lang="zh-CN" altLang="en-US" sz="2000">
                <a:solidFill>
                  <a:schemeClr val="bg1"/>
                </a:solidFill>
              </a:rPr>
              <a:t>核心层介于接口层和界面层之间，主要处理业务逻辑，集中做数据处理。向上，给界面层提供数据处理的接口，称为Action；向下，调用接口层向服务器请求数据。</a:t>
            </a:r>
            <a:endParaRPr lang="zh-CN" altLang="en-US" sz="2000">
              <a:solidFill>
                <a:schemeClr val="bg1"/>
              </a:solidFill>
            </a:endParaRPr>
          </a:p>
          <a:p>
            <a:pPr algn="l"/>
            <a:endParaRPr lang="zh-CN" altLang="en-US">
              <a:solidFill>
                <a:schemeClr val="bg1"/>
              </a:solidFill>
            </a:endParaRPr>
          </a:p>
          <a:p>
            <a:pPr algn="l"/>
            <a:r>
              <a:rPr lang="zh-CN" altLang="en-US" sz="2000">
                <a:solidFill>
                  <a:schemeClr val="bg1"/>
                </a:solidFill>
              </a:rPr>
              <a:t>界面层</a:t>
            </a:r>
            <a:endParaRPr lang="zh-CN" altLang="en-US" sz="2000">
              <a:solidFill>
                <a:schemeClr val="bg1"/>
              </a:solidFill>
            </a:endParaRPr>
          </a:p>
          <a:p>
            <a:pPr algn="l"/>
            <a:endParaRPr lang="zh-CN" altLang="en-US">
              <a:solidFill>
                <a:schemeClr val="bg1"/>
              </a:solidFill>
            </a:endParaRPr>
          </a:p>
          <a:p>
            <a:pPr algn="l"/>
            <a:r>
              <a:rPr lang="zh-CN" altLang="en-US" sz="2000">
                <a:solidFill>
                  <a:schemeClr val="bg1"/>
                </a:solidFill>
              </a:rPr>
              <a:t>界面层处于最上层，其核心就是负责界面的展示。</a:t>
            </a:r>
            <a:endParaRPr lang="zh-CN" altLang="en-US" sz="2000">
              <a:solidFill>
                <a:schemeClr val="bg1"/>
              </a:solidFill>
            </a:endParaRPr>
          </a:p>
          <a:p>
            <a:pPr algn="l"/>
            <a:r>
              <a:rPr lang="zh-CN" altLang="en-US" sz="2000">
                <a:solidFill>
                  <a:schemeClr val="bg1"/>
                </a:solidFill>
              </a:rPr>
              <a:t>因为公司有为不同商户定制不同app的需求，因此，这里就需要建立多个app的界面，这是一个很繁琐的事情。</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模型层</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模型层横跨所有层级，封装了所有数据实体类，基本上也是跟json的obj数据一致的，在接口层会将obj转化为相应的实体类，再通过Action传到界面层。</a:t>
            </a:r>
            <a:endParaRPr lang="zh-CN" altLang="en-US" sz="20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41070" y="706120"/>
            <a:ext cx="10046970" cy="5577840"/>
          </a:xfrm>
          <a:prstGeom prst="rect">
            <a:avLst/>
          </a:prstGeom>
          <a:noFill/>
        </p:spPr>
        <p:txBody>
          <a:bodyPr wrap="square" rtlCol="0" anchor="t">
            <a:spAutoFit/>
          </a:bodyPr>
          <a:p>
            <a:pPr algn="l"/>
            <a:r>
              <a:rPr lang="zh-CN" altLang="en-US" sz="2000">
                <a:solidFill>
                  <a:schemeClr val="bg1"/>
                </a:solidFill>
              </a:rPr>
              <a:t>界面篇</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将项目分为了四个层级：模型层、接口层、核心层、界面层。其中，最上层的界面，是变化最频繁的一个层面，也是最复杂最容易出问题的一个层面，如果规划不好，很容易做着做着，又乱成一团了。</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要规划好界面层，至少应该遵循几条基本的原则：</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1.保持规范性：定义好开发规范，包括书写规范、命名规范、注释规范等，并按照规范严格执行；</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2.保持单一性：布局就只做布局，内容就只做内容，各自分离好；每个方法、每个类，也只做一件事情；</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3.保持简洁性：保持代码和结构的简洁，每个方法，每个类，每个包，每个文件，都不要塞太多代码或资源，感觉多了就应该拆分（每个方法完成独立的任务；每个类都只代表独立的对象抽象；每个文件负责独立的模块）。</a:t>
            </a:r>
            <a:endParaRPr lang="zh-CN" altLang="en-US" sz="2000">
              <a:solidFill>
                <a:schemeClr val="bg1"/>
              </a:solidFill>
            </a:endParaRPr>
          </a:p>
          <a:p>
            <a:pPr algn="l"/>
            <a:endParaRPr lang="zh-CN" altLang="en-US" sz="20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6126480"/>
          </a:xfrm>
          <a:prstGeom prst="rect">
            <a:avLst/>
          </a:prstGeom>
          <a:noFill/>
        </p:spPr>
        <p:txBody>
          <a:bodyPr wrap="square" rtlCol="0" anchor="t">
            <a:spAutoFit/>
          </a:bodyPr>
          <a:p>
            <a:pPr algn="ctr"/>
            <a:r>
              <a:rPr lang="zh-CN" altLang="en-US" sz="3600" b="1">
                <a:solidFill>
                  <a:schemeClr val="accent3"/>
                </a:solidFill>
              </a:rPr>
              <a:t>如何优化内存总结</a:t>
            </a:r>
            <a:endParaRPr lang="zh-CN" altLang="en-US" sz="3600" b="1">
              <a:solidFill>
                <a:schemeClr val="accent3"/>
              </a:solidFill>
            </a:endParaRPr>
          </a:p>
          <a:p>
            <a:pPr algn="l"/>
            <a:endParaRPr lang="zh-CN" altLang="en-US" sz="3600">
              <a:solidFill>
                <a:schemeClr val="bg1"/>
              </a:solidFill>
            </a:endParaRPr>
          </a:p>
          <a:p>
            <a:pPr algn="l"/>
            <a:r>
              <a:rPr lang="zh-CN" altLang="en-US" sz="3600">
                <a:solidFill>
                  <a:schemeClr val="bg1"/>
                </a:solidFill>
              </a:rPr>
              <a:t>可以从四个方面着手</a:t>
            </a:r>
            <a:endParaRPr lang="zh-CN" altLang="en-US" sz="3600">
              <a:solidFill>
                <a:schemeClr val="bg1"/>
              </a:solidFill>
            </a:endParaRPr>
          </a:p>
          <a:p>
            <a:pPr algn="l"/>
            <a:endParaRPr lang="zh-CN" altLang="en-US" sz="3600">
              <a:solidFill>
                <a:schemeClr val="bg1"/>
              </a:solidFill>
            </a:endParaRPr>
          </a:p>
          <a:p>
            <a:pPr algn="l"/>
            <a:r>
              <a:rPr lang="zh-CN" altLang="en-US" sz="3600">
                <a:solidFill>
                  <a:schemeClr val="bg1"/>
                </a:solidFill>
              </a:rPr>
              <a:t>首先是减小对象的内存占用，</a:t>
            </a:r>
            <a:endParaRPr lang="zh-CN" altLang="en-US" sz="3600">
              <a:solidFill>
                <a:schemeClr val="bg1"/>
              </a:solidFill>
            </a:endParaRPr>
          </a:p>
          <a:p>
            <a:pPr algn="l"/>
            <a:endParaRPr lang="zh-CN" altLang="en-US" sz="3600">
              <a:solidFill>
                <a:schemeClr val="bg1"/>
              </a:solidFill>
            </a:endParaRPr>
          </a:p>
          <a:p>
            <a:pPr algn="l"/>
            <a:r>
              <a:rPr lang="zh-CN" altLang="en-US" sz="3600">
                <a:solidFill>
                  <a:schemeClr val="bg1"/>
                </a:solidFill>
              </a:rPr>
              <a:t>其次是内存对象的重复利用，</a:t>
            </a:r>
            <a:endParaRPr lang="zh-CN" altLang="en-US" sz="3600">
              <a:solidFill>
                <a:schemeClr val="bg1"/>
              </a:solidFill>
            </a:endParaRPr>
          </a:p>
          <a:p>
            <a:pPr algn="l"/>
            <a:endParaRPr lang="zh-CN" altLang="en-US" sz="3600">
              <a:solidFill>
                <a:schemeClr val="bg1"/>
              </a:solidFill>
            </a:endParaRPr>
          </a:p>
          <a:p>
            <a:pPr algn="l"/>
            <a:r>
              <a:rPr lang="zh-CN" altLang="en-US" sz="3600">
                <a:solidFill>
                  <a:schemeClr val="bg1"/>
                </a:solidFill>
              </a:rPr>
              <a:t>然后是避免对象的内存泄露，</a:t>
            </a:r>
            <a:endParaRPr lang="zh-CN" altLang="en-US" sz="3600">
              <a:solidFill>
                <a:schemeClr val="bg1"/>
              </a:solidFill>
            </a:endParaRPr>
          </a:p>
          <a:p>
            <a:pPr algn="l"/>
            <a:endParaRPr lang="zh-CN" altLang="en-US" sz="3600">
              <a:solidFill>
                <a:schemeClr val="bg1"/>
              </a:solidFill>
            </a:endParaRPr>
          </a:p>
          <a:p>
            <a:pPr algn="l"/>
            <a:r>
              <a:rPr lang="zh-CN" altLang="en-US" sz="3600">
                <a:solidFill>
                  <a:schemeClr val="bg1"/>
                </a:solidFill>
              </a:rPr>
              <a:t>最后是内存使用策略优化。</a:t>
            </a:r>
            <a:endParaRPr lang="zh-CN" altLang="en-US" sz="3600">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FFFFFF"/>
      </a:hlink>
      <a:folHlink>
        <a:srgbClr val="FFFFFF"/>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FFFFFF"/>
      </a:hlink>
      <a:folHlink>
        <a:srgbClr val="FFFFFF"/>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4094</Words>
  <Application>Kingsoft Office WPP</Application>
  <PresentationFormat>自定义</PresentationFormat>
  <Paragraphs>290</Paragraphs>
  <Slides>22</Slides>
  <Notes>5</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demon</dc:creator>
  <cp:lastModifiedBy>lixingwang</cp:lastModifiedBy>
  <cp:revision>49</cp:revision>
  <dcterms:created xsi:type="dcterms:W3CDTF">2013-06-05T23:23:00Z</dcterms:created>
  <dcterms:modified xsi:type="dcterms:W3CDTF">2015-12-29T05:28:36Z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