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
  </p:notesMasterIdLst>
  <p:sldIdLst>
    <p:sldId id="256" r:id="rId2"/>
  </p:sldIdLst>
  <p:sldSz cx="18288000" cy="10287000"/>
  <p:notesSz cx="6858000" cy="9144000"/>
  <p:embeddedFontLst>
    <p:embeddedFont>
      <p:font typeface="DM Sans" pitchFamily="2" charset="0"/>
      <p:regular r:id="rId4"/>
      <p:bold r:id="rId5"/>
    </p:embeddedFont>
    <p:embeddedFont>
      <p:font typeface="DM Sans Bold"/>
      <p:regular r:id="rId6"/>
    </p:embeddedFont>
    <p:embeddedFont>
      <p:font typeface="Ovo"/>
      <p:regular r:id="rId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FF0440-2DD7-42BE-ACC1-00742D0328EC}" v="10" dt="2024-11-11T17:50:26.9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0095" autoAdjust="0"/>
  </p:normalViewPr>
  <p:slideViewPr>
    <p:cSldViewPr>
      <p:cViewPr varScale="1">
        <p:scale>
          <a:sx n="61" d="100"/>
          <a:sy n="61" d="100"/>
        </p:scale>
        <p:origin x="75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118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font" Target="fonts/font4.fnt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e Yan Le Ryan" userId="b687e09b-27ee-4c51-a553-73795b29210c" providerId="ADAL" clId="{FBFF0440-2DD7-42BE-ACC1-00742D0328EC}"/>
    <pc:docChg chg="undo custSel modSld">
      <pc:chgData name="Lee Yan Le Ryan" userId="b687e09b-27ee-4c51-a553-73795b29210c" providerId="ADAL" clId="{FBFF0440-2DD7-42BE-ACC1-00742D0328EC}" dt="2024-11-11T17:49:48.885" v="2415" actId="20577"/>
      <pc:docMkLst>
        <pc:docMk/>
      </pc:docMkLst>
      <pc:sldChg chg="modSp modAnim modNotesTx">
        <pc:chgData name="Lee Yan Le Ryan" userId="b687e09b-27ee-4c51-a553-73795b29210c" providerId="ADAL" clId="{FBFF0440-2DD7-42BE-ACC1-00742D0328EC}" dt="2024-11-11T17:49:48.885" v="2415" actId="20577"/>
        <pc:sldMkLst>
          <pc:docMk/>
          <pc:sldMk cId="0" sldId="256"/>
        </pc:sldMkLst>
        <pc:spChg chg="mod">
          <ac:chgData name="Lee Yan Le Ryan" userId="b687e09b-27ee-4c51-a553-73795b29210c" providerId="ADAL" clId="{FBFF0440-2DD7-42BE-ACC1-00742D0328EC}" dt="2024-11-11T17:34:00.938" v="215" actId="20577"/>
          <ac:spMkLst>
            <pc:docMk/>
            <pc:sldMk cId="0" sldId="256"/>
            <ac:spMk id="1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5D81AE-B4C7-4AA5-8111-FB84BB8CAE10}" type="datetimeFigureOut">
              <a:rPr lang="en-US" smtClean="0"/>
              <a:t>11/12/2024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0882AE-403C-43A0-8667-4EEC52D26DCD}" type="slidenum">
              <a:rPr lang="en-US" smtClean="0"/>
              <a:t>‹#›</a:t>
            </a:fld>
            <a:endParaRPr lang="en-US"/>
          </a:p>
        </p:txBody>
      </p:sp>
    </p:spTree>
    <p:extLst>
      <p:ext uri="{BB962C8B-B14F-4D97-AF65-F5344CB8AC3E}">
        <p14:creationId xmlns:p14="http://schemas.microsoft.com/office/powerpoint/2010/main" val="1916924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are looking to optimize resource allocation, specifically staff allocation, to rides.</a:t>
            </a:r>
          </a:p>
          <a:p>
            <a:r>
              <a:rPr lang="en-US" dirty="0"/>
              <a:t>We incorporated factors like peak hours, special events and seasonal variations.</a:t>
            </a:r>
          </a:p>
          <a:p>
            <a:endParaRPr lang="en-US" dirty="0"/>
          </a:p>
          <a:p>
            <a:r>
              <a:rPr lang="en-US" dirty="0"/>
              <a:t>Our idea is simple, use predicted wait times from previous sections to allocate staff as they can cater to guests in the queue, by providing them snacks or entertainment, or process queues faster. </a:t>
            </a:r>
          </a:p>
          <a:p>
            <a:r>
              <a:rPr lang="en-US" dirty="0"/>
              <a:t>This aligns with the business objective of increasing guest satisfaction and revenue.</a:t>
            </a:r>
          </a:p>
          <a:p>
            <a:r>
              <a:rPr lang="en-US" dirty="0"/>
              <a:t>An attraction with higher predicted wait time means allocate more staff.</a:t>
            </a:r>
          </a:p>
          <a:p>
            <a:r>
              <a:rPr lang="en-US" dirty="0"/>
              <a:t>An attraction with lower predicted wait time means allocate less staff.</a:t>
            </a:r>
          </a:p>
          <a:p>
            <a:endParaRPr lang="en-US" dirty="0"/>
          </a:p>
          <a:p>
            <a:r>
              <a:rPr lang="en-US" dirty="0"/>
              <a:t>Since we are optimizing, not predicting, we cannot use a typical machine learning model.</a:t>
            </a:r>
          </a:p>
          <a:p>
            <a:r>
              <a:rPr lang="en-US" dirty="0"/>
              <a:t>Instead, we used Linear Optimization, a mathematical optimization model that minimizes deviation from target allocation.</a:t>
            </a:r>
          </a:p>
          <a:p>
            <a:r>
              <a:rPr lang="en-US" dirty="0"/>
              <a:t>Greedy Heuristic, an iterative approach that minimizes total wait time, assuming 1 staff exponentially decreases wait time.</a:t>
            </a:r>
          </a:p>
          <a:p>
            <a:r>
              <a:rPr lang="en-US" dirty="0"/>
              <a:t>Linear Optimization doesn’t always provide a feasible solution, hence the greedy method.</a:t>
            </a:r>
          </a:p>
          <a:p>
            <a:endParaRPr lang="en-US" dirty="0"/>
          </a:p>
          <a:p>
            <a:r>
              <a:rPr lang="en-US" dirty="0"/>
              <a:t>On the right are two bar plots. </a:t>
            </a:r>
          </a:p>
          <a:p>
            <a:r>
              <a:rPr lang="en-US" dirty="0"/>
              <a:t>One shows when Linear Optimization allocated more staff to Revenge of the Mummy. </a:t>
            </a:r>
          </a:p>
          <a:p>
            <a:r>
              <a:rPr lang="en-US" dirty="0"/>
              <a:t>The other shows when Greedy Heuristic allocated more staff to Revenge of the Mummy.</a:t>
            </a:r>
          </a:p>
          <a:p>
            <a:r>
              <a:rPr lang="en-US" dirty="0"/>
              <a:t>There are more attractions but omitted from the picture.</a:t>
            </a:r>
          </a:p>
          <a:p>
            <a:endParaRPr lang="en-US" dirty="0"/>
          </a:p>
          <a:p>
            <a:r>
              <a:rPr lang="en-US" dirty="0"/>
              <a:t>In deciding allocation,</a:t>
            </a:r>
          </a:p>
          <a:p>
            <a:r>
              <a:rPr lang="en-US" dirty="0"/>
              <a:t>We pick the one that allocates more staff to the attraction with highest wait time, as it will follow more closely to the distribution of the attraction vs wait times bar plot.</a:t>
            </a:r>
          </a:p>
        </p:txBody>
      </p:sp>
      <p:sp>
        <p:nvSpPr>
          <p:cNvPr id="4" name="Slide Number Placeholder 3"/>
          <p:cNvSpPr>
            <a:spLocks noGrp="1"/>
          </p:cNvSpPr>
          <p:nvPr>
            <p:ph type="sldNum" sz="quarter" idx="5"/>
          </p:nvPr>
        </p:nvSpPr>
        <p:spPr/>
        <p:txBody>
          <a:bodyPr/>
          <a:lstStyle/>
          <a:p>
            <a:fld id="{B90882AE-403C-43A0-8667-4EEC52D26DCD}" type="slidenum">
              <a:rPr lang="en-US" smtClean="0"/>
              <a:t>1</a:t>
            </a:fld>
            <a:endParaRPr lang="en-US"/>
          </a:p>
        </p:txBody>
      </p:sp>
    </p:spTree>
    <p:extLst>
      <p:ext uri="{BB962C8B-B14F-4D97-AF65-F5344CB8AC3E}">
        <p14:creationId xmlns:p14="http://schemas.microsoft.com/office/powerpoint/2010/main" val="3620093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72449" y="291910"/>
            <a:ext cx="560802" cy="559470"/>
            <a:chOff x="0" y="0"/>
            <a:chExt cx="814735" cy="812800"/>
          </a:xfrm>
        </p:grpSpPr>
        <p:sp>
          <p:nvSpPr>
            <p:cNvPr id="3" name="Freeform 3"/>
            <p:cNvSpPr/>
            <p:nvPr/>
          </p:nvSpPr>
          <p:spPr>
            <a:xfrm>
              <a:off x="0" y="0"/>
              <a:ext cx="814736" cy="812800"/>
            </a:xfrm>
            <a:custGeom>
              <a:avLst/>
              <a:gdLst/>
              <a:ahLst/>
              <a:cxnLst/>
              <a:rect l="l" t="t" r="r" b="b"/>
              <a:pathLst>
                <a:path w="814736" h="812800">
                  <a:moveTo>
                    <a:pt x="407368" y="0"/>
                  </a:moveTo>
                  <a:cubicBezTo>
                    <a:pt x="182385" y="0"/>
                    <a:pt x="0" y="181951"/>
                    <a:pt x="0" y="406400"/>
                  </a:cubicBezTo>
                  <a:cubicBezTo>
                    <a:pt x="0" y="630849"/>
                    <a:pt x="182385" y="812800"/>
                    <a:pt x="407368" y="812800"/>
                  </a:cubicBezTo>
                  <a:cubicBezTo>
                    <a:pt x="632351" y="812800"/>
                    <a:pt x="814736" y="630849"/>
                    <a:pt x="814736" y="406400"/>
                  </a:cubicBezTo>
                  <a:cubicBezTo>
                    <a:pt x="814736" y="181951"/>
                    <a:pt x="632351" y="0"/>
                    <a:pt x="407368" y="0"/>
                  </a:cubicBezTo>
                  <a:close/>
                </a:path>
              </a:pathLst>
            </a:custGeom>
            <a:solidFill>
              <a:srgbClr val="A86D3A"/>
            </a:solidFill>
          </p:spPr>
          <p:txBody>
            <a:bodyPr/>
            <a:lstStyle/>
            <a:p>
              <a:endParaRPr lang="en-US"/>
            </a:p>
          </p:txBody>
        </p:sp>
        <p:sp>
          <p:nvSpPr>
            <p:cNvPr id="4" name="TextBox 4"/>
            <p:cNvSpPr txBox="1"/>
            <p:nvPr/>
          </p:nvSpPr>
          <p:spPr>
            <a:xfrm>
              <a:off x="76381" y="9525"/>
              <a:ext cx="661973" cy="727075"/>
            </a:xfrm>
            <a:prstGeom prst="rect">
              <a:avLst/>
            </a:prstGeom>
          </p:spPr>
          <p:txBody>
            <a:bodyPr lIns="50800" tIns="50800" rIns="50800" bIns="50800" rtlCol="0" anchor="ctr"/>
            <a:lstStyle/>
            <a:p>
              <a:pPr algn="ctr">
                <a:lnSpc>
                  <a:spcPts val="3220"/>
                </a:lnSpc>
              </a:pPr>
              <a:r>
                <a:rPr lang="en-US" sz="2300">
                  <a:solidFill>
                    <a:srgbClr val="FFFFFF"/>
                  </a:solidFill>
                  <a:latin typeface="Ovo"/>
                  <a:ea typeface="Ovo"/>
                  <a:cs typeface="Ovo"/>
                  <a:sym typeface="Ovo"/>
                </a:rPr>
                <a:t>6</a:t>
              </a:r>
            </a:p>
          </p:txBody>
        </p:sp>
      </p:grpSp>
      <p:sp>
        <p:nvSpPr>
          <p:cNvPr id="5" name="Freeform 5"/>
          <p:cNvSpPr/>
          <p:nvPr/>
        </p:nvSpPr>
        <p:spPr>
          <a:xfrm>
            <a:off x="8650703" y="291910"/>
            <a:ext cx="9251241" cy="4111711"/>
          </a:xfrm>
          <a:custGeom>
            <a:avLst/>
            <a:gdLst/>
            <a:ahLst/>
            <a:cxnLst/>
            <a:rect l="l" t="t" r="r" b="b"/>
            <a:pathLst>
              <a:path w="9251241" h="4111711">
                <a:moveTo>
                  <a:pt x="0" y="0"/>
                </a:moveTo>
                <a:lnTo>
                  <a:pt x="9251241" y="0"/>
                </a:lnTo>
                <a:lnTo>
                  <a:pt x="9251241" y="4111711"/>
                </a:lnTo>
                <a:lnTo>
                  <a:pt x="0" y="4111711"/>
                </a:lnTo>
                <a:lnTo>
                  <a:pt x="0" y="0"/>
                </a:lnTo>
                <a:close/>
              </a:path>
            </a:pathLst>
          </a:custGeom>
          <a:blipFill>
            <a:blip r:embed="rId3"/>
            <a:stretch>
              <a:fillRect b="-122184"/>
            </a:stretch>
          </a:blipFill>
        </p:spPr>
        <p:txBody>
          <a:bodyPr/>
          <a:lstStyle/>
          <a:p>
            <a:endParaRPr lang="en-US"/>
          </a:p>
        </p:txBody>
      </p:sp>
      <p:sp>
        <p:nvSpPr>
          <p:cNvPr id="6" name="Freeform 6"/>
          <p:cNvSpPr/>
          <p:nvPr/>
        </p:nvSpPr>
        <p:spPr>
          <a:xfrm>
            <a:off x="10492688" y="8853396"/>
            <a:ext cx="1483421" cy="1116611"/>
          </a:xfrm>
          <a:custGeom>
            <a:avLst/>
            <a:gdLst/>
            <a:ahLst/>
            <a:cxnLst/>
            <a:rect l="l" t="t" r="r" b="b"/>
            <a:pathLst>
              <a:path w="1483421" h="1116611">
                <a:moveTo>
                  <a:pt x="0" y="0"/>
                </a:moveTo>
                <a:lnTo>
                  <a:pt x="1483421" y="0"/>
                </a:lnTo>
                <a:lnTo>
                  <a:pt x="1483421" y="1116611"/>
                </a:lnTo>
                <a:lnTo>
                  <a:pt x="0" y="11166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a:off x="12255692" y="8853396"/>
            <a:ext cx="1483421" cy="1116611"/>
          </a:xfrm>
          <a:custGeom>
            <a:avLst/>
            <a:gdLst/>
            <a:ahLst/>
            <a:cxnLst/>
            <a:rect l="l" t="t" r="r" b="b"/>
            <a:pathLst>
              <a:path w="1483421" h="1116611">
                <a:moveTo>
                  <a:pt x="0" y="0"/>
                </a:moveTo>
                <a:lnTo>
                  <a:pt x="1483421" y="0"/>
                </a:lnTo>
                <a:lnTo>
                  <a:pt x="1483421" y="1116611"/>
                </a:lnTo>
                <a:lnTo>
                  <a:pt x="0" y="11166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14015786" y="8853396"/>
            <a:ext cx="1483421" cy="1116611"/>
          </a:xfrm>
          <a:custGeom>
            <a:avLst/>
            <a:gdLst/>
            <a:ahLst/>
            <a:cxnLst/>
            <a:rect l="l" t="t" r="r" b="b"/>
            <a:pathLst>
              <a:path w="1483421" h="1116611">
                <a:moveTo>
                  <a:pt x="0" y="0"/>
                </a:moveTo>
                <a:lnTo>
                  <a:pt x="1483421" y="0"/>
                </a:lnTo>
                <a:lnTo>
                  <a:pt x="1483421" y="1116611"/>
                </a:lnTo>
                <a:lnTo>
                  <a:pt x="0" y="11166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a:off x="15775879" y="8853396"/>
            <a:ext cx="1483421" cy="1116611"/>
          </a:xfrm>
          <a:custGeom>
            <a:avLst/>
            <a:gdLst/>
            <a:ahLst/>
            <a:cxnLst/>
            <a:rect l="l" t="t" r="r" b="b"/>
            <a:pathLst>
              <a:path w="1483421" h="1116611">
                <a:moveTo>
                  <a:pt x="0" y="0"/>
                </a:moveTo>
                <a:lnTo>
                  <a:pt x="1483421" y="0"/>
                </a:lnTo>
                <a:lnTo>
                  <a:pt x="1483421" y="1116611"/>
                </a:lnTo>
                <a:lnTo>
                  <a:pt x="0" y="11166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a:off x="8650703" y="4548758"/>
            <a:ext cx="9340050" cy="4121400"/>
          </a:xfrm>
          <a:custGeom>
            <a:avLst/>
            <a:gdLst/>
            <a:ahLst/>
            <a:cxnLst/>
            <a:rect l="l" t="t" r="r" b="b"/>
            <a:pathLst>
              <a:path w="9340050" h="4121400">
                <a:moveTo>
                  <a:pt x="0" y="0"/>
                </a:moveTo>
                <a:lnTo>
                  <a:pt x="9340051" y="0"/>
                </a:lnTo>
                <a:lnTo>
                  <a:pt x="9340051" y="4121400"/>
                </a:lnTo>
                <a:lnTo>
                  <a:pt x="0" y="4121400"/>
                </a:lnTo>
                <a:lnTo>
                  <a:pt x="0" y="0"/>
                </a:lnTo>
                <a:close/>
              </a:path>
            </a:pathLst>
          </a:custGeom>
          <a:blipFill>
            <a:blip r:embed="rId6"/>
            <a:stretch>
              <a:fillRect b="-121807"/>
            </a:stretch>
          </a:blipFill>
        </p:spPr>
        <p:txBody>
          <a:bodyPr/>
          <a:lstStyle/>
          <a:p>
            <a:endParaRPr lang="en-US"/>
          </a:p>
        </p:txBody>
      </p:sp>
      <p:sp>
        <p:nvSpPr>
          <p:cNvPr id="11" name="TextBox 11"/>
          <p:cNvSpPr txBox="1"/>
          <p:nvPr/>
        </p:nvSpPr>
        <p:spPr>
          <a:xfrm>
            <a:off x="1117819" y="324504"/>
            <a:ext cx="8246995" cy="931414"/>
          </a:xfrm>
          <a:prstGeom prst="rect">
            <a:avLst/>
          </a:prstGeom>
        </p:spPr>
        <p:txBody>
          <a:bodyPr lIns="0" tIns="0" rIns="0" bIns="0" rtlCol="0" anchor="t">
            <a:spAutoFit/>
          </a:bodyPr>
          <a:lstStyle/>
          <a:p>
            <a:pPr algn="l">
              <a:lnSpc>
                <a:spcPts val="3606"/>
              </a:lnSpc>
            </a:pPr>
            <a:r>
              <a:rPr lang="en-US" sz="3005">
                <a:solidFill>
                  <a:srgbClr val="000000"/>
                </a:solidFill>
                <a:latin typeface="Ovo"/>
                <a:ea typeface="Ovo"/>
                <a:cs typeface="Ovo"/>
                <a:sym typeface="Ovo"/>
              </a:rPr>
              <a:t>BETTER ALLOCATION OF RESOURCES</a:t>
            </a:r>
          </a:p>
          <a:p>
            <a:pPr marL="0" lvl="0" indent="0" algn="l">
              <a:lnSpc>
                <a:spcPts val="3606"/>
              </a:lnSpc>
            </a:pPr>
            <a:endParaRPr lang="en-US" sz="3005">
              <a:solidFill>
                <a:srgbClr val="000000"/>
              </a:solidFill>
              <a:latin typeface="Ovo"/>
              <a:ea typeface="Ovo"/>
              <a:cs typeface="Ovo"/>
              <a:sym typeface="Ovo"/>
            </a:endParaRPr>
          </a:p>
        </p:txBody>
      </p:sp>
      <p:sp>
        <p:nvSpPr>
          <p:cNvPr id="12" name="TextBox 12"/>
          <p:cNvSpPr txBox="1"/>
          <p:nvPr/>
        </p:nvSpPr>
        <p:spPr>
          <a:xfrm>
            <a:off x="1117819" y="1033904"/>
            <a:ext cx="7532884" cy="8936103"/>
          </a:xfrm>
          <a:prstGeom prst="rect">
            <a:avLst/>
          </a:prstGeom>
        </p:spPr>
        <p:txBody>
          <a:bodyPr lIns="0" tIns="0" rIns="0" bIns="0" rtlCol="0" anchor="t">
            <a:spAutoFit/>
          </a:bodyPr>
          <a:lstStyle/>
          <a:p>
            <a:pPr algn="l">
              <a:lnSpc>
                <a:spcPts val="3583"/>
              </a:lnSpc>
            </a:pPr>
            <a:r>
              <a:rPr lang="en-US" sz="2559" b="1" dirty="0">
                <a:solidFill>
                  <a:srgbClr val="000000"/>
                </a:solidFill>
                <a:latin typeface="DM Sans Bold"/>
                <a:ea typeface="DM Sans Bold"/>
                <a:cs typeface="DM Sans Bold"/>
                <a:sym typeface="DM Sans Bold"/>
              </a:rPr>
              <a:t>Problem</a:t>
            </a:r>
            <a:r>
              <a:rPr lang="en-US" sz="2559" dirty="0">
                <a:solidFill>
                  <a:srgbClr val="000000"/>
                </a:solidFill>
                <a:latin typeface="DM Sans"/>
                <a:ea typeface="DM Sans"/>
                <a:cs typeface="DM Sans"/>
                <a:sym typeface="DM Sans"/>
              </a:rPr>
              <a:t>: </a:t>
            </a:r>
          </a:p>
          <a:p>
            <a:pPr marL="552689" lvl="1" indent="-276344" algn="l">
              <a:lnSpc>
                <a:spcPts val="3583"/>
              </a:lnSpc>
              <a:buFont typeface="Arial"/>
              <a:buChar char="•"/>
            </a:pPr>
            <a:r>
              <a:rPr lang="en-US" sz="2559" dirty="0">
                <a:solidFill>
                  <a:srgbClr val="000000"/>
                </a:solidFill>
                <a:latin typeface="Ovo"/>
                <a:ea typeface="Ovo"/>
                <a:cs typeface="Ovo"/>
                <a:sym typeface="Ovo"/>
              </a:rPr>
              <a:t>Optimize staff allocation to rides</a:t>
            </a:r>
          </a:p>
          <a:p>
            <a:pPr marL="552689" lvl="1" indent="-276344" algn="l">
              <a:lnSpc>
                <a:spcPts val="3583"/>
              </a:lnSpc>
              <a:buFont typeface="Arial"/>
              <a:buChar char="•"/>
            </a:pPr>
            <a:r>
              <a:rPr lang="en-US" sz="2559" dirty="0">
                <a:solidFill>
                  <a:srgbClr val="000000"/>
                </a:solidFill>
                <a:latin typeface="Ovo"/>
                <a:ea typeface="Ovo"/>
                <a:cs typeface="Ovo"/>
                <a:sym typeface="Ovo"/>
              </a:rPr>
              <a:t>Factor peak hours, special events, seasonal variations</a:t>
            </a:r>
          </a:p>
          <a:p>
            <a:pPr algn="l">
              <a:lnSpc>
                <a:spcPts val="3583"/>
              </a:lnSpc>
            </a:pPr>
            <a:endParaRPr lang="en-US" sz="2559" dirty="0">
              <a:solidFill>
                <a:srgbClr val="000000"/>
              </a:solidFill>
              <a:latin typeface="Ovo"/>
              <a:ea typeface="Ovo"/>
              <a:cs typeface="Ovo"/>
              <a:sym typeface="Ovo"/>
            </a:endParaRPr>
          </a:p>
          <a:p>
            <a:pPr algn="l">
              <a:lnSpc>
                <a:spcPts val="3583"/>
              </a:lnSpc>
            </a:pPr>
            <a:r>
              <a:rPr lang="en-US" sz="2559" b="1" dirty="0">
                <a:solidFill>
                  <a:srgbClr val="000000"/>
                </a:solidFill>
                <a:latin typeface="DM Sans Bold"/>
                <a:ea typeface="DM Sans Bold"/>
                <a:cs typeface="DM Sans Bold"/>
                <a:sym typeface="DM Sans Bold"/>
              </a:rPr>
              <a:t>Idea</a:t>
            </a:r>
            <a:r>
              <a:rPr lang="en-US" sz="2559" dirty="0">
                <a:solidFill>
                  <a:srgbClr val="000000"/>
                </a:solidFill>
                <a:latin typeface="DM Sans"/>
                <a:ea typeface="DM Sans"/>
                <a:cs typeface="DM Sans"/>
                <a:sym typeface="DM Sans"/>
              </a:rPr>
              <a:t>: </a:t>
            </a:r>
          </a:p>
          <a:p>
            <a:pPr marL="552689" lvl="1" indent="-276344" algn="l">
              <a:lnSpc>
                <a:spcPts val="3583"/>
              </a:lnSpc>
              <a:buFont typeface="Arial"/>
              <a:buChar char="•"/>
            </a:pPr>
            <a:r>
              <a:rPr lang="en-US" sz="2559" dirty="0">
                <a:solidFill>
                  <a:srgbClr val="000000"/>
                </a:solidFill>
                <a:latin typeface="Ovo"/>
                <a:ea typeface="Ovo"/>
                <a:cs typeface="Ovo"/>
                <a:sym typeface="Ovo"/>
              </a:rPr>
              <a:t>Use predicted wait times (PWT)</a:t>
            </a:r>
          </a:p>
          <a:p>
            <a:pPr marL="552689" lvl="1" indent="-276344" algn="l">
              <a:lnSpc>
                <a:spcPts val="3583"/>
              </a:lnSpc>
              <a:buFont typeface="Arial"/>
              <a:buChar char="•"/>
            </a:pPr>
            <a:r>
              <a:rPr lang="en-US" sz="2559" dirty="0">
                <a:solidFill>
                  <a:srgbClr val="000000"/>
                </a:solidFill>
                <a:latin typeface="Ovo"/>
                <a:ea typeface="Ovo"/>
                <a:cs typeface="Ovo"/>
                <a:sym typeface="Ovo"/>
              </a:rPr>
              <a:t>Staff can cater to guests in queue</a:t>
            </a:r>
          </a:p>
          <a:p>
            <a:pPr marL="552689" lvl="1" indent="-276344" algn="l">
              <a:lnSpc>
                <a:spcPts val="3583"/>
              </a:lnSpc>
              <a:buFont typeface="Arial"/>
              <a:buChar char="•"/>
            </a:pPr>
            <a:r>
              <a:rPr lang="en-US" sz="2559" u="sng" dirty="0">
                <a:solidFill>
                  <a:srgbClr val="000000"/>
                </a:solidFill>
                <a:latin typeface="Ovo"/>
                <a:ea typeface="Ovo"/>
                <a:cs typeface="Ovo"/>
                <a:sym typeface="Ovo"/>
              </a:rPr>
              <a:t>High</a:t>
            </a:r>
            <a:r>
              <a:rPr lang="en-US" sz="2559" dirty="0">
                <a:solidFill>
                  <a:srgbClr val="000000"/>
                </a:solidFill>
                <a:latin typeface="Ovo"/>
                <a:ea typeface="Ovo"/>
                <a:cs typeface="Ovo"/>
                <a:sym typeface="Ovo"/>
              </a:rPr>
              <a:t> PWT -&gt; Allocate </a:t>
            </a:r>
            <a:r>
              <a:rPr lang="en-US" sz="2559" u="sng" dirty="0">
                <a:solidFill>
                  <a:srgbClr val="000000"/>
                </a:solidFill>
                <a:latin typeface="Ovo"/>
                <a:ea typeface="Ovo"/>
                <a:cs typeface="Ovo"/>
                <a:sym typeface="Ovo"/>
              </a:rPr>
              <a:t>more</a:t>
            </a:r>
            <a:r>
              <a:rPr lang="en-US" sz="2559" dirty="0">
                <a:solidFill>
                  <a:srgbClr val="000000"/>
                </a:solidFill>
                <a:latin typeface="Ovo"/>
                <a:ea typeface="Ovo"/>
                <a:cs typeface="Ovo"/>
                <a:sym typeface="Ovo"/>
              </a:rPr>
              <a:t> staff</a:t>
            </a:r>
          </a:p>
          <a:p>
            <a:pPr marL="552689" lvl="1" indent="-276344" algn="l">
              <a:lnSpc>
                <a:spcPts val="3583"/>
              </a:lnSpc>
              <a:buFont typeface="Arial"/>
              <a:buChar char="•"/>
            </a:pPr>
            <a:r>
              <a:rPr lang="en-US" sz="2559" u="sng" dirty="0">
                <a:solidFill>
                  <a:srgbClr val="000000"/>
                </a:solidFill>
                <a:latin typeface="Ovo"/>
                <a:ea typeface="Ovo"/>
                <a:cs typeface="Ovo"/>
                <a:sym typeface="Ovo"/>
              </a:rPr>
              <a:t>Low</a:t>
            </a:r>
            <a:r>
              <a:rPr lang="en-US" sz="2559" dirty="0">
                <a:solidFill>
                  <a:srgbClr val="000000"/>
                </a:solidFill>
                <a:latin typeface="Ovo"/>
                <a:ea typeface="Ovo"/>
                <a:cs typeface="Ovo"/>
                <a:sym typeface="Ovo"/>
              </a:rPr>
              <a:t> PWT -&gt; Allocate </a:t>
            </a:r>
            <a:r>
              <a:rPr lang="en-US" sz="2559" u="sng" dirty="0">
                <a:solidFill>
                  <a:srgbClr val="000000"/>
                </a:solidFill>
                <a:latin typeface="Ovo"/>
                <a:ea typeface="Ovo"/>
                <a:cs typeface="Ovo"/>
                <a:sym typeface="Ovo"/>
              </a:rPr>
              <a:t>less</a:t>
            </a:r>
            <a:r>
              <a:rPr lang="en-US" sz="2559" dirty="0">
                <a:solidFill>
                  <a:srgbClr val="000000"/>
                </a:solidFill>
                <a:latin typeface="Ovo"/>
                <a:ea typeface="Ovo"/>
                <a:cs typeface="Ovo"/>
                <a:sym typeface="Ovo"/>
              </a:rPr>
              <a:t> staff</a:t>
            </a:r>
          </a:p>
          <a:p>
            <a:pPr algn="l">
              <a:lnSpc>
                <a:spcPts val="3583"/>
              </a:lnSpc>
            </a:pPr>
            <a:endParaRPr lang="en-US" sz="2559" dirty="0">
              <a:solidFill>
                <a:srgbClr val="000000"/>
              </a:solidFill>
              <a:latin typeface="Ovo"/>
              <a:ea typeface="Ovo"/>
              <a:cs typeface="Ovo"/>
              <a:sym typeface="Ovo"/>
            </a:endParaRPr>
          </a:p>
          <a:p>
            <a:pPr algn="l">
              <a:lnSpc>
                <a:spcPts val="3583"/>
              </a:lnSpc>
            </a:pPr>
            <a:r>
              <a:rPr lang="en-US" sz="2559" b="1" dirty="0">
                <a:solidFill>
                  <a:srgbClr val="000000"/>
                </a:solidFill>
                <a:latin typeface="DM Sans Bold"/>
                <a:ea typeface="DM Sans Bold"/>
                <a:cs typeface="DM Sans Bold"/>
                <a:sym typeface="DM Sans Bold"/>
              </a:rPr>
              <a:t>Methods</a:t>
            </a:r>
            <a:r>
              <a:rPr lang="en-US" sz="2559" dirty="0">
                <a:solidFill>
                  <a:srgbClr val="000000"/>
                </a:solidFill>
                <a:latin typeface="DM Sans"/>
                <a:ea typeface="DM Sans"/>
                <a:cs typeface="DM Sans"/>
                <a:sym typeface="DM Sans"/>
              </a:rPr>
              <a:t>:</a:t>
            </a:r>
          </a:p>
          <a:p>
            <a:pPr marL="552689" lvl="1" indent="-276344" algn="l">
              <a:lnSpc>
                <a:spcPts val="3583"/>
              </a:lnSpc>
              <a:buFont typeface="Arial"/>
              <a:buChar char="•"/>
            </a:pPr>
            <a:r>
              <a:rPr lang="en-US" sz="2559" dirty="0">
                <a:solidFill>
                  <a:srgbClr val="0E458A"/>
                </a:solidFill>
                <a:latin typeface="Ovo"/>
                <a:ea typeface="Ovo"/>
                <a:cs typeface="Ovo"/>
                <a:sym typeface="Ovo"/>
              </a:rPr>
              <a:t>Linear </a:t>
            </a:r>
            <a:r>
              <a:rPr lang="en-US" sz="2559" dirty="0" err="1">
                <a:solidFill>
                  <a:srgbClr val="0E458A"/>
                </a:solidFill>
                <a:latin typeface="Ovo"/>
                <a:ea typeface="Ovo"/>
                <a:cs typeface="Ovo"/>
                <a:sym typeface="Ovo"/>
              </a:rPr>
              <a:t>Optimisation</a:t>
            </a:r>
            <a:r>
              <a:rPr lang="en-US" sz="2559" dirty="0">
                <a:solidFill>
                  <a:srgbClr val="000000"/>
                </a:solidFill>
                <a:latin typeface="Ovo"/>
                <a:ea typeface="Ovo"/>
                <a:cs typeface="Ovo"/>
                <a:sym typeface="Ovo"/>
              </a:rPr>
              <a:t> -&gt; </a:t>
            </a:r>
            <a:r>
              <a:rPr lang="en-US" sz="2559" dirty="0" err="1">
                <a:solidFill>
                  <a:srgbClr val="000000"/>
                </a:solidFill>
                <a:latin typeface="Ovo"/>
                <a:ea typeface="Ovo"/>
                <a:cs typeface="Ovo"/>
                <a:sym typeface="Ovo"/>
              </a:rPr>
              <a:t>Minimise</a:t>
            </a:r>
            <a:r>
              <a:rPr lang="en-US" sz="2559" dirty="0">
                <a:solidFill>
                  <a:srgbClr val="000000"/>
                </a:solidFill>
                <a:latin typeface="Ovo"/>
                <a:ea typeface="Ovo"/>
                <a:cs typeface="Ovo"/>
                <a:sym typeface="Ovo"/>
              </a:rPr>
              <a:t> deviation from target allocation</a:t>
            </a:r>
          </a:p>
          <a:p>
            <a:pPr marL="552689" lvl="1" indent="-276344" algn="l">
              <a:lnSpc>
                <a:spcPts val="3583"/>
              </a:lnSpc>
              <a:buFont typeface="Arial"/>
              <a:buChar char="•"/>
            </a:pPr>
            <a:r>
              <a:rPr lang="en-US" sz="2559" dirty="0">
                <a:solidFill>
                  <a:srgbClr val="1C7337"/>
                </a:solidFill>
                <a:latin typeface="Ovo"/>
                <a:ea typeface="Ovo"/>
                <a:cs typeface="Ovo"/>
                <a:sym typeface="Ovo"/>
              </a:rPr>
              <a:t>Greedy Heuristic</a:t>
            </a:r>
            <a:r>
              <a:rPr lang="en-US" sz="2559" dirty="0">
                <a:solidFill>
                  <a:srgbClr val="000000"/>
                </a:solidFill>
                <a:latin typeface="Ovo"/>
                <a:ea typeface="Ovo"/>
                <a:cs typeface="Ovo"/>
                <a:sym typeface="Ovo"/>
              </a:rPr>
              <a:t> -&gt; </a:t>
            </a:r>
            <a:r>
              <a:rPr lang="en-US" sz="2559" dirty="0" err="1">
                <a:solidFill>
                  <a:srgbClr val="000000"/>
                </a:solidFill>
                <a:latin typeface="Ovo"/>
                <a:ea typeface="Ovo"/>
                <a:cs typeface="Ovo"/>
                <a:sym typeface="Ovo"/>
              </a:rPr>
              <a:t>Minimise</a:t>
            </a:r>
            <a:r>
              <a:rPr lang="en-US" sz="2559" dirty="0">
                <a:solidFill>
                  <a:srgbClr val="000000"/>
                </a:solidFill>
                <a:latin typeface="Ovo"/>
                <a:ea typeface="Ovo"/>
                <a:cs typeface="Ovo"/>
                <a:sym typeface="Ovo"/>
              </a:rPr>
              <a:t> total wait time</a:t>
            </a:r>
          </a:p>
          <a:p>
            <a:pPr algn="l">
              <a:lnSpc>
                <a:spcPts val="3583"/>
              </a:lnSpc>
            </a:pPr>
            <a:endParaRPr lang="en-US" sz="2559" dirty="0">
              <a:solidFill>
                <a:srgbClr val="000000"/>
              </a:solidFill>
              <a:latin typeface="Ovo"/>
              <a:ea typeface="Ovo"/>
              <a:cs typeface="Ovo"/>
              <a:sym typeface="Ovo"/>
            </a:endParaRPr>
          </a:p>
          <a:p>
            <a:pPr algn="l">
              <a:lnSpc>
                <a:spcPts val="3583"/>
              </a:lnSpc>
            </a:pPr>
            <a:r>
              <a:rPr lang="en-US" sz="2559" b="1" dirty="0">
                <a:solidFill>
                  <a:srgbClr val="000000"/>
                </a:solidFill>
                <a:latin typeface="DM Sans Bold"/>
                <a:ea typeface="DM Sans Bold"/>
                <a:cs typeface="DM Sans Bold"/>
                <a:sym typeface="DM Sans Bold"/>
              </a:rPr>
              <a:t>Deciding Allocation</a:t>
            </a:r>
            <a:r>
              <a:rPr lang="en-US" sz="2559" dirty="0">
                <a:solidFill>
                  <a:srgbClr val="000000"/>
                </a:solidFill>
                <a:latin typeface="DM Sans"/>
                <a:ea typeface="DM Sans"/>
                <a:cs typeface="DM Sans"/>
                <a:sym typeface="DM Sans"/>
              </a:rPr>
              <a:t>: </a:t>
            </a:r>
          </a:p>
          <a:p>
            <a:pPr marL="552689" lvl="1" indent="-276344" algn="l">
              <a:lnSpc>
                <a:spcPts val="3583"/>
              </a:lnSpc>
              <a:buFont typeface="Arial"/>
              <a:buChar char="•"/>
            </a:pPr>
            <a:r>
              <a:rPr lang="en-US" sz="2559" dirty="0">
                <a:solidFill>
                  <a:srgbClr val="000000"/>
                </a:solidFill>
                <a:latin typeface="Ovo"/>
                <a:ea typeface="Ovo"/>
                <a:cs typeface="Ovo"/>
                <a:sym typeface="Ovo"/>
              </a:rPr>
              <a:t>Pick the one that allocates more staff to the attraction with highest wait time</a:t>
            </a:r>
          </a:p>
          <a:p>
            <a:pPr algn="l">
              <a:lnSpc>
                <a:spcPts val="3583"/>
              </a:lnSpc>
            </a:pPr>
            <a:endParaRPr lang="en-US" sz="2559" dirty="0">
              <a:solidFill>
                <a:srgbClr val="000000"/>
              </a:solidFill>
              <a:latin typeface="Ovo"/>
              <a:ea typeface="Ovo"/>
              <a:cs typeface="Ovo"/>
              <a:sym typeface="Ov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2">
                                            <p:txEl>
                                              <p:pRg st="1" end="1"/>
                                            </p:txEl>
                                          </p:spTgt>
                                        </p:tgtEl>
                                      </p:cBhvr>
                                    </p:animEffect>
                                    <p:animScale>
                                      <p:cBhvr>
                                        <p:cTn id="7" dur="250" autoRev="1" fill="hold"/>
                                        <p:tgtEl>
                                          <p:spTgt spid="12">
                                            <p:txEl>
                                              <p:pRg st="1" end="1"/>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12">
                                            <p:txEl>
                                              <p:pRg st="2" end="2"/>
                                            </p:txEl>
                                          </p:spTgt>
                                        </p:tgtEl>
                                      </p:cBhvr>
                                    </p:animEffect>
                                    <p:animScale>
                                      <p:cBhvr>
                                        <p:cTn id="12" dur="250" autoRev="1" fill="hold"/>
                                        <p:tgtEl>
                                          <p:spTgt spid="12">
                                            <p:txEl>
                                              <p:pRg st="2" end="2"/>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12">
                                            <p:txEl>
                                              <p:pRg st="4" end="4"/>
                                            </p:txEl>
                                          </p:spTgt>
                                        </p:tgtEl>
                                      </p:cBhvr>
                                    </p:animEffect>
                                    <p:animScale>
                                      <p:cBhvr>
                                        <p:cTn id="17" dur="250" autoRev="1" fill="hold"/>
                                        <p:tgtEl>
                                          <p:spTgt spid="12">
                                            <p:txEl>
                                              <p:pRg st="4" end="4"/>
                                            </p:txEl>
                                          </p:spTgt>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nodeType="clickEffect">
                                  <p:stCondLst>
                                    <p:cond delay="0"/>
                                  </p:stCondLst>
                                  <p:childTnLst>
                                    <p:animEffect transition="out" filter="fade">
                                      <p:cBhvr>
                                        <p:cTn id="21" dur="500" tmFilter="0, 0; .2, .5; .8, .5; 1, 0"/>
                                        <p:tgtEl>
                                          <p:spTgt spid="12">
                                            <p:txEl>
                                              <p:pRg st="5" end="5"/>
                                            </p:txEl>
                                          </p:spTgt>
                                        </p:tgtEl>
                                      </p:cBhvr>
                                    </p:animEffect>
                                    <p:animScale>
                                      <p:cBhvr>
                                        <p:cTn id="22" dur="250" autoRev="1" fill="hold"/>
                                        <p:tgtEl>
                                          <p:spTgt spid="12">
                                            <p:txEl>
                                              <p:pRg st="5" end="5"/>
                                            </p:txEl>
                                          </p:spTgt>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nodeType="clickEffect">
                                  <p:stCondLst>
                                    <p:cond delay="0"/>
                                  </p:stCondLst>
                                  <p:childTnLst>
                                    <p:animEffect transition="out" filter="fade">
                                      <p:cBhvr>
                                        <p:cTn id="26" dur="500" tmFilter="0, 0; .2, .5; .8, .5; 1, 0"/>
                                        <p:tgtEl>
                                          <p:spTgt spid="12">
                                            <p:txEl>
                                              <p:pRg st="6" end="6"/>
                                            </p:txEl>
                                          </p:spTgt>
                                        </p:tgtEl>
                                      </p:cBhvr>
                                    </p:animEffect>
                                    <p:animScale>
                                      <p:cBhvr>
                                        <p:cTn id="27" dur="250" autoRev="1" fill="hold"/>
                                        <p:tgtEl>
                                          <p:spTgt spid="12">
                                            <p:txEl>
                                              <p:pRg st="6" end="6"/>
                                            </p:txEl>
                                          </p:spTgt>
                                        </p:tgtEl>
                                      </p:cBhvr>
                                      <p:by x="105000" y="105000"/>
                                    </p:animScale>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nodeType="clickEffect">
                                  <p:stCondLst>
                                    <p:cond delay="0"/>
                                  </p:stCondLst>
                                  <p:childTnLst>
                                    <p:animEffect transition="out" filter="fade">
                                      <p:cBhvr>
                                        <p:cTn id="31" dur="500" tmFilter="0, 0; .2, .5; .8, .5; 1, 0"/>
                                        <p:tgtEl>
                                          <p:spTgt spid="12">
                                            <p:txEl>
                                              <p:pRg st="7" end="7"/>
                                            </p:txEl>
                                          </p:spTgt>
                                        </p:tgtEl>
                                      </p:cBhvr>
                                    </p:animEffect>
                                    <p:animScale>
                                      <p:cBhvr>
                                        <p:cTn id="32" dur="250" autoRev="1" fill="hold"/>
                                        <p:tgtEl>
                                          <p:spTgt spid="12">
                                            <p:txEl>
                                              <p:pRg st="7" end="7"/>
                                            </p:txEl>
                                          </p:spTgt>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nodeType="clickEffect">
                                  <p:stCondLst>
                                    <p:cond delay="0"/>
                                  </p:stCondLst>
                                  <p:childTnLst>
                                    <p:animEffect transition="out" filter="fade">
                                      <p:cBhvr>
                                        <p:cTn id="36" dur="500" tmFilter="0, 0; .2, .5; .8, .5; 1, 0"/>
                                        <p:tgtEl>
                                          <p:spTgt spid="12">
                                            <p:txEl>
                                              <p:pRg st="8" end="8"/>
                                            </p:txEl>
                                          </p:spTgt>
                                        </p:tgtEl>
                                      </p:cBhvr>
                                    </p:animEffect>
                                    <p:animScale>
                                      <p:cBhvr>
                                        <p:cTn id="37" dur="250" autoRev="1" fill="hold"/>
                                        <p:tgtEl>
                                          <p:spTgt spid="12">
                                            <p:txEl>
                                              <p:pRg st="8" end="8"/>
                                            </p:txEl>
                                          </p:spTgt>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26" presetClass="emph" presetSubtype="0" fill="hold" nodeType="clickEffect">
                                  <p:stCondLst>
                                    <p:cond delay="0"/>
                                  </p:stCondLst>
                                  <p:childTnLst>
                                    <p:animEffect transition="out" filter="fade">
                                      <p:cBhvr>
                                        <p:cTn id="41" dur="500" tmFilter="0, 0; .2, .5; .8, .5; 1, 0"/>
                                        <p:tgtEl>
                                          <p:spTgt spid="12">
                                            <p:txEl>
                                              <p:pRg st="10" end="10"/>
                                            </p:txEl>
                                          </p:spTgt>
                                        </p:tgtEl>
                                      </p:cBhvr>
                                    </p:animEffect>
                                    <p:animScale>
                                      <p:cBhvr>
                                        <p:cTn id="42" dur="250" autoRev="1" fill="hold"/>
                                        <p:tgtEl>
                                          <p:spTgt spid="12">
                                            <p:txEl>
                                              <p:pRg st="10" end="10"/>
                                            </p:txEl>
                                          </p:spTgt>
                                        </p:tgtEl>
                                      </p:cBhvr>
                                      <p:by x="105000" y="105000"/>
                                    </p:animScale>
                                  </p:childTnLst>
                                </p:cTn>
                              </p:par>
                            </p:childTnLst>
                          </p:cTn>
                        </p:par>
                      </p:childTnLst>
                    </p:cTn>
                  </p:par>
                  <p:par>
                    <p:cTn id="43" fill="hold">
                      <p:stCondLst>
                        <p:cond delay="indefinite"/>
                      </p:stCondLst>
                      <p:childTnLst>
                        <p:par>
                          <p:cTn id="44" fill="hold">
                            <p:stCondLst>
                              <p:cond delay="0"/>
                            </p:stCondLst>
                            <p:childTnLst>
                              <p:par>
                                <p:cTn id="45" presetID="26" presetClass="emph" presetSubtype="0" fill="hold" nodeType="clickEffect">
                                  <p:stCondLst>
                                    <p:cond delay="0"/>
                                  </p:stCondLst>
                                  <p:childTnLst>
                                    <p:animEffect transition="out" filter="fade">
                                      <p:cBhvr>
                                        <p:cTn id="46" dur="500" tmFilter="0, 0; .2, .5; .8, .5; 1, 0"/>
                                        <p:tgtEl>
                                          <p:spTgt spid="12">
                                            <p:txEl>
                                              <p:pRg st="11" end="11"/>
                                            </p:txEl>
                                          </p:spTgt>
                                        </p:tgtEl>
                                      </p:cBhvr>
                                    </p:animEffect>
                                    <p:animScale>
                                      <p:cBhvr>
                                        <p:cTn id="47" dur="250" autoRev="1" fill="hold"/>
                                        <p:tgtEl>
                                          <p:spTgt spid="12">
                                            <p:txEl>
                                              <p:pRg st="11" end="11"/>
                                            </p:txEl>
                                          </p:spTgt>
                                        </p:tgtEl>
                                      </p:cBhvr>
                                      <p:by x="105000" y="105000"/>
                                    </p:animScale>
                                  </p:childTnLst>
                                </p:cTn>
                              </p:par>
                            </p:childTnLst>
                          </p:cTn>
                        </p:par>
                      </p:childTnLst>
                    </p:cTn>
                  </p:par>
                  <p:par>
                    <p:cTn id="48" fill="hold">
                      <p:stCondLst>
                        <p:cond delay="indefinite"/>
                      </p:stCondLst>
                      <p:childTnLst>
                        <p:par>
                          <p:cTn id="49" fill="hold">
                            <p:stCondLst>
                              <p:cond delay="0"/>
                            </p:stCondLst>
                            <p:childTnLst>
                              <p:par>
                                <p:cTn id="50" presetID="26" presetClass="emph" presetSubtype="0" fill="hold" nodeType="clickEffect">
                                  <p:stCondLst>
                                    <p:cond delay="0"/>
                                  </p:stCondLst>
                                  <p:childTnLst>
                                    <p:animEffect transition="out" filter="fade">
                                      <p:cBhvr>
                                        <p:cTn id="51" dur="500" tmFilter="0, 0; .2, .5; .8, .5; 1, 0"/>
                                        <p:tgtEl>
                                          <p:spTgt spid="12">
                                            <p:txEl>
                                              <p:pRg st="12" end="12"/>
                                            </p:txEl>
                                          </p:spTgt>
                                        </p:tgtEl>
                                      </p:cBhvr>
                                    </p:animEffect>
                                    <p:animScale>
                                      <p:cBhvr>
                                        <p:cTn id="52" dur="250" autoRev="1" fill="hold"/>
                                        <p:tgtEl>
                                          <p:spTgt spid="12">
                                            <p:txEl>
                                              <p:pRg st="12" end="12"/>
                                            </p:txEl>
                                          </p:spTgt>
                                        </p:tgtEl>
                                      </p:cBhvr>
                                      <p:by x="105000" y="105000"/>
                                    </p:animScale>
                                  </p:childTnLst>
                                </p:cTn>
                              </p:par>
                            </p:childTnLst>
                          </p:cTn>
                        </p:par>
                      </p:childTnLst>
                    </p:cTn>
                  </p:par>
                  <p:par>
                    <p:cTn id="53" fill="hold">
                      <p:stCondLst>
                        <p:cond delay="indefinite"/>
                      </p:stCondLst>
                      <p:childTnLst>
                        <p:par>
                          <p:cTn id="54" fill="hold">
                            <p:stCondLst>
                              <p:cond delay="0"/>
                            </p:stCondLst>
                            <p:childTnLst>
                              <p:par>
                                <p:cTn id="55" presetID="26" presetClass="emph" presetSubtype="0" fill="hold" grpId="0" nodeType="clickEffect">
                                  <p:stCondLst>
                                    <p:cond delay="0"/>
                                  </p:stCondLst>
                                  <p:childTnLst>
                                    <p:animEffect transition="out" filter="fade">
                                      <p:cBhvr>
                                        <p:cTn id="56" dur="500" tmFilter="0, 0; .2, .5; .8, .5; 1, 0"/>
                                        <p:tgtEl>
                                          <p:spTgt spid="5"/>
                                        </p:tgtEl>
                                      </p:cBhvr>
                                    </p:animEffect>
                                    <p:animScale>
                                      <p:cBhvr>
                                        <p:cTn id="57" dur="250" autoRev="1" fill="hold"/>
                                        <p:tgtEl>
                                          <p:spTgt spid="5"/>
                                        </p:tgtEl>
                                      </p:cBhvr>
                                      <p:by x="105000" y="105000"/>
                                    </p:animScale>
                                  </p:childTnLst>
                                </p:cTn>
                              </p:par>
                            </p:childTnLst>
                          </p:cTn>
                        </p:par>
                      </p:childTnLst>
                    </p:cTn>
                  </p:par>
                  <p:par>
                    <p:cTn id="58" fill="hold">
                      <p:stCondLst>
                        <p:cond delay="indefinite"/>
                      </p:stCondLst>
                      <p:childTnLst>
                        <p:par>
                          <p:cTn id="59" fill="hold">
                            <p:stCondLst>
                              <p:cond delay="0"/>
                            </p:stCondLst>
                            <p:childTnLst>
                              <p:par>
                                <p:cTn id="60" presetID="26" presetClass="emph" presetSubtype="0" fill="hold" grpId="0" nodeType="clickEffect">
                                  <p:stCondLst>
                                    <p:cond delay="0"/>
                                  </p:stCondLst>
                                  <p:childTnLst>
                                    <p:animEffect transition="out" filter="fade">
                                      <p:cBhvr>
                                        <p:cTn id="61" dur="500" tmFilter="0, 0; .2, .5; .8, .5; 1, 0"/>
                                        <p:tgtEl>
                                          <p:spTgt spid="10"/>
                                        </p:tgtEl>
                                      </p:cBhvr>
                                    </p:animEffect>
                                    <p:animScale>
                                      <p:cBhvr>
                                        <p:cTn id="62" dur="250" autoRev="1" fill="hold"/>
                                        <p:tgtEl>
                                          <p:spTgt spid="10"/>
                                        </p:tgtEl>
                                      </p:cBhvr>
                                      <p:by x="105000" y="105000"/>
                                    </p:animScale>
                                  </p:childTnLst>
                                </p:cTn>
                              </p:par>
                            </p:childTnLst>
                          </p:cTn>
                        </p:par>
                      </p:childTnLst>
                    </p:cTn>
                  </p:par>
                  <p:par>
                    <p:cTn id="63" fill="hold">
                      <p:stCondLst>
                        <p:cond delay="indefinite"/>
                      </p:stCondLst>
                      <p:childTnLst>
                        <p:par>
                          <p:cTn id="64" fill="hold">
                            <p:stCondLst>
                              <p:cond delay="0"/>
                            </p:stCondLst>
                            <p:childTnLst>
                              <p:par>
                                <p:cTn id="65" presetID="26" presetClass="emph" presetSubtype="0" fill="hold" nodeType="clickEffect">
                                  <p:stCondLst>
                                    <p:cond delay="0"/>
                                  </p:stCondLst>
                                  <p:childTnLst>
                                    <p:animEffect transition="out" filter="fade">
                                      <p:cBhvr>
                                        <p:cTn id="66" dur="500" tmFilter="0, 0; .2, .5; .8, .5; 1, 0"/>
                                        <p:tgtEl>
                                          <p:spTgt spid="12">
                                            <p:txEl>
                                              <p:pRg st="14" end="14"/>
                                            </p:txEl>
                                          </p:spTgt>
                                        </p:tgtEl>
                                      </p:cBhvr>
                                    </p:animEffect>
                                    <p:animScale>
                                      <p:cBhvr>
                                        <p:cTn id="67" dur="250" autoRev="1" fill="hold"/>
                                        <p:tgtEl>
                                          <p:spTgt spid="12">
                                            <p:txEl>
                                              <p:pRg st="14" end="14"/>
                                            </p:txEl>
                                          </p:spTgt>
                                        </p:tgtEl>
                                      </p:cBhvr>
                                      <p:by x="105000" y="105000"/>
                                    </p:animScale>
                                  </p:childTnLst>
                                </p:cTn>
                              </p:par>
                            </p:childTnLst>
                          </p:cTn>
                        </p:par>
                      </p:childTnLst>
                    </p:cTn>
                  </p:par>
                  <p:par>
                    <p:cTn id="68" fill="hold">
                      <p:stCondLst>
                        <p:cond delay="indefinite"/>
                      </p:stCondLst>
                      <p:childTnLst>
                        <p:par>
                          <p:cTn id="69" fill="hold">
                            <p:stCondLst>
                              <p:cond delay="0"/>
                            </p:stCondLst>
                            <p:childTnLst>
                              <p:par>
                                <p:cTn id="70" presetID="26" presetClass="emph" presetSubtype="0" fill="hold" nodeType="clickEffect">
                                  <p:stCondLst>
                                    <p:cond delay="0"/>
                                  </p:stCondLst>
                                  <p:childTnLst>
                                    <p:animEffect transition="out" filter="fade">
                                      <p:cBhvr>
                                        <p:cTn id="71" dur="500" tmFilter="0, 0; .2, .5; .8, .5; 1, 0"/>
                                        <p:tgtEl>
                                          <p:spTgt spid="12">
                                            <p:txEl>
                                              <p:pRg st="15" end="15"/>
                                            </p:txEl>
                                          </p:spTgt>
                                        </p:tgtEl>
                                      </p:cBhvr>
                                    </p:animEffect>
                                    <p:animScale>
                                      <p:cBhvr>
                                        <p:cTn id="72" dur="250" autoRev="1" fill="hold"/>
                                        <p:tgtEl>
                                          <p:spTgt spid="12">
                                            <p:txEl>
                                              <p:pRg st="15" end="15"/>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TotalTime>
  <Words>344</Words>
  <Application>Microsoft Office PowerPoint</Application>
  <PresentationFormat>Custom</PresentationFormat>
  <Paragraphs>39</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DM Sans Bold</vt:lpstr>
      <vt:lpstr>Ovo</vt:lpstr>
      <vt:lpstr>Calibri</vt:lpstr>
      <vt:lpstr>Arial</vt:lpstr>
      <vt:lpstr>DM Sans</vt:lpstr>
      <vt:lpstr>Aptos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dsa3101 project presentation</dc:title>
  <cp:lastModifiedBy>Lee Yan Le Ryan</cp:lastModifiedBy>
  <cp:revision>1</cp:revision>
  <dcterms:created xsi:type="dcterms:W3CDTF">2006-08-16T00:00:00Z</dcterms:created>
  <dcterms:modified xsi:type="dcterms:W3CDTF">2024-11-11T17:50:35Z</dcterms:modified>
  <dc:identifier>DAGWC2wpc1M</dc:identifier>
</cp:coreProperties>
</file>