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4"/>
  </p:notesMasterIdLst>
  <p:sldIdLst>
    <p:sldId id="256" r:id="rId2"/>
    <p:sldId id="262" r:id="rId3"/>
    <p:sldId id="260" r:id="rId4"/>
    <p:sldId id="263" r:id="rId5"/>
    <p:sldId id="266" r:id="rId6"/>
    <p:sldId id="268" r:id="rId7"/>
    <p:sldId id="273" r:id="rId8"/>
    <p:sldId id="295" r:id="rId9"/>
    <p:sldId id="269" r:id="rId10"/>
    <p:sldId id="312" r:id="rId11"/>
    <p:sldId id="279" r:id="rId12"/>
    <p:sldId id="280" r:id="rId13"/>
    <p:sldId id="313" r:id="rId14"/>
    <p:sldId id="281" r:id="rId15"/>
    <p:sldId id="282" r:id="rId16"/>
    <p:sldId id="314" r:id="rId17"/>
    <p:sldId id="315" r:id="rId18"/>
    <p:sldId id="317" r:id="rId19"/>
    <p:sldId id="318" r:id="rId20"/>
    <p:sldId id="319" r:id="rId21"/>
    <p:sldId id="320" r:id="rId22"/>
    <p:sldId id="286" r:id="rId23"/>
    <p:sldId id="290" r:id="rId24"/>
    <p:sldId id="292" r:id="rId25"/>
    <p:sldId id="293" r:id="rId26"/>
    <p:sldId id="294" r:id="rId27"/>
    <p:sldId id="321" r:id="rId28"/>
    <p:sldId id="323" r:id="rId29"/>
    <p:sldId id="322" r:id="rId30"/>
    <p:sldId id="271" r:id="rId31"/>
    <p:sldId id="308" r:id="rId32"/>
    <p:sldId id="31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F7A78-8A9B-41EA-84B3-A14ABB71782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31057F-E317-42D1-A611-3CCA3E5C9901}">
      <dgm:prSet/>
      <dgm:spPr/>
      <dgm:t>
        <a:bodyPr/>
        <a:lstStyle/>
        <a:p>
          <a:r>
            <a:rPr lang="ko-KR" dirty="0"/>
            <a:t>비디오게임 시장은 </a:t>
          </a:r>
          <a:r>
            <a:rPr lang="en-US" dirty="0"/>
            <a:t>2030</a:t>
          </a:r>
          <a:r>
            <a:rPr lang="ko-KR" dirty="0"/>
            <a:t>년까지 </a:t>
          </a:r>
          <a:r>
            <a:rPr lang="en-US" dirty="0">
              <a:highlight>
                <a:srgbClr val="FFFF00"/>
              </a:highlight>
            </a:rPr>
            <a:t>5,836</a:t>
          </a:r>
          <a:r>
            <a:rPr lang="ko-KR" dirty="0">
              <a:highlight>
                <a:srgbClr val="FFFF00"/>
              </a:highlight>
            </a:rPr>
            <a:t>억 </a:t>
          </a:r>
          <a:r>
            <a:rPr lang="en-US" dirty="0">
              <a:highlight>
                <a:srgbClr val="FFFF00"/>
              </a:highlight>
            </a:rPr>
            <a:t>9</a:t>
          </a:r>
          <a:r>
            <a:rPr lang="ko-KR" dirty="0">
              <a:highlight>
                <a:srgbClr val="FFFF00"/>
              </a:highlight>
            </a:rPr>
            <a:t>천만 달러</a:t>
          </a:r>
          <a:r>
            <a:rPr lang="ko-KR" altLang="en-US" dirty="0">
              <a:highlight>
                <a:srgbClr val="FFFF00"/>
              </a:highlight>
            </a:rPr>
            <a:t>까지 성장</a:t>
          </a:r>
          <a:r>
            <a:rPr lang="ko-KR" dirty="0"/>
            <a:t>할 것</a:t>
          </a:r>
          <a:r>
            <a:rPr lang="en-US" dirty="0"/>
            <a:t>(Grand View Research)</a:t>
          </a:r>
        </a:p>
      </dgm:t>
    </dgm:pt>
    <dgm:pt modelId="{5A9F7017-6B50-4143-A3EE-C49E43D9801D}" type="parTrans" cxnId="{F0F8A558-C56D-42F3-8FA5-DF525E82A66B}">
      <dgm:prSet/>
      <dgm:spPr/>
      <dgm:t>
        <a:bodyPr/>
        <a:lstStyle/>
        <a:p>
          <a:endParaRPr lang="en-US"/>
        </a:p>
      </dgm:t>
    </dgm:pt>
    <dgm:pt modelId="{07EF6D2A-04E3-48F8-BDC3-64A8D10837BF}" type="sibTrans" cxnId="{F0F8A558-C56D-42F3-8FA5-DF525E82A66B}">
      <dgm:prSet/>
      <dgm:spPr/>
      <dgm:t>
        <a:bodyPr/>
        <a:lstStyle/>
        <a:p>
          <a:endParaRPr lang="en-US"/>
        </a:p>
      </dgm:t>
    </dgm:pt>
    <dgm:pt modelId="{E9814B8F-45A1-4DC1-A116-69F1537ED60F}">
      <dgm:prSet/>
      <dgm:spPr/>
      <dgm:t>
        <a:bodyPr/>
        <a:lstStyle/>
        <a:p>
          <a:r>
            <a:rPr lang="en-US" dirty="0"/>
            <a:t>AR </a:t>
          </a:r>
          <a:r>
            <a:rPr lang="ko-KR" dirty="0"/>
            <a:t>및 </a:t>
          </a:r>
          <a:r>
            <a:rPr lang="en-US" dirty="0"/>
            <a:t>VR </a:t>
          </a:r>
          <a:r>
            <a:rPr lang="ko-KR" dirty="0"/>
            <a:t>비디오 게임 시장은 </a:t>
          </a:r>
          <a:r>
            <a:rPr lang="en-US" dirty="0"/>
            <a:t>2026</a:t>
          </a:r>
          <a:r>
            <a:rPr lang="ko-KR" dirty="0"/>
            <a:t>년까지 </a:t>
          </a:r>
          <a:r>
            <a:rPr lang="en-US" dirty="0">
              <a:highlight>
                <a:srgbClr val="FFFF00"/>
              </a:highlight>
            </a:rPr>
            <a:t>110</a:t>
          </a:r>
          <a:r>
            <a:rPr lang="ko-KR" dirty="0">
              <a:highlight>
                <a:srgbClr val="FFFF00"/>
              </a:highlight>
            </a:rPr>
            <a:t>억 달러</a:t>
          </a:r>
          <a:r>
            <a:rPr lang="ko-KR" dirty="0"/>
            <a:t>에 달하고</a:t>
          </a:r>
          <a:r>
            <a:rPr lang="en-US" dirty="0"/>
            <a:t>, </a:t>
          </a:r>
          <a:r>
            <a:rPr lang="en-US" dirty="0">
              <a:highlight>
                <a:srgbClr val="FFFF00"/>
              </a:highlight>
            </a:rPr>
            <a:t>18.5% </a:t>
          </a:r>
          <a:r>
            <a:rPr lang="ko-KR" dirty="0">
              <a:highlight>
                <a:srgbClr val="FFFF00"/>
              </a:highlight>
            </a:rPr>
            <a:t>성장 </a:t>
          </a:r>
          <a:r>
            <a:rPr lang="ko-KR" dirty="0"/>
            <a:t>할 것 </a:t>
          </a:r>
          <a:r>
            <a:rPr lang="en-US" dirty="0"/>
            <a:t>(Industry ARC)</a:t>
          </a:r>
        </a:p>
      </dgm:t>
    </dgm:pt>
    <dgm:pt modelId="{15063E19-0CB9-4299-9E46-F41221561B35}" type="parTrans" cxnId="{083E7C04-7954-4084-8B0B-1933D789D241}">
      <dgm:prSet/>
      <dgm:spPr/>
      <dgm:t>
        <a:bodyPr/>
        <a:lstStyle/>
        <a:p>
          <a:endParaRPr lang="en-US"/>
        </a:p>
      </dgm:t>
    </dgm:pt>
    <dgm:pt modelId="{FC93836F-F581-426D-964D-3B4E0881421D}" type="sibTrans" cxnId="{083E7C04-7954-4084-8B0B-1933D789D241}">
      <dgm:prSet/>
      <dgm:spPr/>
      <dgm:t>
        <a:bodyPr/>
        <a:lstStyle/>
        <a:p>
          <a:endParaRPr lang="en-US"/>
        </a:p>
      </dgm:t>
    </dgm:pt>
    <dgm:pt modelId="{D666AA5E-AE98-4515-B46E-7548FBB625E6}">
      <dgm:prSet/>
      <dgm:spPr/>
      <dgm:t>
        <a:bodyPr/>
        <a:lstStyle/>
        <a:p>
          <a:r>
            <a:rPr lang="ko-KR" dirty="0"/>
            <a:t>전 세계 </a:t>
          </a:r>
          <a:r>
            <a:rPr lang="en-US" dirty="0"/>
            <a:t>PC </a:t>
          </a:r>
          <a:r>
            <a:rPr lang="ko-KR" dirty="0"/>
            <a:t>게임 시장은 </a:t>
          </a:r>
          <a:r>
            <a:rPr lang="en-US" dirty="0"/>
            <a:t>2028</a:t>
          </a:r>
          <a:r>
            <a:rPr lang="ko-KR" dirty="0"/>
            <a:t>년까지 </a:t>
          </a:r>
          <a:r>
            <a:rPr lang="en-US" dirty="0">
              <a:highlight>
                <a:srgbClr val="FFFF00"/>
              </a:highlight>
            </a:rPr>
            <a:t>315</a:t>
          </a:r>
          <a:r>
            <a:rPr lang="ko-KR" dirty="0">
              <a:highlight>
                <a:srgbClr val="FFFF00"/>
              </a:highlight>
            </a:rPr>
            <a:t>억 </a:t>
          </a:r>
          <a:r>
            <a:rPr lang="en-US" dirty="0">
              <a:highlight>
                <a:srgbClr val="FFFF00"/>
              </a:highlight>
            </a:rPr>
            <a:t>2</a:t>
          </a:r>
          <a:r>
            <a:rPr lang="ko-KR" dirty="0">
              <a:highlight>
                <a:srgbClr val="FFFF00"/>
              </a:highlight>
            </a:rPr>
            <a:t>천만 달러</a:t>
          </a:r>
          <a:r>
            <a:rPr lang="ko-KR" dirty="0"/>
            <a:t>에 이를 것</a:t>
          </a:r>
          <a:r>
            <a:rPr lang="en-US" dirty="0"/>
            <a:t>(Globe News Wire)</a:t>
          </a:r>
        </a:p>
      </dgm:t>
    </dgm:pt>
    <dgm:pt modelId="{4B2A930D-C3D8-480B-9EAD-478803D262F7}" type="parTrans" cxnId="{BAB5F000-C3EF-43FE-8600-619F37A50F8B}">
      <dgm:prSet/>
      <dgm:spPr/>
      <dgm:t>
        <a:bodyPr/>
        <a:lstStyle/>
        <a:p>
          <a:endParaRPr lang="en-US"/>
        </a:p>
      </dgm:t>
    </dgm:pt>
    <dgm:pt modelId="{BD2470D1-CD55-42C0-A4AC-B90B7794CDDC}" type="sibTrans" cxnId="{BAB5F000-C3EF-43FE-8600-619F37A50F8B}">
      <dgm:prSet/>
      <dgm:spPr/>
      <dgm:t>
        <a:bodyPr/>
        <a:lstStyle/>
        <a:p>
          <a:endParaRPr lang="en-US"/>
        </a:p>
      </dgm:t>
    </dgm:pt>
    <dgm:pt modelId="{11D4C58F-DDE7-47E1-B5FB-B63F422778FD}">
      <dgm:prSet/>
      <dgm:spPr/>
      <dgm:t>
        <a:bodyPr/>
        <a:lstStyle/>
        <a:p>
          <a:r>
            <a:rPr lang="en-US" dirty="0"/>
            <a:t>e</a:t>
          </a:r>
          <a:r>
            <a:rPr lang="ko-KR" dirty="0"/>
            <a:t>스포츠 게임 시장은 </a:t>
          </a:r>
          <a:r>
            <a:rPr lang="en-US" dirty="0"/>
            <a:t>2023</a:t>
          </a:r>
          <a:r>
            <a:rPr lang="ko-KR" dirty="0"/>
            <a:t>년까지 </a:t>
          </a:r>
          <a:r>
            <a:rPr lang="en-US" dirty="0">
              <a:highlight>
                <a:srgbClr val="FFFF00"/>
              </a:highlight>
            </a:rPr>
            <a:t>21</a:t>
          </a:r>
          <a:r>
            <a:rPr lang="ko-KR" dirty="0">
              <a:highlight>
                <a:srgbClr val="FFFF00"/>
              </a:highlight>
            </a:rPr>
            <a:t>억 </a:t>
          </a:r>
          <a:r>
            <a:rPr lang="en-US" dirty="0">
              <a:highlight>
                <a:srgbClr val="FFFF00"/>
              </a:highlight>
            </a:rPr>
            <a:t>7,480</a:t>
          </a:r>
          <a:r>
            <a:rPr lang="ko-KR" dirty="0">
              <a:highlight>
                <a:srgbClr val="FFFF00"/>
              </a:highlight>
            </a:rPr>
            <a:t>만 달러</a:t>
          </a:r>
          <a:r>
            <a:rPr lang="ko-KR" dirty="0"/>
            <a:t>로 성장할 것 </a:t>
          </a:r>
          <a:r>
            <a:rPr lang="en-US" dirty="0"/>
            <a:t>(Markets and Markets)</a:t>
          </a:r>
        </a:p>
      </dgm:t>
    </dgm:pt>
    <dgm:pt modelId="{286280AB-0948-4EF8-BE58-42396336AD84}" type="parTrans" cxnId="{F7545E64-10C6-4B8F-B14B-B75D7A98150A}">
      <dgm:prSet/>
      <dgm:spPr/>
      <dgm:t>
        <a:bodyPr/>
        <a:lstStyle/>
        <a:p>
          <a:endParaRPr lang="en-US"/>
        </a:p>
      </dgm:t>
    </dgm:pt>
    <dgm:pt modelId="{E61FB24F-5C2D-42EA-BEF0-7910050DB9A2}" type="sibTrans" cxnId="{F7545E64-10C6-4B8F-B14B-B75D7A98150A}">
      <dgm:prSet/>
      <dgm:spPr/>
      <dgm:t>
        <a:bodyPr/>
        <a:lstStyle/>
        <a:p>
          <a:endParaRPr lang="en-US"/>
        </a:p>
      </dgm:t>
    </dgm:pt>
    <dgm:pt modelId="{ABF7D3C0-2876-49F3-9BEB-F546C3BB75CA}" type="pres">
      <dgm:prSet presAssocID="{FCEF7A78-8A9B-41EA-84B3-A14ABB71782F}" presName="vert0" presStyleCnt="0">
        <dgm:presLayoutVars>
          <dgm:dir/>
          <dgm:animOne val="branch"/>
          <dgm:animLvl val="lvl"/>
        </dgm:presLayoutVars>
      </dgm:prSet>
      <dgm:spPr/>
    </dgm:pt>
    <dgm:pt modelId="{7CF4F4CB-AB97-4152-A1AC-AFD19F7F34AC}" type="pres">
      <dgm:prSet presAssocID="{3F31057F-E317-42D1-A611-3CCA3E5C9901}" presName="thickLine" presStyleLbl="alignNode1" presStyleIdx="0" presStyleCnt="4"/>
      <dgm:spPr/>
    </dgm:pt>
    <dgm:pt modelId="{A06EE093-7031-4FDC-B351-44637F979122}" type="pres">
      <dgm:prSet presAssocID="{3F31057F-E317-42D1-A611-3CCA3E5C9901}" presName="horz1" presStyleCnt="0"/>
      <dgm:spPr/>
    </dgm:pt>
    <dgm:pt modelId="{095418E2-DD07-4ADA-87F5-A7A39738B9CF}" type="pres">
      <dgm:prSet presAssocID="{3F31057F-E317-42D1-A611-3CCA3E5C9901}" presName="tx1" presStyleLbl="revTx" presStyleIdx="0" presStyleCnt="4"/>
      <dgm:spPr/>
    </dgm:pt>
    <dgm:pt modelId="{829CB243-FCE2-44E2-8B8B-8452E44CFECE}" type="pres">
      <dgm:prSet presAssocID="{3F31057F-E317-42D1-A611-3CCA3E5C9901}" presName="vert1" presStyleCnt="0"/>
      <dgm:spPr/>
    </dgm:pt>
    <dgm:pt modelId="{9606416C-0BDB-4017-AC4D-53E473B59417}" type="pres">
      <dgm:prSet presAssocID="{E9814B8F-45A1-4DC1-A116-69F1537ED60F}" presName="thickLine" presStyleLbl="alignNode1" presStyleIdx="1" presStyleCnt="4"/>
      <dgm:spPr/>
    </dgm:pt>
    <dgm:pt modelId="{A8176D5E-8E03-432C-A49C-93A50DD4233C}" type="pres">
      <dgm:prSet presAssocID="{E9814B8F-45A1-4DC1-A116-69F1537ED60F}" presName="horz1" presStyleCnt="0"/>
      <dgm:spPr/>
    </dgm:pt>
    <dgm:pt modelId="{C722BC76-565E-4505-A332-3DA1E19395F6}" type="pres">
      <dgm:prSet presAssocID="{E9814B8F-45A1-4DC1-A116-69F1537ED60F}" presName="tx1" presStyleLbl="revTx" presStyleIdx="1" presStyleCnt="4"/>
      <dgm:spPr/>
    </dgm:pt>
    <dgm:pt modelId="{CCF022D9-A6C1-4EE5-A7FF-4653E5697091}" type="pres">
      <dgm:prSet presAssocID="{E9814B8F-45A1-4DC1-A116-69F1537ED60F}" presName="vert1" presStyleCnt="0"/>
      <dgm:spPr/>
    </dgm:pt>
    <dgm:pt modelId="{1EC66BF9-4BE5-4E55-A098-A810BF98383A}" type="pres">
      <dgm:prSet presAssocID="{D666AA5E-AE98-4515-B46E-7548FBB625E6}" presName="thickLine" presStyleLbl="alignNode1" presStyleIdx="2" presStyleCnt="4"/>
      <dgm:spPr/>
    </dgm:pt>
    <dgm:pt modelId="{2D8D4BBE-63E8-4809-9562-6304803A1588}" type="pres">
      <dgm:prSet presAssocID="{D666AA5E-AE98-4515-B46E-7548FBB625E6}" presName="horz1" presStyleCnt="0"/>
      <dgm:spPr/>
    </dgm:pt>
    <dgm:pt modelId="{C02AF921-C250-47AC-92A9-9EF9201BCF4E}" type="pres">
      <dgm:prSet presAssocID="{D666AA5E-AE98-4515-B46E-7548FBB625E6}" presName="tx1" presStyleLbl="revTx" presStyleIdx="2" presStyleCnt="4"/>
      <dgm:spPr/>
    </dgm:pt>
    <dgm:pt modelId="{51702CE3-EF6F-48FF-AB3B-BDFC501790C7}" type="pres">
      <dgm:prSet presAssocID="{D666AA5E-AE98-4515-B46E-7548FBB625E6}" presName="vert1" presStyleCnt="0"/>
      <dgm:spPr/>
    </dgm:pt>
    <dgm:pt modelId="{105BF42C-ADF5-4376-9AAE-9AD0B77C49E5}" type="pres">
      <dgm:prSet presAssocID="{11D4C58F-DDE7-47E1-B5FB-B63F422778FD}" presName="thickLine" presStyleLbl="alignNode1" presStyleIdx="3" presStyleCnt="4"/>
      <dgm:spPr/>
    </dgm:pt>
    <dgm:pt modelId="{F77DE9F0-A8EF-4C00-A1DD-30EBF475ACC8}" type="pres">
      <dgm:prSet presAssocID="{11D4C58F-DDE7-47E1-B5FB-B63F422778FD}" presName="horz1" presStyleCnt="0"/>
      <dgm:spPr/>
    </dgm:pt>
    <dgm:pt modelId="{B36559FF-6E2B-4BC1-AAB8-2C53C7F40493}" type="pres">
      <dgm:prSet presAssocID="{11D4C58F-DDE7-47E1-B5FB-B63F422778FD}" presName="tx1" presStyleLbl="revTx" presStyleIdx="3" presStyleCnt="4"/>
      <dgm:spPr/>
    </dgm:pt>
    <dgm:pt modelId="{7BE5A8E6-65AE-4EA0-9CE0-C1CE1292AB8D}" type="pres">
      <dgm:prSet presAssocID="{11D4C58F-DDE7-47E1-B5FB-B63F422778FD}" presName="vert1" presStyleCnt="0"/>
      <dgm:spPr/>
    </dgm:pt>
  </dgm:ptLst>
  <dgm:cxnLst>
    <dgm:cxn modelId="{BAB5F000-C3EF-43FE-8600-619F37A50F8B}" srcId="{FCEF7A78-8A9B-41EA-84B3-A14ABB71782F}" destId="{D666AA5E-AE98-4515-B46E-7548FBB625E6}" srcOrd="2" destOrd="0" parTransId="{4B2A930D-C3D8-480B-9EAD-478803D262F7}" sibTransId="{BD2470D1-CD55-42C0-A4AC-B90B7794CDDC}"/>
    <dgm:cxn modelId="{2B2C9C03-CB08-4C62-A9B6-4C904BB773B7}" type="presOf" srcId="{FCEF7A78-8A9B-41EA-84B3-A14ABB71782F}" destId="{ABF7D3C0-2876-49F3-9BEB-F546C3BB75CA}" srcOrd="0" destOrd="0" presId="urn:microsoft.com/office/officeart/2008/layout/LinedList"/>
    <dgm:cxn modelId="{083E7C04-7954-4084-8B0B-1933D789D241}" srcId="{FCEF7A78-8A9B-41EA-84B3-A14ABB71782F}" destId="{E9814B8F-45A1-4DC1-A116-69F1537ED60F}" srcOrd="1" destOrd="0" parTransId="{15063E19-0CB9-4299-9E46-F41221561B35}" sibTransId="{FC93836F-F581-426D-964D-3B4E0881421D}"/>
    <dgm:cxn modelId="{B274BD43-91D2-4F69-8160-E5EBC17EAF4B}" type="presOf" srcId="{D666AA5E-AE98-4515-B46E-7548FBB625E6}" destId="{C02AF921-C250-47AC-92A9-9EF9201BCF4E}" srcOrd="0" destOrd="0" presId="urn:microsoft.com/office/officeart/2008/layout/LinedList"/>
    <dgm:cxn modelId="{F7545E64-10C6-4B8F-B14B-B75D7A98150A}" srcId="{FCEF7A78-8A9B-41EA-84B3-A14ABB71782F}" destId="{11D4C58F-DDE7-47E1-B5FB-B63F422778FD}" srcOrd="3" destOrd="0" parTransId="{286280AB-0948-4EF8-BE58-42396336AD84}" sibTransId="{E61FB24F-5C2D-42EA-BEF0-7910050DB9A2}"/>
    <dgm:cxn modelId="{FE9CF448-60D2-4BC4-B1FE-4139B6F5A279}" type="presOf" srcId="{3F31057F-E317-42D1-A611-3CCA3E5C9901}" destId="{095418E2-DD07-4ADA-87F5-A7A39738B9CF}" srcOrd="0" destOrd="0" presId="urn:microsoft.com/office/officeart/2008/layout/LinedList"/>
    <dgm:cxn modelId="{F0F8A558-C56D-42F3-8FA5-DF525E82A66B}" srcId="{FCEF7A78-8A9B-41EA-84B3-A14ABB71782F}" destId="{3F31057F-E317-42D1-A611-3CCA3E5C9901}" srcOrd="0" destOrd="0" parTransId="{5A9F7017-6B50-4143-A3EE-C49E43D9801D}" sibTransId="{07EF6D2A-04E3-48F8-BDC3-64A8D10837BF}"/>
    <dgm:cxn modelId="{54E50ED4-4263-44B9-8730-609514E13F65}" type="presOf" srcId="{11D4C58F-DDE7-47E1-B5FB-B63F422778FD}" destId="{B36559FF-6E2B-4BC1-AAB8-2C53C7F40493}" srcOrd="0" destOrd="0" presId="urn:microsoft.com/office/officeart/2008/layout/LinedList"/>
    <dgm:cxn modelId="{E792F5D8-F947-4188-8F59-3B42CD89F6CD}" type="presOf" srcId="{E9814B8F-45A1-4DC1-A116-69F1537ED60F}" destId="{C722BC76-565E-4505-A332-3DA1E19395F6}" srcOrd="0" destOrd="0" presId="urn:microsoft.com/office/officeart/2008/layout/LinedList"/>
    <dgm:cxn modelId="{E7373F49-CD2D-4626-A5AF-3D34F9A87514}" type="presParOf" srcId="{ABF7D3C0-2876-49F3-9BEB-F546C3BB75CA}" destId="{7CF4F4CB-AB97-4152-A1AC-AFD19F7F34AC}" srcOrd="0" destOrd="0" presId="urn:microsoft.com/office/officeart/2008/layout/LinedList"/>
    <dgm:cxn modelId="{06221DDE-E207-40FD-8997-0435F1C4F16E}" type="presParOf" srcId="{ABF7D3C0-2876-49F3-9BEB-F546C3BB75CA}" destId="{A06EE093-7031-4FDC-B351-44637F979122}" srcOrd="1" destOrd="0" presId="urn:microsoft.com/office/officeart/2008/layout/LinedList"/>
    <dgm:cxn modelId="{439AEBB1-3649-4F7C-BCB4-A90B60FD3707}" type="presParOf" srcId="{A06EE093-7031-4FDC-B351-44637F979122}" destId="{095418E2-DD07-4ADA-87F5-A7A39738B9CF}" srcOrd="0" destOrd="0" presId="urn:microsoft.com/office/officeart/2008/layout/LinedList"/>
    <dgm:cxn modelId="{BBA81D9C-7E9D-43E5-B9D8-D16F7F064871}" type="presParOf" srcId="{A06EE093-7031-4FDC-B351-44637F979122}" destId="{829CB243-FCE2-44E2-8B8B-8452E44CFECE}" srcOrd="1" destOrd="0" presId="urn:microsoft.com/office/officeart/2008/layout/LinedList"/>
    <dgm:cxn modelId="{4337C501-0910-4637-85B5-E80C0E0E07E4}" type="presParOf" srcId="{ABF7D3C0-2876-49F3-9BEB-F546C3BB75CA}" destId="{9606416C-0BDB-4017-AC4D-53E473B59417}" srcOrd="2" destOrd="0" presId="urn:microsoft.com/office/officeart/2008/layout/LinedList"/>
    <dgm:cxn modelId="{0B37DA6F-E66E-4EB5-92C4-9135DDA1CAB0}" type="presParOf" srcId="{ABF7D3C0-2876-49F3-9BEB-F546C3BB75CA}" destId="{A8176D5E-8E03-432C-A49C-93A50DD4233C}" srcOrd="3" destOrd="0" presId="urn:microsoft.com/office/officeart/2008/layout/LinedList"/>
    <dgm:cxn modelId="{508D20F1-9D0E-4B23-A788-2000A37ECC77}" type="presParOf" srcId="{A8176D5E-8E03-432C-A49C-93A50DD4233C}" destId="{C722BC76-565E-4505-A332-3DA1E19395F6}" srcOrd="0" destOrd="0" presId="urn:microsoft.com/office/officeart/2008/layout/LinedList"/>
    <dgm:cxn modelId="{FE2CE3C4-FABF-4241-BEF3-BB8627CEBB2C}" type="presParOf" srcId="{A8176D5E-8E03-432C-A49C-93A50DD4233C}" destId="{CCF022D9-A6C1-4EE5-A7FF-4653E5697091}" srcOrd="1" destOrd="0" presId="urn:microsoft.com/office/officeart/2008/layout/LinedList"/>
    <dgm:cxn modelId="{EA261009-9824-4D5A-A1AB-F6AB90AC49CA}" type="presParOf" srcId="{ABF7D3C0-2876-49F3-9BEB-F546C3BB75CA}" destId="{1EC66BF9-4BE5-4E55-A098-A810BF98383A}" srcOrd="4" destOrd="0" presId="urn:microsoft.com/office/officeart/2008/layout/LinedList"/>
    <dgm:cxn modelId="{9B38B5CA-CC9F-4CAF-B57E-378FE9075C69}" type="presParOf" srcId="{ABF7D3C0-2876-49F3-9BEB-F546C3BB75CA}" destId="{2D8D4BBE-63E8-4809-9562-6304803A1588}" srcOrd="5" destOrd="0" presId="urn:microsoft.com/office/officeart/2008/layout/LinedList"/>
    <dgm:cxn modelId="{D090495A-FB65-46BF-B3FF-B763F0ED50B4}" type="presParOf" srcId="{2D8D4BBE-63E8-4809-9562-6304803A1588}" destId="{C02AF921-C250-47AC-92A9-9EF9201BCF4E}" srcOrd="0" destOrd="0" presId="urn:microsoft.com/office/officeart/2008/layout/LinedList"/>
    <dgm:cxn modelId="{3CB286CB-99F5-4D1B-9BF7-AA2B61EA0801}" type="presParOf" srcId="{2D8D4BBE-63E8-4809-9562-6304803A1588}" destId="{51702CE3-EF6F-48FF-AB3B-BDFC501790C7}" srcOrd="1" destOrd="0" presId="urn:microsoft.com/office/officeart/2008/layout/LinedList"/>
    <dgm:cxn modelId="{51AF42CE-C151-4EF4-BF40-4E7AD0A83D49}" type="presParOf" srcId="{ABF7D3C0-2876-49F3-9BEB-F546C3BB75CA}" destId="{105BF42C-ADF5-4376-9AAE-9AD0B77C49E5}" srcOrd="6" destOrd="0" presId="urn:microsoft.com/office/officeart/2008/layout/LinedList"/>
    <dgm:cxn modelId="{1C9C58F5-F14E-40C8-AD5A-A868062803E0}" type="presParOf" srcId="{ABF7D3C0-2876-49F3-9BEB-F546C3BB75CA}" destId="{F77DE9F0-A8EF-4C00-A1DD-30EBF475ACC8}" srcOrd="7" destOrd="0" presId="urn:microsoft.com/office/officeart/2008/layout/LinedList"/>
    <dgm:cxn modelId="{5BBE0DB1-46B4-4D75-AF8E-427EA055AF44}" type="presParOf" srcId="{F77DE9F0-A8EF-4C00-A1DD-30EBF475ACC8}" destId="{B36559FF-6E2B-4BC1-AAB8-2C53C7F40493}" srcOrd="0" destOrd="0" presId="urn:microsoft.com/office/officeart/2008/layout/LinedList"/>
    <dgm:cxn modelId="{A7D8E59D-C98D-4B80-9BC0-58EA70F56873}" type="presParOf" srcId="{F77DE9F0-A8EF-4C00-A1DD-30EBF475ACC8}" destId="{7BE5A8E6-65AE-4EA0-9CE0-C1CE1292AB8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FA866C-287B-4675-ACCC-E14DA0AF9E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5B6CC1-08E7-460D-95F7-3F08EEB2216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2022</a:t>
          </a:r>
          <a:r>
            <a:rPr lang="ko-KR" dirty="0">
              <a:solidFill>
                <a:schemeClr val="tx1"/>
              </a:solidFill>
            </a:rPr>
            <a:t>년</a:t>
          </a:r>
          <a:r>
            <a:rPr lang="en-US" altLang="ko-KR" dirty="0">
              <a:solidFill>
                <a:schemeClr val="tx1"/>
              </a:solidFill>
            </a:rPr>
            <a:t> </a:t>
          </a:r>
          <a:r>
            <a:rPr lang="ko-KR" altLang="en-US" dirty="0">
              <a:solidFill>
                <a:schemeClr val="tx1"/>
              </a:solidFill>
            </a:rPr>
            <a:t>게임시장의</a:t>
          </a:r>
          <a:r>
            <a:rPr lang="ko-KR" dirty="0">
              <a:solidFill>
                <a:schemeClr val="tx1"/>
              </a:solidFill>
            </a:rPr>
            <a:t> 초 대형 </a:t>
          </a:r>
          <a:r>
            <a:rPr lang="en-US" dirty="0">
              <a:solidFill>
                <a:schemeClr val="tx1"/>
              </a:solidFill>
            </a:rPr>
            <a:t>M&amp;A</a:t>
          </a:r>
          <a:r>
            <a:rPr lang="ko-KR" altLang="en-US" dirty="0">
              <a:solidFill>
                <a:schemeClr val="tx1"/>
              </a:solidFill>
            </a:rPr>
            <a:t>를 통한 산업구조 개편 시도</a:t>
          </a:r>
          <a:endParaRPr lang="en-US" dirty="0">
            <a:solidFill>
              <a:schemeClr val="tx1"/>
            </a:solidFill>
          </a:endParaRPr>
        </a:p>
      </dgm:t>
    </dgm:pt>
    <dgm:pt modelId="{058DC73F-DF3F-4740-940A-C7C37947CAB3}" type="parTrans" cxnId="{07139F7E-7F24-4DC3-A161-7FC25A2866BD}">
      <dgm:prSet/>
      <dgm:spPr/>
      <dgm:t>
        <a:bodyPr/>
        <a:lstStyle/>
        <a:p>
          <a:endParaRPr lang="en-US"/>
        </a:p>
      </dgm:t>
    </dgm:pt>
    <dgm:pt modelId="{29690609-8615-4531-88FE-205325B80C6C}" type="sibTrans" cxnId="{07139F7E-7F24-4DC3-A161-7FC25A2866BD}">
      <dgm:prSet/>
      <dgm:spPr/>
      <dgm:t>
        <a:bodyPr/>
        <a:lstStyle/>
        <a:p>
          <a:endParaRPr lang="en-US"/>
        </a:p>
      </dgm:t>
    </dgm:pt>
    <dgm:pt modelId="{54789A6A-BAD4-4AD2-8C76-12A5D326CC0A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2022</a:t>
          </a:r>
          <a:r>
            <a:rPr lang="ko-KR" dirty="0"/>
            <a:t>년 </a:t>
          </a:r>
          <a:r>
            <a:rPr lang="en-US" dirty="0"/>
            <a:t>2</a:t>
          </a:r>
          <a:r>
            <a:rPr lang="ko-KR" dirty="0"/>
            <a:t>분기 미국인들이 게임에 지출한 금액이 전년동기대비 </a:t>
          </a:r>
          <a:r>
            <a:rPr lang="en-US" dirty="0"/>
            <a:t>13% </a:t>
          </a:r>
          <a:r>
            <a:rPr lang="ko-KR" dirty="0"/>
            <a:t>감소 </a:t>
          </a:r>
          <a:endParaRPr lang="en-US" dirty="0"/>
        </a:p>
      </dgm:t>
    </dgm:pt>
    <dgm:pt modelId="{BC56DA39-6F30-416F-A17A-81AAC4802492}" type="parTrans" cxnId="{CBDA9415-E018-47D7-9686-417D7D73BB10}">
      <dgm:prSet/>
      <dgm:spPr/>
      <dgm:t>
        <a:bodyPr/>
        <a:lstStyle/>
        <a:p>
          <a:endParaRPr lang="en-US"/>
        </a:p>
      </dgm:t>
    </dgm:pt>
    <dgm:pt modelId="{E64146CD-52B7-41E4-9B06-94E1550353A6}" type="sibTrans" cxnId="{CBDA9415-E018-47D7-9686-417D7D73BB10}">
      <dgm:prSet/>
      <dgm:spPr/>
      <dgm:t>
        <a:bodyPr/>
        <a:lstStyle/>
        <a:p>
          <a:endParaRPr lang="en-US"/>
        </a:p>
      </dgm:t>
    </dgm:pt>
    <dgm:pt modelId="{01E1BB30-F5D1-4E31-9114-6EE58A2ECBC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2022</a:t>
          </a:r>
          <a:r>
            <a:rPr lang="ko-KR" dirty="0"/>
            <a:t>년 </a:t>
          </a:r>
          <a:r>
            <a:rPr lang="en-US" dirty="0"/>
            <a:t>2</a:t>
          </a:r>
          <a:r>
            <a:rPr lang="ko-KR" dirty="0"/>
            <a:t>분기 엑스박스</a:t>
          </a:r>
          <a:r>
            <a:rPr lang="en-US" dirty="0"/>
            <a:t>(Xbox)</a:t>
          </a:r>
          <a:r>
            <a:rPr lang="ko-KR" dirty="0"/>
            <a:t>의 매출은 작년동기대비 </a:t>
          </a:r>
          <a:r>
            <a:rPr lang="en-US" dirty="0"/>
            <a:t>7% </a:t>
          </a:r>
          <a:r>
            <a:rPr lang="ko-KR" dirty="0"/>
            <a:t>하락</a:t>
          </a:r>
          <a:r>
            <a:rPr lang="en-US" dirty="0"/>
            <a:t>, </a:t>
          </a:r>
          <a:r>
            <a:rPr lang="ko-KR" dirty="0"/>
            <a:t>하드웨어 매출은 </a:t>
          </a:r>
          <a:r>
            <a:rPr lang="en-US" dirty="0"/>
            <a:t>11% </a:t>
          </a:r>
          <a:r>
            <a:rPr lang="ko-KR" dirty="0"/>
            <a:t>하락</a:t>
          </a:r>
          <a:endParaRPr lang="en-US" dirty="0"/>
        </a:p>
      </dgm:t>
    </dgm:pt>
    <dgm:pt modelId="{CB8420AD-1809-4843-8918-996838F87266}" type="parTrans" cxnId="{38D40BA4-1A3C-4904-B845-FF09D29A0105}">
      <dgm:prSet/>
      <dgm:spPr/>
      <dgm:t>
        <a:bodyPr/>
        <a:lstStyle/>
        <a:p>
          <a:endParaRPr lang="en-US"/>
        </a:p>
      </dgm:t>
    </dgm:pt>
    <dgm:pt modelId="{9BBB8053-D584-40A3-9580-117CDCE844D0}" type="sibTrans" cxnId="{38D40BA4-1A3C-4904-B845-FF09D29A0105}">
      <dgm:prSet/>
      <dgm:spPr/>
      <dgm:t>
        <a:bodyPr/>
        <a:lstStyle/>
        <a:p>
          <a:endParaRPr lang="en-US"/>
        </a:p>
      </dgm:t>
    </dgm:pt>
    <dgm:pt modelId="{52245542-35AC-4159-A3E8-0235D78ABFBF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ko-KR" dirty="0"/>
            <a:t>중국 게임산업의 이용자 수가 </a:t>
          </a:r>
          <a:r>
            <a:rPr lang="en-US" dirty="0"/>
            <a:t>2008</a:t>
          </a:r>
          <a:r>
            <a:rPr lang="ko-KR" dirty="0"/>
            <a:t>년 집계 이후 처음으로 감소</a:t>
          </a:r>
          <a:endParaRPr lang="en-US" dirty="0"/>
        </a:p>
      </dgm:t>
    </dgm:pt>
    <dgm:pt modelId="{30E537CD-9F1A-4CA6-95B0-F7E4EE9310F1}" type="parTrans" cxnId="{FEC665F6-E1DE-4078-A652-DF1C2B90F908}">
      <dgm:prSet/>
      <dgm:spPr/>
      <dgm:t>
        <a:bodyPr/>
        <a:lstStyle/>
        <a:p>
          <a:endParaRPr lang="en-US"/>
        </a:p>
      </dgm:t>
    </dgm:pt>
    <dgm:pt modelId="{E8D89E92-AF35-4392-8E4D-41E61B436F03}" type="sibTrans" cxnId="{FEC665F6-E1DE-4078-A652-DF1C2B90F908}">
      <dgm:prSet/>
      <dgm:spPr/>
      <dgm:t>
        <a:bodyPr/>
        <a:lstStyle/>
        <a:p>
          <a:endParaRPr lang="en-US"/>
        </a:p>
      </dgm:t>
    </dgm:pt>
    <dgm:pt modelId="{EFCD17A9-AEF7-4322-AB41-16526001BB6D}" type="pres">
      <dgm:prSet presAssocID="{46FA866C-287B-4675-ACCC-E14DA0AF9E58}" presName="linear" presStyleCnt="0">
        <dgm:presLayoutVars>
          <dgm:animLvl val="lvl"/>
          <dgm:resizeHandles val="exact"/>
        </dgm:presLayoutVars>
      </dgm:prSet>
      <dgm:spPr/>
    </dgm:pt>
    <dgm:pt modelId="{E41789BA-5E23-4B3D-A2EF-3836C061C6B0}" type="pres">
      <dgm:prSet presAssocID="{545B6CC1-08E7-460D-95F7-3F08EEB2216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7B818F2-2166-4EB0-A391-EA081088DFC1}" type="pres">
      <dgm:prSet presAssocID="{29690609-8615-4531-88FE-205325B80C6C}" presName="spacer" presStyleCnt="0"/>
      <dgm:spPr/>
    </dgm:pt>
    <dgm:pt modelId="{77F290A2-5A6F-4819-9CE4-2217B4351563}" type="pres">
      <dgm:prSet presAssocID="{54789A6A-BAD4-4AD2-8C76-12A5D326CC0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991CA4E-3AD4-46D7-BC37-8564C7F8138B}" type="pres">
      <dgm:prSet presAssocID="{E64146CD-52B7-41E4-9B06-94E1550353A6}" presName="spacer" presStyleCnt="0"/>
      <dgm:spPr/>
    </dgm:pt>
    <dgm:pt modelId="{CBFDA069-6CAA-44A4-963F-8A8E7C460689}" type="pres">
      <dgm:prSet presAssocID="{01E1BB30-F5D1-4E31-9114-6EE58A2ECBC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BDBE695-5AEA-45B8-A314-A20766241F32}" type="pres">
      <dgm:prSet presAssocID="{9BBB8053-D584-40A3-9580-117CDCE844D0}" presName="spacer" presStyleCnt="0"/>
      <dgm:spPr/>
    </dgm:pt>
    <dgm:pt modelId="{42424456-FE08-4593-B85C-2019AC597C2F}" type="pres">
      <dgm:prSet presAssocID="{52245542-35AC-4159-A3E8-0235D78ABFB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5318307-6010-4DA5-B0AD-213EADC557E8}" type="presOf" srcId="{01E1BB30-F5D1-4E31-9114-6EE58A2ECBC2}" destId="{CBFDA069-6CAA-44A4-963F-8A8E7C460689}" srcOrd="0" destOrd="0" presId="urn:microsoft.com/office/officeart/2005/8/layout/vList2"/>
    <dgm:cxn modelId="{CBDA9415-E018-47D7-9686-417D7D73BB10}" srcId="{46FA866C-287B-4675-ACCC-E14DA0AF9E58}" destId="{54789A6A-BAD4-4AD2-8C76-12A5D326CC0A}" srcOrd="1" destOrd="0" parTransId="{BC56DA39-6F30-416F-A17A-81AAC4802492}" sibTransId="{E64146CD-52B7-41E4-9B06-94E1550353A6}"/>
    <dgm:cxn modelId="{C4805A3F-F35A-40EF-A604-20E1EDA0B09F}" type="presOf" srcId="{46FA866C-287B-4675-ACCC-E14DA0AF9E58}" destId="{EFCD17A9-AEF7-4322-AB41-16526001BB6D}" srcOrd="0" destOrd="0" presId="urn:microsoft.com/office/officeart/2005/8/layout/vList2"/>
    <dgm:cxn modelId="{1AF20454-89C1-4FA9-9AAA-19B1A5504FCF}" type="presOf" srcId="{52245542-35AC-4159-A3E8-0235D78ABFBF}" destId="{42424456-FE08-4593-B85C-2019AC597C2F}" srcOrd="0" destOrd="0" presId="urn:microsoft.com/office/officeart/2005/8/layout/vList2"/>
    <dgm:cxn modelId="{DB6F3C78-6242-4E95-9778-4265D6A38DCC}" type="presOf" srcId="{545B6CC1-08E7-460D-95F7-3F08EEB2216B}" destId="{E41789BA-5E23-4B3D-A2EF-3836C061C6B0}" srcOrd="0" destOrd="0" presId="urn:microsoft.com/office/officeart/2005/8/layout/vList2"/>
    <dgm:cxn modelId="{07139F7E-7F24-4DC3-A161-7FC25A2866BD}" srcId="{46FA866C-287B-4675-ACCC-E14DA0AF9E58}" destId="{545B6CC1-08E7-460D-95F7-3F08EEB2216B}" srcOrd="0" destOrd="0" parTransId="{058DC73F-DF3F-4740-940A-C7C37947CAB3}" sibTransId="{29690609-8615-4531-88FE-205325B80C6C}"/>
    <dgm:cxn modelId="{38D40BA4-1A3C-4904-B845-FF09D29A0105}" srcId="{46FA866C-287B-4675-ACCC-E14DA0AF9E58}" destId="{01E1BB30-F5D1-4E31-9114-6EE58A2ECBC2}" srcOrd="2" destOrd="0" parTransId="{CB8420AD-1809-4843-8918-996838F87266}" sibTransId="{9BBB8053-D584-40A3-9580-117CDCE844D0}"/>
    <dgm:cxn modelId="{7D11A0AE-FD04-4DBB-A096-79960D146F79}" type="presOf" srcId="{54789A6A-BAD4-4AD2-8C76-12A5D326CC0A}" destId="{77F290A2-5A6F-4819-9CE4-2217B4351563}" srcOrd="0" destOrd="0" presId="urn:microsoft.com/office/officeart/2005/8/layout/vList2"/>
    <dgm:cxn modelId="{FEC665F6-E1DE-4078-A652-DF1C2B90F908}" srcId="{46FA866C-287B-4675-ACCC-E14DA0AF9E58}" destId="{52245542-35AC-4159-A3E8-0235D78ABFBF}" srcOrd="3" destOrd="0" parTransId="{30E537CD-9F1A-4CA6-95B0-F7E4EE9310F1}" sibTransId="{E8D89E92-AF35-4392-8E4D-41E61B436F03}"/>
    <dgm:cxn modelId="{C6F4E77F-AE31-4857-9C3C-A9A3D9D70460}" type="presParOf" srcId="{EFCD17A9-AEF7-4322-AB41-16526001BB6D}" destId="{E41789BA-5E23-4B3D-A2EF-3836C061C6B0}" srcOrd="0" destOrd="0" presId="urn:microsoft.com/office/officeart/2005/8/layout/vList2"/>
    <dgm:cxn modelId="{ED7C87DA-A570-4385-8DEF-4540ECBE003F}" type="presParOf" srcId="{EFCD17A9-AEF7-4322-AB41-16526001BB6D}" destId="{B7B818F2-2166-4EB0-A391-EA081088DFC1}" srcOrd="1" destOrd="0" presId="urn:microsoft.com/office/officeart/2005/8/layout/vList2"/>
    <dgm:cxn modelId="{92DDB0C6-52FA-49D9-B1BB-104101607E92}" type="presParOf" srcId="{EFCD17A9-AEF7-4322-AB41-16526001BB6D}" destId="{77F290A2-5A6F-4819-9CE4-2217B4351563}" srcOrd="2" destOrd="0" presId="urn:microsoft.com/office/officeart/2005/8/layout/vList2"/>
    <dgm:cxn modelId="{8B3F4F4B-ED02-4EFA-9F15-4A83AC6CB694}" type="presParOf" srcId="{EFCD17A9-AEF7-4322-AB41-16526001BB6D}" destId="{2991CA4E-3AD4-46D7-BC37-8564C7F8138B}" srcOrd="3" destOrd="0" presId="urn:microsoft.com/office/officeart/2005/8/layout/vList2"/>
    <dgm:cxn modelId="{41DB3550-109A-45FE-AE1C-5CCC843FB171}" type="presParOf" srcId="{EFCD17A9-AEF7-4322-AB41-16526001BB6D}" destId="{CBFDA069-6CAA-44A4-963F-8A8E7C460689}" srcOrd="4" destOrd="0" presId="urn:microsoft.com/office/officeart/2005/8/layout/vList2"/>
    <dgm:cxn modelId="{F3E53861-D1FC-4BE7-9E5E-09618400052C}" type="presParOf" srcId="{EFCD17A9-AEF7-4322-AB41-16526001BB6D}" destId="{DBDBE695-5AEA-45B8-A314-A20766241F32}" srcOrd="5" destOrd="0" presId="urn:microsoft.com/office/officeart/2005/8/layout/vList2"/>
    <dgm:cxn modelId="{4E0275C5-5FDA-4F76-9ECA-8AEF787E2E64}" type="presParOf" srcId="{EFCD17A9-AEF7-4322-AB41-16526001BB6D}" destId="{42424456-FE08-4593-B85C-2019AC597C2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4F4CB-AB97-4152-A1AC-AFD19F7F34AC}">
      <dsp:nvSpPr>
        <dsp:cNvPr id="0" name=""/>
        <dsp:cNvSpPr/>
      </dsp:nvSpPr>
      <dsp:spPr>
        <a:xfrm>
          <a:off x="0" y="0"/>
          <a:ext cx="56222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418E2-DD07-4ADA-87F5-A7A39738B9CF}">
      <dsp:nvSpPr>
        <dsp:cNvPr id="0" name=""/>
        <dsp:cNvSpPr/>
      </dsp:nvSpPr>
      <dsp:spPr>
        <a:xfrm>
          <a:off x="0" y="0"/>
          <a:ext cx="5622283" cy="862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 dirty="0"/>
            <a:t>비디오게임 시장은 </a:t>
          </a:r>
          <a:r>
            <a:rPr lang="en-US" sz="1800" kern="1200" dirty="0"/>
            <a:t>2030</a:t>
          </a:r>
          <a:r>
            <a:rPr lang="ko-KR" sz="1800" kern="1200" dirty="0"/>
            <a:t>년까지 </a:t>
          </a:r>
          <a:r>
            <a:rPr lang="en-US" sz="1800" kern="1200" dirty="0">
              <a:highlight>
                <a:srgbClr val="FFFF00"/>
              </a:highlight>
            </a:rPr>
            <a:t>5,836</a:t>
          </a:r>
          <a:r>
            <a:rPr lang="ko-KR" sz="1800" kern="1200" dirty="0">
              <a:highlight>
                <a:srgbClr val="FFFF00"/>
              </a:highlight>
            </a:rPr>
            <a:t>억 </a:t>
          </a:r>
          <a:r>
            <a:rPr lang="en-US" sz="1800" kern="1200" dirty="0">
              <a:highlight>
                <a:srgbClr val="FFFF00"/>
              </a:highlight>
            </a:rPr>
            <a:t>9</a:t>
          </a:r>
          <a:r>
            <a:rPr lang="ko-KR" sz="1800" kern="1200" dirty="0">
              <a:highlight>
                <a:srgbClr val="FFFF00"/>
              </a:highlight>
            </a:rPr>
            <a:t>천만 달러</a:t>
          </a:r>
          <a:r>
            <a:rPr lang="ko-KR" altLang="en-US" sz="1800" kern="1200" dirty="0">
              <a:highlight>
                <a:srgbClr val="FFFF00"/>
              </a:highlight>
            </a:rPr>
            <a:t>까지 성장</a:t>
          </a:r>
          <a:r>
            <a:rPr lang="ko-KR" sz="1800" kern="1200" dirty="0"/>
            <a:t>할 것</a:t>
          </a:r>
          <a:r>
            <a:rPr lang="en-US" sz="1800" kern="1200" dirty="0"/>
            <a:t>(Grand View Research)</a:t>
          </a:r>
        </a:p>
      </dsp:txBody>
      <dsp:txXfrm>
        <a:off x="0" y="0"/>
        <a:ext cx="5622283" cy="862653"/>
      </dsp:txXfrm>
    </dsp:sp>
    <dsp:sp modelId="{9606416C-0BDB-4017-AC4D-53E473B59417}">
      <dsp:nvSpPr>
        <dsp:cNvPr id="0" name=""/>
        <dsp:cNvSpPr/>
      </dsp:nvSpPr>
      <dsp:spPr>
        <a:xfrm>
          <a:off x="0" y="862653"/>
          <a:ext cx="56222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2BC76-565E-4505-A332-3DA1E19395F6}">
      <dsp:nvSpPr>
        <dsp:cNvPr id="0" name=""/>
        <dsp:cNvSpPr/>
      </dsp:nvSpPr>
      <dsp:spPr>
        <a:xfrm>
          <a:off x="0" y="862653"/>
          <a:ext cx="5622283" cy="862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AR </a:t>
          </a:r>
          <a:r>
            <a:rPr lang="ko-KR" sz="1800" kern="1200" dirty="0"/>
            <a:t>및 </a:t>
          </a:r>
          <a:r>
            <a:rPr lang="en-US" sz="1800" kern="1200" dirty="0"/>
            <a:t>VR </a:t>
          </a:r>
          <a:r>
            <a:rPr lang="ko-KR" sz="1800" kern="1200" dirty="0"/>
            <a:t>비디오 게임 시장은 </a:t>
          </a:r>
          <a:r>
            <a:rPr lang="en-US" sz="1800" kern="1200" dirty="0"/>
            <a:t>2026</a:t>
          </a:r>
          <a:r>
            <a:rPr lang="ko-KR" sz="1800" kern="1200" dirty="0"/>
            <a:t>년까지 </a:t>
          </a:r>
          <a:r>
            <a:rPr lang="en-US" sz="1800" kern="1200" dirty="0">
              <a:highlight>
                <a:srgbClr val="FFFF00"/>
              </a:highlight>
            </a:rPr>
            <a:t>110</a:t>
          </a:r>
          <a:r>
            <a:rPr lang="ko-KR" sz="1800" kern="1200" dirty="0">
              <a:highlight>
                <a:srgbClr val="FFFF00"/>
              </a:highlight>
            </a:rPr>
            <a:t>억 달러</a:t>
          </a:r>
          <a:r>
            <a:rPr lang="ko-KR" sz="1800" kern="1200" dirty="0"/>
            <a:t>에 달하고</a:t>
          </a:r>
          <a:r>
            <a:rPr lang="en-US" sz="1800" kern="1200" dirty="0"/>
            <a:t>, </a:t>
          </a:r>
          <a:r>
            <a:rPr lang="en-US" sz="1800" kern="1200" dirty="0">
              <a:highlight>
                <a:srgbClr val="FFFF00"/>
              </a:highlight>
            </a:rPr>
            <a:t>18.5% </a:t>
          </a:r>
          <a:r>
            <a:rPr lang="ko-KR" sz="1800" kern="1200" dirty="0">
              <a:highlight>
                <a:srgbClr val="FFFF00"/>
              </a:highlight>
            </a:rPr>
            <a:t>성장 </a:t>
          </a:r>
          <a:r>
            <a:rPr lang="ko-KR" sz="1800" kern="1200" dirty="0"/>
            <a:t>할 것 </a:t>
          </a:r>
          <a:r>
            <a:rPr lang="en-US" sz="1800" kern="1200" dirty="0"/>
            <a:t>(Industry ARC)</a:t>
          </a:r>
        </a:p>
      </dsp:txBody>
      <dsp:txXfrm>
        <a:off x="0" y="862653"/>
        <a:ext cx="5622283" cy="862653"/>
      </dsp:txXfrm>
    </dsp:sp>
    <dsp:sp modelId="{1EC66BF9-4BE5-4E55-A098-A810BF98383A}">
      <dsp:nvSpPr>
        <dsp:cNvPr id="0" name=""/>
        <dsp:cNvSpPr/>
      </dsp:nvSpPr>
      <dsp:spPr>
        <a:xfrm>
          <a:off x="0" y="1725306"/>
          <a:ext cx="56222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AF921-C250-47AC-92A9-9EF9201BCF4E}">
      <dsp:nvSpPr>
        <dsp:cNvPr id="0" name=""/>
        <dsp:cNvSpPr/>
      </dsp:nvSpPr>
      <dsp:spPr>
        <a:xfrm>
          <a:off x="0" y="1725306"/>
          <a:ext cx="5622283" cy="862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 dirty="0"/>
            <a:t>전 세계 </a:t>
          </a:r>
          <a:r>
            <a:rPr lang="en-US" sz="1800" kern="1200" dirty="0"/>
            <a:t>PC </a:t>
          </a:r>
          <a:r>
            <a:rPr lang="ko-KR" sz="1800" kern="1200" dirty="0"/>
            <a:t>게임 시장은 </a:t>
          </a:r>
          <a:r>
            <a:rPr lang="en-US" sz="1800" kern="1200" dirty="0"/>
            <a:t>2028</a:t>
          </a:r>
          <a:r>
            <a:rPr lang="ko-KR" sz="1800" kern="1200" dirty="0"/>
            <a:t>년까지 </a:t>
          </a:r>
          <a:r>
            <a:rPr lang="en-US" sz="1800" kern="1200" dirty="0">
              <a:highlight>
                <a:srgbClr val="FFFF00"/>
              </a:highlight>
            </a:rPr>
            <a:t>315</a:t>
          </a:r>
          <a:r>
            <a:rPr lang="ko-KR" sz="1800" kern="1200" dirty="0">
              <a:highlight>
                <a:srgbClr val="FFFF00"/>
              </a:highlight>
            </a:rPr>
            <a:t>억 </a:t>
          </a:r>
          <a:r>
            <a:rPr lang="en-US" sz="1800" kern="1200" dirty="0">
              <a:highlight>
                <a:srgbClr val="FFFF00"/>
              </a:highlight>
            </a:rPr>
            <a:t>2</a:t>
          </a:r>
          <a:r>
            <a:rPr lang="ko-KR" sz="1800" kern="1200" dirty="0">
              <a:highlight>
                <a:srgbClr val="FFFF00"/>
              </a:highlight>
            </a:rPr>
            <a:t>천만 달러</a:t>
          </a:r>
          <a:r>
            <a:rPr lang="ko-KR" sz="1800" kern="1200" dirty="0"/>
            <a:t>에 이를 것</a:t>
          </a:r>
          <a:r>
            <a:rPr lang="en-US" sz="1800" kern="1200" dirty="0"/>
            <a:t>(Globe News Wire)</a:t>
          </a:r>
        </a:p>
      </dsp:txBody>
      <dsp:txXfrm>
        <a:off x="0" y="1725306"/>
        <a:ext cx="5622283" cy="862653"/>
      </dsp:txXfrm>
    </dsp:sp>
    <dsp:sp modelId="{105BF42C-ADF5-4376-9AAE-9AD0B77C49E5}">
      <dsp:nvSpPr>
        <dsp:cNvPr id="0" name=""/>
        <dsp:cNvSpPr/>
      </dsp:nvSpPr>
      <dsp:spPr>
        <a:xfrm>
          <a:off x="0" y="2587959"/>
          <a:ext cx="56222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559FF-6E2B-4BC1-AAB8-2C53C7F40493}">
      <dsp:nvSpPr>
        <dsp:cNvPr id="0" name=""/>
        <dsp:cNvSpPr/>
      </dsp:nvSpPr>
      <dsp:spPr>
        <a:xfrm>
          <a:off x="0" y="2587959"/>
          <a:ext cx="5622283" cy="862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</a:t>
          </a:r>
          <a:r>
            <a:rPr lang="ko-KR" sz="1800" kern="1200" dirty="0"/>
            <a:t>스포츠 게임 시장은 </a:t>
          </a:r>
          <a:r>
            <a:rPr lang="en-US" sz="1800" kern="1200" dirty="0"/>
            <a:t>2023</a:t>
          </a:r>
          <a:r>
            <a:rPr lang="ko-KR" sz="1800" kern="1200" dirty="0"/>
            <a:t>년까지 </a:t>
          </a:r>
          <a:r>
            <a:rPr lang="en-US" sz="1800" kern="1200" dirty="0">
              <a:highlight>
                <a:srgbClr val="FFFF00"/>
              </a:highlight>
            </a:rPr>
            <a:t>21</a:t>
          </a:r>
          <a:r>
            <a:rPr lang="ko-KR" sz="1800" kern="1200" dirty="0">
              <a:highlight>
                <a:srgbClr val="FFFF00"/>
              </a:highlight>
            </a:rPr>
            <a:t>억 </a:t>
          </a:r>
          <a:r>
            <a:rPr lang="en-US" sz="1800" kern="1200" dirty="0">
              <a:highlight>
                <a:srgbClr val="FFFF00"/>
              </a:highlight>
            </a:rPr>
            <a:t>7,480</a:t>
          </a:r>
          <a:r>
            <a:rPr lang="ko-KR" sz="1800" kern="1200" dirty="0">
              <a:highlight>
                <a:srgbClr val="FFFF00"/>
              </a:highlight>
            </a:rPr>
            <a:t>만 달러</a:t>
          </a:r>
          <a:r>
            <a:rPr lang="ko-KR" sz="1800" kern="1200" dirty="0"/>
            <a:t>로 성장할 것 </a:t>
          </a:r>
          <a:r>
            <a:rPr lang="en-US" sz="1800" kern="1200" dirty="0"/>
            <a:t>(Markets and Markets)</a:t>
          </a:r>
        </a:p>
      </dsp:txBody>
      <dsp:txXfrm>
        <a:off x="0" y="2587959"/>
        <a:ext cx="5622283" cy="8626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789BA-5E23-4B3D-A2EF-3836C061C6B0}">
      <dsp:nvSpPr>
        <dsp:cNvPr id="0" name=""/>
        <dsp:cNvSpPr/>
      </dsp:nvSpPr>
      <dsp:spPr>
        <a:xfrm>
          <a:off x="0" y="531366"/>
          <a:ext cx="9603275" cy="558089"/>
        </a:xfrm>
        <a:prstGeom prst="round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2022</a:t>
          </a:r>
          <a:r>
            <a:rPr lang="ko-KR" sz="1800" kern="1200" dirty="0">
              <a:solidFill>
                <a:schemeClr val="tx1"/>
              </a:solidFill>
            </a:rPr>
            <a:t>년</a:t>
          </a:r>
          <a:r>
            <a:rPr lang="en-US" altLang="ko-KR" sz="1800" kern="1200" dirty="0">
              <a:solidFill>
                <a:schemeClr val="tx1"/>
              </a:solidFill>
            </a:rPr>
            <a:t> </a:t>
          </a:r>
          <a:r>
            <a:rPr lang="ko-KR" altLang="en-US" sz="1800" kern="1200" dirty="0">
              <a:solidFill>
                <a:schemeClr val="tx1"/>
              </a:solidFill>
            </a:rPr>
            <a:t>게임시장의</a:t>
          </a:r>
          <a:r>
            <a:rPr lang="ko-KR" sz="1800" kern="1200" dirty="0">
              <a:solidFill>
                <a:schemeClr val="tx1"/>
              </a:solidFill>
            </a:rPr>
            <a:t> 초 대형 </a:t>
          </a:r>
          <a:r>
            <a:rPr lang="en-US" sz="1800" kern="1200" dirty="0">
              <a:solidFill>
                <a:schemeClr val="tx1"/>
              </a:solidFill>
            </a:rPr>
            <a:t>M&amp;A</a:t>
          </a:r>
          <a:r>
            <a:rPr lang="ko-KR" altLang="en-US" sz="1800" kern="1200" dirty="0">
              <a:solidFill>
                <a:schemeClr val="tx1"/>
              </a:solidFill>
            </a:rPr>
            <a:t>를 통한 산업구조 개편 시도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7244" y="558610"/>
        <a:ext cx="9548787" cy="503601"/>
      </dsp:txXfrm>
    </dsp:sp>
    <dsp:sp modelId="{77F290A2-5A6F-4819-9CE4-2217B4351563}">
      <dsp:nvSpPr>
        <dsp:cNvPr id="0" name=""/>
        <dsp:cNvSpPr/>
      </dsp:nvSpPr>
      <dsp:spPr>
        <a:xfrm>
          <a:off x="0" y="1141296"/>
          <a:ext cx="9603275" cy="558089"/>
        </a:xfrm>
        <a:prstGeom prst="round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2022</a:t>
          </a:r>
          <a:r>
            <a:rPr lang="ko-KR" sz="1800" kern="1200" dirty="0"/>
            <a:t>년 </a:t>
          </a:r>
          <a:r>
            <a:rPr lang="en-US" sz="1800" kern="1200" dirty="0"/>
            <a:t>2</a:t>
          </a:r>
          <a:r>
            <a:rPr lang="ko-KR" sz="1800" kern="1200" dirty="0"/>
            <a:t>분기 미국인들이 게임에 지출한 금액이 전년동기대비 </a:t>
          </a:r>
          <a:r>
            <a:rPr lang="en-US" sz="1800" kern="1200" dirty="0"/>
            <a:t>13% </a:t>
          </a:r>
          <a:r>
            <a:rPr lang="ko-KR" sz="1800" kern="1200" dirty="0"/>
            <a:t>감소 </a:t>
          </a:r>
          <a:endParaRPr lang="en-US" sz="1800" kern="1200" dirty="0"/>
        </a:p>
      </dsp:txBody>
      <dsp:txXfrm>
        <a:off x="27244" y="1168540"/>
        <a:ext cx="9548787" cy="503601"/>
      </dsp:txXfrm>
    </dsp:sp>
    <dsp:sp modelId="{CBFDA069-6CAA-44A4-963F-8A8E7C460689}">
      <dsp:nvSpPr>
        <dsp:cNvPr id="0" name=""/>
        <dsp:cNvSpPr/>
      </dsp:nvSpPr>
      <dsp:spPr>
        <a:xfrm>
          <a:off x="0" y="1751226"/>
          <a:ext cx="9603275" cy="558089"/>
        </a:xfrm>
        <a:prstGeom prst="round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2022</a:t>
          </a:r>
          <a:r>
            <a:rPr lang="ko-KR" sz="1800" kern="1200" dirty="0"/>
            <a:t>년 </a:t>
          </a:r>
          <a:r>
            <a:rPr lang="en-US" sz="1800" kern="1200" dirty="0"/>
            <a:t>2</a:t>
          </a:r>
          <a:r>
            <a:rPr lang="ko-KR" sz="1800" kern="1200" dirty="0"/>
            <a:t>분기 엑스박스</a:t>
          </a:r>
          <a:r>
            <a:rPr lang="en-US" sz="1800" kern="1200" dirty="0"/>
            <a:t>(Xbox)</a:t>
          </a:r>
          <a:r>
            <a:rPr lang="ko-KR" sz="1800" kern="1200" dirty="0"/>
            <a:t>의 매출은 작년동기대비 </a:t>
          </a:r>
          <a:r>
            <a:rPr lang="en-US" sz="1800" kern="1200" dirty="0"/>
            <a:t>7% </a:t>
          </a:r>
          <a:r>
            <a:rPr lang="ko-KR" sz="1800" kern="1200" dirty="0"/>
            <a:t>하락</a:t>
          </a:r>
          <a:r>
            <a:rPr lang="en-US" sz="1800" kern="1200" dirty="0"/>
            <a:t>, </a:t>
          </a:r>
          <a:r>
            <a:rPr lang="ko-KR" sz="1800" kern="1200" dirty="0"/>
            <a:t>하드웨어 매출은 </a:t>
          </a:r>
          <a:r>
            <a:rPr lang="en-US" sz="1800" kern="1200" dirty="0"/>
            <a:t>11% </a:t>
          </a:r>
          <a:r>
            <a:rPr lang="ko-KR" sz="1800" kern="1200" dirty="0"/>
            <a:t>하락</a:t>
          </a:r>
          <a:endParaRPr lang="en-US" sz="1800" kern="1200" dirty="0"/>
        </a:p>
      </dsp:txBody>
      <dsp:txXfrm>
        <a:off x="27244" y="1778470"/>
        <a:ext cx="9548787" cy="503601"/>
      </dsp:txXfrm>
    </dsp:sp>
    <dsp:sp modelId="{42424456-FE08-4593-B85C-2019AC597C2F}">
      <dsp:nvSpPr>
        <dsp:cNvPr id="0" name=""/>
        <dsp:cNvSpPr/>
      </dsp:nvSpPr>
      <dsp:spPr>
        <a:xfrm>
          <a:off x="0" y="2361156"/>
          <a:ext cx="9603275" cy="558089"/>
        </a:xfrm>
        <a:prstGeom prst="round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 dirty="0"/>
            <a:t>중국 게임산업의 이용자 수가 </a:t>
          </a:r>
          <a:r>
            <a:rPr lang="en-US" sz="1800" kern="1200" dirty="0"/>
            <a:t>2008</a:t>
          </a:r>
          <a:r>
            <a:rPr lang="ko-KR" sz="1800" kern="1200" dirty="0"/>
            <a:t>년 집계 이후 처음으로 감소</a:t>
          </a:r>
          <a:endParaRPr lang="en-US" sz="1800" kern="1200" dirty="0"/>
        </a:p>
      </dsp:txBody>
      <dsp:txXfrm>
        <a:off x="27244" y="2388400"/>
        <a:ext cx="9548787" cy="503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21:48.1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2028 2713,'-1106'0,"1082"-1,0 0,0-2,1-1,-1-1,1-1,-35-14,-3-6,-62-38,85 43,-10-4,-46-34,79 48,0-1,1 0,1-1,0-1,0 0,-19-30,-50-105,37 62,34 67,2-1,0-1,1 1,1-1,1-1,1 1,-3-29,-16-79,3 23,15 44,5-127,2 98,-2-71,4-141,-2 287,1 1,1-1,1 1,0-1,1 1,1 1,1-1,0 1,1 0,16-24,138-186,-117 164,30-34,-64 84,-1 1,1 1,0-1,1 2,0 0,19-10,8 2,0 2,1 2,1 1,41-5,-52 10,258-70,-257 67,38-7,139-15,-202 31,318-10,-265 11,-34 0,0 1,0 1,-1 1,1 2,36 12,112 57,-149-63,238 88,-244-93,0 0,-1 1,0 0,-1 2,1 0,-2 1,24 20,-20-13,-2 0,0 1,-1 1,-2 0,18 31,-12-15,-1 0,-2 2,-1 0,-2 1,15 69,9 52,-23-105,-3 0,10 100,-24 109,0-243,0-1,-2 0,0-1,-2 1,0-1,-1 0,-1 0,0-1,-2 0,0 0,-1-1,0-1,-2 0,0 0,-27 24,27-28,-42 39,-94 68,79-73,-113 53,141-75,1 1,-68 55,27-18,-79 63,146-114,0-1,0 0,-1-1,-28 11,26-13,2 1,-1 1,1 0,-19 15,9-1,4-1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28:07.0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1,'1045'0,"-1014"1,56 11,3 0,194-8,-174-5,-80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28:09.5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1 174,'115'1,"288"-13,-42-6,-317 16,58-10,22-2,-87 11,0-2,0-1,43-14,-17 5,12 1,1 4,136 0,-81 5,1-8,14 0,410 11,-288 4,62-2,-299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30:02.4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1459 8968,'0'-2,"-1"0,1-1,-1 1,0 0,0 0,0 0,0-1,0 1,0 0,0 1,-1-1,1 0,-1 0,1 0,-1 1,-3-3,-31-22,32 24,-90-54,60 39,2-2,0-2,1-1,-41-38,-52-73,100 104,2 0,-36-65,-8-19,41 73,1-1,-21-51,26 43,-38-66,19 41,3-1,-27-90,11 28,-42-164,68 184,5 0,-9-211,6 26,11 182,-6-128,17 229,2-9,-2 0,-1 0,-11-51,-15-25,-43-188,12-136,56 398,-3 0,-11-40,8 37,-7-52,10-14,6-107,3 69,-3-2390,0 2479,10-65,-7 90,2 0,1 1,0-1,19-40,18-23,48-110,200-450,-263 595,3 2,1 1,48-55,-51 66,-11 14,0 1,31-29,-42 44,19-17,57-39,-73 57,0 0,1 0,0 1,0 1,1 0,-1 0,1 1,0 1,19-3,-3 5,0 0,-1 2,1 0,-1 2,38 10,-24-1,1 1,63 32,-79-31,-1 1,-1 1,-1 1,31 31,45 33,-41-41,-2 2,-2 2,-2 3,59 70,-84-81,-2 1,25 50,-27-46,48 67,-42-71,-3-6,-1 1,28 50,157 296,-124-232,69 165,-111-214,-8-19,53 166,-38-67,19 86,1 117,-21-37,19 161,-60-408,17 143,10-92,-2-8,-23-61,2 111,-16 82,0-99,2 445,0-572,-2-1,-3 0,-1 0,-2-1,-26 73,-278 674,227-568,17-37,55-157,-2 0,-37 51,-9 16,-10 26,-118 151,153-229,-3-2,-66 55,-47 47,145-134,-13 12,2 1,1 0,-28 48,33-43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30:21.3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4368 8565,'-479'-23,"297"-1,-118-11,226 26,-92-24,70 12,-42-11,68 14,-91-11,-124-18,25 4,222 38,-68-18,87 17,1 0,1-1,-1-1,1-1,-26-18,-115-69,17 12,118 68,1-1,0-1,-36-39,-21-34,-350-383,374 416,3-2,2-2,3-3,-59-105,29 29,-139-283,135 248,-19-45,83 176,2-1,2 0,-8-53,-6-61,-13-91,8-192,34-690,0 1068,4-1,2 1,3 1,3-1,2 2,4 0,45-100,23-32,148-241,-201 380,179-260,-150 233,382-448,-249 310,-167 187,1 0,65-53,81-45,-92 71,208-135,-240 166,2 2,0 3,2 2,75-20,57-5,394-109,6 16,-549 132,1-2,50-20,-10 3,-49 20,1 2,0 1,67-2,-35 4,120-13,203-43,-233 32,-126 24,0 1,1 2,38 4,158 38,-188-32,0 2,0 2,-1 1,57 33,130 98,-191-123,67 53,155 154,-203-180,-1 2,81 107,27 72,-36-49,-33-63,16 23,-83-108,-2 0,22 52,-4 2,84 215,-93-212,151 528,-145-463,41 244,-42 213,-35 4,-2-255,2 184,-3-500,-2 0,-2 0,-18 65,2-10,-27 187,17-85,-47 130,55-237,-98 333,-37-11,112-323,-115 165,7-52,-6 10,157-212,-67 94,60-86,0-1,-1-1,-1 0,-29 21,-52 27,-121 80,-91 47,215-139,54-34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31:42.95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1,'14'12,"-1"-1,2 0,0-1,0-1,27 13,-25-14,-1 1,1 1,-1 0,25 22,6 19,-37-38,1-1,0 0,1-1,0 0,1 0,19 10,7-2,1-3,1-1,67 16,48 15,-66-8,95 55,-132-67,2-3,92 25,-44-15,-59-20,50 7,-56-13,0 2,51 19,9 14,-51-21,0-1,2-3,54 13,32-5,-53-12,140 44,-181-42,-1 2,0 2,44 29,-27-16,104 44,68 7,-76-44,-103-29,78 28,-100-26,0 1,-1 1,-1 2,42 32,-18-7,50 56,-34-24,-38-41,2-1,37 32,135 83,-76-57,-103-74,1-1,1-2,1 0,-1-2,55 15,-51-17,0 1,0 1,0 2,46 27,6 15,4-3,145 64,-64-58,8 3,-102-28,-28-12,75 23,-87-32,-1 1,0 2,-1 1,55 36,25 15,60 4,-109-47,64 33,-73-30,101 36,92 40,-38-15,-103-48,120 62,-74-30,-36-18,-45-20,52 28,67 40,-133-74,20 11,108 60,-71-30,4-4,153 60,-121-57,57 21,-8-15,128 38,-9-15,-132-45,-79-25,334 92,-372-96,0 2,66 37,-9-4,-16-7,-60-27,0-1,1-3,84 22,-95-31,-1 2,0 1,-1 2,50 28,-1 0,68 29,258 110,-300-148,-70-23,-2 2,46 21,240 120,-57-51,-94-40,110 64,-269-119,34 16,51 35,-41-23,2-3,87 35,-26-14,-43-15,-25-11,2-2,0-3,93 26,-103-40,-1-1,1-2,64-1,-68-6,-17 0,1 1,-1 1,0 1,0 1,29 7,112 44,164 42,-178-61,27 5,-134-32,1-2,46-1,-44-2,0 2,91 21,-103-18,12 0,0-3,1-2,62-3,-61-1,1 1,-1 3,54 10,-3 12,-47-11,69 9,-105-21,97 14,-96-12,0 1,-1 0,0 2,19 9,52 26,-60-31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33:11.6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31,'1468'0,"-1285"14,-6 1,1257-14,-650-3,371 2,-1113-3,1-1,77-18,-73 12,90-9,110 18,-124 3,-94-2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34:07.3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1,'29'1,"0"1,0 1,37 10,82 30,-41-10,-74-25,-18-5,0 1,-1 1,0 0,0 0,0 1,19 13,167 128,-138-100,-11-5,53 58,-32-30,-34-30,-1 2,33 51,17 19,-60-76,-2 1,-1 1,23 53,11 15,44 83,-82-146,-2 1,19 72,-6-19,-21-71,-1 1,-2 0,0 0,2 32,5 63,2 70,-17 724,-2-801,-28 184,10-197,-4 37,15-65,-21 82,-31 72,32-124,9-40,-35 73,13-35,19-43,-3-2,-2 0,-3-2,-60 79,12-43,49-57,0 1,-32 51,45-60,-1-1,-40 39,-11 14,27-22,-95 115,102-131,-2-1,-46 36,28-31,-1-3,-97 52,131-81,2 1,0 1,-30 26,27-18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34:10.3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1,'1176'0,"-1161"1,-1 0,1 2,-1-1,1 2,-1 0,15 7,12 2,-18-6,1-2,0-1,43 2,77-7,-74-1,51 1,-91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34:37.9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32,'141'-1,"165"3,-140 12,43 0,682-14,-380-1,-312 16,3 1,2083-16,-1028-2,-1213-1,-1-1,0-3,73-21,-34 7,-33 12,0 1,64 0,99 8,-82 2,364-2,-464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6T07:46:09.40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4010,'4'-1,"-1"1,1-1,-1-1,1 1,-1 0,0-1,1 0,-1 1,0-1,5-5,6-2,9-6,-1-1,32-30,-21 17,-20 18,2 2,-1 0,32-14,16-10,57-32,-87 50,-1-2,-1 0,37-29,-34 22,1 1,53-25,-64 36,41-18,2 4,97-27,-123 41,261-72,-251 71,135-53,-43 12,-85 36,85-30,6-2,12-5,115-61,-146 52,-27 12,160-89,34-15,-60 64,-140 57,130-68,-51 21,43-30,-95 46,24-1,-49 24,125-51,-123 55,-2-4,99-61,-70 27,76-49,-144 85,73-65,-94 71,-1 1,2 0,44-28,-42 35,0-3,-2-1,51-52,-13 2,136-111,-211 191,37-30,1 2,83-45,-44 31,-44 23,54-23,-11 16,-41 15,0-2,44-23,-50 19,1 1,0 2,1 1,45-12,-27 13,41-10,97-11,-162 30,339-50,-335 46,44-19,-46 16,50-13,51 4,-93 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25:13.7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29,'460'0,"-397"3,82 14,-102-10,26 4,49 6,13-3,43 2,-54-16,40 1,-143 1,0 1,-1 1,0 0,0 1,16 7,-7-2,27 6,38 0,121 8,-54-9,-7 2,157-1,1033-18,-791 2,-474-3,125-23,41-3,-96 15,11-1,185 15,-151 1,-33-13,-55 2,-38 3,76-18,-84 13,1 3,61-3,371 12,-212 2,496-2,-559-15,-25 1,-151 12,47-10,28-2,283 12,-202 4,-165-4,0-1,31-6,12-3,-48 10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6T07:46:24.2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2474,'13'-1,"1"-1,-1 0,0-1,0 0,0-1,15-6,26-8,-27 10,-1-1,0-2,48-26,65-53,-88 54,88-46,-64 45,-23 10,108-40,-144 62,11-4,1 2,0 0,45-5,-49 10,-1-2,0-1,28-10,17-3,270-40,-240 49,175 6,-135 5,-50-4,0-5,135-27,166-71,-332 86,145-44,-155 49,-1-3,83-41,-29 11,-59 32,0 2,46-9,-5 1,-1 0,106-12,85 5,107-16,-190-6,-72 15,145-53,-101 30,269-107,-375 140,73-46,-75 39,81-34,4-2,325-193,-358 199,-65 37,1 1,1 2,47-17,-34 24,0 2,98-10,-78 18,-54 5,-1-1,1 0,0-2,24-6,8-8,200-56,-215 66,1 2,-1 1,1 2,41 4,-35 0,0-3,61-8,-1-2,-68 8,65-13,-78 10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6T07:46:33.10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1 189,'176'-15,"1"-1,279 18,-435-4,-1 0,0-1,0-1,31-11,-26 7,0 2,40-6,434 4,-283 11,2963-4,-3126 4,59 9,37 3,-124-14,-1 2,0 0,33 9,67 28,-114-36,33 9,1-1,1-2,0-3,60 4,184-10,-133-4,371 3,-492-2,-1-2,1-1,49-14,-48 10,1 2,66-6,-51 12,-7 0,89-12,82-23,90-17,-249 40,-26 5,1 2,61-5,68-3,16 0,818 12,-472 4,-369 0,172-5,-241-7,-49 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39:16.3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1887 3058,'-113'1,"-235"-7,279 0,1-2,0-3,-70-22,136 33,-238-77,186 57,2-3,-71-41,-25-36,25 16,95 66,0-1,1-1,-33-33,50 42,0 0,1 0,1-1,0 0,0-1,1 0,0 0,2 0,-1-1,-4-19,-24-94,13 53,3 0,-10-90,20-335,10 308,-3-3,4-169,-3 343,1 1,1 0,1 0,1 0,1 0,0 1,1-1,1 1,14-25,-8 24,0 1,1 0,1 1,1 1,1 0,0 1,0 1,2 1,0 1,0 0,40-17,9 3,1 2,97-18,-45 12,274-63,-281 73,177-7,108 27,-211 3,-163-2,0 1,0 1,-1 1,1 2,-1 0,0 1,40 19,-28-8,-2 1,-1 2,0 1,35 32,-49-37,-1 1,0 1,-2 1,0 0,-1 1,-2 0,0 1,18 42,148 288,-165-326,-2 1,-1 0,-1 0,-2 1,0 1,-2-1,3 36,0 204,-9-268,-2 34,0-1,-3 0,0 0,-3 0,0-1,-16 37,8-29,-3-2,-1 0,-1-1,-38 49,33-56,-2 0,-2-2,0-1,-43 28,-10 9,22-14,-2-3,-85 47,107-68,2 2,0 1,-40 42,-46 34,-41 8,-56 44,147-101,47-39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39:18.3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1944 2541,'-30'2,"-53"8,4 1,-440-2,311-11,204 2,-308-5,211-1,-109-21,77-4,112 24,0-1,1-1,0 0,-21-15,30 18,0-2,1 1,0-1,-16-18,21 19,0 1,0-1,1-1,0 1,0-1,1 1,0-1,-3-14,-5-26,3-1,-4-72,9-104,3 164,0-58,3-245,-1 305,3 0,2 0,3 0,3 1,2 0,3 2,2 0,53-104,-35 92,4 1,58-71,-76 110,1 0,1 2,2 1,0 1,1 1,61-34,-55 39,2 2,56-18,79-11,-123 33,47-9,152-12,100 15,-126 9,-174 6,210-2,-247 6,1 1,-1 1,0-1,0 2,0 0,0 0,0 1,-1 0,0 1,15 10,6 8,47 48,-70-65,4 5,62 59,76 97,-138-151,-1 0,-1 0,-1 1,0 1,-1-1,-1 1,-1 0,-1 1,0 0,3 36,-4 11,-9 129,-1-81,1-43,-2-1,-4-1,-2 1,-4-2,-38 102,-52 155,92-277,-1-1,-1 0,-3-2,-2-1,-2 0,-1-2,-3-1,-1-1,-2-1,-47 46,64-73,-1-1,0 0,-1-1,-1-1,0 0,-28 11,-115 34,156-53,-413 106,121-34,291-72,-35 8,1 2,-59 27,88-35,0 2,0-1,1 1,0 0,0 1,1 0,0 1,0 0,0 0,1 0,1 1,-1 0,1 1,-7 14,-4 24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39:20.5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1572 2119,'0'2,"-1"1,1 0,0-1,-1 1,1 0,-1-1,0 1,0-1,0 1,0-1,0 0,0 1,-1-1,1 0,-1 0,-3 3,2-1,-1-1,0 0,0 0,0-1,-1 1,1-1,0 0,-7 2,-6 1,0-1,0-1,-1-1,-16 1,-382-1,233-4,152 1,-69 2,-149-21,239 19,-1-1,1-1,0 0,0 0,0-1,0 0,1-1,0 0,-1 0,2-1,-1 0,1-1,-12-11,-19-21,-67-51,98 85,-1-1,2 0,-1-1,1 0,0 0,0 0,1-1,0 0,0 0,1-1,0 0,0 0,-3-10,-4-30,1 0,3 0,-3-62,8-154,4 183,0 49,2 1,12-60,27-60,-18 68,-7 13,-9 35,14-39,-10 44,0 1,2 0,2 0,0 2,2 0,34-41,-25 37,109-116,-112 125,1 1,0 1,2 1,31-16,0 3,82-31,-115 54,0 2,1 1,0 1,0 1,1 1,34 0,631 10,-637-5,-1 3,0 3,0 1,71 22,-60-12,102 32,-134-38,-1 1,58 33,-71-34,-1 1,-1 1,0 0,-1 2,-1-1,0 2,-1 0,-1 1,0 0,-1 1,-2 0,15 34,-14-22,-1 0,-1 0,-2 1,-1-1,2 37,-4 1,-7 93,0-133,-1 0,-1 1,-2-2,-1 1,-1-1,-18 39,-92 148,115-209,-44 68,-61 73,-67 57,94-111,63-71,-5 7,-2 0,-1-2,-1 0,-46 32,7-18,-3-3,-109 44,82-36,65-28,-1-3,-53 19,54-27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39:35.94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2086 2428,'-2'-3,"-1"1,0 0,0 0,-1 0,1 1,0-1,-1 1,1-1,0 1,-8-1,-37-3,33 4,-368-3,220 5,-433 0,565-2,1 0,-1-2,1-2,0-1,0 0,0-3,-49-20,-6-5,-39-18,111 45,0-1,0 0,1-1,0 0,0-1,-18-21,10 4,1-1,2-1,1-1,-24-61,33 74,-6-18,1 0,-11-61,-3-75,-3-50,23 176,2 0,2-1,4-47,1 62,1 1,2-1,0 1,3 0,14-38,13-11,3 3,62-91,-73 130,1 1,2 1,35-30,-30 30,-2 3,2 1,2 2,0 2,81-42,-35 28,134-44,-166 68,1 3,1 1,0 3,99-5,31 1,43-1,4 25,-186-5,-1 3,1 1,46 18,-53-12,-1 2,0 2,-1 1,37 28,-73-47,88 50,-59-36,-1 1,32 25,-51-34,0 1,-1 0,0 0,-1 1,1 0,-2 0,1 1,-1 0,-1 0,6 13,-4-1,-2 1,0-1,-1 1,2 38,7 42,-4-60,-1 0,2 58,-10-79,-1-1,0 0,-2 1,0-1,-1-1,-13 38,-4-9,-41 71,-4 8,42-80,-1-1,-3-1,-56 71,-118 115,190-219,-63 58,53-51,0 0,1 2,-23 31,3 8,-30 42,62-92,-1 1,0-2,-1 1,0-2,-1 1,-14 8,1-5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6T08:33:57.8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0,'690'0,"-660"2,0 1,1 2,45 13,-36-9,46 7,25-3,166 10,-250-24,0 2,0 1,0 1,0 1,51 15,-50-11,1-1,0-1,0-1,37 1,122-6,-105-2,159-11,-109 1,44-7,-104 10,81-1,76 11,-78 1,-141-2,0 1,-1 0,1 1,0-1,-1 2,1 0,-1 0,0 1,0 0,0 1,-1 0,1 0,8 7,36 28,79 74,41 62,-153-155,1-1,0-1,1-1,1-1,1-2,0 0,32 13,-46-23,161 76,-135-61,-1 1,51 40,-64-41,-7-7,-1 0,2-1,35 19,-12-12,0 2,-1 1,-1 2,40 33,90 67,-45-37,-78-53,236 197,-260-212,1-1,45 29,129 89,-162-114,-1 2,0 1,-2 2,-1 1,42 50,-68-71,1-1,0 0,1-1,-1 1,1-1,10 7,-13-10,0-1,0 1,0-1,1 0,-1 0,0 0,0-1,1 1,-1-1,0 0,1 0,-1 0,0 0,1 0,-1-1,0 1,1-1,3-2,12-4,0-2,34-20,17-8,-24 19,78-18,-80 25,0-2,54-23,-78 25,30-21,-30 18,28-13,-25 15,-1 0,0-2,0 0,-2-2,1 0,-2-1,18-21,-17 19,1 2,0 0,1 0,45-24,-5-2,-43 27,27-15,48-18,164-61,-235 100,-1-1,0-1,34-25,-35 22,0 1,0 1,36-15,1 7,-12 4,-1-1,62-35,80-54,244-101,-379 185,0-3,-1-3,83-61,-82 43,-39 34,1 0,26-19,-26 24,0 0,0 0,1 1,0 1,0 1,20-6,-27 10,-1-1,1 1,-1 1,1-1,-1 1,1 1,-1-1,1 1,-1 1,1-1,-1 1,0 0,0 1,0 0,11 6,5 6,41 36,-11-7,48 28,3-4,142 69,-201-115,-2 2,0 2,-2 2,0 2,58 56,-9 9,47 46,37 38,-99-100,12 13,-74-76,-1 1,0 0,-1 0,9 21,-8-11,33 63,-37-78,-1-1,2 0,-1 0,1-1,16 14,30 23,71 78,-123-121,121 144,-92-106,44 78,-52-74,2-2,63 81,168 162,-200-223,-35-42,-1 1,-1 1,-1 1,-2 0,19 36,-17-13,8 17,-24-58,1-1,0 1,0-1,0 0,1 0,9 9,-12-14,0 1,0-1,0 0,1 1,-1-1,0 0,0-1,1 1,-1 0,1-1,-1 1,0-1,1 1,-1-1,1 0,-1 0,1-1,-1 1,1 0,-1-1,1 1,-1-1,0 0,1 0,-1 0,0 0,0 0,0-1,3-1,4-3,-1-1,1 1,-1-2,-1 1,11-14,-5 3,-1 0,-1 0,17-38,20-68,-9 21,-24 66,2 1,1 1,32-47,-18 39,22-32,2 4,83-82,-125 140,1 1,0 1,1 1,31-16,72-23,-73 31,44-22,-17-1,80-60,4-7,-124 88,1 1,70-27,-62 29,-1-3,-1-1,71-50,-65 39,120-67,46-32,-63 12,10-6,-78 75,-56 36,0-1,-1-1,23-21,-14 10,47-30,-40 30,-2 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6T08:34:09.23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0 321,'1104'0,"-862"16,-2-1,1147-16,-1340 4,0 2,83 19,-29-4,589 127,-643-136,-10-2,52 18,195 71,-239-83,-2 2,60 32,-68-31,1 0,1-3,1-1,44 10,211 28,-199-35,-49-10,63 19,-66-13,80 38,-103-40,0 0,-1 0,0 2,-1 0,-1 1,18 20,-30-30,5 7,2 0,-1-1,1 0,20 13,-28-21,1 0,0 0,-1 0,1 0,0-1,0 0,0 0,0 0,0 0,0-1,0 1,0-1,0 0,0 0,0-1,0 1,0-1,0 0,0 0,0 0,0-1,3-1,78-38,80-37,-124 61,98-45,-112 48,0-2,-1 0,25-22,-16 9,-13 10,1 0,41-25,95-35,44-26,-192 99,17-12,39-18,-56 31,0 1,0 0,1 1,0 0,-1 1,1 0,14 0,0 1,1-2,-1-1,0-1,0-1,0-2,46-19,-45 17,0 2,45-9,-40 11,40-14,15-6,1 4,111-14,-50 10,-68 7,96-37,38-9,-195 59,1 0,-1-1,-1-2,21-10,70-49,-103 64,23-19,14-9,-41 31,0-1,1 0,-1 1,1 0,-1-1,1 1,-1 1,1-1,0 1,-1-1,8 1,-2 2,0 0,0 0,-1 1,1 0,-1 0,0 1,0 0,0 0,0 1,12 10,3 5,40 43,-9 2,53 83,43 53,-128-177,0 0,2-2,0-1,2-1,51 32,91 30,-32-18,-103-47,10 5,43 29,-64-36,1-1,0-1,1-1,1-1,36 11,149 36,31 9,-61-3,-59-19,63 21,191 61,-233-83,-116-34,-1 1,1 2,28 19,-7-5,95 41,-48-25,-42-11,-45-26,1-1,0 0,0 0,1-1,-1 0,1 0,0-1,18 4,-19-5,1-1,-1 0,1 0,-1-1,1-1,-1 1,1-1,-1-1,1 1,-1-1,0-1,0 0,0 0,0 0,12-8,137-92,-135 85,-1 0,0-1,-1-1,29-39,48-56,-64 80,-2-2,26-41,-47 61,-2-1,0 0,-1-1,6-21,-8 22,0 0,1 1,2 0,-1 0,12-17,-4 15,0 0,1 1,0 1,2 0,0 1,35-23,-27 20,-6 4,1 1,0 0,1 2,41-18,-34 21,-1-2,0-1,48-29,299-172,-333 190,5-4,74-59,-79 54,88-52,68-29,-165 90,68-45,-76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6T08:35:04.48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4220,'209'-14,"-6"-1,-173 15,14 1,-1-2,1-2,69-14,-68 5,35-9,105-13,-109 24,76-6,-94 15,1 0,-1-2,82-15,101-18,-94 11,0 0,-19 8,-107 13,0-1,-1-1,0-1,20-10,117-52,-125 57,1 2,0 1,34-4,60 0,-78 10,1-2,73-19,-28 3,1 4,125-6,22-3,-154 15,-52 8,-1-2,1-2,64-20,68-42,-134 52,0-1,52-38,3-7,115-62,-175 111,0 1,62-16,-6 2,143-38,-20 6,56-25,-133 46,-29 10,-75 20,-1 0,0-2,-1-2,0 0,-1-1,28-20,-10-1,-2-1,-1-2,67-81,20-52,-55 73,29-44,-33 42,-5 7,-33 45,4-6,34-71,-56 102,0 0,2 1,23-27,-16 20,19-30,78-120,-81 131,70-69,-22 27,6-17,-36 39,111-103,3 32,-126 106,2 3,51-26,191-65,-251 104,-1-1,0-3,-2 0,54-45,37-15,-58 41,-40 24,1 1,47-16,-46 19,0 0,41-25,-60 30,0 0,0 1,1 0,-1 1,1 0,1 0,-1 1,0 0,1 1,0 0,-1 1,1 0,0 1,0 0,-1 0,1 1,0 1,20 5,-11-1,0 1,0 1,-1 1,0 1,-1 1,34 25,93 95,-51-41,145 92,-145-114,-33-20,-2 3,54 59,45 85,-78-90,-26-36,62 73,45 9,-62-63,-40-26,-2 2,-3 2,71 115,-102-150,2-1,0-1,2-1,37 29,51 53,-25-11,124 144,-193-220,2 0,1-2,37 28,3 1,-55-42,0 0,0-1,0 0,1-1,0 0,1 0,-1-1,1-1,0 0,0 0,0-1,14 2,56 1,138-9,-89-2,89 19,-62-2,352-8,-299-5,-190 0,0-2,0 0,-1-1,1-1,-1-1,28-13,-24 10,0 1,0 0,46-7,20 9,95 5,-8 1,-143-3,-1-2,0-2,0 0,0-2,35-16,-31 11,1 2,1 2,40-6,-48 12,3 0,1-1,-1-1,40-14,-49 12,-1-1,-1-2,0 0,0-1,21-17,-14 8,62-49,-79 61,-2-1,1-1,-2 0,1 0,11-20,-18 23,1 1,-1-2,0 1,-1 0,0 0,0-1,-1 1,0-1,-1 0,0 1,0-1,0 1,-1-1,-1 0,-2-8,-5-16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6T08:35:24.53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1,'51'0,"0"2,70 12,1 16,-82-18,1-2,1-2,69 5,-34-8,0 3,98 24,-49-7,-61-17,98 1,-61-6,-56 0,87 3,218 40,-335-42,25 4,-1 2,62 24,-21-2,2-4,1-3,90 13,-53-12,-52-10,1-3,130 8,12-24,105 3,-179 13,35 2,98-17,107 4,-28 36,-254-24,121 35,-71-13,256 66,-367-90,0-2,1-1,0-2,53 4,164 17,-164-15,119 2,-139-15,128-2,-153-1,-1-2,63-15,-23 1,0 4,1 4,126-2,283 13,-219 1,-237-3,-1-2,0-2,41-11,-4 1,55-12,58-11,-87 24,196-3,-263 17,60-10,-59 5,62-1,-1 13,147 28,-166-21,19 2,0 4,98 35,-178-49,211 69,-181-63,1-1,0-3,58 3,322-10,-168-3,287 3,-525 1,0 2,0 0,0 0,-1 2,21 7,-17-4,1-2,42 7,228-8,-170-7,-88 1,-1-2,1-1,49-13,99-38,-45 11,-65 25,-15 4,-2-1,93-42,-62 16,2 3,2 5,164-41,27-6,10 2,-249 71,1 3,0 1,75 4,27-1,-114-3,-1 0,50-14,-48 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25:17.7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1 129,'592'0,"-563"-2,0-1,31-6,41-5,341 11,-227 6,386-4,-578 0,-1-2,0-1,-1-1,1 0,-1-2,25-11,-21 8,1 1,-1 2,52-9,27 7,-74 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43:26.3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3,'1592'0,"-1410"15,-36-1,-14 0,10 0,378-12,-262-4,-207 5,1 2,72 17,-71-11,1-3,61 3,381-12,-189 0,2661 1,-2802-14,-26 0,90-6,-159 12,-41 3,1-1,34-12,-38 10,0 0,1 2,30-2,-25 6,-4 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44:29.8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32,'0'1,"1"0,-1 0,0 0,1 0,-1 0,1 0,-1 0,1 0,0 0,-1 0,1 0,0-1,0 1,-1 0,1 0,0-1,0 1,0-1,0 1,0 0,0-1,0 0,0 1,0-1,0 0,0 1,0-1,2 0,36 5,-34-5,391 5,-231-7,4280 2,-4381-3,125-23,-40 3,-31 15,136 8,-105 3,797-3,-916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48:19.3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1 144,'19'0,"49"0,94-11,93-9,2 21,-93 1,865-2,-1003-1,0-2,34-7,19-2,-53 8,1-1,43-15,-44 11,1 2,52-8,152 15,-4-1,-137-12,-55 7,36-2,253 7,-169 2,-126-1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48:23.1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0 133,'148'-2,"240"9,-188 17,35 2,269-22,-273-6,1702 2,-1765 13,-45-1,359-7,-270-7,99 3,363-3,-502-5,179-30,-168 18,-57 8,-48 3,86-13,-123 16,0 2,53 2,47-3,-112-1,0-1,36-12,2-2,-39 13,3-1,1 1,64-6,-59 13,-10-1,0 0,41-7,-43 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48:25.2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60,'666'0,"-620"-2,0-3,79-17,-79 11,2 3,66-3,352 11,-183 2,-176-2,-75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50:43.4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30,'0'-1,"0"0,1 0,-1 0,0 0,1 0,-1 0,1 1,-1-1,1 0,0 0,-1 0,1 0,0 1,0-1,-1 0,1 1,0-1,0 0,0 1,0-1,0 1,0 0,0-1,0 1,0 0,0-1,2 1,32-6,-31 6,314-5,-175 7,-136-2,35 0,1 1,0 2,48 10,-27 2,2 1,2-2,0-3,87 3,223 22,-303-26,87 20,-102-16,1-3,61 2,340-12,-211-3,217 2,-433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50:44.9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1,'1175'0,"-1142"0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50:46.8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1,'861'0,"-666"14,-12 0,214-14,-174 0,-199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53:22.3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1,'4478'0,"-4425"1,-1 2,0 2,58 15,-38-8,0-3,138-1,-112-6,105 11,49 1,1861-15,-2090 0,0-1,30-7,-27 4,5-1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53:24.6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0,'1331'0,"-1300"0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25:21.4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59,'696'0,"-646"-2,65-12,-43 4,19-4,-47 6,68-2,499 9,-277 3,-304-2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53:32.45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1,'3'3,"1"0,0-1,0 1,0-1,0 0,0 0,1 0,-1-1,1 1,-1-1,1 0,4 0,61 3,-54-3,567 0,-279-3,3420 2,-3694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6T10:36:04.86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3971,'17'1,"1"-1,-1-1,1-1,-1 0,1-1,-1-1,0-1,31-12,-11 0,-24 12,0 0,-1-1,0-1,0 0,0 0,-1-1,19-18,9-20,44-68,-19 23,-51 76,1 0,18-15,-22 21,1-1,-2 1,1-2,-1 1,-1-1,12-20,8-30,-11 22,22-35,45-50,-35 54,-37 49,19-40,5-9,72-81,0 0,-54 74,-31 46,28-51,28-61,38-77,-12-33,-90 225,1 0,30-40,16-27,72-121,-29 48,-75 108,-25 46,1 0,1 1,1-1,0 2,14-19,-1 6,0-2,31-55,-50 78,43-57,-2 3,-6 3,2 2,2 2,67-64,-47 58,2 3,89-58,-107 84,-23 14,0 0,-1-1,22-21,-14 11,1 1,1 1,1 2,1 1,52-23,-66 35,0 1,0 0,1 2,0 0,1 2,26-3,127 5,-99 3,103-3,141 5,-298-2,0 1,0 1,0 2,-1-1,1 2,-1 1,31 16,124 87,-154-97,25 18,2 0,-1 2,73 69,150 213,40 92,-194-226,-45-65,-26-50,77 131,12 107,-40-80,11 8,-47-86,-44-107,0-1,37 66,137 178,-149-230,-4 2,44 89,-55-95,39 57,-39-68,-1 1,30 74,-49-103,11 32,35 70,-29-77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6T10:36:12.51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6908,'5'-1,"-1"1,0-1,1 0,-1 0,0 0,1 0,-1-1,0 0,0 1,0-2,-1 1,1 0,0-1,-1 0,0 1,1-1,-1-1,4-4,4-7,0-1,-1 0,8-19,3-3,31-36,-36 52,0 0,22-44,72-203,-65 123,-13 39,24-147,-43 191,-6 35,17-43,-15 45,13-50,-7-32,6-28,36-146,-46 230,2 0,28-68,8-30,-11-57,-9 33,51-221,-65 344,34-79,-30 85,-2-1,15-63,130-489,-131 490,-14 44,26-62,-23 79,12-29,32-111,-56 154,2 0,1 1,1 1,2 0,29-50,129-196,-118 187,-32 50,2 1,53-65,27-23,-80 97,77-81,-68 79,-2-2,37-52,-46 52,1-1,1 1,36-41,29-15,179-140,-230 205,2 1,74-33,-24 13,95-44,-114 55,-39 17,48-18,30-4,98-28,161-15,-262 63,159-7,95 23,-289 3,-56-1,0 1,1 1,-1 0,0 2,-1 0,28 10,-21-5,-1 2,0 1,38 27,130 111,-171-133,0 0,-1 1,-1 0,22 34,46 91,-30-49,115 165,-84-134,66 117,-60-45,-38-75,-3-18,4-2,115 163,65 83,-122-175,-95-141,1-2,2 0,1-1,2-1,41 41,79 76,-131-133,-1 0,-1 1,0 1,11 19,-13-19,0-1,1 0,1-1,0 0,12 10,9 6,0 0,48 59,31 58,16 8,-107-134,0 0,1-1,1-1,25 15,98 52,-63-38,14 7,74 47,-158-92,148 109,-101-75,2-2,118 58,19 10,-4 20,110 65,-179-127,85 49,-193-104,170 117,-36-27,-13-10,-55-27,-29-21,3-2,61 34,44 14,154 113,-242-151,-38-28,-1 1,-2 1,45 46,72 70,-106-105,-2 2,-2 2,44 58,72 126,-4 22,-28-15,-104-198,-2 1,0 0,-3 1,12 41,12 29,-1-6,-27-60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6T10:36:19.844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9220,'5'0,"-1"-1,1 0,0 0,-1-1,1 1,-1-1,0 0,1 0,-1-1,0 1,0-1,0 0,-1 0,6-5,7-9,23-29,-32 37,130-179,-134 184,31-40,2 1,63-57,-45 55,63-56,-97 81,-1 0,-1-2,23-32,-32 38,-1-1,0 0,-1-1,-1 0,0 0,2-19,9-28,-9 44,1 1,1-1,23-34,11-23,-15 19,-11 24,-2 0,23-72,-5-66,13-47,-10 95,-5-1,27-227,13-92,-62 376,4-128,-5 34,-7 143,40-304,-3 181,-10 41,-15 49,7-34,47-118,-50 161,88-222,-78 186,23-115,-42 159,1-1,2 2,2 0,1 0,1 1,2 1,24-31,28-40,-5-2,89-195,-123 235,68-105,11-23,25-72,-108 206,55-111,-61 131,2 1,34-42,1 8,-15 22,-2-2,47-83,79-243,-113 243,38-108,35-83,45-23,-156 318,-2 0,19-61,-22 59,1 1,30-58,2 16,57-72,-96 141,0 1,1-1,0 1,0 0,0 1,0-1,1 1,0 0,-1 1,11-4,8-2,45-9,-21 6,82-31,-87 26,1 2,75-14,273-6,-262 26,439-2,-563 11,39 2,-1 2,0 2,0 2,-1 2,60 21,200 100,-303-131,192 101,-159-80,0 1,-1 2,40 39,44 47,104 104,-197-185,0 0,-2 1,-1 2,-1 0,17 41,63 178,-93-231,56 200,0-2,-44-166,82 253,-86-260,2 0,2-1,30 51,-1-1,63 186,-36-82,-69-183,48 123,-45-111,-2 1,-1-1,4 38,-7-34,1 0,2-1,1 0,1 0,1-1,21 44,66 144,-78-175,31 52,-8-18,5 16,75 162,-91-191,51 82,-35-68,61 91,-62-102,56 109,-80-125,-14-30,20 34,100 147,-77-123,61 111,-41-57,-48-86,2-1,35 49,-24-43,57 113,-40-63,-21-50,66 84,52 41,-120-143,0 3,-2 2,32 58,-40-61,2-1,2-1,40 46,-28-38,-2 1,54 93,-33-51,184 328,-187-317,82 129,-94-168,83 92,74 87,-115-133,96 93,-136-153,-29-27,1-2,1 0,0 0,0-1,26 16,-8-12,1 2,0 1,31 23,-10 1,204 153,-233-180,0-1,1 0,40 14,86 23,-66-24,-83-27,215 67,31-2,-199-55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6T10:36:29.01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4368,'87'1,"109"-4,-168 1,-1-1,0-2,0-1,53-18,-38 8,2 2,0 1,0 3,1 2,1 1,86 0,13-5,-27 1,-68 9,-6 2,0-3,-1-1,78-18,12-17,187-81,-203 71,41-21,56-56,-170 96,-2-2,63-62,79-108,-120 113,79-143,-58 87,-2-11,-14 22,16-6,85-162,-128 208,58-120,-28 41,-1 6,-34 93,52-77,10-20,-66 108,60-83,-28 55,70-86,-115 154,2 1,0 2,2 0,0 1,37-21,140-62,-124 65,104-67,-123 67,119-54,124-5,-229 76,22-5,0 5,2 4,0 4,113 0,227 13,-417 0,1 1,-1 0,-1 1,25 7,71 30,-35-12,-72-26,34 12,73 33,-102-41,-1 0,0 1,0 0,-1 1,0 0,0 1,-1 0,0 1,-1-1,13 21,0 4,33 63,-48-84,-1 1,0-1,-1 1,-1 0,4 27,-3 49,3 21,-3-70,0-4,1-1,14 52,23 97,-13-43,78 222,-80-299,2-1,39 62,-46-86,-4-12,0-1,2-1,44 44,3 4,-29-26,38 62,26 35,22 36,-54-60,110 207,-159-283,41 81,-50-108,0 1,0-2,2 0,23 24,-22-28,-2 2,0-1,17 26,-24-30,-1-1,0 1,0-1,-1 1,-1 0,0 1,0-1,1 15,40 184,-18-99,46 230,-46-242,-13-56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55:17.4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1,'2523'0,"-2490"0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55:18.8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1,'1828'0,"-1654"14,-29 0,27 6,-117-12,-19-2,-4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55:20.0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2,'264'-1,"290"3,-331 12,65 1,700-16,-955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55:21.4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1,'230'0,"591"11,29 6,-815-17,118 5,-134-3,0 1,0 0,0 2,0 0,32 15,7 4,92 27,-117-41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55:22.9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1,'13'0,"1"2,23 5,5 1,117 2,41 7,-112-1,38 8,168 8,68-32,-160-2,850 2,-1039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25:23.2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31,'740'0,"-695"-2,60-11,36-2,552 15,-332 1,-334-1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6T10:47:33.9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1,'101'-1,"115"3,-92 11,54 2,626-14,-384-3,695 2,-1086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6T10:47:35.4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30,'1815'0,"-1617"-15,1 0,477 17,-640-2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6T10:47:36.8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61,'1633'0,"-1596"1,-1-3,1-1,-1-1,0-3,51-14,-65 14,0 2,1 0,0 2,25-1,94 5,-66 1,557-2,-603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6T10:47:38.5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1 146,'1805'0,"-1721"-4,1-4,121-28,-32 5,-33 8,-47 6,1 4,99 0,-50 14,-116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56:04.1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2,'116'-1,"130"3,-214 2,-1 1,0 2,53 18,-46-12,65 12,-27-18,0-2,94-8,-39 0,-72 3,86 11,-60-1,134-2,-204-8,1 1,19 3,-7 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56:05.2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32,'56'0,"8"1,115-13,-101 2,83 0,81 11,-83 1,340-2,-463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56:06.1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0,'401'0,"-318"4,96 16,-12 1,594-7,-489-16,-255 2,-1-1,18-3,-4-2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56:07.1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58,'63'0,"510"-17,-372 8,-70 5,13-9,43-2,-65 15,-84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56:08.3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0,'1486'0,"-1461"0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6T10:50:52.2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0,'13'13,"2"-1,0 0,30 17,55 22,-69-36,85 35,-99-44,-1-2,1 0,-1-1,1-1,26 1,663-7,-448-11,-125 4,43 6,49-4,128-26,-274 27,-20 3,69-16,-45 6,140-6,-220 20,107-11,24-2,-105 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25:29.2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0 258,'544'0,"-508"-1,59-11,5-1,116 8,-196 3,0-1,40-12,7-2,0 9,106 0,-65 5,27-13,-69 7,94-18,-97 15,1 2,66-1,529 10,-287 3,-355-3,1-1,-1-1,0-1,0 0,22-9,-16 5,48-9,-8 12,0 2,64 5,63-2,-99-13,0-1,-67 13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6T10:50:53.6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1 260,'5'0,"370"-4,-3-19,-111-15,-5 0,73 26,-220 12,171-22,-249 17,207-27,-36 12,-144 13,78-18,-87 14,0 2,84-4,440 15,-548-2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6T10:50:55.1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31,'1798'0,"-1628"-15,-13 0,474 14,-300 3,-299-2,-2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6T10:50:57.0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1,'114'4,"147"24,-175-16,134 2,1338-15,-1518 3,57 10,18 1,312-10,-221-5,-176 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6T11:00:21.989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1,'11'1,"-1"0,0 1,1 1,-1 0,0 0,-1 1,1 0,14 9,3 1,0-2,0 0,0 1,0 2,28 20,107 82,53 42,-65-41,308 185,-403-272,137 85,159 180,-204-165,-114-104,2-3,62 35,-53-34,51 37,102 92,-93-73,54 46,-52-32,311 254,-371-312,82 82,-44-37,32 34,-8-8,-83-82,43 56,5 6,-34-51,49 36,11 8,-59-48,75 47,-33-25,62 61,17 11,-118-97,1-3,90 42,-96-51,-1 2,0 1,48 39,-17-12,16 13,118 111,-20-16,19 17,-138-114,77 55,217 179,-313-255,159 132,-146-124,-15-15,46 27,31 22,72 90,-52-43,64 57,-187-170,2-1,0-1,0 0,38 17,-30-16,46 29,166 157,-210-169,0 1,23 37,2 0,88 122,-104-146,-3 2,-1 1,-2 2,35 76,-49-92,1-1,1-1,2-1,29 33,42 61,-82-108,1 1,1-2,0 1,1-2,27 24,-9-12,-2 1,0 1,-2 2,-1 1,-2 1,28 46,-22-30,2-1,49 55,-61-79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6T11:00:24.981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2623 0,'0'12,"2"0,0 0,4 16,2 6,3 19,2 0,23 57,50 97,-38-95,46 91,5 14,-85-188,1-1,1 0,36 44,-33-47,-2 0,0 1,-1 1,13 32,-14-14,-3 1,-1 1,-3-1,3 54,-4-34,18 74,54 116,-62-214,30 88,-11-13,16 58,-43-139,-2 1,4 71,-9-73,8 35,-5-38,2 49,-7-75,0 0,-1 0,0 0,0 0,0-1,-1 1,0 0,0 0,0-1,-1 1,0-1,0 0,0 0,-1 0,1 0,-1-1,0 1,-1-1,1 0,-1 0,0-1,0 1,-10 5,-8 1,-1 0,1-1,-2-1,-33 6,32-8,-22 4,-1-2,-76 3,-100-11,105-2,-928 2,1019 2,0 1,1 1,-46 13,-15 3,13-11,-117-1,-9 0,-107 7,156-11,-11 10,-48 1,206-15,-9 0,0 0,0 0,0 1,1 1,-1 1,-25 7,11 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6T14:41:19.717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1,'18'2,"-2"0,1 2,0 0,-1 1,1 0,-1 1,-1 1,25 15,4 0,0-2,1-1,-1 3,0 2,46 33,175 135,86 68,-104-66,502 301,-658-444,222 139,261 294,-334-269,-184-172,1-2,101 54,-86-54,84 62,167 149,-154-120,91 75,-88-51,511 416,-607-513,133 137,-71-62,51 55,-12-11,-136-137,69 94,11 10,-58-86,82 61,17 13,-97-79,123 76,-53-40,100 100,28 19,-193-161,2-3,149 68,-159-84,-2 4,0 2,79 62,-27-19,25 22,194 182,-33-27,31 29,-226-187,126 89,355 293,-512-416,261 215,-240-203,-25-23,77 42,48 36,121 148,-87-70,105 94,-305-279,2-2,0-1,1-1,62 28,-49-26,74 50,272 254,-342-276,-2 2,39 59,2 2,145 198,-171-237,-3 2,-3 2,-4 3,59 126,-82-153,2-1,3-2,2-1,48 55,68 98,-134-174,3-2,0 0,1-1,2-1,42 38,-13-20,-3 3,-1 1,-3 3,-1 1,-3 2,44 77,-35-51,4-2,80 91,-101-129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58:53.7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58,'2564'0,"-2389"-15,-17 1,340 13,-234 2,-238-2,0-2,29-6,28-3,192 8,-181 5,-63-1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59:01.5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1 173,'79'1,"-18"1,0-3,77-12,-69 4,88-2,72 12,-77 1,960-2,-906 15,-1-1,-138-14,-15-1,1 2,61 10,-47-2,88 2,68-12,-83-1,-57 4,-33 0,80-7,-90-2,72-23,-67 17,49-9,67 5,-18 2,-63 7,-44 5,40-7,-31 2,0 2,50-1,93 9,-67 0,686-2,-763-2,-1-3,72-16,22-3,117 17,-212 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59:08.0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0 259,'3919'0,"-3878"-2,57-10,32-2,-113 14,576-40,-482 19,-72 12,1 1,69-2,-69 10,0-2,0-1,0-2,43-11,-41 6,0 2,1 1,53-1,135 9,-99 1,1247-2,-1355 2,-1 0,1 2,0 0,27 10,43 8,-8-13,173-6,-140-5,1994 1,-1887-13,-4-1,-200 15,30 0,85-10,-34-2,33-6,50-10,-131 19,95-3,57 14,-82 0,-9-1,153-3,-117-11,50-2,528 14,-346 3,978-2,-1187 15,-6-1,553-15,-690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4:00:10.82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0,'1174'0,"-1139"3,-1 1,1 1,-1 2,51 18,-45-13,0-2,66 9,-15-15,37 5,15 4,225-8,-210-7,1501 2,-1613 2,68 12,-39-3,90 11,-50-4,162 3,634-23,-851-1,63-10,-14 0,-73 9,0-1,-1-1,55-18,-38 6,2 2,0 3,0 1,1 4,66-4,157 13,-246-4,33-6,27-4,304 11,-206 3,700-1,-860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27:58.9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1 174,'0'-1,"0"0,1 0,-1 0,1 0,-1 0,1 0,-1 0,1 0,-1 0,1 0,0 0,0 0,-1 1,1-1,0 0,0 1,0-1,0 0,0 1,0-1,0 1,0-1,0 1,0 0,0-1,0 1,2 0,36-6,-33 6,323-6,-186 9,698-3,-795-1,-1-3,-1-1,87-21,-95 18,1 2,52-2,27-3,-46 1,87 0,72 11,-82 2,183-3,-317-1,1-1,0 0,-1-1,0-1,25-9,25-7,-35 15,52-4,-51 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4:01:41.859"/>
    </inkml:context>
    <inkml:brush xml:id="br0">
      <inkml:brushProperty name="width" value="0.3" units="cm"/>
      <inkml:brushProperty name="height" value="0.6" units="cm"/>
      <inkml:brushProperty name="color" value="#8BFF8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1,'3058'0,"-3040"1,1 1,0 1,-1 1,0 1,20 7,-12-4,40 8,1-9,0-3,87-7,-38 1,940 2,-1031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4:01:55.593"/>
    </inkml:context>
    <inkml:brush xml:id="br0">
      <inkml:brushProperty name="width" value="0.3" units="cm"/>
      <inkml:brushProperty name="height" value="0.6" units="cm"/>
      <inkml:brushProperty name="color" value="#8BFF8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1,'1298'0,"-1256"2,61 10,15 2,280-11,-205-5,534 2,-673 3,0 2,70 16,-71-10,0-3,73 2,783-12,-874 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28:01.7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59,'859'0,"-669"-15,-15 0,-136 15,20-1,107-14,-126 9,1 2,46 2,-62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03:28:03.5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0,'706'0,"-675"0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A6B1C-6890-45DE-8C78-47EC495B9B53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5C060-634D-4E2C-B982-25A7EC337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5C060-634D-4E2C-B982-25A7EC337D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22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FA82-2ACE-4255-8976-FD9941CDAD57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43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FA82-2ACE-4255-8976-FD9941CDAD57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0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FA82-2ACE-4255-8976-FD9941CDAD57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0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FA82-2ACE-4255-8976-FD9941CDAD57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77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FA82-2ACE-4255-8976-FD9941CDAD57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07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FA82-2ACE-4255-8976-FD9941CDAD57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2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FA82-2ACE-4255-8976-FD9941CDAD57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34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FA82-2ACE-4255-8976-FD9941CDAD57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98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FA82-2ACE-4255-8976-FD9941CDAD57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44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FA82-2ACE-4255-8976-FD9941CDAD57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05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351FA82-2ACE-4255-8976-FD9941CDAD57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87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1FA82-2ACE-4255-8976-FD9941CDAD57}" type="datetimeFigureOut">
              <a:rPr lang="ko-KR" altLang="en-US" smtClean="0"/>
              <a:t>2023-01-07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87822C0-0E20-4256-8FCC-1C4236B35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8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image" Target="../media/image24.png"/><Relationship Id="rId7" Type="http://schemas.openxmlformats.org/officeDocument/2006/relationships/image" Target="../media/image8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70.png"/><Relationship Id="rId4" Type="http://schemas.openxmlformats.org/officeDocument/2006/relationships/customXml" Target="../ink/ink19.xml"/><Relationship Id="rId9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0" Type="http://schemas.openxmlformats.org/officeDocument/2006/relationships/customXml" Target="../ink/ink25.xml"/><Relationship Id="rId4" Type="http://schemas.openxmlformats.org/officeDocument/2006/relationships/customXml" Target="../ink/ink22.xml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customXml" Target="../ink/ink27.xml"/><Relationship Id="rId10" Type="http://schemas.openxmlformats.org/officeDocument/2006/relationships/image" Target="../media/image150.png"/><Relationship Id="rId4" Type="http://schemas.openxmlformats.org/officeDocument/2006/relationships/image" Target="../media/image120.png"/><Relationship Id="rId9" Type="http://schemas.openxmlformats.org/officeDocument/2006/relationships/customXml" Target="../ink/ink2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image" Target="../media/image1.jpg"/><Relationship Id="rId7" Type="http://schemas.openxmlformats.org/officeDocument/2006/relationships/image" Target="../media/image35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0" Type="http://schemas.openxmlformats.org/officeDocument/2006/relationships/customXml" Target="../ink/ink31.xml"/><Relationship Id="rId4" Type="http://schemas.openxmlformats.org/officeDocument/2006/relationships/image" Target="../media/image32.jpg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43.png"/><Relationship Id="rId3" Type="http://schemas.openxmlformats.org/officeDocument/2006/relationships/image" Target="../media/image1.jpg"/><Relationship Id="rId7" Type="http://schemas.openxmlformats.org/officeDocument/2006/relationships/image" Target="../media/image40.jpg"/><Relationship Id="rId12" Type="http://schemas.openxmlformats.org/officeDocument/2006/relationships/customXml" Target="../ink/ink34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11" Type="http://schemas.openxmlformats.org/officeDocument/2006/relationships/image" Target="../media/image42.png"/><Relationship Id="rId5" Type="http://schemas.openxmlformats.org/officeDocument/2006/relationships/image" Target="../media/image33.png"/><Relationship Id="rId10" Type="http://schemas.openxmlformats.org/officeDocument/2006/relationships/customXml" Target="../ink/ink33.xml"/><Relationship Id="rId4" Type="http://schemas.openxmlformats.org/officeDocument/2006/relationships/image" Target="../media/image35.jpg"/><Relationship Id="rId9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13" Type="http://schemas.openxmlformats.org/officeDocument/2006/relationships/image" Target="../media/image51.png"/><Relationship Id="rId3" Type="http://schemas.openxmlformats.org/officeDocument/2006/relationships/image" Target="../media/image1.jpg"/><Relationship Id="rId7" Type="http://schemas.openxmlformats.org/officeDocument/2006/relationships/image" Target="../media/image48.png"/><Relationship Id="rId12" Type="http://schemas.openxmlformats.org/officeDocument/2006/relationships/customXml" Target="../ink/ink37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g"/><Relationship Id="rId11" Type="http://schemas.openxmlformats.org/officeDocument/2006/relationships/image" Target="../media/image50.png"/><Relationship Id="rId5" Type="http://schemas.openxmlformats.org/officeDocument/2006/relationships/image" Target="../media/image46.jpg"/><Relationship Id="rId10" Type="http://schemas.openxmlformats.org/officeDocument/2006/relationships/customXml" Target="../ink/ink36.xml"/><Relationship Id="rId4" Type="http://schemas.openxmlformats.org/officeDocument/2006/relationships/image" Target="../media/image45.jpg"/><Relationship Id="rId9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56.png"/><Relationship Id="rId3" Type="http://schemas.openxmlformats.org/officeDocument/2006/relationships/image" Target="../media/image1.jpg"/><Relationship Id="rId7" Type="http://schemas.openxmlformats.org/officeDocument/2006/relationships/image" Target="../media/image53.jpg"/><Relationship Id="rId12" Type="http://schemas.openxmlformats.org/officeDocument/2006/relationships/customXml" Target="../ink/ink40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11" Type="http://schemas.openxmlformats.org/officeDocument/2006/relationships/image" Target="../media/image55.png"/><Relationship Id="rId5" Type="http://schemas.openxmlformats.org/officeDocument/2006/relationships/image" Target="../media/image33.png"/><Relationship Id="rId10" Type="http://schemas.openxmlformats.org/officeDocument/2006/relationships/customXml" Target="../ink/ink39.xml"/><Relationship Id="rId4" Type="http://schemas.openxmlformats.org/officeDocument/2006/relationships/image" Target="../media/image35.jpg"/><Relationship Id="rId9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3" Type="http://schemas.openxmlformats.org/officeDocument/2006/relationships/image" Target="../media/image57.png"/><Relationship Id="rId7" Type="http://schemas.openxmlformats.org/officeDocument/2006/relationships/image" Target="../media/image3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0" Type="http://schemas.openxmlformats.org/officeDocument/2006/relationships/customXml" Target="../ink/ink44.xml"/><Relationship Id="rId4" Type="http://schemas.openxmlformats.org/officeDocument/2006/relationships/customXml" Target="../ink/ink41.xml"/><Relationship Id="rId9" Type="http://schemas.openxmlformats.org/officeDocument/2006/relationships/image" Target="../media/image3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customXml" Target="../ink/ink45.xml"/><Relationship Id="rId7" Type="http://schemas.openxmlformats.org/officeDocument/2006/relationships/customXml" Target="../ink/ink47.xml"/><Relationship Id="rId12" Type="http://schemas.openxmlformats.org/officeDocument/2006/relationships/image" Target="../media/image6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customXml" Target="../ink/ink49.xml"/><Relationship Id="rId5" Type="http://schemas.openxmlformats.org/officeDocument/2006/relationships/customXml" Target="../ink/ink46.xml"/><Relationship Id="rId10" Type="http://schemas.openxmlformats.org/officeDocument/2006/relationships/image" Target="../media/image61.png"/><Relationship Id="rId4" Type="http://schemas.openxmlformats.org/officeDocument/2006/relationships/image" Target="../media/image58.png"/><Relationship Id="rId9" Type="http://schemas.openxmlformats.org/officeDocument/2006/relationships/customXml" Target="../ink/ink4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customXml" Target="../ink/ink50.xml"/><Relationship Id="rId7" Type="http://schemas.openxmlformats.org/officeDocument/2006/relationships/customXml" Target="../ink/ink5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customXml" Target="../ink/ink51.xml"/><Relationship Id="rId10" Type="http://schemas.openxmlformats.org/officeDocument/2006/relationships/image" Target="../media/image39.png"/><Relationship Id="rId4" Type="http://schemas.openxmlformats.org/officeDocument/2006/relationships/image" Target="../media/image360.png"/><Relationship Id="rId9" Type="http://schemas.openxmlformats.org/officeDocument/2006/relationships/customXml" Target="../ink/ink5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customXml" Target="../ink/ink54.xml"/><Relationship Id="rId7" Type="http://schemas.openxmlformats.org/officeDocument/2006/relationships/customXml" Target="../ink/ink56.xml"/><Relationship Id="rId12" Type="http://schemas.openxmlformats.org/officeDocument/2006/relationships/image" Target="../media/image6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customXml" Target="../ink/ink58.xml"/><Relationship Id="rId5" Type="http://schemas.openxmlformats.org/officeDocument/2006/relationships/customXml" Target="../ink/ink55.xml"/><Relationship Id="rId10" Type="http://schemas.openxmlformats.org/officeDocument/2006/relationships/image" Target="../media/image66.png"/><Relationship Id="rId4" Type="http://schemas.openxmlformats.org/officeDocument/2006/relationships/image" Target="../media/image63.png"/><Relationship Id="rId9" Type="http://schemas.openxmlformats.org/officeDocument/2006/relationships/customXml" Target="../ink/ink5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customXml" Target="../ink/ink59.xml"/><Relationship Id="rId7" Type="http://schemas.openxmlformats.org/officeDocument/2006/relationships/customXml" Target="../ink/ink6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customXml" Target="../ink/ink60.xml"/><Relationship Id="rId10" Type="http://schemas.openxmlformats.org/officeDocument/2006/relationships/image" Target="../media/image430.png"/><Relationship Id="rId4" Type="http://schemas.openxmlformats.org/officeDocument/2006/relationships/image" Target="../media/image40.png"/><Relationship Id="rId9" Type="http://schemas.openxmlformats.org/officeDocument/2006/relationships/customXml" Target="../ink/ink6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5.xml"/><Relationship Id="rId3" Type="http://schemas.openxmlformats.org/officeDocument/2006/relationships/image" Target="../media/image57.png"/><Relationship Id="rId7" Type="http://schemas.openxmlformats.org/officeDocument/2006/relationships/image" Target="../media/image4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.xml"/><Relationship Id="rId5" Type="http://schemas.openxmlformats.org/officeDocument/2006/relationships/image" Target="../media/image440.png"/><Relationship Id="rId4" Type="http://schemas.openxmlformats.org/officeDocument/2006/relationships/customXml" Target="../ink/ink63.xml"/><Relationship Id="rId9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jfif"/><Relationship Id="rId5" Type="http://schemas.openxmlformats.org/officeDocument/2006/relationships/image" Target="../media/image70.jfif"/><Relationship Id="rId4" Type="http://schemas.openxmlformats.org/officeDocument/2006/relationships/image" Target="../media/image69.jf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5.xml"/><Relationship Id="rId3" Type="http://schemas.openxmlformats.org/officeDocument/2006/relationships/diagramLayout" Target="../diagrams/layout2.xml"/><Relationship Id="rId7" Type="http://schemas.openxmlformats.org/officeDocument/2006/relationships/customXml" Target="../ink/ink2.xml"/><Relationship Id="rId12" Type="http://schemas.openxmlformats.org/officeDocument/2006/relationships/image" Target="../media/image6.png"/><Relationship Id="rId2" Type="http://schemas.openxmlformats.org/officeDocument/2006/relationships/diagramData" Target="../diagrams/data2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customXml" Target="../ink/ink4.xml"/><Relationship Id="rId5" Type="http://schemas.openxmlformats.org/officeDocument/2006/relationships/diagramColors" Target="../diagrams/colors2.xml"/><Relationship Id="rId15" Type="http://schemas.openxmlformats.org/officeDocument/2006/relationships/customXml" Target="../ink/ink6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2.xml"/><Relationship Id="rId9" Type="http://schemas.openxmlformats.org/officeDocument/2006/relationships/customXml" Target="../ink/ink3.xml"/><Relationship Id="rId1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9.xml"/><Relationship Id="rId13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7.png"/><Relationship Id="rId12" Type="http://schemas.openxmlformats.org/officeDocument/2006/relationships/customXml" Target="../ink/ink71.xml"/><Relationship Id="rId2" Type="http://schemas.openxmlformats.org/officeDocument/2006/relationships/customXml" Target="../ink/ink6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8.xml"/><Relationship Id="rId11" Type="http://schemas.openxmlformats.org/officeDocument/2006/relationships/image" Target="../media/image79.png"/><Relationship Id="rId5" Type="http://schemas.openxmlformats.org/officeDocument/2006/relationships/image" Target="../media/image76.png"/><Relationship Id="rId10" Type="http://schemas.openxmlformats.org/officeDocument/2006/relationships/customXml" Target="../ink/ink70.xml"/><Relationship Id="rId4" Type="http://schemas.openxmlformats.org/officeDocument/2006/relationships/customXml" Target="../ink/ink67.xml"/><Relationship Id="rId9" Type="http://schemas.openxmlformats.org/officeDocument/2006/relationships/image" Target="../media/image7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5.png"/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12" Type="http://schemas.openxmlformats.org/officeDocument/2006/relationships/customXml" Target="../ink/ink1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jpg"/><Relationship Id="rId7" Type="http://schemas.openxmlformats.org/officeDocument/2006/relationships/customXml" Target="../ink/ink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12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16.xml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customXml" Target="../ink/ink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7AB46-AC23-82E8-A501-AA7E4E088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9821" y="1201793"/>
            <a:ext cx="9294919" cy="2036226"/>
          </a:xfrm>
        </p:spPr>
        <p:txBody>
          <a:bodyPr anchor="ctr"/>
          <a:lstStyle/>
          <a:p>
            <a:pPr algn="ctr"/>
            <a:r>
              <a:rPr lang="ko-KR" altLang="en-US" b="1" dirty="0"/>
              <a:t>비디오게임 </a:t>
            </a:r>
            <a:r>
              <a:rPr lang="ko-KR" altLang="en-US" b="1" dirty="0" err="1"/>
              <a:t>트렌드분석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5DC015-1679-4219-21B6-60167D602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3414" y="3833045"/>
            <a:ext cx="5527734" cy="977621"/>
          </a:xfrm>
        </p:spPr>
        <p:txBody>
          <a:bodyPr>
            <a:normAutofit/>
          </a:bodyPr>
          <a:lstStyle/>
          <a:p>
            <a:pPr algn="ctr"/>
            <a:r>
              <a:rPr lang="ko-KR" altLang="en-US" sz="2400" dirty="0" err="1"/>
              <a:t>코드스테이츠</a:t>
            </a:r>
            <a:r>
              <a:rPr lang="ko-KR" altLang="en-US" sz="2400" dirty="0"/>
              <a:t> </a:t>
            </a:r>
            <a:r>
              <a:rPr lang="en-US" altLang="ko-KR" sz="2400" dirty="0"/>
              <a:t>AI</a:t>
            </a:r>
            <a:r>
              <a:rPr lang="ko-KR" altLang="en-US" sz="2400" dirty="0"/>
              <a:t>부트캠프 </a:t>
            </a:r>
            <a:r>
              <a:rPr lang="en-US" altLang="ko-KR" sz="2400" dirty="0"/>
              <a:t>17</a:t>
            </a:r>
            <a:r>
              <a:rPr lang="ko-KR" altLang="en-US" sz="2400" dirty="0"/>
              <a:t>기 </a:t>
            </a:r>
            <a:r>
              <a:rPr lang="ko-KR" altLang="en-US" sz="2400" dirty="0" err="1"/>
              <a:t>이연준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8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/>
              <a:t>지역에 따른 평균 비디오게임 판매량의 차이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6C0AF46-D02A-6322-C3F1-0257CFC368BD}"/>
              </a:ext>
            </a:extLst>
          </p:cNvPr>
          <p:cNvGraphicFramePr>
            <a:graphicFrameLocks noGrp="1"/>
          </p:cNvGraphicFramePr>
          <p:nvPr/>
        </p:nvGraphicFramePr>
        <p:xfrm>
          <a:off x="1451577" y="2012811"/>
          <a:ext cx="9603277" cy="260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953">
                  <a:extLst>
                    <a:ext uri="{9D8B030D-6E8A-4147-A177-3AD203B41FA5}">
                      <a16:colId xmlns:a16="http://schemas.microsoft.com/office/drawing/2014/main" val="2506772432"/>
                    </a:ext>
                  </a:extLst>
                </a:gridCol>
                <a:gridCol w="1466598">
                  <a:extLst>
                    <a:ext uri="{9D8B030D-6E8A-4147-A177-3AD203B41FA5}">
                      <a16:colId xmlns:a16="http://schemas.microsoft.com/office/drawing/2014/main" val="121712172"/>
                    </a:ext>
                  </a:extLst>
                </a:gridCol>
                <a:gridCol w="2599806">
                  <a:extLst>
                    <a:ext uri="{9D8B030D-6E8A-4147-A177-3AD203B41FA5}">
                      <a16:colId xmlns:a16="http://schemas.microsoft.com/office/drawing/2014/main" val="1391764849"/>
                    </a:ext>
                  </a:extLst>
                </a:gridCol>
                <a:gridCol w="2127960">
                  <a:extLst>
                    <a:ext uri="{9D8B030D-6E8A-4147-A177-3AD203B41FA5}">
                      <a16:colId xmlns:a16="http://schemas.microsoft.com/office/drawing/2014/main" val="3467567105"/>
                    </a:ext>
                  </a:extLst>
                </a:gridCol>
                <a:gridCol w="2127960">
                  <a:extLst>
                    <a:ext uri="{9D8B030D-6E8A-4147-A177-3AD203B41FA5}">
                      <a16:colId xmlns:a16="http://schemas.microsoft.com/office/drawing/2014/main" val="2673579337"/>
                    </a:ext>
                  </a:extLst>
                </a:gridCol>
              </a:tblGrid>
              <a:tr h="5207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700" u="none" strike="noStrike">
                          <a:effectLst/>
                        </a:rPr>
                        <a:t>region</a:t>
                      </a:r>
                      <a:endParaRPr lang="en-US" sz="2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700" u="none" strike="noStrike">
                          <a:effectLst/>
                        </a:rPr>
                        <a:t>Count</a:t>
                      </a:r>
                      <a:endParaRPr lang="en-US" sz="2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700" u="none" strike="noStrike" dirty="0">
                          <a:effectLst/>
                        </a:rPr>
                        <a:t>Total</a:t>
                      </a:r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700" u="none" strike="noStrike">
                          <a:effectLst/>
                        </a:rPr>
                        <a:t>Mean</a:t>
                      </a:r>
                      <a:endParaRPr lang="en-US" sz="2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700" u="none" strike="noStrike">
                          <a:effectLst/>
                        </a:rPr>
                        <a:t>S_Dev</a:t>
                      </a:r>
                      <a:endParaRPr lang="en-US" sz="2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/>
                </a:tc>
                <a:extLst>
                  <a:ext uri="{0D108BD9-81ED-4DB2-BD59-A6C34878D82A}">
                    <a16:rowId xmlns:a16="http://schemas.microsoft.com/office/drawing/2014/main" val="1636053191"/>
                  </a:ext>
                </a:extLst>
              </a:tr>
              <a:tr h="5207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700" u="none" strike="noStrike">
                          <a:effectLst/>
                        </a:rPr>
                        <a:t>JP</a:t>
                      </a:r>
                      <a:endParaRPr lang="en-US" sz="2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7,248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1,395,489,996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192,534.49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458,343.73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extLst>
                  <a:ext uri="{0D108BD9-81ED-4DB2-BD59-A6C34878D82A}">
                    <a16:rowId xmlns:a16="http://schemas.microsoft.com/office/drawing/2014/main" val="455452749"/>
                  </a:ext>
                </a:extLst>
              </a:tr>
              <a:tr h="5207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700" u="none" strike="noStrike">
                          <a:effectLst/>
                        </a:rPr>
                        <a:t>NA</a:t>
                      </a:r>
                      <a:endParaRPr lang="en-US" sz="2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13,370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4,719,459,978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352,988.78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913,467.25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extLst>
                  <a:ext uri="{0D108BD9-81ED-4DB2-BD59-A6C34878D82A}">
                    <a16:rowId xmlns:a16="http://schemas.microsoft.com/office/drawing/2014/main" val="1603282892"/>
                  </a:ext>
                </a:extLst>
              </a:tr>
              <a:tr h="5207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700" u="none" strike="noStrike">
                          <a:effectLst/>
                        </a:rPr>
                        <a:t>Other</a:t>
                      </a:r>
                      <a:endParaRPr lang="en-US" sz="2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10,989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876,399,999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79,752.48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234,582.74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extLst>
                  <a:ext uri="{0D108BD9-81ED-4DB2-BD59-A6C34878D82A}">
                    <a16:rowId xmlns:a16="http://schemas.microsoft.com/office/drawing/2014/main" val="2960060310"/>
                  </a:ext>
                </a:extLst>
              </a:tr>
              <a:tr h="5207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700" u="none" strike="noStrike" dirty="0">
                          <a:effectLst/>
                        </a:rPr>
                        <a:t>PAL</a:t>
                      </a:r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11,701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2,703,569,989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231,054.61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 dirty="0">
                          <a:effectLst/>
                        </a:rPr>
                        <a:t>633,098.41 </a:t>
                      </a:r>
                      <a:endParaRPr lang="en-US" altLang="ko-KR" sz="2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extLst>
                  <a:ext uri="{0D108BD9-81ED-4DB2-BD59-A6C34878D82A}">
                    <a16:rowId xmlns:a16="http://schemas.microsoft.com/office/drawing/2014/main" val="2551920868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0024A672-5CD0-E091-F668-EB1FFD12F921}"/>
              </a:ext>
            </a:extLst>
          </p:cNvPr>
          <p:cNvGraphicFramePr>
            <a:graphicFrameLocks noGrp="1"/>
          </p:cNvGraphicFramePr>
          <p:nvPr/>
        </p:nvGraphicFramePr>
        <p:xfrm>
          <a:off x="1451575" y="4951851"/>
          <a:ext cx="37266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1650">
                  <a:extLst>
                    <a:ext uri="{9D8B030D-6E8A-4147-A177-3AD203B41FA5}">
                      <a16:colId xmlns:a16="http://schemas.microsoft.com/office/drawing/2014/main" val="3165724257"/>
                    </a:ext>
                  </a:extLst>
                </a:gridCol>
                <a:gridCol w="931650">
                  <a:extLst>
                    <a:ext uri="{9D8B030D-6E8A-4147-A177-3AD203B41FA5}">
                      <a16:colId xmlns:a16="http://schemas.microsoft.com/office/drawing/2014/main" val="4139370837"/>
                    </a:ext>
                  </a:extLst>
                </a:gridCol>
                <a:gridCol w="931650">
                  <a:extLst>
                    <a:ext uri="{9D8B030D-6E8A-4147-A177-3AD203B41FA5}">
                      <a16:colId xmlns:a16="http://schemas.microsoft.com/office/drawing/2014/main" val="3406923557"/>
                    </a:ext>
                  </a:extLst>
                </a:gridCol>
                <a:gridCol w="931650">
                  <a:extLst>
                    <a:ext uri="{9D8B030D-6E8A-4147-A177-3AD203B41FA5}">
                      <a16:colId xmlns:a16="http://schemas.microsoft.com/office/drawing/2014/main" val="1599673977"/>
                    </a:ext>
                  </a:extLst>
                </a:gridCol>
              </a:tblGrid>
              <a:tr h="20955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+mn-ea"/>
                          <a:ea typeface="+mn-ea"/>
                        </a:rPr>
                        <a:t>One-Way ANOVA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32754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+mn-ea"/>
                          <a:ea typeface="+mn-ea"/>
                        </a:rPr>
                        <a:t>F-stat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368.546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+mn-ea"/>
                          <a:ea typeface="+mn-ea"/>
                        </a:rPr>
                        <a:t>P-</a:t>
                      </a:r>
                      <a:r>
                        <a:rPr lang="en-US" sz="2000" u="none" strike="noStrike" dirty="0" err="1">
                          <a:effectLst/>
                          <a:latin typeface="+mn-ea"/>
                          <a:ea typeface="+mn-ea"/>
                        </a:rPr>
                        <a:t>val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0.000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4819181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37085F6A-77FA-A9F6-C0D1-042AD6CCF60A}"/>
              </a:ext>
            </a:extLst>
          </p:cNvPr>
          <p:cNvGraphicFramePr>
            <a:graphicFrameLocks noGrp="1"/>
          </p:cNvGraphicFramePr>
          <p:nvPr/>
        </p:nvGraphicFramePr>
        <p:xfrm>
          <a:off x="7328254" y="4951851"/>
          <a:ext cx="37266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6600">
                  <a:extLst>
                    <a:ext uri="{9D8B030D-6E8A-4147-A177-3AD203B41FA5}">
                      <a16:colId xmlns:a16="http://schemas.microsoft.com/office/drawing/2014/main" val="316572425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Post hoc-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tukey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HSD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32754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 &gt; PAL &gt; JP &gt; Other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4819181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A9467C4B-1C52-5618-CF2D-6982AC0EECE8}"/>
              </a:ext>
            </a:extLst>
          </p:cNvPr>
          <p:cNvSpPr/>
          <p:nvPr/>
        </p:nvSpPr>
        <p:spPr>
          <a:xfrm>
            <a:off x="723014" y="542260"/>
            <a:ext cx="10706986" cy="5589822"/>
          </a:xfrm>
          <a:prstGeom prst="rect">
            <a:avLst/>
          </a:prstGeom>
          <a:solidFill>
            <a:srgbClr val="FFFF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chemeClr val="tx1"/>
                </a:solidFill>
                <a:latin typeface="+mn-ea"/>
              </a:rPr>
              <a:t>지역간 평균 판매량은 다르다</a:t>
            </a:r>
            <a:r>
              <a:rPr lang="en-US" altLang="ko-KR" sz="44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en-US" altLang="ko-KR" sz="44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북미지역 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&gt; PAL 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지역 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일본 지역 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기타지역</a:t>
            </a:r>
          </a:p>
        </p:txBody>
      </p:sp>
    </p:spTree>
    <p:extLst>
      <p:ext uri="{BB962C8B-B14F-4D97-AF65-F5344CB8AC3E}">
        <p14:creationId xmlns:p14="http://schemas.microsoft.com/office/powerpoint/2010/main" val="240230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/>
              <a:t>지역에 따른 평균 비디오게임 판매량의 차이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513C91-7B33-340F-D50A-D39DBD321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5732"/>
            <a:ext cx="8962633" cy="34506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7E083215-8476-D975-5E15-B44F2FD3548E}"/>
                  </a:ext>
                </a:extLst>
              </p14:cNvPr>
              <p14:cNvContentPartPr/>
              <p14:nvPr/>
            </p14:nvContentPartPr>
            <p14:xfrm>
              <a:off x="4170871" y="2809630"/>
              <a:ext cx="3054600" cy="14439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7E083215-8476-D975-5E15-B44F2FD354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17231" y="2701630"/>
                <a:ext cx="3162240" cy="16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A7CB69F-32E7-6F47-BD4A-E1999B32A308}"/>
                  </a:ext>
                </a:extLst>
              </p14:cNvPr>
              <p14:cNvContentPartPr/>
              <p14:nvPr/>
            </p14:nvContentPartPr>
            <p14:xfrm>
              <a:off x="4170871" y="3701710"/>
              <a:ext cx="3094200" cy="8906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A7CB69F-32E7-6F47-BD4A-E1999B32A3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7231" y="3594070"/>
                <a:ext cx="3201840" cy="11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A8608520-1C2F-4496-C9F4-77F39C318FDF}"/>
                  </a:ext>
                </a:extLst>
              </p14:cNvPr>
              <p14:cNvContentPartPr/>
              <p14:nvPr/>
            </p14:nvContentPartPr>
            <p14:xfrm>
              <a:off x="3677671" y="4514230"/>
              <a:ext cx="3805200" cy="8964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A8608520-1C2F-4496-C9F4-77F39C318F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24031" y="4406230"/>
                <a:ext cx="3912840" cy="3052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DBC8D6-479C-E319-7928-BD7D171831A8}"/>
              </a:ext>
            </a:extLst>
          </p:cNvPr>
          <p:cNvSpPr/>
          <p:nvPr/>
        </p:nvSpPr>
        <p:spPr>
          <a:xfrm>
            <a:off x="7666218" y="2745285"/>
            <a:ext cx="1845196" cy="2065105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solidFill>
              <a:srgbClr val="0070C0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94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지역에 따른 평균 비디오게임 판매량의 차이</a:t>
            </a:r>
            <a:br>
              <a:rPr lang="en-US" altLang="ko-KR" dirty="0"/>
            </a:br>
            <a:r>
              <a:rPr lang="en-US" altLang="ko-KR" dirty="0"/>
              <a:t>	: 2011</a:t>
            </a:r>
            <a:r>
              <a:rPr lang="ko-KR" altLang="en-US" dirty="0"/>
              <a:t>년 이후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F855A65-D3CA-2EF7-3EF3-BD4C7E95D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317078"/>
              </p:ext>
            </p:extLst>
          </p:nvPr>
        </p:nvGraphicFramePr>
        <p:xfrm>
          <a:off x="1592633" y="1917761"/>
          <a:ext cx="9257371" cy="38681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693">
                  <a:extLst>
                    <a:ext uri="{9D8B030D-6E8A-4147-A177-3AD203B41FA5}">
                      <a16:colId xmlns:a16="http://schemas.microsoft.com/office/drawing/2014/main" val="2333052799"/>
                    </a:ext>
                  </a:extLst>
                </a:gridCol>
                <a:gridCol w="1079693">
                  <a:extLst>
                    <a:ext uri="{9D8B030D-6E8A-4147-A177-3AD203B41FA5}">
                      <a16:colId xmlns:a16="http://schemas.microsoft.com/office/drawing/2014/main" val="1122268363"/>
                    </a:ext>
                  </a:extLst>
                </a:gridCol>
                <a:gridCol w="1079693">
                  <a:extLst>
                    <a:ext uri="{9D8B030D-6E8A-4147-A177-3AD203B41FA5}">
                      <a16:colId xmlns:a16="http://schemas.microsoft.com/office/drawing/2014/main" val="1472345059"/>
                    </a:ext>
                  </a:extLst>
                </a:gridCol>
                <a:gridCol w="1279637">
                  <a:extLst>
                    <a:ext uri="{9D8B030D-6E8A-4147-A177-3AD203B41FA5}">
                      <a16:colId xmlns:a16="http://schemas.microsoft.com/office/drawing/2014/main" val="1198279616"/>
                    </a:ext>
                  </a:extLst>
                </a:gridCol>
                <a:gridCol w="1099688">
                  <a:extLst>
                    <a:ext uri="{9D8B030D-6E8A-4147-A177-3AD203B41FA5}">
                      <a16:colId xmlns:a16="http://schemas.microsoft.com/office/drawing/2014/main" val="1862040910"/>
                    </a:ext>
                  </a:extLst>
                </a:gridCol>
                <a:gridCol w="1279637">
                  <a:extLst>
                    <a:ext uri="{9D8B030D-6E8A-4147-A177-3AD203B41FA5}">
                      <a16:colId xmlns:a16="http://schemas.microsoft.com/office/drawing/2014/main" val="3374860032"/>
                    </a:ext>
                  </a:extLst>
                </a:gridCol>
                <a:gridCol w="1279637">
                  <a:extLst>
                    <a:ext uri="{9D8B030D-6E8A-4147-A177-3AD203B41FA5}">
                      <a16:colId xmlns:a16="http://schemas.microsoft.com/office/drawing/2014/main" val="363261825"/>
                    </a:ext>
                  </a:extLst>
                </a:gridCol>
                <a:gridCol w="1079693">
                  <a:extLst>
                    <a:ext uri="{9D8B030D-6E8A-4147-A177-3AD203B41FA5}">
                      <a16:colId xmlns:a16="http://schemas.microsoft.com/office/drawing/2014/main" val="2190124492"/>
                    </a:ext>
                  </a:extLst>
                </a:gridCol>
              </a:tblGrid>
              <a:tr h="552587">
                <a:tc>
                  <a:txBody>
                    <a:bodyPr/>
                    <a:lstStyle/>
                    <a:p>
                      <a:pPr algn="l" fontAlgn="b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group1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group2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meandiff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p-adj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lower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upper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reject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793952866"/>
                  </a:ext>
                </a:extLst>
              </a:tr>
              <a:tr h="55258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2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JP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NA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206,541.8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0.0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168,467.1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244,616.5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5206915"/>
                  </a:ext>
                </a:extLst>
              </a:tr>
              <a:tr h="55258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2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JP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Other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-20,990.3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0.5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-59,828.8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17,848.2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FALSE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9859263"/>
                  </a:ext>
                </a:extLst>
              </a:tr>
              <a:tr h="55258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2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JP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PAL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185,771.8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0.0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146,999.5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224,544.0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7359711"/>
                  </a:ext>
                </a:extLst>
              </a:tr>
              <a:tr h="55258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2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NA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Other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-227,532.1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0.0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-265,060.2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-190,004.1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3719770"/>
                  </a:ext>
                </a:extLst>
              </a:tr>
              <a:tr h="55258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2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NA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PAL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-20,770.0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0.5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-58,229.5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16,689.5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FALSE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2482516"/>
                  </a:ext>
                </a:extLst>
              </a:tr>
              <a:tr h="55258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20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Other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+mn-ea"/>
                          <a:ea typeface="+mn-ea"/>
                        </a:rPr>
                        <a:t>PAL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206,762.1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0.0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168,526.5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000" u="none" strike="noStrike">
                          <a:effectLst/>
                          <a:latin typeface="+mn-ea"/>
                          <a:ea typeface="+mn-ea"/>
                        </a:rPr>
                        <a:t>244,997.7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ea"/>
                          <a:ea typeface="+mn-ea"/>
                        </a:rPr>
                        <a:t>TRUE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041254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E248AAB-C06B-3B37-6883-3115CBEEF65C}"/>
              </a:ext>
            </a:extLst>
          </p:cNvPr>
          <p:cNvSpPr/>
          <p:nvPr/>
        </p:nvSpPr>
        <p:spPr>
          <a:xfrm>
            <a:off x="2414427" y="3156795"/>
            <a:ext cx="8558373" cy="4623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8A9D02-AEEA-8EC6-7A7B-749F357DE70A}"/>
              </a:ext>
            </a:extLst>
          </p:cNvPr>
          <p:cNvSpPr/>
          <p:nvPr/>
        </p:nvSpPr>
        <p:spPr>
          <a:xfrm>
            <a:off x="2414427" y="4854670"/>
            <a:ext cx="8558373" cy="4623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9C71F7-3C4C-0E4E-036D-83C29F9B7015}"/>
              </a:ext>
            </a:extLst>
          </p:cNvPr>
          <p:cNvSpPr/>
          <p:nvPr/>
        </p:nvSpPr>
        <p:spPr>
          <a:xfrm>
            <a:off x="888373" y="5696300"/>
            <a:ext cx="10706986" cy="1042464"/>
          </a:xfrm>
          <a:prstGeom prst="rect">
            <a:avLst/>
          </a:prstGeom>
          <a:solidFill>
            <a:srgbClr val="FFFF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   2011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년 이후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...</a:t>
            </a:r>
          </a:p>
          <a:p>
            <a:pPr algn="ctr"/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북미지역 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= PAL 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지역 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일본 지역 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= 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기타지역</a:t>
            </a:r>
          </a:p>
        </p:txBody>
      </p:sp>
    </p:spTree>
    <p:extLst>
      <p:ext uri="{BB962C8B-B14F-4D97-AF65-F5344CB8AC3E}">
        <p14:creationId xmlns:p14="http://schemas.microsoft.com/office/powerpoint/2010/main" val="189112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7AB46-AC23-82E8-A501-AA7E4E088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0841" y="982497"/>
            <a:ext cx="9294919" cy="2036226"/>
          </a:xfrm>
        </p:spPr>
        <p:txBody>
          <a:bodyPr anchor="ctr">
            <a:normAutofit fontScale="90000"/>
          </a:bodyPr>
          <a:lstStyle/>
          <a:p>
            <a:r>
              <a:rPr lang="ko-KR" altLang="en-US" b="1" dirty="0">
                <a:latin typeface="+mj-ea"/>
              </a:rPr>
              <a:t>분석</a:t>
            </a:r>
            <a:r>
              <a:rPr lang="en-US" altLang="ko-KR" b="1" dirty="0">
                <a:latin typeface="+mj-ea"/>
              </a:rPr>
              <a:t>2.</a:t>
            </a:r>
            <a:br>
              <a:rPr lang="en-US" altLang="ko-KR" b="1" dirty="0">
                <a:latin typeface="+mj-ea"/>
              </a:rPr>
            </a:br>
            <a:r>
              <a:rPr lang="en-US" altLang="ko-KR" sz="3100" b="1" dirty="0">
                <a:latin typeface="+mj-ea"/>
              </a:rPr>
              <a:t> </a:t>
            </a:r>
            <a:br>
              <a:rPr lang="en-US" altLang="ko-KR" b="1" dirty="0">
                <a:latin typeface="+mj-ea"/>
              </a:rPr>
            </a:br>
            <a:r>
              <a:rPr lang="ko-KR" altLang="en-US" b="1" dirty="0">
                <a:latin typeface="+mj-ea"/>
              </a:rPr>
              <a:t>지역에 따라 선호하는 비디오게임의 장르가 </a:t>
            </a:r>
            <a:r>
              <a:rPr lang="ko-KR" altLang="en-US" b="1" dirty="0" err="1">
                <a:latin typeface="+mj-ea"/>
              </a:rPr>
              <a:t>다른가</a:t>
            </a:r>
            <a:r>
              <a:rPr lang="en-US" altLang="ko-KR" b="1" dirty="0">
                <a:latin typeface="+mj-ea"/>
              </a:rPr>
              <a:t>?</a:t>
            </a:r>
            <a:endParaRPr lang="ko-KR" altLang="en-US" b="1" dirty="0">
              <a:latin typeface="+mj-ea"/>
            </a:endParaRPr>
          </a:p>
        </p:txBody>
      </p:sp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13BB050D-0F62-92BD-BD61-A5ED644F7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382" y="4172709"/>
            <a:ext cx="3423236" cy="124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013A21A-6440-4CD4-9FC7-9EB2C7020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8CB152-7489-4041-1186-2C960A9B5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152" y="-91962"/>
            <a:ext cx="7819696" cy="78196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FB58AE5D-4065-08BA-A313-50DA9475E59D}"/>
                  </a:ext>
                </a:extLst>
              </p14:cNvPr>
              <p14:cNvContentPartPr/>
              <p14:nvPr/>
            </p14:nvContentPartPr>
            <p14:xfrm>
              <a:off x="4714471" y="1241470"/>
              <a:ext cx="1070280" cy="11012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FB58AE5D-4065-08BA-A313-50DA9475E5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60831" y="1133830"/>
                <a:ext cx="1177920" cy="13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FBC7A31F-1583-FBE8-8F78-1CAC5A721AB7}"/>
                  </a:ext>
                </a:extLst>
              </p14:cNvPr>
              <p14:cNvContentPartPr/>
              <p14:nvPr/>
            </p14:nvContentPartPr>
            <p14:xfrm>
              <a:off x="8197471" y="1098550"/>
              <a:ext cx="1002240" cy="10699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FBC7A31F-1583-FBE8-8F78-1CAC5A721A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43831" y="990910"/>
                <a:ext cx="1109880" cy="12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12BE6A1-1E08-7CD1-B65C-96E443F64BE5}"/>
                  </a:ext>
                </a:extLst>
              </p14:cNvPr>
              <p14:cNvContentPartPr/>
              <p14:nvPr/>
            </p14:nvContentPartPr>
            <p14:xfrm>
              <a:off x="8197831" y="4589830"/>
              <a:ext cx="968400" cy="8460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12BE6A1-1E08-7CD1-B65C-96E443F64B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43831" y="4482190"/>
                <a:ext cx="1076040" cy="10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76F0C403-C5DF-FA69-37E3-93764F8238A3}"/>
                  </a:ext>
                </a:extLst>
              </p14:cNvPr>
              <p14:cNvContentPartPr/>
              <p14:nvPr/>
            </p14:nvContentPartPr>
            <p14:xfrm>
              <a:off x="3430351" y="5598550"/>
              <a:ext cx="1006920" cy="87408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76F0C403-C5DF-FA69-37E3-93764F8238A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76351" y="5490910"/>
                <a:ext cx="1114560" cy="108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05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지역에 따라서 장르별 평균 판매량에 차이가 나는가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	:  </a:t>
            </a:r>
            <a:r>
              <a:rPr lang="ko-KR" altLang="en-US" dirty="0"/>
              <a:t>이원분산분석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58446EF-150B-4E01-FAD8-6FA9B98BD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412910"/>
              </p:ext>
            </p:extLst>
          </p:nvPr>
        </p:nvGraphicFramePr>
        <p:xfrm>
          <a:off x="1580418" y="2015732"/>
          <a:ext cx="9345595" cy="3450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618">
                  <a:extLst>
                    <a:ext uri="{9D8B030D-6E8A-4147-A177-3AD203B41FA5}">
                      <a16:colId xmlns:a16="http://schemas.microsoft.com/office/drawing/2014/main" val="1015548726"/>
                    </a:ext>
                  </a:extLst>
                </a:gridCol>
                <a:gridCol w="2423279">
                  <a:extLst>
                    <a:ext uri="{9D8B030D-6E8A-4147-A177-3AD203B41FA5}">
                      <a16:colId xmlns:a16="http://schemas.microsoft.com/office/drawing/2014/main" val="198996300"/>
                    </a:ext>
                  </a:extLst>
                </a:gridCol>
                <a:gridCol w="1630618">
                  <a:extLst>
                    <a:ext uri="{9D8B030D-6E8A-4147-A177-3AD203B41FA5}">
                      <a16:colId xmlns:a16="http://schemas.microsoft.com/office/drawing/2014/main" val="3611159121"/>
                    </a:ext>
                  </a:extLst>
                </a:gridCol>
                <a:gridCol w="1630618">
                  <a:extLst>
                    <a:ext uri="{9D8B030D-6E8A-4147-A177-3AD203B41FA5}">
                      <a16:colId xmlns:a16="http://schemas.microsoft.com/office/drawing/2014/main" val="4242330391"/>
                    </a:ext>
                  </a:extLst>
                </a:gridCol>
                <a:gridCol w="2030462">
                  <a:extLst>
                    <a:ext uri="{9D8B030D-6E8A-4147-A177-3AD203B41FA5}">
                      <a16:colId xmlns:a16="http://schemas.microsoft.com/office/drawing/2014/main" val="1651763285"/>
                    </a:ext>
                  </a:extLst>
                </a:gridCol>
              </a:tblGrid>
              <a:tr h="508617">
                <a:tc>
                  <a:txBody>
                    <a:bodyPr/>
                    <a:lstStyle/>
                    <a:p>
                      <a:pPr algn="l" fontAlgn="b"/>
                      <a:endParaRPr lang="ko-KR" altLang="en-US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600" u="none" strike="noStrike">
                          <a:effectLst/>
                        </a:rPr>
                        <a:t>sum_sq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600" u="none" strike="noStrike">
                          <a:effectLst/>
                        </a:rPr>
                        <a:t>df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600" u="none" strike="noStrike">
                          <a:effectLst/>
                        </a:rPr>
                        <a:t>F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600" u="none" strike="noStrike">
                          <a:effectLst/>
                        </a:rPr>
                        <a:t>PR(&gt;F)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/>
                </a:tc>
                <a:extLst>
                  <a:ext uri="{0D108BD9-81ED-4DB2-BD59-A6C34878D82A}">
                    <a16:rowId xmlns:a16="http://schemas.microsoft.com/office/drawing/2014/main" val="2242276779"/>
                  </a:ext>
                </a:extLst>
              </a:tr>
              <a:tr h="5086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600" u="none" strike="noStrike">
                          <a:effectLst/>
                        </a:rPr>
                        <a:t>Intercept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u="none" strike="noStrike">
                          <a:effectLst/>
                        </a:rPr>
                        <a:t>3.52821E+13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600" u="none" strike="noStrike">
                          <a:effectLst/>
                        </a:rPr>
                        <a:t>1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600" u="none" strike="noStrike">
                          <a:effectLst/>
                        </a:rPr>
                        <a:t>85.295 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600" u="none" strike="noStrike">
                          <a:effectLst/>
                        </a:rPr>
                        <a:t>0.000 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extLst>
                  <a:ext uri="{0D108BD9-81ED-4DB2-BD59-A6C34878D82A}">
                    <a16:rowId xmlns:a16="http://schemas.microsoft.com/office/drawing/2014/main" val="2314416409"/>
                  </a:ext>
                </a:extLst>
              </a:tr>
              <a:tr h="5086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600" u="none" strike="noStrike">
                          <a:effectLst/>
                        </a:rPr>
                        <a:t>C(region)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u="none" strike="noStrike">
                          <a:effectLst/>
                        </a:rPr>
                        <a:t>1.86714E+14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600" u="none" strike="noStrike">
                          <a:effectLst/>
                        </a:rPr>
                        <a:t>3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600" u="none" strike="noStrike">
                          <a:effectLst/>
                        </a:rPr>
                        <a:t>150.462 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600" u="none" strike="noStrike">
                          <a:effectLst/>
                        </a:rPr>
                        <a:t>0.000 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extLst>
                  <a:ext uri="{0D108BD9-81ED-4DB2-BD59-A6C34878D82A}">
                    <a16:rowId xmlns:a16="http://schemas.microsoft.com/office/drawing/2014/main" val="2563730297"/>
                  </a:ext>
                </a:extLst>
              </a:tr>
              <a:tr h="5086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600" u="none" strike="noStrike">
                          <a:effectLst/>
                        </a:rPr>
                        <a:t>C(gen_6)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u="none" strike="noStrike">
                          <a:effectLst/>
                        </a:rPr>
                        <a:t>2.77266E+13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600" u="none" strike="noStrike">
                          <a:effectLst/>
                        </a:rPr>
                        <a:t>5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600" u="none" strike="noStrike">
                          <a:effectLst/>
                        </a:rPr>
                        <a:t>13.406 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600" u="none" strike="noStrike">
                          <a:effectLst/>
                        </a:rPr>
                        <a:t>0.000 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extLst>
                  <a:ext uri="{0D108BD9-81ED-4DB2-BD59-A6C34878D82A}">
                    <a16:rowId xmlns:a16="http://schemas.microsoft.com/office/drawing/2014/main" val="560968085"/>
                  </a:ext>
                </a:extLst>
              </a:tr>
              <a:tr h="907532">
                <a:tc>
                  <a:txBody>
                    <a:bodyPr/>
                    <a:lstStyle/>
                    <a:p>
                      <a:pPr algn="ctr" fontAlgn="t"/>
                      <a:r>
                        <a:rPr lang="de-DE" sz="2600" u="none" strike="noStrike">
                          <a:effectLst/>
                        </a:rPr>
                        <a:t>C(region):C(gen_6)</a:t>
                      </a:r>
                      <a:endParaRPr lang="de-DE" sz="2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u="none" strike="noStrike">
                          <a:effectLst/>
                        </a:rPr>
                        <a:t>3.7261E+13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600" u="none" strike="noStrike">
                          <a:effectLst/>
                        </a:rPr>
                        <a:t>15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600" u="none" strike="noStrike">
                          <a:effectLst/>
                        </a:rPr>
                        <a:t>6.005 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600" u="none" strike="noStrike">
                          <a:effectLst/>
                        </a:rPr>
                        <a:t>0.000 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extLst>
                  <a:ext uri="{0D108BD9-81ED-4DB2-BD59-A6C34878D82A}">
                    <a16:rowId xmlns:a16="http://schemas.microsoft.com/office/drawing/2014/main" val="3319619351"/>
                  </a:ext>
                </a:extLst>
              </a:tr>
              <a:tr h="5086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600" u="none" strike="noStrike">
                          <a:effectLst/>
                        </a:rPr>
                        <a:t>Residual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u="none" strike="noStrike">
                          <a:effectLst/>
                        </a:rPr>
                        <a:t>1.79043E+16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600" u="none" strike="noStrike">
                          <a:effectLst/>
                        </a:rPr>
                        <a:t>43284</a:t>
                      </a:r>
                      <a:endParaRPr lang="en-US" altLang="ko-KR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2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666" marR="22666" marT="22666" marB="0" anchor="b"/>
                </a:tc>
                <a:extLst>
                  <a:ext uri="{0D108BD9-81ED-4DB2-BD59-A6C34878D82A}">
                    <a16:rowId xmlns:a16="http://schemas.microsoft.com/office/drawing/2014/main" val="48861950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54A3D09B-65D0-F3BE-F71A-9A495F1A3ADF}"/>
              </a:ext>
            </a:extLst>
          </p:cNvPr>
          <p:cNvSpPr/>
          <p:nvPr/>
        </p:nvSpPr>
        <p:spPr>
          <a:xfrm>
            <a:off x="861848" y="4072446"/>
            <a:ext cx="10699531" cy="85690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F39F2B-D110-BCD3-94A8-1411F109781A}"/>
              </a:ext>
            </a:extLst>
          </p:cNvPr>
          <p:cNvSpPr/>
          <p:nvPr/>
        </p:nvSpPr>
        <p:spPr>
          <a:xfrm>
            <a:off x="899722" y="5769907"/>
            <a:ext cx="10706986" cy="1042464"/>
          </a:xfrm>
          <a:prstGeom prst="rect">
            <a:avLst/>
          </a:prstGeom>
          <a:solidFill>
            <a:srgbClr val="FFFF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지역에 따라서 장르별 평균 판매량에 차이가 있다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36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86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지역에 따라서 장르별 평균 판매량에 차이가 나는가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	:  </a:t>
            </a:r>
            <a:r>
              <a:rPr lang="ko-KR" altLang="en-US" dirty="0"/>
              <a:t>이원분산분석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A23547-8A3D-D6E9-C9B9-C95459272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843" y="1933912"/>
            <a:ext cx="8230313" cy="45723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7B7D02E8-8EE7-C01B-9044-490D3D273C1B}"/>
                  </a:ext>
                </a:extLst>
              </p14:cNvPr>
              <p14:cNvContentPartPr/>
              <p14:nvPr/>
            </p14:nvContentPartPr>
            <p14:xfrm>
              <a:off x="3552286" y="2764113"/>
              <a:ext cx="5338440" cy="11671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7B7D02E8-8EE7-C01B-9044-490D3D273C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98286" y="2656113"/>
                <a:ext cx="5446080" cy="13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7C23FA87-76DB-2340-5839-FAD652E758BB}"/>
                  </a:ext>
                </a:extLst>
              </p14:cNvPr>
              <p14:cNvContentPartPr/>
              <p14:nvPr/>
            </p14:nvContentPartPr>
            <p14:xfrm>
              <a:off x="3583606" y="3920073"/>
              <a:ext cx="5282280" cy="6429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7C23FA87-76DB-2340-5839-FAD652E758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29606" y="3812073"/>
                <a:ext cx="5389920" cy="85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4878DCB5-0A2E-7156-2807-7F5E833A4F32}"/>
                  </a:ext>
                </a:extLst>
              </p14:cNvPr>
              <p14:cNvContentPartPr/>
              <p14:nvPr/>
            </p14:nvContentPartPr>
            <p14:xfrm>
              <a:off x="3513511" y="3391390"/>
              <a:ext cx="5471280" cy="15195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4878DCB5-0A2E-7156-2807-7F5E833A4F3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59871" y="3283750"/>
                <a:ext cx="5578920" cy="17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B2922E90-0434-0048-439C-106ACD2D1BF2}"/>
                  </a:ext>
                </a:extLst>
              </p14:cNvPr>
              <p14:cNvContentPartPr/>
              <p14:nvPr/>
            </p14:nvContentPartPr>
            <p14:xfrm>
              <a:off x="3523591" y="5218750"/>
              <a:ext cx="5409720" cy="3297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B2922E90-0434-0048-439C-106ACD2D1BF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69951" y="5111110"/>
                <a:ext cx="5517360" cy="54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099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dirty="0"/>
              <a:t>북미지역의 장르별 평균 판매량의 차이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13012A8-653D-A5C6-1829-08054378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ko-KR" altLang="en-US" b="0" i="0" dirty="0">
                <a:effectLst/>
                <a:latin typeface="Courier New" panose="02070309020205020404" pitchFamily="49" charset="0"/>
              </a:rPr>
              <a:t>일원분산분석</a:t>
            </a:r>
            <a:endParaRPr lang="en-US" altLang="ko-KR" b="0" i="0" dirty="0"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ko-KR" b="0" i="0" dirty="0">
                <a:effectLst/>
                <a:latin typeface="Courier New" panose="02070309020205020404" pitchFamily="49" charset="0"/>
              </a:rPr>
              <a:t>F = 7.194, p = 0.000</a:t>
            </a:r>
          </a:p>
          <a:p>
            <a:r>
              <a:rPr lang="ko-KR" altLang="en-US" dirty="0"/>
              <a:t>사후검정</a:t>
            </a:r>
            <a:endParaRPr lang="en-US" altLang="ko-KR" dirty="0"/>
          </a:p>
          <a:p>
            <a:pPr lvl="1"/>
            <a:r>
              <a:rPr lang="en-US" altLang="ko-KR" dirty="0"/>
              <a:t>Action = Adventure = RPG &gt;= Sports &gt;= </a:t>
            </a:r>
            <a:r>
              <a:rPr lang="en-US" altLang="ko-KR" dirty="0" err="1"/>
              <a:t>Misc</a:t>
            </a:r>
            <a:r>
              <a:rPr lang="en-US" altLang="ko-KR" dirty="0"/>
              <a:t> &gt;=Simulation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852089-1F07-3F6E-9B1B-BBCF1CEF6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텍스트, 여러개이(가) 표시된 사진&#10;&#10;자동 생성된 설명">
            <a:extLst>
              <a:ext uri="{FF2B5EF4-FFF2-40B4-BE49-F238E27FC236}">
                <a16:creationId xmlns:a16="http://schemas.microsoft.com/office/drawing/2014/main" id="{0AF95207-0C75-7EB9-64C4-0FA086C2B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946">
            <a:off x="5399546" y="6766"/>
            <a:ext cx="3166609" cy="4399545"/>
          </a:xfrm>
          <a:prstGeom prst="rect">
            <a:avLst/>
          </a:prstGeom>
        </p:spPr>
      </p:pic>
      <p:pic>
        <p:nvPicPr>
          <p:cNvPr id="23" name="그림 22" descr="텍스트, 다른이(가) 표시된 사진&#10;&#10;자동 생성된 설명">
            <a:extLst>
              <a:ext uri="{FF2B5EF4-FFF2-40B4-BE49-F238E27FC236}">
                <a16:creationId xmlns:a16="http://schemas.microsoft.com/office/drawing/2014/main" id="{74C39B8E-4628-7687-A7A4-E033179147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0696">
            <a:off x="560731" y="951190"/>
            <a:ext cx="2978148" cy="368074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DEF874F-A201-F86E-1F17-892AF63993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5176">
            <a:off x="8561890" y="2317805"/>
            <a:ext cx="3047161" cy="4168513"/>
          </a:xfrm>
          <a:prstGeom prst="rect">
            <a:avLst/>
          </a:prstGeom>
        </p:spPr>
      </p:pic>
      <p:pic>
        <p:nvPicPr>
          <p:cNvPr id="28" name="그림 27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5CC1A030-35CF-B8A5-CE41-DCAB21E90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96" y="3407388"/>
            <a:ext cx="3429181" cy="34506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E806444C-C467-636F-CDE0-1CA395904791}"/>
                  </a:ext>
                </a:extLst>
              </p14:cNvPr>
              <p14:cNvContentPartPr/>
              <p14:nvPr/>
            </p14:nvContentPartPr>
            <p14:xfrm>
              <a:off x="2146951" y="2659551"/>
              <a:ext cx="2926080" cy="4320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E806444C-C467-636F-CDE0-1CA39590479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92951" y="2551911"/>
                <a:ext cx="303372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8502F3D-2B65-9F25-7DA9-DD29B19B8B27}"/>
                  </a:ext>
                </a:extLst>
              </p14:cNvPr>
              <p14:cNvContentPartPr/>
              <p14:nvPr/>
            </p14:nvContentPartPr>
            <p14:xfrm>
              <a:off x="2218591" y="3512391"/>
              <a:ext cx="2510640" cy="2268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8502F3D-2B65-9F25-7DA9-DD29B19B8B2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64951" y="3404391"/>
                <a:ext cx="2618280" cy="23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813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dirty="0"/>
              <a:t>PAL</a:t>
            </a:r>
            <a:r>
              <a:rPr lang="ko-KR" altLang="en-US" dirty="0"/>
              <a:t>지역의 장르별 평균 판매량의 차이</a:t>
            </a:r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13012A8-653D-A5C6-1829-08054378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ko-KR" altLang="en-US" b="0" i="0" dirty="0">
                <a:effectLst/>
                <a:latin typeface="Courier New" panose="02070309020205020404" pitchFamily="49" charset="0"/>
              </a:rPr>
              <a:t>일원분산분석</a:t>
            </a:r>
            <a:endParaRPr lang="en-US" altLang="ko-KR" b="0" i="0" dirty="0"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ko-KR" b="0" i="0" dirty="0">
                <a:effectLst/>
                <a:latin typeface="Courier New" panose="02070309020205020404" pitchFamily="49" charset="0"/>
              </a:rPr>
              <a:t>F </a:t>
            </a:r>
            <a:r>
              <a:rPr lang="en-US" altLang="ko-KR" dirty="0">
                <a:latin typeface="Courier New" panose="02070309020205020404" pitchFamily="49" charset="0"/>
              </a:rPr>
              <a:t>= 3.857, 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p = 0.002</a:t>
            </a:r>
          </a:p>
          <a:p>
            <a:r>
              <a:rPr lang="ko-KR" altLang="en-US" dirty="0"/>
              <a:t>사후검정</a:t>
            </a:r>
            <a:endParaRPr lang="en-US" altLang="ko-KR" dirty="0"/>
          </a:p>
          <a:p>
            <a:pPr lvl="1"/>
            <a:r>
              <a:rPr lang="en-US" altLang="ko-KR" dirty="0"/>
              <a:t>Action = Adventure = RPG = Sports &gt;= </a:t>
            </a:r>
            <a:r>
              <a:rPr lang="en-US" altLang="ko-KR" dirty="0" err="1"/>
              <a:t>Misc</a:t>
            </a:r>
            <a:r>
              <a:rPr lang="en-US" altLang="ko-KR" dirty="0"/>
              <a:t> &gt;=Simulation</a:t>
            </a:r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14A30D-0308-6B79-59AE-609B2795E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5D2F0676-1A8E-570F-19F5-FF43856CD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628" y="126928"/>
            <a:ext cx="3917551" cy="3942036"/>
          </a:xfrm>
          <a:prstGeom prst="rect">
            <a:avLst/>
          </a:prstGeom>
        </p:spPr>
      </p:pic>
      <p:pic>
        <p:nvPicPr>
          <p:cNvPr id="9" name="그림 8" descr="텍스트, 다른이(가) 표시된 사진&#10;&#10;자동 생성된 설명">
            <a:extLst>
              <a:ext uri="{FF2B5EF4-FFF2-40B4-BE49-F238E27FC236}">
                <a16:creationId xmlns:a16="http://schemas.microsoft.com/office/drawing/2014/main" id="{935FAF7C-80BA-41E2-A45E-655CE3631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1954">
            <a:off x="8908271" y="797789"/>
            <a:ext cx="2578755" cy="3187124"/>
          </a:xfrm>
          <a:prstGeom prst="rect">
            <a:avLst/>
          </a:prstGeom>
        </p:spPr>
      </p:pic>
      <p:pic>
        <p:nvPicPr>
          <p:cNvPr id="12" name="그림 11" descr="텍스트, 플레이어, 스포츠, 운동경기이(가) 표시된 사진&#10;&#10;자동 생성된 설명">
            <a:extLst>
              <a:ext uri="{FF2B5EF4-FFF2-40B4-BE49-F238E27FC236}">
                <a16:creationId xmlns:a16="http://schemas.microsoft.com/office/drawing/2014/main" id="{6A42D319-C332-37F1-05CE-1DE0C1FFDE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98834">
            <a:off x="1283933" y="1943950"/>
            <a:ext cx="3052598" cy="3696038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F6354038-41FD-F38A-6EB4-997E014A13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2012">
            <a:off x="4636137" y="3689965"/>
            <a:ext cx="2268406" cy="31757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B985F316-2F08-913E-A188-D5096ACF16F1}"/>
                  </a:ext>
                </a:extLst>
              </p14:cNvPr>
              <p14:cNvContentPartPr/>
              <p14:nvPr/>
            </p14:nvContentPartPr>
            <p14:xfrm>
              <a:off x="3669031" y="2617178"/>
              <a:ext cx="1282680" cy="522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B985F316-2F08-913E-A188-D5096ACF16F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15391" y="2509538"/>
                <a:ext cx="139032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D838BB5F-FF85-AE26-BAD7-339F743D2617}"/>
                  </a:ext>
                </a:extLst>
              </p14:cNvPr>
              <p14:cNvContentPartPr/>
              <p14:nvPr/>
            </p14:nvContentPartPr>
            <p14:xfrm>
              <a:off x="2229391" y="3445281"/>
              <a:ext cx="2722320" cy="7920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838BB5F-FF85-AE26-BAD7-339F743D26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75391" y="3337641"/>
                <a:ext cx="28299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6F38EF65-005D-2F09-54C8-EAA983077498}"/>
                  </a:ext>
                </a:extLst>
              </p14:cNvPr>
              <p14:cNvContentPartPr/>
              <p14:nvPr/>
            </p14:nvContentPartPr>
            <p14:xfrm>
              <a:off x="2136871" y="3810321"/>
              <a:ext cx="712800" cy="2160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6F38EF65-005D-2F09-54C8-EAA98307749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82871" y="3702681"/>
                <a:ext cx="820440" cy="2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12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dirty="0"/>
              <a:t>일본지역의 장르별 평균 판매량의 차이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13012A8-653D-A5C6-1829-08054378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ko-KR" altLang="en-US" b="0" i="0" dirty="0">
                <a:effectLst/>
                <a:latin typeface="Courier New" panose="02070309020205020404" pitchFamily="49" charset="0"/>
              </a:rPr>
              <a:t>일원분산분석</a:t>
            </a:r>
            <a:endParaRPr lang="en-US" altLang="ko-KR" b="0" i="0" dirty="0"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ko-KR" b="0" i="0" dirty="0">
                <a:effectLst/>
                <a:latin typeface="Courier New" panose="02070309020205020404" pitchFamily="49" charset="0"/>
              </a:rPr>
              <a:t>F </a:t>
            </a:r>
            <a:r>
              <a:rPr lang="en-US" altLang="ko-KR" dirty="0">
                <a:latin typeface="Courier New" panose="02070309020205020404" pitchFamily="49" charset="0"/>
              </a:rPr>
              <a:t>= 26.867, 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p = 0.000</a:t>
            </a:r>
          </a:p>
          <a:p>
            <a:r>
              <a:rPr lang="ko-KR" altLang="en-US" dirty="0"/>
              <a:t>사후검정</a:t>
            </a:r>
            <a:endParaRPr lang="en-US" altLang="ko-KR" dirty="0"/>
          </a:p>
          <a:p>
            <a:pPr lvl="1"/>
            <a:r>
              <a:rPr lang="en-US" altLang="ko-KR" dirty="0"/>
              <a:t>RPG &gt; Sports &gt;= Simulation  &gt;=  </a:t>
            </a:r>
            <a:r>
              <a:rPr lang="en-US" altLang="ko-KR" dirty="0" err="1"/>
              <a:t>Misc</a:t>
            </a:r>
            <a:r>
              <a:rPr lang="en-US" altLang="ko-KR" dirty="0"/>
              <a:t> &gt;= Adventure &gt;= Action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156A46-ACCC-F2E0-E5A3-6A7FA2219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지도이(가) 표시된 사진&#10;&#10;자동 생성된 설명">
            <a:extLst>
              <a:ext uri="{FF2B5EF4-FFF2-40B4-BE49-F238E27FC236}">
                <a16:creationId xmlns:a16="http://schemas.microsoft.com/office/drawing/2014/main" id="{E0269E05-0F8E-5E24-0534-3AA9A2B49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58133">
            <a:off x="863988" y="1052162"/>
            <a:ext cx="4067995" cy="3648483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00AF6B39-8C42-4617-8A1C-881B585DED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4081">
            <a:off x="8213875" y="825108"/>
            <a:ext cx="3052164" cy="525103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403211D-459A-1F94-F43E-D04AEE5C98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04">
            <a:off x="4622032" y="3583336"/>
            <a:ext cx="3328599" cy="2974935"/>
          </a:xfrm>
          <a:prstGeom prst="rect">
            <a:avLst/>
          </a:prstGeom>
        </p:spPr>
      </p:pic>
      <p:pic>
        <p:nvPicPr>
          <p:cNvPr id="8" name="그림 7" descr="텍스트, 컨테이너, 상자이(가) 표시된 사진&#10;&#10;자동 생성된 설명">
            <a:extLst>
              <a:ext uri="{FF2B5EF4-FFF2-40B4-BE49-F238E27FC236}">
                <a16:creationId xmlns:a16="http://schemas.microsoft.com/office/drawing/2014/main" id="{7DAB4565-80F0-6C6B-6B18-A872DB7FF1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15" y="29513"/>
            <a:ext cx="3636362" cy="36484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C4C5D793-7280-10A8-F08E-EF83FCB82D8D}"/>
                  </a:ext>
                </a:extLst>
              </p14:cNvPr>
              <p14:cNvContentPartPr/>
              <p14:nvPr/>
            </p14:nvContentPartPr>
            <p14:xfrm>
              <a:off x="3842191" y="2680641"/>
              <a:ext cx="1167840" cy="738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C4C5D793-7280-10A8-F08E-EF83FCB82D8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88551" y="2572641"/>
                <a:ext cx="127548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1C6FD88-A65F-12B9-3445-8E2E0CC02961}"/>
                  </a:ext>
                </a:extLst>
              </p14:cNvPr>
              <p14:cNvContentPartPr/>
              <p14:nvPr/>
            </p14:nvContentPartPr>
            <p14:xfrm>
              <a:off x="2229391" y="3482361"/>
              <a:ext cx="43524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1C6FD88-A65F-12B9-3445-8E2E0CC029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75391" y="3374721"/>
                <a:ext cx="542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1C987B8-E39D-DE7E-9E58-761AA0E43E74}"/>
                  </a:ext>
                </a:extLst>
              </p14:cNvPr>
              <p14:cNvContentPartPr/>
              <p14:nvPr/>
            </p14:nvContentPartPr>
            <p14:xfrm>
              <a:off x="4283911" y="3852441"/>
              <a:ext cx="678240" cy="1080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1C987B8-E39D-DE7E-9E58-761AA0E43E7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29911" y="3744801"/>
                <a:ext cx="785880" cy="2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250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19D44CC-BF8F-4083-33F4-A77D7C65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ko-KR" altLang="en-US" b="1" dirty="0"/>
              <a:t>장밋빛 비디오게임산업</a:t>
            </a:r>
          </a:p>
        </p:txBody>
      </p:sp>
      <p:graphicFrame>
        <p:nvGraphicFramePr>
          <p:cNvPr id="19" name="내용 개체 틀 2">
            <a:extLst>
              <a:ext uri="{FF2B5EF4-FFF2-40B4-BE49-F238E27FC236}">
                <a16:creationId xmlns:a16="http://schemas.microsoft.com/office/drawing/2014/main" id="{FCEC98E5-7834-921E-F3EB-5373FD67F0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217167"/>
              </p:ext>
            </p:extLst>
          </p:nvPr>
        </p:nvGraphicFramePr>
        <p:xfrm>
          <a:off x="6141487" y="2015734"/>
          <a:ext cx="5622284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EF405B45-B5F2-1C2F-6014-548839690E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015733"/>
            <a:ext cx="5565504" cy="34506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E3790B7-2A34-17BD-9059-8EE295EC87BD}"/>
                  </a:ext>
                </a:extLst>
              </p14:cNvPr>
              <p14:cNvContentPartPr/>
              <p14:nvPr/>
            </p14:nvContentPartPr>
            <p14:xfrm>
              <a:off x="2310694" y="2280070"/>
              <a:ext cx="1018800" cy="9770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E3790B7-2A34-17BD-9059-8EE295EC87B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57054" y="2172070"/>
                <a:ext cx="1126440" cy="119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284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dirty="0"/>
              <a:t>기타지역의 장르별 평균 판매량의 차이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13012A8-653D-A5C6-1829-08054378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ko-KR" altLang="en-US" b="0" i="0" dirty="0">
                <a:effectLst/>
                <a:latin typeface="Courier New" panose="02070309020205020404" pitchFamily="49" charset="0"/>
              </a:rPr>
              <a:t>일원분산분석</a:t>
            </a:r>
            <a:endParaRPr lang="en-US" altLang="ko-KR" b="0" i="0" dirty="0"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ko-KR" b="0" i="0" dirty="0">
                <a:effectLst/>
                <a:latin typeface="Courier New" panose="02070309020205020404" pitchFamily="49" charset="0"/>
              </a:rPr>
              <a:t>F </a:t>
            </a:r>
            <a:r>
              <a:rPr lang="en-US" altLang="ko-KR" dirty="0">
                <a:latin typeface="Courier New" panose="02070309020205020404" pitchFamily="49" charset="0"/>
              </a:rPr>
              <a:t>= 8.488, 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p = 0.000</a:t>
            </a:r>
          </a:p>
          <a:p>
            <a:r>
              <a:rPr lang="ko-KR" altLang="en-US" dirty="0"/>
              <a:t>사후검정</a:t>
            </a:r>
            <a:endParaRPr lang="en-US" altLang="ko-KR" dirty="0"/>
          </a:p>
          <a:p>
            <a:pPr lvl="1"/>
            <a:r>
              <a:rPr lang="en-US" altLang="ko-KR" dirty="0"/>
              <a:t>Action = Adventure = Sports = RPG &gt;= Simulation  =  </a:t>
            </a:r>
            <a:r>
              <a:rPr lang="en-US" altLang="ko-KR" dirty="0" err="1"/>
              <a:t>Misc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99DFB6-2BD2-3E94-3FC8-BF9BC4465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695B42EB-76B9-EC08-2C9B-51736925C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514" y="1187748"/>
            <a:ext cx="4868053" cy="4898478"/>
          </a:xfrm>
          <a:prstGeom prst="rect">
            <a:avLst/>
          </a:prstGeom>
        </p:spPr>
      </p:pic>
      <p:pic>
        <p:nvPicPr>
          <p:cNvPr id="7" name="그림 6" descr="텍스트, 다른이(가) 표시된 사진&#10;&#10;자동 생성된 설명">
            <a:extLst>
              <a:ext uri="{FF2B5EF4-FFF2-40B4-BE49-F238E27FC236}">
                <a16:creationId xmlns:a16="http://schemas.microsoft.com/office/drawing/2014/main" id="{7BA592A1-E657-1498-BD3B-FFB6E850A6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0781">
            <a:off x="3677924" y="1163597"/>
            <a:ext cx="3359174" cy="4151656"/>
          </a:xfrm>
          <a:prstGeom prst="rect">
            <a:avLst/>
          </a:prstGeom>
        </p:spPr>
      </p:pic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599D528B-229F-7E28-0F98-2360BE9C6B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67" y="404293"/>
            <a:ext cx="2358259" cy="3301563"/>
          </a:xfrm>
          <a:prstGeom prst="rect">
            <a:avLst/>
          </a:prstGeom>
        </p:spPr>
      </p:pic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28FB6658-E573-4AEA-248D-468A1A87E4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333" y="3374567"/>
            <a:ext cx="2303089" cy="32901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BF34A3F5-4B68-8542-0369-23CA9CBB96F1}"/>
                  </a:ext>
                </a:extLst>
              </p14:cNvPr>
              <p14:cNvContentPartPr/>
              <p14:nvPr/>
            </p14:nvContentPartPr>
            <p14:xfrm>
              <a:off x="2218591" y="3523401"/>
              <a:ext cx="2851920" cy="3168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BF34A3F5-4B68-8542-0369-23CA9CBB96F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4951" y="3415761"/>
                <a:ext cx="295956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AD08E889-121D-F02D-0D7E-6E7CA921D4C4}"/>
                  </a:ext>
                </a:extLst>
              </p14:cNvPr>
              <p14:cNvContentPartPr/>
              <p14:nvPr/>
            </p14:nvContentPartPr>
            <p14:xfrm>
              <a:off x="2208511" y="3914361"/>
              <a:ext cx="49068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D08E889-121D-F02D-0D7E-6E7CA921D4C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54871" y="3806361"/>
                <a:ext cx="598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F3E68D2-D002-BD14-D13C-0880CC988C35}"/>
                  </a:ext>
                </a:extLst>
              </p14:cNvPr>
              <p14:cNvContentPartPr/>
              <p14:nvPr/>
            </p14:nvContentPartPr>
            <p14:xfrm>
              <a:off x="3050911" y="3883041"/>
              <a:ext cx="1723320" cy="1152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F3E68D2-D002-BD14-D13C-0880CC988C3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97271" y="3775401"/>
                <a:ext cx="1830960" cy="22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092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7AB46-AC23-82E8-A501-AA7E4E088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0841" y="982497"/>
            <a:ext cx="9294919" cy="2036226"/>
          </a:xfrm>
        </p:spPr>
        <p:txBody>
          <a:bodyPr anchor="ctr">
            <a:normAutofit fontScale="90000"/>
          </a:bodyPr>
          <a:lstStyle/>
          <a:p>
            <a:r>
              <a:rPr lang="ko-KR" altLang="en-US" b="1" dirty="0">
                <a:latin typeface="+mj-ea"/>
              </a:rPr>
              <a:t>분석</a:t>
            </a:r>
            <a:r>
              <a:rPr lang="en-US" altLang="ko-KR" b="1" dirty="0">
                <a:latin typeface="+mj-ea"/>
              </a:rPr>
              <a:t>3.</a:t>
            </a:r>
            <a:br>
              <a:rPr lang="en-US" altLang="ko-KR" b="1" dirty="0">
                <a:latin typeface="+mj-ea"/>
              </a:rPr>
            </a:br>
            <a:r>
              <a:rPr lang="en-US" altLang="ko-KR" sz="3100" b="1" dirty="0">
                <a:latin typeface="+mj-ea"/>
              </a:rPr>
              <a:t> </a:t>
            </a:r>
            <a:br>
              <a:rPr lang="en-US" altLang="ko-KR" b="1" dirty="0">
                <a:latin typeface="+mj-ea"/>
              </a:rPr>
            </a:br>
            <a:r>
              <a:rPr lang="ko-KR" altLang="en-US" b="1" dirty="0" err="1">
                <a:latin typeface="+mj-ea"/>
              </a:rPr>
              <a:t>시간에따라</a:t>
            </a:r>
            <a:r>
              <a:rPr lang="ko-KR" altLang="en-US" b="1" dirty="0">
                <a:latin typeface="+mj-ea"/>
              </a:rPr>
              <a:t> 비디오게임 트렌드는 변화하였는가</a:t>
            </a:r>
            <a:r>
              <a:rPr lang="en-US" altLang="ko-KR" b="1" dirty="0">
                <a:latin typeface="+mj-ea"/>
              </a:rPr>
              <a:t>?</a:t>
            </a:r>
            <a:endParaRPr lang="ko-KR" altLang="en-US" b="1" dirty="0">
              <a:latin typeface="+mj-ea"/>
            </a:endParaRPr>
          </a:p>
        </p:txBody>
      </p:sp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13BB050D-0F62-92BD-BD61-A5ED644F7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382" y="4172709"/>
            <a:ext cx="3423236" cy="124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3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013A21A-6440-4CD4-9FC7-9EB2C7020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255D0F-D8D5-7690-DEAA-ECC55017D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336" y="729586"/>
            <a:ext cx="14022928" cy="53988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6216BACF-6FE4-79BB-9115-AFD998638FCD}"/>
                  </a:ext>
                </a:extLst>
              </p14:cNvPr>
              <p14:cNvContentPartPr/>
              <p14:nvPr/>
            </p14:nvContentPartPr>
            <p14:xfrm>
              <a:off x="2506591" y="3604510"/>
              <a:ext cx="2423160" cy="143028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6216BACF-6FE4-79BB-9115-AFD998638F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52951" y="3496510"/>
                <a:ext cx="2530800" cy="164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925EEF51-2F91-7EB5-E1AF-51E92E597D9E}"/>
                  </a:ext>
                </a:extLst>
              </p14:cNvPr>
              <p14:cNvContentPartPr/>
              <p14:nvPr/>
            </p14:nvContentPartPr>
            <p14:xfrm>
              <a:off x="4109311" y="2455030"/>
              <a:ext cx="4374720" cy="26535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925EEF51-2F91-7EB5-E1AF-51E92E597D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55311" y="2347030"/>
                <a:ext cx="4482360" cy="28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2B35ACB0-1290-4EB7-FAAE-B8FD833F2F62}"/>
                  </a:ext>
                </a:extLst>
              </p14:cNvPr>
              <p14:cNvContentPartPr/>
              <p14:nvPr/>
            </p14:nvContentPartPr>
            <p14:xfrm>
              <a:off x="5835151" y="1704790"/>
              <a:ext cx="4546800" cy="33746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2B35ACB0-1290-4EB7-FAAE-B8FD833F2F6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81511" y="1596790"/>
                <a:ext cx="4654440" cy="359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608BB16C-5311-E547-D75A-459EA4281DE8}"/>
                  </a:ext>
                </a:extLst>
              </p14:cNvPr>
              <p14:cNvContentPartPr/>
              <p14:nvPr/>
            </p14:nvContentPartPr>
            <p14:xfrm>
              <a:off x="7879951" y="3513070"/>
              <a:ext cx="3188520" cy="157320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608BB16C-5311-E547-D75A-459EA4281DE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25951" y="3405070"/>
                <a:ext cx="3296160" cy="178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612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시간에 따른 게임 </a:t>
            </a:r>
            <a:r>
              <a:rPr lang="ko-KR" altLang="en-US"/>
              <a:t>플렛폼의</a:t>
            </a:r>
            <a:r>
              <a:rPr lang="en-US" altLang="ko-KR" dirty="0"/>
              <a:t> </a:t>
            </a:r>
            <a:r>
              <a:rPr lang="ko-KR" altLang="en-US" dirty="0"/>
              <a:t>변화</a:t>
            </a:r>
            <a:br>
              <a:rPr lang="en-US" altLang="ko-KR" dirty="0"/>
            </a:br>
            <a:r>
              <a:rPr lang="en-US" altLang="ko-KR" dirty="0"/>
              <a:t>	: 5</a:t>
            </a:r>
            <a:r>
              <a:rPr lang="ko-KR" altLang="en-US" dirty="0"/>
              <a:t>세대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4585D6C-0035-1724-BCDA-AB7ED842A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797076"/>
              </p:ext>
            </p:extLst>
          </p:nvPr>
        </p:nvGraphicFramePr>
        <p:xfrm>
          <a:off x="1451579" y="2243868"/>
          <a:ext cx="9603277" cy="299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184">
                  <a:extLst>
                    <a:ext uri="{9D8B030D-6E8A-4147-A177-3AD203B41FA5}">
                      <a16:colId xmlns:a16="http://schemas.microsoft.com/office/drawing/2014/main" val="1042086713"/>
                    </a:ext>
                  </a:extLst>
                </a:gridCol>
                <a:gridCol w="1826105">
                  <a:extLst>
                    <a:ext uri="{9D8B030D-6E8A-4147-A177-3AD203B41FA5}">
                      <a16:colId xmlns:a16="http://schemas.microsoft.com/office/drawing/2014/main" val="880299797"/>
                    </a:ext>
                  </a:extLst>
                </a:gridCol>
                <a:gridCol w="1498977">
                  <a:extLst>
                    <a:ext uri="{9D8B030D-6E8A-4147-A177-3AD203B41FA5}">
                      <a16:colId xmlns:a16="http://schemas.microsoft.com/office/drawing/2014/main" val="3415309064"/>
                    </a:ext>
                  </a:extLst>
                </a:gridCol>
                <a:gridCol w="1560996">
                  <a:extLst>
                    <a:ext uri="{9D8B030D-6E8A-4147-A177-3AD203B41FA5}">
                      <a16:colId xmlns:a16="http://schemas.microsoft.com/office/drawing/2014/main" val="1100666808"/>
                    </a:ext>
                  </a:extLst>
                </a:gridCol>
                <a:gridCol w="1598479">
                  <a:extLst>
                    <a:ext uri="{9D8B030D-6E8A-4147-A177-3AD203B41FA5}">
                      <a16:colId xmlns:a16="http://schemas.microsoft.com/office/drawing/2014/main" val="3221666329"/>
                    </a:ext>
                  </a:extLst>
                </a:gridCol>
                <a:gridCol w="1472536">
                  <a:extLst>
                    <a:ext uri="{9D8B030D-6E8A-4147-A177-3AD203B41FA5}">
                      <a16:colId xmlns:a16="http://schemas.microsoft.com/office/drawing/2014/main" val="1008791057"/>
                    </a:ext>
                  </a:extLst>
                </a:gridCol>
              </a:tblGrid>
              <a:tr h="3018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Name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Total_Sales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pf_gens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Genre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pf_name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Year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extLst>
                  <a:ext uri="{0D108BD9-81ED-4DB2-BD59-A6C34878D82A}">
                    <a16:rowId xmlns:a16="http://schemas.microsoft.com/office/drawing/2014/main" val="2927029580"/>
                  </a:ext>
                </a:extLst>
              </a:tr>
              <a:tr h="7752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Pokémon Red / Green / Blue Version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31,370,000 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Role-Playing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Game Boy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1998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extLst>
                  <a:ext uri="{0D108BD9-81ED-4DB2-BD59-A6C34878D82A}">
                    <a16:rowId xmlns:a16="http://schemas.microsoft.com/office/drawing/2014/main" val="1413515092"/>
                  </a:ext>
                </a:extLst>
              </a:tr>
              <a:tr h="301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Tetris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30,260,000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Puzzle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Game Boy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1989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extLst>
                  <a:ext uri="{0D108BD9-81ED-4DB2-BD59-A6C34878D82A}">
                    <a16:rowId xmlns:a16="http://schemas.microsoft.com/office/drawing/2014/main" val="1279260839"/>
                  </a:ext>
                </a:extLst>
              </a:tr>
              <a:tr h="5385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Pokémon Gold / Silver Version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23,100,000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Role-Playing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Game Boy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2000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extLst>
                  <a:ext uri="{0D108BD9-81ED-4DB2-BD59-A6C34878D82A}">
                    <a16:rowId xmlns:a16="http://schemas.microsoft.com/office/drawing/2014/main" val="3577891490"/>
                  </a:ext>
                </a:extLst>
              </a:tr>
              <a:tr h="301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Super Mario Land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18,140,000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Platform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Game Boy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1989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extLst>
                  <a:ext uri="{0D108BD9-81ED-4DB2-BD59-A6C34878D82A}">
                    <a16:rowId xmlns:a16="http://schemas.microsoft.com/office/drawing/2014/main" val="162314977"/>
                  </a:ext>
                </a:extLst>
              </a:tr>
              <a:tr h="7752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Pokémon Yellow: Special Pikachu Edition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14,640,000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Role-Playing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Game Boy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1999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49" marR="13449" marT="13449" marB="0" anchor="ctr"/>
                </a:tc>
                <a:extLst>
                  <a:ext uri="{0D108BD9-81ED-4DB2-BD59-A6C34878D82A}">
                    <a16:rowId xmlns:a16="http://schemas.microsoft.com/office/drawing/2014/main" val="360937989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022E0CDE-BE95-7AFF-FD2E-B599086D08B8}"/>
                  </a:ext>
                </a:extLst>
              </p14:cNvPr>
              <p14:cNvContentPartPr/>
              <p14:nvPr/>
            </p14:nvContentPartPr>
            <p14:xfrm>
              <a:off x="8301151" y="2927710"/>
              <a:ext cx="92052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022E0CDE-BE95-7AFF-FD2E-B599086D08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47511" y="2820070"/>
                <a:ext cx="1028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48BB72F4-CD1F-D360-4C92-C23F94712B95}"/>
                  </a:ext>
                </a:extLst>
              </p14:cNvPr>
              <p14:cNvContentPartPr/>
              <p14:nvPr/>
            </p14:nvContentPartPr>
            <p14:xfrm>
              <a:off x="8280631" y="3472030"/>
              <a:ext cx="879480" cy="255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48BB72F4-CD1F-D360-4C92-C23F94712B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6991" y="3364390"/>
                <a:ext cx="98712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CE88608-30E3-486E-A11D-26603F48129E}"/>
                  </a:ext>
                </a:extLst>
              </p14:cNvPr>
              <p14:cNvContentPartPr/>
              <p14:nvPr/>
            </p14:nvContentPartPr>
            <p14:xfrm>
              <a:off x="8342191" y="3892870"/>
              <a:ext cx="846360" cy="1188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CE88608-30E3-486E-A11D-26603F4812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88191" y="3785230"/>
                <a:ext cx="95400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1398F974-31A9-DE8F-0FD7-F41431062793}"/>
                  </a:ext>
                </a:extLst>
              </p14:cNvPr>
              <p14:cNvContentPartPr/>
              <p14:nvPr/>
            </p14:nvContentPartPr>
            <p14:xfrm>
              <a:off x="8332111" y="4283830"/>
              <a:ext cx="891720" cy="5688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1398F974-31A9-DE8F-0FD7-F4143106279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78111" y="4176190"/>
                <a:ext cx="99936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126D8F0B-E778-7712-4825-697C23D126FF}"/>
                  </a:ext>
                </a:extLst>
              </p14:cNvPr>
              <p14:cNvContentPartPr/>
              <p14:nvPr/>
            </p14:nvContentPartPr>
            <p14:xfrm>
              <a:off x="8290711" y="4828510"/>
              <a:ext cx="937080" cy="4248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126D8F0B-E778-7712-4825-697C23D126F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37071" y="4720870"/>
                <a:ext cx="1044720" cy="25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365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시간에 따른 게임 </a:t>
            </a:r>
            <a:r>
              <a:rPr lang="ko-KR" altLang="en-US"/>
              <a:t>플렛폼의</a:t>
            </a:r>
            <a:r>
              <a:rPr lang="en-US" altLang="ko-KR" dirty="0"/>
              <a:t> </a:t>
            </a:r>
            <a:r>
              <a:rPr lang="ko-KR" altLang="en-US" dirty="0"/>
              <a:t>변화</a:t>
            </a:r>
            <a:br>
              <a:rPr lang="en-US" altLang="ko-KR" dirty="0"/>
            </a:br>
            <a:r>
              <a:rPr lang="en-US" altLang="ko-KR" dirty="0"/>
              <a:t>	: 6</a:t>
            </a:r>
            <a:r>
              <a:rPr lang="ko-KR" altLang="en-US" dirty="0"/>
              <a:t>세대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2F43B61-BD8C-0E8A-3470-9E1B619C1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1756"/>
              </p:ext>
            </p:extLst>
          </p:nvPr>
        </p:nvGraphicFramePr>
        <p:xfrm>
          <a:off x="1451579" y="2291659"/>
          <a:ext cx="9603277" cy="2898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056">
                  <a:extLst>
                    <a:ext uri="{9D8B030D-6E8A-4147-A177-3AD203B41FA5}">
                      <a16:colId xmlns:a16="http://schemas.microsoft.com/office/drawing/2014/main" val="119381551"/>
                    </a:ext>
                  </a:extLst>
                </a:gridCol>
                <a:gridCol w="1802852">
                  <a:extLst>
                    <a:ext uri="{9D8B030D-6E8A-4147-A177-3AD203B41FA5}">
                      <a16:colId xmlns:a16="http://schemas.microsoft.com/office/drawing/2014/main" val="1526557071"/>
                    </a:ext>
                  </a:extLst>
                </a:gridCol>
                <a:gridCol w="1480202">
                  <a:extLst>
                    <a:ext uri="{9D8B030D-6E8A-4147-A177-3AD203B41FA5}">
                      <a16:colId xmlns:a16="http://schemas.microsoft.com/office/drawing/2014/main" val="4169291255"/>
                    </a:ext>
                  </a:extLst>
                </a:gridCol>
                <a:gridCol w="1558175">
                  <a:extLst>
                    <a:ext uri="{9D8B030D-6E8A-4147-A177-3AD203B41FA5}">
                      <a16:colId xmlns:a16="http://schemas.microsoft.com/office/drawing/2014/main" val="1563819963"/>
                    </a:ext>
                  </a:extLst>
                </a:gridCol>
                <a:gridCol w="1601869">
                  <a:extLst>
                    <a:ext uri="{9D8B030D-6E8A-4147-A177-3AD203B41FA5}">
                      <a16:colId xmlns:a16="http://schemas.microsoft.com/office/drawing/2014/main" val="498024049"/>
                    </a:ext>
                  </a:extLst>
                </a:gridCol>
                <a:gridCol w="1454123">
                  <a:extLst>
                    <a:ext uri="{9D8B030D-6E8A-4147-A177-3AD203B41FA5}">
                      <a16:colId xmlns:a16="http://schemas.microsoft.com/office/drawing/2014/main" val="3975603740"/>
                    </a:ext>
                  </a:extLst>
                </a:gridCol>
              </a:tblGrid>
              <a:tr h="31724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Name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Total_Sales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pf_gens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Genre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pf_name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Year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extLst>
                  <a:ext uri="{0D108BD9-81ED-4DB2-BD59-A6C34878D82A}">
                    <a16:rowId xmlns:a16="http://schemas.microsoft.com/office/drawing/2014/main" val="4244752483"/>
                  </a:ext>
                </a:extLst>
              </a:tr>
              <a:tr h="566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New Super Mario Bros.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29,850,000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Platform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Nintendo 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2006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extLst>
                  <a:ext uri="{0D108BD9-81ED-4DB2-BD59-A6C34878D82A}">
                    <a16:rowId xmlns:a16="http://schemas.microsoft.com/office/drawing/2014/main" val="510466995"/>
                  </a:ext>
                </a:extLst>
              </a:tr>
              <a:tr h="3172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Nintendogs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24,680,000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Simulation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Nintendo 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2005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extLst>
                  <a:ext uri="{0D108BD9-81ED-4DB2-BD59-A6C34878D82A}">
                    <a16:rowId xmlns:a16="http://schemas.microsoft.com/office/drawing/2014/main" val="1399293404"/>
                  </a:ext>
                </a:extLst>
              </a:tr>
              <a:tr h="3172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Mario Kart 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23,260,000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Racing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Nintendo 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2005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extLst>
                  <a:ext uri="{0D108BD9-81ED-4DB2-BD59-A6C34878D82A}">
                    <a16:rowId xmlns:a16="http://schemas.microsoft.com/office/drawing/2014/main" val="1408894598"/>
                  </a:ext>
                </a:extLst>
              </a:tr>
              <a:tr h="566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Grand Theft Auto: San Andreas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20,810,000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Action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PlayStation 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2004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extLst>
                  <a:ext uri="{0D108BD9-81ED-4DB2-BD59-A6C34878D82A}">
                    <a16:rowId xmlns:a16="http://schemas.microsoft.com/office/drawing/2014/main" val="1001660994"/>
                  </a:ext>
                </a:extLst>
              </a:tr>
              <a:tr h="8148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Brain Age: Train Your Brain in Minutes a Day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20,160,000 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>
                          <a:effectLst/>
                        </a:rPr>
                        <a:t>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Misc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Nintendo 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2006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138" marR="14138" marT="14138" marB="0" anchor="ctr"/>
                </a:tc>
                <a:extLst>
                  <a:ext uri="{0D108BD9-81ED-4DB2-BD59-A6C34878D82A}">
                    <a16:rowId xmlns:a16="http://schemas.microsoft.com/office/drawing/2014/main" val="270984559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7A299B2-30EE-F90A-B760-B5EE693083C7}"/>
                  </a:ext>
                </a:extLst>
              </p14:cNvPr>
              <p14:cNvContentPartPr/>
              <p14:nvPr/>
            </p14:nvContentPartPr>
            <p14:xfrm>
              <a:off x="8218711" y="2896750"/>
              <a:ext cx="1076040" cy="115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7A299B2-30EE-F90A-B760-B5EE693083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65071" y="2788750"/>
                <a:ext cx="118368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FE4966E-BDBA-FADD-9FAA-77082323D669}"/>
                  </a:ext>
                </a:extLst>
              </p14:cNvPr>
              <p14:cNvContentPartPr/>
              <p14:nvPr/>
            </p14:nvContentPartPr>
            <p14:xfrm>
              <a:off x="8270551" y="3297430"/>
              <a:ext cx="1052640" cy="108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FE4966E-BDBA-FADD-9FAA-77082323D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16551" y="3189430"/>
                <a:ext cx="11602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99832FEA-184D-DC1C-0A79-92D98C44DF9C}"/>
                  </a:ext>
                </a:extLst>
              </p14:cNvPr>
              <p14:cNvContentPartPr/>
              <p14:nvPr/>
            </p14:nvContentPartPr>
            <p14:xfrm>
              <a:off x="8280631" y="3645550"/>
              <a:ext cx="1051920" cy="2232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99832FEA-184D-DC1C-0A79-92D98C44DF9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26631" y="3537910"/>
                <a:ext cx="11595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494E0589-77C2-D0DD-C261-582834166EBD}"/>
                  </a:ext>
                </a:extLst>
              </p14:cNvPr>
              <p14:cNvContentPartPr/>
              <p14:nvPr/>
            </p14:nvContentPartPr>
            <p14:xfrm>
              <a:off x="8218711" y="4724830"/>
              <a:ext cx="1098360" cy="525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494E0589-77C2-D0DD-C261-582834166E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65071" y="4617190"/>
                <a:ext cx="1206000" cy="26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124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시간에 따른 게임 </a:t>
            </a:r>
            <a:r>
              <a:rPr lang="ko-KR" altLang="en-US" dirty="0" err="1"/>
              <a:t>플렛폼의</a:t>
            </a:r>
            <a:r>
              <a:rPr lang="en-US" altLang="ko-KR" dirty="0"/>
              <a:t> </a:t>
            </a:r>
            <a:r>
              <a:rPr lang="ko-KR" altLang="en-US" dirty="0"/>
              <a:t>변화</a:t>
            </a:r>
            <a:br>
              <a:rPr lang="en-US" altLang="ko-KR" dirty="0"/>
            </a:br>
            <a:r>
              <a:rPr lang="en-US" altLang="ko-KR" dirty="0"/>
              <a:t>	: 7</a:t>
            </a:r>
            <a:r>
              <a:rPr lang="ko-KR" altLang="en-US" dirty="0"/>
              <a:t>세대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6C54CAE-D3AE-54BC-82B3-558D469F4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166627"/>
              </p:ext>
            </p:extLst>
          </p:nvPr>
        </p:nvGraphicFramePr>
        <p:xfrm>
          <a:off x="1451579" y="2131665"/>
          <a:ext cx="9603277" cy="3218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906">
                  <a:extLst>
                    <a:ext uri="{9D8B030D-6E8A-4147-A177-3AD203B41FA5}">
                      <a16:colId xmlns:a16="http://schemas.microsoft.com/office/drawing/2014/main" val="4043170547"/>
                    </a:ext>
                  </a:extLst>
                </a:gridCol>
                <a:gridCol w="1851533">
                  <a:extLst>
                    <a:ext uri="{9D8B030D-6E8A-4147-A177-3AD203B41FA5}">
                      <a16:colId xmlns:a16="http://schemas.microsoft.com/office/drawing/2014/main" val="3837614687"/>
                    </a:ext>
                  </a:extLst>
                </a:gridCol>
                <a:gridCol w="1521136">
                  <a:extLst>
                    <a:ext uri="{9D8B030D-6E8A-4147-A177-3AD203B41FA5}">
                      <a16:colId xmlns:a16="http://schemas.microsoft.com/office/drawing/2014/main" val="1397080237"/>
                    </a:ext>
                  </a:extLst>
                </a:gridCol>
                <a:gridCol w="1521136">
                  <a:extLst>
                    <a:ext uri="{9D8B030D-6E8A-4147-A177-3AD203B41FA5}">
                      <a16:colId xmlns:a16="http://schemas.microsoft.com/office/drawing/2014/main" val="3619394915"/>
                    </a:ext>
                  </a:extLst>
                </a:gridCol>
                <a:gridCol w="1521136">
                  <a:extLst>
                    <a:ext uri="{9D8B030D-6E8A-4147-A177-3AD203B41FA5}">
                      <a16:colId xmlns:a16="http://schemas.microsoft.com/office/drawing/2014/main" val="1802347584"/>
                    </a:ext>
                  </a:extLst>
                </a:gridCol>
                <a:gridCol w="1494430">
                  <a:extLst>
                    <a:ext uri="{9D8B030D-6E8A-4147-A177-3AD203B41FA5}">
                      <a16:colId xmlns:a16="http://schemas.microsoft.com/office/drawing/2014/main" val="1249502579"/>
                    </a:ext>
                  </a:extLst>
                </a:gridCol>
              </a:tblGrid>
              <a:tr h="38534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Name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Total_Sales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pf_gens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Genre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pf_name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Year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extLst>
                  <a:ext uri="{0D108BD9-81ED-4DB2-BD59-A6C34878D82A}">
                    <a16:rowId xmlns:a16="http://schemas.microsoft.com/office/drawing/2014/main" val="1411900962"/>
                  </a:ext>
                </a:extLst>
              </a:tr>
              <a:tr h="3853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Wii Sports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 dirty="0">
                          <a:effectLst/>
                        </a:rPr>
                        <a:t>82,650,000 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>
                          <a:effectLst/>
                        </a:rPr>
                        <a:t>7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Sports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Wii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>
                          <a:effectLst/>
                        </a:rPr>
                        <a:t>2006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extLst>
                  <a:ext uri="{0D108BD9-81ED-4DB2-BD59-A6C34878D82A}">
                    <a16:rowId xmlns:a16="http://schemas.microsoft.com/office/drawing/2014/main" val="743512613"/>
                  </a:ext>
                </a:extLst>
              </a:tr>
              <a:tr h="3853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Mario Kart Wii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>
                          <a:effectLst/>
                        </a:rPr>
                        <a:t>35,980,000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>
                          <a:effectLst/>
                        </a:rPr>
                        <a:t>7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Racing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Wii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>
                          <a:effectLst/>
                        </a:rPr>
                        <a:t>2008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extLst>
                  <a:ext uri="{0D108BD9-81ED-4DB2-BD59-A6C34878D82A}">
                    <a16:rowId xmlns:a16="http://schemas.microsoft.com/office/drawing/2014/main" val="2263298857"/>
                  </a:ext>
                </a:extLst>
              </a:tr>
              <a:tr h="6875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Wii Sports Resort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>
                          <a:effectLst/>
                        </a:rPr>
                        <a:t>32,900,000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>
                          <a:effectLst/>
                        </a:rPr>
                        <a:t>7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Sports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Wii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>
                          <a:effectLst/>
                        </a:rPr>
                        <a:t>2009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extLst>
                  <a:ext uri="{0D108BD9-81ED-4DB2-BD59-A6C34878D82A}">
                    <a16:rowId xmlns:a16="http://schemas.microsoft.com/office/drawing/2014/main" val="3104280301"/>
                  </a:ext>
                </a:extLst>
              </a:tr>
              <a:tr h="3853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Wii Play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>
                          <a:effectLst/>
                        </a:rPr>
                        <a:t>28,920,000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>
                          <a:effectLst/>
                        </a:rPr>
                        <a:t>7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Misc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Wii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>
                          <a:effectLst/>
                        </a:rPr>
                        <a:t>2007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extLst>
                  <a:ext uri="{0D108BD9-81ED-4DB2-BD59-A6C34878D82A}">
                    <a16:rowId xmlns:a16="http://schemas.microsoft.com/office/drawing/2014/main" val="4058213299"/>
                  </a:ext>
                </a:extLst>
              </a:tr>
              <a:tr h="98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New Super Mario Bros. Wii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>
                          <a:effectLst/>
                        </a:rPr>
                        <a:t>28,510,000 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>
                          <a:effectLst/>
                        </a:rPr>
                        <a:t>7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Platform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Wii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u="none" strike="noStrike" dirty="0">
                          <a:effectLst/>
                        </a:rPr>
                        <a:t>2009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72" marR="17172" marT="17172" marB="0" anchor="ctr"/>
                </a:tc>
                <a:extLst>
                  <a:ext uri="{0D108BD9-81ED-4DB2-BD59-A6C34878D82A}">
                    <a16:rowId xmlns:a16="http://schemas.microsoft.com/office/drawing/2014/main" val="278195199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FAEE4D67-9E85-F264-19D3-B09B7472749F}"/>
                  </a:ext>
                </a:extLst>
              </p14:cNvPr>
              <p14:cNvContentPartPr/>
              <p14:nvPr/>
            </p14:nvContentPartPr>
            <p14:xfrm>
              <a:off x="8455231" y="2711350"/>
              <a:ext cx="625320" cy="4608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FAEE4D67-9E85-F264-19D3-B09B747274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01231" y="2603710"/>
                <a:ext cx="73296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9319588-D48A-7EEE-CF47-DAC545493A37}"/>
                  </a:ext>
                </a:extLst>
              </p14:cNvPr>
              <p14:cNvContentPartPr/>
              <p14:nvPr/>
            </p14:nvContentPartPr>
            <p14:xfrm>
              <a:off x="8537311" y="3060190"/>
              <a:ext cx="531000" cy="118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9319588-D48A-7EEE-CF47-DAC545493A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83671" y="2952550"/>
                <a:ext cx="63864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66C59DCE-E73B-0BB2-6BF0-36D1671AFB50}"/>
                  </a:ext>
                </a:extLst>
              </p14:cNvPr>
              <p14:cNvContentPartPr/>
              <p14:nvPr/>
            </p14:nvContentPartPr>
            <p14:xfrm>
              <a:off x="8516791" y="3616390"/>
              <a:ext cx="705960" cy="2160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66C59DCE-E73B-0BB2-6BF0-36D1671AFB5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63151" y="3508390"/>
                <a:ext cx="8136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7BC1C8B1-5034-78DC-9041-F58FAB51FDC4}"/>
                  </a:ext>
                </a:extLst>
              </p14:cNvPr>
              <p14:cNvContentPartPr/>
              <p14:nvPr/>
            </p14:nvContentPartPr>
            <p14:xfrm>
              <a:off x="8506711" y="4139830"/>
              <a:ext cx="525960" cy="2124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7BC1C8B1-5034-78DC-9041-F58FAB51FDC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53071" y="4031830"/>
                <a:ext cx="6336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4C1884BC-8AAB-7F53-092D-E78A9310347F}"/>
                  </a:ext>
                </a:extLst>
              </p14:cNvPr>
              <p14:cNvContentPartPr/>
              <p14:nvPr/>
            </p14:nvContentPartPr>
            <p14:xfrm>
              <a:off x="8547751" y="4807990"/>
              <a:ext cx="54468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4C1884BC-8AAB-7F53-092D-E78A9310347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94111" y="4699990"/>
                <a:ext cx="6523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240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시간에 따른 게임 </a:t>
            </a:r>
            <a:r>
              <a:rPr lang="ko-KR" altLang="en-US"/>
              <a:t>플렛폼의</a:t>
            </a:r>
            <a:r>
              <a:rPr lang="en-US" altLang="ko-KR" dirty="0"/>
              <a:t> </a:t>
            </a:r>
            <a:r>
              <a:rPr lang="ko-KR" altLang="en-US" dirty="0"/>
              <a:t>변화</a:t>
            </a:r>
            <a:br>
              <a:rPr lang="en-US" altLang="ko-KR" dirty="0"/>
            </a:br>
            <a:r>
              <a:rPr lang="en-US" altLang="ko-KR" dirty="0"/>
              <a:t>	: 8</a:t>
            </a:r>
            <a:r>
              <a:rPr lang="ko-KR" altLang="en-US" dirty="0"/>
              <a:t>세대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FDECDD8-FC02-7DC5-0F69-F459ADA70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519318"/>
              </p:ext>
            </p:extLst>
          </p:nvPr>
        </p:nvGraphicFramePr>
        <p:xfrm>
          <a:off x="1451579" y="2121388"/>
          <a:ext cx="9603276" cy="3239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776">
                  <a:extLst>
                    <a:ext uri="{9D8B030D-6E8A-4147-A177-3AD203B41FA5}">
                      <a16:colId xmlns:a16="http://schemas.microsoft.com/office/drawing/2014/main" val="4063135998"/>
                    </a:ext>
                  </a:extLst>
                </a:gridCol>
                <a:gridCol w="1812914">
                  <a:extLst>
                    <a:ext uri="{9D8B030D-6E8A-4147-A177-3AD203B41FA5}">
                      <a16:colId xmlns:a16="http://schemas.microsoft.com/office/drawing/2014/main" val="1552583468"/>
                    </a:ext>
                  </a:extLst>
                </a:gridCol>
                <a:gridCol w="1488583">
                  <a:extLst>
                    <a:ext uri="{9D8B030D-6E8A-4147-A177-3AD203B41FA5}">
                      <a16:colId xmlns:a16="http://schemas.microsoft.com/office/drawing/2014/main" val="277034190"/>
                    </a:ext>
                  </a:extLst>
                </a:gridCol>
                <a:gridCol w="1600748">
                  <a:extLst>
                    <a:ext uri="{9D8B030D-6E8A-4147-A177-3AD203B41FA5}">
                      <a16:colId xmlns:a16="http://schemas.microsoft.com/office/drawing/2014/main" val="1301189537"/>
                    </a:ext>
                  </a:extLst>
                </a:gridCol>
                <a:gridCol w="1610885">
                  <a:extLst>
                    <a:ext uri="{9D8B030D-6E8A-4147-A177-3AD203B41FA5}">
                      <a16:colId xmlns:a16="http://schemas.microsoft.com/office/drawing/2014/main" val="3566742905"/>
                    </a:ext>
                  </a:extLst>
                </a:gridCol>
                <a:gridCol w="1462370">
                  <a:extLst>
                    <a:ext uri="{9D8B030D-6E8A-4147-A177-3AD203B41FA5}">
                      <a16:colId xmlns:a16="http://schemas.microsoft.com/office/drawing/2014/main" val="2770834296"/>
                    </a:ext>
                  </a:extLst>
                </a:gridCol>
              </a:tblGrid>
              <a:tr h="3264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>
                          <a:effectLst/>
                        </a:rPr>
                        <a:t>Name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>
                          <a:effectLst/>
                        </a:rPr>
                        <a:t>Total_Sales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>
                          <a:effectLst/>
                        </a:rPr>
                        <a:t>pf_gens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>
                          <a:effectLst/>
                        </a:rPr>
                        <a:t>Genre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>
                          <a:effectLst/>
                        </a:rPr>
                        <a:t>pf_name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u="none" strike="noStrike">
                          <a:effectLst/>
                        </a:rPr>
                        <a:t>Year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extLst>
                  <a:ext uri="{0D108BD9-81ED-4DB2-BD59-A6C34878D82A}">
                    <a16:rowId xmlns:a16="http://schemas.microsoft.com/office/drawing/2014/main" val="2299102221"/>
                  </a:ext>
                </a:extLst>
              </a:tr>
              <a:tr h="5825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Grand Theft Auto V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700" u="none" strike="noStrike">
                          <a:effectLst/>
                        </a:rPr>
                        <a:t>19,390,000 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700" u="none" strike="noStrike">
                          <a:effectLst/>
                        </a:rPr>
                        <a:t>8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Action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PlayStation 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700" u="none" strike="noStrike">
                          <a:effectLst/>
                        </a:rPr>
                        <a:t>2014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extLst>
                  <a:ext uri="{0D108BD9-81ED-4DB2-BD59-A6C34878D82A}">
                    <a16:rowId xmlns:a16="http://schemas.microsoft.com/office/drawing/2014/main" val="4153471734"/>
                  </a:ext>
                </a:extLst>
              </a:tr>
              <a:tr h="5825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Call of Duty: Black Ops 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700" u="none" strike="noStrike">
                          <a:effectLst/>
                        </a:rPr>
                        <a:t>15,090,000 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700" u="none" strike="noStrike">
                          <a:effectLst/>
                        </a:rPr>
                        <a:t>8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Shooter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PlayStation 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700" u="none" strike="noStrike">
                          <a:effectLst/>
                        </a:rPr>
                        <a:t>2015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extLst>
                  <a:ext uri="{0D108BD9-81ED-4DB2-BD59-A6C34878D82A}">
                    <a16:rowId xmlns:a16="http://schemas.microsoft.com/office/drawing/2014/main" val="1567705669"/>
                  </a:ext>
                </a:extLst>
              </a:tr>
              <a:tr h="5825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Red Dead Redemption 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700" u="none" strike="noStrike">
                          <a:effectLst/>
                        </a:rPr>
                        <a:t>13,940,000 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700" u="none" strike="noStrike">
                          <a:effectLst/>
                        </a:rPr>
                        <a:t>8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Action-Adventure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PlayStation 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700" u="none" strike="noStrike">
                          <a:effectLst/>
                        </a:rPr>
                        <a:t>2018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extLst>
                  <a:ext uri="{0D108BD9-81ED-4DB2-BD59-A6C34878D82A}">
                    <a16:rowId xmlns:a16="http://schemas.microsoft.com/office/drawing/2014/main" val="1535542421"/>
                  </a:ext>
                </a:extLst>
              </a:tr>
              <a:tr h="5825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Call of Duty: WWII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700" u="none" strike="noStrike">
                          <a:effectLst/>
                        </a:rPr>
                        <a:t>13,400,000 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700" u="none" strike="noStrike">
                          <a:effectLst/>
                        </a:rPr>
                        <a:t>8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Shooter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PlayStation 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700" u="none" strike="noStrike">
                          <a:effectLst/>
                        </a:rPr>
                        <a:t>2017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extLst>
                  <a:ext uri="{0D108BD9-81ED-4DB2-BD59-A6C34878D82A}">
                    <a16:rowId xmlns:a16="http://schemas.microsoft.com/office/drawing/2014/main" val="1445077624"/>
                  </a:ext>
                </a:extLst>
              </a:tr>
              <a:tr h="5825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Mario Kart 8 Deluxe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700" u="none" strike="noStrike">
                          <a:effectLst/>
                        </a:rPr>
                        <a:t>13,050,000 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700" u="none" strike="noStrike">
                          <a:effectLst/>
                        </a:rPr>
                        <a:t>8</a:t>
                      </a:r>
                      <a:endParaRPr lang="en-US" altLang="ko-KR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Racing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Nintendo Switch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700" u="none" strike="noStrike" dirty="0">
                          <a:effectLst/>
                        </a:rPr>
                        <a:t>2017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50" marR="14550" marT="14550" marB="0" anchor="ctr"/>
                </a:tc>
                <a:extLst>
                  <a:ext uri="{0D108BD9-81ED-4DB2-BD59-A6C34878D82A}">
                    <a16:rowId xmlns:a16="http://schemas.microsoft.com/office/drawing/2014/main" val="10711630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F65C469-81DB-E045-9F62-4A2F45A00752}"/>
                  </a:ext>
                </a:extLst>
              </p14:cNvPr>
              <p14:cNvContentPartPr/>
              <p14:nvPr/>
            </p14:nvContentPartPr>
            <p14:xfrm>
              <a:off x="8208631" y="2763550"/>
              <a:ext cx="1137960" cy="738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F65C469-81DB-E045-9F62-4A2F45A007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54991" y="2655550"/>
                <a:ext cx="124560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411FBD62-325D-7F68-B4DD-ED889E948ADA}"/>
                  </a:ext>
                </a:extLst>
              </p14:cNvPr>
              <p14:cNvContentPartPr/>
              <p14:nvPr/>
            </p14:nvContentPartPr>
            <p14:xfrm>
              <a:off x="8188111" y="3245230"/>
              <a:ext cx="1253520" cy="936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411FBD62-325D-7F68-B4DD-ED889E948A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34471" y="3137590"/>
                <a:ext cx="136116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6D80E593-3C19-E776-4E7F-44C2477337E3}"/>
                  </a:ext>
                </a:extLst>
              </p14:cNvPr>
              <p14:cNvContentPartPr/>
              <p14:nvPr/>
            </p14:nvContentPartPr>
            <p14:xfrm>
              <a:off x="8218711" y="3872350"/>
              <a:ext cx="1134000" cy="115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6D80E593-3C19-E776-4E7F-44C2477337E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65071" y="3764350"/>
                <a:ext cx="12416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B22E30C3-B37D-1669-99F5-4AA910ECAD7F}"/>
                  </a:ext>
                </a:extLst>
              </p14:cNvPr>
              <p14:cNvContentPartPr/>
              <p14:nvPr/>
            </p14:nvContentPartPr>
            <p14:xfrm>
              <a:off x="8229151" y="4448350"/>
              <a:ext cx="1135800" cy="316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B22E30C3-B37D-1669-99F5-4AA910ECAD7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75511" y="4340710"/>
                <a:ext cx="1243440" cy="24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371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7AB46-AC23-82E8-A501-AA7E4E088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0841" y="982497"/>
            <a:ext cx="9294919" cy="2036226"/>
          </a:xfrm>
        </p:spPr>
        <p:txBody>
          <a:bodyPr anchor="ctr">
            <a:normAutofit fontScale="90000"/>
          </a:bodyPr>
          <a:lstStyle/>
          <a:p>
            <a:r>
              <a:rPr lang="ko-KR" altLang="en-US" b="1" dirty="0">
                <a:latin typeface="+mj-ea"/>
              </a:rPr>
              <a:t>추가분석</a:t>
            </a:r>
            <a:br>
              <a:rPr lang="en-US" altLang="ko-KR" b="1" dirty="0">
                <a:latin typeface="+mj-ea"/>
              </a:rPr>
            </a:br>
            <a:r>
              <a:rPr lang="en-US" altLang="ko-KR" sz="3100" b="1" dirty="0">
                <a:latin typeface="+mj-ea"/>
              </a:rPr>
              <a:t> </a:t>
            </a:r>
            <a:br>
              <a:rPr lang="en-US" altLang="ko-KR" b="1" dirty="0">
                <a:latin typeface="+mj-ea"/>
              </a:rPr>
            </a:br>
            <a:r>
              <a:rPr lang="en-US" altLang="ko-KR" b="1" dirty="0">
                <a:latin typeface="+mj-ea"/>
              </a:rPr>
              <a:t>7</a:t>
            </a:r>
            <a:r>
              <a:rPr lang="ko-KR" altLang="en-US" b="1" dirty="0">
                <a:latin typeface="+mj-ea"/>
              </a:rPr>
              <a:t>세대 이후 게임판매량이 급격하게 줄어든 이유는</a:t>
            </a:r>
            <a:r>
              <a:rPr lang="en-US" altLang="ko-KR" b="1" dirty="0">
                <a:latin typeface="+mj-ea"/>
              </a:rPr>
              <a:t>?</a:t>
            </a:r>
            <a:endParaRPr lang="ko-KR" altLang="en-US" b="1" dirty="0">
              <a:latin typeface="+mj-ea"/>
            </a:endParaRPr>
          </a:p>
        </p:txBody>
      </p:sp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13BB050D-0F62-92BD-BD61-A5ED644F7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382" y="4172709"/>
            <a:ext cx="3423236" cy="124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8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013A21A-6440-4CD4-9FC7-9EB2C7020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BC4EBE-90BD-E14D-DCAA-21EF0258E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1234" y="499780"/>
            <a:ext cx="15216724" cy="58584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CE6ECCE-2789-A8A1-7B40-39EC7F156ACB}"/>
                  </a:ext>
                </a:extLst>
              </p14:cNvPr>
              <p14:cNvContentPartPr/>
              <p14:nvPr/>
            </p14:nvContentPartPr>
            <p14:xfrm>
              <a:off x="7952760" y="1413762"/>
              <a:ext cx="3308040" cy="28180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CE6ECCE-2789-A8A1-7B40-39EC7F156A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98760" y="1306122"/>
                <a:ext cx="3415680" cy="30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E8309387-3B7F-AA35-7382-358403AA43FD}"/>
                  </a:ext>
                </a:extLst>
              </p14:cNvPr>
              <p14:cNvContentPartPr/>
              <p14:nvPr/>
            </p14:nvContentPartPr>
            <p14:xfrm>
              <a:off x="10389960" y="3348762"/>
              <a:ext cx="1294200" cy="120204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E8309387-3B7F-AA35-7382-358403AA43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35960" y="3240762"/>
                <a:ext cx="1401840" cy="14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7E24E5B-FF37-CB92-CF77-3B55036986D5}"/>
                  </a:ext>
                </a:extLst>
              </p14:cNvPr>
              <p14:cNvContentPartPr/>
              <p14:nvPr/>
            </p14:nvContentPartPr>
            <p14:xfrm rot="17579252">
              <a:off x="1905841" y="659555"/>
              <a:ext cx="5413980" cy="4612105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7E24E5B-FF37-CB92-CF77-3B55036986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17579252">
                <a:off x="1851838" y="551912"/>
                <a:ext cx="5521626" cy="48277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436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013A21A-6440-4CD4-9FC7-9EB2C7020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 descr="다른이(가) 표시된 사진&#10;&#10;자동 생성된 설명">
            <a:extLst>
              <a:ext uri="{FF2B5EF4-FFF2-40B4-BE49-F238E27FC236}">
                <a16:creationId xmlns:a16="http://schemas.microsoft.com/office/drawing/2014/main" id="{6DD5F509-1B2C-B0C8-5CA1-3851F63F1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07" y="256686"/>
            <a:ext cx="4080303" cy="250544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3885CC-3EBA-5A07-5BA8-E999B7DF2F4E}"/>
              </a:ext>
            </a:extLst>
          </p:cNvPr>
          <p:cNvSpPr/>
          <p:nvPr/>
        </p:nvSpPr>
        <p:spPr>
          <a:xfrm>
            <a:off x="1416452" y="2702732"/>
            <a:ext cx="2630184" cy="5819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2009</a:t>
            </a:r>
            <a:r>
              <a:rPr lang="ko-KR" altLang="en-US" dirty="0"/>
              <a:t>년</a:t>
            </a:r>
            <a:endParaRPr lang="en-US" altLang="ko-KR" dirty="0"/>
          </a:p>
          <a:p>
            <a:pPr algn="ctr"/>
            <a:r>
              <a:rPr lang="ko-KR" altLang="en-US" dirty="0"/>
              <a:t>아이폰</a:t>
            </a:r>
            <a:r>
              <a:rPr lang="en-US" altLang="ko-KR" dirty="0"/>
              <a:t>3gs </a:t>
            </a:r>
            <a:r>
              <a:rPr lang="ko-KR" altLang="en-US" dirty="0"/>
              <a:t>출시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4170A50-864E-ACF2-5ADA-B5ADF66AF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337" y="150012"/>
            <a:ext cx="4427739" cy="2718787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05E2C1-6917-7264-32A7-E21725457604}"/>
              </a:ext>
            </a:extLst>
          </p:cNvPr>
          <p:cNvSpPr/>
          <p:nvPr/>
        </p:nvSpPr>
        <p:spPr>
          <a:xfrm>
            <a:off x="7790976" y="2797325"/>
            <a:ext cx="2630184" cy="5819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2010</a:t>
            </a:r>
            <a:r>
              <a:rPr lang="ko-KR" altLang="en-US" dirty="0"/>
              <a:t>년</a:t>
            </a:r>
            <a:endParaRPr lang="en-US" altLang="ko-KR" dirty="0"/>
          </a:p>
          <a:p>
            <a:pPr algn="ctr"/>
            <a:r>
              <a:rPr lang="ko-KR" altLang="en-US" dirty="0"/>
              <a:t>아이폰</a:t>
            </a:r>
            <a:r>
              <a:rPr lang="en-US" altLang="ko-KR" dirty="0"/>
              <a:t>4 </a:t>
            </a:r>
            <a:r>
              <a:rPr lang="ko-KR" altLang="en-US" dirty="0"/>
              <a:t>출시</a:t>
            </a:r>
          </a:p>
        </p:txBody>
      </p:sp>
      <p:pic>
        <p:nvPicPr>
          <p:cNvPr id="25" name="그림 24" descr="다른, 전자기기, 묶음, 다양한이(가) 표시된 사진&#10;&#10;자동 생성된 설명">
            <a:extLst>
              <a:ext uri="{FF2B5EF4-FFF2-40B4-BE49-F238E27FC236}">
                <a16:creationId xmlns:a16="http://schemas.microsoft.com/office/drawing/2014/main" id="{706105AF-7C63-5788-87AE-C29712EE8C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41" y="3607673"/>
            <a:ext cx="4010025" cy="235267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18AB9A-0763-AECE-8C7F-9E39D642DB33}"/>
              </a:ext>
            </a:extLst>
          </p:cNvPr>
          <p:cNvSpPr/>
          <p:nvPr/>
        </p:nvSpPr>
        <p:spPr>
          <a:xfrm>
            <a:off x="1295583" y="6062991"/>
            <a:ext cx="2630184" cy="5819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2011</a:t>
            </a:r>
            <a:r>
              <a:rPr lang="ko-KR" altLang="en-US" dirty="0"/>
              <a:t>년</a:t>
            </a:r>
            <a:endParaRPr lang="en-US" altLang="ko-KR" dirty="0"/>
          </a:p>
          <a:p>
            <a:pPr algn="ctr"/>
            <a:r>
              <a:rPr lang="ko-KR" altLang="en-US" dirty="0"/>
              <a:t>아이폰</a:t>
            </a:r>
            <a:r>
              <a:rPr lang="en-US" altLang="ko-KR" dirty="0"/>
              <a:t>4s </a:t>
            </a:r>
            <a:r>
              <a:rPr lang="ko-KR" altLang="en-US" dirty="0"/>
              <a:t>출시</a:t>
            </a:r>
          </a:p>
        </p:txBody>
      </p:sp>
      <p:pic>
        <p:nvPicPr>
          <p:cNvPr id="30" name="그림 29" descr="텍스트, 다른, 묶음, 줄지은이(가) 표시된 사진&#10;&#10;자동 생성된 설명">
            <a:extLst>
              <a:ext uri="{FF2B5EF4-FFF2-40B4-BE49-F238E27FC236}">
                <a16:creationId xmlns:a16="http://schemas.microsoft.com/office/drawing/2014/main" id="{B34A9EF3-4100-E124-1A5F-B198051479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98" y="3549879"/>
            <a:ext cx="6509384" cy="258425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CBEBEE4D-350D-E116-1A74-78EC090D5059}"/>
              </a:ext>
            </a:extLst>
          </p:cNvPr>
          <p:cNvSpPr/>
          <p:nvPr/>
        </p:nvSpPr>
        <p:spPr>
          <a:xfrm>
            <a:off x="7790976" y="6102076"/>
            <a:ext cx="2630184" cy="5819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2012</a:t>
            </a:r>
            <a:r>
              <a:rPr lang="ko-KR" altLang="en-US" dirty="0"/>
              <a:t>년</a:t>
            </a:r>
            <a:endParaRPr lang="en-US" altLang="ko-KR" dirty="0"/>
          </a:p>
          <a:p>
            <a:pPr algn="ctr"/>
            <a:r>
              <a:rPr lang="ko-KR" altLang="en-US" dirty="0"/>
              <a:t>아이폰</a:t>
            </a:r>
            <a:r>
              <a:rPr lang="en-US" altLang="ko-KR" dirty="0"/>
              <a:t>5 </a:t>
            </a:r>
            <a:r>
              <a:rPr lang="ko-KR" altLang="en-US" dirty="0"/>
              <a:t>출시</a:t>
            </a:r>
          </a:p>
        </p:txBody>
      </p:sp>
    </p:spTree>
    <p:extLst>
      <p:ext uri="{BB962C8B-B14F-4D97-AF65-F5344CB8AC3E}">
        <p14:creationId xmlns:p14="http://schemas.microsoft.com/office/powerpoint/2010/main" val="263787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 animBg="1"/>
      <p:bldP spid="26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95F9B1-A909-4DE7-8812-C6C8E47ED2E0}"/>
              </a:ext>
            </a:extLst>
          </p:cNvPr>
          <p:cNvSpPr txBox="1"/>
          <p:nvPr/>
        </p:nvSpPr>
        <p:spPr>
          <a:xfrm>
            <a:off x="6409677" y="5545988"/>
            <a:ext cx="4847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  <a:ea typeface="+mn-ea"/>
              </a:rPr>
              <a:t>글로벌 게임산업 트렌드</a:t>
            </a:r>
            <a:r>
              <a:rPr lang="en-US" altLang="ko-KR" sz="1600" dirty="0">
                <a:latin typeface="+mn-ea"/>
                <a:ea typeface="+mn-ea"/>
              </a:rPr>
              <a:t>(2022</a:t>
            </a:r>
            <a:r>
              <a:rPr lang="ko-KR" altLang="en-US" sz="1600" dirty="0">
                <a:latin typeface="+mn-ea"/>
                <a:ea typeface="+mn-ea"/>
              </a:rPr>
              <a:t>년 </a:t>
            </a:r>
            <a:r>
              <a:rPr lang="en-US" altLang="ko-KR" sz="1600" dirty="0">
                <a:latin typeface="+mn-ea"/>
                <a:ea typeface="+mn-ea"/>
              </a:rPr>
              <a:t>9+10</a:t>
            </a:r>
            <a:r>
              <a:rPr lang="ko-KR" altLang="en-US" sz="1600" dirty="0">
                <a:latin typeface="+mn-ea"/>
                <a:ea typeface="+mn-ea"/>
              </a:rPr>
              <a:t>월호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  <a:endParaRPr lang="ko-KR" altLang="en-US" sz="1600" dirty="0"/>
          </a:p>
        </p:txBody>
      </p:sp>
      <p:graphicFrame>
        <p:nvGraphicFramePr>
          <p:cNvPr id="10" name="내용 개체 틀 2">
            <a:extLst>
              <a:ext uri="{FF2B5EF4-FFF2-40B4-BE49-F238E27FC236}">
                <a16:creationId xmlns:a16="http://schemas.microsoft.com/office/drawing/2014/main" id="{B68F2F02-FAE4-E295-36D2-3D89B1B978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49861"/>
              </p:ext>
            </p:extLst>
          </p:nvPr>
        </p:nvGraphicFramePr>
        <p:xfrm>
          <a:off x="1294362" y="1987163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제목 7">
            <a:extLst>
              <a:ext uri="{FF2B5EF4-FFF2-40B4-BE49-F238E27FC236}">
                <a16:creationId xmlns:a16="http://schemas.microsoft.com/office/drawing/2014/main" id="{D19D44CC-BF8F-4083-33F4-A77D7C65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1" y="829716"/>
            <a:ext cx="9603275" cy="1049235"/>
          </a:xfrm>
        </p:spPr>
        <p:txBody>
          <a:bodyPr/>
          <a:lstStyle/>
          <a:p>
            <a:r>
              <a:rPr lang="ko-KR" altLang="en-US" b="1" dirty="0"/>
              <a:t>게임산업</a:t>
            </a:r>
            <a:r>
              <a:rPr lang="en-US" altLang="ko-KR" b="1" dirty="0"/>
              <a:t>, </a:t>
            </a:r>
            <a:r>
              <a:rPr lang="ko-KR" altLang="en-US" b="1" dirty="0"/>
              <a:t>이제는 </a:t>
            </a:r>
            <a:r>
              <a:rPr lang="ko-KR" altLang="en-US" b="1" dirty="0" err="1"/>
              <a:t>하락기</a:t>
            </a:r>
            <a:r>
              <a:rPr lang="en-US" altLang="ko-KR" b="1" dirty="0"/>
              <a:t>?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A0C51B1F-20EA-F700-298E-DF11BA9C6BA3}"/>
                  </a:ext>
                </a:extLst>
              </p14:cNvPr>
              <p14:cNvContentPartPr/>
              <p14:nvPr/>
            </p14:nvContentPartPr>
            <p14:xfrm>
              <a:off x="3379894" y="2784070"/>
              <a:ext cx="3421080" cy="932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A0C51B1F-20EA-F700-298E-DF11BA9C6BA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25894" y="2676430"/>
                <a:ext cx="352872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2912A149-88CF-CDE9-BD7E-6573DF193F77}"/>
                  </a:ext>
                </a:extLst>
              </p14:cNvPr>
              <p14:cNvContentPartPr/>
              <p14:nvPr/>
            </p14:nvContentPartPr>
            <p14:xfrm>
              <a:off x="7643374" y="3374830"/>
              <a:ext cx="912240" cy="464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912A149-88CF-CDE9-BD7E-6573DF193F7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89734" y="3267190"/>
                <a:ext cx="10198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D9091992-9CA3-6CA3-6C3F-916269C66552}"/>
                  </a:ext>
                </a:extLst>
              </p14:cNvPr>
              <p14:cNvContentPartPr/>
              <p14:nvPr/>
            </p14:nvContentPartPr>
            <p14:xfrm>
              <a:off x="6759934" y="3964870"/>
              <a:ext cx="776160" cy="2160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9091992-9CA3-6CA3-6C3F-916269C6655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06294" y="3856870"/>
                <a:ext cx="8838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AB4286A-BEF6-D69A-B8CE-BD1929D2AEB6}"/>
                  </a:ext>
                </a:extLst>
              </p14:cNvPr>
              <p14:cNvContentPartPr/>
              <p14:nvPr/>
            </p14:nvContentPartPr>
            <p14:xfrm>
              <a:off x="9482614" y="4005910"/>
              <a:ext cx="760680" cy="1152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AB4286A-BEF6-D69A-B8CE-BD1929D2AEB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428614" y="3898270"/>
                <a:ext cx="86832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A87948D-9271-9F30-63EC-63BA6963086C}"/>
                  </a:ext>
                </a:extLst>
              </p14:cNvPr>
              <p14:cNvContentPartPr/>
              <p14:nvPr/>
            </p14:nvContentPartPr>
            <p14:xfrm>
              <a:off x="6164134" y="4581550"/>
              <a:ext cx="1448640" cy="9288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A87948D-9271-9F30-63EC-63BA6963086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10134" y="4473910"/>
                <a:ext cx="1556280" cy="30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730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B17113D0-1F43-2594-6D56-1A8EC213D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가정용 게임기 보유 비율 변화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/>
              <a:t>게임에 주로 이용하는 매체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E108B3-F2A3-BBA1-4717-A2676050F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79" y="2414401"/>
            <a:ext cx="4948148" cy="2474075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5D5EE28-8059-304A-BAA9-41D1FE6B0D33}"/>
              </a:ext>
            </a:extLst>
          </p:cNvPr>
          <p:cNvSpPr/>
          <p:nvPr/>
        </p:nvSpPr>
        <p:spPr>
          <a:xfrm rot="1749609">
            <a:off x="1883282" y="3396898"/>
            <a:ext cx="2892941" cy="329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1EDA842-9D0B-B5AD-1C0C-E924A0D46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097" y="881314"/>
            <a:ext cx="4087263" cy="8889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4B34875-CB98-E5B5-8045-D710EFBC81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75" y="2414401"/>
            <a:ext cx="4439699" cy="266382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0E3E24B-0DC1-DC1F-591B-548C994592F4}"/>
              </a:ext>
            </a:extLst>
          </p:cNvPr>
          <p:cNvSpPr/>
          <p:nvPr/>
        </p:nvSpPr>
        <p:spPr>
          <a:xfrm rot="20125567">
            <a:off x="7439905" y="3595811"/>
            <a:ext cx="2889494" cy="253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69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5C5A3-8715-4968-D0D9-C0F4E06B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34334-DC85-1A32-8B84-50F408A91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09715"/>
          </a:xfrm>
        </p:spPr>
        <p:txBody>
          <a:bodyPr/>
          <a:lstStyle/>
          <a:p>
            <a:r>
              <a:rPr lang="ko-KR" altLang="en-US" b="0" dirty="0">
                <a:effectLst/>
                <a:latin typeface="Courier New" panose="02070309020205020404" pitchFamily="49" charset="0"/>
              </a:rPr>
              <a:t>지역에 따라 평균 비디오게임 판매량에 차이가 있음</a:t>
            </a:r>
            <a:endParaRPr lang="en-US" altLang="ko-KR" b="0" dirty="0"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ko-KR" b="0" dirty="0">
                <a:effectLst/>
                <a:latin typeface="Courier New" panose="02070309020205020404" pitchFamily="49" charset="0"/>
              </a:rPr>
              <a:t>PAL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지역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 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게임 매출이 증가하였음 👉 </a:t>
            </a:r>
            <a:r>
              <a:rPr lang="en-US" altLang="ko-KR" dirty="0">
                <a:latin typeface="Courier New" panose="02070309020205020404" pitchFamily="49" charset="0"/>
              </a:rPr>
              <a:t>PAL</a:t>
            </a:r>
            <a:r>
              <a:rPr lang="ko-KR" altLang="en-US" dirty="0">
                <a:latin typeface="Courier New" panose="02070309020205020404" pitchFamily="49" charset="0"/>
              </a:rPr>
              <a:t>에는 중국이 포함</a:t>
            </a:r>
            <a:endParaRPr lang="en-US" altLang="ko-KR" dirty="0">
              <a:latin typeface="Courier New" panose="02070309020205020404" pitchFamily="49" charset="0"/>
            </a:endParaRPr>
          </a:p>
          <a:p>
            <a:pPr lvl="1"/>
            <a:r>
              <a:rPr lang="ko-KR" altLang="en-US" b="0" dirty="0">
                <a:effectLst/>
                <a:latin typeface="Courier New" panose="02070309020205020404" pitchFamily="49" charset="0"/>
              </a:rPr>
              <a:t>중국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인도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남미 등 새로운 시장의 성장 가능성 👍</a:t>
            </a:r>
            <a:endParaRPr lang="en-US" altLang="ko-KR" b="0" dirty="0">
              <a:effectLst/>
              <a:latin typeface="Courier New" panose="02070309020205020404" pitchFamily="49" charset="0"/>
            </a:endParaRPr>
          </a:p>
          <a:p>
            <a:r>
              <a:rPr lang="ko-KR" altLang="en-US" b="0" dirty="0">
                <a:effectLst/>
                <a:latin typeface="Courier New" panose="02070309020205020404" pitchFamily="49" charset="0"/>
              </a:rPr>
              <a:t>지역에 따라 선호하는 비디오게임의 장르가 다름</a:t>
            </a:r>
            <a:endParaRPr lang="en-US" altLang="ko-KR" b="0" dirty="0">
              <a:effectLst/>
              <a:latin typeface="Courier New" panose="02070309020205020404" pitchFamily="49" charset="0"/>
            </a:endParaRPr>
          </a:p>
          <a:p>
            <a:pPr lvl="1"/>
            <a:r>
              <a:rPr lang="ko-KR" altLang="en-US" dirty="0">
                <a:latin typeface="Courier New" panose="02070309020205020404" pitchFamily="49" charset="0"/>
              </a:rPr>
              <a:t>하지만 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Action, Adventure, RPG, Sports 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장르는 평균적으로 잘 팔림</a:t>
            </a:r>
            <a:endParaRPr lang="en-US" altLang="ko-KR" b="0" dirty="0">
              <a:effectLst/>
              <a:latin typeface="Courier New" panose="02070309020205020404" pitchFamily="49" charset="0"/>
            </a:endParaRPr>
          </a:p>
          <a:p>
            <a:pPr lvl="1"/>
            <a:r>
              <a:rPr lang="ko-KR" altLang="en-US" b="0" dirty="0">
                <a:effectLst/>
                <a:latin typeface="Courier New" panose="02070309020205020404" pitchFamily="49" charset="0"/>
              </a:rPr>
              <a:t>일본과 같은 특수한 지역은 문화적 특성을 고려해야 함</a:t>
            </a:r>
            <a:endParaRPr lang="en-US" altLang="ko-KR" b="0" dirty="0">
              <a:effectLst/>
              <a:latin typeface="Courier New" panose="02070309020205020404" pitchFamily="49" charset="0"/>
            </a:endParaRPr>
          </a:p>
          <a:p>
            <a:r>
              <a:rPr lang="ko-KR" altLang="en-US" b="0" dirty="0" err="1">
                <a:effectLst/>
                <a:latin typeface="Courier New" panose="02070309020205020404" pitchFamily="49" charset="0"/>
              </a:rPr>
              <a:t>시간에따라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 플랫폼의 변화를 중심으로 비디오게임의 트랜드가 </a:t>
            </a:r>
            <a:r>
              <a:rPr lang="ko-KR" altLang="en-US" dirty="0">
                <a:latin typeface="Courier New" panose="02070309020205020404" pitchFamily="49" charset="0"/>
              </a:rPr>
              <a:t>변화하였음</a:t>
            </a:r>
            <a:endParaRPr lang="en-US" altLang="ko-KR" dirty="0">
              <a:latin typeface="Courier New" panose="02070309020205020404" pitchFamily="49" charset="0"/>
            </a:endParaRPr>
          </a:p>
          <a:p>
            <a:pPr lvl="1"/>
            <a:r>
              <a:rPr lang="ko-KR" altLang="en-US" b="0" dirty="0">
                <a:effectLst/>
                <a:latin typeface="Courier New" panose="02070309020205020404" pitchFamily="49" charset="0"/>
              </a:rPr>
              <a:t>플랫폼은 게임 매출에 직접적인 영향</a:t>
            </a:r>
            <a:endParaRPr lang="en-US" altLang="ko-KR" b="0" dirty="0">
              <a:effectLst/>
              <a:latin typeface="Courier New" panose="02070309020205020404" pitchFamily="49" charset="0"/>
            </a:endParaRPr>
          </a:p>
          <a:p>
            <a:pPr lvl="1"/>
            <a:r>
              <a:rPr lang="ko-KR" altLang="en-US" b="0" dirty="0">
                <a:effectLst/>
                <a:latin typeface="Courier New" panose="02070309020205020404" pitchFamily="49" charset="0"/>
              </a:rPr>
              <a:t>새로운 플랫폼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특히 모바일 중심📌의 크로스플랫폼을 적극 시도해야 함</a:t>
            </a:r>
          </a:p>
          <a:p>
            <a:pPr lvl="1"/>
            <a:endParaRPr lang="ko-KR" altLang="en-US" b="0" dirty="0">
              <a:effectLst/>
              <a:latin typeface="Courier New" panose="02070309020205020404" pitchFamily="49" charset="0"/>
            </a:endParaRPr>
          </a:p>
          <a:p>
            <a:endParaRPr lang="ko-KR" altLang="en-US" b="0" dirty="0">
              <a:effectLst/>
              <a:latin typeface="Courier New" panose="02070309020205020404" pitchFamily="49" charset="0"/>
            </a:endParaRPr>
          </a:p>
          <a:p>
            <a:endParaRPr lang="ko-KR" altLang="en-US" b="0" dirty="0">
              <a:effectLst/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CE2E3AD-6022-6A5E-7338-25B6548999A2}"/>
                  </a:ext>
                </a:extLst>
              </p14:cNvPr>
              <p14:cNvContentPartPr/>
              <p14:nvPr/>
            </p14:nvContentPartPr>
            <p14:xfrm>
              <a:off x="6554791" y="2249470"/>
              <a:ext cx="1530000" cy="212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CE2E3AD-6022-6A5E-7338-25B6548999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00791" y="2141470"/>
                <a:ext cx="16376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4EEA2D6E-778A-B725-7B39-96B46C56F023}"/>
                  </a:ext>
                </a:extLst>
              </p14:cNvPr>
              <p14:cNvContentPartPr/>
              <p14:nvPr/>
            </p14:nvContentPartPr>
            <p14:xfrm>
              <a:off x="6389911" y="2577790"/>
              <a:ext cx="2277720" cy="7452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4EEA2D6E-778A-B725-7B39-96B46C56F0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6271" y="2469790"/>
                <a:ext cx="238536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6B6F885-E5CB-CCEF-7C24-10F983493624}"/>
                  </a:ext>
                </a:extLst>
              </p14:cNvPr>
              <p14:cNvContentPartPr/>
              <p14:nvPr/>
            </p14:nvContentPartPr>
            <p14:xfrm>
              <a:off x="2259991" y="2968390"/>
              <a:ext cx="5780160" cy="9324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6B6F885-E5CB-CCEF-7C24-10F9834936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05991" y="2860390"/>
                <a:ext cx="588780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B3E6B774-DA28-AAED-4AC8-BE70CD78A51F}"/>
                  </a:ext>
                </a:extLst>
              </p14:cNvPr>
              <p14:cNvContentPartPr/>
              <p14:nvPr/>
            </p14:nvContentPartPr>
            <p14:xfrm>
              <a:off x="3010231" y="3904030"/>
              <a:ext cx="3126960" cy="7272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B3E6B774-DA28-AAED-4AC8-BE70CD78A5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56231" y="3796030"/>
                <a:ext cx="323460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DF234708-2225-F02B-2657-476A617EF1FB}"/>
                  </a:ext>
                </a:extLst>
              </p14:cNvPr>
              <p14:cNvContentPartPr/>
              <p14:nvPr/>
            </p14:nvContentPartPr>
            <p14:xfrm>
              <a:off x="3133351" y="4828510"/>
              <a:ext cx="1715760" cy="2268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DF234708-2225-F02B-2657-476A617EF1F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79351" y="4720870"/>
                <a:ext cx="182340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8958949-B85D-633D-9F2B-009E31969EEE}"/>
                  </a:ext>
                </a:extLst>
              </p14:cNvPr>
              <p14:cNvContentPartPr/>
              <p14:nvPr/>
            </p14:nvContentPartPr>
            <p14:xfrm>
              <a:off x="4592071" y="5619430"/>
              <a:ext cx="1543680" cy="3168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8958949-B85D-633D-9F2B-009E31969EE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38431" y="5511790"/>
                <a:ext cx="1651320" cy="24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645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7AB46-AC23-82E8-A501-AA7E4E088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9821" y="1201793"/>
            <a:ext cx="9294919" cy="2036226"/>
          </a:xfrm>
        </p:spPr>
        <p:txBody>
          <a:bodyPr anchor="ctr"/>
          <a:lstStyle/>
          <a:p>
            <a:pPr algn="ctr"/>
            <a:r>
              <a:rPr lang="ko-KR" altLang="en-US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34804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D19D44CC-BF8F-4083-33F4-A77D7C65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2" y="1138228"/>
            <a:ext cx="3793685" cy="3858767"/>
          </a:xfrm>
        </p:spPr>
        <p:txBody>
          <a:bodyPr anchor="ctr">
            <a:normAutofit/>
          </a:bodyPr>
          <a:lstStyle/>
          <a:p>
            <a:r>
              <a:rPr lang="ko-KR" altLang="en-US" sz="3600" b="1" dirty="0"/>
              <a:t>게임산업</a:t>
            </a:r>
            <a:br>
              <a:rPr lang="en-US" altLang="ko-KR" sz="3600" b="1" dirty="0"/>
            </a:br>
            <a:r>
              <a:rPr lang="ko-KR" altLang="en-US" sz="3600" b="1" dirty="0"/>
              <a:t>전망을 위한</a:t>
            </a:r>
            <a:br>
              <a:rPr lang="en-US" altLang="ko-KR" sz="3600" b="1" dirty="0"/>
            </a:br>
            <a:r>
              <a:rPr lang="ko-KR" altLang="en-US" sz="3600" b="1" dirty="0"/>
              <a:t>분석 목표</a:t>
            </a:r>
            <a:endParaRPr lang="ko-KR" alt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246D584-C12D-138C-7C18-44928994F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483" y="1138228"/>
            <a:ext cx="5440680" cy="3858768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</a:rPr>
              <a:t>시간에 따라 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</a:rPr>
              <a:t>비디오게임의 트렌드</a:t>
            </a:r>
            <a:r>
              <a:rPr lang="ko-KR" altLang="en-US" dirty="0">
                <a:solidFill>
                  <a:srgbClr val="000000"/>
                </a:solidFill>
              </a:rPr>
              <a:t>는 변화하였는가</a:t>
            </a:r>
            <a:r>
              <a:rPr lang="en-US" altLang="ko-KR" dirty="0">
                <a:solidFill>
                  <a:srgbClr val="000000"/>
                </a:solidFill>
              </a:rPr>
              <a:t>?</a:t>
            </a:r>
          </a:p>
          <a:p>
            <a:pPr lvl="1">
              <a:lnSpc>
                <a:spcPct val="110000"/>
              </a:lnSpc>
            </a:pPr>
            <a:r>
              <a:rPr lang="ko-KR" altLang="en-US" dirty="0">
                <a:solidFill>
                  <a:srgbClr val="000000"/>
                </a:solidFill>
              </a:rPr>
              <a:t>시간에 따른 게임 플랫폼의 변화 분석</a:t>
            </a:r>
            <a:endParaRPr lang="en-US" altLang="ko-KR" dirty="0">
              <a:solidFill>
                <a:srgbClr val="000000"/>
              </a:solidFill>
            </a:endParaRPr>
          </a:p>
          <a:p>
            <a:pPr lvl="1">
              <a:lnSpc>
                <a:spcPct val="110000"/>
              </a:lnSpc>
            </a:pPr>
            <a:endParaRPr lang="en-US" altLang="ko-KR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</a:rPr>
              <a:t>지역에 따라 선호하는 비디오게임</a:t>
            </a:r>
            <a:r>
              <a:rPr lang="ko-KR" altLang="en-US" dirty="0">
                <a:solidFill>
                  <a:srgbClr val="000000"/>
                </a:solidFill>
              </a:rPr>
              <a:t>이 </a:t>
            </a:r>
            <a:r>
              <a:rPr lang="ko-KR" altLang="en-US" dirty="0" err="1">
                <a:solidFill>
                  <a:srgbClr val="000000"/>
                </a:solidFill>
              </a:rPr>
              <a:t>다른가</a:t>
            </a:r>
            <a:r>
              <a:rPr lang="en-US" altLang="ko-KR" dirty="0">
                <a:solidFill>
                  <a:srgbClr val="000000"/>
                </a:solidFill>
              </a:rPr>
              <a:t>?</a:t>
            </a:r>
          </a:p>
          <a:p>
            <a:pPr lvl="1">
              <a:lnSpc>
                <a:spcPct val="110000"/>
              </a:lnSpc>
            </a:pPr>
            <a:r>
              <a:rPr lang="ko-KR" altLang="en-US" dirty="0">
                <a:solidFill>
                  <a:srgbClr val="000000"/>
                </a:solidFill>
              </a:rPr>
              <a:t>지역에 따라 선호하는 비디오게임의 장르가 </a:t>
            </a:r>
            <a:r>
              <a:rPr lang="ko-KR" altLang="en-US" dirty="0" err="1">
                <a:solidFill>
                  <a:srgbClr val="000000"/>
                </a:solidFill>
              </a:rPr>
              <a:t>다른가</a:t>
            </a:r>
            <a:r>
              <a:rPr lang="en-US" altLang="ko-KR" dirty="0">
                <a:solidFill>
                  <a:srgbClr val="000000"/>
                </a:solidFill>
              </a:rPr>
              <a:t>?</a:t>
            </a:r>
          </a:p>
          <a:p>
            <a:pPr lvl="1">
              <a:lnSpc>
                <a:spcPct val="110000"/>
              </a:lnSpc>
            </a:pPr>
            <a:endParaRPr lang="en-US" altLang="ko-KR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</a:rPr>
              <a:t>인기가 많은 게임</a:t>
            </a:r>
            <a:r>
              <a:rPr lang="ko-KR" altLang="en-US" dirty="0">
                <a:solidFill>
                  <a:srgbClr val="000000"/>
                </a:solidFill>
              </a:rPr>
              <a:t>은 어떤 게임인가</a:t>
            </a:r>
            <a:r>
              <a:rPr lang="en-US" altLang="ko-KR" dirty="0">
                <a:solidFill>
                  <a:srgbClr val="000000"/>
                </a:solidFill>
              </a:rPr>
              <a:t>?</a:t>
            </a:r>
          </a:p>
          <a:p>
            <a:pPr lvl="1">
              <a:lnSpc>
                <a:spcPct val="110000"/>
              </a:lnSpc>
            </a:pPr>
            <a:r>
              <a:rPr lang="ko-KR" altLang="en-US" dirty="0">
                <a:solidFill>
                  <a:srgbClr val="000000"/>
                </a:solidFill>
              </a:rPr>
              <a:t>사용자 평점과 판매량은 관계가 있을까</a:t>
            </a:r>
            <a:r>
              <a:rPr lang="en-US" altLang="ko-KR" dirty="0">
                <a:solidFill>
                  <a:srgbClr val="000000"/>
                </a:solidFill>
              </a:rPr>
              <a:t>?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73C0AB9-01AA-8ADF-3E3B-EDCB55A6C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09" y="4072446"/>
            <a:ext cx="3423236" cy="124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2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8FAFE76-E6BF-3679-0DF1-A77BEEFF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ko-KR" altLang="en-US" b="0" i="0" dirty="0">
                <a:effectLst/>
                <a:latin typeface="Roboto" panose="02000000000000000000" pitchFamily="2" charset="0"/>
              </a:rPr>
              <a:t>데이터 수집</a:t>
            </a:r>
            <a:br>
              <a:rPr lang="en-US" altLang="ko-KR" b="0" i="0" dirty="0">
                <a:effectLst/>
                <a:latin typeface="Roboto" panose="02000000000000000000" pitchFamily="2" charset="0"/>
              </a:rPr>
            </a:br>
            <a:endParaRPr lang="ko-KR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0369A-5C91-B0EA-747C-4D64E03E9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879" y="2019476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800" b="0" i="0" dirty="0" err="1">
                <a:effectLst/>
                <a:latin typeface="Roboto" panose="02000000000000000000" pitchFamily="2" charset="0"/>
              </a:rPr>
              <a:t>BeautifulSoup</a:t>
            </a:r>
            <a:r>
              <a:rPr lang="en-US" altLang="ko-KR" sz="1800" b="0" i="0" dirty="0">
                <a:effectLst/>
                <a:latin typeface="Roboto" panose="02000000000000000000" pitchFamily="2" charset="0"/>
              </a:rPr>
              <a:t> </a:t>
            </a:r>
            <a:r>
              <a:rPr lang="ko-KR" altLang="en-US" sz="1800" b="0" i="0" dirty="0">
                <a:effectLst/>
                <a:latin typeface="Roboto" panose="02000000000000000000" pitchFamily="2" charset="0"/>
              </a:rPr>
              <a:t>를 이용한 </a:t>
            </a:r>
            <a:r>
              <a:rPr lang="ko-KR" altLang="en-US" sz="1800" b="0" i="0" dirty="0" err="1">
                <a:effectLst/>
                <a:latin typeface="Roboto" panose="02000000000000000000" pitchFamily="2" charset="0"/>
              </a:rPr>
              <a:t>웹스크랩핑</a:t>
            </a:r>
            <a:endParaRPr lang="ko-KR" altLang="en-US" sz="1800" b="0" i="0" dirty="0">
              <a:effectLst/>
              <a:latin typeface="Roboto" panose="02000000000000000000" pitchFamily="2" charset="0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800" b="0" i="0" dirty="0">
                <a:effectLst/>
                <a:latin typeface="Roboto" panose="02000000000000000000" pitchFamily="2" charset="0"/>
              </a:rPr>
              <a:t>최종 수집 된 데이터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row : 62446, column : 14</a:t>
            </a:r>
          </a:p>
          <a:p>
            <a:pPr marL="285750" indent="-285750">
              <a:lnSpc>
                <a:spcPct val="110000"/>
              </a:lnSpc>
            </a:pPr>
            <a:r>
              <a:rPr lang="ko-KR" altLang="en-US" sz="1800" b="0" i="0" dirty="0">
                <a:effectLst/>
                <a:latin typeface="Roboto" panose="02000000000000000000" pitchFamily="2" charset="0"/>
              </a:rPr>
              <a:t>지역별 판매량</a:t>
            </a:r>
            <a:endParaRPr lang="en-US" altLang="ko-KR" sz="1800" b="0" i="0" dirty="0">
              <a:effectLst/>
              <a:latin typeface="Roboto" panose="02000000000000000000" pitchFamily="2" charset="0"/>
            </a:endParaRPr>
          </a:p>
          <a:p>
            <a:pPr marL="742950" lvl="1" indent="-285750">
              <a:lnSpc>
                <a:spcPct val="110000"/>
              </a:lnSpc>
            </a:pPr>
            <a:r>
              <a:rPr lang="en-US" altLang="ko-KR" dirty="0"/>
              <a:t>NA </a:t>
            </a:r>
            <a:r>
              <a:rPr lang="ko-KR" altLang="en-US" dirty="0"/>
              <a:t>지역</a:t>
            </a:r>
            <a:r>
              <a:rPr lang="en-US" altLang="ko-KR" dirty="0"/>
              <a:t>, PAL </a:t>
            </a:r>
            <a:r>
              <a:rPr lang="ko-KR" altLang="en-US" dirty="0"/>
              <a:t>지역</a:t>
            </a:r>
            <a:r>
              <a:rPr lang="en-US" altLang="ko-KR" dirty="0"/>
              <a:t>, JP </a:t>
            </a:r>
            <a:r>
              <a:rPr lang="ko-KR" altLang="en-US" dirty="0"/>
              <a:t>지역</a:t>
            </a:r>
            <a:r>
              <a:rPr lang="en-US" altLang="ko-KR" dirty="0"/>
              <a:t>, Other </a:t>
            </a:r>
            <a:r>
              <a:rPr lang="ko-KR" altLang="en-US" dirty="0"/>
              <a:t>지역</a:t>
            </a:r>
            <a:endParaRPr lang="en-US" altLang="ko-KR" dirty="0"/>
          </a:p>
          <a:p>
            <a:pPr marL="742950" lvl="1" indent="-285750">
              <a:lnSpc>
                <a:spcPct val="110000"/>
              </a:lnSpc>
            </a:pPr>
            <a:r>
              <a:rPr lang="ko-KR" altLang="en-US" dirty="0"/>
              <a:t>판매량의 단위는 </a:t>
            </a:r>
            <a:r>
              <a:rPr lang="en-US" altLang="ko-KR" dirty="0"/>
              <a:t>Unit</a:t>
            </a:r>
          </a:p>
          <a:p>
            <a:pPr marL="285750" indent="-285750">
              <a:lnSpc>
                <a:spcPct val="110000"/>
              </a:lnSpc>
            </a:pPr>
            <a:r>
              <a:rPr lang="ko-KR" altLang="en-US" sz="1800" dirty="0"/>
              <a:t>게임이 출시된 연도</a:t>
            </a:r>
          </a:p>
        </p:txBody>
      </p:sp>
      <p:pic>
        <p:nvPicPr>
          <p:cNvPr id="5" name="그림 4" descr="텍스트, 컴퓨터, 스크린샷, 검은색이(가) 표시된 사진&#10;&#10;자동 생성된 설명">
            <a:extLst>
              <a:ext uri="{FF2B5EF4-FFF2-40B4-BE49-F238E27FC236}">
                <a16:creationId xmlns:a16="http://schemas.microsoft.com/office/drawing/2014/main" id="{D29DF6FF-C35F-C8E1-E88D-57BB319B9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640" y="1068512"/>
            <a:ext cx="5922823" cy="37609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79E3701-A07A-50E2-7CA1-26590ED8FE73}"/>
                  </a:ext>
                </a:extLst>
              </p14:cNvPr>
              <p14:cNvContentPartPr/>
              <p14:nvPr/>
            </p14:nvContentPartPr>
            <p14:xfrm>
              <a:off x="4242814" y="2146150"/>
              <a:ext cx="1139040" cy="630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79E3701-A07A-50E2-7CA1-26590ED8FE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9174" y="2038150"/>
                <a:ext cx="124668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839C733-9936-6D01-D109-093566AC0D8C}"/>
                  </a:ext>
                </a:extLst>
              </p14:cNvPr>
              <p14:cNvContentPartPr/>
              <p14:nvPr/>
            </p14:nvContentPartPr>
            <p14:xfrm>
              <a:off x="2814694" y="2947870"/>
              <a:ext cx="605520" cy="2124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839C733-9936-6D01-D109-093566AC0D8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61054" y="2840230"/>
                <a:ext cx="71316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8355FA56-CFA4-9AE4-5393-24F5CB736226}"/>
                  </a:ext>
                </a:extLst>
              </p14:cNvPr>
              <p14:cNvContentPartPr/>
              <p14:nvPr/>
            </p14:nvContentPartPr>
            <p14:xfrm>
              <a:off x="4530814" y="2979190"/>
              <a:ext cx="26568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8355FA56-CFA4-9AE4-5393-24F5CB73622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76814" y="2871190"/>
                <a:ext cx="373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03CDEECE-1F1E-F9C7-6AAE-A1FE01CC373D}"/>
                  </a:ext>
                </a:extLst>
              </p14:cNvPr>
              <p14:cNvContentPartPr/>
              <p14:nvPr/>
            </p14:nvContentPartPr>
            <p14:xfrm>
              <a:off x="3955174" y="4448350"/>
              <a:ext cx="604440" cy="1080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03CDEECE-1F1E-F9C7-6AAE-A1FE01CC373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01534" y="4340710"/>
                <a:ext cx="7120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48574CC5-9D62-165F-CD21-DAC8E7992864}"/>
                  </a:ext>
                </a:extLst>
              </p14:cNvPr>
              <p14:cNvContentPartPr/>
              <p14:nvPr/>
            </p14:nvContentPartPr>
            <p14:xfrm>
              <a:off x="2547574" y="4817350"/>
              <a:ext cx="1209960" cy="6300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48574CC5-9D62-165F-CD21-DAC8E799286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93934" y="4709710"/>
                <a:ext cx="1317600" cy="27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020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8FAFE76-E6BF-3679-0DF1-A77BEEFF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altLang="ko-KR" dirty="0">
                <a:latin typeface="+mj-ea"/>
              </a:rPr>
              <a:t>EDA</a:t>
            </a:r>
            <a:br>
              <a:rPr lang="en-US" altLang="ko-KR" dirty="0">
                <a:latin typeface="+mj-ea"/>
              </a:rPr>
            </a:br>
            <a:r>
              <a:rPr lang="en-US" altLang="ko-KR" dirty="0">
                <a:latin typeface="+mj-ea"/>
              </a:rPr>
              <a:t>	: </a:t>
            </a:r>
            <a:r>
              <a:rPr lang="en-US" altLang="ko-KR" dirty="0" err="1">
                <a:latin typeface="+mj-ea"/>
              </a:rPr>
              <a:t>PlatforM</a:t>
            </a:r>
            <a:endParaRPr lang="en-US" altLang="ko-KR" dirty="0">
              <a:latin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228A1C-9FEE-9500-38CE-537FA998E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493" y="2012811"/>
            <a:ext cx="8847724" cy="3450613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47EA07F-08DE-BBFA-97F3-AB9A86CE5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14920"/>
              </p:ext>
            </p:extLst>
          </p:nvPr>
        </p:nvGraphicFramePr>
        <p:xfrm>
          <a:off x="-689196" y="3334770"/>
          <a:ext cx="4960445" cy="316318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694942">
                  <a:extLst>
                    <a:ext uri="{9D8B030D-6E8A-4147-A177-3AD203B41FA5}">
                      <a16:colId xmlns:a16="http://schemas.microsoft.com/office/drawing/2014/main" val="4276615375"/>
                    </a:ext>
                  </a:extLst>
                </a:gridCol>
                <a:gridCol w="3091291">
                  <a:extLst>
                    <a:ext uri="{9D8B030D-6E8A-4147-A177-3AD203B41FA5}">
                      <a16:colId xmlns:a16="http://schemas.microsoft.com/office/drawing/2014/main" val="1181746798"/>
                    </a:ext>
                  </a:extLst>
                </a:gridCol>
                <a:gridCol w="1174212">
                  <a:extLst>
                    <a:ext uri="{9D8B030D-6E8A-4147-A177-3AD203B41FA5}">
                      <a16:colId xmlns:a16="http://schemas.microsoft.com/office/drawing/2014/main" val="4008872104"/>
                    </a:ext>
                  </a:extLst>
                </a:gridCol>
              </a:tblGrid>
              <a:tr h="632637"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2800" b="1" dirty="0">
                          <a:effectLst/>
                        </a:rPr>
                        <a:t>0</a:t>
                      </a:r>
                    </a:p>
                  </a:txBody>
                  <a:tcPr marL="143781" marR="143781" marT="71890" marB="718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effectLst/>
                        </a:rPr>
                        <a:t>PlayStation 2</a:t>
                      </a:r>
                    </a:p>
                  </a:txBody>
                  <a:tcPr marL="143781" marR="143781" marT="71890" marB="718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effectLst/>
                        </a:rPr>
                        <a:t>PS2</a:t>
                      </a:r>
                    </a:p>
                  </a:txBody>
                  <a:tcPr marL="143781" marR="143781" marT="71890" marB="71890" anchor="ctr"/>
                </a:tc>
                <a:extLst>
                  <a:ext uri="{0D108BD9-81ED-4DB2-BD59-A6C34878D82A}">
                    <a16:rowId xmlns:a16="http://schemas.microsoft.com/office/drawing/2014/main" val="3996381716"/>
                  </a:ext>
                </a:extLst>
              </a:tr>
              <a:tr h="632637"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2800" b="1">
                          <a:effectLst/>
                        </a:rPr>
                        <a:t>1</a:t>
                      </a:r>
                    </a:p>
                  </a:txBody>
                  <a:tcPr marL="143781" marR="143781" marT="71890" marB="718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>
                          <a:effectLst/>
                        </a:rPr>
                        <a:t>Nintendo DS</a:t>
                      </a:r>
                    </a:p>
                  </a:txBody>
                  <a:tcPr marL="143781" marR="143781" marT="71890" marB="718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>
                          <a:effectLst/>
                        </a:rPr>
                        <a:t>DS</a:t>
                      </a:r>
                    </a:p>
                  </a:txBody>
                  <a:tcPr marL="143781" marR="143781" marT="71890" marB="71890" anchor="ctr"/>
                </a:tc>
                <a:extLst>
                  <a:ext uri="{0D108BD9-81ED-4DB2-BD59-A6C34878D82A}">
                    <a16:rowId xmlns:a16="http://schemas.microsoft.com/office/drawing/2014/main" val="3242600520"/>
                  </a:ext>
                </a:extLst>
              </a:tr>
              <a:tr h="632637"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2800" b="1">
                          <a:effectLst/>
                        </a:rPr>
                        <a:t>2</a:t>
                      </a:r>
                    </a:p>
                  </a:txBody>
                  <a:tcPr marL="143781" marR="143781" marT="71890" marB="718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effectLst/>
                        </a:rPr>
                        <a:t>Nintendo Switch</a:t>
                      </a:r>
                    </a:p>
                  </a:txBody>
                  <a:tcPr marL="143781" marR="143781" marT="71890" marB="718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>
                          <a:effectLst/>
                        </a:rPr>
                        <a:t>NS</a:t>
                      </a:r>
                    </a:p>
                  </a:txBody>
                  <a:tcPr marL="143781" marR="143781" marT="71890" marB="71890" anchor="ctr"/>
                </a:tc>
                <a:extLst>
                  <a:ext uri="{0D108BD9-81ED-4DB2-BD59-A6C34878D82A}">
                    <a16:rowId xmlns:a16="http://schemas.microsoft.com/office/drawing/2014/main" val="2701042658"/>
                  </a:ext>
                </a:extLst>
              </a:tr>
              <a:tr h="632637"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2800" b="1">
                          <a:effectLst/>
                        </a:rPr>
                        <a:t>3</a:t>
                      </a:r>
                    </a:p>
                  </a:txBody>
                  <a:tcPr marL="143781" marR="143781" marT="71890" marB="718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effectLst/>
                        </a:rPr>
                        <a:t>Game Boy</a:t>
                      </a:r>
                    </a:p>
                  </a:txBody>
                  <a:tcPr marL="143781" marR="143781" marT="71890" marB="718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>
                          <a:effectLst/>
                        </a:rPr>
                        <a:t>GB</a:t>
                      </a:r>
                    </a:p>
                  </a:txBody>
                  <a:tcPr marL="143781" marR="143781" marT="71890" marB="71890" anchor="ctr"/>
                </a:tc>
                <a:extLst>
                  <a:ext uri="{0D108BD9-81ED-4DB2-BD59-A6C34878D82A}">
                    <a16:rowId xmlns:a16="http://schemas.microsoft.com/office/drawing/2014/main" val="3703369910"/>
                  </a:ext>
                </a:extLst>
              </a:tr>
              <a:tr h="632637"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2800" b="1">
                          <a:effectLst/>
                        </a:rPr>
                        <a:t>4</a:t>
                      </a:r>
                    </a:p>
                  </a:txBody>
                  <a:tcPr marL="143781" marR="143781" marT="71890" marB="718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>
                          <a:effectLst/>
                        </a:rPr>
                        <a:t>PlayStation 4</a:t>
                      </a:r>
                    </a:p>
                  </a:txBody>
                  <a:tcPr marL="143781" marR="143781" marT="71890" marB="718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effectLst/>
                        </a:rPr>
                        <a:t>PS4</a:t>
                      </a:r>
                    </a:p>
                  </a:txBody>
                  <a:tcPr marL="143781" marR="143781" marT="71890" marB="71890" anchor="ctr"/>
                </a:tc>
                <a:extLst>
                  <a:ext uri="{0D108BD9-81ED-4DB2-BD59-A6C34878D82A}">
                    <a16:rowId xmlns:a16="http://schemas.microsoft.com/office/drawing/2014/main" val="126469637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8DADBC8-A8F7-9A36-F21F-91C4EA6903EE}"/>
                  </a:ext>
                </a:extLst>
              </p14:cNvPr>
              <p14:cNvContentPartPr/>
              <p14:nvPr/>
            </p14:nvContentPartPr>
            <p14:xfrm>
              <a:off x="3347854" y="3305710"/>
              <a:ext cx="1216080" cy="32284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8DADBC8-A8F7-9A36-F21F-91C4EA6903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94214" y="3198070"/>
                <a:ext cx="1323720" cy="34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AB13596-7458-6B3D-6D03-629282BA9A8B}"/>
                  </a:ext>
                </a:extLst>
              </p14:cNvPr>
              <p14:cNvContentPartPr/>
              <p14:nvPr/>
            </p14:nvContentPartPr>
            <p14:xfrm>
              <a:off x="430774" y="3379150"/>
              <a:ext cx="2755440" cy="325548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AB13596-7458-6B3D-6D03-629282BA9A8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6774" y="3271510"/>
                <a:ext cx="2863080" cy="347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61519DBF-E135-8BA9-4674-E583E1DF8B04}"/>
                  </a:ext>
                </a:extLst>
              </p14:cNvPr>
              <p14:cNvContentPartPr/>
              <p14:nvPr/>
            </p14:nvContentPartPr>
            <p14:xfrm>
              <a:off x="3523894" y="2691190"/>
              <a:ext cx="6312240" cy="250344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61519DBF-E135-8BA9-4674-E583E1DF8B0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69894" y="2583550"/>
                <a:ext cx="6419880" cy="27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591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AFE76-E6BF-3679-0DF1-A77BEEFF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EDA</a:t>
            </a:r>
            <a:br>
              <a:rPr lang="en-US" altLang="ko-KR" dirty="0">
                <a:latin typeface="+mj-ea"/>
              </a:rPr>
            </a:br>
            <a:r>
              <a:rPr lang="en-US" altLang="ko-KR" dirty="0">
                <a:latin typeface="+mj-ea"/>
              </a:rPr>
              <a:t>	: genre, SCORE, Sales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0369A-5C91-B0EA-747C-4D64E03E9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9192747" cy="34506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Roboto" panose="02000000000000000000" pitchFamily="2" charset="0"/>
              </a:rPr>
              <a:t>장르는 </a:t>
            </a:r>
            <a:r>
              <a:rPr lang="en-US" altLang="ko-KR" dirty="0">
                <a:latin typeface="Roboto" panose="02000000000000000000" pitchFamily="2" charset="0"/>
              </a:rPr>
              <a:t>6</a:t>
            </a:r>
            <a:r>
              <a:rPr lang="ko-KR" altLang="en-US" dirty="0">
                <a:latin typeface="Roboto" panose="02000000000000000000" pitchFamily="2" charset="0"/>
              </a:rPr>
              <a:t>가지로 </a:t>
            </a:r>
            <a:r>
              <a:rPr lang="ko-KR" altLang="en-US" dirty="0">
                <a:highlight>
                  <a:srgbClr val="FFFF00"/>
                </a:highlight>
                <a:latin typeface="Roboto" panose="02000000000000000000" pitchFamily="2" charset="0"/>
              </a:rPr>
              <a:t>범주 축소</a:t>
            </a:r>
            <a:endParaRPr lang="en-US" altLang="ko-KR" dirty="0">
              <a:highlight>
                <a:srgbClr val="FFFF00"/>
              </a:highlight>
              <a:latin typeface="Roboto" panose="02000000000000000000" pitchFamily="2" charset="0"/>
            </a:endParaRPr>
          </a:p>
          <a:p>
            <a:r>
              <a:rPr lang="en-US" altLang="ko-KR" b="0" dirty="0">
                <a:effectLst/>
                <a:latin typeface="Courier New" panose="02070309020205020404" pitchFamily="49" charset="0"/>
              </a:rPr>
              <a:t>VGC Score, Critic Score, User Score</a:t>
            </a:r>
            <a:endParaRPr lang="en-US" altLang="ko-KR" dirty="0">
              <a:highlight>
                <a:srgbClr val="FFFF00"/>
              </a:highlight>
              <a:latin typeface="Roboto" panose="02000000000000000000" pitchFamily="2" charset="0"/>
            </a:endParaRPr>
          </a:p>
          <a:p>
            <a:pPr lvl="1"/>
            <a:r>
              <a:rPr lang="en-US" altLang="ko-KR" sz="2000" b="0" dirty="0">
                <a:effectLst/>
                <a:latin typeface="Courier New" panose="02070309020205020404" pitchFamily="49" charset="0"/>
              </a:rPr>
              <a:t>3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개 스코어의 </a:t>
            </a:r>
            <a:r>
              <a:rPr lang="ko-KR" altLang="en-US" sz="2000" b="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평균값을 </a:t>
            </a:r>
            <a:r>
              <a:rPr lang="en-US" altLang="ko-KR" sz="2000" b="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Score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 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변수로 생성</a:t>
            </a:r>
            <a:endParaRPr lang="en-US" altLang="ko-KR" sz="2000" b="0" dirty="0"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effectLst/>
                <a:latin typeface="Courier New" panose="02070309020205020404" pitchFamily="49" charset="0"/>
              </a:rPr>
              <a:t>NA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지역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, PAL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지역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, JP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지역</a:t>
            </a:r>
            <a:r>
              <a:rPr lang="en-US" altLang="ko-KR" b="0" dirty="0">
                <a:effectLst/>
                <a:latin typeface="Courier New" panose="02070309020205020404" pitchFamily="49" charset="0"/>
              </a:rPr>
              <a:t>, Other</a:t>
            </a:r>
            <a:r>
              <a:rPr lang="ko-KR" altLang="en-US" b="0" dirty="0">
                <a:effectLst/>
                <a:latin typeface="Courier New" panose="02070309020205020404" pitchFamily="49" charset="0"/>
              </a:rPr>
              <a:t>지역의 각각 판매량 데이터</a:t>
            </a:r>
            <a:endParaRPr lang="en-US" altLang="ko-KR" b="0" dirty="0"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ko-KR" sz="2000" dirty="0">
                <a:highlight>
                  <a:srgbClr val="FFFF00"/>
                </a:highlight>
                <a:latin typeface="Courier New" panose="02070309020205020404" pitchFamily="49" charset="0"/>
              </a:rPr>
              <a:t>4</a:t>
            </a:r>
            <a:r>
              <a:rPr lang="ko-KR" altLang="en-US" sz="2000" dirty="0">
                <a:highlight>
                  <a:srgbClr val="FFFF00"/>
                </a:highlight>
                <a:latin typeface="Courier New" panose="02070309020205020404" pitchFamily="49" charset="0"/>
              </a:rPr>
              <a:t>개 지역 모두 </a:t>
            </a:r>
            <a:r>
              <a:rPr lang="ko-KR" altLang="en-US" sz="2000" dirty="0" err="1">
                <a:highlight>
                  <a:srgbClr val="FFFF00"/>
                </a:highlight>
                <a:latin typeface="Courier New" panose="02070309020205020404" pitchFamily="49" charset="0"/>
              </a:rPr>
              <a:t>결측인</a:t>
            </a:r>
            <a:r>
              <a:rPr lang="ko-KR" altLang="en-US" sz="2000" dirty="0">
                <a:highlight>
                  <a:srgbClr val="FFFF00"/>
                </a:highlight>
                <a:latin typeface="Courier New" panose="02070309020205020404" pitchFamily="49" charset="0"/>
              </a:rPr>
              <a:t> 경우 해당 케이스 제거 </a:t>
            </a:r>
            <a:r>
              <a:rPr lang="en-US" altLang="ko-KR" sz="2000" dirty="0">
                <a:latin typeface="Courier New" panose="02070309020205020404" pitchFamily="49" charset="0"/>
              </a:rPr>
              <a:t>(</a:t>
            </a:r>
            <a:r>
              <a:rPr lang="en-US" altLang="ko-KR" sz="2000" b="0" i="0" dirty="0">
                <a:effectLst/>
                <a:latin typeface="KaTeX_Main"/>
              </a:rPr>
              <a:t>42,141 </a:t>
            </a:r>
            <a:r>
              <a:rPr lang="ko-KR" altLang="en-US" sz="2000" b="0" i="0" dirty="0">
                <a:effectLst/>
                <a:latin typeface="KaTeX_Main"/>
              </a:rPr>
              <a:t>케이스 제거</a:t>
            </a:r>
            <a:r>
              <a:rPr lang="en-US" altLang="ko-KR" sz="2000" b="0" i="0" dirty="0">
                <a:effectLst/>
                <a:latin typeface="KaTeX_Main"/>
              </a:rPr>
              <a:t>)</a:t>
            </a:r>
          </a:p>
          <a:p>
            <a:pPr lvl="1"/>
            <a:r>
              <a:rPr lang="en-US" altLang="ko-KR" sz="2000" b="0" dirty="0">
                <a:effectLst/>
                <a:latin typeface="Courier New" panose="02070309020205020404" pitchFamily="49" charset="0"/>
              </a:rPr>
              <a:t>4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개 지역별 판매량 데이터를 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‘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지역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’(region)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과 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‘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판매량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’(sales)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으로 재구조화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(wide </a:t>
            </a:r>
            <a:r>
              <a:rPr lang="ko-KR" altLang="en-US" sz="2000" b="0" dirty="0">
                <a:effectLst/>
                <a:latin typeface="Courier New" panose="02070309020205020404" pitchFamily="49" charset="0"/>
              </a:rPr>
              <a:t>→ </a:t>
            </a:r>
            <a:r>
              <a:rPr lang="en-US" altLang="ko-KR" sz="2000" b="0" dirty="0">
                <a:effectLst/>
                <a:latin typeface="Courier New" panose="02070309020205020404" pitchFamily="49" charset="0"/>
              </a:rPr>
              <a:t>long)</a:t>
            </a:r>
          </a:p>
        </p:txBody>
      </p:sp>
    </p:spTree>
    <p:extLst>
      <p:ext uri="{BB962C8B-B14F-4D97-AF65-F5344CB8AC3E}">
        <p14:creationId xmlns:p14="http://schemas.microsoft.com/office/powerpoint/2010/main" val="91772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7AB46-AC23-82E8-A501-AA7E4E088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0841" y="982497"/>
            <a:ext cx="9294919" cy="2036226"/>
          </a:xfrm>
        </p:spPr>
        <p:txBody>
          <a:bodyPr anchor="ctr">
            <a:normAutofit fontScale="90000"/>
          </a:bodyPr>
          <a:lstStyle/>
          <a:p>
            <a:r>
              <a:rPr lang="ko-KR" altLang="en-US" b="1" dirty="0">
                <a:latin typeface="+mj-ea"/>
              </a:rPr>
              <a:t>분석</a:t>
            </a:r>
            <a:r>
              <a:rPr lang="en-US" altLang="ko-KR" b="1" dirty="0">
                <a:latin typeface="+mj-ea"/>
              </a:rPr>
              <a:t>1.</a:t>
            </a:r>
            <a:br>
              <a:rPr lang="en-US" altLang="ko-KR" b="1" dirty="0">
                <a:latin typeface="+mj-ea"/>
              </a:rPr>
            </a:br>
            <a:r>
              <a:rPr lang="en-US" altLang="ko-KR" sz="3100" b="1" dirty="0">
                <a:latin typeface="+mj-ea"/>
              </a:rPr>
              <a:t> </a:t>
            </a:r>
            <a:br>
              <a:rPr lang="en-US" altLang="ko-KR" b="1" dirty="0">
                <a:latin typeface="+mj-ea"/>
              </a:rPr>
            </a:br>
            <a:r>
              <a:rPr lang="ko-KR" altLang="en-US" b="1" dirty="0">
                <a:latin typeface="+mj-ea"/>
              </a:rPr>
              <a:t>지역에 따라 평균 비디오게임 판매량에 차이가 있는가</a:t>
            </a:r>
            <a:r>
              <a:rPr lang="en-US" altLang="ko-KR" b="1" dirty="0">
                <a:latin typeface="+mj-ea"/>
              </a:rPr>
              <a:t>?</a:t>
            </a:r>
            <a:endParaRPr lang="ko-KR" altLang="en-US" b="1" dirty="0">
              <a:latin typeface="+mj-ea"/>
            </a:endParaRPr>
          </a:p>
        </p:txBody>
      </p:sp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13BB050D-0F62-92BD-BD61-A5ED644F7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382" y="4172709"/>
            <a:ext cx="3423236" cy="124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9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0131B28-3CD3-ED33-2115-5814E52E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지역에 따른 평균 비디오게임 판매량의 차이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6C0AF46-D02A-6322-C3F1-0257CFC36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16202"/>
              </p:ext>
            </p:extLst>
          </p:nvPr>
        </p:nvGraphicFramePr>
        <p:xfrm>
          <a:off x="1451577" y="2012811"/>
          <a:ext cx="9603277" cy="260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953">
                  <a:extLst>
                    <a:ext uri="{9D8B030D-6E8A-4147-A177-3AD203B41FA5}">
                      <a16:colId xmlns:a16="http://schemas.microsoft.com/office/drawing/2014/main" val="2506772432"/>
                    </a:ext>
                  </a:extLst>
                </a:gridCol>
                <a:gridCol w="1466598">
                  <a:extLst>
                    <a:ext uri="{9D8B030D-6E8A-4147-A177-3AD203B41FA5}">
                      <a16:colId xmlns:a16="http://schemas.microsoft.com/office/drawing/2014/main" val="121712172"/>
                    </a:ext>
                  </a:extLst>
                </a:gridCol>
                <a:gridCol w="2599806">
                  <a:extLst>
                    <a:ext uri="{9D8B030D-6E8A-4147-A177-3AD203B41FA5}">
                      <a16:colId xmlns:a16="http://schemas.microsoft.com/office/drawing/2014/main" val="1391764849"/>
                    </a:ext>
                  </a:extLst>
                </a:gridCol>
                <a:gridCol w="2127960">
                  <a:extLst>
                    <a:ext uri="{9D8B030D-6E8A-4147-A177-3AD203B41FA5}">
                      <a16:colId xmlns:a16="http://schemas.microsoft.com/office/drawing/2014/main" val="3467567105"/>
                    </a:ext>
                  </a:extLst>
                </a:gridCol>
                <a:gridCol w="2127960">
                  <a:extLst>
                    <a:ext uri="{9D8B030D-6E8A-4147-A177-3AD203B41FA5}">
                      <a16:colId xmlns:a16="http://schemas.microsoft.com/office/drawing/2014/main" val="2673579337"/>
                    </a:ext>
                  </a:extLst>
                </a:gridCol>
              </a:tblGrid>
              <a:tr h="5207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700" u="none" strike="noStrike">
                          <a:effectLst/>
                        </a:rPr>
                        <a:t>region</a:t>
                      </a:r>
                      <a:endParaRPr lang="en-US" sz="2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700" u="none" strike="noStrike">
                          <a:effectLst/>
                        </a:rPr>
                        <a:t>Count</a:t>
                      </a:r>
                      <a:endParaRPr lang="en-US" sz="2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700" u="none" strike="noStrike" dirty="0">
                          <a:effectLst/>
                        </a:rPr>
                        <a:t>Total</a:t>
                      </a:r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700" u="none" strike="noStrike">
                          <a:effectLst/>
                        </a:rPr>
                        <a:t>Mean</a:t>
                      </a:r>
                      <a:endParaRPr lang="en-US" sz="2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700" u="none" strike="noStrike">
                          <a:effectLst/>
                        </a:rPr>
                        <a:t>S_Dev</a:t>
                      </a:r>
                      <a:endParaRPr lang="en-US" sz="2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/>
                </a:tc>
                <a:extLst>
                  <a:ext uri="{0D108BD9-81ED-4DB2-BD59-A6C34878D82A}">
                    <a16:rowId xmlns:a16="http://schemas.microsoft.com/office/drawing/2014/main" val="1636053191"/>
                  </a:ext>
                </a:extLst>
              </a:tr>
              <a:tr h="52073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2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일본</a:t>
                      </a:r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7,248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1,395,489,996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192,534.49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458,343.73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extLst>
                  <a:ext uri="{0D108BD9-81ED-4DB2-BD59-A6C34878D82A}">
                    <a16:rowId xmlns:a16="http://schemas.microsoft.com/office/drawing/2014/main" val="455452749"/>
                  </a:ext>
                </a:extLst>
              </a:tr>
              <a:tr h="52073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2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북미</a:t>
                      </a:r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13,370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4,719,459,978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352,988.78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913,467.25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extLst>
                  <a:ext uri="{0D108BD9-81ED-4DB2-BD59-A6C34878D82A}">
                    <a16:rowId xmlns:a16="http://schemas.microsoft.com/office/drawing/2014/main" val="1603282892"/>
                  </a:ext>
                </a:extLst>
              </a:tr>
              <a:tr h="52073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2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 dirty="0">
                          <a:effectLst/>
                        </a:rPr>
                        <a:t>10,989 </a:t>
                      </a:r>
                      <a:endParaRPr lang="en-US" altLang="ko-KR" sz="2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876,399,999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79,752.48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234,582.74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extLst>
                  <a:ext uri="{0D108BD9-81ED-4DB2-BD59-A6C34878D82A}">
                    <a16:rowId xmlns:a16="http://schemas.microsoft.com/office/drawing/2014/main" val="2960060310"/>
                  </a:ext>
                </a:extLst>
              </a:tr>
              <a:tr h="5207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700" u="none" strike="noStrike" dirty="0">
                          <a:effectLst/>
                        </a:rPr>
                        <a:t>PAL</a:t>
                      </a:r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11,701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2,703,569,989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>
                          <a:effectLst/>
                        </a:rPr>
                        <a:t>231,054.61 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2700" u="none" strike="noStrike" dirty="0">
                          <a:effectLst/>
                        </a:rPr>
                        <a:t>633,098.41 </a:t>
                      </a:r>
                      <a:endParaRPr lang="en-US" altLang="ko-KR" sz="2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3206" marR="23206" marT="23206" marB="0" anchor="b"/>
                </a:tc>
                <a:extLst>
                  <a:ext uri="{0D108BD9-81ED-4DB2-BD59-A6C34878D82A}">
                    <a16:rowId xmlns:a16="http://schemas.microsoft.com/office/drawing/2014/main" val="2551920868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0024A672-5CD0-E091-F668-EB1FFD12F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258034"/>
              </p:ext>
            </p:extLst>
          </p:nvPr>
        </p:nvGraphicFramePr>
        <p:xfrm>
          <a:off x="1451575" y="4951851"/>
          <a:ext cx="37266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1650">
                  <a:extLst>
                    <a:ext uri="{9D8B030D-6E8A-4147-A177-3AD203B41FA5}">
                      <a16:colId xmlns:a16="http://schemas.microsoft.com/office/drawing/2014/main" val="3165724257"/>
                    </a:ext>
                  </a:extLst>
                </a:gridCol>
                <a:gridCol w="931650">
                  <a:extLst>
                    <a:ext uri="{9D8B030D-6E8A-4147-A177-3AD203B41FA5}">
                      <a16:colId xmlns:a16="http://schemas.microsoft.com/office/drawing/2014/main" val="4139370837"/>
                    </a:ext>
                  </a:extLst>
                </a:gridCol>
                <a:gridCol w="931650">
                  <a:extLst>
                    <a:ext uri="{9D8B030D-6E8A-4147-A177-3AD203B41FA5}">
                      <a16:colId xmlns:a16="http://schemas.microsoft.com/office/drawing/2014/main" val="3406923557"/>
                    </a:ext>
                  </a:extLst>
                </a:gridCol>
                <a:gridCol w="931650">
                  <a:extLst>
                    <a:ext uri="{9D8B030D-6E8A-4147-A177-3AD203B41FA5}">
                      <a16:colId xmlns:a16="http://schemas.microsoft.com/office/drawing/2014/main" val="1599673977"/>
                    </a:ext>
                  </a:extLst>
                </a:gridCol>
              </a:tblGrid>
              <a:tr h="20955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+mn-ea"/>
                          <a:ea typeface="+mn-ea"/>
                        </a:rPr>
                        <a:t>One-Way ANOVA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32754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+mn-ea"/>
                          <a:ea typeface="+mn-ea"/>
                        </a:rPr>
                        <a:t>F-stat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368.546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+mn-ea"/>
                          <a:ea typeface="+mn-ea"/>
                        </a:rPr>
                        <a:t>P-</a:t>
                      </a:r>
                      <a:r>
                        <a:rPr lang="en-US" sz="2000" u="none" strike="noStrike" dirty="0" err="1">
                          <a:effectLst/>
                          <a:latin typeface="+mn-ea"/>
                          <a:ea typeface="+mn-ea"/>
                        </a:rPr>
                        <a:t>val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2000" u="none" strike="noStrike" dirty="0">
                          <a:effectLst/>
                          <a:latin typeface="+mn-ea"/>
                          <a:ea typeface="+mn-ea"/>
                        </a:rPr>
                        <a:t>0.000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4819181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37085F6A-77FA-A9F6-C0D1-042AD6CCF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636078"/>
              </p:ext>
            </p:extLst>
          </p:nvPr>
        </p:nvGraphicFramePr>
        <p:xfrm>
          <a:off x="7328254" y="4951851"/>
          <a:ext cx="37266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6600">
                  <a:extLst>
                    <a:ext uri="{9D8B030D-6E8A-4147-A177-3AD203B41FA5}">
                      <a16:colId xmlns:a16="http://schemas.microsoft.com/office/drawing/2014/main" val="316572425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Post hoc-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tukey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HSD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32754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 &gt; PAL &gt; JP &gt; Other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481918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9B511188-E01A-9C43-89C8-D8D992369832}"/>
                  </a:ext>
                </a:extLst>
              </p14:cNvPr>
              <p14:cNvContentPartPr/>
              <p14:nvPr/>
            </p14:nvContentPartPr>
            <p14:xfrm>
              <a:off x="4622974" y="3317590"/>
              <a:ext cx="2156400" cy="219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9B511188-E01A-9C43-89C8-D8D9923698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69334" y="3209590"/>
                <a:ext cx="22640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8F535E5C-D1FF-F065-CF6B-EAB1284F5193}"/>
                  </a:ext>
                </a:extLst>
              </p14:cNvPr>
              <p14:cNvContentPartPr/>
              <p14:nvPr/>
            </p14:nvContentPartPr>
            <p14:xfrm>
              <a:off x="8660734" y="2537470"/>
              <a:ext cx="627480" cy="21664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8F535E5C-D1FF-F065-CF6B-EAB1284F51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07094" y="2429830"/>
                <a:ext cx="735120" cy="23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9B30F01-51B2-A80F-063B-FD303F2A57B4}"/>
                  </a:ext>
                </a:extLst>
              </p14:cNvPr>
              <p14:cNvContentPartPr/>
              <p14:nvPr/>
            </p14:nvContentPartPr>
            <p14:xfrm>
              <a:off x="4324894" y="5485870"/>
              <a:ext cx="661680" cy="2232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9B30F01-51B2-A80F-063B-FD303F2A57B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71254" y="5378230"/>
                <a:ext cx="7693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15929599-BFAC-A38D-592E-B9CBAF78F8B9}"/>
                  </a:ext>
                </a:extLst>
              </p14:cNvPr>
              <p14:cNvContentPartPr/>
              <p14:nvPr/>
            </p14:nvContentPartPr>
            <p14:xfrm>
              <a:off x="7253134" y="5402710"/>
              <a:ext cx="2726640" cy="327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15929599-BFAC-A38D-592E-B9CBAF78F8B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99494" y="5295070"/>
                <a:ext cx="2834280" cy="24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521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1147</TotalTime>
  <Words>1188</Words>
  <Application>Microsoft Office PowerPoint</Application>
  <PresentationFormat>와이드스크린</PresentationFormat>
  <Paragraphs>405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KaTeX_Main</vt:lpstr>
      <vt:lpstr>맑은 고딕</vt:lpstr>
      <vt:lpstr>Arial</vt:lpstr>
      <vt:lpstr>Courier New</vt:lpstr>
      <vt:lpstr>Gill Sans MT</vt:lpstr>
      <vt:lpstr>Roboto</vt:lpstr>
      <vt:lpstr>갤러리</vt:lpstr>
      <vt:lpstr>비디오게임 트렌드분석</vt:lpstr>
      <vt:lpstr>장밋빛 비디오게임산업</vt:lpstr>
      <vt:lpstr>게임산업, 이제는 하락기?</vt:lpstr>
      <vt:lpstr>게임산업 전망을 위한 분석 목표</vt:lpstr>
      <vt:lpstr>데이터 수집 </vt:lpstr>
      <vt:lpstr>EDA  : PlatforM</vt:lpstr>
      <vt:lpstr>EDA  : genre, SCORE, Sales</vt:lpstr>
      <vt:lpstr>분석1.   지역에 따라 평균 비디오게임 판매량에 차이가 있는가?</vt:lpstr>
      <vt:lpstr>지역에 따른 평균 비디오게임 판매량의 차이</vt:lpstr>
      <vt:lpstr>지역에 따른 평균 비디오게임 판매량의 차이</vt:lpstr>
      <vt:lpstr>지역에 따른 평균 비디오게임 판매량의 차이</vt:lpstr>
      <vt:lpstr>지역에 따른 평균 비디오게임 판매량의 차이  : 2011년 이후</vt:lpstr>
      <vt:lpstr>분석2.   지역에 따라 선호하는 비디오게임의 장르가 다른가?</vt:lpstr>
      <vt:lpstr>PowerPoint 프레젠테이션</vt:lpstr>
      <vt:lpstr>지역에 따라서 장르별 평균 판매량에 차이가 나는가?  :  이원분산분석</vt:lpstr>
      <vt:lpstr>지역에 따라서 장르별 평균 판매량에 차이가 나는가?  :  이원분산분석</vt:lpstr>
      <vt:lpstr>북미지역의 장르별 평균 판매량의 차이</vt:lpstr>
      <vt:lpstr>PAL지역의 장르별 평균 판매량의 차이</vt:lpstr>
      <vt:lpstr>일본지역의 장르별 평균 판매량의 차이</vt:lpstr>
      <vt:lpstr>기타지역의 장르별 평균 판매량의 차이</vt:lpstr>
      <vt:lpstr>분석3.   시간에따라 비디오게임 트렌드는 변화하였는가?</vt:lpstr>
      <vt:lpstr>PowerPoint 프레젠테이션</vt:lpstr>
      <vt:lpstr>시간에 따른 게임 플렛폼의 변화  : 5세대</vt:lpstr>
      <vt:lpstr>시간에 따른 게임 플렛폼의 변화  : 6세대</vt:lpstr>
      <vt:lpstr>시간에 따른 게임 플렛폼의 변화  : 7세대</vt:lpstr>
      <vt:lpstr>시간에 따른 게임 플렛폼의 변화  : 8세대</vt:lpstr>
      <vt:lpstr>추가분석   7세대 이후 게임판매량이 급격하게 줄어든 이유는?</vt:lpstr>
      <vt:lpstr>PowerPoint 프레젠테이션</vt:lpstr>
      <vt:lpstr>PowerPoint 프레젠테이션</vt:lpstr>
      <vt:lpstr>가정용 게임기 보유 비율 변화  게임에 주로 이용하는 매체</vt:lpstr>
      <vt:lpstr>결론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비디오게임 트렌드분석</dc:title>
  <dc:creator>crw</dc:creator>
  <cp:lastModifiedBy>crw</cp:lastModifiedBy>
  <cp:revision>129</cp:revision>
  <dcterms:created xsi:type="dcterms:W3CDTF">2023-01-04T03:57:34Z</dcterms:created>
  <dcterms:modified xsi:type="dcterms:W3CDTF">2023-01-07T05:30:32Z</dcterms:modified>
</cp:coreProperties>
</file>