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0"/>
  </p:notesMasterIdLst>
  <p:sldIdLst>
    <p:sldId id="256" r:id="rId2"/>
    <p:sldId id="262" r:id="rId3"/>
    <p:sldId id="258" r:id="rId4"/>
    <p:sldId id="260" r:id="rId5"/>
    <p:sldId id="307" r:id="rId6"/>
    <p:sldId id="263" r:id="rId7"/>
    <p:sldId id="261" r:id="rId8"/>
    <p:sldId id="259" r:id="rId9"/>
    <p:sldId id="266" r:id="rId10"/>
    <p:sldId id="264" r:id="rId11"/>
    <p:sldId id="265" r:id="rId12"/>
    <p:sldId id="306" r:id="rId13"/>
    <p:sldId id="267" r:id="rId14"/>
    <p:sldId id="268" r:id="rId15"/>
    <p:sldId id="273" r:id="rId16"/>
    <p:sldId id="274" r:id="rId17"/>
    <p:sldId id="275" r:id="rId18"/>
    <p:sldId id="295" r:id="rId19"/>
    <p:sldId id="269" r:id="rId20"/>
    <p:sldId id="276" r:id="rId21"/>
    <p:sldId id="277" r:id="rId22"/>
    <p:sldId id="279" r:id="rId23"/>
    <p:sldId id="280" r:id="rId24"/>
    <p:sldId id="298" r:id="rId25"/>
    <p:sldId id="297" r:id="rId26"/>
    <p:sldId id="281" r:id="rId27"/>
    <p:sldId id="282" r:id="rId28"/>
    <p:sldId id="289" r:id="rId29"/>
    <p:sldId id="283" r:id="rId30"/>
    <p:sldId id="284" r:id="rId31"/>
    <p:sldId id="285" r:id="rId32"/>
    <p:sldId id="299" r:id="rId33"/>
    <p:sldId id="300" r:id="rId34"/>
    <p:sldId id="286" r:id="rId35"/>
    <p:sldId id="291" r:id="rId36"/>
    <p:sldId id="290" r:id="rId37"/>
    <p:sldId id="292" r:id="rId38"/>
    <p:sldId id="293" r:id="rId39"/>
    <p:sldId id="294" r:id="rId40"/>
    <p:sldId id="301" r:id="rId41"/>
    <p:sldId id="302" r:id="rId42"/>
    <p:sldId id="271" r:id="rId43"/>
    <p:sldId id="303" r:id="rId44"/>
    <p:sldId id="304" r:id="rId45"/>
    <p:sldId id="308" r:id="rId46"/>
    <p:sldId id="309" r:id="rId47"/>
    <p:sldId id="310" r:id="rId48"/>
    <p:sldId id="311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FA866C-287B-4675-ACCC-E14DA0AF9E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45B6CC1-08E7-460D-95F7-3F08EEB2216B}">
      <dgm:prSet/>
      <dgm:spPr/>
      <dgm:t>
        <a:bodyPr/>
        <a:lstStyle/>
        <a:p>
          <a:r>
            <a:rPr lang="ko-KR"/>
            <a:t>코로나</a:t>
          </a:r>
          <a:r>
            <a:rPr lang="en-US"/>
            <a:t>19 </a:t>
          </a:r>
          <a:r>
            <a:rPr lang="ko-KR"/>
            <a:t>기간 호황을 누린 게임산업은 </a:t>
          </a:r>
          <a:r>
            <a:rPr lang="en-US"/>
            <a:t>2022</a:t>
          </a:r>
          <a:r>
            <a:rPr lang="ko-KR"/>
            <a:t>년 초 대형 </a:t>
          </a:r>
          <a:r>
            <a:rPr lang="en-US"/>
            <a:t>M&amp;A</a:t>
          </a:r>
          <a:r>
            <a:rPr lang="ko-KR"/>
            <a:t>를 잇달 아 발표하며 절정기</a:t>
          </a:r>
          <a:endParaRPr lang="en-US"/>
        </a:p>
      </dgm:t>
    </dgm:pt>
    <dgm:pt modelId="{058DC73F-DF3F-4740-940A-C7C37947CAB3}" type="parTrans" cxnId="{07139F7E-7F24-4DC3-A161-7FC25A2866BD}">
      <dgm:prSet/>
      <dgm:spPr/>
      <dgm:t>
        <a:bodyPr/>
        <a:lstStyle/>
        <a:p>
          <a:endParaRPr lang="en-US"/>
        </a:p>
      </dgm:t>
    </dgm:pt>
    <dgm:pt modelId="{29690609-8615-4531-88FE-205325B80C6C}" type="sibTrans" cxnId="{07139F7E-7F24-4DC3-A161-7FC25A2866BD}">
      <dgm:prSet/>
      <dgm:spPr/>
      <dgm:t>
        <a:bodyPr/>
        <a:lstStyle/>
        <a:p>
          <a:endParaRPr lang="en-US"/>
        </a:p>
      </dgm:t>
    </dgm:pt>
    <dgm:pt modelId="{54789A6A-BAD4-4AD2-8C76-12A5D326CC0A}">
      <dgm:prSet/>
      <dgm:spPr/>
      <dgm:t>
        <a:bodyPr/>
        <a:lstStyle/>
        <a:p>
          <a:r>
            <a:rPr lang="en-US"/>
            <a:t>2022</a:t>
          </a:r>
          <a:r>
            <a:rPr lang="ko-KR"/>
            <a:t>년 </a:t>
          </a:r>
          <a:r>
            <a:rPr lang="en-US"/>
            <a:t>2</a:t>
          </a:r>
          <a:r>
            <a:rPr lang="ko-KR"/>
            <a:t>분기 미국인들이 게임에 지출한 금액이 전년동기대비 </a:t>
          </a:r>
          <a:r>
            <a:rPr lang="en-US"/>
            <a:t>13% </a:t>
          </a:r>
          <a:r>
            <a:rPr lang="ko-KR"/>
            <a:t>감소 </a:t>
          </a:r>
          <a:endParaRPr lang="en-US"/>
        </a:p>
      </dgm:t>
    </dgm:pt>
    <dgm:pt modelId="{BC56DA39-6F30-416F-A17A-81AAC4802492}" type="parTrans" cxnId="{CBDA9415-E018-47D7-9686-417D7D73BB10}">
      <dgm:prSet/>
      <dgm:spPr/>
      <dgm:t>
        <a:bodyPr/>
        <a:lstStyle/>
        <a:p>
          <a:endParaRPr lang="en-US"/>
        </a:p>
      </dgm:t>
    </dgm:pt>
    <dgm:pt modelId="{E64146CD-52B7-41E4-9B06-94E1550353A6}" type="sibTrans" cxnId="{CBDA9415-E018-47D7-9686-417D7D73BB10}">
      <dgm:prSet/>
      <dgm:spPr/>
      <dgm:t>
        <a:bodyPr/>
        <a:lstStyle/>
        <a:p>
          <a:endParaRPr lang="en-US"/>
        </a:p>
      </dgm:t>
    </dgm:pt>
    <dgm:pt modelId="{01E1BB30-F5D1-4E31-9114-6EE58A2ECBC2}">
      <dgm:prSet/>
      <dgm:spPr/>
      <dgm:t>
        <a:bodyPr/>
        <a:lstStyle/>
        <a:p>
          <a:r>
            <a:rPr lang="en-US"/>
            <a:t>2022</a:t>
          </a:r>
          <a:r>
            <a:rPr lang="ko-KR"/>
            <a:t>년 </a:t>
          </a:r>
          <a:r>
            <a:rPr lang="en-US"/>
            <a:t>2</a:t>
          </a:r>
          <a:r>
            <a:rPr lang="ko-KR"/>
            <a:t>분기 엑스박스</a:t>
          </a:r>
          <a:r>
            <a:rPr lang="en-US"/>
            <a:t>(Xbox)</a:t>
          </a:r>
          <a:r>
            <a:rPr lang="ko-KR"/>
            <a:t>의 매출은 작년동기대비 </a:t>
          </a:r>
          <a:r>
            <a:rPr lang="en-US"/>
            <a:t>7% </a:t>
          </a:r>
          <a:r>
            <a:rPr lang="ko-KR"/>
            <a:t>하락</a:t>
          </a:r>
          <a:r>
            <a:rPr lang="en-US"/>
            <a:t>, </a:t>
          </a:r>
          <a:r>
            <a:rPr lang="ko-KR"/>
            <a:t>하드웨어 매출은 </a:t>
          </a:r>
          <a:r>
            <a:rPr lang="en-US"/>
            <a:t>11% </a:t>
          </a:r>
          <a:r>
            <a:rPr lang="ko-KR"/>
            <a:t>하락</a:t>
          </a:r>
          <a:endParaRPr lang="en-US"/>
        </a:p>
      </dgm:t>
    </dgm:pt>
    <dgm:pt modelId="{CB8420AD-1809-4843-8918-996838F87266}" type="parTrans" cxnId="{38D40BA4-1A3C-4904-B845-FF09D29A0105}">
      <dgm:prSet/>
      <dgm:spPr/>
      <dgm:t>
        <a:bodyPr/>
        <a:lstStyle/>
        <a:p>
          <a:endParaRPr lang="en-US"/>
        </a:p>
      </dgm:t>
    </dgm:pt>
    <dgm:pt modelId="{9BBB8053-D584-40A3-9580-117CDCE844D0}" type="sibTrans" cxnId="{38D40BA4-1A3C-4904-B845-FF09D29A0105}">
      <dgm:prSet/>
      <dgm:spPr/>
      <dgm:t>
        <a:bodyPr/>
        <a:lstStyle/>
        <a:p>
          <a:endParaRPr lang="en-US"/>
        </a:p>
      </dgm:t>
    </dgm:pt>
    <dgm:pt modelId="{52245542-35AC-4159-A3E8-0235D78ABFBF}">
      <dgm:prSet/>
      <dgm:spPr/>
      <dgm:t>
        <a:bodyPr/>
        <a:lstStyle/>
        <a:p>
          <a:r>
            <a:rPr lang="ko-KR"/>
            <a:t>중국 게임산업의 이용자 수가 </a:t>
          </a:r>
          <a:r>
            <a:rPr lang="en-US"/>
            <a:t>2008</a:t>
          </a:r>
          <a:r>
            <a:rPr lang="ko-KR"/>
            <a:t>년 집계 이후 처음으로 감소</a:t>
          </a:r>
          <a:endParaRPr lang="en-US"/>
        </a:p>
      </dgm:t>
    </dgm:pt>
    <dgm:pt modelId="{30E537CD-9F1A-4CA6-95B0-F7E4EE9310F1}" type="parTrans" cxnId="{FEC665F6-E1DE-4078-A652-DF1C2B90F908}">
      <dgm:prSet/>
      <dgm:spPr/>
      <dgm:t>
        <a:bodyPr/>
        <a:lstStyle/>
        <a:p>
          <a:endParaRPr lang="en-US"/>
        </a:p>
      </dgm:t>
    </dgm:pt>
    <dgm:pt modelId="{E8D89E92-AF35-4392-8E4D-41E61B436F03}" type="sibTrans" cxnId="{FEC665F6-E1DE-4078-A652-DF1C2B90F908}">
      <dgm:prSet/>
      <dgm:spPr/>
      <dgm:t>
        <a:bodyPr/>
        <a:lstStyle/>
        <a:p>
          <a:endParaRPr lang="en-US"/>
        </a:p>
      </dgm:t>
    </dgm:pt>
    <dgm:pt modelId="{EFCD17A9-AEF7-4322-AB41-16526001BB6D}" type="pres">
      <dgm:prSet presAssocID="{46FA866C-287B-4675-ACCC-E14DA0AF9E58}" presName="linear" presStyleCnt="0">
        <dgm:presLayoutVars>
          <dgm:animLvl val="lvl"/>
          <dgm:resizeHandles val="exact"/>
        </dgm:presLayoutVars>
      </dgm:prSet>
      <dgm:spPr/>
    </dgm:pt>
    <dgm:pt modelId="{E41789BA-5E23-4B3D-A2EF-3836C061C6B0}" type="pres">
      <dgm:prSet presAssocID="{545B6CC1-08E7-460D-95F7-3F08EEB2216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7B818F2-2166-4EB0-A391-EA081088DFC1}" type="pres">
      <dgm:prSet presAssocID="{29690609-8615-4531-88FE-205325B80C6C}" presName="spacer" presStyleCnt="0"/>
      <dgm:spPr/>
    </dgm:pt>
    <dgm:pt modelId="{77F290A2-5A6F-4819-9CE4-2217B4351563}" type="pres">
      <dgm:prSet presAssocID="{54789A6A-BAD4-4AD2-8C76-12A5D326CC0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991CA4E-3AD4-46D7-BC37-8564C7F8138B}" type="pres">
      <dgm:prSet presAssocID="{E64146CD-52B7-41E4-9B06-94E1550353A6}" presName="spacer" presStyleCnt="0"/>
      <dgm:spPr/>
    </dgm:pt>
    <dgm:pt modelId="{CBFDA069-6CAA-44A4-963F-8A8E7C460689}" type="pres">
      <dgm:prSet presAssocID="{01E1BB30-F5D1-4E31-9114-6EE58A2ECBC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DBE695-5AEA-45B8-A314-A20766241F32}" type="pres">
      <dgm:prSet presAssocID="{9BBB8053-D584-40A3-9580-117CDCE844D0}" presName="spacer" presStyleCnt="0"/>
      <dgm:spPr/>
    </dgm:pt>
    <dgm:pt modelId="{42424456-FE08-4593-B85C-2019AC597C2F}" type="pres">
      <dgm:prSet presAssocID="{52245542-35AC-4159-A3E8-0235D78ABFB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5318307-6010-4DA5-B0AD-213EADC557E8}" type="presOf" srcId="{01E1BB30-F5D1-4E31-9114-6EE58A2ECBC2}" destId="{CBFDA069-6CAA-44A4-963F-8A8E7C460689}" srcOrd="0" destOrd="0" presId="urn:microsoft.com/office/officeart/2005/8/layout/vList2"/>
    <dgm:cxn modelId="{CBDA9415-E018-47D7-9686-417D7D73BB10}" srcId="{46FA866C-287B-4675-ACCC-E14DA0AF9E58}" destId="{54789A6A-BAD4-4AD2-8C76-12A5D326CC0A}" srcOrd="1" destOrd="0" parTransId="{BC56DA39-6F30-416F-A17A-81AAC4802492}" sibTransId="{E64146CD-52B7-41E4-9B06-94E1550353A6}"/>
    <dgm:cxn modelId="{C4805A3F-F35A-40EF-A604-20E1EDA0B09F}" type="presOf" srcId="{46FA866C-287B-4675-ACCC-E14DA0AF9E58}" destId="{EFCD17A9-AEF7-4322-AB41-16526001BB6D}" srcOrd="0" destOrd="0" presId="urn:microsoft.com/office/officeart/2005/8/layout/vList2"/>
    <dgm:cxn modelId="{1AF20454-89C1-4FA9-9AAA-19B1A5504FCF}" type="presOf" srcId="{52245542-35AC-4159-A3E8-0235D78ABFBF}" destId="{42424456-FE08-4593-B85C-2019AC597C2F}" srcOrd="0" destOrd="0" presId="urn:microsoft.com/office/officeart/2005/8/layout/vList2"/>
    <dgm:cxn modelId="{DB6F3C78-6242-4E95-9778-4265D6A38DCC}" type="presOf" srcId="{545B6CC1-08E7-460D-95F7-3F08EEB2216B}" destId="{E41789BA-5E23-4B3D-A2EF-3836C061C6B0}" srcOrd="0" destOrd="0" presId="urn:microsoft.com/office/officeart/2005/8/layout/vList2"/>
    <dgm:cxn modelId="{07139F7E-7F24-4DC3-A161-7FC25A2866BD}" srcId="{46FA866C-287B-4675-ACCC-E14DA0AF9E58}" destId="{545B6CC1-08E7-460D-95F7-3F08EEB2216B}" srcOrd="0" destOrd="0" parTransId="{058DC73F-DF3F-4740-940A-C7C37947CAB3}" sibTransId="{29690609-8615-4531-88FE-205325B80C6C}"/>
    <dgm:cxn modelId="{38D40BA4-1A3C-4904-B845-FF09D29A0105}" srcId="{46FA866C-287B-4675-ACCC-E14DA0AF9E58}" destId="{01E1BB30-F5D1-4E31-9114-6EE58A2ECBC2}" srcOrd="2" destOrd="0" parTransId="{CB8420AD-1809-4843-8918-996838F87266}" sibTransId="{9BBB8053-D584-40A3-9580-117CDCE844D0}"/>
    <dgm:cxn modelId="{7D11A0AE-FD04-4DBB-A096-79960D146F79}" type="presOf" srcId="{54789A6A-BAD4-4AD2-8C76-12A5D326CC0A}" destId="{77F290A2-5A6F-4819-9CE4-2217B4351563}" srcOrd="0" destOrd="0" presId="urn:microsoft.com/office/officeart/2005/8/layout/vList2"/>
    <dgm:cxn modelId="{FEC665F6-E1DE-4078-A652-DF1C2B90F908}" srcId="{46FA866C-287B-4675-ACCC-E14DA0AF9E58}" destId="{52245542-35AC-4159-A3E8-0235D78ABFBF}" srcOrd="3" destOrd="0" parTransId="{30E537CD-9F1A-4CA6-95B0-F7E4EE9310F1}" sibTransId="{E8D89E92-AF35-4392-8E4D-41E61B436F03}"/>
    <dgm:cxn modelId="{C6F4E77F-AE31-4857-9C3C-A9A3D9D70460}" type="presParOf" srcId="{EFCD17A9-AEF7-4322-AB41-16526001BB6D}" destId="{E41789BA-5E23-4B3D-A2EF-3836C061C6B0}" srcOrd="0" destOrd="0" presId="urn:microsoft.com/office/officeart/2005/8/layout/vList2"/>
    <dgm:cxn modelId="{ED7C87DA-A570-4385-8DEF-4540ECBE003F}" type="presParOf" srcId="{EFCD17A9-AEF7-4322-AB41-16526001BB6D}" destId="{B7B818F2-2166-4EB0-A391-EA081088DFC1}" srcOrd="1" destOrd="0" presId="urn:microsoft.com/office/officeart/2005/8/layout/vList2"/>
    <dgm:cxn modelId="{92DDB0C6-52FA-49D9-B1BB-104101607E92}" type="presParOf" srcId="{EFCD17A9-AEF7-4322-AB41-16526001BB6D}" destId="{77F290A2-5A6F-4819-9CE4-2217B4351563}" srcOrd="2" destOrd="0" presId="urn:microsoft.com/office/officeart/2005/8/layout/vList2"/>
    <dgm:cxn modelId="{8B3F4F4B-ED02-4EFA-9F15-4A83AC6CB694}" type="presParOf" srcId="{EFCD17A9-AEF7-4322-AB41-16526001BB6D}" destId="{2991CA4E-3AD4-46D7-BC37-8564C7F8138B}" srcOrd="3" destOrd="0" presId="urn:microsoft.com/office/officeart/2005/8/layout/vList2"/>
    <dgm:cxn modelId="{41DB3550-109A-45FE-AE1C-5CCC843FB171}" type="presParOf" srcId="{EFCD17A9-AEF7-4322-AB41-16526001BB6D}" destId="{CBFDA069-6CAA-44A4-963F-8A8E7C460689}" srcOrd="4" destOrd="0" presId="urn:microsoft.com/office/officeart/2005/8/layout/vList2"/>
    <dgm:cxn modelId="{F3E53861-D1FC-4BE7-9E5E-09618400052C}" type="presParOf" srcId="{EFCD17A9-AEF7-4322-AB41-16526001BB6D}" destId="{DBDBE695-5AEA-45B8-A314-A20766241F32}" srcOrd="5" destOrd="0" presId="urn:microsoft.com/office/officeart/2005/8/layout/vList2"/>
    <dgm:cxn modelId="{4E0275C5-5FDA-4F76-9ECA-8AEF787E2E64}" type="presParOf" srcId="{EFCD17A9-AEF7-4322-AB41-16526001BB6D}" destId="{42424456-FE08-4593-B85C-2019AC597C2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789BA-5E23-4B3D-A2EF-3836C061C6B0}">
      <dsp:nvSpPr>
        <dsp:cNvPr id="0" name=""/>
        <dsp:cNvSpPr/>
      </dsp:nvSpPr>
      <dsp:spPr>
        <a:xfrm>
          <a:off x="0" y="531366"/>
          <a:ext cx="9603275" cy="558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코로나</a:t>
          </a:r>
          <a:r>
            <a:rPr lang="en-US" sz="1800" kern="1200"/>
            <a:t>19 </a:t>
          </a:r>
          <a:r>
            <a:rPr lang="ko-KR" sz="1800" kern="1200"/>
            <a:t>기간 호황을 누린 게임산업은 </a:t>
          </a:r>
          <a:r>
            <a:rPr lang="en-US" sz="1800" kern="1200"/>
            <a:t>2022</a:t>
          </a:r>
          <a:r>
            <a:rPr lang="ko-KR" sz="1800" kern="1200"/>
            <a:t>년 초 대형 </a:t>
          </a:r>
          <a:r>
            <a:rPr lang="en-US" sz="1800" kern="1200"/>
            <a:t>M&amp;A</a:t>
          </a:r>
          <a:r>
            <a:rPr lang="ko-KR" sz="1800" kern="1200"/>
            <a:t>를 잇달 아 발표하며 절정기</a:t>
          </a:r>
          <a:endParaRPr lang="en-US" sz="1800" kern="1200"/>
        </a:p>
      </dsp:txBody>
      <dsp:txXfrm>
        <a:off x="27244" y="558610"/>
        <a:ext cx="9548787" cy="503601"/>
      </dsp:txXfrm>
    </dsp:sp>
    <dsp:sp modelId="{77F290A2-5A6F-4819-9CE4-2217B4351563}">
      <dsp:nvSpPr>
        <dsp:cNvPr id="0" name=""/>
        <dsp:cNvSpPr/>
      </dsp:nvSpPr>
      <dsp:spPr>
        <a:xfrm>
          <a:off x="0" y="1141296"/>
          <a:ext cx="9603275" cy="558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2022</a:t>
          </a:r>
          <a:r>
            <a:rPr lang="ko-KR" sz="1800" kern="1200"/>
            <a:t>년 </a:t>
          </a:r>
          <a:r>
            <a:rPr lang="en-US" sz="1800" kern="1200"/>
            <a:t>2</a:t>
          </a:r>
          <a:r>
            <a:rPr lang="ko-KR" sz="1800" kern="1200"/>
            <a:t>분기 미국인들이 게임에 지출한 금액이 전년동기대비 </a:t>
          </a:r>
          <a:r>
            <a:rPr lang="en-US" sz="1800" kern="1200"/>
            <a:t>13% </a:t>
          </a:r>
          <a:r>
            <a:rPr lang="ko-KR" sz="1800" kern="1200"/>
            <a:t>감소 </a:t>
          </a:r>
          <a:endParaRPr lang="en-US" sz="1800" kern="1200"/>
        </a:p>
      </dsp:txBody>
      <dsp:txXfrm>
        <a:off x="27244" y="1168540"/>
        <a:ext cx="9548787" cy="503601"/>
      </dsp:txXfrm>
    </dsp:sp>
    <dsp:sp modelId="{CBFDA069-6CAA-44A4-963F-8A8E7C460689}">
      <dsp:nvSpPr>
        <dsp:cNvPr id="0" name=""/>
        <dsp:cNvSpPr/>
      </dsp:nvSpPr>
      <dsp:spPr>
        <a:xfrm>
          <a:off x="0" y="1751226"/>
          <a:ext cx="9603275" cy="558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2022</a:t>
          </a:r>
          <a:r>
            <a:rPr lang="ko-KR" sz="1800" kern="1200"/>
            <a:t>년 </a:t>
          </a:r>
          <a:r>
            <a:rPr lang="en-US" sz="1800" kern="1200"/>
            <a:t>2</a:t>
          </a:r>
          <a:r>
            <a:rPr lang="ko-KR" sz="1800" kern="1200"/>
            <a:t>분기 엑스박스</a:t>
          </a:r>
          <a:r>
            <a:rPr lang="en-US" sz="1800" kern="1200"/>
            <a:t>(Xbox)</a:t>
          </a:r>
          <a:r>
            <a:rPr lang="ko-KR" sz="1800" kern="1200"/>
            <a:t>의 매출은 작년동기대비 </a:t>
          </a:r>
          <a:r>
            <a:rPr lang="en-US" sz="1800" kern="1200"/>
            <a:t>7% </a:t>
          </a:r>
          <a:r>
            <a:rPr lang="ko-KR" sz="1800" kern="1200"/>
            <a:t>하락</a:t>
          </a:r>
          <a:r>
            <a:rPr lang="en-US" sz="1800" kern="1200"/>
            <a:t>, </a:t>
          </a:r>
          <a:r>
            <a:rPr lang="ko-KR" sz="1800" kern="1200"/>
            <a:t>하드웨어 매출은 </a:t>
          </a:r>
          <a:r>
            <a:rPr lang="en-US" sz="1800" kern="1200"/>
            <a:t>11% </a:t>
          </a:r>
          <a:r>
            <a:rPr lang="ko-KR" sz="1800" kern="1200"/>
            <a:t>하락</a:t>
          </a:r>
          <a:endParaRPr lang="en-US" sz="1800" kern="1200"/>
        </a:p>
      </dsp:txBody>
      <dsp:txXfrm>
        <a:off x="27244" y="1778470"/>
        <a:ext cx="9548787" cy="503601"/>
      </dsp:txXfrm>
    </dsp:sp>
    <dsp:sp modelId="{42424456-FE08-4593-B85C-2019AC597C2F}">
      <dsp:nvSpPr>
        <dsp:cNvPr id="0" name=""/>
        <dsp:cNvSpPr/>
      </dsp:nvSpPr>
      <dsp:spPr>
        <a:xfrm>
          <a:off x="0" y="2361156"/>
          <a:ext cx="9603275" cy="558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중국 게임산업의 이용자 수가 </a:t>
          </a:r>
          <a:r>
            <a:rPr lang="en-US" sz="1800" kern="1200"/>
            <a:t>2008</a:t>
          </a:r>
          <a:r>
            <a:rPr lang="ko-KR" sz="1800" kern="1200"/>
            <a:t>년 집계 이후 처음으로 감소</a:t>
          </a:r>
          <a:endParaRPr lang="en-US" sz="1800" kern="1200"/>
        </a:p>
      </dsp:txBody>
      <dsp:txXfrm>
        <a:off x="27244" y="2388400"/>
        <a:ext cx="9548787" cy="503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A6B1C-6890-45DE-8C78-47EC495B9B53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5C060-634D-4E2C-B982-25A7EC337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5C060-634D-4E2C-B982-25A7EC337D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22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43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0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77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7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2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34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98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4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05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351FA82-2ACE-4255-8976-FD9941CDAD57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87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1FA82-2ACE-4255-8976-FD9941CDAD57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8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PAL_%EC%A7%80%EC%97%A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wikipedia.org/wiki/PA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GChartz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gchartz.com/gamedb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AB46-AC23-82E8-A501-AA7E4E08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821" y="1201793"/>
            <a:ext cx="9294919" cy="2036226"/>
          </a:xfrm>
        </p:spPr>
        <p:txBody>
          <a:bodyPr anchor="ctr"/>
          <a:lstStyle/>
          <a:p>
            <a:pPr algn="ctr"/>
            <a:r>
              <a:rPr lang="ko-KR" altLang="en-US" b="1" dirty="0"/>
              <a:t>비디오게임 </a:t>
            </a:r>
            <a:r>
              <a:rPr lang="ko-KR" altLang="en-US" b="1" dirty="0" err="1"/>
              <a:t>트렌드분석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5DC015-1679-4219-21B6-60167D602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3414" y="3833045"/>
            <a:ext cx="5527734" cy="977621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dirty="0" err="1"/>
              <a:t>코드스테이츠</a:t>
            </a:r>
            <a:r>
              <a:rPr lang="ko-KR" altLang="en-US" sz="2400" dirty="0"/>
              <a:t> </a:t>
            </a:r>
            <a:r>
              <a:rPr lang="en-US" altLang="ko-KR" sz="2400" dirty="0"/>
              <a:t>AI</a:t>
            </a:r>
            <a:r>
              <a:rPr lang="ko-KR" altLang="en-US" sz="2400" dirty="0"/>
              <a:t>부트캠프 </a:t>
            </a:r>
            <a:r>
              <a:rPr lang="en-US" altLang="ko-KR" sz="2400" dirty="0"/>
              <a:t>17</a:t>
            </a:r>
            <a:r>
              <a:rPr lang="ko-KR" altLang="en-US" sz="2400" dirty="0"/>
              <a:t>기 </a:t>
            </a:r>
            <a:r>
              <a:rPr lang="ko-KR" altLang="en-US" sz="2400" dirty="0" err="1"/>
              <a:t>이연준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83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04AE1BE-18BC-D10D-6ED9-0BF4A389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수집 된 데이터 정보</a:t>
            </a:r>
            <a:endParaRPr lang="ko-KR" alt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B3F548B-79DF-22C7-756C-FEBF8D81A3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778159"/>
              </p:ext>
            </p:extLst>
          </p:nvPr>
        </p:nvGraphicFramePr>
        <p:xfrm>
          <a:off x="5143252" y="803275"/>
          <a:ext cx="5910760" cy="4637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1754">
                  <a:extLst>
                    <a:ext uri="{9D8B030D-6E8A-4147-A177-3AD203B41FA5}">
                      <a16:colId xmlns:a16="http://schemas.microsoft.com/office/drawing/2014/main" val="3138783363"/>
                    </a:ext>
                  </a:extLst>
                </a:gridCol>
                <a:gridCol w="4089006">
                  <a:extLst>
                    <a:ext uri="{9D8B030D-6E8A-4147-A177-3AD203B41FA5}">
                      <a16:colId xmlns:a16="http://schemas.microsoft.com/office/drawing/2014/main" val="543516259"/>
                    </a:ext>
                  </a:extLst>
                </a:gridCol>
              </a:tblGrid>
              <a:tr h="30914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컬럼</a:t>
                      </a:r>
                    </a:p>
                  </a:txBody>
                  <a:tcPr marL="51888" marR="31133" marT="31133" marB="3113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내용</a:t>
                      </a:r>
                    </a:p>
                  </a:txBody>
                  <a:tcPr marL="51888" marR="31133" marT="31133" marB="3113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993844"/>
                  </a:ext>
                </a:extLst>
              </a:tr>
              <a:tr h="309140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Genre</a:t>
                      </a:r>
                    </a:p>
                  </a:txBody>
                  <a:tcPr marL="51888" marR="31133" marT="31133" marB="3113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게임의 장르</a:t>
                      </a:r>
                    </a:p>
                  </a:txBody>
                  <a:tcPr marL="51888" marR="31133" marT="31133" marB="3113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603731"/>
                  </a:ext>
                </a:extLst>
              </a:tr>
              <a:tr h="309140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Name</a:t>
                      </a:r>
                    </a:p>
                  </a:txBody>
                  <a:tcPr marL="51888" marR="31133" marT="31133" marB="3113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게임의 이름</a:t>
                      </a:r>
                    </a:p>
                  </a:txBody>
                  <a:tcPr marL="51888" marR="31133" marT="31133" marB="3113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481204"/>
                  </a:ext>
                </a:extLst>
              </a:tr>
              <a:tr h="309140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url</a:t>
                      </a:r>
                    </a:p>
                  </a:txBody>
                  <a:tcPr marL="51888" marR="31133" marT="31133" marB="3113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게임 </a:t>
                      </a: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url</a:t>
                      </a:r>
                    </a:p>
                  </a:txBody>
                  <a:tcPr marL="51888" marR="31133" marT="31133" marB="3113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559619"/>
                  </a:ext>
                </a:extLst>
              </a:tr>
              <a:tr h="309140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Platform</a:t>
                      </a:r>
                    </a:p>
                  </a:txBody>
                  <a:tcPr marL="51888" marR="31133" marT="31133" marB="3113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게임이 지원되는 플랫폼의 이름</a:t>
                      </a:r>
                    </a:p>
                  </a:txBody>
                  <a:tcPr marL="51888" marR="31133" marT="31133" marB="3113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338923"/>
                  </a:ext>
                </a:extLst>
              </a:tr>
              <a:tr h="309140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Publisher</a:t>
                      </a:r>
                    </a:p>
                  </a:txBody>
                  <a:tcPr marL="51888" marR="31133" marT="31133" marB="3113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게임을 배급한 회사</a:t>
                      </a:r>
                    </a:p>
                  </a:txBody>
                  <a:tcPr marL="51888" marR="31133" marT="31133" marB="3113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336042"/>
                  </a:ext>
                </a:extLst>
              </a:tr>
              <a:tr h="309140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VGC_Score</a:t>
                      </a:r>
                    </a:p>
                  </a:txBody>
                  <a:tcPr marL="51888" marR="31133" marT="31133" marB="3113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VGC </a:t>
                      </a:r>
                      <a:r>
                        <a:rPr lang="ko-KR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점수</a:t>
                      </a:r>
                    </a:p>
                  </a:txBody>
                  <a:tcPr marL="51888" marR="31133" marT="31133" marB="3113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97784"/>
                  </a:ext>
                </a:extLst>
              </a:tr>
              <a:tr h="309140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Critic_Score</a:t>
                      </a:r>
                    </a:p>
                  </a:txBody>
                  <a:tcPr marL="51888" marR="31133" marT="31133" marB="3113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전문가 점수</a:t>
                      </a:r>
                    </a:p>
                  </a:txBody>
                  <a:tcPr marL="51888" marR="31133" marT="31133" marB="3113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509898"/>
                  </a:ext>
                </a:extLst>
              </a:tr>
              <a:tr h="309140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User_Score</a:t>
                      </a:r>
                    </a:p>
                  </a:txBody>
                  <a:tcPr marL="51888" marR="31133" marT="31133" marB="3113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사용자 점수</a:t>
                      </a:r>
                    </a:p>
                  </a:txBody>
                  <a:tcPr marL="51888" marR="31133" marT="31133" marB="3113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41158"/>
                  </a:ext>
                </a:extLst>
              </a:tr>
              <a:tr h="309140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Total_Sales</a:t>
                      </a:r>
                    </a:p>
                  </a:txBody>
                  <a:tcPr marL="51888" marR="31133" marT="31133" marB="3113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전체지역에서의 판매량 합계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단위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= unit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)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51888" marR="31133" marT="31133" marB="3113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57073"/>
                  </a:ext>
                </a:extLst>
              </a:tr>
              <a:tr h="309140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NA_Sales</a:t>
                      </a:r>
                    </a:p>
                  </a:txBody>
                  <a:tcPr marL="51888" marR="31133" marT="31133" marB="3113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북미지역에서의 판매량</a:t>
                      </a:r>
                    </a:p>
                  </a:txBody>
                  <a:tcPr marL="51888" marR="31133" marT="31133" marB="3113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150699"/>
                  </a:ext>
                </a:extLst>
              </a:tr>
              <a:tr h="309140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PAL_Sales</a:t>
                      </a:r>
                    </a:p>
                  </a:txBody>
                  <a:tcPr marL="51888" marR="31133" marT="31133" marB="3113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PAL</a:t>
                      </a:r>
                      <a:r>
                        <a:rPr lang="ko-KR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지역*에서의 판매량</a:t>
                      </a:r>
                    </a:p>
                  </a:txBody>
                  <a:tcPr marL="51888" marR="31133" marT="31133" marB="3113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408564"/>
                  </a:ext>
                </a:extLst>
              </a:tr>
              <a:tr h="309140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JP_Sales</a:t>
                      </a:r>
                    </a:p>
                  </a:txBody>
                  <a:tcPr marL="51888" marR="31133" marT="31133" marB="3113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일본지역에서의 판매량</a:t>
                      </a:r>
                    </a:p>
                  </a:txBody>
                  <a:tcPr marL="51888" marR="31133" marT="31133" marB="3113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991928"/>
                  </a:ext>
                </a:extLst>
              </a:tr>
              <a:tr h="309140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Other_Sales</a:t>
                      </a:r>
                    </a:p>
                  </a:txBody>
                  <a:tcPr marL="51888" marR="31133" marT="31133" marB="3113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기타지역에서의 판매량</a:t>
                      </a:r>
                    </a:p>
                  </a:txBody>
                  <a:tcPr marL="51888" marR="31133" marT="31133" marB="3113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741915"/>
                  </a:ext>
                </a:extLst>
              </a:tr>
              <a:tr h="309140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Year</a:t>
                      </a:r>
                    </a:p>
                  </a:txBody>
                  <a:tcPr marL="51888" marR="31133" marT="31133" marB="3113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게임이 출시된 연도</a:t>
                      </a:r>
                    </a:p>
                  </a:txBody>
                  <a:tcPr marL="51888" marR="31133" marT="31133" marB="3113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144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162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D0F95C51-207C-59B7-3860-C9D6FF1B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19" y="2015796"/>
            <a:ext cx="8007054" cy="4063579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212E2-1166-2962-EC45-20FC4ABD8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22" y="112289"/>
            <a:ext cx="8534449" cy="19035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b="0" i="0" dirty="0">
                <a:effectLst/>
                <a:latin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PAL </a:t>
            </a:r>
            <a:r>
              <a:rPr lang="ko-KR" altLang="en-US" b="0" i="0" dirty="0">
                <a:effectLst/>
                <a:latin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지역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(PAL region)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은 아시아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아프리카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유럽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남아메리카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오세아니아 대부분에 해당하는 텔레비전 방송 영토이다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.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전통적으로 해당 지역에 사용되는 </a:t>
            </a:r>
            <a:r>
              <a:rPr lang="en-US" altLang="ko-KR" b="0" i="0" dirty="0">
                <a:effectLst/>
                <a:latin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PAL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(Phase Alternating Line)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텔레비전 표준이기 때문에 그렇게 이름이 불린다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.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이는 한국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일본 및 북아메리카 지역 거의 대부분에서 사용되는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NTSC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표준과 대비된다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737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AB46-AC23-82E8-A501-AA7E4E08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821" y="1201793"/>
            <a:ext cx="9294919" cy="2036226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b="1" dirty="0">
                <a:latin typeface="+mj-ea"/>
              </a:rPr>
              <a:t>데이터 정제</a:t>
            </a:r>
          </a:p>
        </p:txBody>
      </p:sp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13BB050D-0F62-92BD-BD61-A5ED644F7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382" y="3720855"/>
            <a:ext cx="3423236" cy="12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96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AFE76-E6BF-3679-0DF1-A77BEEFF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EDA</a:t>
            </a:r>
            <a:br>
              <a:rPr lang="en-US" altLang="ko-KR" dirty="0">
                <a:latin typeface="+mj-ea"/>
              </a:rPr>
            </a:br>
            <a:r>
              <a:rPr lang="en-US" altLang="ko-KR" dirty="0">
                <a:latin typeface="+mj-ea"/>
              </a:rPr>
              <a:t>	: </a:t>
            </a:r>
            <a:r>
              <a:rPr lang="en-US" altLang="ko-KR" b="0" i="0" dirty="0">
                <a:effectLst/>
                <a:latin typeface="+mj-ea"/>
              </a:rPr>
              <a:t>Platform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0369A-5C91-B0EA-747C-4D64E03E9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Courier New" panose="02070309020205020404" pitchFamily="49" charset="0"/>
              </a:rPr>
              <a:t>‘ps2’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, ‘DS’, ‘NS’, ‘GB’, ‘PS$’  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등 약칭으로 수집된 플랫폼 데이터의 정확한 명칭 확인이 필요</a:t>
            </a:r>
            <a:endParaRPr lang="en-US" altLang="ko-KR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VGCartz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웹사이트와 도메인정보를 이용해 오른쪽과 같이 </a:t>
            </a:r>
            <a:r>
              <a:rPr lang="ko-KR" altLang="en-US" b="0" i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플랫폼 명칭 확인</a:t>
            </a:r>
            <a:endParaRPr lang="en-US" altLang="ko-KR" b="0" i="0" dirty="0"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ko-KR" altLang="en-US" dirty="0">
                <a:latin typeface="Courier New" panose="02070309020205020404" pitchFamily="49" charset="0"/>
              </a:rPr>
              <a:t>추가적으로 각 플랫폼의 </a:t>
            </a:r>
            <a:r>
              <a:rPr lang="en-US" altLang="ko-KR" dirty="0">
                <a:latin typeface="Courier New" panose="02070309020205020404" pitchFamily="49" charset="0"/>
              </a:rPr>
              <a:t>‘</a:t>
            </a:r>
            <a:r>
              <a:rPr lang="ko-KR" altLang="en-US" dirty="0">
                <a:latin typeface="Courier New" panose="02070309020205020404" pitchFamily="49" charset="0"/>
              </a:rPr>
              <a:t>세대</a:t>
            </a:r>
            <a:r>
              <a:rPr lang="en-US" altLang="ko-KR" dirty="0">
                <a:latin typeface="Courier New" panose="02070309020205020404" pitchFamily="49" charset="0"/>
              </a:rPr>
              <a:t>’</a:t>
            </a:r>
            <a:r>
              <a:rPr lang="ko-KR" altLang="en-US" dirty="0">
                <a:latin typeface="Courier New" panose="02070309020205020404" pitchFamily="49" charset="0"/>
              </a:rPr>
              <a:t>정보 입력</a:t>
            </a:r>
            <a:endParaRPr lang="en-US" altLang="ko-KR" b="0" i="0" dirty="0">
              <a:effectLst/>
              <a:latin typeface="Courier New" panose="02070309020205020404" pitchFamily="49" charset="0"/>
            </a:endParaRPr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B0666C6-9700-4EDD-01C5-AA42336C4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336632"/>
              </p:ext>
            </p:extLst>
          </p:nvPr>
        </p:nvGraphicFramePr>
        <p:xfrm>
          <a:off x="6094411" y="2159450"/>
          <a:ext cx="4960445" cy="316318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694942">
                  <a:extLst>
                    <a:ext uri="{9D8B030D-6E8A-4147-A177-3AD203B41FA5}">
                      <a16:colId xmlns:a16="http://schemas.microsoft.com/office/drawing/2014/main" val="3592811970"/>
                    </a:ext>
                  </a:extLst>
                </a:gridCol>
                <a:gridCol w="3091291">
                  <a:extLst>
                    <a:ext uri="{9D8B030D-6E8A-4147-A177-3AD203B41FA5}">
                      <a16:colId xmlns:a16="http://schemas.microsoft.com/office/drawing/2014/main" val="1979282733"/>
                    </a:ext>
                  </a:extLst>
                </a:gridCol>
                <a:gridCol w="1174212">
                  <a:extLst>
                    <a:ext uri="{9D8B030D-6E8A-4147-A177-3AD203B41FA5}">
                      <a16:colId xmlns:a16="http://schemas.microsoft.com/office/drawing/2014/main" val="2341626853"/>
                    </a:ext>
                  </a:extLst>
                </a:gridCol>
              </a:tblGrid>
              <a:tr h="632637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2800" b="1" dirty="0">
                          <a:effectLst/>
                        </a:rPr>
                        <a:t>0</a:t>
                      </a:r>
                    </a:p>
                  </a:txBody>
                  <a:tcPr marL="143781" marR="143781" marT="71890" marB="718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>
                          <a:effectLst/>
                        </a:rPr>
                        <a:t>PlayStation 2</a:t>
                      </a:r>
                    </a:p>
                  </a:txBody>
                  <a:tcPr marL="143781" marR="143781" marT="71890" marB="718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>
                          <a:effectLst/>
                        </a:rPr>
                        <a:t>PS2</a:t>
                      </a:r>
                    </a:p>
                  </a:txBody>
                  <a:tcPr marL="143781" marR="143781" marT="71890" marB="71890" anchor="ctr"/>
                </a:tc>
                <a:extLst>
                  <a:ext uri="{0D108BD9-81ED-4DB2-BD59-A6C34878D82A}">
                    <a16:rowId xmlns:a16="http://schemas.microsoft.com/office/drawing/2014/main" val="2979689839"/>
                  </a:ext>
                </a:extLst>
              </a:tr>
              <a:tr h="632637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2800" b="1">
                          <a:effectLst/>
                        </a:rPr>
                        <a:t>1</a:t>
                      </a:r>
                    </a:p>
                  </a:txBody>
                  <a:tcPr marL="143781" marR="143781" marT="71890" marB="718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>
                          <a:effectLst/>
                        </a:rPr>
                        <a:t>Nintendo DS</a:t>
                      </a:r>
                    </a:p>
                  </a:txBody>
                  <a:tcPr marL="143781" marR="143781" marT="71890" marB="718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>
                          <a:effectLst/>
                        </a:rPr>
                        <a:t>DS</a:t>
                      </a:r>
                    </a:p>
                  </a:txBody>
                  <a:tcPr marL="143781" marR="143781" marT="71890" marB="71890" anchor="ctr"/>
                </a:tc>
                <a:extLst>
                  <a:ext uri="{0D108BD9-81ED-4DB2-BD59-A6C34878D82A}">
                    <a16:rowId xmlns:a16="http://schemas.microsoft.com/office/drawing/2014/main" val="4018129734"/>
                  </a:ext>
                </a:extLst>
              </a:tr>
              <a:tr h="632637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2800" b="1">
                          <a:effectLst/>
                        </a:rPr>
                        <a:t>2</a:t>
                      </a:r>
                    </a:p>
                  </a:txBody>
                  <a:tcPr marL="143781" marR="143781" marT="71890" marB="718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>
                          <a:effectLst/>
                        </a:rPr>
                        <a:t>Nintendo Switch</a:t>
                      </a:r>
                    </a:p>
                  </a:txBody>
                  <a:tcPr marL="143781" marR="143781" marT="71890" marB="718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>
                          <a:effectLst/>
                        </a:rPr>
                        <a:t>NS</a:t>
                      </a:r>
                    </a:p>
                  </a:txBody>
                  <a:tcPr marL="143781" marR="143781" marT="71890" marB="71890" anchor="ctr"/>
                </a:tc>
                <a:extLst>
                  <a:ext uri="{0D108BD9-81ED-4DB2-BD59-A6C34878D82A}">
                    <a16:rowId xmlns:a16="http://schemas.microsoft.com/office/drawing/2014/main" val="521061210"/>
                  </a:ext>
                </a:extLst>
              </a:tr>
              <a:tr h="632637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2800" b="1">
                          <a:effectLst/>
                        </a:rPr>
                        <a:t>3</a:t>
                      </a:r>
                    </a:p>
                  </a:txBody>
                  <a:tcPr marL="143781" marR="143781" marT="71890" marB="718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>
                          <a:effectLst/>
                        </a:rPr>
                        <a:t>Game Boy</a:t>
                      </a:r>
                    </a:p>
                  </a:txBody>
                  <a:tcPr marL="143781" marR="143781" marT="71890" marB="718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>
                          <a:effectLst/>
                        </a:rPr>
                        <a:t>GB</a:t>
                      </a:r>
                    </a:p>
                  </a:txBody>
                  <a:tcPr marL="143781" marR="143781" marT="71890" marB="71890" anchor="ctr"/>
                </a:tc>
                <a:extLst>
                  <a:ext uri="{0D108BD9-81ED-4DB2-BD59-A6C34878D82A}">
                    <a16:rowId xmlns:a16="http://schemas.microsoft.com/office/drawing/2014/main" val="1045918325"/>
                  </a:ext>
                </a:extLst>
              </a:tr>
              <a:tr h="632637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2800" b="1">
                          <a:effectLst/>
                        </a:rPr>
                        <a:t>4</a:t>
                      </a:r>
                    </a:p>
                  </a:txBody>
                  <a:tcPr marL="143781" marR="143781" marT="71890" marB="718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>
                          <a:effectLst/>
                        </a:rPr>
                        <a:t>PlayStation 4</a:t>
                      </a:r>
                    </a:p>
                  </a:txBody>
                  <a:tcPr marL="143781" marR="143781" marT="71890" marB="718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effectLst/>
                        </a:rPr>
                        <a:t>PS4</a:t>
                      </a:r>
                    </a:p>
                  </a:txBody>
                  <a:tcPr marL="143781" marR="143781" marT="71890" marB="71890" anchor="ctr"/>
                </a:tc>
                <a:extLst>
                  <a:ext uri="{0D108BD9-81ED-4DB2-BD59-A6C34878D82A}">
                    <a16:rowId xmlns:a16="http://schemas.microsoft.com/office/drawing/2014/main" val="2897923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37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8FAFE76-E6BF-3679-0DF1-A77BEEFF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dirty="0">
                <a:latin typeface="+mj-ea"/>
              </a:rPr>
              <a:t>EDA</a:t>
            </a:r>
            <a:br>
              <a:rPr lang="en-US" altLang="ko-KR" dirty="0">
                <a:latin typeface="+mj-ea"/>
              </a:rPr>
            </a:br>
            <a:r>
              <a:rPr lang="en-US" altLang="ko-KR" dirty="0">
                <a:latin typeface="+mj-ea"/>
              </a:rPr>
              <a:t>	: Platform : </a:t>
            </a:r>
            <a:r>
              <a:rPr lang="ko-KR" altLang="en-US" dirty="0">
                <a:latin typeface="+mj-ea"/>
              </a:rPr>
              <a:t>세대</a:t>
            </a:r>
            <a:r>
              <a:rPr lang="en-US" altLang="ko-KR" dirty="0">
                <a:latin typeface="+mj-ea"/>
              </a:rPr>
              <a:t>(generation)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228A1C-9FEE-9500-38CE-537FA998E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5732"/>
            <a:ext cx="8847724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14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AFE76-E6BF-3679-0DF1-A77BEEFF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EDA</a:t>
            </a:r>
            <a:br>
              <a:rPr lang="en-US" altLang="ko-KR" dirty="0">
                <a:latin typeface="+mj-ea"/>
              </a:rPr>
            </a:br>
            <a:r>
              <a:rPr lang="en-US" altLang="ko-KR" dirty="0">
                <a:latin typeface="+mj-ea"/>
              </a:rPr>
              <a:t>	: genre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0369A-5C91-B0EA-747C-4D64E03E9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192747" cy="34506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Roboto" panose="02000000000000000000" pitchFamily="2" charset="0"/>
              </a:rPr>
              <a:t>아래와 같이 </a:t>
            </a:r>
            <a:r>
              <a:rPr lang="en-US" altLang="ko-KR" dirty="0">
                <a:latin typeface="Roboto" panose="02000000000000000000" pitchFamily="2" charset="0"/>
              </a:rPr>
              <a:t>6</a:t>
            </a:r>
            <a:r>
              <a:rPr lang="ko-KR" altLang="en-US" dirty="0">
                <a:latin typeface="Roboto" panose="02000000000000000000" pitchFamily="2" charset="0"/>
              </a:rPr>
              <a:t>가지로 장르 </a:t>
            </a:r>
            <a:r>
              <a:rPr lang="ko-KR" altLang="en-US" dirty="0">
                <a:highlight>
                  <a:srgbClr val="FFFF00"/>
                </a:highlight>
                <a:latin typeface="Roboto" panose="02000000000000000000" pitchFamily="2" charset="0"/>
              </a:rPr>
              <a:t>범주 축소</a:t>
            </a:r>
            <a:endParaRPr lang="en-US" altLang="ko-KR" b="0" i="0" dirty="0">
              <a:effectLst/>
              <a:highlight>
                <a:srgbClr val="FFFF00"/>
              </a:highlight>
              <a:latin typeface="Roboto" panose="02000000000000000000" pitchFamily="2" charset="0"/>
            </a:endParaRPr>
          </a:p>
          <a:p>
            <a:pPr lvl="1"/>
            <a:r>
              <a:rPr lang="en-US" altLang="ko-KR" b="0" i="0" dirty="0">
                <a:effectLst/>
                <a:latin typeface="Roboto" panose="02000000000000000000" pitchFamily="2" charset="0"/>
              </a:rPr>
              <a:t>action = '</a:t>
            </a:r>
            <a:r>
              <a:rPr lang="en-US" altLang="ko-KR" b="0" i="0" dirty="0" err="1">
                <a:effectLst/>
                <a:latin typeface="Roboto" panose="02000000000000000000" pitchFamily="2" charset="0"/>
              </a:rPr>
              <a:t>Action','Fighting','Shooter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'</a:t>
            </a:r>
          </a:p>
          <a:p>
            <a:pPr lvl="1"/>
            <a:r>
              <a:rPr lang="en-US" altLang="ko-KR" b="0" i="0" dirty="0" err="1">
                <a:effectLst/>
                <a:latin typeface="Roboto" panose="02000000000000000000" pitchFamily="2" charset="0"/>
              </a:rPr>
              <a:t>rpg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 = '</a:t>
            </a:r>
            <a:r>
              <a:rPr lang="en-US" altLang="ko-KR" b="0" i="0" dirty="0" err="1">
                <a:effectLst/>
                <a:latin typeface="Roboto" panose="02000000000000000000" pitchFamily="2" charset="0"/>
              </a:rPr>
              <a:t>MMO','Party','Role-Playing','Sandbox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'</a:t>
            </a:r>
          </a:p>
          <a:p>
            <a:pPr lvl="1"/>
            <a:r>
              <a:rPr lang="en-US" altLang="ko-KR" b="0" i="0" dirty="0">
                <a:effectLst/>
                <a:latin typeface="Roboto" panose="02000000000000000000" pitchFamily="2" charset="0"/>
              </a:rPr>
              <a:t>adventure = 'Action-</a:t>
            </a:r>
            <a:r>
              <a:rPr lang="en-US" altLang="ko-KR" b="0" i="0" dirty="0" err="1">
                <a:effectLst/>
                <a:latin typeface="Roboto" panose="02000000000000000000" pitchFamily="2" charset="0"/>
              </a:rPr>
              <a:t>Adventure','Adventure','Platform','Visual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 Novel'</a:t>
            </a:r>
          </a:p>
          <a:p>
            <a:pPr lvl="1"/>
            <a:r>
              <a:rPr lang="en-US" altLang="ko-KR" b="0" i="0" dirty="0">
                <a:effectLst/>
                <a:latin typeface="Roboto" panose="02000000000000000000" pitchFamily="2" charset="0"/>
              </a:rPr>
              <a:t>simul = '</a:t>
            </a:r>
            <a:r>
              <a:rPr lang="en-US" altLang="ko-KR" b="0" i="0" dirty="0" err="1">
                <a:effectLst/>
                <a:latin typeface="Roboto" panose="02000000000000000000" pitchFamily="2" charset="0"/>
              </a:rPr>
              <a:t>Simulation','Strategy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'</a:t>
            </a:r>
          </a:p>
          <a:p>
            <a:pPr lvl="1"/>
            <a:r>
              <a:rPr lang="en-US" altLang="ko-KR" b="0" i="0" dirty="0">
                <a:effectLst/>
                <a:latin typeface="Roboto" panose="02000000000000000000" pitchFamily="2" charset="0"/>
              </a:rPr>
              <a:t>sports = '</a:t>
            </a:r>
            <a:r>
              <a:rPr lang="en-US" altLang="ko-KR" b="0" i="0" dirty="0" err="1">
                <a:effectLst/>
                <a:latin typeface="Roboto" panose="02000000000000000000" pitchFamily="2" charset="0"/>
              </a:rPr>
              <a:t>Racing','Sports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'</a:t>
            </a:r>
          </a:p>
          <a:p>
            <a:pPr lvl="1"/>
            <a:r>
              <a:rPr lang="en-US" altLang="ko-KR" b="0" i="0" dirty="0" err="1">
                <a:effectLst/>
                <a:latin typeface="Roboto" panose="02000000000000000000" pitchFamily="2" charset="0"/>
              </a:rPr>
              <a:t>misc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 = 'Board Game','Education','</a:t>
            </a:r>
            <a:r>
              <a:rPr lang="en-US" altLang="ko-KR" b="0" i="0" dirty="0" err="1">
                <a:effectLst/>
                <a:latin typeface="Roboto" panose="02000000000000000000" pitchFamily="2" charset="0"/>
              </a:rPr>
              <a:t>Misc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','</a:t>
            </a:r>
            <a:r>
              <a:rPr lang="en-US" altLang="ko-KR" b="0" i="0" dirty="0" err="1">
                <a:effectLst/>
                <a:latin typeface="Roboto" panose="02000000000000000000" pitchFamily="2" charset="0"/>
              </a:rPr>
              <a:t>Music','Puzzle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917728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AFE76-E6BF-3679-0DF1-A77BEEFF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EDA</a:t>
            </a:r>
            <a:br>
              <a:rPr lang="en-US" altLang="ko-KR" dirty="0">
                <a:latin typeface="+mj-ea"/>
              </a:rPr>
            </a:br>
            <a:r>
              <a:rPr lang="en-US" altLang="ko-KR" dirty="0">
                <a:latin typeface="+mj-ea"/>
              </a:rPr>
              <a:t>	: score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0369A-5C91-B0EA-747C-4D64E03E9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192747" cy="3450613"/>
          </a:xfrm>
        </p:spPr>
        <p:txBody>
          <a:bodyPr>
            <a:normAutofit/>
          </a:bodyPr>
          <a:lstStyle/>
          <a:p>
            <a:r>
              <a:rPr lang="en-US" altLang="ko-KR" b="0" dirty="0">
                <a:effectLst/>
                <a:latin typeface="Courier New" panose="02070309020205020404" pitchFamily="49" charset="0"/>
              </a:rPr>
              <a:t>VGC Score, Critic Score, User Score</a:t>
            </a:r>
          </a:p>
          <a:p>
            <a:pPr lvl="1"/>
            <a:r>
              <a:rPr lang="ko-KR" altLang="en-US" b="0" dirty="0" err="1">
                <a:effectLst/>
                <a:latin typeface="Courier New" panose="02070309020205020404" pitchFamily="49" charset="0"/>
              </a:rPr>
              <a:t>결측치는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 다른 스코어의 점수 참조</a:t>
            </a:r>
            <a:endParaRPr lang="en-US" altLang="ko-KR" b="0" dirty="0"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ko-KR" b="0" dirty="0">
                <a:effectLst/>
                <a:latin typeface="Courier New" panose="02070309020205020404" pitchFamily="49" charset="0"/>
              </a:rPr>
              <a:t>3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개 스코어가 모두 </a:t>
            </a:r>
            <a:r>
              <a:rPr lang="ko-KR" altLang="en-US" b="0" dirty="0" err="1">
                <a:effectLst/>
                <a:latin typeface="Courier New" panose="02070309020205020404" pitchFamily="49" charset="0"/>
              </a:rPr>
              <a:t>결측인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 경우 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5.55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를 입력</a:t>
            </a:r>
            <a:endParaRPr lang="en-US" altLang="ko-KR" b="0" dirty="0"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ko-KR" b="0" dirty="0">
                <a:effectLst/>
                <a:latin typeface="Courier New" panose="02070309020205020404" pitchFamily="49" charset="0"/>
              </a:rPr>
              <a:t>3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개 스코어의 </a:t>
            </a:r>
            <a:r>
              <a:rPr lang="ko-KR" altLang="en-US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평균값을 </a:t>
            </a:r>
            <a:r>
              <a:rPr lang="en-US" altLang="ko-KR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Score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 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변수로 생성</a:t>
            </a:r>
            <a:endParaRPr lang="en-US" altLang="ko-KR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6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AFE76-E6BF-3679-0DF1-A77BEEFF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EDA</a:t>
            </a:r>
            <a:br>
              <a:rPr lang="en-US" altLang="ko-KR" dirty="0">
                <a:latin typeface="+mj-ea"/>
              </a:rPr>
            </a:br>
            <a:r>
              <a:rPr lang="en-US" altLang="ko-KR" dirty="0">
                <a:latin typeface="+mj-ea"/>
              </a:rPr>
              <a:t>	: Sales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0369A-5C91-B0EA-747C-4D64E03E9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192747" cy="3450613"/>
          </a:xfrm>
        </p:spPr>
        <p:txBody>
          <a:bodyPr>
            <a:normAutofit/>
          </a:bodyPr>
          <a:lstStyle/>
          <a:p>
            <a:r>
              <a:rPr lang="en-US" altLang="ko-KR" b="0" dirty="0">
                <a:effectLst/>
                <a:latin typeface="Courier New" panose="02070309020205020404" pitchFamily="49" charset="0"/>
              </a:rPr>
              <a:t>NA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지역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, PAL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지역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, JP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지역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, Other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지역의 각각 판매량 데이터</a:t>
            </a:r>
            <a:endParaRPr lang="en-US" altLang="ko-KR" b="0" dirty="0"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ko-KR" dirty="0">
                <a:highlight>
                  <a:srgbClr val="FFFF00"/>
                </a:highlight>
                <a:latin typeface="Courier New" panose="02070309020205020404" pitchFamily="49" charset="0"/>
              </a:rPr>
              <a:t>4</a:t>
            </a:r>
            <a:r>
              <a:rPr lang="ko-KR" altLang="en-US" dirty="0">
                <a:highlight>
                  <a:srgbClr val="FFFF00"/>
                </a:highlight>
                <a:latin typeface="Courier New" panose="02070309020205020404" pitchFamily="49" charset="0"/>
              </a:rPr>
              <a:t>개 지역 모두 </a:t>
            </a:r>
            <a:r>
              <a:rPr lang="ko-KR" altLang="en-US" dirty="0" err="1">
                <a:highlight>
                  <a:srgbClr val="FFFF00"/>
                </a:highlight>
                <a:latin typeface="Courier New" panose="02070309020205020404" pitchFamily="49" charset="0"/>
              </a:rPr>
              <a:t>결측인</a:t>
            </a:r>
            <a:r>
              <a:rPr lang="ko-KR" altLang="en-US" dirty="0">
                <a:highlight>
                  <a:srgbClr val="FFFF00"/>
                </a:highlight>
                <a:latin typeface="Courier New" panose="02070309020205020404" pitchFamily="49" charset="0"/>
              </a:rPr>
              <a:t> 경우 해당 케이스 제거 </a:t>
            </a:r>
            <a:r>
              <a:rPr lang="en-US" altLang="ko-KR" dirty="0">
                <a:latin typeface="Courier New" panose="02070309020205020404" pitchFamily="49" charset="0"/>
              </a:rPr>
              <a:t>(</a:t>
            </a:r>
            <a:r>
              <a:rPr lang="en-US" altLang="ko-KR" b="0" i="0" dirty="0">
                <a:effectLst/>
                <a:latin typeface="KaTeX_Main"/>
              </a:rPr>
              <a:t>42,129 </a:t>
            </a:r>
            <a:r>
              <a:rPr lang="ko-KR" altLang="en-US" b="0" i="0" dirty="0">
                <a:effectLst/>
                <a:latin typeface="KaTeX_Main"/>
              </a:rPr>
              <a:t>케이스 제거 됨</a:t>
            </a:r>
            <a:r>
              <a:rPr lang="en-US" altLang="ko-KR" b="0" i="0" dirty="0">
                <a:effectLst/>
                <a:latin typeface="KaTeX_Main"/>
              </a:rPr>
              <a:t>)</a:t>
            </a:r>
          </a:p>
          <a:p>
            <a:r>
              <a:rPr lang="en-US" altLang="ko-KR" b="0" dirty="0">
                <a:effectLst/>
                <a:latin typeface="Courier New" panose="02070309020205020404" pitchFamily="49" charset="0"/>
              </a:rPr>
              <a:t>4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개 지역별 판매량 데이터를 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‘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지역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’(region)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과 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‘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판매량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’(sales)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으로 재구조화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(wide 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→ 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long)</a:t>
            </a:r>
          </a:p>
          <a:p>
            <a:r>
              <a:rPr lang="en-US" altLang="ko-KR" dirty="0">
                <a:latin typeface="Courier New" panose="02070309020205020404" pitchFamily="49" charset="0"/>
              </a:rPr>
              <a:t>4</a:t>
            </a:r>
            <a:r>
              <a:rPr lang="ko-KR" altLang="en-US" dirty="0">
                <a:latin typeface="Courier New" panose="02070309020205020404" pitchFamily="49" charset="0"/>
              </a:rPr>
              <a:t>개 지역</a:t>
            </a:r>
            <a:r>
              <a:rPr lang="en-US" altLang="ko-KR" dirty="0">
                <a:latin typeface="Courier New" panose="02070309020205020404" pitchFamily="49" charset="0"/>
              </a:rPr>
              <a:t> : 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NA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지역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, PAL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지역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, JP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지역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, Other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지역</a:t>
            </a:r>
            <a:endParaRPr lang="en-US" altLang="ko-KR" b="0" dirty="0">
              <a:effectLst/>
              <a:latin typeface="Courier New" panose="02070309020205020404" pitchFamily="49" charset="0"/>
            </a:endParaRPr>
          </a:p>
          <a:p>
            <a:r>
              <a:rPr lang="ko-KR" altLang="en-US" dirty="0">
                <a:latin typeface="Courier New" panose="02070309020205020404" pitchFamily="49" charset="0"/>
              </a:rPr>
              <a:t>판매량 </a:t>
            </a:r>
            <a:r>
              <a:rPr lang="en-US" altLang="ko-KR" dirty="0">
                <a:latin typeface="Courier New" panose="02070309020205020404" pitchFamily="49" charset="0"/>
              </a:rPr>
              <a:t>: </a:t>
            </a:r>
            <a:r>
              <a:rPr lang="ko-KR" altLang="en-US" dirty="0">
                <a:latin typeface="Courier New" panose="02070309020205020404" pitchFamily="49" charset="0"/>
              </a:rPr>
              <a:t>게임이 해당 지역에서 판매된 </a:t>
            </a:r>
            <a:r>
              <a:rPr lang="en-US" altLang="ko-KR" dirty="0">
                <a:latin typeface="Courier New" panose="02070309020205020404" pitchFamily="49" charset="0"/>
              </a:rPr>
              <a:t>unit</a:t>
            </a:r>
            <a:endParaRPr lang="en-US" altLang="ko-KR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80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AB46-AC23-82E8-A501-AA7E4E08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821" y="1201793"/>
            <a:ext cx="9294919" cy="2036226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b="1" dirty="0">
                <a:latin typeface="+mj-ea"/>
              </a:rPr>
              <a:t>지역에 따른 평균 비디오게임 판매량의 차이</a:t>
            </a:r>
          </a:p>
        </p:txBody>
      </p:sp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13BB050D-0F62-92BD-BD61-A5ED644F7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382" y="3720855"/>
            <a:ext cx="3423236" cy="12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99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지역에 따른 평균 비디오게임 판매량의 차이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A19325-8F40-A476-2027-792B108A8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JP</a:t>
            </a:r>
            <a:r>
              <a:rPr lang="ko-KR" altLang="en-US" dirty="0"/>
              <a:t>지역의 총 판매량</a:t>
            </a:r>
            <a:endParaRPr lang="en-US" altLang="ko-KR" dirty="0"/>
          </a:p>
          <a:p>
            <a:pPr lvl="1"/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1,395,490,000 unit</a:t>
            </a:r>
          </a:p>
          <a:p>
            <a:r>
              <a:rPr lang="en-US" altLang="ko-KR" dirty="0"/>
              <a:t>NA</a:t>
            </a:r>
            <a:r>
              <a:rPr lang="ko-KR" altLang="en-US" dirty="0"/>
              <a:t>지역의 총 판매량</a:t>
            </a:r>
            <a:endParaRPr lang="en-US" altLang="ko-KR" dirty="0"/>
          </a:p>
          <a:p>
            <a:pPr lvl="1"/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4,719,460,000 unit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en-US" altLang="ko-KR" dirty="0"/>
              <a:t>Other</a:t>
            </a:r>
            <a:r>
              <a:rPr lang="ko-KR" altLang="en-US" dirty="0"/>
              <a:t>지역의 총 판매량</a:t>
            </a:r>
            <a:endParaRPr lang="en-US" altLang="ko-KR" dirty="0"/>
          </a:p>
          <a:p>
            <a:pPr lvl="1"/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876,400,000 unit</a:t>
            </a:r>
          </a:p>
          <a:p>
            <a:r>
              <a:rPr lang="en-US" altLang="ko-KR" dirty="0"/>
              <a:t>PAL</a:t>
            </a:r>
            <a:r>
              <a:rPr lang="ko-KR" altLang="en-US" dirty="0"/>
              <a:t>지역의 총 판매량</a:t>
            </a:r>
            <a:endParaRPr lang="en-US" altLang="ko-KR" dirty="0"/>
          </a:p>
          <a:p>
            <a:pPr lvl="1"/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2,703,570,000 unit</a:t>
            </a:r>
            <a:endParaRPr lang="en-US" altLang="ko-KR" sz="3600" b="0" i="0" u="none" strike="noStrike" dirty="0">
              <a:effectLst/>
              <a:latin typeface="Arial" panose="020B0604020202020204" pitchFamily="34" charset="0"/>
            </a:endParaRPr>
          </a:p>
          <a:p>
            <a:pPr lvl="1"/>
            <a:endParaRPr lang="en-US" altLang="ko-KR" sz="3600" b="0" i="0" u="none" strike="noStrike" dirty="0"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graphicFrame>
        <p:nvGraphicFramePr>
          <p:cNvPr id="8" name="내용 개체 틀 4">
            <a:extLst>
              <a:ext uri="{FF2B5EF4-FFF2-40B4-BE49-F238E27FC236}">
                <a16:creationId xmlns:a16="http://schemas.microsoft.com/office/drawing/2014/main" id="{305BA735-769B-A555-F5BA-8D063DE6F2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7336465"/>
              </p:ext>
            </p:extLst>
          </p:nvPr>
        </p:nvGraphicFramePr>
        <p:xfrm>
          <a:off x="6094411" y="2171788"/>
          <a:ext cx="4960444" cy="3138510"/>
        </p:xfrm>
        <a:graphic>
          <a:graphicData uri="http://schemas.openxmlformats.org/drawingml/2006/table">
            <a:tbl>
              <a:tblPr/>
              <a:tblGrid>
                <a:gridCol w="2014015">
                  <a:extLst>
                    <a:ext uri="{9D8B030D-6E8A-4147-A177-3AD203B41FA5}">
                      <a16:colId xmlns:a16="http://schemas.microsoft.com/office/drawing/2014/main" val="2035193948"/>
                    </a:ext>
                  </a:extLst>
                </a:gridCol>
                <a:gridCol w="2946429">
                  <a:extLst>
                    <a:ext uri="{9D8B030D-6E8A-4147-A177-3AD203B41FA5}">
                      <a16:colId xmlns:a16="http://schemas.microsoft.com/office/drawing/2014/main" val="903765268"/>
                    </a:ext>
                  </a:extLst>
                </a:gridCol>
              </a:tblGrid>
              <a:tr h="627702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region</a:t>
                      </a:r>
                      <a:endParaRPr lang="en-US" altLang="ko-KR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972" marR="27972" marT="279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sales</a:t>
                      </a:r>
                      <a:endParaRPr lang="en-US" altLang="ko-KR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972" marR="27972" marT="279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674367"/>
                  </a:ext>
                </a:extLst>
              </a:tr>
              <a:tr h="627702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JP</a:t>
                      </a:r>
                      <a:endParaRPr lang="en-US" altLang="ko-KR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972" marR="27972" marT="279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1,395,490,000</a:t>
                      </a:r>
                      <a:endParaRPr lang="en-US" altLang="ko-KR" sz="5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972" marR="27972" marT="279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13139"/>
                  </a:ext>
                </a:extLst>
              </a:tr>
              <a:tr h="627702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NA</a:t>
                      </a:r>
                      <a:endParaRPr lang="en-US" altLang="ko-KR" sz="5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972" marR="27972" marT="279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4,719,460,000</a:t>
                      </a:r>
                      <a:endParaRPr lang="en-US" altLang="ko-KR" sz="5300" b="0" i="0" u="none" strike="noStrike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7972" marR="27972" marT="279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326198"/>
                  </a:ext>
                </a:extLst>
              </a:tr>
              <a:tr h="627702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Other</a:t>
                      </a:r>
                      <a:endParaRPr lang="en-US" altLang="ko-KR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972" marR="27972" marT="279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876,400,000</a:t>
                      </a:r>
                      <a:endParaRPr lang="en-US" altLang="ko-KR" sz="5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972" marR="27972" marT="279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615665"/>
                  </a:ext>
                </a:extLst>
              </a:tr>
              <a:tr h="627702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PAL</a:t>
                      </a:r>
                      <a:endParaRPr lang="en-US" altLang="ko-KR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972" marR="27972" marT="279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2,703,570,000</a:t>
                      </a:r>
                      <a:endParaRPr lang="en-US" altLang="ko-KR" sz="5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972" marR="27972" marT="279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790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219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19D44CC-BF8F-4083-33F4-A77D7C65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 b="1" dirty="0"/>
              <a:t>장밋빛 비디오게임산업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6C72C6-11D6-CA8C-8B50-5B7FC52BB930}"/>
              </a:ext>
            </a:extLst>
          </p:cNvPr>
          <p:cNvSpPr/>
          <p:nvPr/>
        </p:nvSpPr>
        <p:spPr>
          <a:xfrm>
            <a:off x="1479060" y="2015734"/>
            <a:ext cx="3450613" cy="3450613"/>
          </a:xfrm>
          <a:prstGeom prst="ellipse">
            <a:avLst/>
          </a:prstGeom>
          <a:solidFill>
            <a:prstClr val="ltGray"/>
          </a:solidFill>
        </p:spPr>
      </p:sp>
      <p:sp>
        <p:nvSpPr>
          <p:cNvPr id="15" name="Partial Circle 14">
            <a:extLst>
              <a:ext uri="{FF2B5EF4-FFF2-40B4-BE49-F238E27FC236}">
                <a16:creationId xmlns:a16="http://schemas.microsoft.com/office/drawing/2014/main" id="{5224740C-22FD-11FE-A0B9-B337DE2E240A}"/>
              </a:ext>
            </a:extLst>
          </p:cNvPr>
          <p:cNvSpPr/>
          <p:nvPr/>
        </p:nvSpPr>
        <p:spPr>
          <a:xfrm>
            <a:off x="1479060" y="2015734"/>
            <a:ext cx="3450613" cy="3450613"/>
          </a:xfrm>
          <a:prstGeom prst="pie">
            <a:avLst>
              <a:gd name="adj1" fmla="val 16200000"/>
              <a:gd name="adj2" fmla="val 20160000"/>
            </a:avLst>
          </a:prstGeom>
          <a:solidFill>
            <a:schemeClr val="accent1"/>
          </a:solidFill>
        </p:spPr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686BE3-47BC-6B64-ECDD-9A7D3E49F9BB}"/>
              </a:ext>
            </a:extLst>
          </p:cNvPr>
          <p:cNvSpPr/>
          <p:nvPr/>
        </p:nvSpPr>
        <p:spPr>
          <a:xfrm>
            <a:off x="1737855" y="2274529"/>
            <a:ext cx="2933023" cy="2933023"/>
          </a:xfrm>
          <a:prstGeom prst="ellipse">
            <a:avLst/>
          </a:prstGeom>
          <a:solidFill>
            <a:prstClr val="white"/>
          </a:solidFill>
        </p:spPr>
      </p:sp>
      <p:pic>
        <p:nvPicPr>
          <p:cNvPr id="17" name="Graphic 11" descr="Game controller">
            <a:extLst>
              <a:ext uri="{FF2B5EF4-FFF2-40B4-BE49-F238E27FC236}">
                <a16:creationId xmlns:a16="http://schemas.microsoft.com/office/drawing/2014/main" id="{1DD561A3-F1BF-CB98-E1D0-D35373513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3688" y="2740362"/>
            <a:ext cx="2001357" cy="2001357"/>
          </a:xfrm>
          <a:prstGeom prst="rect">
            <a:avLst/>
          </a:prstGeom>
          <a:solidFill>
            <a:prstClr val="white"/>
          </a:solidFill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246D584-C12D-138C-7C18-44928994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570" y="2015734"/>
            <a:ext cx="5622284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700">
                <a:latin typeface="+mn-ea"/>
                <a:ea typeface="+mn-ea"/>
              </a:rPr>
              <a:t>비디오게임 시장은 </a:t>
            </a:r>
            <a:r>
              <a:rPr lang="en-US" altLang="ko-KR" sz="1700">
                <a:latin typeface="+mn-ea"/>
                <a:ea typeface="+mn-ea"/>
              </a:rPr>
              <a:t>2030</a:t>
            </a:r>
            <a:r>
              <a:rPr lang="ko-KR" altLang="en-US" sz="1700">
                <a:latin typeface="+mn-ea"/>
                <a:ea typeface="+mn-ea"/>
              </a:rPr>
              <a:t>년까지 </a:t>
            </a:r>
            <a:r>
              <a:rPr lang="en-US" altLang="ko-KR" sz="1700">
                <a:latin typeface="+mn-ea"/>
                <a:ea typeface="+mn-ea"/>
              </a:rPr>
              <a:t>5,836</a:t>
            </a:r>
            <a:r>
              <a:rPr lang="ko-KR" altLang="en-US" sz="1700">
                <a:latin typeface="+mn-ea"/>
                <a:ea typeface="+mn-ea"/>
              </a:rPr>
              <a:t>억 </a:t>
            </a:r>
            <a:r>
              <a:rPr lang="en-US" altLang="ko-KR" sz="1700">
                <a:latin typeface="+mn-ea"/>
                <a:ea typeface="+mn-ea"/>
              </a:rPr>
              <a:t>9</a:t>
            </a:r>
            <a:r>
              <a:rPr lang="ko-KR" altLang="en-US" sz="1700">
                <a:latin typeface="+mn-ea"/>
                <a:ea typeface="+mn-ea"/>
              </a:rPr>
              <a:t>천만 달러에 달할 것</a:t>
            </a:r>
            <a:r>
              <a:rPr lang="en-US" altLang="ko-KR" sz="1700">
                <a:latin typeface="+mn-ea"/>
                <a:ea typeface="+mn-ea"/>
              </a:rPr>
              <a:t>(Grand View Research)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700">
                <a:latin typeface="+mn-ea"/>
                <a:ea typeface="+mn-ea"/>
              </a:rPr>
              <a:t>AR </a:t>
            </a:r>
            <a:r>
              <a:rPr lang="ko-KR" altLang="en-US" sz="1700">
                <a:latin typeface="+mn-ea"/>
                <a:ea typeface="+mn-ea"/>
              </a:rPr>
              <a:t>및 </a:t>
            </a:r>
            <a:r>
              <a:rPr lang="en-US" altLang="ko-KR" sz="1700">
                <a:latin typeface="+mn-ea"/>
                <a:ea typeface="+mn-ea"/>
              </a:rPr>
              <a:t>VR </a:t>
            </a:r>
            <a:r>
              <a:rPr lang="ko-KR" altLang="en-US" sz="1700">
                <a:latin typeface="+mn-ea"/>
                <a:ea typeface="+mn-ea"/>
              </a:rPr>
              <a:t>비디오 게임 시장은 </a:t>
            </a:r>
            <a:r>
              <a:rPr lang="en-US" altLang="ko-KR" sz="1700">
                <a:latin typeface="+mn-ea"/>
                <a:ea typeface="+mn-ea"/>
              </a:rPr>
              <a:t>2026</a:t>
            </a:r>
            <a:r>
              <a:rPr lang="ko-KR" altLang="en-US" sz="1700">
                <a:latin typeface="+mn-ea"/>
                <a:ea typeface="+mn-ea"/>
              </a:rPr>
              <a:t>년까지 </a:t>
            </a:r>
            <a:r>
              <a:rPr lang="en-US" altLang="ko-KR" sz="1700">
                <a:latin typeface="+mn-ea"/>
                <a:ea typeface="+mn-ea"/>
              </a:rPr>
              <a:t>110</a:t>
            </a:r>
            <a:r>
              <a:rPr lang="ko-KR" altLang="en-US" sz="1700">
                <a:latin typeface="+mn-ea"/>
                <a:ea typeface="+mn-ea"/>
              </a:rPr>
              <a:t>억 달러에 달하고</a:t>
            </a:r>
            <a:r>
              <a:rPr lang="en-US" altLang="ko-KR" sz="1700">
                <a:latin typeface="+mn-ea"/>
                <a:ea typeface="+mn-ea"/>
              </a:rPr>
              <a:t>, 18.5% </a:t>
            </a:r>
            <a:r>
              <a:rPr lang="ko-KR" altLang="en-US" sz="1700">
                <a:latin typeface="+mn-ea"/>
                <a:ea typeface="+mn-ea"/>
              </a:rPr>
              <a:t>성장 할 것 </a:t>
            </a:r>
            <a:r>
              <a:rPr lang="en-US" altLang="ko-KR" sz="1700">
                <a:latin typeface="+mn-ea"/>
                <a:ea typeface="+mn-ea"/>
              </a:rPr>
              <a:t>(Industry ARC)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700">
                <a:latin typeface="+mn-ea"/>
                <a:ea typeface="+mn-ea"/>
              </a:rPr>
              <a:t>전 세계 </a:t>
            </a:r>
            <a:r>
              <a:rPr lang="en-US" altLang="ko-KR" sz="1700">
                <a:latin typeface="+mn-ea"/>
                <a:ea typeface="+mn-ea"/>
              </a:rPr>
              <a:t>PC </a:t>
            </a:r>
            <a:r>
              <a:rPr lang="ko-KR" altLang="en-US" sz="1700">
                <a:latin typeface="+mn-ea"/>
                <a:ea typeface="+mn-ea"/>
              </a:rPr>
              <a:t>게임 시장은 </a:t>
            </a:r>
            <a:r>
              <a:rPr lang="en-US" altLang="ko-KR" sz="1700">
                <a:latin typeface="+mn-ea"/>
                <a:ea typeface="+mn-ea"/>
              </a:rPr>
              <a:t>2028</a:t>
            </a:r>
            <a:r>
              <a:rPr lang="ko-KR" altLang="en-US" sz="1700">
                <a:latin typeface="+mn-ea"/>
                <a:ea typeface="+mn-ea"/>
              </a:rPr>
              <a:t>년까지 </a:t>
            </a:r>
            <a:r>
              <a:rPr lang="en-US" altLang="ko-KR" sz="1700">
                <a:latin typeface="+mn-ea"/>
                <a:ea typeface="+mn-ea"/>
              </a:rPr>
              <a:t>315</a:t>
            </a:r>
            <a:r>
              <a:rPr lang="ko-KR" altLang="en-US" sz="1700">
                <a:latin typeface="+mn-ea"/>
                <a:ea typeface="+mn-ea"/>
              </a:rPr>
              <a:t>억 </a:t>
            </a:r>
            <a:r>
              <a:rPr lang="en-US" altLang="ko-KR" sz="1700">
                <a:latin typeface="+mn-ea"/>
                <a:ea typeface="+mn-ea"/>
              </a:rPr>
              <a:t>2</a:t>
            </a:r>
            <a:r>
              <a:rPr lang="ko-KR" altLang="en-US" sz="1700">
                <a:latin typeface="+mn-ea"/>
                <a:ea typeface="+mn-ea"/>
              </a:rPr>
              <a:t>천만 달러에 이를 것</a:t>
            </a:r>
            <a:r>
              <a:rPr lang="en-US" altLang="ko-KR" sz="1700">
                <a:latin typeface="+mn-ea"/>
                <a:ea typeface="+mn-ea"/>
              </a:rPr>
              <a:t>(Globe News Wire)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700">
                <a:latin typeface="+mn-ea"/>
                <a:ea typeface="+mn-ea"/>
              </a:rPr>
              <a:t>2023</a:t>
            </a:r>
            <a:r>
              <a:rPr lang="ko-KR" altLang="en-US" sz="1700">
                <a:latin typeface="+mn-ea"/>
                <a:ea typeface="+mn-ea"/>
              </a:rPr>
              <a:t>년까지 </a:t>
            </a:r>
            <a:r>
              <a:rPr lang="ko-KR" altLang="en-US" sz="1700" err="1">
                <a:latin typeface="+mn-ea"/>
                <a:ea typeface="+mn-ea"/>
              </a:rPr>
              <a:t>인게임</a:t>
            </a:r>
            <a:r>
              <a:rPr lang="ko-KR" altLang="en-US" sz="1700">
                <a:latin typeface="+mn-ea"/>
                <a:ea typeface="+mn-ea"/>
              </a:rPr>
              <a:t> 구매에 </a:t>
            </a:r>
            <a:r>
              <a:rPr lang="en-US" altLang="ko-KR" sz="1700">
                <a:latin typeface="+mn-ea"/>
                <a:ea typeface="+mn-ea"/>
              </a:rPr>
              <a:t>2,000</a:t>
            </a:r>
            <a:r>
              <a:rPr lang="ko-KR" altLang="en-US" sz="1700">
                <a:latin typeface="+mn-ea"/>
                <a:ea typeface="+mn-ea"/>
              </a:rPr>
              <a:t>억 달러를 지출할 것 </a:t>
            </a:r>
            <a:r>
              <a:rPr lang="en-US" altLang="ko-KR" sz="1700">
                <a:latin typeface="+mn-ea"/>
                <a:ea typeface="+mn-ea"/>
              </a:rPr>
              <a:t>(</a:t>
            </a:r>
            <a:r>
              <a:rPr lang="en-US" altLang="ko-KR" sz="1700" err="1">
                <a:latin typeface="+mn-ea"/>
                <a:ea typeface="+mn-ea"/>
              </a:rPr>
              <a:t>Newzoo</a:t>
            </a:r>
            <a:r>
              <a:rPr lang="en-US" altLang="ko-KR" sz="1700">
                <a:latin typeface="+mn-ea"/>
                <a:ea typeface="+mn-ea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1700">
                <a:latin typeface="+mn-ea"/>
                <a:ea typeface="+mn-ea"/>
              </a:rPr>
              <a:t>e</a:t>
            </a:r>
            <a:r>
              <a:rPr lang="ko-KR" altLang="en-US" sz="1700">
                <a:latin typeface="+mn-ea"/>
                <a:ea typeface="+mn-ea"/>
              </a:rPr>
              <a:t>스포츠 게임 시장은 </a:t>
            </a:r>
            <a:r>
              <a:rPr lang="en-US" altLang="ko-KR" sz="1700">
                <a:latin typeface="+mn-ea"/>
                <a:ea typeface="+mn-ea"/>
              </a:rPr>
              <a:t>2023</a:t>
            </a:r>
            <a:r>
              <a:rPr lang="ko-KR" altLang="en-US" sz="1700">
                <a:latin typeface="+mn-ea"/>
                <a:ea typeface="+mn-ea"/>
              </a:rPr>
              <a:t>년까지 </a:t>
            </a:r>
            <a:r>
              <a:rPr lang="en-US" altLang="ko-KR" sz="1700">
                <a:latin typeface="+mn-ea"/>
                <a:ea typeface="+mn-ea"/>
              </a:rPr>
              <a:t>21</a:t>
            </a:r>
            <a:r>
              <a:rPr lang="ko-KR" altLang="en-US" sz="1700">
                <a:latin typeface="+mn-ea"/>
                <a:ea typeface="+mn-ea"/>
              </a:rPr>
              <a:t>억 </a:t>
            </a:r>
            <a:r>
              <a:rPr lang="en-US" altLang="ko-KR" sz="1700">
                <a:latin typeface="+mn-ea"/>
                <a:ea typeface="+mn-ea"/>
              </a:rPr>
              <a:t>7,480</a:t>
            </a:r>
            <a:r>
              <a:rPr lang="ko-KR" altLang="en-US" sz="1700">
                <a:latin typeface="+mn-ea"/>
                <a:ea typeface="+mn-ea"/>
              </a:rPr>
              <a:t>만 달러로 성장할 것 </a:t>
            </a:r>
            <a:r>
              <a:rPr lang="en-US" altLang="ko-KR" sz="1700">
                <a:latin typeface="+mn-ea"/>
                <a:ea typeface="+mn-ea"/>
              </a:rPr>
              <a:t>(Markets and Markets)</a:t>
            </a:r>
          </a:p>
        </p:txBody>
      </p:sp>
    </p:spTree>
    <p:extLst>
      <p:ext uri="{BB962C8B-B14F-4D97-AF65-F5344CB8AC3E}">
        <p14:creationId xmlns:p14="http://schemas.microsoft.com/office/powerpoint/2010/main" val="1502847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지역에 따른 평균 비디오게임 판매량의 차이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564CB4-74D0-1794-E368-B39476F36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66" y="1950099"/>
            <a:ext cx="8369668" cy="390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지역에 따른 평균 비디오게임 판매량의 차이</a:t>
            </a:r>
            <a:br>
              <a:rPr lang="en-US" altLang="ko-KR" dirty="0"/>
            </a:br>
            <a:r>
              <a:rPr lang="en-US" altLang="ko-KR" dirty="0"/>
              <a:t>	: </a:t>
            </a:r>
            <a:r>
              <a:rPr lang="ko-KR" altLang="en-US" dirty="0"/>
              <a:t>일원분산분석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0EBD074-480A-93AF-A45C-3BFFCFCC0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130477"/>
              </p:ext>
            </p:extLst>
          </p:nvPr>
        </p:nvGraphicFramePr>
        <p:xfrm>
          <a:off x="1451579" y="2301249"/>
          <a:ext cx="9603279" cy="287958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23230">
                  <a:extLst>
                    <a:ext uri="{9D8B030D-6E8A-4147-A177-3AD203B41FA5}">
                      <a16:colId xmlns:a16="http://schemas.microsoft.com/office/drawing/2014/main" val="4207008202"/>
                    </a:ext>
                  </a:extLst>
                </a:gridCol>
                <a:gridCol w="1154519">
                  <a:extLst>
                    <a:ext uri="{9D8B030D-6E8A-4147-A177-3AD203B41FA5}">
                      <a16:colId xmlns:a16="http://schemas.microsoft.com/office/drawing/2014/main" val="787979420"/>
                    </a:ext>
                  </a:extLst>
                </a:gridCol>
                <a:gridCol w="1154519">
                  <a:extLst>
                    <a:ext uri="{9D8B030D-6E8A-4147-A177-3AD203B41FA5}">
                      <a16:colId xmlns:a16="http://schemas.microsoft.com/office/drawing/2014/main" val="4255805742"/>
                    </a:ext>
                  </a:extLst>
                </a:gridCol>
                <a:gridCol w="1262026">
                  <a:extLst>
                    <a:ext uri="{9D8B030D-6E8A-4147-A177-3AD203B41FA5}">
                      <a16:colId xmlns:a16="http://schemas.microsoft.com/office/drawing/2014/main" val="2743478146"/>
                    </a:ext>
                  </a:extLst>
                </a:gridCol>
                <a:gridCol w="1281584">
                  <a:extLst>
                    <a:ext uri="{9D8B030D-6E8A-4147-A177-3AD203B41FA5}">
                      <a16:colId xmlns:a16="http://schemas.microsoft.com/office/drawing/2014/main" val="1060873191"/>
                    </a:ext>
                  </a:extLst>
                </a:gridCol>
                <a:gridCol w="1262026">
                  <a:extLst>
                    <a:ext uri="{9D8B030D-6E8A-4147-A177-3AD203B41FA5}">
                      <a16:colId xmlns:a16="http://schemas.microsoft.com/office/drawing/2014/main" val="446720009"/>
                    </a:ext>
                  </a:extLst>
                </a:gridCol>
                <a:gridCol w="1262026">
                  <a:extLst>
                    <a:ext uri="{9D8B030D-6E8A-4147-A177-3AD203B41FA5}">
                      <a16:colId xmlns:a16="http://schemas.microsoft.com/office/drawing/2014/main" val="3848014394"/>
                    </a:ext>
                  </a:extLst>
                </a:gridCol>
                <a:gridCol w="1203349">
                  <a:extLst>
                    <a:ext uri="{9D8B030D-6E8A-4147-A177-3AD203B41FA5}">
                      <a16:colId xmlns:a16="http://schemas.microsoft.com/office/drawing/2014/main" val="2913260640"/>
                    </a:ext>
                  </a:extLst>
                </a:gridCol>
              </a:tblGrid>
              <a:tr h="442638">
                <a:tc>
                  <a:txBody>
                    <a:bodyPr/>
                    <a:lstStyle/>
                    <a:p>
                      <a:pPr algn="l" fontAlgn="b"/>
                      <a:endParaRPr lang="ko-KR" altLang="en-US" sz="1300" b="0" i="0" u="none" strike="noStrike" cap="all" spc="15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group1</a:t>
                      </a:r>
                      <a:endParaRPr lang="en-US" sz="1300" b="0" i="0" u="none" strike="noStrike" cap="all" spc="15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group2</a:t>
                      </a:r>
                      <a:endParaRPr lang="en-US" sz="1300" b="0" i="0" u="none" strike="noStrike" cap="all" spc="15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meandiff</a:t>
                      </a:r>
                      <a:endParaRPr lang="en-US" sz="1300" b="0" i="0" u="none" strike="noStrike" cap="all" spc="15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p-adj</a:t>
                      </a:r>
                      <a:endParaRPr lang="en-US" sz="1300" b="0" i="0" u="none" strike="noStrike" cap="all" spc="15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lower</a:t>
                      </a:r>
                      <a:endParaRPr lang="en-US" sz="1300" b="0" i="0" u="none" strike="noStrike" cap="all" spc="15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upper</a:t>
                      </a:r>
                      <a:endParaRPr lang="en-US" sz="1300" b="0" i="0" u="none" strike="noStrike" cap="all" spc="15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reject</a:t>
                      </a:r>
                      <a:endParaRPr lang="en-US" sz="1300" b="0" i="0" u="none" strike="noStrike" cap="all" spc="15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168634"/>
                  </a:ext>
                </a:extLst>
              </a:tr>
              <a:tr h="40615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altLang="ko-KR" sz="10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JP</a:t>
                      </a:r>
                      <a:endParaRPr lang="en-US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NA</a:t>
                      </a:r>
                      <a:endParaRPr lang="en-US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163702</a:t>
                      </a:r>
                      <a:endParaRPr lang="en-US" altLang="ko-K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altLang="ko-K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151366.3</a:t>
                      </a:r>
                      <a:endParaRPr lang="en-US" altLang="ko-K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176037.8</a:t>
                      </a:r>
                      <a:endParaRPr lang="en-US" altLang="ko-K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416669"/>
                  </a:ext>
                </a:extLst>
              </a:tr>
              <a:tr h="40615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ko-KR" sz="1000" b="1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JP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Other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-25564.6</a:t>
                      </a:r>
                      <a:endParaRPr lang="en-US" altLang="ko-KR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altLang="ko-K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-37900.4</a:t>
                      </a:r>
                      <a:endParaRPr lang="en-US" altLang="ko-K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-13228.9</a:t>
                      </a:r>
                      <a:endParaRPr lang="en-US" altLang="ko-K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182914"/>
                  </a:ext>
                </a:extLst>
              </a:tr>
              <a:tr h="40615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altLang="ko-KR" sz="1000" b="1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JP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PAL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64421.57</a:t>
                      </a:r>
                      <a:endParaRPr lang="en-US" altLang="ko-K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altLang="ko-K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52085.82</a:t>
                      </a:r>
                      <a:endParaRPr lang="en-US" altLang="ko-KR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76757.32</a:t>
                      </a:r>
                      <a:endParaRPr lang="en-US" altLang="ko-KR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974217"/>
                  </a:ext>
                </a:extLst>
              </a:tr>
              <a:tr h="40615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altLang="ko-KR" sz="1000" b="1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NA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Other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-189267</a:t>
                      </a:r>
                      <a:endParaRPr lang="en-US" altLang="ko-K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altLang="ko-K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-201602</a:t>
                      </a:r>
                      <a:endParaRPr lang="en-US" altLang="ko-K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-176931</a:t>
                      </a:r>
                      <a:endParaRPr lang="en-US" altLang="ko-K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960796"/>
                  </a:ext>
                </a:extLst>
              </a:tr>
              <a:tr h="40615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altLang="ko-KR" sz="1000" b="1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NA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PAL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-99280.5</a:t>
                      </a:r>
                      <a:endParaRPr lang="en-US" altLang="ko-K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altLang="ko-K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-111616</a:t>
                      </a:r>
                      <a:endParaRPr lang="en-US" altLang="ko-K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-86944.7</a:t>
                      </a:r>
                      <a:endParaRPr lang="en-US" altLang="ko-K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416787"/>
                  </a:ext>
                </a:extLst>
              </a:tr>
              <a:tr h="40615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altLang="ko-KR" sz="1000" b="1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Other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PAL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89986.21</a:t>
                      </a:r>
                      <a:endParaRPr lang="en-US" altLang="ko-K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altLang="ko-K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77650.46</a:t>
                      </a:r>
                      <a:endParaRPr lang="en-US" altLang="ko-K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102322</a:t>
                      </a:r>
                      <a:endParaRPr lang="en-US" altLang="ko-K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443" marR="109443" marT="109443" marB="1094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13284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7C53DE15-6470-E011-1194-4FB050A20774}"/>
              </a:ext>
            </a:extLst>
          </p:cNvPr>
          <p:cNvSpPr/>
          <p:nvPr/>
        </p:nvSpPr>
        <p:spPr>
          <a:xfrm>
            <a:off x="10120045" y="2801843"/>
            <a:ext cx="620376" cy="2378986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544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/>
              <a:t>지역에 따른 평균 비디오게임 판매량의 차이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8ABA65-1252-8A0E-A3A0-6DA731AA4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294" y="2251668"/>
            <a:ext cx="8111412" cy="31197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9268F03-8264-0524-292C-DED3DCDFD22B}"/>
              </a:ext>
            </a:extLst>
          </p:cNvPr>
          <p:cNvSpPr/>
          <p:nvPr/>
        </p:nvSpPr>
        <p:spPr>
          <a:xfrm>
            <a:off x="8063345" y="3429000"/>
            <a:ext cx="1117600" cy="158634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948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지역에 따른 평균 비디오게임 판매량의 차이</a:t>
            </a:r>
            <a:br>
              <a:rPr lang="en-US" altLang="ko-KR" dirty="0"/>
            </a:br>
            <a:r>
              <a:rPr lang="en-US" altLang="ko-KR" dirty="0"/>
              <a:t>	: 2012</a:t>
            </a:r>
            <a:r>
              <a:rPr lang="ko-KR" altLang="en-US" dirty="0"/>
              <a:t>년 이후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3455C59-1818-C838-289E-F1D391A8A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810036"/>
              </p:ext>
            </p:extLst>
          </p:nvPr>
        </p:nvGraphicFramePr>
        <p:xfrm>
          <a:off x="1451579" y="2115189"/>
          <a:ext cx="9603278" cy="325170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790673">
                  <a:extLst>
                    <a:ext uri="{9D8B030D-6E8A-4147-A177-3AD203B41FA5}">
                      <a16:colId xmlns:a16="http://schemas.microsoft.com/office/drawing/2014/main" val="728448267"/>
                    </a:ext>
                  </a:extLst>
                </a:gridCol>
                <a:gridCol w="1197212">
                  <a:extLst>
                    <a:ext uri="{9D8B030D-6E8A-4147-A177-3AD203B41FA5}">
                      <a16:colId xmlns:a16="http://schemas.microsoft.com/office/drawing/2014/main" val="3682791877"/>
                    </a:ext>
                  </a:extLst>
                </a:gridCol>
                <a:gridCol w="1197212">
                  <a:extLst>
                    <a:ext uri="{9D8B030D-6E8A-4147-A177-3AD203B41FA5}">
                      <a16:colId xmlns:a16="http://schemas.microsoft.com/office/drawing/2014/main" val="431759599"/>
                    </a:ext>
                  </a:extLst>
                </a:gridCol>
                <a:gridCol w="1303903">
                  <a:extLst>
                    <a:ext uri="{9D8B030D-6E8A-4147-A177-3AD203B41FA5}">
                      <a16:colId xmlns:a16="http://schemas.microsoft.com/office/drawing/2014/main" val="2461384214"/>
                    </a:ext>
                  </a:extLst>
                </a:gridCol>
                <a:gridCol w="1181233">
                  <a:extLst>
                    <a:ext uri="{9D8B030D-6E8A-4147-A177-3AD203B41FA5}">
                      <a16:colId xmlns:a16="http://schemas.microsoft.com/office/drawing/2014/main" val="2458939436"/>
                    </a:ext>
                  </a:extLst>
                </a:gridCol>
                <a:gridCol w="1303903">
                  <a:extLst>
                    <a:ext uri="{9D8B030D-6E8A-4147-A177-3AD203B41FA5}">
                      <a16:colId xmlns:a16="http://schemas.microsoft.com/office/drawing/2014/main" val="1982652009"/>
                    </a:ext>
                  </a:extLst>
                </a:gridCol>
                <a:gridCol w="1321600">
                  <a:extLst>
                    <a:ext uri="{9D8B030D-6E8A-4147-A177-3AD203B41FA5}">
                      <a16:colId xmlns:a16="http://schemas.microsoft.com/office/drawing/2014/main" val="590359451"/>
                    </a:ext>
                  </a:extLst>
                </a:gridCol>
                <a:gridCol w="1307542">
                  <a:extLst>
                    <a:ext uri="{9D8B030D-6E8A-4147-A177-3AD203B41FA5}">
                      <a16:colId xmlns:a16="http://schemas.microsoft.com/office/drawing/2014/main" val="251682489"/>
                    </a:ext>
                  </a:extLst>
                </a:gridCol>
              </a:tblGrid>
              <a:tr h="527802">
                <a:tc>
                  <a:txBody>
                    <a:bodyPr/>
                    <a:lstStyle/>
                    <a:p>
                      <a:pPr algn="l" fontAlgn="b"/>
                      <a:endParaRPr lang="ko-KR" altLang="en-US" sz="1900" b="1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9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group1</a:t>
                      </a:r>
                      <a:endParaRPr lang="en-US" sz="1900" b="1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9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group2</a:t>
                      </a:r>
                      <a:endParaRPr lang="en-US" sz="1900" b="1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9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meandiff</a:t>
                      </a:r>
                      <a:endParaRPr lang="en-US" sz="1900" b="1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9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p-adj</a:t>
                      </a:r>
                      <a:endParaRPr lang="en-US" sz="1900" b="1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9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lower</a:t>
                      </a:r>
                      <a:endParaRPr lang="en-US" sz="1900" b="1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9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upper</a:t>
                      </a:r>
                      <a:endParaRPr lang="en-US" sz="1900" b="1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9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reject</a:t>
                      </a:r>
                      <a:endParaRPr lang="en-US" sz="1900" b="1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56645"/>
                  </a:ext>
                </a:extLst>
              </a:tr>
              <a:tr h="45398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altLang="ko-KR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JP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NA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123082.7</a:t>
                      </a:r>
                      <a:endParaRPr lang="en-US" altLang="ko-KR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altLang="ko-KR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100267.2</a:t>
                      </a:r>
                      <a:endParaRPr lang="en-US" altLang="ko-KR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145898.1</a:t>
                      </a:r>
                      <a:endParaRPr lang="en-US" altLang="ko-KR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672920"/>
                  </a:ext>
                </a:extLst>
              </a:tr>
              <a:tr h="45398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ko-KR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JP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Other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-6485.9</a:t>
                      </a:r>
                      <a:endParaRPr lang="en-US" altLang="ko-KR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0.8752</a:t>
                      </a:r>
                      <a:endParaRPr lang="en-US" altLang="ko-KR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-29301.3</a:t>
                      </a:r>
                      <a:endParaRPr lang="en-US" altLang="ko-KR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16329.55</a:t>
                      </a:r>
                      <a:endParaRPr lang="en-US" altLang="ko-KR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908947"/>
                  </a:ext>
                </a:extLst>
              </a:tr>
              <a:tr h="45398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altLang="ko-KR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JP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PAL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102149.9</a:t>
                      </a:r>
                      <a:endParaRPr lang="en-US" altLang="ko-KR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altLang="ko-KR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79334.47</a:t>
                      </a:r>
                      <a:endParaRPr lang="en-US" altLang="ko-KR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124965.4</a:t>
                      </a:r>
                      <a:endParaRPr lang="en-US" altLang="ko-KR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165045"/>
                  </a:ext>
                </a:extLst>
              </a:tr>
              <a:tr h="45398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altLang="ko-KR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NA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Other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-129569</a:t>
                      </a:r>
                      <a:endParaRPr lang="en-US" altLang="ko-KR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altLang="ko-KR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-152384</a:t>
                      </a:r>
                      <a:endParaRPr lang="en-US" altLang="ko-KR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-106753</a:t>
                      </a:r>
                      <a:endParaRPr lang="en-US" altLang="ko-KR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861753"/>
                  </a:ext>
                </a:extLst>
              </a:tr>
              <a:tr h="45398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altLang="ko-KR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NA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PAL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-20932.8</a:t>
                      </a:r>
                      <a:endParaRPr lang="en-US" altLang="ko-KR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0.0857</a:t>
                      </a:r>
                      <a:endParaRPr lang="en-US" altLang="ko-KR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-43748.2</a:t>
                      </a:r>
                      <a:endParaRPr lang="en-US" altLang="ko-KR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1882.691</a:t>
                      </a:r>
                      <a:endParaRPr lang="en-US" altLang="ko-KR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90037"/>
                  </a:ext>
                </a:extLst>
              </a:tr>
              <a:tr h="45398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altLang="ko-KR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Other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PAL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108635.8</a:t>
                      </a:r>
                      <a:endParaRPr lang="en-US" altLang="ko-KR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altLang="ko-KR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85820.37</a:t>
                      </a:r>
                      <a:endParaRPr lang="en-US" altLang="ko-KR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131451.3</a:t>
                      </a:r>
                      <a:endParaRPr lang="en-US" altLang="ko-KR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509" marR="11534" marT="22146" marB="16609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0780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E248AAB-C06B-3B37-6883-3115CBEEF65C}"/>
              </a:ext>
            </a:extLst>
          </p:cNvPr>
          <p:cNvSpPr/>
          <p:nvPr/>
        </p:nvSpPr>
        <p:spPr>
          <a:xfrm>
            <a:off x="9851048" y="3061699"/>
            <a:ext cx="1117600" cy="4623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8A9D02-AEEA-8EC6-7A7B-749F357DE70A}"/>
              </a:ext>
            </a:extLst>
          </p:cNvPr>
          <p:cNvSpPr/>
          <p:nvPr/>
        </p:nvSpPr>
        <p:spPr>
          <a:xfrm>
            <a:off x="9851048" y="4396058"/>
            <a:ext cx="1117600" cy="4623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2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5C5A3-8715-4968-D0D9-C0F4E06B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지역에 따른 평균 비디오게임 판매량의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34334-DC85-1A32-8B84-50F408A91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비디오게임 판매량 순위</a:t>
            </a:r>
            <a:endParaRPr lang="en-US" altLang="ko-KR" dirty="0"/>
          </a:p>
          <a:p>
            <a:pPr lvl="1"/>
            <a:r>
              <a:rPr lang="ko-KR" altLang="en-US" b="0" dirty="0">
                <a:effectLst/>
                <a:latin typeface="Courier New" panose="02070309020205020404" pitchFamily="49" charset="0"/>
              </a:rPr>
              <a:t>북미지역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, PAL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지역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일본지역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기타지역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2012</a:t>
            </a:r>
            <a:r>
              <a:rPr lang="ko-KR" altLang="en-US" dirty="0">
                <a:highlight>
                  <a:srgbClr val="FFFF00"/>
                </a:highlight>
              </a:rPr>
              <a:t>년 이후 </a:t>
            </a:r>
            <a:r>
              <a:rPr lang="en-US" altLang="ko-KR" dirty="0">
                <a:highlight>
                  <a:srgbClr val="FFFF00"/>
                </a:highlight>
              </a:rPr>
              <a:t>‘</a:t>
            </a:r>
            <a:r>
              <a:rPr lang="ko-KR" altLang="en-US" dirty="0">
                <a:highlight>
                  <a:srgbClr val="FFFF00"/>
                </a:highlight>
              </a:rPr>
              <a:t>판매량 </a:t>
            </a:r>
            <a:r>
              <a:rPr lang="ko-KR" altLang="en-US" dirty="0" err="1">
                <a:highlight>
                  <a:srgbClr val="FFFF00"/>
                </a:highlight>
              </a:rPr>
              <a:t>높은지역</a:t>
            </a:r>
            <a:r>
              <a:rPr lang="en-US" altLang="ko-KR" dirty="0">
                <a:highlight>
                  <a:srgbClr val="FFFF00"/>
                </a:highlight>
              </a:rPr>
              <a:t>’</a:t>
            </a:r>
            <a:r>
              <a:rPr lang="ko-KR" altLang="en-US" dirty="0">
                <a:highlight>
                  <a:srgbClr val="FFFF00"/>
                </a:highlight>
              </a:rPr>
              <a:t>과 </a:t>
            </a:r>
            <a:r>
              <a:rPr lang="en-US" altLang="ko-KR" dirty="0">
                <a:highlight>
                  <a:srgbClr val="FFFF00"/>
                </a:highlight>
              </a:rPr>
              <a:t>‘</a:t>
            </a:r>
            <a:r>
              <a:rPr lang="ko-KR" altLang="en-US" dirty="0">
                <a:highlight>
                  <a:srgbClr val="FFFF00"/>
                </a:highlight>
              </a:rPr>
              <a:t>판매량 </a:t>
            </a:r>
            <a:r>
              <a:rPr lang="ko-KR" altLang="en-US" dirty="0" err="1">
                <a:highlight>
                  <a:srgbClr val="FFFF00"/>
                </a:highlight>
              </a:rPr>
              <a:t>낮은지역</a:t>
            </a:r>
            <a:r>
              <a:rPr lang="en-US" altLang="ko-KR" dirty="0">
                <a:highlight>
                  <a:srgbClr val="FFFF00"/>
                </a:highlight>
              </a:rPr>
              <a:t>’</a:t>
            </a:r>
            <a:r>
              <a:rPr lang="ko-KR" altLang="en-US" dirty="0">
                <a:highlight>
                  <a:srgbClr val="FFFF00"/>
                </a:highlight>
              </a:rPr>
              <a:t>으로 이분화 됨</a:t>
            </a:r>
            <a:endParaRPr lang="en-US" altLang="ko-KR" dirty="0">
              <a:highlight>
                <a:srgbClr val="FFFF00"/>
              </a:highlight>
            </a:endParaRPr>
          </a:p>
          <a:p>
            <a:pPr lvl="1"/>
            <a:r>
              <a:rPr lang="ko-KR" altLang="en-US" dirty="0"/>
              <a:t>비디오게임의 판매량이 </a:t>
            </a:r>
            <a:r>
              <a:rPr lang="ko-KR" altLang="en-US" dirty="0" err="1"/>
              <a:t>높은지역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북미지역</a:t>
            </a:r>
            <a:r>
              <a:rPr lang="en-US" altLang="ko-KR" dirty="0"/>
              <a:t>, PAL</a:t>
            </a:r>
            <a:r>
              <a:rPr lang="ko-KR" altLang="en-US" dirty="0"/>
              <a:t>지역</a:t>
            </a:r>
            <a:endParaRPr lang="en-US" altLang="ko-KR" dirty="0"/>
          </a:p>
          <a:p>
            <a:pPr lvl="1"/>
            <a:r>
              <a:rPr lang="ko-KR" altLang="en-US" dirty="0"/>
              <a:t>비디오게임의 판매량이 </a:t>
            </a:r>
            <a:r>
              <a:rPr lang="ko-KR" altLang="en-US" dirty="0" err="1"/>
              <a:t>낮은지역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일본지역</a:t>
            </a:r>
            <a:r>
              <a:rPr lang="en-US" altLang="ko-KR" dirty="0"/>
              <a:t>, </a:t>
            </a:r>
            <a:r>
              <a:rPr lang="ko-KR" altLang="en-US" dirty="0"/>
              <a:t>기타지역</a:t>
            </a:r>
          </a:p>
        </p:txBody>
      </p:sp>
    </p:spTree>
    <p:extLst>
      <p:ext uri="{BB962C8B-B14F-4D97-AF65-F5344CB8AC3E}">
        <p14:creationId xmlns:p14="http://schemas.microsoft.com/office/powerpoint/2010/main" val="1537654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AB46-AC23-82E8-A501-AA7E4E08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821" y="1201793"/>
            <a:ext cx="9294919" cy="2036226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b="1" dirty="0">
                <a:latin typeface="+mj-ea"/>
              </a:rPr>
              <a:t>지역에 따른 선호하는 게임의 장르</a:t>
            </a:r>
          </a:p>
        </p:txBody>
      </p:sp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13BB050D-0F62-92BD-BD61-A5ED644F7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382" y="3720855"/>
            <a:ext cx="3423236" cy="12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05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지역에 따른 선호하는 게임의 장르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0E2E17-D7C3-E909-24F6-6BD72A48F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1219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94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지역에 따른 선호하는 게임의 장르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/>
              <a:t>:  </a:t>
            </a:r>
            <a:r>
              <a:rPr lang="ko-KR" altLang="en-US"/>
              <a:t>이원분산분석</a:t>
            </a: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1B5CEF-EA07-A653-FA2A-46CA9286E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746879"/>
              </p:ext>
            </p:extLst>
          </p:nvPr>
        </p:nvGraphicFramePr>
        <p:xfrm>
          <a:off x="2173406" y="2015732"/>
          <a:ext cx="8159625" cy="3450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925">
                  <a:extLst>
                    <a:ext uri="{9D8B030D-6E8A-4147-A177-3AD203B41FA5}">
                      <a16:colId xmlns:a16="http://schemas.microsoft.com/office/drawing/2014/main" val="1594145051"/>
                    </a:ext>
                  </a:extLst>
                </a:gridCol>
                <a:gridCol w="1631925">
                  <a:extLst>
                    <a:ext uri="{9D8B030D-6E8A-4147-A177-3AD203B41FA5}">
                      <a16:colId xmlns:a16="http://schemas.microsoft.com/office/drawing/2014/main" val="581734545"/>
                    </a:ext>
                  </a:extLst>
                </a:gridCol>
                <a:gridCol w="1631925">
                  <a:extLst>
                    <a:ext uri="{9D8B030D-6E8A-4147-A177-3AD203B41FA5}">
                      <a16:colId xmlns:a16="http://schemas.microsoft.com/office/drawing/2014/main" val="2717186469"/>
                    </a:ext>
                  </a:extLst>
                </a:gridCol>
                <a:gridCol w="1631925">
                  <a:extLst>
                    <a:ext uri="{9D8B030D-6E8A-4147-A177-3AD203B41FA5}">
                      <a16:colId xmlns:a16="http://schemas.microsoft.com/office/drawing/2014/main" val="3807242467"/>
                    </a:ext>
                  </a:extLst>
                </a:gridCol>
                <a:gridCol w="1631925">
                  <a:extLst>
                    <a:ext uri="{9D8B030D-6E8A-4147-A177-3AD203B41FA5}">
                      <a16:colId xmlns:a16="http://schemas.microsoft.com/office/drawing/2014/main" val="1380247702"/>
                    </a:ext>
                  </a:extLst>
                </a:gridCol>
              </a:tblGrid>
              <a:tr h="508617">
                <a:tc>
                  <a:txBody>
                    <a:bodyPr/>
                    <a:lstStyle/>
                    <a:p>
                      <a:pPr algn="l" fontAlgn="b"/>
                      <a:endParaRPr lang="ko-KR" altLang="en-US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 u="none" strike="noStrike">
                          <a:effectLst/>
                        </a:rPr>
                        <a:t>sum_sq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 u="none" strike="noStrike">
                          <a:effectLst/>
                        </a:rPr>
                        <a:t>df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 u="none" strike="noStrike">
                          <a:effectLst/>
                        </a:rPr>
                        <a:t>F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 u="none" strike="noStrike">
                          <a:effectLst/>
                        </a:rPr>
                        <a:t>PR(&gt;F)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/>
                </a:tc>
                <a:extLst>
                  <a:ext uri="{0D108BD9-81ED-4DB2-BD59-A6C34878D82A}">
                    <a16:rowId xmlns:a16="http://schemas.microsoft.com/office/drawing/2014/main" val="85303031"/>
                  </a:ext>
                </a:extLst>
              </a:tr>
              <a:tr h="5086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 u="none" strike="noStrike">
                          <a:effectLst/>
                        </a:rPr>
                        <a:t>Intercept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>
                          <a:effectLst/>
                        </a:rPr>
                        <a:t>1.25E+13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1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53.89529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>
                          <a:effectLst/>
                        </a:rPr>
                        <a:t>2.13E-13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extLst>
                  <a:ext uri="{0D108BD9-81ED-4DB2-BD59-A6C34878D82A}">
                    <a16:rowId xmlns:a16="http://schemas.microsoft.com/office/drawing/2014/main" val="25586680"/>
                  </a:ext>
                </a:extLst>
              </a:tr>
              <a:tr h="5086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 u="none" strike="noStrike">
                          <a:effectLst/>
                        </a:rPr>
                        <a:t>C(region)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>
                          <a:effectLst/>
                        </a:rPr>
                        <a:t>2.14E+14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3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306.6933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 dirty="0">
                          <a:effectLst/>
                        </a:rPr>
                        <a:t>5.2E-198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extLst>
                  <a:ext uri="{0D108BD9-81ED-4DB2-BD59-A6C34878D82A}">
                    <a16:rowId xmlns:a16="http://schemas.microsoft.com/office/drawing/2014/main" val="3648008566"/>
                  </a:ext>
                </a:extLst>
              </a:tr>
              <a:tr h="5086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 u="none" strike="noStrike">
                          <a:effectLst/>
                        </a:rPr>
                        <a:t>C(gen_6)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>
                          <a:effectLst/>
                        </a:rPr>
                        <a:t>3.95E+13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5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33.92119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 dirty="0">
                          <a:effectLst/>
                        </a:rPr>
                        <a:t>9.64E-35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extLst>
                  <a:ext uri="{0D108BD9-81ED-4DB2-BD59-A6C34878D82A}">
                    <a16:rowId xmlns:a16="http://schemas.microsoft.com/office/drawing/2014/main" val="1028435890"/>
                  </a:ext>
                </a:extLst>
              </a:tr>
              <a:tr h="907532">
                <a:tc>
                  <a:txBody>
                    <a:bodyPr/>
                    <a:lstStyle/>
                    <a:p>
                      <a:pPr algn="ctr" fontAlgn="t"/>
                      <a:r>
                        <a:rPr lang="de-DE" sz="2600" u="none" strike="noStrike">
                          <a:effectLst/>
                        </a:rPr>
                        <a:t>C(region):C(gen_6)</a:t>
                      </a:r>
                      <a:endParaRPr lang="de-DE" sz="2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>
                          <a:effectLst/>
                        </a:rPr>
                        <a:t>7.28E+13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15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20.84784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 dirty="0">
                          <a:effectLst/>
                        </a:rPr>
                        <a:t>1.67E-57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extLst>
                  <a:ext uri="{0D108BD9-81ED-4DB2-BD59-A6C34878D82A}">
                    <a16:rowId xmlns:a16="http://schemas.microsoft.com/office/drawing/2014/main" val="583211314"/>
                  </a:ext>
                </a:extLst>
              </a:tr>
              <a:tr h="5086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 u="none" strike="noStrike">
                          <a:effectLst/>
                        </a:rPr>
                        <a:t>Residual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>
                          <a:effectLst/>
                        </a:rPr>
                        <a:t>1.89E+16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81196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extLst>
                  <a:ext uri="{0D108BD9-81ED-4DB2-BD59-A6C34878D82A}">
                    <a16:rowId xmlns:a16="http://schemas.microsoft.com/office/drawing/2014/main" val="429363546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DFB3F6C-D3F6-1C20-0BD1-22C2F0FFC19D}"/>
              </a:ext>
            </a:extLst>
          </p:cNvPr>
          <p:cNvSpPr/>
          <p:nvPr/>
        </p:nvSpPr>
        <p:spPr>
          <a:xfrm>
            <a:off x="8938516" y="2486101"/>
            <a:ext cx="1530849" cy="259960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62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지역에 따른 선호하는 게임의 장르</a:t>
            </a:r>
            <a:br>
              <a:rPr lang="en-US" altLang="ko-KR" dirty="0"/>
            </a:br>
            <a:r>
              <a:rPr lang="en-US" altLang="ko-KR" dirty="0"/>
              <a:t>	: NA </a:t>
            </a:r>
            <a:r>
              <a:rPr lang="ko-KR" altLang="en-US" dirty="0"/>
              <a:t>지역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07FA957-157C-30B7-A9A0-C707C62ED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658238"/>
              </p:ext>
            </p:extLst>
          </p:nvPr>
        </p:nvGraphicFramePr>
        <p:xfrm>
          <a:off x="1650935" y="2015732"/>
          <a:ext cx="9204565" cy="3450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862">
                  <a:extLst>
                    <a:ext uri="{9D8B030D-6E8A-4147-A177-3AD203B41FA5}">
                      <a16:colId xmlns:a16="http://schemas.microsoft.com/office/drawing/2014/main" val="3192795877"/>
                    </a:ext>
                  </a:extLst>
                </a:gridCol>
                <a:gridCol w="942393">
                  <a:extLst>
                    <a:ext uri="{9D8B030D-6E8A-4147-A177-3AD203B41FA5}">
                      <a16:colId xmlns:a16="http://schemas.microsoft.com/office/drawing/2014/main" val="841469459"/>
                    </a:ext>
                  </a:extLst>
                </a:gridCol>
                <a:gridCol w="961496">
                  <a:extLst>
                    <a:ext uri="{9D8B030D-6E8A-4147-A177-3AD203B41FA5}">
                      <a16:colId xmlns:a16="http://schemas.microsoft.com/office/drawing/2014/main" val="1470018678"/>
                    </a:ext>
                  </a:extLst>
                </a:gridCol>
                <a:gridCol w="942393">
                  <a:extLst>
                    <a:ext uri="{9D8B030D-6E8A-4147-A177-3AD203B41FA5}">
                      <a16:colId xmlns:a16="http://schemas.microsoft.com/office/drawing/2014/main" val="501842521"/>
                    </a:ext>
                  </a:extLst>
                </a:gridCol>
                <a:gridCol w="961496">
                  <a:extLst>
                    <a:ext uri="{9D8B030D-6E8A-4147-A177-3AD203B41FA5}">
                      <a16:colId xmlns:a16="http://schemas.microsoft.com/office/drawing/2014/main" val="1618066905"/>
                    </a:ext>
                  </a:extLst>
                </a:gridCol>
                <a:gridCol w="925785">
                  <a:extLst>
                    <a:ext uri="{9D8B030D-6E8A-4147-A177-3AD203B41FA5}">
                      <a16:colId xmlns:a16="http://schemas.microsoft.com/office/drawing/2014/main" val="310012953"/>
                    </a:ext>
                  </a:extLst>
                </a:gridCol>
                <a:gridCol w="925785">
                  <a:extLst>
                    <a:ext uri="{9D8B030D-6E8A-4147-A177-3AD203B41FA5}">
                      <a16:colId xmlns:a16="http://schemas.microsoft.com/office/drawing/2014/main" val="4073734308"/>
                    </a:ext>
                  </a:extLst>
                </a:gridCol>
                <a:gridCol w="925785">
                  <a:extLst>
                    <a:ext uri="{9D8B030D-6E8A-4147-A177-3AD203B41FA5}">
                      <a16:colId xmlns:a16="http://schemas.microsoft.com/office/drawing/2014/main" val="1032731181"/>
                    </a:ext>
                  </a:extLst>
                </a:gridCol>
                <a:gridCol w="925785">
                  <a:extLst>
                    <a:ext uri="{9D8B030D-6E8A-4147-A177-3AD203B41FA5}">
                      <a16:colId xmlns:a16="http://schemas.microsoft.com/office/drawing/2014/main" val="2012315"/>
                    </a:ext>
                  </a:extLst>
                </a:gridCol>
                <a:gridCol w="925785">
                  <a:extLst>
                    <a:ext uri="{9D8B030D-6E8A-4147-A177-3AD203B41FA5}">
                      <a16:colId xmlns:a16="http://schemas.microsoft.com/office/drawing/2014/main" val="3129911519"/>
                    </a:ext>
                  </a:extLst>
                </a:gridCol>
              </a:tblGrid>
              <a:tr h="215664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group1_reg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group1_gen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group2_reg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group2_gen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meandiff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p-adj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lower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upper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reject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extLst>
                  <a:ext uri="{0D108BD9-81ED-4DB2-BD59-A6C34878D82A}">
                    <a16:rowId xmlns:a16="http://schemas.microsoft.com/office/drawing/2014/main" val="370967954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123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-68936.1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-106498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-31374.3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1269704346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124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-110780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-150458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-71101.6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1126577908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125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-77577.8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-124431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-30724.6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4076097251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126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-166497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-211413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-121581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506018264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127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-21742.4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0.8492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-57717.1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14232.36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3462300669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140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-41843.5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0.0753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-85160.9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1473.86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1592505572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141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-8641.67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-58614.4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41331.03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2348885578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142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-97560.7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-145722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-49399.9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2055082723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143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47193.73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0.0041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7240.895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87146.57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2667850711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156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33201.87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0.7536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-18380.4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84784.16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576048024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157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-55717.2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0.0104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-105546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-5888.21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596246066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158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89037.27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47088.61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130985.9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757190456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171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-88919.1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-144631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-33207.3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2466734861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172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55835.4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0.0071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7044.376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104626.4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2436069403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185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144754.5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97820.9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191688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217276137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3C850D95-ACAA-5669-0CD9-BFBAD1F79908}"/>
              </a:ext>
            </a:extLst>
          </p:cNvPr>
          <p:cNvSpPr/>
          <p:nvPr/>
        </p:nvSpPr>
        <p:spPr>
          <a:xfrm>
            <a:off x="9847350" y="3113069"/>
            <a:ext cx="1117600" cy="21575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740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지역에 따른 선호하는 게임의 장르</a:t>
            </a:r>
            <a:br>
              <a:rPr lang="en-US" altLang="ko-KR" dirty="0"/>
            </a:br>
            <a:r>
              <a:rPr lang="en-US" altLang="ko-KR" dirty="0"/>
              <a:t>	: PAL </a:t>
            </a:r>
            <a:r>
              <a:rPr lang="ko-KR" altLang="en-US" dirty="0"/>
              <a:t>지역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3448EC2-1B7C-2D00-41BD-B71BCB640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232040"/>
              </p:ext>
            </p:extLst>
          </p:nvPr>
        </p:nvGraphicFramePr>
        <p:xfrm>
          <a:off x="1650935" y="2015732"/>
          <a:ext cx="9204565" cy="3450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862">
                  <a:extLst>
                    <a:ext uri="{9D8B030D-6E8A-4147-A177-3AD203B41FA5}">
                      <a16:colId xmlns:a16="http://schemas.microsoft.com/office/drawing/2014/main" val="1102089373"/>
                    </a:ext>
                  </a:extLst>
                </a:gridCol>
                <a:gridCol w="942393">
                  <a:extLst>
                    <a:ext uri="{9D8B030D-6E8A-4147-A177-3AD203B41FA5}">
                      <a16:colId xmlns:a16="http://schemas.microsoft.com/office/drawing/2014/main" val="3723175821"/>
                    </a:ext>
                  </a:extLst>
                </a:gridCol>
                <a:gridCol w="961496">
                  <a:extLst>
                    <a:ext uri="{9D8B030D-6E8A-4147-A177-3AD203B41FA5}">
                      <a16:colId xmlns:a16="http://schemas.microsoft.com/office/drawing/2014/main" val="1633002528"/>
                    </a:ext>
                  </a:extLst>
                </a:gridCol>
                <a:gridCol w="942393">
                  <a:extLst>
                    <a:ext uri="{9D8B030D-6E8A-4147-A177-3AD203B41FA5}">
                      <a16:colId xmlns:a16="http://schemas.microsoft.com/office/drawing/2014/main" val="2045693306"/>
                    </a:ext>
                  </a:extLst>
                </a:gridCol>
                <a:gridCol w="961496">
                  <a:extLst>
                    <a:ext uri="{9D8B030D-6E8A-4147-A177-3AD203B41FA5}">
                      <a16:colId xmlns:a16="http://schemas.microsoft.com/office/drawing/2014/main" val="3834286890"/>
                    </a:ext>
                  </a:extLst>
                </a:gridCol>
                <a:gridCol w="925785">
                  <a:extLst>
                    <a:ext uri="{9D8B030D-6E8A-4147-A177-3AD203B41FA5}">
                      <a16:colId xmlns:a16="http://schemas.microsoft.com/office/drawing/2014/main" val="2691626293"/>
                    </a:ext>
                  </a:extLst>
                </a:gridCol>
                <a:gridCol w="925785">
                  <a:extLst>
                    <a:ext uri="{9D8B030D-6E8A-4147-A177-3AD203B41FA5}">
                      <a16:colId xmlns:a16="http://schemas.microsoft.com/office/drawing/2014/main" val="3617225882"/>
                    </a:ext>
                  </a:extLst>
                </a:gridCol>
                <a:gridCol w="925785">
                  <a:extLst>
                    <a:ext uri="{9D8B030D-6E8A-4147-A177-3AD203B41FA5}">
                      <a16:colId xmlns:a16="http://schemas.microsoft.com/office/drawing/2014/main" val="3045142839"/>
                    </a:ext>
                  </a:extLst>
                </a:gridCol>
                <a:gridCol w="925785">
                  <a:extLst>
                    <a:ext uri="{9D8B030D-6E8A-4147-A177-3AD203B41FA5}">
                      <a16:colId xmlns:a16="http://schemas.microsoft.com/office/drawing/2014/main" val="1139899588"/>
                    </a:ext>
                  </a:extLst>
                </a:gridCol>
                <a:gridCol w="925785">
                  <a:extLst>
                    <a:ext uri="{9D8B030D-6E8A-4147-A177-3AD203B41FA5}">
                      <a16:colId xmlns:a16="http://schemas.microsoft.com/office/drawing/2014/main" val="2902209447"/>
                    </a:ext>
                  </a:extLst>
                </a:gridCol>
              </a:tblGrid>
              <a:tr h="215664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group1_reg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group1_gen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group2_reg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group2_gen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meandiff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p-adj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lower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upper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reject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extLst>
                  <a:ext uri="{0D108BD9-81ED-4DB2-BD59-A6C34878D82A}">
                    <a16:rowId xmlns:a16="http://schemas.microsoft.com/office/drawing/2014/main" val="2807408625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261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-36099.2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0.0796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-73661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1462.598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110331688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262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-68113.3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-107791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-28435.3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267990278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263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-34377.9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0.5345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-81231.1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12475.3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3619618996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264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-78578.8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-123494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-33663.1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1681950097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265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6777.523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-29197.2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42752.27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2761982099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266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-32014.1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0.5216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-75331.5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11303.27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295734426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267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1721.289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-48251.4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51693.99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4019763706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268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-42479.6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0.1784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-90640.4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5681.254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2100922340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269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42876.73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0.0196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2923.893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82829.57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1818765737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270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33735.42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0.7284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-17846.9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85317.7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1218378223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271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-10465.4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-60294.4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39363.53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3539298044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272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74890.86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32942.2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116839.5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1609972948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273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-44200.9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0.3758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-99912.6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11510.9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3898422266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274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41155.44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0.2522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-7635.58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89946.47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684988055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275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85356.3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38422.75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132289.9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341622627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6C16692C-F2BF-7CE7-F6FA-EF49226A2927}"/>
              </a:ext>
            </a:extLst>
          </p:cNvPr>
          <p:cNvSpPr/>
          <p:nvPr/>
        </p:nvSpPr>
        <p:spPr>
          <a:xfrm>
            <a:off x="9847350" y="3113069"/>
            <a:ext cx="1117600" cy="21575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A10C43-57D2-BC2F-0B37-B69BF44DB742}"/>
              </a:ext>
            </a:extLst>
          </p:cNvPr>
          <p:cNvSpPr/>
          <p:nvPr/>
        </p:nvSpPr>
        <p:spPr>
          <a:xfrm>
            <a:off x="9914344" y="2672782"/>
            <a:ext cx="1117600" cy="21575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E4648C-F6A3-FAEB-74B2-E5C0D4452C17}"/>
              </a:ext>
            </a:extLst>
          </p:cNvPr>
          <p:cNvSpPr/>
          <p:nvPr/>
        </p:nvSpPr>
        <p:spPr>
          <a:xfrm>
            <a:off x="9847350" y="2238250"/>
            <a:ext cx="1117600" cy="21575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939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56259C69-77B6-5CF1-7731-E10BA9D9F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/>
              <a:t>국내 게임시장의 놀라운 성장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644937-35B8-FF74-D334-31BE5029D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015732"/>
            <a:ext cx="5565504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80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지역에 따른 선호하는 게임의 장르</a:t>
            </a:r>
            <a:br>
              <a:rPr lang="en-US" altLang="ko-KR" dirty="0"/>
            </a:br>
            <a:r>
              <a:rPr lang="en-US" altLang="ko-KR" dirty="0"/>
              <a:t>	: JP </a:t>
            </a:r>
            <a:r>
              <a:rPr lang="ko-KR" altLang="en-US" dirty="0"/>
              <a:t>지역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77F7777-F62F-DDDF-0314-C7E141315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238992"/>
              </p:ext>
            </p:extLst>
          </p:nvPr>
        </p:nvGraphicFramePr>
        <p:xfrm>
          <a:off x="1688587" y="2015732"/>
          <a:ext cx="9129263" cy="3450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878">
                  <a:extLst>
                    <a:ext uri="{9D8B030D-6E8A-4147-A177-3AD203B41FA5}">
                      <a16:colId xmlns:a16="http://schemas.microsoft.com/office/drawing/2014/main" val="637957427"/>
                    </a:ext>
                  </a:extLst>
                </a:gridCol>
                <a:gridCol w="950290">
                  <a:extLst>
                    <a:ext uri="{9D8B030D-6E8A-4147-A177-3AD203B41FA5}">
                      <a16:colId xmlns:a16="http://schemas.microsoft.com/office/drawing/2014/main" val="3682126263"/>
                    </a:ext>
                  </a:extLst>
                </a:gridCol>
                <a:gridCol w="969555">
                  <a:extLst>
                    <a:ext uri="{9D8B030D-6E8A-4147-A177-3AD203B41FA5}">
                      <a16:colId xmlns:a16="http://schemas.microsoft.com/office/drawing/2014/main" val="218630949"/>
                    </a:ext>
                  </a:extLst>
                </a:gridCol>
                <a:gridCol w="950290">
                  <a:extLst>
                    <a:ext uri="{9D8B030D-6E8A-4147-A177-3AD203B41FA5}">
                      <a16:colId xmlns:a16="http://schemas.microsoft.com/office/drawing/2014/main" val="3104873996"/>
                    </a:ext>
                  </a:extLst>
                </a:gridCol>
                <a:gridCol w="969555">
                  <a:extLst>
                    <a:ext uri="{9D8B030D-6E8A-4147-A177-3AD203B41FA5}">
                      <a16:colId xmlns:a16="http://schemas.microsoft.com/office/drawing/2014/main" val="1442406444"/>
                    </a:ext>
                  </a:extLst>
                </a:gridCol>
                <a:gridCol w="933539">
                  <a:extLst>
                    <a:ext uri="{9D8B030D-6E8A-4147-A177-3AD203B41FA5}">
                      <a16:colId xmlns:a16="http://schemas.microsoft.com/office/drawing/2014/main" val="4192512252"/>
                    </a:ext>
                  </a:extLst>
                </a:gridCol>
                <a:gridCol w="933539">
                  <a:extLst>
                    <a:ext uri="{9D8B030D-6E8A-4147-A177-3AD203B41FA5}">
                      <a16:colId xmlns:a16="http://schemas.microsoft.com/office/drawing/2014/main" val="2742907755"/>
                    </a:ext>
                  </a:extLst>
                </a:gridCol>
                <a:gridCol w="933539">
                  <a:extLst>
                    <a:ext uri="{9D8B030D-6E8A-4147-A177-3AD203B41FA5}">
                      <a16:colId xmlns:a16="http://schemas.microsoft.com/office/drawing/2014/main" val="1928412499"/>
                    </a:ext>
                  </a:extLst>
                </a:gridCol>
                <a:gridCol w="933539">
                  <a:extLst>
                    <a:ext uri="{9D8B030D-6E8A-4147-A177-3AD203B41FA5}">
                      <a16:colId xmlns:a16="http://schemas.microsoft.com/office/drawing/2014/main" val="1678813262"/>
                    </a:ext>
                  </a:extLst>
                </a:gridCol>
                <a:gridCol w="933539">
                  <a:extLst>
                    <a:ext uri="{9D8B030D-6E8A-4147-A177-3AD203B41FA5}">
                      <a16:colId xmlns:a16="http://schemas.microsoft.com/office/drawing/2014/main" val="3352601260"/>
                    </a:ext>
                  </a:extLst>
                </a:gridCol>
              </a:tblGrid>
              <a:tr h="215664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group1_reg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group1_gen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group2_reg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group2_gen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meandiff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p-adj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lower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upper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reject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extLst>
                  <a:ext uri="{0D108BD9-81ED-4DB2-BD59-A6C34878D82A}">
                    <a16:rowId xmlns:a16="http://schemas.microsoft.com/office/drawing/2014/main" val="1820766503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17867.92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-19693.9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55429.73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886382481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11762.68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-27915.4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51440.76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2339045249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157878.2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111025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204731.4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1978997611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10225.53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-34690.1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55141.22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645894609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3160.914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-32813.8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39135.66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1692470853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-6105.24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-49422.6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37212.16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3759514226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140010.2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90037.55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189983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388830377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-7642.39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-55803.2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40518.44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2655774989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-14707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-54659.8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25245.83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556830657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45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146115.5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94533.21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197697.8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3470890291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46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-1537.15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-51366.1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48291.83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408918061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47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-8601.77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-50550.4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33346.9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1935911242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66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-147653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-203364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-91940.9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3264232309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67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-154717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-203508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-105926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3152381122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86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-7064.62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-53998.2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39868.93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173811636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533EFA9-24A4-EDBA-4EC2-D6D4A14717E8}"/>
              </a:ext>
            </a:extLst>
          </p:cNvPr>
          <p:cNvSpPr/>
          <p:nvPr/>
        </p:nvSpPr>
        <p:spPr>
          <a:xfrm>
            <a:off x="9828525" y="2673900"/>
            <a:ext cx="1117600" cy="21575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3EFD05-6370-DB7B-CB72-16EF40B513F0}"/>
              </a:ext>
            </a:extLst>
          </p:cNvPr>
          <p:cNvSpPr/>
          <p:nvPr/>
        </p:nvSpPr>
        <p:spPr>
          <a:xfrm>
            <a:off x="9828525" y="4819487"/>
            <a:ext cx="1117600" cy="49225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6213DE-77C5-767A-9D4D-1FFE68E79BBA}"/>
              </a:ext>
            </a:extLst>
          </p:cNvPr>
          <p:cNvSpPr/>
          <p:nvPr/>
        </p:nvSpPr>
        <p:spPr>
          <a:xfrm>
            <a:off x="9771331" y="3567825"/>
            <a:ext cx="1117600" cy="21575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0EC463-C2F6-E68D-0079-A3EF08A72D87}"/>
              </a:ext>
            </a:extLst>
          </p:cNvPr>
          <p:cNvSpPr/>
          <p:nvPr/>
        </p:nvSpPr>
        <p:spPr>
          <a:xfrm>
            <a:off x="9828525" y="4204394"/>
            <a:ext cx="1117600" cy="21575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144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지역에 따른 선호하는 게임의 장르</a:t>
            </a:r>
            <a:br>
              <a:rPr lang="en-US" altLang="ko-KR" dirty="0"/>
            </a:br>
            <a:r>
              <a:rPr lang="en-US" altLang="ko-KR" dirty="0"/>
              <a:t>	: Other </a:t>
            </a:r>
            <a:r>
              <a:rPr lang="ko-KR" altLang="en-US" dirty="0"/>
              <a:t>지역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795E37D-A4EE-9789-B69E-5ABD94ED1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94027"/>
              </p:ext>
            </p:extLst>
          </p:nvPr>
        </p:nvGraphicFramePr>
        <p:xfrm>
          <a:off x="1650935" y="2015732"/>
          <a:ext cx="9204565" cy="3450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862">
                  <a:extLst>
                    <a:ext uri="{9D8B030D-6E8A-4147-A177-3AD203B41FA5}">
                      <a16:colId xmlns:a16="http://schemas.microsoft.com/office/drawing/2014/main" val="327205087"/>
                    </a:ext>
                  </a:extLst>
                </a:gridCol>
                <a:gridCol w="942393">
                  <a:extLst>
                    <a:ext uri="{9D8B030D-6E8A-4147-A177-3AD203B41FA5}">
                      <a16:colId xmlns:a16="http://schemas.microsoft.com/office/drawing/2014/main" val="3615298409"/>
                    </a:ext>
                  </a:extLst>
                </a:gridCol>
                <a:gridCol w="961496">
                  <a:extLst>
                    <a:ext uri="{9D8B030D-6E8A-4147-A177-3AD203B41FA5}">
                      <a16:colId xmlns:a16="http://schemas.microsoft.com/office/drawing/2014/main" val="2055529559"/>
                    </a:ext>
                  </a:extLst>
                </a:gridCol>
                <a:gridCol w="942393">
                  <a:extLst>
                    <a:ext uri="{9D8B030D-6E8A-4147-A177-3AD203B41FA5}">
                      <a16:colId xmlns:a16="http://schemas.microsoft.com/office/drawing/2014/main" val="2336340041"/>
                    </a:ext>
                  </a:extLst>
                </a:gridCol>
                <a:gridCol w="961496">
                  <a:extLst>
                    <a:ext uri="{9D8B030D-6E8A-4147-A177-3AD203B41FA5}">
                      <a16:colId xmlns:a16="http://schemas.microsoft.com/office/drawing/2014/main" val="1248489173"/>
                    </a:ext>
                  </a:extLst>
                </a:gridCol>
                <a:gridCol w="925785">
                  <a:extLst>
                    <a:ext uri="{9D8B030D-6E8A-4147-A177-3AD203B41FA5}">
                      <a16:colId xmlns:a16="http://schemas.microsoft.com/office/drawing/2014/main" val="2725031751"/>
                    </a:ext>
                  </a:extLst>
                </a:gridCol>
                <a:gridCol w="925785">
                  <a:extLst>
                    <a:ext uri="{9D8B030D-6E8A-4147-A177-3AD203B41FA5}">
                      <a16:colId xmlns:a16="http://schemas.microsoft.com/office/drawing/2014/main" val="189102086"/>
                    </a:ext>
                  </a:extLst>
                </a:gridCol>
                <a:gridCol w="925785">
                  <a:extLst>
                    <a:ext uri="{9D8B030D-6E8A-4147-A177-3AD203B41FA5}">
                      <a16:colId xmlns:a16="http://schemas.microsoft.com/office/drawing/2014/main" val="639946479"/>
                    </a:ext>
                  </a:extLst>
                </a:gridCol>
                <a:gridCol w="925785">
                  <a:extLst>
                    <a:ext uri="{9D8B030D-6E8A-4147-A177-3AD203B41FA5}">
                      <a16:colId xmlns:a16="http://schemas.microsoft.com/office/drawing/2014/main" val="2268027636"/>
                    </a:ext>
                  </a:extLst>
                </a:gridCol>
                <a:gridCol w="925785">
                  <a:extLst>
                    <a:ext uri="{9D8B030D-6E8A-4147-A177-3AD203B41FA5}">
                      <a16:colId xmlns:a16="http://schemas.microsoft.com/office/drawing/2014/main" val="2821039526"/>
                    </a:ext>
                  </a:extLst>
                </a:gridCol>
              </a:tblGrid>
              <a:tr h="215664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group1_reg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group1_gen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group2_reg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group2_gen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meandiff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p-adj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lower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upper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reject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extLst>
                  <a:ext uri="{0D108BD9-81ED-4DB2-BD59-A6C34878D82A}">
                    <a16:rowId xmlns:a16="http://schemas.microsoft.com/office/drawing/2014/main" val="1971249829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210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-20581.2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-58143.1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16980.56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2262987071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211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-24876.6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0.7942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-64554.7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14801.52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2686057270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212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-16657.5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-63510.7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30195.71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1019961555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213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-35230.5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0.4015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-80146.1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9685.223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2002129448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214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905.7963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-35068.9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36880.54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3041073045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221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-4295.32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-47612.7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39022.08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4100739675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222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3923.739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-46049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53896.44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1029821671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223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-14649.2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-62810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33511.62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609049746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224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21487.05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-18465.8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61439.88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4017910779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231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8219.058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-43363.2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59801.34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887195900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232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-10353.9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-60182.9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39475.08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3304962789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233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25782.36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0.8243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-16166.3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67731.03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1578160393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240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-18572.9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-74284.7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37138.81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769523548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241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17563.31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-31227.7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66354.33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1299947199"/>
                  </a:ext>
                </a:extLst>
              </a:tr>
              <a:tr h="2156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248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36136.25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0.4423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-10797.3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83069.81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9" marR="9509" marT="9509" marB="0" anchor="b"/>
                </a:tc>
                <a:extLst>
                  <a:ext uri="{0D108BD9-81ED-4DB2-BD59-A6C34878D82A}">
                    <a16:rowId xmlns:a16="http://schemas.microsoft.com/office/drawing/2014/main" val="36045318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C353D33-9F21-EDAB-7548-0EE804EC558B}"/>
              </a:ext>
            </a:extLst>
          </p:cNvPr>
          <p:cNvSpPr/>
          <p:nvPr/>
        </p:nvSpPr>
        <p:spPr>
          <a:xfrm>
            <a:off x="9847350" y="2291137"/>
            <a:ext cx="1117600" cy="31752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558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5C5A3-8715-4968-D0D9-C0F4E06B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지역에 따른 선호하는 게임의 장르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34334-DC85-1A32-8B84-50F408A91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effectLst/>
                <a:latin typeface="Courier New" panose="02070309020205020404" pitchFamily="49" charset="0"/>
              </a:rPr>
              <a:t>Action 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장르의 게임이 북미지역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, PAL 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지역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기타지역에서 가장 매출비율이 높은 것으로 나타남</a:t>
            </a:r>
            <a:endParaRPr lang="en-US" altLang="ko-KR" b="0" dirty="0">
              <a:effectLst/>
              <a:latin typeface="Courier New" panose="02070309020205020404" pitchFamily="49" charset="0"/>
            </a:endParaRPr>
          </a:p>
          <a:p>
            <a:r>
              <a:rPr lang="ko-KR" altLang="en-US" dirty="0">
                <a:latin typeface="Courier New" panose="02070309020205020404" pitchFamily="49" charset="0"/>
              </a:rPr>
              <a:t>지역별로 통계적인 차이가 있음</a:t>
            </a:r>
            <a:endParaRPr lang="en-US" altLang="ko-KR" dirty="0">
              <a:latin typeface="Courier New" panose="02070309020205020404" pitchFamily="49" charset="0"/>
            </a:endParaRPr>
          </a:p>
          <a:p>
            <a:r>
              <a:rPr lang="ko-KR" altLang="en-US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북미지역은 </a:t>
            </a:r>
            <a:r>
              <a:rPr lang="en-US" altLang="ko-KR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Action</a:t>
            </a:r>
            <a:r>
              <a:rPr lang="ko-KR" altLang="en-US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과 </a:t>
            </a:r>
            <a:r>
              <a:rPr lang="en-US" altLang="ko-KR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Sports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가 비슷하게 가장 매출비율이 높음</a:t>
            </a:r>
            <a:endParaRPr lang="en-US" altLang="ko-KR" b="0" dirty="0">
              <a:effectLst/>
              <a:latin typeface="Courier New" panose="02070309020205020404" pitchFamily="49" charset="0"/>
            </a:endParaRPr>
          </a:p>
          <a:p>
            <a:r>
              <a:rPr lang="ko-KR" altLang="en-US" dirty="0">
                <a:highlight>
                  <a:srgbClr val="FFFF00"/>
                </a:highlight>
                <a:latin typeface="Courier New" panose="02070309020205020404" pitchFamily="49" charset="0"/>
              </a:rPr>
              <a:t>일본은 </a:t>
            </a:r>
            <a:r>
              <a:rPr lang="en-US" altLang="ko-KR" dirty="0">
                <a:highlight>
                  <a:srgbClr val="FFFF00"/>
                </a:highlight>
                <a:latin typeface="Courier New" panose="02070309020205020404" pitchFamily="49" charset="0"/>
              </a:rPr>
              <a:t>RPG</a:t>
            </a:r>
            <a:r>
              <a:rPr lang="ko-KR" altLang="en-US" dirty="0">
                <a:latin typeface="Courier New" panose="02070309020205020404" pitchFamily="49" charset="0"/>
              </a:rPr>
              <a:t>장르가 가장 매출비율이 높음</a:t>
            </a:r>
            <a:endParaRPr lang="en-US" altLang="ko-KR" dirty="0">
              <a:latin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</a:rPr>
              <a:t>PAL</a:t>
            </a:r>
            <a:r>
              <a:rPr lang="ko-KR" altLang="en-US" dirty="0">
                <a:latin typeface="Courier New" panose="02070309020205020404" pitchFamily="49" charset="0"/>
              </a:rPr>
              <a:t>지역은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Action, Adventure, RPG, Sports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가 비슷하게 인기있음</a:t>
            </a:r>
            <a:endParaRPr lang="en-US" altLang="ko-KR" dirty="0">
              <a:latin typeface="Courier New" panose="02070309020205020404" pitchFamily="49" charset="0"/>
            </a:endParaRPr>
          </a:p>
          <a:p>
            <a:r>
              <a:rPr lang="ko-KR" altLang="en-US" b="0" dirty="0">
                <a:effectLst/>
                <a:latin typeface="Courier New" panose="02070309020205020404" pitchFamily="49" charset="0"/>
              </a:rPr>
              <a:t>기타</a:t>
            </a:r>
            <a:r>
              <a:rPr lang="ko-KR" altLang="en-US" dirty="0">
                <a:latin typeface="Courier New" panose="02070309020205020404" pitchFamily="49" charset="0"/>
              </a:rPr>
              <a:t>지역은 통계적으로 </a:t>
            </a:r>
            <a:r>
              <a:rPr lang="ko-KR" altLang="en-US" dirty="0" err="1">
                <a:latin typeface="Courier New" panose="02070309020205020404" pitchFamily="49" charset="0"/>
              </a:rPr>
              <a:t>뚜렸하게</a:t>
            </a:r>
            <a:r>
              <a:rPr lang="ko-KR" altLang="en-US" dirty="0">
                <a:latin typeface="Courier New" panose="02070309020205020404" pitchFamily="49" charset="0"/>
              </a:rPr>
              <a:t> 높은 매출비율의 장르가 없음</a:t>
            </a:r>
            <a:endParaRPr lang="ko-KR" altLang="en-US" b="0" dirty="0">
              <a:effectLst/>
              <a:latin typeface="Courier New" panose="02070309020205020404" pitchFamily="49" charset="0"/>
            </a:endParaRPr>
          </a:p>
          <a:p>
            <a:endParaRPr lang="ko-KR" altLang="en-US" b="0" dirty="0">
              <a:effectLst/>
              <a:latin typeface="Courier New" panose="020703090202050204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73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AB46-AC23-82E8-A501-AA7E4E08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821" y="1201793"/>
            <a:ext cx="9294919" cy="2036226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b="1" dirty="0">
                <a:latin typeface="+mj-ea"/>
              </a:rPr>
              <a:t>시간에 따른 게임 </a:t>
            </a:r>
            <a:r>
              <a:rPr lang="ko-KR" altLang="en-US" b="1" dirty="0" err="1">
                <a:latin typeface="+mj-ea"/>
              </a:rPr>
              <a:t>플렛폼의</a:t>
            </a:r>
            <a:r>
              <a:rPr lang="ko-KR" altLang="en-US" b="1" dirty="0">
                <a:latin typeface="+mj-ea"/>
              </a:rPr>
              <a:t> 변화</a:t>
            </a:r>
          </a:p>
        </p:txBody>
      </p:sp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13BB050D-0F62-92BD-BD61-A5ED644F7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382" y="3720855"/>
            <a:ext cx="3423236" cy="12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43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시간에 따른 게임 </a:t>
            </a:r>
            <a:r>
              <a:rPr lang="ko-KR" altLang="en-US"/>
              <a:t>플렛폼의</a:t>
            </a:r>
            <a:r>
              <a:rPr lang="en-US" altLang="ko-KR"/>
              <a:t> </a:t>
            </a:r>
            <a:r>
              <a:rPr lang="ko-KR" altLang="en-US" dirty="0"/>
              <a:t>변화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51D658-464F-08CB-57AD-FCC1252D0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5732"/>
            <a:ext cx="8962633" cy="3450613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7188936-5FE9-2FDA-DD63-1935A9259A07}"/>
              </a:ext>
            </a:extLst>
          </p:cNvPr>
          <p:cNvSpPr/>
          <p:nvPr/>
        </p:nvSpPr>
        <p:spPr>
          <a:xfrm rot="2553888">
            <a:off x="7181636" y="2990418"/>
            <a:ext cx="1428108" cy="503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125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시간에 따른 게임 </a:t>
            </a:r>
            <a:r>
              <a:rPr lang="ko-KR" altLang="en-US" dirty="0" err="1"/>
              <a:t>플렛폼의</a:t>
            </a:r>
            <a:r>
              <a:rPr lang="en-US" altLang="ko-KR" dirty="0"/>
              <a:t> </a:t>
            </a:r>
            <a:r>
              <a:rPr lang="ko-KR" altLang="en-US" dirty="0"/>
              <a:t>변화</a:t>
            </a:r>
            <a:br>
              <a:rPr lang="en-US" altLang="ko-KR" dirty="0"/>
            </a:br>
            <a:r>
              <a:rPr lang="en-US" altLang="ko-KR" dirty="0"/>
              <a:t>	: </a:t>
            </a:r>
            <a:r>
              <a:rPr lang="ko-KR" altLang="en-US" dirty="0"/>
              <a:t>모든 세대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D6E229F-14C0-27FF-73D3-76977FF3F7F8}"/>
              </a:ext>
            </a:extLst>
          </p:cNvPr>
          <p:cNvGraphicFramePr>
            <a:graphicFrameLocks noGrp="1"/>
          </p:cNvGraphicFramePr>
          <p:nvPr/>
        </p:nvGraphicFramePr>
        <p:xfrm>
          <a:off x="1898165" y="2015732"/>
          <a:ext cx="8710105" cy="3450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091">
                  <a:extLst>
                    <a:ext uri="{9D8B030D-6E8A-4147-A177-3AD203B41FA5}">
                      <a16:colId xmlns:a16="http://schemas.microsoft.com/office/drawing/2014/main" val="3328244362"/>
                    </a:ext>
                  </a:extLst>
                </a:gridCol>
                <a:gridCol w="3046542">
                  <a:extLst>
                    <a:ext uri="{9D8B030D-6E8A-4147-A177-3AD203B41FA5}">
                      <a16:colId xmlns:a16="http://schemas.microsoft.com/office/drawing/2014/main" val="4033113757"/>
                    </a:ext>
                  </a:extLst>
                </a:gridCol>
                <a:gridCol w="1072810">
                  <a:extLst>
                    <a:ext uri="{9D8B030D-6E8A-4147-A177-3AD203B41FA5}">
                      <a16:colId xmlns:a16="http://schemas.microsoft.com/office/drawing/2014/main" val="1433418887"/>
                    </a:ext>
                  </a:extLst>
                </a:gridCol>
                <a:gridCol w="867091">
                  <a:extLst>
                    <a:ext uri="{9D8B030D-6E8A-4147-A177-3AD203B41FA5}">
                      <a16:colId xmlns:a16="http://schemas.microsoft.com/office/drawing/2014/main" val="1800635991"/>
                    </a:ext>
                  </a:extLst>
                </a:gridCol>
                <a:gridCol w="1122389">
                  <a:extLst>
                    <a:ext uri="{9D8B030D-6E8A-4147-A177-3AD203B41FA5}">
                      <a16:colId xmlns:a16="http://schemas.microsoft.com/office/drawing/2014/main" val="2166408535"/>
                    </a:ext>
                  </a:extLst>
                </a:gridCol>
                <a:gridCol w="867091">
                  <a:extLst>
                    <a:ext uri="{9D8B030D-6E8A-4147-A177-3AD203B41FA5}">
                      <a16:colId xmlns:a16="http://schemas.microsoft.com/office/drawing/2014/main" val="1441022268"/>
                    </a:ext>
                  </a:extLst>
                </a:gridCol>
                <a:gridCol w="867091">
                  <a:extLst>
                    <a:ext uri="{9D8B030D-6E8A-4147-A177-3AD203B41FA5}">
                      <a16:colId xmlns:a16="http://schemas.microsoft.com/office/drawing/2014/main" val="3338059588"/>
                    </a:ext>
                  </a:extLst>
                </a:gridCol>
              </a:tblGrid>
              <a:tr h="293088">
                <a:tc>
                  <a:txBody>
                    <a:bodyPr/>
                    <a:lstStyle/>
                    <a:p>
                      <a:pPr algn="l" fontAlgn="b"/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Name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Total_Sales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pf_gens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Genre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Platform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Year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/>
                </a:tc>
                <a:extLst>
                  <a:ext uri="{0D108BD9-81ED-4DB2-BD59-A6C34878D82A}">
                    <a16:rowId xmlns:a16="http://schemas.microsoft.com/office/drawing/2014/main" val="2915971432"/>
                  </a:ext>
                </a:extLst>
              </a:tr>
              <a:tr h="29308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500" u="none" strike="noStrike">
                          <a:effectLst/>
                        </a:rPr>
                        <a:t>16505</a:t>
                      </a:r>
                      <a:endParaRPr lang="en-US" altLang="ko-KR" sz="1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Wii Sports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>
                          <a:effectLst/>
                        </a:rPr>
                        <a:t>82650000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>
                          <a:effectLst/>
                        </a:rPr>
                        <a:t>7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Sports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Wii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>
                          <a:effectLst/>
                        </a:rPr>
                        <a:t>2006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extLst>
                  <a:ext uri="{0D108BD9-81ED-4DB2-BD59-A6C34878D82A}">
                    <a16:rowId xmlns:a16="http://schemas.microsoft.com/office/drawing/2014/main" val="3949043001"/>
                  </a:ext>
                </a:extLst>
              </a:tr>
              <a:tr h="29308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500" u="none" strike="noStrike">
                          <a:effectLst/>
                        </a:rPr>
                        <a:t>8568</a:t>
                      </a:r>
                      <a:endParaRPr lang="en-US" altLang="ko-KR" sz="1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Super Mario Bros.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>
                          <a:effectLst/>
                        </a:rPr>
                        <a:t>40240000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>
                          <a:effectLst/>
                        </a:rPr>
                        <a:t>3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Platform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NES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>
                          <a:effectLst/>
                        </a:rPr>
                        <a:t>1985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extLst>
                  <a:ext uri="{0D108BD9-81ED-4DB2-BD59-A6C34878D82A}">
                    <a16:rowId xmlns:a16="http://schemas.microsoft.com/office/drawing/2014/main" val="4154096705"/>
                  </a:ext>
                </a:extLst>
              </a:tr>
              <a:tr h="29308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500" u="none" strike="noStrike">
                          <a:effectLst/>
                        </a:rPr>
                        <a:t>10428</a:t>
                      </a:r>
                      <a:endParaRPr lang="en-US" altLang="ko-KR" sz="1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Mario Kart Wii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>
                          <a:effectLst/>
                        </a:rPr>
                        <a:t>35980000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>
                          <a:effectLst/>
                        </a:rPr>
                        <a:t>7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Racing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Wii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>
                          <a:effectLst/>
                        </a:rPr>
                        <a:t>2008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extLst>
                  <a:ext uri="{0D108BD9-81ED-4DB2-BD59-A6C34878D82A}">
                    <a16:rowId xmlns:a16="http://schemas.microsoft.com/office/drawing/2014/main" val="838505931"/>
                  </a:ext>
                </a:extLst>
              </a:tr>
              <a:tr h="29308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500" u="none" strike="noStrike">
                          <a:effectLst/>
                        </a:rPr>
                        <a:t>16506</a:t>
                      </a:r>
                      <a:endParaRPr lang="en-US" altLang="ko-KR" sz="1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Wii Sports Resort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>
                          <a:effectLst/>
                        </a:rPr>
                        <a:t>32900000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>
                          <a:effectLst/>
                        </a:rPr>
                        <a:t>7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Sports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Wii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>
                          <a:effectLst/>
                        </a:rPr>
                        <a:t>2009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extLst>
                  <a:ext uri="{0D108BD9-81ED-4DB2-BD59-A6C34878D82A}">
                    <a16:rowId xmlns:a16="http://schemas.microsoft.com/office/drawing/2014/main" val="1721758345"/>
                  </a:ext>
                </a:extLst>
              </a:tr>
              <a:tr h="51973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500" u="none" strike="noStrike">
                          <a:effectLst/>
                        </a:rPr>
                        <a:t>11924</a:t>
                      </a:r>
                      <a:endParaRPr lang="en-US" altLang="ko-KR" sz="1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Pokémon Red / Green / Blue Version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>
                          <a:effectLst/>
                        </a:rPr>
                        <a:t>31370000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>
                          <a:effectLst/>
                        </a:rPr>
                        <a:t>5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Role-Playing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GB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>
                          <a:effectLst/>
                        </a:rPr>
                        <a:t>1998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extLst>
                  <a:ext uri="{0D108BD9-81ED-4DB2-BD59-A6C34878D82A}">
                    <a16:rowId xmlns:a16="http://schemas.microsoft.com/office/drawing/2014/main" val="706770817"/>
                  </a:ext>
                </a:extLst>
              </a:tr>
              <a:tr h="29308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500" u="none" strike="noStrike">
                          <a:effectLst/>
                        </a:rPr>
                        <a:t>9669</a:t>
                      </a:r>
                      <a:endParaRPr lang="en-US" altLang="ko-KR" sz="1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Tetris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>
                          <a:effectLst/>
                        </a:rPr>
                        <a:t>30260000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>
                          <a:effectLst/>
                        </a:rPr>
                        <a:t>5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Puzzle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GB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>
                          <a:effectLst/>
                        </a:rPr>
                        <a:t>1989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extLst>
                  <a:ext uri="{0D108BD9-81ED-4DB2-BD59-A6C34878D82A}">
                    <a16:rowId xmlns:a16="http://schemas.microsoft.com/office/drawing/2014/main" val="3470953221"/>
                  </a:ext>
                </a:extLst>
              </a:tr>
              <a:tr h="29308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500" u="none" strike="noStrike">
                          <a:effectLst/>
                        </a:rPr>
                        <a:t>8569</a:t>
                      </a:r>
                      <a:endParaRPr lang="en-US" altLang="ko-KR" sz="1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New Super Mario Bros.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>
                          <a:effectLst/>
                        </a:rPr>
                        <a:t>29850000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>
                          <a:effectLst/>
                        </a:rPr>
                        <a:t>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Platform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DS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>
                          <a:effectLst/>
                        </a:rPr>
                        <a:t>2006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extLst>
                  <a:ext uri="{0D108BD9-81ED-4DB2-BD59-A6C34878D82A}">
                    <a16:rowId xmlns:a16="http://schemas.microsoft.com/office/drawing/2014/main" val="1898603462"/>
                  </a:ext>
                </a:extLst>
              </a:tr>
              <a:tr h="29308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500" u="none" strike="noStrike">
                          <a:effectLst/>
                        </a:rPr>
                        <a:t>6239</a:t>
                      </a:r>
                      <a:endParaRPr lang="en-US" altLang="ko-KR" sz="1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Wii Play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>
                          <a:effectLst/>
                        </a:rPr>
                        <a:t>28920000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>
                          <a:effectLst/>
                        </a:rPr>
                        <a:t>7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Misc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Wii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>
                          <a:effectLst/>
                        </a:rPr>
                        <a:t>2007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extLst>
                  <a:ext uri="{0D108BD9-81ED-4DB2-BD59-A6C34878D82A}">
                    <a16:rowId xmlns:a16="http://schemas.microsoft.com/office/drawing/2014/main" val="1839502635"/>
                  </a:ext>
                </a:extLst>
              </a:tr>
              <a:tr h="29308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500" u="none" strike="noStrike">
                          <a:effectLst/>
                        </a:rPr>
                        <a:t>8570</a:t>
                      </a:r>
                      <a:endParaRPr lang="en-US" altLang="ko-KR" sz="1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New Super Mario Bros. Wii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>
                          <a:effectLst/>
                        </a:rPr>
                        <a:t>28510000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>
                          <a:effectLst/>
                        </a:rPr>
                        <a:t>7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Platform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Wii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>
                          <a:effectLst/>
                        </a:rPr>
                        <a:t>2009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extLst>
                  <a:ext uri="{0D108BD9-81ED-4DB2-BD59-A6C34878D82A}">
                    <a16:rowId xmlns:a16="http://schemas.microsoft.com/office/drawing/2014/main" val="711478898"/>
                  </a:ext>
                </a:extLst>
              </a:tr>
              <a:tr h="29308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500" u="none" strike="noStrike">
                          <a:effectLst/>
                        </a:rPr>
                        <a:t>13724</a:t>
                      </a:r>
                      <a:endParaRPr lang="en-US" altLang="ko-KR" sz="1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Duck Hunt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>
                          <a:effectLst/>
                        </a:rPr>
                        <a:t>28310000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>
                          <a:effectLst/>
                        </a:rPr>
                        <a:t>3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Shooter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NES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500" u="none" strike="noStrike">
                          <a:effectLst/>
                        </a:rPr>
                        <a:t>1985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43" marR="12043" marT="12043" marB="0" anchor="b"/>
                </a:tc>
                <a:extLst>
                  <a:ext uri="{0D108BD9-81ED-4DB2-BD59-A6C34878D82A}">
                    <a16:rowId xmlns:a16="http://schemas.microsoft.com/office/drawing/2014/main" val="1268808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358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시간에 따른 게임 </a:t>
            </a:r>
            <a:r>
              <a:rPr lang="ko-KR" altLang="en-US"/>
              <a:t>플렛폼의</a:t>
            </a:r>
            <a:r>
              <a:rPr lang="en-US" altLang="ko-KR" dirty="0"/>
              <a:t> </a:t>
            </a:r>
            <a:r>
              <a:rPr lang="ko-KR" altLang="en-US" dirty="0"/>
              <a:t>변화</a:t>
            </a:r>
            <a:br>
              <a:rPr lang="en-US" altLang="ko-KR" dirty="0"/>
            </a:br>
            <a:r>
              <a:rPr lang="en-US" altLang="ko-KR" dirty="0"/>
              <a:t>	: 5</a:t>
            </a:r>
            <a:r>
              <a:rPr lang="ko-KR" altLang="en-US" dirty="0"/>
              <a:t>세대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54E16D4-A891-3299-E383-91ADA60FA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83901"/>
              </p:ext>
            </p:extLst>
          </p:nvPr>
        </p:nvGraphicFramePr>
        <p:xfrm>
          <a:off x="1451579" y="2255271"/>
          <a:ext cx="9603276" cy="297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369">
                  <a:extLst>
                    <a:ext uri="{9D8B030D-6E8A-4147-A177-3AD203B41FA5}">
                      <a16:colId xmlns:a16="http://schemas.microsoft.com/office/drawing/2014/main" val="3754865986"/>
                    </a:ext>
                  </a:extLst>
                </a:gridCol>
                <a:gridCol w="1451032">
                  <a:extLst>
                    <a:ext uri="{9D8B030D-6E8A-4147-A177-3AD203B41FA5}">
                      <a16:colId xmlns:a16="http://schemas.microsoft.com/office/drawing/2014/main" val="2210529400"/>
                    </a:ext>
                  </a:extLst>
                </a:gridCol>
                <a:gridCol w="1514061">
                  <a:extLst>
                    <a:ext uri="{9D8B030D-6E8A-4147-A177-3AD203B41FA5}">
                      <a16:colId xmlns:a16="http://schemas.microsoft.com/office/drawing/2014/main" val="2647901340"/>
                    </a:ext>
                  </a:extLst>
                </a:gridCol>
                <a:gridCol w="1321369">
                  <a:extLst>
                    <a:ext uri="{9D8B030D-6E8A-4147-A177-3AD203B41FA5}">
                      <a16:colId xmlns:a16="http://schemas.microsoft.com/office/drawing/2014/main" val="1564550819"/>
                    </a:ext>
                  </a:extLst>
                </a:gridCol>
                <a:gridCol w="1375997">
                  <a:extLst>
                    <a:ext uri="{9D8B030D-6E8A-4147-A177-3AD203B41FA5}">
                      <a16:colId xmlns:a16="http://schemas.microsoft.com/office/drawing/2014/main" val="2991131766"/>
                    </a:ext>
                  </a:extLst>
                </a:gridCol>
                <a:gridCol w="1321369">
                  <a:extLst>
                    <a:ext uri="{9D8B030D-6E8A-4147-A177-3AD203B41FA5}">
                      <a16:colId xmlns:a16="http://schemas.microsoft.com/office/drawing/2014/main" val="1452913422"/>
                    </a:ext>
                  </a:extLst>
                </a:gridCol>
                <a:gridCol w="1298079">
                  <a:extLst>
                    <a:ext uri="{9D8B030D-6E8A-4147-A177-3AD203B41FA5}">
                      <a16:colId xmlns:a16="http://schemas.microsoft.com/office/drawing/2014/main" val="3088749128"/>
                    </a:ext>
                  </a:extLst>
                </a:gridCol>
              </a:tblGrid>
              <a:tr h="277561"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Total_Sales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pf_gens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Genre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Platform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Year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/>
                </a:tc>
                <a:extLst>
                  <a:ext uri="{0D108BD9-81ED-4DB2-BD59-A6C34878D82A}">
                    <a16:rowId xmlns:a16="http://schemas.microsoft.com/office/drawing/2014/main" val="3002064219"/>
                  </a:ext>
                </a:extLst>
              </a:tr>
              <a:tr h="71295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1192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4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Pokémon Red / Green / Blue Version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u="none" strike="noStrike" dirty="0">
                          <a:effectLst/>
                        </a:rPr>
                        <a:t>31370000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u="none" strike="noStrike" dirty="0">
                          <a:effectLst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Role-Playing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u="none" strike="noStrike" dirty="0">
                          <a:effectLst/>
                        </a:rPr>
                        <a:t>1998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 anchor="b"/>
                </a:tc>
                <a:extLst>
                  <a:ext uri="{0D108BD9-81ED-4DB2-BD59-A6C34878D82A}">
                    <a16:rowId xmlns:a16="http://schemas.microsoft.com/office/drawing/2014/main" val="2912594065"/>
                  </a:ext>
                </a:extLst>
              </a:tr>
              <a:tr h="2775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9669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Tetris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u="none" strike="noStrike">
                          <a:effectLst/>
                        </a:rPr>
                        <a:t>30260000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Puzzle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u="none" strike="noStrike">
                          <a:effectLst/>
                        </a:rPr>
                        <a:t>1989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 anchor="b"/>
                </a:tc>
                <a:extLst>
                  <a:ext uri="{0D108BD9-81ED-4DB2-BD59-A6C34878D82A}">
                    <a16:rowId xmlns:a16="http://schemas.microsoft.com/office/drawing/2014/main" val="2942673085"/>
                  </a:ext>
                </a:extLst>
              </a:tr>
              <a:tr h="49525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11925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Pokémon Gold / Silver Version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u="none" strike="noStrike">
                          <a:effectLst/>
                        </a:rPr>
                        <a:t>23100000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Role-Playing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u="none" strike="noStrike">
                          <a:effectLst/>
                        </a:rPr>
                        <a:t>2000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 anchor="b"/>
                </a:tc>
                <a:extLst>
                  <a:ext uri="{0D108BD9-81ED-4DB2-BD59-A6C34878D82A}">
                    <a16:rowId xmlns:a16="http://schemas.microsoft.com/office/drawing/2014/main" val="4159259790"/>
                  </a:ext>
                </a:extLst>
              </a:tr>
              <a:tr h="49525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8574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Super Mario 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u="none" strike="noStrike" dirty="0">
                          <a:effectLst/>
                        </a:rPr>
                        <a:t>18140000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u="none" strike="noStrike" dirty="0">
                          <a:effectLst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Platform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u="none" strike="noStrike">
                          <a:effectLst/>
                        </a:rPr>
                        <a:t>1989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 anchor="b"/>
                </a:tc>
                <a:extLst>
                  <a:ext uri="{0D108BD9-81ED-4DB2-BD59-A6C34878D82A}">
                    <a16:rowId xmlns:a16="http://schemas.microsoft.com/office/drawing/2014/main" val="3770546289"/>
                  </a:ext>
                </a:extLst>
              </a:tr>
              <a:tr h="71295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11932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Pokémon Yellow: Special Pikachu Edition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u="none" strike="noStrike">
                          <a:effectLst/>
                        </a:rPr>
                        <a:t>14640000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u="none" strike="noStrike" dirty="0">
                          <a:effectLst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Role-Playing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u="none" strike="noStrike" dirty="0">
                          <a:effectLst/>
                        </a:rPr>
                        <a:t>1999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9" marR="12369" marT="12369" marB="0" anchor="b"/>
                </a:tc>
                <a:extLst>
                  <a:ext uri="{0D108BD9-81ED-4DB2-BD59-A6C34878D82A}">
                    <a16:rowId xmlns:a16="http://schemas.microsoft.com/office/drawing/2014/main" val="424417936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5B7A2434-89AF-8657-54CA-C6CCEC811897}"/>
              </a:ext>
            </a:extLst>
          </p:cNvPr>
          <p:cNvSpPr/>
          <p:nvPr/>
        </p:nvSpPr>
        <p:spPr>
          <a:xfrm>
            <a:off x="8152114" y="2889658"/>
            <a:ext cx="1117600" cy="257294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652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시간에 따른 게임 </a:t>
            </a:r>
            <a:r>
              <a:rPr lang="ko-KR" altLang="en-US"/>
              <a:t>플렛폼의</a:t>
            </a:r>
            <a:r>
              <a:rPr lang="en-US" altLang="ko-KR" dirty="0"/>
              <a:t> </a:t>
            </a:r>
            <a:r>
              <a:rPr lang="ko-KR" altLang="en-US" dirty="0"/>
              <a:t>변화</a:t>
            </a:r>
            <a:br>
              <a:rPr lang="en-US" altLang="ko-KR" dirty="0"/>
            </a:br>
            <a:r>
              <a:rPr lang="en-US" altLang="ko-KR" dirty="0"/>
              <a:t>	: 6</a:t>
            </a:r>
            <a:r>
              <a:rPr lang="ko-KR" altLang="en-US" dirty="0"/>
              <a:t>세대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B1558D-3DB0-45D9-803F-D0A80FC4D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426036"/>
              </p:ext>
            </p:extLst>
          </p:nvPr>
        </p:nvGraphicFramePr>
        <p:xfrm>
          <a:off x="1451579" y="2228143"/>
          <a:ext cx="9603278" cy="3025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624">
                  <a:extLst>
                    <a:ext uri="{9D8B030D-6E8A-4147-A177-3AD203B41FA5}">
                      <a16:colId xmlns:a16="http://schemas.microsoft.com/office/drawing/2014/main" val="2046635558"/>
                    </a:ext>
                  </a:extLst>
                </a:gridCol>
                <a:gridCol w="1509115">
                  <a:extLst>
                    <a:ext uri="{9D8B030D-6E8A-4147-A177-3AD203B41FA5}">
                      <a16:colId xmlns:a16="http://schemas.microsoft.com/office/drawing/2014/main" val="2322686192"/>
                    </a:ext>
                  </a:extLst>
                </a:gridCol>
                <a:gridCol w="1500207">
                  <a:extLst>
                    <a:ext uri="{9D8B030D-6E8A-4147-A177-3AD203B41FA5}">
                      <a16:colId xmlns:a16="http://schemas.microsoft.com/office/drawing/2014/main" val="2963692798"/>
                    </a:ext>
                  </a:extLst>
                </a:gridCol>
                <a:gridCol w="1309624">
                  <a:extLst>
                    <a:ext uri="{9D8B030D-6E8A-4147-A177-3AD203B41FA5}">
                      <a16:colId xmlns:a16="http://schemas.microsoft.com/office/drawing/2014/main" val="1673299669"/>
                    </a:ext>
                  </a:extLst>
                </a:gridCol>
                <a:gridCol w="1378495">
                  <a:extLst>
                    <a:ext uri="{9D8B030D-6E8A-4147-A177-3AD203B41FA5}">
                      <a16:colId xmlns:a16="http://schemas.microsoft.com/office/drawing/2014/main" val="3073313860"/>
                    </a:ext>
                  </a:extLst>
                </a:gridCol>
                <a:gridCol w="1309624">
                  <a:extLst>
                    <a:ext uri="{9D8B030D-6E8A-4147-A177-3AD203B41FA5}">
                      <a16:colId xmlns:a16="http://schemas.microsoft.com/office/drawing/2014/main" val="2074911118"/>
                    </a:ext>
                  </a:extLst>
                </a:gridCol>
                <a:gridCol w="1286589">
                  <a:extLst>
                    <a:ext uri="{9D8B030D-6E8A-4147-A177-3AD203B41FA5}">
                      <a16:colId xmlns:a16="http://schemas.microsoft.com/office/drawing/2014/main" val="2178898363"/>
                    </a:ext>
                  </a:extLst>
                </a:gridCol>
              </a:tblGrid>
              <a:tr h="304972">
                <a:tc>
                  <a:txBody>
                    <a:bodyPr/>
                    <a:lstStyle/>
                    <a:p>
                      <a:pPr algn="l" fontAlgn="b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Name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Total_Sales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pf_gens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Genre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Platform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Year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/>
                </a:tc>
                <a:extLst>
                  <a:ext uri="{0D108BD9-81ED-4DB2-BD59-A6C34878D82A}">
                    <a16:rowId xmlns:a16="http://schemas.microsoft.com/office/drawing/2014/main" val="4099448666"/>
                  </a:ext>
                </a:extLst>
              </a:tr>
              <a:tr h="54416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>
                          <a:effectLst/>
                        </a:rPr>
                        <a:t>8569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New Super Mario Bros.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29850000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Platform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2006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 anchor="b"/>
                </a:tc>
                <a:extLst>
                  <a:ext uri="{0D108BD9-81ED-4DB2-BD59-A6C34878D82A}">
                    <a16:rowId xmlns:a16="http://schemas.microsoft.com/office/drawing/2014/main" val="1128605603"/>
                  </a:ext>
                </a:extLst>
              </a:tr>
              <a:tr h="30497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>
                          <a:effectLst/>
                        </a:rPr>
                        <a:t>15319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Nintendogs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24680000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Simulation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2005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 anchor="b"/>
                </a:tc>
                <a:extLst>
                  <a:ext uri="{0D108BD9-81ED-4DB2-BD59-A6C34878D82A}">
                    <a16:rowId xmlns:a16="http://schemas.microsoft.com/office/drawing/2014/main" val="356663119"/>
                  </a:ext>
                </a:extLst>
              </a:tr>
              <a:tr h="30497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>
                          <a:effectLst/>
                        </a:rPr>
                        <a:t>10429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Mario Kart 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23260000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Racing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2005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 anchor="b"/>
                </a:tc>
                <a:extLst>
                  <a:ext uri="{0D108BD9-81ED-4DB2-BD59-A6C34878D82A}">
                    <a16:rowId xmlns:a16="http://schemas.microsoft.com/office/drawing/2014/main" val="962655696"/>
                  </a:ext>
                </a:extLst>
              </a:tr>
              <a:tr h="78335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>
                          <a:effectLst/>
                        </a:rPr>
                        <a:t>3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Grand Theft Auto: San Andreas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20810000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Action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PS2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2004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 anchor="b"/>
                </a:tc>
                <a:extLst>
                  <a:ext uri="{0D108BD9-81ED-4DB2-BD59-A6C34878D82A}">
                    <a16:rowId xmlns:a16="http://schemas.microsoft.com/office/drawing/2014/main" val="2625249271"/>
                  </a:ext>
                </a:extLst>
              </a:tr>
              <a:tr h="78335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>
                          <a:effectLst/>
                        </a:rPr>
                        <a:t>6240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Brain Age: Train Your Brain in Minutes a Day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20160000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Misc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2006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91" marR="13591" marT="13591" marB="0" anchor="b"/>
                </a:tc>
                <a:extLst>
                  <a:ext uri="{0D108BD9-81ED-4DB2-BD59-A6C34878D82A}">
                    <a16:rowId xmlns:a16="http://schemas.microsoft.com/office/drawing/2014/main" val="352705795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A8C6BE8-821E-8DAC-A4F7-F045661FD927}"/>
              </a:ext>
            </a:extLst>
          </p:cNvPr>
          <p:cNvSpPr/>
          <p:nvPr/>
        </p:nvSpPr>
        <p:spPr>
          <a:xfrm>
            <a:off x="8203484" y="2609636"/>
            <a:ext cx="1117600" cy="130488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7F0AC4-63BF-AA56-B40E-E09B1BDD0FEC}"/>
              </a:ext>
            </a:extLst>
          </p:cNvPr>
          <p:cNvSpPr/>
          <p:nvPr/>
        </p:nvSpPr>
        <p:spPr>
          <a:xfrm>
            <a:off x="8088756" y="4746660"/>
            <a:ext cx="1117600" cy="67966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49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시간에 따른 게임 </a:t>
            </a:r>
            <a:r>
              <a:rPr lang="ko-KR" altLang="en-US"/>
              <a:t>플렛폼의</a:t>
            </a:r>
            <a:r>
              <a:rPr lang="en-US" altLang="ko-KR" dirty="0"/>
              <a:t> </a:t>
            </a:r>
            <a:r>
              <a:rPr lang="ko-KR" altLang="en-US" dirty="0"/>
              <a:t>변화</a:t>
            </a:r>
            <a:br>
              <a:rPr lang="en-US" altLang="ko-KR" dirty="0"/>
            </a:br>
            <a:r>
              <a:rPr lang="en-US" altLang="ko-KR" dirty="0"/>
              <a:t>	: 7</a:t>
            </a:r>
            <a:r>
              <a:rPr lang="ko-KR" altLang="en-US" dirty="0"/>
              <a:t>세대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B5D0CA-CE0B-0B31-15E2-650E7CBF2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43392"/>
              </p:ext>
            </p:extLst>
          </p:nvPr>
        </p:nvGraphicFramePr>
        <p:xfrm>
          <a:off x="1862760" y="2015732"/>
          <a:ext cx="8780916" cy="3450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87">
                  <a:extLst>
                    <a:ext uri="{9D8B030D-6E8A-4147-A177-3AD203B41FA5}">
                      <a16:colId xmlns:a16="http://schemas.microsoft.com/office/drawing/2014/main" val="638044021"/>
                    </a:ext>
                  </a:extLst>
                </a:gridCol>
                <a:gridCol w="1352490">
                  <a:extLst>
                    <a:ext uri="{9D8B030D-6E8A-4147-A177-3AD203B41FA5}">
                      <a16:colId xmlns:a16="http://schemas.microsoft.com/office/drawing/2014/main" val="1092367158"/>
                    </a:ext>
                  </a:extLst>
                </a:gridCol>
                <a:gridCol w="1391756">
                  <a:extLst>
                    <a:ext uri="{9D8B030D-6E8A-4147-A177-3AD203B41FA5}">
                      <a16:colId xmlns:a16="http://schemas.microsoft.com/office/drawing/2014/main" val="375715992"/>
                    </a:ext>
                  </a:extLst>
                </a:gridCol>
                <a:gridCol w="1211687">
                  <a:extLst>
                    <a:ext uri="{9D8B030D-6E8A-4147-A177-3AD203B41FA5}">
                      <a16:colId xmlns:a16="http://schemas.microsoft.com/office/drawing/2014/main" val="3720888799"/>
                    </a:ext>
                  </a:extLst>
                </a:gridCol>
                <a:gridCol w="1211687">
                  <a:extLst>
                    <a:ext uri="{9D8B030D-6E8A-4147-A177-3AD203B41FA5}">
                      <a16:colId xmlns:a16="http://schemas.microsoft.com/office/drawing/2014/main" val="4019415014"/>
                    </a:ext>
                  </a:extLst>
                </a:gridCol>
                <a:gridCol w="1211687">
                  <a:extLst>
                    <a:ext uri="{9D8B030D-6E8A-4147-A177-3AD203B41FA5}">
                      <a16:colId xmlns:a16="http://schemas.microsoft.com/office/drawing/2014/main" val="920963939"/>
                    </a:ext>
                  </a:extLst>
                </a:gridCol>
                <a:gridCol w="1189922">
                  <a:extLst>
                    <a:ext uri="{9D8B030D-6E8A-4147-A177-3AD203B41FA5}">
                      <a16:colId xmlns:a16="http://schemas.microsoft.com/office/drawing/2014/main" val="2013550037"/>
                    </a:ext>
                  </a:extLst>
                </a:gridCol>
              </a:tblGrid>
              <a:tr h="377643">
                <a:tc>
                  <a:txBody>
                    <a:bodyPr/>
                    <a:lstStyle/>
                    <a:p>
                      <a:pPr algn="l" fontAlgn="b"/>
                      <a:endParaRPr lang="ko-KR" altLang="en-US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900" u="none" strike="noStrike">
                          <a:effectLst/>
                        </a:rPr>
                        <a:t>Name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900" u="none" strike="noStrike">
                          <a:effectLst/>
                        </a:rPr>
                        <a:t>Total_Sales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900" u="none" strike="noStrike">
                          <a:effectLst/>
                        </a:rPr>
                        <a:t>pf_gens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900" u="none" strike="noStrike">
                          <a:effectLst/>
                        </a:rPr>
                        <a:t>Genre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900" u="none" strike="noStrike">
                          <a:effectLst/>
                        </a:rPr>
                        <a:t>Platform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900" u="none" strike="noStrike">
                          <a:effectLst/>
                        </a:rPr>
                        <a:t>Year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/>
                </a:tc>
                <a:extLst>
                  <a:ext uri="{0D108BD9-81ED-4DB2-BD59-A6C34878D82A}">
                    <a16:rowId xmlns:a16="http://schemas.microsoft.com/office/drawing/2014/main" val="4128411451"/>
                  </a:ext>
                </a:extLst>
              </a:tr>
              <a:tr h="37764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900" u="none" strike="noStrike">
                          <a:effectLst/>
                        </a:rPr>
                        <a:t>16505</a:t>
                      </a:r>
                      <a:endParaRPr lang="en-US" altLang="ko-KR" sz="1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Wii Sports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900" u="none" strike="noStrike">
                          <a:effectLst/>
                        </a:rPr>
                        <a:t>82650000</a:t>
                      </a:r>
                      <a:endParaRPr lang="en-US" altLang="ko-KR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900" u="none" strike="noStrike">
                          <a:effectLst/>
                        </a:rPr>
                        <a:t>7</a:t>
                      </a:r>
                      <a:endParaRPr lang="en-US" altLang="ko-KR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Sports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Wii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900" u="none" strike="noStrike">
                          <a:effectLst/>
                        </a:rPr>
                        <a:t>2006</a:t>
                      </a:r>
                      <a:endParaRPr lang="en-US" altLang="ko-KR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 anchor="b"/>
                </a:tc>
                <a:extLst>
                  <a:ext uri="{0D108BD9-81ED-4DB2-BD59-A6C34878D82A}">
                    <a16:rowId xmlns:a16="http://schemas.microsoft.com/office/drawing/2014/main" val="3002763123"/>
                  </a:ext>
                </a:extLst>
              </a:tr>
              <a:tr h="67383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900" u="none" strike="noStrike">
                          <a:effectLst/>
                        </a:rPr>
                        <a:t>10428</a:t>
                      </a:r>
                      <a:endParaRPr lang="en-US" altLang="ko-KR" sz="1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Mario Kart Wii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900" u="none" strike="noStrike">
                          <a:effectLst/>
                        </a:rPr>
                        <a:t>35980000</a:t>
                      </a:r>
                      <a:endParaRPr lang="en-US" altLang="ko-KR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900" u="none" strike="noStrike">
                          <a:effectLst/>
                        </a:rPr>
                        <a:t>7</a:t>
                      </a:r>
                      <a:endParaRPr lang="en-US" altLang="ko-KR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Racing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Wii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900" u="none" strike="noStrike">
                          <a:effectLst/>
                        </a:rPr>
                        <a:t>2008</a:t>
                      </a:r>
                      <a:endParaRPr lang="en-US" altLang="ko-KR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 anchor="b"/>
                </a:tc>
                <a:extLst>
                  <a:ext uri="{0D108BD9-81ED-4DB2-BD59-A6C34878D82A}">
                    <a16:rowId xmlns:a16="http://schemas.microsoft.com/office/drawing/2014/main" val="3068543273"/>
                  </a:ext>
                </a:extLst>
              </a:tr>
              <a:tr h="67383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900" u="none" strike="noStrike">
                          <a:effectLst/>
                        </a:rPr>
                        <a:t>16506</a:t>
                      </a:r>
                      <a:endParaRPr lang="en-US" altLang="ko-KR" sz="1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Wii Sports Resort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900" u="none" strike="noStrike">
                          <a:effectLst/>
                        </a:rPr>
                        <a:t>32900000</a:t>
                      </a:r>
                      <a:endParaRPr lang="en-US" altLang="ko-KR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900" u="none" strike="noStrike">
                          <a:effectLst/>
                        </a:rPr>
                        <a:t>7</a:t>
                      </a:r>
                      <a:endParaRPr lang="en-US" altLang="ko-KR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Sports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Wii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900" u="none" strike="noStrike">
                          <a:effectLst/>
                        </a:rPr>
                        <a:t>2009</a:t>
                      </a:r>
                      <a:endParaRPr lang="en-US" altLang="ko-KR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 anchor="b"/>
                </a:tc>
                <a:extLst>
                  <a:ext uri="{0D108BD9-81ED-4DB2-BD59-A6C34878D82A}">
                    <a16:rowId xmlns:a16="http://schemas.microsoft.com/office/drawing/2014/main" val="2822228300"/>
                  </a:ext>
                </a:extLst>
              </a:tr>
              <a:tr h="37764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900" u="none" strike="noStrike">
                          <a:effectLst/>
                        </a:rPr>
                        <a:t>6239</a:t>
                      </a:r>
                      <a:endParaRPr lang="en-US" altLang="ko-KR" sz="1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Wii Play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900" u="none" strike="noStrike">
                          <a:effectLst/>
                        </a:rPr>
                        <a:t>28920000</a:t>
                      </a:r>
                      <a:endParaRPr lang="en-US" altLang="ko-KR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900" u="none" strike="noStrike">
                          <a:effectLst/>
                        </a:rPr>
                        <a:t>7</a:t>
                      </a:r>
                      <a:endParaRPr lang="en-US" altLang="ko-KR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Misc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Wii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900" u="none" strike="noStrike">
                          <a:effectLst/>
                        </a:rPr>
                        <a:t>2007</a:t>
                      </a:r>
                      <a:endParaRPr lang="en-US" altLang="ko-KR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 anchor="b"/>
                </a:tc>
                <a:extLst>
                  <a:ext uri="{0D108BD9-81ED-4DB2-BD59-A6C34878D82A}">
                    <a16:rowId xmlns:a16="http://schemas.microsoft.com/office/drawing/2014/main" val="3841996241"/>
                  </a:ext>
                </a:extLst>
              </a:tr>
              <a:tr h="97002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900" u="none" strike="noStrike">
                          <a:effectLst/>
                        </a:rPr>
                        <a:t>8570</a:t>
                      </a:r>
                      <a:endParaRPr lang="en-US" altLang="ko-KR" sz="1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New Super Mario Bros. Wii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900" u="none" strike="noStrike">
                          <a:effectLst/>
                        </a:rPr>
                        <a:t>28510000</a:t>
                      </a:r>
                      <a:endParaRPr lang="en-US" altLang="ko-KR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900" u="none" strike="noStrike">
                          <a:effectLst/>
                        </a:rPr>
                        <a:t>7</a:t>
                      </a:r>
                      <a:endParaRPr lang="en-US" altLang="ko-KR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Platform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Wii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900" u="none" strike="noStrike">
                          <a:effectLst/>
                        </a:rPr>
                        <a:t>2009</a:t>
                      </a:r>
                      <a:endParaRPr lang="en-US" altLang="ko-KR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29" marR="16829" marT="16829" marB="0" anchor="b"/>
                </a:tc>
                <a:extLst>
                  <a:ext uri="{0D108BD9-81ED-4DB2-BD59-A6C34878D82A}">
                    <a16:rowId xmlns:a16="http://schemas.microsoft.com/office/drawing/2014/main" val="17533628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BA5B07E4-7AC7-A993-706D-0A684E9A99D4}"/>
              </a:ext>
            </a:extLst>
          </p:cNvPr>
          <p:cNvSpPr/>
          <p:nvPr/>
        </p:nvSpPr>
        <p:spPr>
          <a:xfrm>
            <a:off x="8018549" y="2266098"/>
            <a:ext cx="1117600" cy="336223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404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시간에 따른 게임 </a:t>
            </a:r>
            <a:r>
              <a:rPr lang="ko-KR" altLang="en-US" dirty="0" err="1"/>
              <a:t>플렛폼의</a:t>
            </a:r>
            <a:r>
              <a:rPr lang="en-US" altLang="ko-KR" dirty="0"/>
              <a:t> </a:t>
            </a:r>
            <a:r>
              <a:rPr lang="ko-KR" altLang="en-US" dirty="0"/>
              <a:t>변화</a:t>
            </a:r>
            <a:br>
              <a:rPr lang="en-US" altLang="ko-KR" dirty="0"/>
            </a:br>
            <a:r>
              <a:rPr lang="en-US" altLang="ko-KR" dirty="0"/>
              <a:t>	: 8</a:t>
            </a:r>
            <a:r>
              <a:rPr lang="ko-KR" altLang="en-US" dirty="0"/>
              <a:t>세대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6892FD5-C02A-E0F0-C613-9A8F36630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268280"/>
              </p:ext>
            </p:extLst>
          </p:nvPr>
        </p:nvGraphicFramePr>
        <p:xfrm>
          <a:off x="1451579" y="2224568"/>
          <a:ext cx="9603276" cy="303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130">
                  <a:extLst>
                    <a:ext uri="{9D8B030D-6E8A-4147-A177-3AD203B41FA5}">
                      <a16:colId xmlns:a16="http://schemas.microsoft.com/office/drawing/2014/main" val="3307930276"/>
                    </a:ext>
                  </a:extLst>
                </a:gridCol>
                <a:gridCol w="1439051">
                  <a:extLst>
                    <a:ext uri="{9D8B030D-6E8A-4147-A177-3AD203B41FA5}">
                      <a16:colId xmlns:a16="http://schemas.microsoft.com/office/drawing/2014/main" val="2738661521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781095511"/>
                    </a:ext>
                  </a:extLst>
                </a:gridCol>
                <a:gridCol w="1316130">
                  <a:extLst>
                    <a:ext uri="{9D8B030D-6E8A-4147-A177-3AD203B41FA5}">
                      <a16:colId xmlns:a16="http://schemas.microsoft.com/office/drawing/2014/main" val="2660595007"/>
                    </a:ext>
                  </a:extLst>
                </a:gridCol>
                <a:gridCol w="1415183">
                  <a:extLst>
                    <a:ext uri="{9D8B030D-6E8A-4147-A177-3AD203B41FA5}">
                      <a16:colId xmlns:a16="http://schemas.microsoft.com/office/drawing/2014/main" val="536856330"/>
                    </a:ext>
                  </a:extLst>
                </a:gridCol>
                <a:gridCol w="1316130">
                  <a:extLst>
                    <a:ext uri="{9D8B030D-6E8A-4147-A177-3AD203B41FA5}">
                      <a16:colId xmlns:a16="http://schemas.microsoft.com/office/drawing/2014/main" val="240731007"/>
                    </a:ext>
                  </a:extLst>
                </a:gridCol>
                <a:gridCol w="1292980">
                  <a:extLst>
                    <a:ext uri="{9D8B030D-6E8A-4147-A177-3AD203B41FA5}">
                      <a16:colId xmlns:a16="http://schemas.microsoft.com/office/drawing/2014/main" val="854729784"/>
                    </a:ext>
                  </a:extLst>
                </a:gridCol>
              </a:tblGrid>
              <a:tr h="305692">
                <a:tc>
                  <a:txBody>
                    <a:bodyPr/>
                    <a:lstStyle/>
                    <a:p>
                      <a:pPr algn="l" fontAlgn="b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Name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Total_Sales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pf_gens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Genre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Platform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Year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/>
                </a:tc>
                <a:extLst>
                  <a:ext uri="{0D108BD9-81ED-4DB2-BD59-A6C34878D82A}">
                    <a16:rowId xmlns:a16="http://schemas.microsoft.com/office/drawing/2014/main" val="164189764"/>
                  </a:ext>
                </a:extLst>
              </a:tr>
              <a:tr h="5454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>
                          <a:effectLst/>
                        </a:rPr>
                        <a:t>2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Grand Theft Auto 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19390000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Action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PS4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2014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 anchor="b"/>
                </a:tc>
                <a:extLst>
                  <a:ext uri="{0D108BD9-81ED-4DB2-BD59-A6C34878D82A}">
                    <a16:rowId xmlns:a16="http://schemas.microsoft.com/office/drawing/2014/main" val="2616147858"/>
                  </a:ext>
                </a:extLst>
              </a:tr>
              <a:tr h="5454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>
                          <a:effectLst/>
                        </a:rPr>
                        <a:t>13725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Call of Duty: Black Ops 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15090000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Shooter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PS4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2015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 anchor="b"/>
                </a:tc>
                <a:extLst>
                  <a:ext uri="{0D108BD9-81ED-4DB2-BD59-A6C34878D82A}">
                    <a16:rowId xmlns:a16="http://schemas.microsoft.com/office/drawing/2014/main" val="174627779"/>
                  </a:ext>
                </a:extLst>
              </a:tr>
              <a:tr h="5454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>
                          <a:effectLst/>
                        </a:rPr>
                        <a:t>3004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Red Dead Redemption 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13940000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Action-Adventure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PS4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2018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 anchor="b"/>
                </a:tc>
                <a:extLst>
                  <a:ext uri="{0D108BD9-81ED-4DB2-BD59-A6C34878D82A}">
                    <a16:rowId xmlns:a16="http://schemas.microsoft.com/office/drawing/2014/main" val="517809574"/>
                  </a:ext>
                </a:extLst>
              </a:tr>
              <a:tr h="5454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>
                          <a:effectLst/>
                        </a:rPr>
                        <a:t>13733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Call of Duty: WWII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13400000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Shooter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PS4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2017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 anchor="b"/>
                </a:tc>
                <a:extLst>
                  <a:ext uri="{0D108BD9-81ED-4DB2-BD59-A6C34878D82A}">
                    <a16:rowId xmlns:a16="http://schemas.microsoft.com/office/drawing/2014/main" val="2326754006"/>
                  </a:ext>
                </a:extLst>
              </a:tr>
              <a:tr h="5454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>
                          <a:effectLst/>
                        </a:rPr>
                        <a:t>10427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Mario Kart 8 Deluxe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13050000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Racing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2017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3" marR="13623" marT="13623" marB="0" anchor="b"/>
                </a:tc>
                <a:extLst>
                  <a:ext uri="{0D108BD9-81ED-4DB2-BD59-A6C34878D82A}">
                    <a16:rowId xmlns:a16="http://schemas.microsoft.com/office/drawing/2014/main" val="49168884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8060C41-7F2E-EFCD-BD41-0C39EB9FF79F}"/>
              </a:ext>
            </a:extLst>
          </p:cNvPr>
          <p:cNvSpPr/>
          <p:nvPr/>
        </p:nvSpPr>
        <p:spPr>
          <a:xfrm>
            <a:off x="8121291" y="2681555"/>
            <a:ext cx="1117600" cy="211489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713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95F9B1-A909-4DE7-8812-C6C8E47ED2E0}"/>
              </a:ext>
            </a:extLst>
          </p:cNvPr>
          <p:cNvSpPr txBox="1"/>
          <p:nvPr/>
        </p:nvSpPr>
        <p:spPr>
          <a:xfrm>
            <a:off x="6409677" y="5545988"/>
            <a:ext cx="4847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  <a:ea typeface="+mn-ea"/>
              </a:rPr>
              <a:t>글로벌 게임산업 트렌드</a:t>
            </a:r>
            <a:r>
              <a:rPr lang="en-US" altLang="ko-KR" sz="1600" dirty="0">
                <a:latin typeface="+mn-ea"/>
                <a:ea typeface="+mn-ea"/>
              </a:rPr>
              <a:t>(2022</a:t>
            </a:r>
            <a:r>
              <a:rPr lang="ko-KR" altLang="en-US" sz="1600" dirty="0">
                <a:latin typeface="+mn-ea"/>
                <a:ea typeface="+mn-ea"/>
              </a:rPr>
              <a:t>년 </a:t>
            </a:r>
            <a:r>
              <a:rPr lang="en-US" altLang="ko-KR" sz="1600" dirty="0">
                <a:latin typeface="+mn-ea"/>
                <a:ea typeface="+mn-ea"/>
              </a:rPr>
              <a:t>9+10</a:t>
            </a:r>
            <a:r>
              <a:rPr lang="ko-KR" altLang="en-US" sz="1600" dirty="0">
                <a:latin typeface="+mn-ea"/>
                <a:ea typeface="+mn-ea"/>
              </a:rPr>
              <a:t>월호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endParaRPr lang="ko-KR" altLang="en-US" sz="1600" dirty="0"/>
          </a:p>
        </p:txBody>
      </p:sp>
      <p:graphicFrame>
        <p:nvGraphicFramePr>
          <p:cNvPr id="10" name="내용 개체 틀 2">
            <a:extLst>
              <a:ext uri="{FF2B5EF4-FFF2-40B4-BE49-F238E27FC236}">
                <a16:creationId xmlns:a16="http://schemas.microsoft.com/office/drawing/2014/main" id="{B68F2F02-FAE4-E295-36D2-3D89B1B978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4362" y="1987163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제목 7">
            <a:extLst>
              <a:ext uri="{FF2B5EF4-FFF2-40B4-BE49-F238E27FC236}">
                <a16:creationId xmlns:a16="http://schemas.microsoft.com/office/drawing/2014/main" id="{D19D44CC-BF8F-4083-33F4-A77D7C65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1" y="829716"/>
            <a:ext cx="9603275" cy="1049235"/>
          </a:xfrm>
        </p:spPr>
        <p:txBody>
          <a:bodyPr/>
          <a:lstStyle/>
          <a:p>
            <a:r>
              <a:rPr lang="ko-KR" altLang="en-US" b="1" dirty="0"/>
              <a:t>게임산업</a:t>
            </a:r>
            <a:r>
              <a:rPr lang="en-US" altLang="ko-KR" b="1" dirty="0"/>
              <a:t>, </a:t>
            </a:r>
            <a:r>
              <a:rPr lang="ko-KR" altLang="en-US" b="1" dirty="0"/>
              <a:t>이제는 </a:t>
            </a:r>
            <a:r>
              <a:rPr lang="ko-KR" altLang="en-US" b="1" dirty="0" err="1"/>
              <a:t>하락기</a:t>
            </a:r>
            <a:r>
              <a:rPr lang="en-US" altLang="ko-KR" b="1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303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5C5A3-8715-4968-D0D9-C0F4E06B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시간에 따른 게임 </a:t>
            </a:r>
            <a:r>
              <a:rPr lang="ko-KR" altLang="en-US" dirty="0" err="1"/>
              <a:t>플렛폼의</a:t>
            </a:r>
            <a:r>
              <a:rPr lang="en-US" altLang="ko-KR" dirty="0"/>
              <a:t> </a:t>
            </a:r>
            <a:r>
              <a:rPr lang="ko-KR" altLang="en-US" dirty="0"/>
              <a:t>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34334-DC85-1A32-8B84-50F408A91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 err="1">
                <a:effectLst/>
                <a:latin typeface="Courier New" panose="02070309020205020404" pitchFamily="49" charset="0"/>
              </a:rPr>
              <a:t>플렛폼의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 세대가 바뀜에 따라 게임의 매출도 변화하였음</a:t>
            </a:r>
            <a:endParaRPr lang="en-US" altLang="ko-KR" b="0" dirty="0"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effectLst/>
                <a:latin typeface="Courier New" panose="02070309020205020404" pitchFamily="49" charset="0"/>
              </a:rPr>
              <a:t>2000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년대 이전에는 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5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세대 </a:t>
            </a:r>
            <a:r>
              <a:rPr lang="ko-KR" altLang="en-US" b="0" dirty="0" err="1">
                <a:effectLst/>
                <a:latin typeface="Courier New" panose="02070309020205020404" pitchFamily="49" charset="0"/>
              </a:rPr>
              <a:t>플렛폼</a:t>
            </a:r>
            <a:endParaRPr lang="ko-KR" altLang="en-US" b="0" dirty="0"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effectLst/>
                <a:latin typeface="Courier New" panose="02070309020205020404" pitchFamily="49" charset="0"/>
              </a:rPr>
              <a:t>2000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년대 중반에는 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6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세대 </a:t>
            </a:r>
            <a:r>
              <a:rPr lang="ko-KR" altLang="en-US" b="0" dirty="0" err="1">
                <a:effectLst/>
                <a:latin typeface="Courier New" panose="02070309020205020404" pitchFamily="49" charset="0"/>
              </a:rPr>
              <a:t>플렛폼</a:t>
            </a:r>
            <a:endParaRPr lang="ko-KR" altLang="en-US" b="0" dirty="0"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effectLst/>
                <a:latin typeface="Courier New" panose="02070309020205020404" pitchFamily="49" charset="0"/>
              </a:rPr>
              <a:t>2010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년 즈음에는 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7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세대 </a:t>
            </a:r>
            <a:r>
              <a:rPr lang="ko-KR" altLang="en-US" b="0" dirty="0" err="1">
                <a:effectLst/>
                <a:latin typeface="Courier New" panose="02070309020205020404" pitchFamily="49" charset="0"/>
              </a:rPr>
              <a:t>플렛폼</a:t>
            </a:r>
            <a:endParaRPr lang="ko-KR" altLang="en-US" b="0" dirty="0"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effectLst/>
                <a:latin typeface="Courier New" panose="02070309020205020404" pitchFamily="49" charset="0"/>
              </a:rPr>
              <a:t>2010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년대 </a:t>
            </a:r>
            <a:r>
              <a:rPr lang="ko-KR" altLang="en-US" b="0" dirty="0" err="1">
                <a:effectLst/>
                <a:latin typeface="Courier New" panose="02070309020205020404" pitchFamily="49" charset="0"/>
              </a:rPr>
              <a:t>중반에슨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8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세대 </a:t>
            </a:r>
            <a:r>
              <a:rPr lang="ko-KR" altLang="en-US" b="0" dirty="0" err="1">
                <a:effectLst/>
                <a:latin typeface="Courier New" panose="02070309020205020404" pitchFamily="49" charset="0"/>
              </a:rPr>
              <a:t>플렛폼</a:t>
            </a:r>
            <a:endParaRPr lang="ko-KR" altLang="en-US" b="0" dirty="0">
              <a:effectLst/>
              <a:latin typeface="Courier New" panose="02070309020205020404" pitchFamily="49" charset="0"/>
            </a:endParaRPr>
          </a:p>
          <a:p>
            <a:r>
              <a:rPr lang="ko-KR" altLang="en-US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플랫폼이 매출에 큰 영향</a:t>
            </a:r>
          </a:p>
        </p:txBody>
      </p:sp>
    </p:spTree>
    <p:extLst>
      <p:ext uri="{BB962C8B-B14F-4D97-AF65-F5344CB8AC3E}">
        <p14:creationId xmlns:p14="http://schemas.microsoft.com/office/powerpoint/2010/main" val="901371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A77AB46-AC23-82E8-A501-AA7E4E08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3200" dirty="0"/>
              <a:t>국내 게임이용 변화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F468DBB-BA95-7DF1-E1A8-BDC52441B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696682"/>
            <a:ext cx="9603274" cy="208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08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B17113D0-1F43-2594-6D56-1A8EC213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가정용 게임기 보유 비율 변화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E108B3-F2A3-BBA1-4717-A2676050F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5732"/>
            <a:ext cx="6901223" cy="3450613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5D5EE28-8059-304A-BAA9-41D1FE6B0D33}"/>
              </a:ext>
            </a:extLst>
          </p:cNvPr>
          <p:cNvSpPr/>
          <p:nvPr/>
        </p:nvSpPr>
        <p:spPr>
          <a:xfrm rot="1946087">
            <a:off x="3318731" y="3400874"/>
            <a:ext cx="3533376" cy="503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90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B17113D0-1F43-2594-6D56-1A8EC213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주로 사용하는 게임 매체 변화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FC3E53-625E-6BEA-C0F3-80EB08217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5732"/>
            <a:ext cx="5751020" cy="3450613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0CBEFBF-2BA3-586A-D15D-4FD4221BF12D}"/>
              </a:ext>
            </a:extLst>
          </p:cNvPr>
          <p:cNvSpPr/>
          <p:nvPr/>
        </p:nvSpPr>
        <p:spPr>
          <a:xfrm rot="20125567">
            <a:off x="3789636" y="3400885"/>
            <a:ext cx="2369322" cy="503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331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AB46-AC23-82E8-A501-AA7E4E08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821" y="1201793"/>
            <a:ext cx="9294919" cy="2036226"/>
          </a:xfrm>
        </p:spPr>
        <p:txBody>
          <a:bodyPr anchor="ctr"/>
          <a:lstStyle/>
          <a:p>
            <a:pPr algn="ctr"/>
            <a:r>
              <a:rPr lang="ko-KR" altLang="en-US" b="1" dirty="0"/>
              <a:t>결론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3811B62-232C-854E-33D2-E94116424A0B}"/>
              </a:ext>
            </a:extLst>
          </p:cNvPr>
          <p:cNvSpPr txBox="1">
            <a:spLocks/>
          </p:cNvSpPr>
          <p:nvPr/>
        </p:nvSpPr>
        <p:spPr>
          <a:xfrm>
            <a:off x="3020157" y="3515109"/>
            <a:ext cx="6151685" cy="2311347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</a:rPr>
              <a:t>시간에 따라 비디오게임의 트렌드는 변화하였는가</a:t>
            </a:r>
            <a:r>
              <a:rPr lang="en-US" altLang="ko-KR" dirty="0">
                <a:solidFill>
                  <a:srgbClr val="000000"/>
                </a:solidFill>
              </a:rPr>
              <a:t>?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</a:rPr>
              <a:t>지역에 따라 선호하는 비디오게임이 </a:t>
            </a:r>
            <a:r>
              <a:rPr lang="ko-KR" altLang="en-US" dirty="0" err="1">
                <a:solidFill>
                  <a:srgbClr val="000000"/>
                </a:solidFill>
              </a:rPr>
              <a:t>다른가</a:t>
            </a:r>
            <a:r>
              <a:rPr lang="en-US" altLang="ko-KR" dirty="0">
                <a:solidFill>
                  <a:srgbClr val="000000"/>
                </a:solidFill>
              </a:rPr>
              <a:t>?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</a:rPr>
              <a:t>인기가 많은 게임은 어떤 게임인가</a:t>
            </a:r>
            <a:r>
              <a:rPr lang="en-US" altLang="ko-KR" dirty="0">
                <a:solidFill>
                  <a:srgbClr val="000000"/>
                </a:solidFill>
              </a:rPr>
              <a:t>?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19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5C5A3-8715-4968-D0D9-C0F4E06B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지역에 따라 평균 비디오게임 판매량이 다름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34334-DC85-1A32-8B84-50F408A91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effectLst/>
                <a:latin typeface="Courier New" panose="02070309020205020404" pitchFamily="49" charset="0"/>
              </a:rPr>
              <a:t>2021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년 이전에는 북미지역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, PAL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지역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일본지역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기타지역 순으로 판매량이 차이가 났음</a:t>
            </a:r>
          </a:p>
          <a:p>
            <a:r>
              <a:rPr lang="en-US" altLang="ko-KR" b="0" dirty="0">
                <a:effectLst/>
                <a:latin typeface="Courier New" panose="02070309020205020404" pitchFamily="49" charset="0"/>
              </a:rPr>
              <a:t>2012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년 이후에는 ‘판매량 </a:t>
            </a:r>
            <a:r>
              <a:rPr lang="ko-KR" altLang="en-US" b="0" dirty="0" err="1">
                <a:effectLst/>
                <a:latin typeface="Courier New" panose="02070309020205020404" pitchFamily="49" charset="0"/>
              </a:rPr>
              <a:t>높은지역’과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 ‘판매량 </a:t>
            </a:r>
            <a:r>
              <a:rPr lang="ko-KR" altLang="en-US" b="0" dirty="0" err="1">
                <a:effectLst/>
                <a:latin typeface="Courier New" panose="02070309020205020404" pitchFamily="49" charset="0"/>
              </a:rPr>
              <a:t>낮은지역’으로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 이분화 됨</a:t>
            </a:r>
          </a:p>
          <a:p>
            <a:r>
              <a:rPr lang="en-US" altLang="ko-KR" b="0" dirty="0">
                <a:effectLst/>
                <a:latin typeface="Courier New" panose="02070309020205020404" pitchFamily="49" charset="0"/>
              </a:rPr>
              <a:t>PAL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지역에 중국이 포함되어 중국의 게임매출이 크게 오른 것에서 그 이유를 찾을 수 있음</a:t>
            </a:r>
            <a:endParaRPr lang="en-US" altLang="ko-KR" b="0" dirty="0">
              <a:effectLst/>
              <a:latin typeface="Courier New" panose="02070309020205020404" pitchFamily="49" charset="0"/>
            </a:endParaRPr>
          </a:p>
          <a:p>
            <a:r>
              <a:rPr lang="ko-KR" altLang="en-US" b="0" dirty="0">
                <a:effectLst/>
                <a:latin typeface="Courier New" panose="02070309020205020404" pitchFamily="49" charset="0"/>
              </a:rPr>
              <a:t>전통적으로 게임매출이 </a:t>
            </a:r>
            <a:r>
              <a:rPr lang="ko-KR" altLang="en-US" b="0" dirty="0" err="1">
                <a:effectLst/>
                <a:latin typeface="Courier New" panose="02070309020205020404" pitchFamily="49" charset="0"/>
              </a:rPr>
              <a:t>높은지역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 뿐만이 아니라 동남아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남미 등의 </a:t>
            </a:r>
            <a:r>
              <a:rPr lang="ko-KR" altLang="en-US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새로운 지역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에서 게임 매출이 늘어날 수 있음</a:t>
            </a:r>
          </a:p>
          <a:p>
            <a:endParaRPr lang="ko-KR" altLang="en-US" b="0" dirty="0">
              <a:effectLst/>
              <a:latin typeface="Courier New" panose="02070309020205020404" pitchFamily="49" charset="0"/>
            </a:endParaRPr>
          </a:p>
          <a:p>
            <a:endParaRPr lang="ko-KR" altLang="en-US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457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5C5A3-8715-4968-D0D9-C0F4E06B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지역에 따른 선호하는 게임의 장르가 다르다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34334-DC85-1A32-8B84-50F408A91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지역별로 맞춤형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게임 제작이 필요함</a:t>
            </a:r>
            <a:endParaRPr lang="en-US" altLang="ko-KR" dirty="0">
              <a:latin typeface="Courier New" panose="02070309020205020404" pitchFamily="49" charset="0"/>
            </a:endParaRPr>
          </a:p>
          <a:p>
            <a:r>
              <a:rPr lang="ko-KR" altLang="en-US" b="0" i="0" dirty="0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지역의 문화와 역사에 따라 적합한 게임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이 출시되어야 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경쟁력있는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 게임이 될 수 있을 것</a:t>
            </a:r>
            <a:endParaRPr lang="ko-KR" altLang="en-US" b="0" dirty="0">
              <a:effectLst/>
              <a:latin typeface="Courier New" panose="020703090202050204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688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5C5A3-8715-4968-D0D9-C0F4E06B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시간에 따른 게임 </a:t>
            </a:r>
            <a:r>
              <a:rPr lang="ko-KR" altLang="en-US" dirty="0" err="1"/>
              <a:t>플렛폼이</a:t>
            </a:r>
            <a:r>
              <a:rPr lang="ko-KR" altLang="en-US" dirty="0"/>
              <a:t> 바뀌었음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34334-DC85-1A32-8B84-50F408A91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모바일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은 게임플랫폼의 새로운 강자로 등장</a:t>
            </a:r>
          </a:p>
          <a:p>
            <a:r>
              <a:rPr lang="ko-KR" altLang="en-US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크로스플랫폼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을 통한 다양한 변화가 이루어져야</a:t>
            </a:r>
          </a:p>
          <a:p>
            <a:r>
              <a:rPr lang="en-US" altLang="ko-KR" b="0" dirty="0">
                <a:effectLst/>
                <a:latin typeface="Courier New" panose="02070309020205020404" pitchFamily="49" charset="0"/>
              </a:rPr>
              <a:t>Steam, Epic Games, Roblox 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등 다양한 게임 제공 플랫폼도 </a:t>
            </a:r>
            <a:r>
              <a:rPr lang="ko-KR" altLang="en-US" b="0" dirty="0" err="1">
                <a:effectLst/>
                <a:latin typeface="Courier New" panose="02070309020205020404" pitchFamily="49" charset="0"/>
              </a:rPr>
              <a:t>눈여겨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 보아야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178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AB46-AC23-82E8-A501-AA7E4E08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821" y="1201793"/>
            <a:ext cx="9294919" cy="2036226"/>
          </a:xfrm>
        </p:spPr>
        <p:txBody>
          <a:bodyPr anchor="ctr"/>
          <a:lstStyle/>
          <a:p>
            <a:pPr algn="ctr"/>
            <a:r>
              <a:rPr lang="ko-KR" altLang="en-US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48042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AB46-AC23-82E8-A501-AA7E4E08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821" y="1201793"/>
            <a:ext cx="9294919" cy="2036226"/>
          </a:xfrm>
        </p:spPr>
        <p:txBody>
          <a:bodyPr anchor="ctr"/>
          <a:lstStyle/>
          <a:p>
            <a:pPr algn="ctr"/>
            <a:r>
              <a:rPr lang="ko-KR" altLang="en-US" b="1" dirty="0">
                <a:latin typeface="+mj-ea"/>
              </a:rPr>
              <a:t>급변하는 게임시장에서 살아남기 위한 전략은</a:t>
            </a:r>
            <a:r>
              <a:rPr lang="en-US" altLang="ko-KR" b="1" dirty="0">
                <a:latin typeface="+mj-ea"/>
              </a:rPr>
              <a:t>?</a:t>
            </a:r>
            <a:endParaRPr lang="ko-KR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9622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19D44CC-BF8F-4083-33F4-A77D7C65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ko-KR" altLang="en-US" sz="3600" b="1"/>
              <a:t>게임산업</a:t>
            </a:r>
            <a:r>
              <a:rPr lang="en-US" altLang="ko-KR" sz="3600" b="1"/>
              <a:t>, </a:t>
            </a:r>
            <a:r>
              <a:rPr lang="ko-KR" altLang="en-US" sz="3600" b="1"/>
              <a:t>전망을 위한 분석 목표</a:t>
            </a:r>
            <a:endParaRPr lang="ko-KR" altLang="en-US" sz="36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246D584-C12D-138C-7C18-44928994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000000"/>
                </a:solidFill>
              </a:rPr>
              <a:t>시간에 따라 비디오게임의 트렌드는 변화하였는가</a:t>
            </a:r>
            <a:r>
              <a:rPr lang="en-US" altLang="ko-KR">
                <a:solidFill>
                  <a:srgbClr val="000000"/>
                </a:solidFill>
              </a:rPr>
              <a:t>?</a:t>
            </a:r>
          </a:p>
          <a:p>
            <a:pPr lvl="1">
              <a:lnSpc>
                <a:spcPct val="110000"/>
              </a:lnSpc>
            </a:pPr>
            <a:r>
              <a:rPr lang="ko-KR" altLang="en-US">
                <a:solidFill>
                  <a:srgbClr val="000000"/>
                </a:solidFill>
              </a:rPr>
              <a:t>시간에 따른 게임 플랫폼의 변화 분석</a:t>
            </a:r>
            <a:endParaRPr lang="en-US" altLang="ko-KR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</a:pPr>
            <a:endParaRPr lang="en-US" altLang="ko-KR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000000"/>
                </a:solidFill>
              </a:rPr>
              <a:t>지역에 따라 선호하는 비디오게임이 다른가</a:t>
            </a:r>
            <a:r>
              <a:rPr lang="en-US" altLang="ko-KR">
                <a:solidFill>
                  <a:srgbClr val="000000"/>
                </a:solidFill>
              </a:rPr>
              <a:t>?</a:t>
            </a:r>
          </a:p>
          <a:p>
            <a:pPr lvl="1">
              <a:lnSpc>
                <a:spcPct val="110000"/>
              </a:lnSpc>
            </a:pPr>
            <a:r>
              <a:rPr lang="ko-KR" altLang="en-US">
                <a:solidFill>
                  <a:srgbClr val="000000"/>
                </a:solidFill>
              </a:rPr>
              <a:t>지역에 따라 선호하는 비디오게임의 장르가 다른가</a:t>
            </a:r>
            <a:r>
              <a:rPr lang="en-US" altLang="ko-KR">
                <a:solidFill>
                  <a:srgbClr val="000000"/>
                </a:solidFill>
              </a:rPr>
              <a:t>?</a:t>
            </a:r>
          </a:p>
          <a:p>
            <a:pPr lvl="1">
              <a:lnSpc>
                <a:spcPct val="110000"/>
              </a:lnSpc>
            </a:pPr>
            <a:endParaRPr lang="en-US" altLang="ko-KR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>
                <a:solidFill>
                  <a:srgbClr val="000000"/>
                </a:solidFill>
              </a:rPr>
              <a:t>인기가 많은 게임은 어떤 게임인가</a:t>
            </a:r>
            <a:r>
              <a:rPr lang="en-US" altLang="ko-KR">
                <a:solidFill>
                  <a:srgbClr val="000000"/>
                </a:solidFill>
              </a:rPr>
              <a:t>?</a:t>
            </a:r>
          </a:p>
          <a:p>
            <a:pPr lvl="1">
              <a:lnSpc>
                <a:spcPct val="110000"/>
              </a:lnSpc>
            </a:pPr>
            <a:r>
              <a:rPr lang="ko-KR" altLang="en-US">
                <a:solidFill>
                  <a:srgbClr val="000000"/>
                </a:solidFill>
              </a:rPr>
              <a:t>사용자 평점과 판매량은 관계가 있을까</a:t>
            </a:r>
            <a:r>
              <a:rPr lang="en-US" altLang="ko-KR">
                <a:solidFill>
                  <a:srgbClr val="000000"/>
                </a:solidFill>
              </a:rPr>
              <a:t>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624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AB46-AC23-82E8-A501-AA7E4E08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821" y="1201793"/>
            <a:ext cx="9294919" cy="2036226"/>
          </a:xfrm>
        </p:spPr>
        <p:txBody>
          <a:bodyPr anchor="ctr"/>
          <a:lstStyle/>
          <a:p>
            <a:pPr algn="ctr"/>
            <a:r>
              <a:rPr lang="en-US" altLang="ko-KR" b="1" dirty="0">
                <a:latin typeface="+mj-ea"/>
              </a:rPr>
              <a:t>VIDEOGAME </a:t>
            </a:r>
            <a:r>
              <a:rPr lang="en-US" altLang="ko-KR" b="1" dirty="0" err="1">
                <a:latin typeface="+mj-ea"/>
              </a:rPr>
              <a:t>tREND</a:t>
            </a:r>
            <a:endParaRPr lang="ko-KR" altLang="en-US" b="1" dirty="0">
              <a:latin typeface="+mj-ea"/>
            </a:endParaRPr>
          </a:p>
        </p:txBody>
      </p:sp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13BB050D-0F62-92BD-BD61-A5ED644F7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382" y="3720855"/>
            <a:ext cx="3423236" cy="12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1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F3817-C050-C329-A326-F4BE422F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>
                <a:latin typeface="+mj-ea"/>
              </a:rPr>
              <a:t>VGChartz</a:t>
            </a:r>
            <a:r>
              <a:rPr lang="en-US" altLang="ko-KR" cap="none" dirty="0">
                <a:latin typeface="+mj-ea"/>
              </a:rPr>
              <a:t> </a:t>
            </a:r>
            <a:r>
              <a:rPr lang="ko-KR" altLang="en-US" cap="none" dirty="0">
                <a:latin typeface="+mj-ea"/>
              </a:rPr>
              <a:t>소개</a:t>
            </a:r>
            <a:br>
              <a:rPr lang="en-US" altLang="ko-KR" cap="none" dirty="0">
                <a:latin typeface="+mj-ea"/>
              </a:rPr>
            </a:br>
            <a:endParaRPr lang="ko-KR" altLang="en-US" cap="none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98CEC7-3C74-BF52-2970-6080D35F5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VGChartz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는 비디오게임 판매 추적 웹사이트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Roboto" panose="02000000000000000000" pitchFamily="2" charset="0"/>
              </a:rPr>
              <a:t>VGChartz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는 데이터 소스를 제공하지 않기 때문에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신뢰성에 의문이 제기되기도 함</a:t>
            </a:r>
            <a:endParaRPr lang="en-US" altLang="ko-KR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oboto" panose="02000000000000000000" pitchFamily="2" charset="0"/>
              </a:rPr>
              <a:t>하지만 방대한 자료와 전통성으로 </a:t>
            </a:r>
            <a:r>
              <a:rPr lang="ko-KR" altLang="en-US" b="0" i="0" dirty="0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대표적인 비디오게임 데이터 사이트로 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여겨짐</a:t>
            </a:r>
            <a:endParaRPr lang="ko-KR" altLang="en-US" b="0" i="0" dirty="0">
              <a:effectLst/>
              <a:latin typeface="Roboto" panose="02000000000000000000" pitchFamily="2" charset="0"/>
            </a:endParaRPr>
          </a:p>
          <a:p>
            <a:r>
              <a:rPr lang="ko-KR" altLang="en-US" dirty="0"/>
              <a:t>웹사이트 </a:t>
            </a:r>
            <a:r>
              <a:rPr lang="en-US" altLang="ko-KR" dirty="0"/>
              <a:t>https://www.vgchartz.com/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002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AFE76-E6BF-3679-0DF1-A77BEEFF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Roboto" panose="02000000000000000000" pitchFamily="2" charset="0"/>
              </a:rPr>
              <a:t>데이터 수집</a:t>
            </a:r>
            <a:br>
              <a:rPr lang="en-US" altLang="ko-KR" b="0" i="0" dirty="0">
                <a:effectLst/>
                <a:latin typeface="Roboto" panose="02000000000000000000" pitchFamily="2" charset="0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0369A-5C91-B0EA-747C-4D64E03E9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Roboto" panose="02000000000000000000" pitchFamily="2" charset="0"/>
              </a:rPr>
              <a:t>BeautifulSoup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를 이용한 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웹스크랩핑</a:t>
            </a:r>
            <a:endParaRPr lang="ko-KR" alt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VGChartz</a:t>
            </a:r>
            <a:r>
              <a:rPr lang="en-US" altLang="ko-KR" b="0" i="0" dirty="0"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n-US" altLang="ko-KR" b="0" i="0" dirty="0" err="1"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GameDB</a:t>
            </a:r>
            <a:r>
              <a:rPr lang="en-US" altLang="ko-KR" b="0" i="0" dirty="0"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See All Games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 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에서 데이터 수집</a:t>
            </a:r>
          </a:p>
          <a:p>
            <a:pPr lvl="1">
              <a:buFont typeface="+mj-lt"/>
              <a:buAutoNum type="arabicPeriod"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Genre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리스트 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웹스크랩핑</a:t>
            </a:r>
            <a:endParaRPr lang="ko-KR" altLang="en-US" b="0" i="0" dirty="0">
              <a:effectLst/>
              <a:latin typeface="Roboto" panose="02000000000000000000" pitchFamily="2" charset="0"/>
            </a:endParaRPr>
          </a:p>
          <a:p>
            <a:pPr marL="1200150" lvl="2" indent="-285750">
              <a:buFont typeface="+mj-lt"/>
              <a:buAutoNum type="arabicPeriod"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'Action', 'Action-Adventure', 'Adventure', 'Board Game', 'Education', 'Fighting', '</a:t>
            </a:r>
            <a:r>
              <a:rPr lang="en-US" altLang="ko-KR" b="0" i="0" dirty="0" err="1">
                <a:effectLst/>
                <a:latin typeface="Roboto" panose="02000000000000000000" pitchFamily="2" charset="0"/>
              </a:rPr>
              <a:t>Misc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', 'MMO', 'Music', 'Party', 'Platform', 'Puzzle', 'Racing', 'Role-Playing', 'Sandbox', 'Shooter', 'Simulation', 'Sports', 'Strategy', 'Visual Novel'</a:t>
            </a:r>
          </a:p>
          <a:p>
            <a:pPr lvl="1">
              <a:buFont typeface="+mj-lt"/>
              <a:buAutoNum type="arabicPeriod"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Genre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마다 페이지를 계산</a:t>
            </a:r>
          </a:p>
          <a:p>
            <a:pPr marL="1200150" lvl="2" indent="-285750">
              <a:buFont typeface="+mj-lt"/>
              <a:buAutoNum type="arabicPeriod"/>
            </a:pPr>
            <a:r>
              <a:rPr lang="ko-KR" altLang="en-US" b="0" i="0" dirty="0">
                <a:effectLst/>
                <a:latin typeface="Roboto" panose="02000000000000000000" pitchFamily="2" charset="0"/>
              </a:rPr>
              <a:t>페이지 수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=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해당 장르 전체 게임 수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/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한페이지 출력 게임 수</a:t>
            </a:r>
          </a:p>
          <a:p>
            <a:pPr lvl="1">
              <a:buFont typeface="+mj-lt"/>
              <a:buAutoNum type="arabicPeriod"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Genre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마다 페이지를 순회하며 데이터 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스크래핑</a:t>
            </a:r>
            <a:endParaRPr lang="en-US" altLang="ko-KR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oboto" panose="02000000000000000000" pitchFamily="2" charset="0"/>
              </a:rPr>
              <a:t>최종 수집 된 데이터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Roboto" panose="02000000000000000000" pitchFamily="2" charset="0"/>
              </a:rPr>
              <a:t>스크래핑일시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: 2023-01-04 02:05:26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row : 62434, column : 14</a:t>
            </a:r>
            <a:endParaRPr lang="ko-KR" altLang="en-US" b="0" i="0" dirty="0">
              <a:effectLst/>
              <a:highlight>
                <a:srgbClr val="FFFF00"/>
              </a:highlight>
              <a:latin typeface="Roboto" panose="02000000000000000000" pitchFamily="2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202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266</TotalTime>
  <Words>2548</Words>
  <Application>Microsoft Office PowerPoint</Application>
  <PresentationFormat>와이드스크린</PresentationFormat>
  <Paragraphs>1206</Paragraphs>
  <Slides>48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KaTeX_Main</vt:lpstr>
      <vt:lpstr>맑은 고딕</vt:lpstr>
      <vt:lpstr>Arial</vt:lpstr>
      <vt:lpstr>Courier New</vt:lpstr>
      <vt:lpstr>Gill Sans MT</vt:lpstr>
      <vt:lpstr>Roboto</vt:lpstr>
      <vt:lpstr>갤러리</vt:lpstr>
      <vt:lpstr>비디오게임 트렌드분석</vt:lpstr>
      <vt:lpstr>장밋빛 비디오게임산업</vt:lpstr>
      <vt:lpstr>국내 게임시장의 놀라운 성장</vt:lpstr>
      <vt:lpstr>게임산업, 이제는 하락기?</vt:lpstr>
      <vt:lpstr>급변하는 게임시장에서 살아남기 위한 전략은?</vt:lpstr>
      <vt:lpstr>게임산업, 전망을 위한 분석 목표</vt:lpstr>
      <vt:lpstr>VIDEOGAME tREND</vt:lpstr>
      <vt:lpstr>VGChartz 소개 </vt:lpstr>
      <vt:lpstr>데이터 수집 </vt:lpstr>
      <vt:lpstr>수집 된 데이터 정보</vt:lpstr>
      <vt:lpstr>PowerPoint 프레젠테이션</vt:lpstr>
      <vt:lpstr>데이터 정제</vt:lpstr>
      <vt:lpstr>EDA  : Platform</vt:lpstr>
      <vt:lpstr>EDA  : Platform : 세대(generation)</vt:lpstr>
      <vt:lpstr>EDA  : genre</vt:lpstr>
      <vt:lpstr>EDA  : score</vt:lpstr>
      <vt:lpstr>EDA  : Sales</vt:lpstr>
      <vt:lpstr>지역에 따른 평균 비디오게임 판매량의 차이</vt:lpstr>
      <vt:lpstr>지역에 따른 평균 비디오게임 판매량의 차이</vt:lpstr>
      <vt:lpstr>지역에 따른 평균 비디오게임 판매량의 차이</vt:lpstr>
      <vt:lpstr>지역에 따른 평균 비디오게임 판매량의 차이  : 일원분산분석</vt:lpstr>
      <vt:lpstr>지역에 따른 평균 비디오게임 판매량의 차이</vt:lpstr>
      <vt:lpstr>지역에 따른 평균 비디오게임 판매량의 차이  : 2012년 이후</vt:lpstr>
      <vt:lpstr>지역에 따른 평균 비디오게임 판매량의 차이</vt:lpstr>
      <vt:lpstr>지역에 따른 선호하는 게임의 장르</vt:lpstr>
      <vt:lpstr>지역에 따른 선호하는 게임의 장르</vt:lpstr>
      <vt:lpstr>지역에 따른 선호하는 게임의 장르  :  이원분산분석</vt:lpstr>
      <vt:lpstr>지역에 따른 선호하는 게임의 장르  : NA 지역</vt:lpstr>
      <vt:lpstr>지역에 따른 선호하는 게임의 장르  : PAL 지역</vt:lpstr>
      <vt:lpstr>지역에 따른 선호하는 게임의 장르  : JP 지역</vt:lpstr>
      <vt:lpstr>지역에 따른 선호하는 게임의 장르  : Other 지역</vt:lpstr>
      <vt:lpstr>지역에 따른 선호하는 게임의 장르</vt:lpstr>
      <vt:lpstr>시간에 따른 게임 플렛폼의 변화</vt:lpstr>
      <vt:lpstr>시간에 따른 게임 플렛폼의 변화</vt:lpstr>
      <vt:lpstr>시간에 따른 게임 플렛폼의 변화  : 모든 세대</vt:lpstr>
      <vt:lpstr>시간에 따른 게임 플렛폼의 변화  : 5세대</vt:lpstr>
      <vt:lpstr>시간에 따른 게임 플렛폼의 변화  : 6세대</vt:lpstr>
      <vt:lpstr>시간에 따른 게임 플렛폼의 변화  : 7세대</vt:lpstr>
      <vt:lpstr>시간에 따른 게임 플렛폼의 변화  : 8세대</vt:lpstr>
      <vt:lpstr>시간에 따른 게임 플렛폼의 변화</vt:lpstr>
      <vt:lpstr>국내 게임이용 변화</vt:lpstr>
      <vt:lpstr>가정용 게임기 보유 비율 변화</vt:lpstr>
      <vt:lpstr>주로 사용하는 게임 매체 변화</vt:lpstr>
      <vt:lpstr>결론</vt:lpstr>
      <vt:lpstr>지역에 따라 평균 비디오게임 판매량이 다름</vt:lpstr>
      <vt:lpstr>지역에 따른 선호하는 게임의 장르가 다르다.</vt:lpstr>
      <vt:lpstr>시간에 따른 게임 플렛폼이 바뀌었음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비디오게임 트렌드분석</dc:title>
  <dc:creator>crw</dc:creator>
  <cp:lastModifiedBy>crw</cp:lastModifiedBy>
  <cp:revision>70</cp:revision>
  <dcterms:created xsi:type="dcterms:W3CDTF">2023-01-04T03:57:34Z</dcterms:created>
  <dcterms:modified xsi:type="dcterms:W3CDTF">2023-01-04T08:24:14Z</dcterms:modified>
</cp:coreProperties>
</file>