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56" r:id="rId2"/>
    <p:sldId id="262" r:id="rId3"/>
    <p:sldId id="260" r:id="rId4"/>
    <p:sldId id="263" r:id="rId5"/>
    <p:sldId id="266" r:id="rId6"/>
    <p:sldId id="268" r:id="rId7"/>
    <p:sldId id="273" r:id="rId8"/>
    <p:sldId id="295" r:id="rId9"/>
    <p:sldId id="269" r:id="rId10"/>
    <p:sldId id="312" r:id="rId11"/>
    <p:sldId id="279" r:id="rId12"/>
    <p:sldId id="280" r:id="rId13"/>
    <p:sldId id="313" r:id="rId14"/>
    <p:sldId id="281" r:id="rId15"/>
    <p:sldId id="282" r:id="rId16"/>
    <p:sldId id="314" r:id="rId17"/>
    <p:sldId id="315" r:id="rId18"/>
    <p:sldId id="317" r:id="rId19"/>
    <p:sldId id="318" r:id="rId20"/>
    <p:sldId id="319" r:id="rId21"/>
    <p:sldId id="320" r:id="rId22"/>
    <p:sldId id="286" r:id="rId23"/>
    <p:sldId id="290" r:id="rId24"/>
    <p:sldId id="292" r:id="rId25"/>
    <p:sldId id="293" r:id="rId26"/>
    <p:sldId id="294" r:id="rId27"/>
    <p:sldId id="321" r:id="rId28"/>
    <p:sldId id="323" r:id="rId29"/>
    <p:sldId id="322" r:id="rId30"/>
    <p:sldId id="271" r:id="rId31"/>
    <p:sldId id="308" r:id="rId32"/>
    <p:sldId id="31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7A78-8A9B-41EA-84B3-A14ABB7178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1057F-E317-42D1-A611-3CCA3E5C9901}">
      <dgm:prSet/>
      <dgm:spPr/>
      <dgm:t>
        <a:bodyPr/>
        <a:lstStyle/>
        <a:p>
          <a:r>
            <a:rPr lang="ko-KR" dirty="0"/>
            <a:t>비디오게임 시장은 </a:t>
          </a:r>
          <a:r>
            <a:rPr lang="en-US" dirty="0"/>
            <a:t>2030</a:t>
          </a:r>
          <a:r>
            <a:rPr lang="ko-KR" dirty="0"/>
            <a:t>년까지 </a:t>
          </a:r>
          <a:r>
            <a:rPr lang="en-US" dirty="0">
              <a:highlight>
                <a:srgbClr val="FFFF00"/>
              </a:highlight>
            </a:rPr>
            <a:t>5,836</a:t>
          </a:r>
          <a:r>
            <a:rPr lang="ko-KR" dirty="0">
              <a:highlight>
                <a:srgbClr val="FFFF00"/>
              </a:highlight>
            </a:rPr>
            <a:t>억 </a:t>
          </a:r>
          <a:r>
            <a:rPr lang="en-US" dirty="0">
              <a:highlight>
                <a:srgbClr val="FFFF00"/>
              </a:highlight>
            </a:rPr>
            <a:t>9</a:t>
          </a:r>
          <a:r>
            <a:rPr lang="ko-KR" dirty="0">
              <a:highlight>
                <a:srgbClr val="FFFF00"/>
              </a:highlight>
            </a:rPr>
            <a:t>천만 달러</a:t>
          </a:r>
          <a:r>
            <a:rPr lang="ko-KR" altLang="en-US" dirty="0">
              <a:highlight>
                <a:srgbClr val="FFFF00"/>
              </a:highlight>
            </a:rPr>
            <a:t>까지 성장</a:t>
          </a:r>
          <a:r>
            <a:rPr lang="ko-KR" dirty="0"/>
            <a:t>할 것</a:t>
          </a:r>
          <a:r>
            <a:rPr lang="en-US" dirty="0"/>
            <a:t>(Grand View Research)</a:t>
          </a:r>
        </a:p>
      </dgm:t>
    </dgm:pt>
    <dgm:pt modelId="{5A9F7017-6B50-4143-A3EE-C49E43D9801D}" type="parTrans" cxnId="{F0F8A558-C56D-42F3-8FA5-DF525E82A66B}">
      <dgm:prSet/>
      <dgm:spPr/>
      <dgm:t>
        <a:bodyPr/>
        <a:lstStyle/>
        <a:p>
          <a:endParaRPr lang="en-US"/>
        </a:p>
      </dgm:t>
    </dgm:pt>
    <dgm:pt modelId="{07EF6D2A-04E3-48F8-BDC3-64A8D10837BF}" type="sibTrans" cxnId="{F0F8A558-C56D-42F3-8FA5-DF525E82A66B}">
      <dgm:prSet/>
      <dgm:spPr/>
      <dgm:t>
        <a:bodyPr/>
        <a:lstStyle/>
        <a:p>
          <a:endParaRPr lang="en-US"/>
        </a:p>
      </dgm:t>
    </dgm:pt>
    <dgm:pt modelId="{E9814B8F-45A1-4DC1-A116-69F1537ED60F}">
      <dgm:prSet/>
      <dgm:spPr/>
      <dgm:t>
        <a:bodyPr/>
        <a:lstStyle/>
        <a:p>
          <a:r>
            <a:rPr lang="en-US" dirty="0"/>
            <a:t>AR </a:t>
          </a:r>
          <a:r>
            <a:rPr lang="ko-KR" dirty="0"/>
            <a:t>및 </a:t>
          </a:r>
          <a:r>
            <a:rPr lang="en-US" dirty="0"/>
            <a:t>VR </a:t>
          </a:r>
          <a:r>
            <a:rPr lang="ko-KR" dirty="0"/>
            <a:t>비디오 게임 시장은 </a:t>
          </a:r>
          <a:r>
            <a:rPr lang="en-US" dirty="0"/>
            <a:t>2026</a:t>
          </a:r>
          <a:r>
            <a:rPr lang="ko-KR" dirty="0"/>
            <a:t>년까지 </a:t>
          </a:r>
          <a:r>
            <a:rPr lang="en-US" dirty="0">
              <a:highlight>
                <a:srgbClr val="FFFF00"/>
              </a:highlight>
            </a:rPr>
            <a:t>110</a:t>
          </a:r>
          <a:r>
            <a:rPr lang="ko-KR" dirty="0">
              <a:highlight>
                <a:srgbClr val="FFFF00"/>
              </a:highlight>
            </a:rPr>
            <a:t>억 달러</a:t>
          </a:r>
          <a:r>
            <a:rPr lang="ko-KR" dirty="0"/>
            <a:t>에 달하고</a:t>
          </a:r>
          <a:r>
            <a:rPr lang="en-US" dirty="0"/>
            <a:t>, </a:t>
          </a:r>
          <a:r>
            <a:rPr lang="en-US" dirty="0">
              <a:highlight>
                <a:srgbClr val="FFFF00"/>
              </a:highlight>
            </a:rPr>
            <a:t>18.5% </a:t>
          </a:r>
          <a:r>
            <a:rPr lang="ko-KR" dirty="0">
              <a:highlight>
                <a:srgbClr val="FFFF00"/>
              </a:highlight>
            </a:rPr>
            <a:t>성장 </a:t>
          </a:r>
          <a:r>
            <a:rPr lang="ko-KR" dirty="0"/>
            <a:t>할 것 </a:t>
          </a:r>
          <a:r>
            <a:rPr lang="en-US" dirty="0"/>
            <a:t>(Industry ARC)</a:t>
          </a:r>
        </a:p>
      </dgm:t>
    </dgm:pt>
    <dgm:pt modelId="{15063E19-0CB9-4299-9E46-F41221561B35}" type="parTrans" cxnId="{083E7C04-7954-4084-8B0B-1933D789D241}">
      <dgm:prSet/>
      <dgm:spPr/>
      <dgm:t>
        <a:bodyPr/>
        <a:lstStyle/>
        <a:p>
          <a:endParaRPr lang="en-US"/>
        </a:p>
      </dgm:t>
    </dgm:pt>
    <dgm:pt modelId="{FC93836F-F581-426D-964D-3B4E0881421D}" type="sibTrans" cxnId="{083E7C04-7954-4084-8B0B-1933D789D241}">
      <dgm:prSet/>
      <dgm:spPr/>
      <dgm:t>
        <a:bodyPr/>
        <a:lstStyle/>
        <a:p>
          <a:endParaRPr lang="en-US"/>
        </a:p>
      </dgm:t>
    </dgm:pt>
    <dgm:pt modelId="{D666AA5E-AE98-4515-B46E-7548FBB625E6}">
      <dgm:prSet/>
      <dgm:spPr/>
      <dgm:t>
        <a:bodyPr/>
        <a:lstStyle/>
        <a:p>
          <a:r>
            <a:rPr lang="ko-KR" dirty="0"/>
            <a:t>전 세계 </a:t>
          </a:r>
          <a:r>
            <a:rPr lang="en-US" dirty="0"/>
            <a:t>PC </a:t>
          </a:r>
          <a:r>
            <a:rPr lang="ko-KR" dirty="0"/>
            <a:t>게임 시장은 </a:t>
          </a:r>
          <a:r>
            <a:rPr lang="en-US" dirty="0"/>
            <a:t>2028</a:t>
          </a:r>
          <a:r>
            <a:rPr lang="ko-KR" dirty="0"/>
            <a:t>년까지 </a:t>
          </a:r>
          <a:r>
            <a:rPr lang="en-US" dirty="0">
              <a:highlight>
                <a:srgbClr val="FFFF00"/>
              </a:highlight>
            </a:rPr>
            <a:t>315</a:t>
          </a:r>
          <a:r>
            <a:rPr lang="ko-KR" dirty="0">
              <a:highlight>
                <a:srgbClr val="FFFF00"/>
              </a:highlight>
            </a:rPr>
            <a:t>억 </a:t>
          </a:r>
          <a:r>
            <a:rPr lang="en-US" dirty="0">
              <a:highlight>
                <a:srgbClr val="FFFF00"/>
              </a:highlight>
            </a:rPr>
            <a:t>2</a:t>
          </a:r>
          <a:r>
            <a:rPr lang="ko-KR" dirty="0">
              <a:highlight>
                <a:srgbClr val="FFFF00"/>
              </a:highlight>
            </a:rPr>
            <a:t>천만 달러</a:t>
          </a:r>
          <a:r>
            <a:rPr lang="ko-KR" dirty="0"/>
            <a:t>에 이를 것</a:t>
          </a:r>
          <a:r>
            <a:rPr lang="en-US" dirty="0"/>
            <a:t>(Globe News Wire)</a:t>
          </a:r>
        </a:p>
      </dgm:t>
    </dgm:pt>
    <dgm:pt modelId="{4B2A930D-C3D8-480B-9EAD-478803D262F7}" type="parTrans" cxnId="{BAB5F000-C3EF-43FE-8600-619F37A50F8B}">
      <dgm:prSet/>
      <dgm:spPr/>
      <dgm:t>
        <a:bodyPr/>
        <a:lstStyle/>
        <a:p>
          <a:endParaRPr lang="en-US"/>
        </a:p>
      </dgm:t>
    </dgm:pt>
    <dgm:pt modelId="{BD2470D1-CD55-42C0-A4AC-B90B7794CDDC}" type="sibTrans" cxnId="{BAB5F000-C3EF-43FE-8600-619F37A50F8B}">
      <dgm:prSet/>
      <dgm:spPr/>
      <dgm:t>
        <a:bodyPr/>
        <a:lstStyle/>
        <a:p>
          <a:endParaRPr lang="en-US"/>
        </a:p>
      </dgm:t>
    </dgm:pt>
    <dgm:pt modelId="{11D4C58F-DDE7-47E1-B5FB-B63F422778FD}">
      <dgm:prSet/>
      <dgm:spPr/>
      <dgm:t>
        <a:bodyPr/>
        <a:lstStyle/>
        <a:p>
          <a:r>
            <a:rPr lang="en-US" dirty="0"/>
            <a:t>e</a:t>
          </a:r>
          <a:r>
            <a:rPr lang="ko-KR" dirty="0"/>
            <a:t>스포츠 게임 시장은 </a:t>
          </a:r>
          <a:r>
            <a:rPr lang="en-US" dirty="0"/>
            <a:t>2023</a:t>
          </a:r>
          <a:r>
            <a:rPr lang="ko-KR" dirty="0"/>
            <a:t>년까지 </a:t>
          </a:r>
          <a:r>
            <a:rPr lang="en-US" dirty="0">
              <a:highlight>
                <a:srgbClr val="FFFF00"/>
              </a:highlight>
            </a:rPr>
            <a:t>21</a:t>
          </a:r>
          <a:r>
            <a:rPr lang="ko-KR" dirty="0">
              <a:highlight>
                <a:srgbClr val="FFFF00"/>
              </a:highlight>
            </a:rPr>
            <a:t>억 </a:t>
          </a:r>
          <a:r>
            <a:rPr lang="en-US" dirty="0">
              <a:highlight>
                <a:srgbClr val="FFFF00"/>
              </a:highlight>
            </a:rPr>
            <a:t>7,480</a:t>
          </a:r>
          <a:r>
            <a:rPr lang="ko-KR" dirty="0">
              <a:highlight>
                <a:srgbClr val="FFFF00"/>
              </a:highlight>
            </a:rPr>
            <a:t>만 달러</a:t>
          </a:r>
          <a:r>
            <a:rPr lang="ko-KR" dirty="0"/>
            <a:t>로 성장할 것 </a:t>
          </a:r>
          <a:r>
            <a:rPr lang="en-US" dirty="0"/>
            <a:t>(Markets and Markets)</a:t>
          </a:r>
        </a:p>
      </dgm:t>
    </dgm:pt>
    <dgm:pt modelId="{286280AB-0948-4EF8-BE58-42396336AD84}" type="parTrans" cxnId="{F7545E64-10C6-4B8F-B14B-B75D7A98150A}">
      <dgm:prSet/>
      <dgm:spPr/>
      <dgm:t>
        <a:bodyPr/>
        <a:lstStyle/>
        <a:p>
          <a:endParaRPr lang="en-US"/>
        </a:p>
      </dgm:t>
    </dgm:pt>
    <dgm:pt modelId="{E61FB24F-5C2D-42EA-BEF0-7910050DB9A2}" type="sibTrans" cxnId="{F7545E64-10C6-4B8F-B14B-B75D7A98150A}">
      <dgm:prSet/>
      <dgm:spPr/>
      <dgm:t>
        <a:bodyPr/>
        <a:lstStyle/>
        <a:p>
          <a:endParaRPr lang="en-US"/>
        </a:p>
      </dgm:t>
    </dgm:pt>
    <dgm:pt modelId="{ABF7D3C0-2876-49F3-9BEB-F546C3BB75CA}" type="pres">
      <dgm:prSet presAssocID="{FCEF7A78-8A9B-41EA-84B3-A14ABB71782F}" presName="vert0" presStyleCnt="0">
        <dgm:presLayoutVars>
          <dgm:dir/>
          <dgm:animOne val="branch"/>
          <dgm:animLvl val="lvl"/>
        </dgm:presLayoutVars>
      </dgm:prSet>
      <dgm:spPr/>
    </dgm:pt>
    <dgm:pt modelId="{7CF4F4CB-AB97-4152-A1AC-AFD19F7F34AC}" type="pres">
      <dgm:prSet presAssocID="{3F31057F-E317-42D1-A611-3CCA3E5C9901}" presName="thickLine" presStyleLbl="alignNode1" presStyleIdx="0" presStyleCnt="4"/>
      <dgm:spPr/>
    </dgm:pt>
    <dgm:pt modelId="{A06EE093-7031-4FDC-B351-44637F979122}" type="pres">
      <dgm:prSet presAssocID="{3F31057F-E317-42D1-A611-3CCA3E5C9901}" presName="horz1" presStyleCnt="0"/>
      <dgm:spPr/>
    </dgm:pt>
    <dgm:pt modelId="{095418E2-DD07-4ADA-87F5-A7A39738B9CF}" type="pres">
      <dgm:prSet presAssocID="{3F31057F-E317-42D1-A611-3CCA3E5C9901}" presName="tx1" presStyleLbl="revTx" presStyleIdx="0" presStyleCnt="4"/>
      <dgm:spPr/>
    </dgm:pt>
    <dgm:pt modelId="{829CB243-FCE2-44E2-8B8B-8452E44CFECE}" type="pres">
      <dgm:prSet presAssocID="{3F31057F-E317-42D1-A611-3CCA3E5C9901}" presName="vert1" presStyleCnt="0"/>
      <dgm:spPr/>
    </dgm:pt>
    <dgm:pt modelId="{9606416C-0BDB-4017-AC4D-53E473B59417}" type="pres">
      <dgm:prSet presAssocID="{E9814B8F-45A1-4DC1-A116-69F1537ED60F}" presName="thickLine" presStyleLbl="alignNode1" presStyleIdx="1" presStyleCnt="4"/>
      <dgm:spPr/>
    </dgm:pt>
    <dgm:pt modelId="{A8176D5E-8E03-432C-A49C-93A50DD4233C}" type="pres">
      <dgm:prSet presAssocID="{E9814B8F-45A1-4DC1-A116-69F1537ED60F}" presName="horz1" presStyleCnt="0"/>
      <dgm:spPr/>
    </dgm:pt>
    <dgm:pt modelId="{C722BC76-565E-4505-A332-3DA1E19395F6}" type="pres">
      <dgm:prSet presAssocID="{E9814B8F-45A1-4DC1-A116-69F1537ED60F}" presName="tx1" presStyleLbl="revTx" presStyleIdx="1" presStyleCnt="4"/>
      <dgm:spPr/>
    </dgm:pt>
    <dgm:pt modelId="{CCF022D9-A6C1-4EE5-A7FF-4653E5697091}" type="pres">
      <dgm:prSet presAssocID="{E9814B8F-45A1-4DC1-A116-69F1537ED60F}" presName="vert1" presStyleCnt="0"/>
      <dgm:spPr/>
    </dgm:pt>
    <dgm:pt modelId="{1EC66BF9-4BE5-4E55-A098-A810BF98383A}" type="pres">
      <dgm:prSet presAssocID="{D666AA5E-AE98-4515-B46E-7548FBB625E6}" presName="thickLine" presStyleLbl="alignNode1" presStyleIdx="2" presStyleCnt="4"/>
      <dgm:spPr/>
    </dgm:pt>
    <dgm:pt modelId="{2D8D4BBE-63E8-4809-9562-6304803A1588}" type="pres">
      <dgm:prSet presAssocID="{D666AA5E-AE98-4515-B46E-7548FBB625E6}" presName="horz1" presStyleCnt="0"/>
      <dgm:spPr/>
    </dgm:pt>
    <dgm:pt modelId="{C02AF921-C250-47AC-92A9-9EF9201BCF4E}" type="pres">
      <dgm:prSet presAssocID="{D666AA5E-AE98-4515-B46E-7548FBB625E6}" presName="tx1" presStyleLbl="revTx" presStyleIdx="2" presStyleCnt="4"/>
      <dgm:spPr/>
    </dgm:pt>
    <dgm:pt modelId="{51702CE3-EF6F-48FF-AB3B-BDFC501790C7}" type="pres">
      <dgm:prSet presAssocID="{D666AA5E-AE98-4515-B46E-7548FBB625E6}" presName="vert1" presStyleCnt="0"/>
      <dgm:spPr/>
    </dgm:pt>
    <dgm:pt modelId="{105BF42C-ADF5-4376-9AAE-9AD0B77C49E5}" type="pres">
      <dgm:prSet presAssocID="{11D4C58F-DDE7-47E1-B5FB-B63F422778FD}" presName="thickLine" presStyleLbl="alignNode1" presStyleIdx="3" presStyleCnt="4"/>
      <dgm:spPr/>
    </dgm:pt>
    <dgm:pt modelId="{F77DE9F0-A8EF-4C00-A1DD-30EBF475ACC8}" type="pres">
      <dgm:prSet presAssocID="{11D4C58F-DDE7-47E1-B5FB-B63F422778FD}" presName="horz1" presStyleCnt="0"/>
      <dgm:spPr/>
    </dgm:pt>
    <dgm:pt modelId="{B36559FF-6E2B-4BC1-AAB8-2C53C7F40493}" type="pres">
      <dgm:prSet presAssocID="{11D4C58F-DDE7-47E1-B5FB-B63F422778FD}" presName="tx1" presStyleLbl="revTx" presStyleIdx="3" presStyleCnt="4"/>
      <dgm:spPr/>
    </dgm:pt>
    <dgm:pt modelId="{7BE5A8E6-65AE-4EA0-9CE0-C1CE1292AB8D}" type="pres">
      <dgm:prSet presAssocID="{11D4C58F-DDE7-47E1-B5FB-B63F422778FD}" presName="vert1" presStyleCnt="0"/>
      <dgm:spPr/>
    </dgm:pt>
  </dgm:ptLst>
  <dgm:cxnLst>
    <dgm:cxn modelId="{BAB5F000-C3EF-43FE-8600-619F37A50F8B}" srcId="{FCEF7A78-8A9B-41EA-84B3-A14ABB71782F}" destId="{D666AA5E-AE98-4515-B46E-7548FBB625E6}" srcOrd="2" destOrd="0" parTransId="{4B2A930D-C3D8-480B-9EAD-478803D262F7}" sibTransId="{BD2470D1-CD55-42C0-A4AC-B90B7794CDDC}"/>
    <dgm:cxn modelId="{2B2C9C03-CB08-4C62-A9B6-4C904BB773B7}" type="presOf" srcId="{FCEF7A78-8A9B-41EA-84B3-A14ABB71782F}" destId="{ABF7D3C0-2876-49F3-9BEB-F546C3BB75CA}" srcOrd="0" destOrd="0" presId="urn:microsoft.com/office/officeart/2008/layout/LinedList"/>
    <dgm:cxn modelId="{083E7C04-7954-4084-8B0B-1933D789D241}" srcId="{FCEF7A78-8A9B-41EA-84B3-A14ABB71782F}" destId="{E9814B8F-45A1-4DC1-A116-69F1537ED60F}" srcOrd="1" destOrd="0" parTransId="{15063E19-0CB9-4299-9E46-F41221561B35}" sibTransId="{FC93836F-F581-426D-964D-3B4E0881421D}"/>
    <dgm:cxn modelId="{B274BD43-91D2-4F69-8160-E5EBC17EAF4B}" type="presOf" srcId="{D666AA5E-AE98-4515-B46E-7548FBB625E6}" destId="{C02AF921-C250-47AC-92A9-9EF9201BCF4E}" srcOrd="0" destOrd="0" presId="urn:microsoft.com/office/officeart/2008/layout/LinedList"/>
    <dgm:cxn modelId="{F7545E64-10C6-4B8F-B14B-B75D7A98150A}" srcId="{FCEF7A78-8A9B-41EA-84B3-A14ABB71782F}" destId="{11D4C58F-DDE7-47E1-B5FB-B63F422778FD}" srcOrd="3" destOrd="0" parTransId="{286280AB-0948-4EF8-BE58-42396336AD84}" sibTransId="{E61FB24F-5C2D-42EA-BEF0-7910050DB9A2}"/>
    <dgm:cxn modelId="{FE9CF448-60D2-4BC4-B1FE-4139B6F5A279}" type="presOf" srcId="{3F31057F-E317-42D1-A611-3CCA3E5C9901}" destId="{095418E2-DD07-4ADA-87F5-A7A39738B9CF}" srcOrd="0" destOrd="0" presId="urn:microsoft.com/office/officeart/2008/layout/LinedList"/>
    <dgm:cxn modelId="{F0F8A558-C56D-42F3-8FA5-DF525E82A66B}" srcId="{FCEF7A78-8A9B-41EA-84B3-A14ABB71782F}" destId="{3F31057F-E317-42D1-A611-3CCA3E5C9901}" srcOrd="0" destOrd="0" parTransId="{5A9F7017-6B50-4143-A3EE-C49E43D9801D}" sibTransId="{07EF6D2A-04E3-48F8-BDC3-64A8D10837BF}"/>
    <dgm:cxn modelId="{54E50ED4-4263-44B9-8730-609514E13F65}" type="presOf" srcId="{11D4C58F-DDE7-47E1-B5FB-B63F422778FD}" destId="{B36559FF-6E2B-4BC1-AAB8-2C53C7F40493}" srcOrd="0" destOrd="0" presId="urn:microsoft.com/office/officeart/2008/layout/LinedList"/>
    <dgm:cxn modelId="{E792F5D8-F947-4188-8F59-3B42CD89F6CD}" type="presOf" srcId="{E9814B8F-45A1-4DC1-A116-69F1537ED60F}" destId="{C722BC76-565E-4505-A332-3DA1E19395F6}" srcOrd="0" destOrd="0" presId="urn:microsoft.com/office/officeart/2008/layout/LinedList"/>
    <dgm:cxn modelId="{E7373F49-CD2D-4626-A5AF-3D34F9A87514}" type="presParOf" srcId="{ABF7D3C0-2876-49F3-9BEB-F546C3BB75CA}" destId="{7CF4F4CB-AB97-4152-A1AC-AFD19F7F34AC}" srcOrd="0" destOrd="0" presId="urn:microsoft.com/office/officeart/2008/layout/LinedList"/>
    <dgm:cxn modelId="{06221DDE-E207-40FD-8997-0435F1C4F16E}" type="presParOf" srcId="{ABF7D3C0-2876-49F3-9BEB-F546C3BB75CA}" destId="{A06EE093-7031-4FDC-B351-44637F979122}" srcOrd="1" destOrd="0" presId="urn:microsoft.com/office/officeart/2008/layout/LinedList"/>
    <dgm:cxn modelId="{439AEBB1-3649-4F7C-BCB4-A90B60FD3707}" type="presParOf" srcId="{A06EE093-7031-4FDC-B351-44637F979122}" destId="{095418E2-DD07-4ADA-87F5-A7A39738B9CF}" srcOrd="0" destOrd="0" presId="urn:microsoft.com/office/officeart/2008/layout/LinedList"/>
    <dgm:cxn modelId="{BBA81D9C-7E9D-43E5-B9D8-D16F7F064871}" type="presParOf" srcId="{A06EE093-7031-4FDC-B351-44637F979122}" destId="{829CB243-FCE2-44E2-8B8B-8452E44CFECE}" srcOrd="1" destOrd="0" presId="urn:microsoft.com/office/officeart/2008/layout/LinedList"/>
    <dgm:cxn modelId="{4337C501-0910-4637-85B5-E80C0E0E07E4}" type="presParOf" srcId="{ABF7D3C0-2876-49F3-9BEB-F546C3BB75CA}" destId="{9606416C-0BDB-4017-AC4D-53E473B59417}" srcOrd="2" destOrd="0" presId="urn:microsoft.com/office/officeart/2008/layout/LinedList"/>
    <dgm:cxn modelId="{0B37DA6F-E66E-4EB5-92C4-9135DDA1CAB0}" type="presParOf" srcId="{ABF7D3C0-2876-49F3-9BEB-F546C3BB75CA}" destId="{A8176D5E-8E03-432C-A49C-93A50DD4233C}" srcOrd="3" destOrd="0" presId="urn:microsoft.com/office/officeart/2008/layout/LinedList"/>
    <dgm:cxn modelId="{508D20F1-9D0E-4B23-A788-2000A37ECC77}" type="presParOf" srcId="{A8176D5E-8E03-432C-A49C-93A50DD4233C}" destId="{C722BC76-565E-4505-A332-3DA1E19395F6}" srcOrd="0" destOrd="0" presId="urn:microsoft.com/office/officeart/2008/layout/LinedList"/>
    <dgm:cxn modelId="{FE2CE3C4-FABF-4241-BEF3-BB8627CEBB2C}" type="presParOf" srcId="{A8176D5E-8E03-432C-A49C-93A50DD4233C}" destId="{CCF022D9-A6C1-4EE5-A7FF-4653E5697091}" srcOrd="1" destOrd="0" presId="urn:microsoft.com/office/officeart/2008/layout/LinedList"/>
    <dgm:cxn modelId="{EA261009-9824-4D5A-A1AB-F6AB90AC49CA}" type="presParOf" srcId="{ABF7D3C0-2876-49F3-9BEB-F546C3BB75CA}" destId="{1EC66BF9-4BE5-4E55-A098-A810BF98383A}" srcOrd="4" destOrd="0" presId="urn:microsoft.com/office/officeart/2008/layout/LinedList"/>
    <dgm:cxn modelId="{9B38B5CA-CC9F-4CAF-B57E-378FE9075C69}" type="presParOf" srcId="{ABF7D3C0-2876-49F3-9BEB-F546C3BB75CA}" destId="{2D8D4BBE-63E8-4809-9562-6304803A1588}" srcOrd="5" destOrd="0" presId="urn:microsoft.com/office/officeart/2008/layout/LinedList"/>
    <dgm:cxn modelId="{D090495A-FB65-46BF-B3FF-B763F0ED50B4}" type="presParOf" srcId="{2D8D4BBE-63E8-4809-9562-6304803A1588}" destId="{C02AF921-C250-47AC-92A9-9EF9201BCF4E}" srcOrd="0" destOrd="0" presId="urn:microsoft.com/office/officeart/2008/layout/LinedList"/>
    <dgm:cxn modelId="{3CB286CB-99F5-4D1B-9BF7-AA2B61EA0801}" type="presParOf" srcId="{2D8D4BBE-63E8-4809-9562-6304803A1588}" destId="{51702CE3-EF6F-48FF-AB3B-BDFC501790C7}" srcOrd="1" destOrd="0" presId="urn:microsoft.com/office/officeart/2008/layout/LinedList"/>
    <dgm:cxn modelId="{51AF42CE-C151-4EF4-BF40-4E7AD0A83D49}" type="presParOf" srcId="{ABF7D3C0-2876-49F3-9BEB-F546C3BB75CA}" destId="{105BF42C-ADF5-4376-9AAE-9AD0B77C49E5}" srcOrd="6" destOrd="0" presId="urn:microsoft.com/office/officeart/2008/layout/LinedList"/>
    <dgm:cxn modelId="{1C9C58F5-F14E-40C8-AD5A-A868062803E0}" type="presParOf" srcId="{ABF7D3C0-2876-49F3-9BEB-F546C3BB75CA}" destId="{F77DE9F0-A8EF-4C00-A1DD-30EBF475ACC8}" srcOrd="7" destOrd="0" presId="urn:microsoft.com/office/officeart/2008/layout/LinedList"/>
    <dgm:cxn modelId="{5BBE0DB1-46B4-4D75-AF8E-427EA055AF44}" type="presParOf" srcId="{F77DE9F0-A8EF-4C00-A1DD-30EBF475ACC8}" destId="{B36559FF-6E2B-4BC1-AAB8-2C53C7F40493}" srcOrd="0" destOrd="0" presId="urn:microsoft.com/office/officeart/2008/layout/LinedList"/>
    <dgm:cxn modelId="{A7D8E59D-C98D-4B80-9BC0-58EA70F56873}" type="presParOf" srcId="{F77DE9F0-A8EF-4C00-A1DD-30EBF475ACC8}" destId="{7BE5A8E6-65AE-4EA0-9CE0-C1CE1292AB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A866C-287B-4675-ACCC-E14DA0AF9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5B6CC1-08E7-460D-95F7-3F08EEB2216B}">
      <dgm:prSet/>
      <dgm:spPr/>
      <dgm:t>
        <a:bodyPr/>
        <a:lstStyle/>
        <a:p>
          <a:r>
            <a:rPr lang="ko-KR"/>
            <a:t>코로나</a:t>
          </a:r>
          <a:r>
            <a:rPr lang="en-US"/>
            <a:t>19 </a:t>
          </a:r>
          <a:r>
            <a:rPr lang="ko-KR"/>
            <a:t>기간 호황을 누린 게임산업은 </a:t>
          </a:r>
          <a:r>
            <a:rPr lang="en-US"/>
            <a:t>2022</a:t>
          </a:r>
          <a:r>
            <a:rPr lang="ko-KR"/>
            <a:t>년 초 대형 </a:t>
          </a:r>
          <a:r>
            <a:rPr lang="en-US"/>
            <a:t>M&amp;A</a:t>
          </a:r>
          <a:r>
            <a:rPr lang="ko-KR"/>
            <a:t>를 잇달 아 발표하며 절정기</a:t>
          </a:r>
          <a:endParaRPr lang="en-US"/>
        </a:p>
      </dgm:t>
    </dgm:pt>
    <dgm:pt modelId="{058DC73F-DF3F-4740-940A-C7C37947CAB3}" type="parTrans" cxnId="{07139F7E-7F24-4DC3-A161-7FC25A2866BD}">
      <dgm:prSet/>
      <dgm:spPr/>
      <dgm:t>
        <a:bodyPr/>
        <a:lstStyle/>
        <a:p>
          <a:endParaRPr lang="en-US"/>
        </a:p>
      </dgm:t>
    </dgm:pt>
    <dgm:pt modelId="{29690609-8615-4531-88FE-205325B80C6C}" type="sibTrans" cxnId="{07139F7E-7F24-4DC3-A161-7FC25A2866BD}">
      <dgm:prSet/>
      <dgm:spPr/>
      <dgm:t>
        <a:bodyPr/>
        <a:lstStyle/>
        <a:p>
          <a:endParaRPr lang="en-US"/>
        </a:p>
      </dgm:t>
    </dgm:pt>
    <dgm:pt modelId="{54789A6A-BAD4-4AD2-8C76-12A5D326CC0A}">
      <dgm:prSet/>
      <dgm:spPr/>
      <dgm:t>
        <a:bodyPr/>
        <a:lstStyle/>
        <a:p>
          <a:r>
            <a:rPr lang="en-US"/>
            <a:t>2022</a:t>
          </a:r>
          <a:r>
            <a:rPr lang="ko-KR"/>
            <a:t>년 </a:t>
          </a:r>
          <a:r>
            <a:rPr lang="en-US"/>
            <a:t>2</a:t>
          </a:r>
          <a:r>
            <a:rPr lang="ko-KR"/>
            <a:t>분기 미국인들이 게임에 지출한 금액이 전년동기대비 </a:t>
          </a:r>
          <a:r>
            <a:rPr lang="en-US"/>
            <a:t>13% </a:t>
          </a:r>
          <a:r>
            <a:rPr lang="ko-KR"/>
            <a:t>감소 </a:t>
          </a:r>
          <a:endParaRPr lang="en-US"/>
        </a:p>
      </dgm:t>
    </dgm:pt>
    <dgm:pt modelId="{BC56DA39-6F30-416F-A17A-81AAC4802492}" type="parTrans" cxnId="{CBDA9415-E018-47D7-9686-417D7D73BB10}">
      <dgm:prSet/>
      <dgm:spPr/>
      <dgm:t>
        <a:bodyPr/>
        <a:lstStyle/>
        <a:p>
          <a:endParaRPr lang="en-US"/>
        </a:p>
      </dgm:t>
    </dgm:pt>
    <dgm:pt modelId="{E64146CD-52B7-41E4-9B06-94E1550353A6}" type="sibTrans" cxnId="{CBDA9415-E018-47D7-9686-417D7D73BB10}">
      <dgm:prSet/>
      <dgm:spPr/>
      <dgm:t>
        <a:bodyPr/>
        <a:lstStyle/>
        <a:p>
          <a:endParaRPr lang="en-US"/>
        </a:p>
      </dgm:t>
    </dgm:pt>
    <dgm:pt modelId="{01E1BB30-F5D1-4E31-9114-6EE58A2ECBC2}">
      <dgm:prSet/>
      <dgm:spPr/>
      <dgm:t>
        <a:bodyPr/>
        <a:lstStyle/>
        <a:p>
          <a:r>
            <a:rPr lang="en-US"/>
            <a:t>2022</a:t>
          </a:r>
          <a:r>
            <a:rPr lang="ko-KR"/>
            <a:t>년 </a:t>
          </a:r>
          <a:r>
            <a:rPr lang="en-US"/>
            <a:t>2</a:t>
          </a:r>
          <a:r>
            <a:rPr lang="ko-KR"/>
            <a:t>분기 엑스박스</a:t>
          </a:r>
          <a:r>
            <a:rPr lang="en-US"/>
            <a:t>(Xbox)</a:t>
          </a:r>
          <a:r>
            <a:rPr lang="ko-KR"/>
            <a:t>의 매출은 작년동기대비 </a:t>
          </a:r>
          <a:r>
            <a:rPr lang="en-US"/>
            <a:t>7% </a:t>
          </a:r>
          <a:r>
            <a:rPr lang="ko-KR"/>
            <a:t>하락</a:t>
          </a:r>
          <a:r>
            <a:rPr lang="en-US"/>
            <a:t>, </a:t>
          </a:r>
          <a:r>
            <a:rPr lang="ko-KR"/>
            <a:t>하드웨어 매출은 </a:t>
          </a:r>
          <a:r>
            <a:rPr lang="en-US"/>
            <a:t>11% </a:t>
          </a:r>
          <a:r>
            <a:rPr lang="ko-KR"/>
            <a:t>하락</a:t>
          </a:r>
          <a:endParaRPr lang="en-US"/>
        </a:p>
      </dgm:t>
    </dgm:pt>
    <dgm:pt modelId="{CB8420AD-1809-4843-8918-996838F87266}" type="parTrans" cxnId="{38D40BA4-1A3C-4904-B845-FF09D29A0105}">
      <dgm:prSet/>
      <dgm:spPr/>
      <dgm:t>
        <a:bodyPr/>
        <a:lstStyle/>
        <a:p>
          <a:endParaRPr lang="en-US"/>
        </a:p>
      </dgm:t>
    </dgm:pt>
    <dgm:pt modelId="{9BBB8053-D584-40A3-9580-117CDCE844D0}" type="sibTrans" cxnId="{38D40BA4-1A3C-4904-B845-FF09D29A0105}">
      <dgm:prSet/>
      <dgm:spPr/>
      <dgm:t>
        <a:bodyPr/>
        <a:lstStyle/>
        <a:p>
          <a:endParaRPr lang="en-US"/>
        </a:p>
      </dgm:t>
    </dgm:pt>
    <dgm:pt modelId="{52245542-35AC-4159-A3E8-0235D78ABFBF}">
      <dgm:prSet/>
      <dgm:spPr/>
      <dgm:t>
        <a:bodyPr/>
        <a:lstStyle/>
        <a:p>
          <a:r>
            <a:rPr lang="ko-KR"/>
            <a:t>중국 게임산업의 이용자 수가 </a:t>
          </a:r>
          <a:r>
            <a:rPr lang="en-US"/>
            <a:t>2008</a:t>
          </a:r>
          <a:r>
            <a:rPr lang="ko-KR"/>
            <a:t>년 집계 이후 처음으로 감소</a:t>
          </a:r>
          <a:endParaRPr lang="en-US"/>
        </a:p>
      </dgm:t>
    </dgm:pt>
    <dgm:pt modelId="{30E537CD-9F1A-4CA6-95B0-F7E4EE9310F1}" type="parTrans" cxnId="{FEC665F6-E1DE-4078-A652-DF1C2B90F908}">
      <dgm:prSet/>
      <dgm:spPr/>
      <dgm:t>
        <a:bodyPr/>
        <a:lstStyle/>
        <a:p>
          <a:endParaRPr lang="en-US"/>
        </a:p>
      </dgm:t>
    </dgm:pt>
    <dgm:pt modelId="{E8D89E92-AF35-4392-8E4D-41E61B436F03}" type="sibTrans" cxnId="{FEC665F6-E1DE-4078-A652-DF1C2B90F908}">
      <dgm:prSet/>
      <dgm:spPr/>
      <dgm:t>
        <a:bodyPr/>
        <a:lstStyle/>
        <a:p>
          <a:endParaRPr lang="en-US"/>
        </a:p>
      </dgm:t>
    </dgm:pt>
    <dgm:pt modelId="{EFCD17A9-AEF7-4322-AB41-16526001BB6D}" type="pres">
      <dgm:prSet presAssocID="{46FA866C-287B-4675-ACCC-E14DA0AF9E58}" presName="linear" presStyleCnt="0">
        <dgm:presLayoutVars>
          <dgm:animLvl val="lvl"/>
          <dgm:resizeHandles val="exact"/>
        </dgm:presLayoutVars>
      </dgm:prSet>
      <dgm:spPr/>
    </dgm:pt>
    <dgm:pt modelId="{E41789BA-5E23-4B3D-A2EF-3836C061C6B0}" type="pres">
      <dgm:prSet presAssocID="{545B6CC1-08E7-460D-95F7-3F08EEB221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B818F2-2166-4EB0-A391-EA081088DFC1}" type="pres">
      <dgm:prSet presAssocID="{29690609-8615-4531-88FE-205325B80C6C}" presName="spacer" presStyleCnt="0"/>
      <dgm:spPr/>
    </dgm:pt>
    <dgm:pt modelId="{77F290A2-5A6F-4819-9CE4-2217B4351563}" type="pres">
      <dgm:prSet presAssocID="{54789A6A-BAD4-4AD2-8C76-12A5D326CC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91CA4E-3AD4-46D7-BC37-8564C7F8138B}" type="pres">
      <dgm:prSet presAssocID="{E64146CD-52B7-41E4-9B06-94E1550353A6}" presName="spacer" presStyleCnt="0"/>
      <dgm:spPr/>
    </dgm:pt>
    <dgm:pt modelId="{CBFDA069-6CAA-44A4-963F-8A8E7C460689}" type="pres">
      <dgm:prSet presAssocID="{01E1BB30-F5D1-4E31-9114-6EE58A2ECB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DBE695-5AEA-45B8-A314-A20766241F32}" type="pres">
      <dgm:prSet presAssocID="{9BBB8053-D584-40A3-9580-117CDCE844D0}" presName="spacer" presStyleCnt="0"/>
      <dgm:spPr/>
    </dgm:pt>
    <dgm:pt modelId="{42424456-FE08-4593-B85C-2019AC597C2F}" type="pres">
      <dgm:prSet presAssocID="{52245542-35AC-4159-A3E8-0235D78ABF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318307-6010-4DA5-B0AD-213EADC557E8}" type="presOf" srcId="{01E1BB30-F5D1-4E31-9114-6EE58A2ECBC2}" destId="{CBFDA069-6CAA-44A4-963F-8A8E7C460689}" srcOrd="0" destOrd="0" presId="urn:microsoft.com/office/officeart/2005/8/layout/vList2"/>
    <dgm:cxn modelId="{CBDA9415-E018-47D7-9686-417D7D73BB10}" srcId="{46FA866C-287B-4675-ACCC-E14DA0AF9E58}" destId="{54789A6A-BAD4-4AD2-8C76-12A5D326CC0A}" srcOrd="1" destOrd="0" parTransId="{BC56DA39-6F30-416F-A17A-81AAC4802492}" sibTransId="{E64146CD-52B7-41E4-9B06-94E1550353A6}"/>
    <dgm:cxn modelId="{C4805A3F-F35A-40EF-A604-20E1EDA0B09F}" type="presOf" srcId="{46FA866C-287B-4675-ACCC-E14DA0AF9E58}" destId="{EFCD17A9-AEF7-4322-AB41-16526001BB6D}" srcOrd="0" destOrd="0" presId="urn:microsoft.com/office/officeart/2005/8/layout/vList2"/>
    <dgm:cxn modelId="{1AF20454-89C1-4FA9-9AAA-19B1A5504FCF}" type="presOf" srcId="{52245542-35AC-4159-A3E8-0235D78ABFBF}" destId="{42424456-FE08-4593-B85C-2019AC597C2F}" srcOrd="0" destOrd="0" presId="urn:microsoft.com/office/officeart/2005/8/layout/vList2"/>
    <dgm:cxn modelId="{DB6F3C78-6242-4E95-9778-4265D6A38DCC}" type="presOf" srcId="{545B6CC1-08E7-460D-95F7-3F08EEB2216B}" destId="{E41789BA-5E23-4B3D-A2EF-3836C061C6B0}" srcOrd="0" destOrd="0" presId="urn:microsoft.com/office/officeart/2005/8/layout/vList2"/>
    <dgm:cxn modelId="{07139F7E-7F24-4DC3-A161-7FC25A2866BD}" srcId="{46FA866C-287B-4675-ACCC-E14DA0AF9E58}" destId="{545B6CC1-08E7-460D-95F7-3F08EEB2216B}" srcOrd="0" destOrd="0" parTransId="{058DC73F-DF3F-4740-940A-C7C37947CAB3}" sibTransId="{29690609-8615-4531-88FE-205325B80C6C}"/>
    <dgm:cxn modelId="{38D40BA4-1A3C-4904-B845-FF09D29A0105}" srcId="{46FA866C-287B-4675-ACCC-E14DA0AF9E58}" destId="{01E1BB30-F5D1-4E31-9114-6EE58A2ECBC2}" srcOrd="2" destOrd="0" parTransId="{CB8420AD-1809-4843-8918-996838F87266}" sibTransId="{9BBB8053-D584-40A3-9580-117CDCE844D0}"/>
    <dgm:cxn modelId="{7D11A0AE-FD04-4DBB-A096-79960D146F79}" type="presOf" srcId="{54789A6A-BAD4-4AD2-8C76-12A5D326CC0A}" destId="{77F290A2-5A6F-4819-9CE4-2217B4351563}" srcOrd="0" destOrd="0" presId="urn:microsoft.com/office/officeart/2005/8/layout/vList2"/>
    <dgm:cxn modelId="{FEC665F6-E1DE-4078-A652-DF1C2B90F908}" srcId="{46FA866C-287B-4675-ACCC-E14DA0AF9E58}" destId="{52245542-35AC-4159-A3E8-0235D78ABFBF}" srcOrd="3" destOrd="0" parTransId="{30E537CD-9F1A-4CA6-95B0-F7E4EE9310F1}" sibTransId="{E8D89E92-AF35-4392-8E4D-41E61B436F03}"/>
    <dgm:cxn modelId="{C6F4E77F-AE31-4857-9C3C-A9A3D9D70460}" type="presParOf" srcId="{EFCD17A9-AEF7-4322-AB41-16526001BB6D}" destId="{E41789BA-5E23-4B3D-A2EF-3836C061C6B0}" srcOrd="0" destOrd="0" presId="urn:microsoft.com/office/officeart/2005/8/layout/vList2"/>
    <dgm:cxn modelId="{ED7C87DA-A570-4385-8DEF-4540ECBE003F}" type="presParOf" srcId="{EFCD17A9-AEF7-4322-AB41-16526001BB6D}" destId="{B7B818F2-2166-4EB0-A391-EA081088DFC1}" srcOrd="1" destOrd="0" presId="urn:microsoft.com/office/officeart/2005/8/layout/vList2"/>
    <dgm:cxn modelId="{92DDB0C6-52FA-49D9-B1BB-104101607E92}" type="presParOf" srcId="{EFCD17A9-AEF7-4322-AB41-16526001BB6D}" destId="{77F290A2-5A6F-4819-9CE4-2217B4351563}" srcOrd="2" destOrd="0" presId="urn:microsoft.com/office/officeart/2005/8/layout/vList2"/>
    <dgm:cxn modelId="{8B3F4F4B-ED02-4EFA-9F15-4A83AC6CB694}" type="presParOf" srcId="{EFCD17A9-AEF7-4322-AB41-16526001BB6D}" destId="{2991CA4E-3AD4-46D7-BC37-8564C7F8138B}" srcOrd="3" destOrd="0" presId="urn:microsoft.com/office/officeart/2005/8/layout/vList2"/>
    <dgm:cxn modelId="{41DB3550-109A-45FE-AE1C-5CCC843FB171}" type="presParOf" srcId="{EFCD17A9-AEF7-4322-AB41-16526001BB6D}" destId="{CBFDA069-6CAA-44A4-963F-8A8E7C460689}" srcOrd="4" destOrd="0" presId="urn:microsoft.com/office/officeart/2005/8/layout/vList2"/>
    <dgm:cxn modelId="{F3E53861-D1FC-4BE7-9E5E-09618400052C}" type="presParOf" srcId="{EFCD17A9-AEF7-4322-AB41-16526001BB6D}" destId="{DBDBE695-5AEA-45B8-A314-A20766241F32}" srcOrd="5" destOrd="0" presId="urn:microsoft.com/office/officeart/2005/8/layout/vList2"/>
    <dgm:cxn modelId="{4E0275C5-5FDA-4F76-9ECA-8AEF787E2E64}" type="presParOf" srcId="{EFCD17A9-AEF7-4322-AB41-16526001BB6D}" destId="{42424456-FE08-4593-B85C-2019AC597C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4F4CB-AB97-4152-A1AC-AFD19F7F34AC}">
      <dsp:nvSpPr>
        <dsp:cNvPr id="0" name=""/>
        <dsp:cNvSpPr/>
      </dsp:nvSpPr>
      <dsp:spPr>
        <a:xfrm>
          <a:off x="0" y="0"/>
          <a:ext cx="5622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418E2-DD07-4ADA-87F5-A7A39738B9CF}">
      <dsp:nvSpPr>
        <dsp:cNvPr id="0" name=""/>
        <dsp:cNvSpPr/>
      </dsp:nvSpPr>
      <dsp:spPr>
        <a:xfrm>
          <a:off x="0" y="0"/>
          <a:ext cx="5622283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비디오게임 시장은 </a:t>
          </a:r>
          <a:r>
            <a:rPr lang="en-US" sz="1800" kern="1200" dirty="0"/>
            <a:t>2030</a:t>
          </a:r>
          <a:r>
            <a:rPr lang="ko-KR" sz="1800" kern="1200" dirty="0"/>
            <a:t>년까지 </a:t>
          </a:r>
          <a:r>
            <a:rPr lang="en-US" sz="1800" kern="1200" dirty="0">
              <a:highlight>
                <a:srgbClr val="FFFF00"/>
              </a:highlight>
            </a:rPr>
            <a:t>5,836</a:t>
          </a:r>
          <a:r>
            <a:rPr lang="ko-KR" sz="1800" kern="1200" dirty="0">
              <a:highlight>
                <a:srgbClr val="FFFF00"/>
              </a:highlight>
            </a:rPr>
            <a:t>억 </a:t>
          </a:r>
          <a:r>
            <a:rPr lang="en-US" sz="1800" kern="1200" dirty="0">
              <a:highlight>
                <a:srgbClr val="FFFF00"/>
              </a:highlight>
            </a:rPr>
            <a:t>9</a:t>
          </a:r>
          <a:r>
            <a:rPr lang="ko-KR" sz="1800" kern="1200" dirty="0">
              <a:highlight>
                <a:srgbClr val="FFFF00"/>
              </a:highlight>
            </a:rPr>
            <a:t>천만 달러</a:t>
          </a:r>
          <a:r>
            <a:rPr lang="ko-KR" altLang="en-US" sz="1800" kern="1200" dirty="0">
              <a:highlight>
                <a:srgbClr val="FFFF00"/>
              </a:highlight>
            </a:rPr>
            <a:t>까지 성장</a:t>
          </a:r>
          <a:r>
            <a:rPr lang="ko-KR" sz="1800" kern="1200" dirty="0"/>
            <a:t>할 것</a:t>
          </a:r>
          <a:r>
            <a:rPr lang="en-US" sz="1800" kern="1200" dirty="0"/>
            <a:t>(Grand View Research)</a:t>
          </a:r>
        </a:p>
      </dsp:txBody>
      <dsp:txXfrm>
        <a:off x="0" y="0"/>
        <a:ext cx="5622283" cy="862653"/>
      </dsp:txXfrm>
    </dsp:sp>
    <dsp:sp modelId="{9606416C-0BDB-4017-AC4D-53E473B59417}">
      <dsp:nvSpPr>
        <dsp:cNvPr id="0" name=""/>
        <dsp:cNvSpPr/>
      </dsp:nvSpPr>
      <dsp:spPr>
        <a:xfrm>
          <a:off x="0" y="862653"/>
          <a:ext cx="5622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2BC76-565E-4505-A332-3DA1E19395F6}">
      <dsp:nvSpPr>
        <dsp:cNvPr id="0" name=""/>
        <dsp:cNvSpPr/>
      </dsp:nvSpPr>
      <dsp:spPr>
        <a:xfrm>
          <a:off x="0" y="862653"/>
          <a:ext cx="5622283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 </a:t>
          </a:r>
          <a:r>
            <a:rPr lang="ko-KR" sz="1800" kern="1200" dirty="0"/>
            <a:t>및 </a:t>
          </a:r>
          <a:r>
            <a:rPr lang="en-US" sz="1800" kern="1200" dirty="0"/>
            <a:t>VR </a:t>
          </a:r>
          <a:r>
            <a:rPr lang="ko-KR" sz="1800" kern="1200" dirty="0"/>
            <a:t>비디오 게임 시장은 </a:t>
          </a:r>
          <a:r>
            <a:rPr lang="en-US" sz="1800" kern="1200" dirty="0"/>
            <a:t>2026</a:t>
          </a:r>
          <a:r>
            <a:rPr lang="ko-KR" sz="1800" kern="1200" dirty="0"/>
            <a:t>년까지 </a:t>
          </a:r>
          <a:r>
            <a:rPr lang="en-US" sz="1800" kern="1200" dirty="0">
              <a:highlight>
                <a:srgbClr val="FFFF00"/>
              </a:highlight>
            </a:rPr>
            <a:t>110</a:t>
          </a:r>
          <a:r>
            <a:rPr lang="ko-KR" sz="1800" kern="1200" dirty="0">
              <a:highlight>
                <a:srgbClr val="FFFF00"/>
              </a:highlight>
            </a:rPr>
            <a:t>억 달러</a:t>
          </a:r>
          <a:r>
            <a:rPr lang="ko-KR" sz="1800" kern="1200" dirty="0"/>
            <a:t>에 달하고</a:t>
          </a:r>
          <a:r>
            <a:rPr lang="en-US" sz="1800" kern="1200" dirty="0"/>
            <a:t>, </a:t>
          </a:r>
          <a:r>
            <a:rPr lang="en-US" sz="1800" kern="1200" dirty="0">
              <a:highlight>
                <a:srgbClr val="FFFF00"/>
              </a:highlight>
            </a:rPr>
            <a:t>18.5% </a:t>
          </a:r>
          <a:r>
            <a:rPr lang="ko-KR" sz="1800" kern="1200" dirty="0">
              <a:highlight>
                <a:srgbClr val="FFFF00"/>
              </a:highlight>
            </a:rPr>
            <a:t>성장 </a:t>
          </a:r>
          <a:r>
            <a:rPr lang="ko-KR" sz="1800" kern="1200" dirty="0"/>
            <a:t>할 것 </a:t>
          </a:r>
          <a:r>
            <a:rPr lang="en-US" sz="1800" kern="1200" dirty="0"/>
            <a:t>(Industry ARC)</a:t>
          </a:r>
        </a:p>
      </dsp:txBody>
      <dsp:txXfrm>
        <a:off x="0" y="862653"/>
        <a:ext cx="5622283" cy="862653"/>
      </dsp:txXfrm>
    </dsp:sp>
    <dsp:sp modelId="{1EC66BF9-4BE5-4E55-A098-A810BF98383A}">
      <dsp:nvSpPr>
        <dsp:cNvPr id="0" name=""/>
        <dsp:cNvSpPr/>
      </dsp:nvSpPr>
      <dsp:spPr>
        <a:xfrm>
          <a:off x="0" y="1725306"/>
          <a:ext cx="5622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AF921-C250-47AC-92A9-9EF9201BCF4E}">
      <dsp:nvSpPr>
        <dsp:cNvPr id="0" name=""/>
        <dsp:cNvSpPr/>
      </dsp:nvSpPr>
      <dsp:spPr>
        <a:xfrm>
          <a:off x="0" y="1725306"/>
          <a:ext cx="5622283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전 세계 </a:t>
          </a:r>
          <a:r>
            <a:rPr lang="en-US" sz="1800" kern="1200" dirty="0"/>
            <a:t>PC </a:t>
          </a:r>
          <a:r>
            <a:rPr lang="ko-KR" sz="1800" kern="1200" dirty="0"/>
            <a:t>게임 시장은 </a:t>
          </a:r>
          <a:r>
            <a:rPr lang="en-US" sz="1800" kern="1200" dirty="0"/>
            <a:t>2028</a:t>
          </a:r>
          <a:r>
            <a:rPr lang="ko-KR" sz="1800" kern="1200" dirty="0"/>
            <a:t>년까지 </a:t>
          </a:r>
          <a:r>
            <a:rPr lang="en-US" sz="1800" kern="1200" dirty="0">
              <a:highlight>
                <a:srgbClr val="FFFF00"/>
              </a:highlight>
            </a:rPr>
            <a:t>315</a:t>
          </a:r>
          <a:r>
            <a:rPr lang="ko-KR" sz="1800" kern="1200" dirty="0">
              <a:highlight>
                <a:srgbClr val="FFFF00"/>
              </a:highlight>
            </a:rPr>
            <a:t>억 </a:t>
          </a:r>
          <a:r>
            <a:rPr lang="en-US" sz="1800" kern="1200" dirty="0">
              <a:highlight>
                <a:srgbClr val="FFFF00"/>
              </a:highlight>
            </a:rPr>
            <a:t>2</a:t>
          </a:r>
          <a:r>
            <a:rPr lang="ko-KR" sz="1800" kern="1200" dirty="0">
              <a:highlight>
                <a:srgbClr val="FFFF00"/>
              </a:highlight>
            </a:rPr>
            <a:t>천만 달러</a:t>
          </a:r>
          <a:r>
            <a:rPr lang="ko-KR" sz="1800" kern="1200" dirty="0"/>
            <a:t>에 이를 것</a:t>
          </a:r>
          <a:r>
            <a:rPr lang="en-US" sz="1800" kern="1200" dirty="0"/>
            <a:t>(Globe News Wire)</a:t>
          </a:r>
        </a:p>
      </dsp:txBody>
      <dsp:txXfrm>
        <a:off x="0" y="1725306"/>
        <a:ext cx="5622283" cy="862653"/>
      </dsp:txXfrm>
    </dsp:sp>
    <dsp:sp modelId="{105BF42C-ADF5-4376-9AAE-9AD0B77C49E5}">
      <dsp:nvSpPr>
        <dsp:cNvPr id="0" name=""/>
        <dsp:cNvSpPr/>
      </dsp:nvSpPr>
      <dsp:spPr>
        <a:xfrm>
          <a:off x="0" y="2587959"/>
          <a:ext cx="5622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559FF-6E2B-4BC1-AAB8-2C53C7F40493}">
      <dsp:nvSpPr>
        <dsp:cNvPr id="0" name=""/>
        <dsp:cNvSpPr/>
      </dsp:nvSpPr>
      <dsp:spPr>
        <a:xfrm>
          <a:off x="0" y="2587959"/>
          <a:ext cx="5622283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</a:t>
          </a:r>
          <a:r>
            <a:rPr lang="ko-KR" sz="1800" kern="1200" dirty="0"/>
            <a:t>스포츠 게임 시장은 </a:t>
          </a:r>
          <a:r>
            <a:rPr lang="en-US" sz="1800" kern="1200" dirty="0"/>
            <a:t>2023</a:t>
          </a:r>
          <a:r>
            <a:rPr lang="ko-KR" sz="1800" kern="1200" dirty="0"/>
            <a:t>년까지 </a:t>
          </a:r>
          <a:r>
            <a:rPr lang="en-US" sz="1800" kern="1200" dirty="0">
              <a:highlight>
                <a:srgbClr val="FFFF00"/>
              </a:highlight>
            </a:rPr>
            <a:t>21</a:t>
          </a:r>
          <a:r>
            <a:rPr lang="ko-KR" sz="1800" kern="1200" dirty="0">
              <a:highlight>
                <a:srgbClr val="FFFF00"/>
              </a:highlight>
            </a:rPr>
            <a:t>억 </a:t>
          </a:r>
          <a:r>
            <a:rPr lang="en-US" sz="1800" kern="1200" dirty="0">
              <a:highlight>
                <a:srgbClr val="FFFF00"/>
              </a:highlight>
            </a:rPr>
            <a:t>7,480</a:t>
          </a:r>
          <a:r>
            <a:rPr lang="ko-KR" sz="1800" kern="1200" dirty="0">
              <a:highlight>
                <a:srgbClr val="FFFF00"/>
              </a:highlight>
            </a:rPr>
            <a:t>만 달러</a:t>
          </a:r>
          <a:r>
            <a:rPr lang="ko-KR" sz="1800" kern="1200" dirty="0"/>
            <a:t>로 성장할 것 </a:t>
          </a:r>
          <a:r>
            <a:rPr lang="en-US" sz="1800" kern="1200" dirty="0"/>
            <a:t>(Markets and Markets)</a:t>
          </a:r>
        </a:p>
      </dsp:txBody>
      <dsp:txXfrm>
        <a:off x="0" y="2587959"/>
        <a:ext cx="5622283" cy="862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789BA-5E23-4B3D-A2EF-3836C061C6B0}">
      <dsp:nvSpPr>
        <dsp:cNvPr id="0" name=""/>
        <dsp:cNvSpPr/>
      </dsp:nvSpPr>
      <dsp:spPr>
        <a:xfrm>
          <a:off x="0" y="531366"/>
          <a:ext cx="9603275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코로나</a:t>
          </a:r>
          <a:r>
            <a:rPr lang="en-US" sz="1800" kern="1200"/>
            <a:t>19 </a:t>
          </a:r>
          <a:r>
            <a:rPr lang="ko-KR" sz="1800" kern="1200"/>
            <a:t>기간 호황을 누린 게임산업은 </a:t>
          </a:r>
          <a:r>
            <a:rPr lang="en-US" sz="1800" kern="1200"/>
            <a:t>2022</a:t>
          </a:r>
          <a:r>
            <a:rPr lang="ko-KR" sz="1800" kern="1200"/>
            <a:t>년 초 대형 </a:t>
          </a:r>
          <a:r>
            <a:rPr lang="en-US" sz="1800" kern="1200"/>
            <a:t>M&amp;A</a:t>
          </a:r>
          <a:r>
            <a:rPr lang="ko-KR" sz="1800" kern="1200"/>
            <a:t>를 잇달 아 발표하며 절정기</a:t>
          </a:r>
          <a:endParaRPr lang="en-US" sz="1800" kern="1200"/>
        </a:p>
      </dsp:txBody>
      <dsp:txXfrm>
        <a:off x="27244" y="558610"/>
        <a:ext cx="9548787" cy="503601"/>
      </dsp:txXfrm>
    </dsp:sp>
    <dsp:sp modelId="{77F290A2-5A6F-4819-9CE4-2217B4351563}">
      <dsp:nvSpPr>
        <dsp:cNvPr id="0" name=""/>
        <dsp:cNvSpPr/>
      </dsp:nvSpPr>
      <dsp:spPr>
        <a:xfrm>
          <a:off x="0" y="1141296"/>
          <a:ext cx="9603275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2022</a:t>
          </a:r>
          <a:r>
            <a:rPr lang="ko-KR" sz="1800" kern="1200"/>
            <a:t>년 </a:t>
          </a:r>
          <a:r>
            <a:rPr lang="en-US" sz="1800" kern="1200"/>
            <a:t>2</a:t>
          </a:r>
          <a:r>
            <a:rPr lang="ko-KR" sz="1800" kern="1200"/>
            <a:t>분기 미국인들이 게임에 지출한 금액이 전년동기대비 </a:t>
          </a:r>
          <a:r>
            <a:rPr lang="en-US" sz="1800" kern="1200"/>
            <a:t>13% </a:t>
          </a:r>
          <a:r>
            <a:rPr lang="ko-KR" sz="1800" kern="1200"/>
            <a:t>감소 </a:t>
          </a:r>
          <a:endParaRPr lang="en-US" sz="1800" kern="1200"/>
        </a:p>
      </dsp:txBody>
      <dsp:txXfrm>
        <a:off x="27244" y="1168540"/>
        <a:ext cx="9548787" cy="503601"/>
      </dsp:txXfrm>
    </dsp:sp>
    <dsp:sp modelId="{CBFDA069-6CAA-44A4-963F-8A8E7C460689}">
      <dsp:nvSpPr>
        <dsp:cNvPr id="0" name=""/>
        <dsp:cNvSpPr/>
      </dsp:nvSpPr>
      <dsp:spPr>
        <a:xfrm>
          <a:off x="0" y="1751226"/>
          <a:ext cx="9603275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2022</a:t>
          </a:r>
          <a:r>
            <a:rPr lang="ko-KR" sz="1800" kern="1200"/>
            <a:t>년 </a:t>
          </a:r>
          <a:r>
            <a:rPr lang="en-US" sz="1800" kern="1200"/>
            <a:t>2</a:t>
          </a:r>
          <a:r>
            <a:rPr lang="ko-KR" sz="1800" kern="1200"/>
            <a:t>분기 엑스박스</a:t>
          </a:r>
          <a:r>
            <a:rPr lang="en-US" sz="1800" kern="1200"/>
            <a:t>(Xbox)</a:t>
          </a:r>
          <a:r>
            <a:rPr lang="ko-KR" sz="1800" kern="1200"/>
            <a:t>의 매출은 작년동기대비 </a:t>
          </a:r>
          <a:r>
            <a:rPr lang="en-US" sz="1800" kern="1200"/>
            <a:t>7% </a:t>
          </a:r>
          <a:r>
            <a:rPr lang="ko-KR" sz="1800" kern="1200"/>
            <a:t>하락</a:t>
          </a:r>
          <a:r>
            <a:rPr lang="en-US" sz="1800" kern="1200"/>
            <a:t>, </a:t>
          </a:r>
          <a:r>
            <a:rPr lang="ko-KR" sz="1800" kern="1200"/>
            <a:t>하드웨어 매출은 </a:t>
          </a:r>
          <a:r>
            <a:rPr lang="en-US" sz="1800" kern="1200"/>
            <a:t>11% </a:t>
          </a:r>
          <a:r>
            <a:rPr lang="ko-KR" sz="1800" kern="1200"/>
            <a:t>하락</a:t>
          </a:r>
          <a:endParaRPr lang="en-US" sz="1800" kern="1200"/>
        </a:p>
      </dsp:txBody>
      <dsp:txXfrm>
        <a:off x="27244" y="1778470"/>
        <a:ext cx="9548787" cy="503601"/>
      </dsp:txXfrm>
    </dsp:sp>
    <dsp:sp modelId="{42424456-FE08-4593-B85C-2019AC597C2F}">
      <dsp:nvSpPr>
        <dsp:cNvPr id="0" name=""/>
        <dsp:cNvSpPr/>
      </dsp:nvSpPr>
      <dsp:spPr>
        <a:xfrm>
          <a:off x="0" y="2361156"/>
          <a:ext cx="9603275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중국 게임산업의 이용자 수가 </a:t>
          </a:r>
          <a:r>
            <a:rPr lang="en-US" sz="1800" kern="1200"/>
            <a:t>2008</a:t>
          </a:r>
          <a:r>
            <a:rPr lang="ko-KR" sz="1800" kern="1200"/>
            <a:t>년 집계 이후 처음으로 감소</a:t>
          </a:r>
          <a:endParaRPr lang="en-US" sz="1800" kern="1200"/>
        </a:p>
      </dsp:txBody>
      <dsp:txXfrm>
        <a:off x="27244" y="2388400"/>
        <a:ext cx="9548787" cy="50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7:46:09.4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4010,'4'-1,"-1"1,1-1,-1-1,1 1,-1 0,0-1,1 0,-1 1,0-1,5-5,6-2,9-6,-1-1,32-30,-21 17,-20 18,2 2,-1 0,32-14,16-10,57-32,-87 50,-1-2,-1 0,37-29,-34 22,1 1,53-25,-64 36,41-18,2 4,97-27,-123 41,261-72,-251 71,135-53,-43 12,-85 36,85-30,6-2,12-5,115-61,-146 52,-27 12,160-89,34-15,-60 64,-140 57,130-68,-51 21,43-30,-95 46,24-1,-49 24,125-51,-123 55,-2-4,99-61,-70 27,76-49,-144 85,73-65,-94 71,-1 1,2 0,44-28,-42 35,0-3,-2-1,51-52,-13 2,136-111,-211 191,37-30,1 2,83-45,-44 31,-44 23,54-23,-11 16,-41 15,0-2,44-23,-50 19,1 1,0 2,1 1,45-12,-27 13,41-10,97-11,-162 30,339-50,-335 46,44-19,-46 16,50-13,51 4,-93 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36:19.84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9220,'5'0,"-1"-1,1 0,0 0,-1-1,1 1,-1-1,0 0,1 0,-1-1,0 1,0-1,0 0,-1 0,6-5,7-9,23-29,-32 37,130-179,-134 184,31-40,2 1,63-57,-45 55,63-56,-97 81,-1 0,-1-2,23-32,-32 38,-1-1,0 0,-1-1,-1 0,0 0,2-19,9-28,-9 44,1 1,1-1,23-34,11-23,-15 19,-11 24,-2 0,23-72,-5-66,13-47,-10 95,-5-1,27-227,13-92,-62 376,4-128,-5 34,-7 143,40-304,-3 181,-10 41,-15 49,7-34,47-118,-50 161,88-222,-78 186,23-115,-42 159,1-1,2 2,2 0,1 0,1 1,2 1,24-31,28-40,-5-2,89-195,-123 235,68-105,11-23,25-72,-108 206,55-111,-61 131,2 1,34-42,1 8,-15 22,-2-2,47-83,79-243,-113 243,38-108,35-83,45-23,-156 318,-2 0,19-61,-22 59,1 1,30-58,2 16,57-72,-96 141,0 1,1-1,0 1,0 0,0 1,0-1,1 1,0 0,-1 1,11-4,8-2,45-9,-21 6,82-31,-87 26,1 2,75-14,273-6,-262 26,439-2,-563 11,39 2,-1 2,0 2,0 2,-1 2,60 21,200 100,-303-131,192 101,-159-80,0 1,-1 2,40 39,44 47,104 104,-197-185,0 0,-2 1,-1 2,-1 0,17 41,63 178,-93-231,56 200,0-2,-44-166,82 253,-86-260,2 0,2-1,30 51,-1-1,63 186,-36-82,-69-183,48 123,-45-111,-2 1,-1-1,4 38,-7-34,1 0,2-1,1 0,1 0,1-1,21 44,66 144,-78-175,31 52,-8-18,5 16,75 162,-91-191,51 82,-35-68,61 91,-62-102,56 109,-80-125,-14-30,20 34,100 147,-77-123,61 111,-41-57,-48-86,2-1,35 49,-24-43,57 113,-40-63,-21-50,66 84,52 41,-120-143,0 3,-2 2,32 58,-40-61,2-1,2-1,40 46,-28-38,-2 1,54 93,-33-51,184 328,-187-317,82 129,-94-168,83 92,74 87,-115-133,96 93,-136-153,-29-27,1-2,1 0,0 0,0-1,26 16,-8-12,1 2,0 1,31 23,-10 1,204 153,-233-180,0-1,1 0,40 14,86 23,-66-24,-83-27,215 67,31-2,-199-55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36:29.01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4368,'87'1,"109"-4,-168 1,-1-1,0-2,0-1,53-18,-38 8,2 2,0 1,0 3,1 2,1 1,86 0,13-5,-27 1,-68 9,-6 2,0-3,-1-1,78-18,12-17,187-81,-203 71,41-21,56-56,-170 96,-2-2,63-62,79-108,-120 113,79-143,-58 87,-2-11,-14 22,16-6,85-162,-128 208,58-120,-28 41,-1 6,-34 93,52-77,10-20,-66 108,60-83,-28 55,70-86,-115 154,2 1,0 2,2 0,0 1,37-21,140-62,-124 65,104-67,-123 67,119-54,124-5,-229 76,22-5,0 5,2 4,0 4,113 0,227 13,-417 0,1 1,-1 0,-1 1,25 7,71 30,-35-12,-72-26,34 12,73 33,-102-41,-1 0,0 1,0 0,-1 1,0 0,0 1,-1 0,0 1,-1-1,13 21,0 4,33 63,-48-84,-1 1,0-1,-1 1,-1 0,4 27,-3 49,3 21,-3-70,0-4,1-1,14 52,23 97,-13-43,78 222,-80-299,2-1,39 62,-46-86,-4-12,0-1,2-1,44 44,3 4,-29-26,38 62,26 35,22 36,-54-60,110 207,-159-283,41 81,-50-108,0 1,0-2,2 0,23 24,-22-28,-2 2,0-1,17 26,-24-30,-1-1,0 1,0-1,-1 1,-1 0,0 1,0-1,1 15,40 184,-18-99,46 230,-46-242,-13-56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47:33.9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1,'101'-1,"115"3,-92 11,54 2,626-14,-384-3,695 2,-1086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47:35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30,'1815'0,"-1617"-15,1 0,477 17,-640-2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47:36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61,'1633'0,"-1596"1,-1-3,1-1,-1-1,0-3,51-14,-65 14,0 2,1 0,0 2,25-1,94 5,-66 1,557-2,-603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47:38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1 146,'1805'0,"-1721"-4,1-4,121-28,-32 5,-33 8,-47 6,1 4,99 0,-50 14,-116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50:52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0,'13'13,"2"-1,0 0,30 17,55 22,-69-36,85 35,-99-44,-1-2,1 0,-1-1,1-1,26 1,663-7,-448-11,-125 4,43 6,49-4,128-26,-274 27,-20 3,69-16,-45 6,140-6,-220 20,107-11,24-2,-105 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50:53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1 260,'5'0,"370"-4,-3-19,-111-15,-5 0,73 26,-220 12,171-22,-249 17,207-27,-36 12,-144 13,78-18,-87 14,0 2,84-4,440 15,-548-2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50:55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31,'1798'0,"-1628"-15,-13 0,474 14,-300 3,-299-2,-2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50:57.0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1,'114'4,"147"24,-175-16,134 2,1338-15,-1518 3,57 10,18 1,312-10,-221-5,-176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7:46:24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2474,'13'-1,"1"-1,-1 0,0-1,0 0,0-1,15-6,26-8,-27 10,-1-1,0-2,48-26,65-53,-88 54,88-46,-64 45,-23 10,108-40,-144 62,11-4,1 2,0 0,45-5,-49 10,-1-2,0-1,28-10,17-3,270-40,-240 49,175 6,-135 5,-50-4,0-5,135-27,166-71,-332 86,145-44,-155 49,-1-3,83-41,-29 11,-59 32,0 2,46-9,-5 1,-1 0,106-12,85 5,107-16,-190-6,-72 15,145-53,-101 30,269-107,-375 140,73-46,-75 39,81-34,4-2,325-193,-358 199,-65 37,1 1,1 2,47-17,-34 24,0 2,98-10,-78 18,-54 5,-1-1,1 0,0-2,24-6,8-8,200-56,-215 66,1 2,-1 1,1 2,41 4,-35 0,0-3,61-8,-1-2,-68 8,65-13,-78 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1:00:21.98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1,'11'1,"-1"0,0 1,1 1,-1 0,0 0,-1 1,1 0,14 9,3 1,0-2,0 0,0 1,0 2,28 20,107 82,53 42,-65-41,308 185,-403-272,137 85,159 180,-204-165,-114-104,2-3,62 35,-53-34,51 37,102 92,-93-73,54 46,-52-32,311 254,-371-312,82 82,-44-37,32 34,-8-8,-83-82,43 56,5 6,-34-51,49 36,11 8,-59-48,75 47,-33-25,62 61,17 11,-118-97,1-3,90 42,-96-51,-1 2,0 1,48 39,-17-12,16 13,118 111,-20-16,19 17,-138-114,77 55,217 179,-313-255,159 132,-146-124,-15-15,46 27,31 22,72 90,-52-43,64 57,-187-170,2-1,0-1,0 0,38 17,-30-16,46 29,166 157,-210-169,0 1,23 37,2 0,88 122,-104-146,-3 2,-1 1,-2 2,35 76,-49-92,1-1,1-1,2-1,29 33,42 61,-82-108,1 1,1-2,0 1,1-2,27 24,-9-12,-2 1,0 1,-2 2,-1 1,-2 1,28 46,-22-30,2-1,49 55,-61-79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1:00:24.98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2623 0,'0'12,"2"0,0 0,4 16,2 6,3 19,2 0,23 57,50 97,-38-95,46 91,5 14,-85-188,1-1,1 0,36 44,-33-47,-2 0,0 1,-1 1,13 32,-14-14,-3 1,-1 1,-3-1,3 54,-4-34,18 74,54 116,-62-214,30 88,-11-13,16 58,-43-139,-2 1,4 71,-9-73,8 35,-5-38,2 49,-7-75,0 0,-1 0,0 0,0 0,0-1,-1 1,0 0,0 0,0-1,-1 1,0-1,0 0,0 0,-1 0,1 0,-1-1,0 1,-1-1,1 0,-1 0,0-1,0 1,-10 5,-8 1,-1 0,1-1,-2-1,-33 6,32-8,-22 4,-1-2,-76 3,-100-11,105-2,-928 2,1019 2,0 1,1 1,-46 13,-15 3,13-11,-117-1,-9 0,-107 7,156-11,-11 10,-48 1,206-15,-9 0,0 0,0 0,0 1,1 1,-1 1,-25 7,11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4:41:19.71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1,'18'2,"-2"0,1 2,0 0,-1 1,1 0,-1 1,-1 1,25 15,4 0,0-2,1-1,-1 3,0 2,46 33,175 135,86 68,-104-66,502 301,-658-444,222 139,261 294,-334-269,-184-172,1-2,101 54,-86-54,84 62,167 149,-154-120,91 75,-88-51,511 416,-607-513,133 137,-71-62,51 55,-12-11,-136-137,69 94,11 10,-58-86,82 61,17 13,-97-79,123 76,-53-40,100 100,28 19,-193-161,2-3,149 68,-159-84,-2 4,0 2,79 62,-27-19,25 22,194 182,-33-27,31 29,-226-187,126 89,355 293,-512-416,261 215,-240-203,-25-23,77 42,48 36,121 148,-87-70,105 94,-305-279,2-2,0-1,1-1,62 28,-49-26,74 50,272 254,-342-276,-2 2,39 59,2 2,145 198,-171-237,-3 2,-3 2,-4 3,59 126,-82-153,2-1,3-2,2-1,48 55,68 98,-134-174,3-2,0 0,1-1,2-1,42 38,-13-20,-3 3,-1 1,-3 3,-1 1,-3 2,44 77,-35-51,4-2,80 91,-101-129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7:46:33.1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1 189,'176'-15,"1"-1,279 18,-435-4,-1 0,0-1,0-1,31-11,-26 7,0 2,40-6,434 4,-283 11,2963-4,-3126 4,59 9,37 3,-124-14,-1 2,0 0,33 9,67 28,-114-36,33 9,1-1,1-2,0-3,60 4,184-10,-133-4,371 3,-492-2,-1-2,1-1,49-14,-48 10,1 2,66-6,-51 12,-7 0,89-12,82-23,90-17,-249 40,-26 5,1 2,61-5,68-3,16 0,818 12,-472 4,-369 0,172-5,-241-7,-49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8:33:57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0,'690'0,"-660"2,0 1,1 2,45 13,-36-9,46 7,25-3,166 10,-250-24,0 2,0 1,0 1,0 1,51 15,-50-11,1-1,0-1,0-1,37 1,122-6,-105-2,159-11,-109 1,44-7,-104 10,81-1,76 11,-78 1,-141-2,0 1,-1 0,1 1,0-1,-1 2,1 0,-1 0,0 1,0 0,0 1,-1 0,1 0,8 7,36 28,79 74,41 62,-153-155,1-1,0-1,1-1,1-1,1-2,0 0,32 13,-46-23,161 76,-135-61,-1 1,51 40,-64-41,-7-7,-1 0,2-1,35 19,-12-12,0 2,-1 1,-1 2,40 33,90 67,-45-37,-78-53,236 197,-260-212,1-1,45 29,129 89,-162-114,-1 2,0 1,-2 2,-1 1,42 50,-68-71,1-1,0 0,1-1,-1 1,1-1,10 7,-13-10,0-1,0 1,0-1,1 0,-1 0,0 0,0-1,1 1,-1-1,0 0,1 0,-1 0,0 0,1 0,-1-1,0 1,1-1,3-2,12-4,0-2,34-20,17-8,-24 19,78-18,-80 25,0-2,54-23,-78 25,30-21,-30 18,28-13,-25 15,-1 0,0-2,0 0,-2-2,1 0,-2-1,18-21,-17 19,1 2,0 0,1 0,45-24,-5-2,-43 27,27-15,48-18,164-61,-235 100,-1-1,0-1,34-25,-35 22,0 1,0 1,36-15,1 7,-12 4,-1-1,62-35,80-54,244-101,-379 185,0-3,-1-3,83-61,-82 43,-39 34,1 0,26-19,-26 24,0 0,0 0,1 1,0 1,0 1,20-6,-27 10,-1-1,1 1,-1 1,1-1,-1 1,1 1,-1-1,1 1,-1 1,1-1,-1 1,0 0,0 1,0 0,11 6,5 6,41 36,-11-7,48 28,3-4,142 69,-201-115,-2 2,0 2,-2 2,0 2,58 56,-9 9,47 46,37 38,-99-100,12 13,-74-76,-1 1,0 0,-1 0,9 21,-8-11,33 63,-37-78,-1-1,2 0,-1 0,1-1,16 14,30 23,71 78,-123-121,121 144,-92-106,44 78,-52-74,2-2,63 81,168 162,-200-223,-35-42,-1 1,-1 1,-1 1,-2 0,19 36,-17-13,8 17,-24-58,1-1,0 1,0-1,0 0,1 0,9 9,-12-14,0 1,0-1,0 0,1 1,-1-1,0 0,0-1,1 1,-1 0,1-1,-1 1,0-1,1 1,-1-1,1 0,-1 0,1-1,-1 1,1 0,-1-1,1 1,-1-1,0 0,1 0,-1 0,0 0,0 0,0-1,3-1,4-3,-1-1,1 1,-1-2,-1 1,11-14,-5 3,-1 0,-1 0,17-38,20-68,-9 21,-24 66,2 1,1 1,32-47,-18 39,22-32,2 4,83-82,-125 140,1 1,0 1,1 1,31-16,72-23,-73 31,44-22,-17-1,80-60,4-7,-124 88,1 1,70-27,-62 29,-1-3,-1-1,71-50,-65 39,120-67,46-32,-63 12,10-6,-78 75,-56 36,0-1,-1-1,23-21,-14 10,47-30,-40 30,-2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8:34:09.2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0 321,'1104'0,"-862"16,-2-1,1147-16,-1340 4,0 2,83 19,-29-4,589 127,-643-136,-10-2,52 18,195 71,-239-83,-2 2,60 32,-68-31,1 0,1-3,1-1,44 10,211 28,-199-35,-49-10,63 19,-66-13,80 38,-103-40,0 0,-1 0,0 2,-1 0,-1 1,18 20,-30-30,5 7,2 0,-1-1,1 0,20 13,-28-21,1 0,0 0,-1 0,1 0,0-1,0 0,0 0,0 0,0 0,0-1,0 1,0-1,0 0,0 0,0-1,0 1,0-1,0 0,0 0,0 0,0-1,3-1,78-38,80-37,-124 61,98-45,-112 48,0-2,-1 0,25-22,-16 9,-13 10,1 0,41-25,95-35,44-26,-192 99,17-12,39-18,-56 31,0 1,0 0,1 1,0 0,-1 1,1 0,14 0,0 1,1-2,-1-1,0-1,0-1,0-2,46-19,-45 17,0 2,45-9,-40 11,40-14,15-6,1 4,111-14,-50 10,-68 7,96-37,38-9,-195 59,1 0,-1-1,-1-2,21-10,70-49,-103 64,23-19,14-9,-41 31,0-1,1 0,-1 1,1 0,-1-1,1 1,-1 1,1-1,0 1,-1-1,8 1,-2 2,0 0,0 0,-1 1,1 0,-1 0,0 1,0 0,0 0,0 1,12 10,3 5,40 43,-9 2,53 83,43 53,-128-177,0 0,2-2,0-1,2-1,51 32,91 30,-32-18,-103-47,10 5,43 29,-64-36,1-1,0-1,1-1,1-1,36 11,149 36,31 9,-61-3,-59-19,63 21,191 61,-233-83,-116-34,-1 1,1 2,28 19,-7-5,95 41,-48-25,-42-11,-45-26,1-1,0 0,0 0,1-1,-1 0,1 0,0-1,18 4,-19-5,1-1,-1 0,1 0,-1-1,1-1,-1 1,1-1,-1-1,1 1,-1-1,0-1,0 0,0 0,0 0,12-8,137-92,-135 85,-1 0,0-1,-1-1,29-39,48-56,-64 80,-2-2,26-41,-47 61,-2-1,0 0,-1-1,6-21,-8 22,0 0,1 1,2 0,-1 0,12-17,-4 15,0 0,1 1,0 1,2 0,0 1,35-23,-27 20,-6 4,1 1,0 0,1 2,41-18,-34 21,-1-2,0-1,48-29,299-172,-333 190,5-4,74-59,-79 54,88-52,68-29,-165 90,68-45,-76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8:35:04.4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4220,'209'-14,"-6"-1,-173 15,14 1,-1-2,1-2,69-14,-68 5,35-9,105-13,-109 24,76-6,-94 15,1 0,-1-2,82-15,101-18,-94 11,0 0,-19 8,-107 13,0-1,-1-1,0-1,20-10,117-52,-125 57,1 2,0 1,34-4,60 0,-78 10,1-2,73-19,-28 3,1 4,125-6,22-3,-154 15,-52 8,-1-2,1-2,64-20,68-42,-134 52,0-1,52-38,3-7,115-62,-175 111,0 1,62-16,-6 2,143-38,-20 6,56-25,-133 46,-29 10,-75 20,-1 0,0-2,-1-2,0 0,-1-1,28-20,-10-1,-2-1,-1-2,67-81,20-52,-55 73,29-44,-33 42,-5 7,-33 45,4-6,34-71,-56 102,0 0,2 1,23-27,-16 20,19-30,78-120,-81 131,70-69,-22 27,6-17,-36 39,111-103,3 32,-126 106,2 3,51-26,191-65,-251 104,-1-1,0-3,-2 0,54-45,37-15,-58 41,-40 24,1 1,47-16,-46 19,0 0,41-25,-60 30,0 0,0 1,1 0,-1 1,1 0,1 0,-1 1,0 0,1 1,0 0,-1 1,1 0,0 1,0 0,-1 0,1 1,0 1,20 5,-11-1,0 1,0 1,-1 1,0 1,-1 1,34 25,93 95,-51-41,145 92,-145-114,-33-20,-2 3,54 59,45 85,-78-90,-26-36,62 73,45 9,-62-63,-40-26,-2 2,-3 2,71 115,-102-150,2-1,0-1,2-1,37 29,51 53,-25-11,124 144,-193-220,2 0,1-2,37 28,3 1,-55-42,0 0,0-1,0 0,1-1,0 0,1 0,-1-1,1-1,0 0,0 0,0-1,14 2,56 1,138-9,-89-2,89 19,-62-2,352-8,-299-5,-190 0,0-2,0 0,-1-1,1-1,-1-1,28-13,-24 10,0 1,0 0,46-7,20 9,95 5,-8 1,-143-3,-1-2,0-2,0 0,0-2,35-16,-31 11,1 2,1 2,40-6,-48 12,3 0,1-1,-1-1,40-14,-49 12,-1-1,-1-2,0 0,0-1,21-17,-14 8,62-49,-79 61,-2-1,1-1,-2 0,1 0,11-20,-18 23,1 1,-1-2,0 1,-1 0,0 0,0-1,-1 1,0-1,-1 0,0 1,0-1,0 1,-1-1,-1 0,-2-8,-5-16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8:35:24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1,'51'0,"0"2,70 12,1 16,-82-18,1-2,1-2,69 5,-34-8,0 3,98 24,-49-7,-61-17,98 1,-61-6,-56 0,87 3,218 40,-335-42,25 4,-1 2,62 24,-21-2,2-4,1-3,90 13,-53-12,-52-10,1-3,130 8,12-24,105 3,-179 13,35 2,98-17,107 4,-28 36,-254-24,121 35,-71-13,256 66,-367-90,0-2,1-1,0-2,53 4,164 17,-164-15,119 2,-139-15,128-2,-153-1,-1-2,63-15,-23 1,0 4,1 4,126-2,283 13,-219 1,-237-3,-1-2,0-2,41-11,-4 1,55-12,58-11,-87 24,196-3,-263 17,60-10,-59 5,62-1,-1 13,147 28,-166-21,19 2,0 4,98 35,-178-49,211 69,-181-63,1-1,0-3,58 3,322-10,-168-3,287 3,-525 1,0 2,0 0,0 0,-1 2,21 7,-17-4,1-2,42 7,228-8,-170-7,-88 1,-1-2,1-1,49-13,99-38,-45 11,-65 25,-15 4,-2-1,93-42,-62 16,2 3,2 5,164-41,27-6,10 2,-249 71,1 3,0 1,75 4,27-1,-114-3,-1 0,50-14,-48 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36:04.8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3971,'17'1,"1"-1,-1-1,1-1,-1 0,1-1,-1-1,0-1,31-12,-11 0,-24 12,0 0,-1-1,0-1,0 0,0 0,-1-1,19-18,9-20,44-68,-19 23,-51 76,1 0,18-15,-22 21,1-1,-2 1,1-2,-1 1,-1-1,12-20,8-30,-11 22,22-35,45-50,-35 54,-37 49,19-40,5-9,72-81,0 0,-54 74,-31 46,28-51,28-61,38-77,-12-33,-90 225,1 0,30-40,16-27,72-121,-29 48,-75 108,-25 46,1 0,1 1,1-1,0 2,14-19,-1 6,0-2,31-55,-50 78,43-57,-2 3,-6 3,2 2,2 2,67-64,-47 58,2 3,89-58,-107 84,-23 14,0 0,-1-1,22-21,-14 11,1 1,1 1,1 2,1 1,52-23,-66 35,0 1,0 0,1 2,0 0,1 2,26-3,127 5,-99 3,103-3,141 5,-298-2,0 1,0 1,0 2,-1-1,1 2,-1 1,31 16,124 87,-154-97,25 18,2 0,-1 2,73 69,150 213,40 92,-194-226,-45-65,-26-50,77 131,12 107,-40-80,11 8,-47-86,-44-107,0-1,37 66,137 178,-149-230,-4 2,44 89,-55-95,39 57,-39-68,-1 1,30 74,-49-103,11 32,35 70,-29-77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36:12.5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6908,'5'-1,"-1"1,0-1,1 0,-1 0,0 0,1 0,-1-1,0 0,0 1,0-2,-1 1,1 0,0-1,-1 0,0 1,1-1,-1-1,4-4,4-7,0-1,-1 0,8-19,3-3,31-36,-36 52,0 0,22-44,72-203,-65 123,-13 39,24-147,-43 191,-6 35,17-43,-15 45,13-50,-7-32,6-28,36-146,-46 230,2 0,28-68,8-30,-11-57,-9 33,51-221,-65 344,34-79,-30 85,-2-1,15-63,130-489,-131 490,-14 44,26-62,-23 79,12-29,32-111,-56 154,2 0,1 1,1 1,2 0,29-50,129-196,-118 187,-32 50,2 1,53-65,27-23,-80 97,77-81,-68 79,-2-2,37-52,-46 52,1-1,1 1,36-41,29-15,179-140,-230 205,2 1,74-33,-24 13,95-44,-114 55,-39 17,48-18,30-4,98-28,161-15,-262 63,159-7,95 23,-289 3,-56-1,0 1,1 1,-1 0,0 2,-1 0,28 10,-21-5,-1 2,0 1,38 27,130 111,-171-133,0 0,-1 1,-1 0,22 34,46 91,-30-49,115 165,-84-134,66 117,-60-45,-38-75,-3-18,4-2,115 163,65 83,-122-175,-95-141,1-2,2 0,1-1,2-1,41 41,79 76,-131-133,-1 0,-1 1,0 1,11 19,-13-19,0-1,1 0,1-1,0 0,12 10,9 6,0 0,48 59,31 58,16 8,-107-134,0 0,1-1,1-1,25 15,98 52,-63-38,14 7,74 47,-158-92,148 109,-101-75,2-2,118 58,19 10,-4 20,110 65,-179-127,85 49,-193-104,170 117,-36-27,-13-10,-55-27,-29-21,3-2,61 34,44 14,154 113,-242-151,-38-28,-1 1,-2 1,45 46,72 70,-106-105,-2 2,-2 2,44 58,72 126,-4 22,-28-15,-104-198,-2 1,0 0,-3 1,12 41,12 29,-1-6,-27-60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A6B1C-6890-45DE-8C78-47EC495B9B53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C060-634D-4E2C-B982-25A7EC33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5C060-634D-4E2C-B982-25A7EC337D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3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7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0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FA82-2ACE-4255-8976-FD9941CDAD5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8.pn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18.pn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13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7.xm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customXml" Target="../ink/ink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44.png"/><Relationship Id="rId4" Type="http://schemas.openxmlformats.org/officeDocument/2006/relationships/customXml" Target="../ink/ink20.xml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fif"/><Relationship Id="rId5" Type="http://schemas.openxmlformats.org/officeDocument/2006/relationships/image" Target="../media/image49.jfif"/><Relationship Id="rId4" Type="http://schemas.openxmlformats.org/officeDocument/2006/relationships/image" Target="../media/image48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ko-KR" altLang="en-US" b="1" dirty="0"/>
              <a:t>비디오게임 </a:t>
            </a:r>
            <a:r>
              <a:rPr lang="ko-KR" altLang="en-US" b="1" dirty="0" err="1"/>
              <a:t>트렌드분석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DC015-1679-4219-21B6-60167D60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414" y="3833045"/>
            <a:ext cx="5527734" cy="977621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err="1"/>
              <a:t>코드스테이츠</a:t>
            </a:r>
            <a:r>
              <a:rPr lang="ko-KR" altLang="en-US" sz="2400" dirty="0"/>
              <a:t> </a:t>
            </a:r>
            <a:r>
              <a:rPr lang="en-US" altLang="ko-KR" sz="2400" dirty="0"/>
              <a:t>AI</a:t>
            </a:r>
            <a:r>
              <a:rPr lang="ko-KR" altLang="en-US" sz="2400" dirty="0"/>
              <a:t>부트캠프 </a:t>
            </a:r>
            <a:r>
              <a:rPr lang="en-US" altLang="ko-KR" sz="2400" dirty="0"/>
              <a:t>17</a:t>
            </a:r>
            <a:r>
              <a:rPr lang="ko-KR" altLang="en-US" sz="2400" dirty="0"/>
              <a:t>기 </a:t>
            </a:r>
            <a:r>
              <a:rPr lang="ko-KR" altLang="en-US" sz="2400" dirty="0" err="1"/>
              <a:t>이연준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지역에 따른 평균 비디오게임 판매량의 차이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C0AF46-D02A-6322-C3F1-0257CFC368BD}"/>
              </a:ext>
            </a:extLst>
          </p:cNvPr>
          <p:cNvGraphicFramePr>
            <a:graphicFrameLocks noGrp="1"/>
          </p:cNvGraphicFramePr>
          <p:nvPr/>
        </p:nvGraphicFramePr>
        <p:xfrm>
          <a:off x="1451577" y="2012811"/>
          <a:ext cx="9603277" cy="260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953">
                  <a:extLst>
                    <a:ext uri="{9D8B030D-6E8A-4147-A177-3AD203B41FA5}">
                      <a16:colId xmlns:a16="http://schemas.microsoft.com/office/drawing/2014/main" val="2506772432"/>
                    </a:ext>
                  </a:extLst>
                </a:gridCol>
                <a:gridCol w="1466598">
                  <a:extLst>
                    <a:ext uri="{9D8B030D-6E8A-4147-A177-3AD203B41FA5}">
                      <a16:colId xmlns:a16="http://schemas.microsoft.com/office/drawing/2014/main" val="121712172"/>
                    </a:ext>
                  </a:extLst>
                </a:gridCol>
                <a:gridCol w="2599806">
                  <a:extLst>
                    <a:ext uri="{9D8B030D-6E8A-4147-A177-3AD203B41FA5}">
                      <a16:colId xmlns:a16="http://schemas.microsoft.com/office/drawing/2014/main" val="1391764849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3467567105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673579337"/>
                    </a:ext>
                  </a:extLst>
                </a:gridCol>
              </a:tblGrid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region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Count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 dirty="0">
                          <a:effectLst/>
                        </a:rPr>
                        <a:t>Total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Mean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S_Dev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extLst>
                  <a:ext uri="{0D108BD9-81ED-4DB2-BD59-A6C34878D82A}">
                    <a16:rowId xmlns:a16="http://schemas.microsoft.com/office/drawing/2014/main" val="1636053191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JP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7,248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1,395,489,996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192,534.49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458,343.73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455452749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NA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13,370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4,719,459,978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352,988.78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913,467.25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1603282892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Other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10,989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876,399,999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79,752.48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234,582.74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2960060310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 dirty="0">
                          <a:effectLst/>
                        </a:rPr>
                        <a:t>PAL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11,701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2,703,569,989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231,054.61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 dirty="0">
                          <a:effectLst/>
                        </a:rPr>
                        <a:t>633,098.41 </a:t>
                      </a:r>
                      <a:endParaRPr lang="en-US" altLang="ko-KR" sz="2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255192086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024A672-5CD0-E091-F668-EB1FFD12F921}"/>
              </a:ext>
            </a:extLst>
          </p:cNvPr>
          <p:cNvGraphicFramePr>
            <a:graphicFrameLocks noGrp="1"/>
          </p:cNvGraphicFramePr>
          <p:nvPr/>
        </p:nvGraphicFramePr>
        <p:xfrm>
          <a:off x="1451575" y="4951851"/>
          <a:ext cx="3726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650">
                  <a:extLst>
                    <a:ext uri="{9D8B030D-6E8A-4147-A177-3AD203B41FA5}">
                      <a16:colId xmlns:a16="http://schemas.microsoft.com/office/drawing/2014/main" val="316572425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413937083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340692355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1599673977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One-Way ANOVA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75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F-stat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368.546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en-US" sz="2000" u="none" strike="noStrike" dirty="0" err="1">
                          <a:effectLst/>
                          <a:latin typeface="+mn-ea"/>
                          <a:ea typeface="+mn-ea"/>
                        </a:rPr>
                        <a:t>val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1918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7085F6A-77FA-A9F6-C0D1-042AD6CCF60A}"/>
              </a:ext>
            </a:extLst>
          </p:cNvPr>
          <p:cNvGraphicFramePr>
            <a:graphicFrameLocks noGrp="1"/>
          </p:cNvGraphicFramePr>
          <p:nvPr/>
        </p:nvGraphicFramePr>
        <p:xfrm>
          <a:off x="7328254" y="4951851"/>
          <a:ext cx="3726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6600">
                  <a:extLst>
                    <a:ext uri="{9D8B030D-6E8A-4147-A177-3AD203B41FA5}">
                      <a16:colId xmlns:a16="http://schemas.microsoft.com/office/drawing/2014/main" val="31657242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 hoc-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tukey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HSD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75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 &gt; PAL &gt; JP &gt; Other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1918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467C4B-1C52-5618-CF2D-6982AC0EECE8}"/>
              </a:ext>
            </a:extLst>
          </p:cNvPr>
          <p:cNvSpPr/>
          <p:nvPr/>
        </p:nvSpPr>
        <p:spPr>
          <a:xfrm>
            <a:off x="723014" y="542260"/>
            <a:ext cx="10706986" cy="5589822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지역간 평균 판매량은 다르다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4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북미지역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&gt; PAL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일본 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기타지역</a:t>
            </a:r>
          </a:p>
        </p:txBody>
      </p:sp>
    </p:spTree>
    <p:extLst>
      <p:ext uri="{BB962C8B-B14F-4D97-AF65-F5344CB8AC3E}">
        <p14:creationId xmlns:p14="http://schemas.microsoft.com/office/powerpoint/2010/main" val="24023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지역에 따른 평균 비디오게임 판매량의 차이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513C91-7B33-340F-D50A-D39DBD32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8962633" cy="3450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E083215-8476-D975-5E15-B44F2FD3548E}"/>
                  </a:ext>
                </a:extLst>
              </p14:cNvPr>
              <p14:cNvContentPartPr/>
              <p14:nvPr/>
            </p14:nvContentPartPr>
            <p14:xfrm>
              <a:off x="4170871" y="2809630"/>
              <a:ext cx="3054600" cy="14439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E083215-8476-D975-5E15-B44F2FD354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7231" y="2701630"/>
                <a:ext cx="3162240" cy="16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CB69F-32E7-6F47-BD4A-E1999B32A308}"/>
                  </a:ext>
                </a:extLst>
              </p14:cNvPr>
              <p14:cNvContentPartPr/>
              <p14:nvPr/>
            </p14:nvContentPartPr>
            <p14:xfrm>
              <a:off x="4170871" y="3701710"/>
              <a:ext cx="3094200" cy="8906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CB69F-32E7-6F47-BD4A-E1999B32A3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7231" y="3594070"/>
                <a:ext cx="3201840" cy="11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8608520-1C2F-4496-C9F4-77F39C318FDF}"/>
                  </a:ext>
                </a:extLst>
              </p14:cNvPr>
              <p14:cNvContentPartPr/>
              <p14:nvPr/>
            </p14:nvContentPartPr>
            <p14:xfrm>
              <a:off x="3677671" y="4514230"/>
              <a:ext cx="3805200" cy="896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8608520-1C2F-4496-C9F4-77F39C318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4031" y="4406230"/>
                <a:ext cx="3912840" cy="305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DBC8D6-479C-E319-7928-BD7D171831A8}"/>
              </a:ext>
            </a:extLst>
          </p:cNvPr>
          <p:cNvSpPr/>
          <p:nvPr/>
        </p:nvSpPr>
        <p:spPr>
          <a:xfrm>
            <a:off x="7666218" y="2745285"/>
            <a:ext cx="1845196" cy="2065105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070C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평균 비디오게임 판매량의 차이</a:t>
            </a:r>
            <a:br>
              <a:rPr lang="en-US" altLang="ko-KR" dirty="0"/>
            </a:br>
            <a:r>
              <a:rPr lang="en-US" altLang="ko-KR" dirty="0"/>
              <a:t>	: 2012</a:t>
            </a:r>
            <a:r>
              <a:rPr lang="ko-KR" altLang="en-US" dirty="0"/>
              <a:t>년 이후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855A65-D3CA-2EF7-3EF3-BD4C7E95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17078"/>
              </p:ext>
            </p:extLst>
          </p:nvPr>
        </p:nvGraphicFramePr>
        <p:xfrm>
          <a:off x="1592633" y="1917761"/>
          <a:ext cx="9257371" cy="3868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693">
                  <a:extLst>
                    <a:ext uri="{9D8B030D-6E8A-4147-A177-3AD203B41FA5}">
                      <a16:colId xmlns:a16="http://schemas.microsoft.com/office/drawing/2014/main" val="2333052799"/>
                    </a:ext>
                  </a:extLst>
                </a:gridCol>
                <a:gridCol w="1079693">
                  <a:extLst>
                    <a:ext uri="{9D8B030D-6E8A-4147-A177-3AD203B41FA5}">
                      <a16:colId xmlns:a16="http://schemas.microsoft.com/office/drawing/2014/main" val="1122268363"/>
                    </a:ext>
                  </a:extLst>
                </a:gridCol>
                <a:gridCol w="1079693">
                  <a:extLst>
                    <a:ext uri="{9D8B030D-6E8A-4147-A177-3AD203B41FA5}">
                      <a16:colId xmlns:a16="http://schemas.microsoft.com/office/drawing/2014/main" val="1472345059"/>
                    </a:ext>
                  </a:extLst>
                </a:gridCol>
                <a:gridCol w="1279637">
                  <a:extLst>
                    <a:ext uri="{9D8B030D-6E8A-4147-A177-3AD203B41FA5}">
                      <a16:colId xmlns:a16="http://schemas.microsoft.com/office/drawing/2014/main" val="1198279616"/>
                    </a:ext>
                  </a:extLst>
                </a:gridCol>
                <a:gridCol w="1099688">
                  <a:extLst>
                    <a:ext uri="{9D8B030D-6E8A-4147-A177-3AD203B41FA5}">
                      <a16:colId xmlns:a16="http://schemas.microsoft.com/office/drawing/2014/main" val="1862040910"/>
                    </a:ext>
                  </a:extLst>
                </a:gridCol>
                <a:gridCol w="1279637">
                  <a:extLst>
                    <a:ext uri="{9D8B030D-6E8A-4147-A177-3AD203B41FA5}">
                      <a16:colId xmlns:a16="http://schemas.microsoft.com/office/drawing/2014/main" val="3374860032"/>
                    </a:ext>
                  </a:extLst>
                </a:gridCol>
                <a:gridCol w="1279637">
                  <a:extLst>
                    <a:ext uri="{9D8B030D-6E8A-4147-A177-3AD203B41FA5}">
                      <a16:colId xmlns:a16="http://schemas.microsoft.com/office/drawing/2014/main" val="363261825"/>
                    </a:ext>
                  </a:extLst>
                </a:gridCol>
                <a:gridCol w="1079693">
                  <a:extLst>
                    <a:ext uri="{9D8B030D-6E8A-4147-A177-3AD203B41FA5}">
                      <a16:colId xmlns:a16="http://schemas.microsoft.com/office/drawing/2014/main" val="2190124492"/>
                    </a:ext>
                  </a:extLst>
                </a:gridCol>
              </a:tblGrid>
              <a:tr h="552587">
                <a:tc>
                  <a:txBody>
                    <a:bodyPr/>
                    <a:lstStyle/>
                    <a:p>
                      <a:pPr algn="l" fontAlgn="b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group1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group2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meandiff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p-adj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lower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upper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reject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93952866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JP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206,541.8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168,467.1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244,616.5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206915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JP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Other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-20,990.3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-59,828.8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17,848.2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859263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JP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PAL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185,771.8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146,999.5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224,544.0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359711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Other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-227,532.1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-265,060.2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-190,004.1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19770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PAL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-20,770.0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-58,229.5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16,689.5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2482516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Other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PAL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206,762.1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168,526.5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244,997.7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41254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E248AAB-C06B-3B37-6883-3115CBEEF65C}"/>
              </a:ext>
            </a:extLst>
          </p:cNvPr>
          <p:cNvSpPr/>
          <p:nvPr/>
        </p:nvSpPr>
        <p:spPr>
          <a:xfrm>
            <a:off x="9732404" y="3156795"/>
            <a:ext cx="1117600" cy="4623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8A9D02-AEEA-8EC6-7A7B-749F357DE70A}"/>
              </a:ext>
            </a:extLst>
          </p:cNvPr>
          <p:cNvSpPr/>
          <p:nvPr/>
        </p:nvSpPr>
        <p:spPr>
          <a:xfrm>
            <a:off x="9732404" y="4854670"/>
            <a:ext cx="1117600" cy="4623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C71F7-3C4C-0E4E-036D-83C29F9B7015}"/>
              </a:ext>
            </a:extLst>
          </p:cNvPr>
          <p:cNvSpPr/>
          <p:nvPr/>
        </p:nvSpPr>
        <p:spPr>
          <a:xfrm>
            <a:off x="888373" y="5696300"/>
            <a:ext cx="10706986" cy="10424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  2011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년 이후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북미지역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= PAL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일본 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기타지역</a:t>
            </a:r>
          </a:p>
        </p:txBody>
      </p:sp>
    </p:spTree>
    <p:extLst>
      <p:ext uri="{BB962C8B-B14F-4D97-AF65-F5344CB8AC3E}">
        <p14:creationId xmlns:p14="http://schemas.microsoft.com/office/powerpoint/2010/main" val="189112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41" y="982497"/>
            <a:ext cx="9294919" cy="2036226"/>
          </a:xfrm>
        </p:spPr>
        <p:txBody>
          <a:bodyPr anchor="ctr"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분석</a:t>
            </a:r>
            <a:r>
              <a:rPr lang="en-US" altLang="ko-KR" b="1" dirty="0">
                <a:latin typeface="+mj-ea"/>
              </a:rPr>
              <a:t>2.</a:t>
            </a:r>
            <a:br>
              <a:rPr lang="en-US" altLang="ko-KR" b="1" dirty="0">
                <a:latin typeface="+mj-ea"/>
              </a:rPr>
            </a:br>
            <a:r>
              <a:rPr lang="en-US" altLang="ko-KR" sz="3100" b="1" dirty="0">
                <a:latin typeface="+mj-ea"/>
              </a:rPr>
              <a:t> </a:t>
            </a:r>
            <a:br>
              <a:rPr lang="en-US" altLang="ko-KR" b="1" dirty="0">
                <a:latin typeface="+mj-ea"/>
              </a:rPr>
            </a:br>
            <a:r>
              <a:rPr lang="ko-KR" altLang="en-US" b="1" dirty="0">
                <a:latin typeface="+mj-ea"/>
              </a:rPr>
              <a:t>지역에 따라 선호하는 비디오게임의 장르가 </a:t>
            </a:r>
            <a:r>
              <a:rPr lang="ko-KR" altLang="en-US" b="1" dirty="0" err="1">
                <a:latin typeface="+mj-ea"/>
              </a:rPr>
              <a:t>다른가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4172709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CB152-7489-4041-1186-2C960A9B5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2" y="-91962"/>
            <a:ext cx="7819696" cy="78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따라서 장르별 평균 판매량에 차이가 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:  </a:t>
            </a:r>
            <a:r>
              <a:rPr lang="ko-KR" altLang="en-US" dirty="0"/>
              <a:t>이원분산분석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8446EF-150B-4E01-FAD8-6FA9B98BD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12910"/>
              </p:ext>
            </p:extLst>
          </p:nvPr>
        </p:nvGraphicFramePr>
        <p:xfrm>
          <a:off x="1580418" y="2015732"/>
          <a:ext cx="9345595" cy="34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18">
                  <a:extLst>
                    <a:ext uri="{9D8B030D-6E8A-4147-A177-3AD203B41FA5}">
                      <a16:colId xmlns:a16="http://schemas.microsoft.com/office/drawing/2014/main" val="1015548726"/>
                    </a:ext>
                  </a:extLst>
                </a:gridCol>
                <a:gridCol w="2423279">
                  <a:extLst>
                    <a:ext uri="{9D8B030D-6E8A-4147-A177-3AD203B41FA5}">
                      <a16:colId xmlns:a16="http://schemas.microsoft.com/office/drawing/2014/main" val="198996300"/>
                    </a:ext>
                  </a:extLst>
                </a:gridCol>
                <a:gridCol w="1630618">
                  <a:extLst>
                    <a:ext uri="{9D8B030D-6E8A-4147-A177-3AD203B41FA5}">
                      <a16:colId xmlns:a16="http://schemas.microsoft.com/office/drawing/2014/main" val="3611159121"/>
                    </a:ext>
                  </a:extLst>
                </a:gridCol>
                <a:gridCol w="1630618">
                  <a:extLst>
                    <a:ext uri="{9D8B030D-6E8A-4147-A177-3AD203B41FA5}">
                      <a16:colId xmlns:a16="http://schemas.microsoft.com/office/drawing/2014/main" val="4242330391"/>
                    </a:ext>
                  </a:extLst>
                </a:gridCol>
                <a:gridCol w="2030462">
                  <a:extLst>
                    <a:ext uri="{9D8B030D-6E8A-4147-A177-3AD203B41FA5}">
                      <a16:colId xmlns:a16="http://schemas.microsoft.com/office/drawing/2014/main" val="1651763285"/>
                    </a:ext>
                  </a:extLst>
                </a:gridCol>
              </a:tblGrid>
              <a:tr h="508617"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sum_sq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df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F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PR(&gt;F)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extLst>
                  <a:ext uri="{0D108BD9-81ED-4DB2-BD59-A6C34878D82A}">
                    <a16:rowId xmlns:a16="http://schemas.microsoft.com/office/drawing/2014/main" val="2242276779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Intercept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3.52821E+13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85.295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0.000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2314416409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C(region)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1.86714E+14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3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150.462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0.000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2563730297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C(gen_6)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2.77266E+13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5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13.406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0.000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560968085"/>
                  </a:ext>
                </a:extLst>
              </a:tr>
              <a:tr h="907532">
                <a:tc>
                  <a:txBody>
                    <a:bodyPr/>
                    <a:lstStyle/>
                    <a:p>
                      <a:pPr algn="ctr" fontAlgn="t"/>
                      <a:r>
                        <a:rPr lang="de-DE" sz="2600" u="none" strike="noStrike">
                          <a:effectLst/>
                        </a:rPr>
                        <a:t>C(region):C(gen_6)</a:t>
                      </a:r>
                      <a:endParaRPr lang="de-DE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3.7261E+13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15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6.005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0.000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3319619351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Residual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1.79043E+16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43284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48861950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4A3D09B-65D0-F3BE-F71A-9A495F1A3ADF}"/>
              </a:ext>
            </a:extLst>
          </p:cNvPr>
          <p:cNvSpPr/>
          <p:nvPr/>
        </p:nvSpPr>
        <p:spPr>
          <a:xfrm>
            <a:off x="861848" y="4072446"/>
            <a:ext cx="10699531" cy="85690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F39F2B-D110-BCD3-94A8-1411F109781A}"/>
              </a:ext>
            </a:extLst>
          </p:cNvPr>
          <p:cNvSpPr/>
          <p:nvPr/>
        </p:nvSpPr>
        <p:spPr>
          <a:xfrm>
            <a:off x="899722" y="5769907"/>
            <a:ext cx="10706986" cy="10424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지역에 따라서 장르별 평균 판매량에 차이가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따라서 장르별 평균 판매량에 차이가 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:  </a:t>
            </a:r>
            <a:r>
              <a:rPr lang="ko-KR" altLang="en-US" dirty="0"/>
              <a:t>이원분산분석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A23547-8A3D-D6E9-C9B9-C9545927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43" y="1933912"/>
            <a:ext cx="8230313" cy="45723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B7D02E8-8EE7-C01B-9044-490D3D273C1B}"/>
                  </a:ext>
                </a:extLst>
              </p14:cNvPr>
              <p14:cNvContentPartPr/>
              <p14:nvPr/>
            </p14:nvContentPartPr>
            <p14:xfrm>
              <a:off x="3552286" y="2764113"/>
              <a:ext cx="5338440" cy="11671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B7D02E8-8EE7-C01B-9044-490D3D273C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286" y="2656113"/>
                <a:ext cx="544608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C23FA87-76DB-2340-5839-FAD652E758BB}"/>
                  </a:ext>
                </a:extLst>
              </p14:cNvPr>
              <p14:cNvContentPartPr/>
              <p14:nvPr/>
            </p14:nvContentPartPr>
            <p14:xfrm>
              <a:off x="3583606" y="3920073"/>
              <a:ext cx="5282280" cy="6429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C23FA87-76DB-2340-5839-FAD652E758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9606" y="3812073"/>
                <a:ext cx="538992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878DCB5-0A2E-7156-2807-7F5E833A4F32}"/>
                  </a:ext>
                </a:extLst>
              </p14:cNvPr>
              <p14:cNvContentPartPr/>
              <p14:nvPr/>
            </p14:nvContentPartPr>
            <p14:xfrm>
              <a:off x="3513511" y="3391390"/>
              <a:ext cx="5471280" cy="15195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878DCB5-0A2E-7156-2807-7F5E833A4F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59871" y="3283750"/>
                <a:ext cx="5578920" cy="17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2922E90-0434-0048-439C-106ACD2D1BF2}"/>
                  </a:ext>
                </a:extLst>
              </p14:cNvPr>
              <p14:cNvContentPartPr/>
              <p14:nvPr/>
            </p14:nvContentPartPr>
            <p14:xfrm>
              <a:off x="3523591" y="5218750"/>
              <a:ext cx="5409720" cy="3297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2922E90-0434-0048-439C-106ACD2D1B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9951" y="5111110"/>
                <a:ext cx="5517360" cy="5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북미지역의 장르별 평균 판매량의 차이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3012A8-653D-A5C6-1829-08054378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일원분산분석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i="0" dirty="0">
                <a:effectLst/>
                <a:latin typeface="Courier New" panose="02070309020205020404" pitchFamily="49" charset="0"/>
              </a:rPr>
              <a:t>F = 7.194, p = 0.000</a:t>
            </a:r>
          </a:p>
          <a:p>
            <a:r>
              <a:rPr lang="ko-KR" altLang="en-US" dirty="0"/>
              <a:t>사후검정</a:t>
            </a:r>
            <a:endParaRPr lang="en-US" altLang="ko-KR" dirty="0"/>
          </a:p>
          <a:p>
            <a:pPr lvl="1"/>
            <a:r>
              <a:rPr lang="en-US" altLang="ko-KR" dirty="0"/>
              <a:t>Action = Adventure = RPG &gt;= Sports &gt;= </a:t>
            </a:r>
            <a:r>
              <a:rPr lang="en-US" altLang="ko-KR" dirty="0" err="1"/>
              <a:t>Misc</a:t>
            </a:r>
            <a:r>
              <a:rPr lang="en-US" altLang="ko-KR" dirty="0"/>
              <a:t> &gt;=Simulation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52089-1F07-3F6E-9B1B-BBCF1CEF6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여러개이(가) 표시된 사진&#10;&#10;자동 생성된 설명">
            <a:extLst>
              <a:ext uri="{FF2B5EF4-FFF2-40B4-BE49-F238E27FC236}">
                <a16:creationId xmlns:a16="http://schemas.microsoft.com/office/drawing/2014/main" id="{0AF95207-0C75-7EB9-64C4-0FA086C2B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46">
            <a:off x="5088875" y="-20190"/>
            <a:ext cx="3166608" cy="4399545"/>
          </a:xfrm>
          <a:prstGeom prst="rect">
            <a:avLst/>
          </a:prstGeom>
        </p:spPr>
      </p:pic>
      <p:pic>
        <p:nvPicPr>
          <p:cNvPr id="23" name="그림 2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74C39B8E-4628-7687-A7A4-E03317914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696">
            <a:off x="250060" y="924234"/>
            <a:ext cx="2978148" cy="36807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DEF874F-A201-F86E-1F17-892AF6399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5176">
            <a:off x="8251219" y="2290849"/>
            <a:ext cx="3047161" cy="4168513"/>
          </a:xfrm>
          <a:prstGeom prst="rect">
            <a:avLst/>
          </a:prstGeom>
        </p:spPr>
      </p:pic>
      <p:pic>
        <p:nvPicPr>
          <p:cNvPr id="28" name="그림 2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CC1A030-35CF-B8A5-CE41-DCAB21E90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25" y="3380432"/>
            <a:ext cx="3429181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dirty="0"/>
              <a:t>PAL</a:t>
            </a:r>
            <a:r>
              <a:rPr lang="ko-KR" altLang="en-US" dirty="0"/>
              <a:t>지역의 장르별 평균 판매량의 차이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3012A8-653D-A5C6-1829-08054378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일원분산분석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i="0" dirty="0">
                <a:effectLst/>
                <a:latin typeface="Courier New" panose="02070309020205020404" pitchFamily="49" charset="0"/>
              </a:rPr>
              <a:t>F </a:t>
            </a:r>
            <a:r>
              <a:rPr lang="en-US" altLang="ko-KR" dirty="0">
                <a:latin typeface="Courier New" panose="02070309020205020404" pitchFamily="49" charset="0"/>
              </a:rPr>
              <a:t>= 3.857,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p = 0.002</a:t>
            </a:r>
          </a:p>
          <a:p>
            <a:r>
              <a:rPr lang="ko-KR" altLang="en-US" dirty="0"/>
              <a:t>사후검정</a:t>
            </a:r>
            <a:endParaRPr lang="en-US" altLang="ko-KR" dirty="0"/>
          </a:p>
          <a:p>
            <a:pPr lvl="1"/>
            <a:r>
              <a:rPr lang="en-US" altLang="ko-KR" dirty="0"/>
              <a:t>Action = Adventure = RPG = Sports &gt;= </a:t>
            </a:r>
            <a:r>
              <a:rPr lang="en-US" altLang="ko-KR" dirty="0" err="1"/>
              <a:t>Misc</a:t>
            </a:r>
            <a:r>
              <a:rPr lang="en-US" altLang="ko-KR" dirty="0"/>
              <a:t> &gt;=Simulation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4A30D-0308-6B79-59AE-609B2795E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D2F0676-1A8E-570F-19F5-FF43856CD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81" y="75997"/>
            <a:ext cx="3917551" cy="3942036"/>
          </a:xfrm>
          <a:prstGeom prst="rect">
            <a:avLst/>
          </a:prstGeom>
        </p:spPr>
      </p:pic>
      <p:pic>
        <p:nvPicPr>
          <p:cNvPr id="9" name="그림 8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935FAF7C-80BA-41E2-A45E-655CE3631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954">
            <a:off x="8761724" y="746858"/>
            <a:ext cx="2578755" cy="3187124"/>
          </a:xfrm>
          <a:prstGeom prst="rect">
            <a:avLst/>
          </a:prstGeom>
        </p:spPr>
      </p:pic>
      <p:pic>
        <p:nvPicPr>
          <p:cNvPr id="12" name="그림 11" descr="텍스트, 플레이어, 스포츠, 운동경기이(가) 표시된 사진&#10;&#10;자동 생성된 설명">
            <a:extLst>
              <a:ext uri="{FF2B5EF4-FFF2-40B4-BE49-F238E27FC236}">
                <a16:creationId xmlns:a16="http://schemas.microsoft.com/office/drawing/2014/main" id="{6A42D319-C332-37F1-05CE-1DE0C1FFD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8834">
            <a:off x="1137386" y="1893019"/>
            <a:ext cx="3052598" cy="369603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6354038-41FD-F38A-6EB4-997E014A1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012">
            <a:off x="4489590" y="3639034"/>
            <a:ext cx="2268406" cy="31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일본지역의 장르별 평균 판매량의 차이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3012A8-653D-A5C6-1829-08054378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일원분산분석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i="0" dirty="0">
                <a:effectLst/>
                <a:latin typeface="Courier New" panose="02070309020205020404" pitchFamily="49" charset="0"/>
              </a:rPr>
              <a:t>F </a:t>
            </a:r>
            <a:r>
              <a:rPr lang="en-US" altLang="ko-KR" dirty="0">
                <a:latin typeface="Courier New" panose="02070309020205020404" pitchFamily="49" charset="0"/>
              </a:rPr>
              <a:t>= 26.867,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p = 0.000</a:t>
            </a:r>
          </a:p>
          <a:p>
            <a:r>
              <a:rPr lang="ko-KR" altLang="en-US" dirty="0"/>
              <a:t>사후검정</a:t>
            </a:r>
            <a:endParaRPr lang="en-US" altLang="ko-KR" dirty="0"/>
          </a:p>
          <a:p>
            <a:pPr lvl="1"/>
            <a:r>
              <a:rPr lang="en-US" altLang="ko-KR" dirty="0"/>
              <a:t>RPG &gt; Sports &gt;= Simulation  &gt;=  </a:t>
            </a:r>
            <a:r>
              <a:rPr lang="en-US" altLang="ko-KR" dirty="0" err="1"/>
              <a:t>Misc</a:t>
            </a:r>
            <a:r>
              <a:rPr lang="en-US" altLang="ko-KR" dirty="0"/>
              <a:t> &gt;= Adventure &gt;= Action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56A46-ACCC-F2E0-E5A3-6A7FA221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E0269E05-0F8E-5E24-0534-3AA9A2B49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8133">
            <a:off x="323678" y="1213076"/>
            <a:ext cx="4067995" cy="3648483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0AF6B39-8C42-4617-8A1C-881B585DE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081">
            <a:off x="7673565" y="986022"/>
            <a:ext cx="3052164" cy="525103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03211D-459A-1F94-F43E-D04AEE5C9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4">
            <a:off x="4081722" y="3744250"/>
            <a:ext cx="3328599" cy="2974935"/>
          </a:xfrm>
          <a:prstGeom prst="rect">
            <a:avLst/>
          </a:prstGeom>
        </p:spPr>
      </p:pic>
      <p:pic>
        <p:nvPicPr>
          <p:cNvPr id="8" name="그림 7" descr="텍스트, 컨테이너, 상자이(가) 표시된 사진&#10;&#10;자동 생성된 설명">
            <a:extLst>
              <a:ext uri="{FF2B5EF4-FFF2-40B4-BE49-F238E27FC236}">
                <a16:creationId xmlns:a16="http://schemas.microsoft.com/office/drawing/2014/main" id="{7DAB4565-80F0-6C6B-6B18-A872DB7FF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05" y="190427"/>
            <a:ext cx="3636362" cy="36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장밋빛 비디오게임산업</a:t>
            </a: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CEC98E5-7834-921E-F3EB-5373FD67F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217167"/>
              </p:ext>
            </p:extLst>
          </p:nvPr>
        </p:nvGraphicFramePr>
        <p:xfrm>
          <a:off x="6141487" y="2015734"/>
          <a:ext cx="5622284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F405B45-B5F2-1C2F-6014-548839690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15733"/>
            <a:ext cx="556550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기타지역의 장르별 평균 판매량의 차이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3012A8-653D-A5C6-1829-08054378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일원분산분석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i="0" dirty="0">
                <a:effectLst/>
                <a:latin typeface="Courier New" panose="02070309020205020404" pitchFamily="49" charset="0"/>
              </a:rPr>
              <a:t>F </a:t>
            </a:r>
            <a:r>
              <a:rPr lang="en-US" altLang="ko-KR" dirty="0">
                <a:latin typeface="Courier New" panose="02070309020205020404" pitchFamily="49" charset="0"/>
              </a:rPr>
              <a:t>= 8.488,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p = 0.000</a:t>
            </a:r>
          </a:p>
          <a:p>
            <a:r>
              <a:rPr lang="ko-KR" altLang="en-US" dirty="0"/>
              <a:t>사후검정</a:t>
            </a:r>
            <a:endParaRPr lang="en-US" altLang="ko-KR" dirty="0"/>
          </a:p>
          <a:p>
            <a:pPr lvl="1"/>
            <a:r>
              <a:rPr lang="en-US" altLang="ko-KR" dirty="0"/>
              <a:t>Action = Adventure = Sports = RPG &gt;= Simulation  =  </a:t>
            </a:r>
            <a:r>
              <a:rPr lang="en-US" altLang="ko-KR" dirty="0" err="1"/>
              <a:t>Misc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9DFB6-2BD2-3E94-3FC8-BF9BC4465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95B42EB-76B9-EC08-2C9B-51736925C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47" y="979761"/>
            <a:ext cx="4868053" cy="4898478"/>
          </a:xfrm>
          <a:prstGeom prst="rect">
            <a:avLst/>
          </a:prstGeom>
        </p:spPr>
      </p:pic>
      <p:pic>
        <p:nvPicPr>
          <p:cNvPr id="7" name="그림 6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7BA592A1-E657-1498-BD3B-FFB6E850A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0781">
            <a:off x="3585457" y="955610"/>
            <a:ext cx="3359174" cy="4151656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599D528B-229F-7E28-0F98-2360BE9C6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0" y="196306"/>
            <a:ext cx="2358259" cy="3301563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28FB6658-E573-4AEA-248D-468A1A87E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66" y="3166580"/>
            <a:ext cx="2303089" cy="32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41" y="982497"/>
            <a:ext cx="9294919" cy="2036226"/>
          </a:xfrm>
        </p:spPr>
        <p:txBody>
          <a:bodyPr anchor="ctr"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분석</a:t>
            </a:r>
            <a:r>
              <a:rPr lang="en-US" altLang="ko-KR" b="1" dirty="0">
                <a:latin typeface="+mj-ea"/>
              </a:rPr>
              <a:t>3.</a:t>
            </a:r>
            <a:br>
              <a:rPr lang="en-US" altLang="ko-KR" b="1" dirty="0">
                <a:latin typeface="+mj-ea"/>
              </a:rPr>
            </a:br>
            <a:r>
              <a:rPr lang="en-US" altLang="ko-KR" sz="3100" b="1" dirty="0">
                <a:latin typeface="+mj-ea"/>
              </a:rPr>
              <a:t> </a:t>
            </a:r>
            <a:br>
              <a:rPr lang="en-US" altLang="ko-KR" b="1" dirty="0">
                <a:latin typeface="+mj-ea"/>
              </a:rPr>
            </a:br>
            <a:r>
              <a:rPr lang="ko-KR" altLang="en-US" b="1" dirty="0" err="1">
                <a:latin typeface="+mj-ea"/>
              </a:rPr>
              <a:t>시간에따라</a:t>
            </a:r>
            <a:r>
              <a:rPr lang="ko-KR" altLang="en-US" b="1" dirty="0">
                <a:latin typeface="+mj-ea"/>
              </a:rPr>
              <a:t> 비디오게임 트렌드는 변화하였는가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4172709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55D0F-D8D5-7690-DEAA-ECC55017D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336" y="729586"/>
            <a:ext cx="14022928" cy="53988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216BACF-6FE4-79BB-9115-AFD998638FCD}"/>
                  </a:ext>
                </a:extLst>
              </p14:cNvPr>
              <p14:cNvContentPartPr/>
              <p14:nvPr/>
            </p14:nvContentPartPr>
            <p14:xfrm>
              <a:off x="2506591" y="3604510"/>
              <a:ext cx="2423160" cy="14302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216BACF-6FE4-79BB-9115-AFD998638F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2951" y="3496510"/>
                <a:ext cx="2530800" cy="16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25EEF51-2F91-7EB5-E1AF-51E92E597D9E}"/>
                  </a:ext>
                </a:extLst>
              </p14:cNvPr>
              <p14:cNvContentPartPr/>
              <p14:nvPr/>
            </p14:nvContentPartPr>
            <p14:xfrm>
              <a:off x="4109311" y="2455030"/>
              <a:ext cx="4374720" cy="26535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25EEF51-2F91-7EB5-E1AF-51E92E597D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5311" y="2347030"/>
                <a:ext cx="4482360" cy="28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B35ACB0-1290-4EB7-FAAE-B8FD833F2F62}"/>
                  </a:ext>
                </a:extLst>
              </p14:cNvPr>
              <p14:cNvContentPartPr/>
              <p14:nvPr/>
            </p14:nvContentPartPr>
            <p14:xfrm>
              <a:off x="5835151" y="1704790"/>
              <a:ext cx="4546800" cy="33746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B35ACB0-1290-4EB7-FAAE-B8FD833F2F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1511" y="1596790"/>
                <a:ext cx="4654440" cy="35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08BB16C-5311-E547-D75A-459EA4281DE8}"/>
                  </a:ext>
                </a:extLst>
              </p14:cNvPr>
              <p14:cNvContentPartPr/>
              <p14:nvPr/>
            </p14:nvContentPartPr>
            <p14:xfrm>
              <a:off x="7879951" y="3513070"/>
              <a:ext cx="3188520" cy="15732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08BB16C-5311-E547-D75A-459EA4281D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5951" y="3405070"/>
                <a:ext cx="3296160" cy="17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5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585D6C-0035-1724-BCDA-AB7ED842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97076"/>
              </p:ext>
            </p:extLst>
          </p:nvPr>
        </p:nvGraphicFramePr>
        <p:xfrm>
          <a:off x="1451579" y="2243868"/>
          <a:ext cx="9603277" cy="299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184">
                  <a:extLst>
                    <a:ext uri="{9D8B030D-6E8A-4147-A177-3AD203B41FA5}">
                      <a16:colId xmlns:a16="http://schemas.microsoft.com/office/drawing/2014/main" val="1042086713"/>
                    </a:ext>
                  </a:extLst>
                </a:gridCol>
                <a:gridCol w="1826105">
                  <a:extLst>
                    <a:ext uri="{9D8B030D-6E8A-4147-A177-3AD203B41FA5}">
                      <a16:colId xmlns:a16="http://schemas.microsoft.com/office/drawing/2014/main" val="880299797"/>
                    </a:ext>
                  </a:extLst>
                </a:gridCol>
                <a:gridCol w="1498977">
                  <a:extLst>
                    <a:ext uri="{9D8B030D-6E8A-4147-A177-3AD203B41FA5}">
                      <a16:colId xmlns:a16="http://schemas.microsoft.com/office/drawing/2014/main" val="3415309064"/>
                    </a:ext>
                  </a:extLst>
                </a:gridCol>
                <a:gridCol w="1560996">
                  <a:extLst>
                    <a:ext uri="{9D8B030D-6E8A-4147-A177-3AD203B41FA5}">
                      <a16:colId xmlns:a16="http://schemas.microsoft.com/office/drawing/2014/main" val="1100666808"/>
                    </a:ext>
                  </a:extLst>
                </a:gridCol>
                <a:gridCol w="1598479">
                  <a:extLst>
                    <a:ext uri="{9D8B030D-6E8A-4147-A177-3AD203B41FA5}">
                      <a16:colId xmlns:a16="http://schemas.microsoft.com/office/drawing/2014/main" val="3221666329"/>
                    </a:ext>
                  </a:extLst>
                </a:gridCol>
                <a:gridCol w="1472536">
                  <a:extLst>
                    <a:ext uri="{9D8B030D-6E8A-4147-A177-3AD203B41FA5}">
                      <a16:colId xmlns:a16="http://schemas.microsoft.com/office/drawing/2014/main" val="1008791057"/>
                    </a:ext>
                  </a:extLst>
                </a:gridCol>
              </a:tblGrid>
              <a:tr h="3018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Total_Sales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pf_gens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Genre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2927029580"/>
                  </a:ext>
                </a:extLst>
              </a:tr>
              <a:tr h="775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Pokémon Red / Green / Blue Version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31,370,000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Role-Playing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Game Boy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1998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1413515092"/>
                  </a:ext>
                </a:extLst>
              </a:tr>
              <a:tr h="301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Tetris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30,260,000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Puzzle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 Boy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1989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1279260839"/>
                  </a:ext>
                </a:extLst>
              </a:tr>
              <a:tr h="538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Pokémon Gold / Silver Version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23,100,000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Role-Playing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 Boy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3577891490"/>
                  </a:ext>
                </a:extLst>
              </a:tr>
              <a:tr h="301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Super Mario 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18,140,000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Platform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 Boy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1989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162314977"/>
                  </a:ext>
                </a:extLst>
              </a:tr>
              <a:tr h="775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Pokémon Yellow: Special Pikachu Edition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14,640,000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Role-Playing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 Boy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1999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360937989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AD95FA5-4A5F-6F6F-9314-06F3AA40AE6D}"/>
              </a:ext>
            </a:extLst>
          </p:cNvPr>
          <p:cNvSpPr/>
          <p:nvPr/>
        </p:nvSpPr>
        <p:spPr>
          <a:xfrm>
            <a:off x="7977453" y="1619788"/>
            <a:ext cx="1608336" cy="41059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6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F43B61-BD8C-0E8A-3470-9E1B619C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1756"/>
              </p:ext>
            </p:extLst>
          </p:nvPr>
        </p:nvGraphicFramePr>
        <p:xfrm>
          <a:off x="1451579" y="2291659"/>
          <a:ext cx="9603277" cy="289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56">
                  <a:extLst>
                    <a:ext uri="{9D8B030D-6E8A-4147-A177-3AD203B41FA5}">
                      <a16:colId xmlns:a16="http://schemas.microsoft.com/office/drawing/2014/main" val="119381551"/>
                    </a:ext>
                  </a:extLst>
                </a:gridCol>
                <a:gridCol w="1802852">
                  <a:extLst>
                    <a:ext uri="{9D8B030D-6E8A-4147-A177-3AD203B41FA5}">
                      <a16:colId xmlns:a16="http://schemas.microsoft.com/office/drawing/2014/main" val="1526557071"/>
                    </a:ext>
                  </a:extLst>
                </a:gridCol>
                <a:gridCol w="1480202">
                  <a:extLst>
                    <a:ext uri="{9D8B030D-6E8A-4147-A177-3AD203B41FA5}">
                      <a16:colId xmlns:a16="http://schemas.microsoft.com/office/drawing/2014/main" val="4169291255"/>
                    </a:ext>
                  </a:extLst>
                </a:gridCol>
                <a:gridCol w="1558175">
                  <a:extLst>
                    <a:ext uri="{9D8B030D-6E8A-4147-A177-3AD203B41FA5}">
                      <a16:colId xmlns:a16="http://schemas.microsoft.com/office/drawing/2014/main" val="1563819963"/>
                    </a:ext>
                  </a:extLst>
                </a:gridCol>
                <a:gridCol w="1601869">
                  <a:extLst>
                    <a:ext uri="{9D8B030D-6E8A-4147-A177-3AD203B41FA5}">
                      <a16:colId xmlns:a16="http://schemas.microsoft.com/office/drawing/2014/main" val="498024049"/>
                    </a:ext>
                  </a:extLst>
                </a:gridCol>
                <a:gridCol w="1454123">
                  <a:extLst>
                    <a:ext uri="{9D8B030D-6E8A-4147-A177-3AD203B41FA5}">
                      <a16:colId xmlns:a16="http://schemas.microsoft.com/office/drawing/2014/main" val="3975603740"/>
                    </a:ext>
                  </a:extLst>
                </a:gridCol>
              </a:tblGrid>
              <a:tr h="3172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Total_Sales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pf_gens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Genre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4244752483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New Super Mario Bros.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29,850,000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Platform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510466995"/>
                  </a:ext>
                </a:extLst>
              </a:tr>
              <a:tr h="317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24,680,000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Simulation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1399293404"/>
                  </a:ext>
                </a:extLst>
              </a:tr>
              <a:tr h="317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Mario Kart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23,260,000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Racing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1408894598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Grand Theft Auto: San Andreas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20,810,000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PlayStation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1001660994"/>
                  </a:ext>
                </a:extLst>
              </a:tr>
              <a:tr h="814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Brain Age: Train Your Brain in Minutes a 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20,160,000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Misc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2006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270984559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7A299B2-30EE-F90A-B760-B5EE693083C7}"/>
                  </a:ext>
                </a:extLst>
              </p14:cNvPr>
              <p14:cNvContentPartPr/>
              <p14:nvPr/>
            </p14:nvContentPartPr>
            <p14:xfrm>
              <a:off x="8218711" y="2896750"/>
              <a:ext cx="1076040" cy="115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7A299B2-30EE-F90A-B760-B5EE693083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5071" y="2788750"/>
                <a:ext cx="1183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E4966E-BDBA-FADD-9FAA-77082323D669}"/>
                  </a:ext>
                </a:extLst>
              </p14:cNvPr>
              <p14:cNvContentPartPr/>
              <p14:nvPr/>
            </p14:nvContentPartPr>
            <p14:xfrm>
              <a:off x="8270551" y="3297430"/>
              <a:ext cx="1052640" cy="10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E4966E-BDBA-FADD-9FAA-77082323D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6551" y="3189430"/>
                <a:ext cx="1160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9832FEA-184D-DC1C-0A79-92D98C44DF9C}"/>
                  </a:ext>
                </a:extLst>
              </p14:cNvPr>
              <p14:cNvContentPartPr/>
              <p14:nvPr/>
            </p14:nvContentPartPr>
            <p14:xfrm>
              <a:off x="8280631" y="3645550"/>
              <a:ext cx="1051920" cy="223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9832FEA-184D-DC1C-0A79-92D98C44DF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6631" y="3537910"/>
                <a:ext cx="1159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94E0589-77C2-D0DD-C261-582834166EBD}"/>
                  </a:ext>
                </a:extLst>
              </p14:cNvPr>
              <p14:cNvContentPartPr/>
              <p14:nvPr/>
            </p14:nvContentPartPr>
            <p14:xfrm>
              <a:off x="8218711" y="4724830"/>
              <a:ext cx="1098360" cy="525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94E0589-77C2-D0DD-C261-582834166E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65071" y="4617190"/>
                <a:ext cx="120600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2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 dirty="0" err="1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7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54CAE-D3AE-54BC-82B3-558D469F4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66627"/>
              </p:ext>
            </p:extLst>
          </p:nvPr>
        </p:nvGraphicFramePr>
        <p:xfrm>
          <a:off x="1451579" y="2131665"/>
          <a:ext cx="9603277" cy="321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06">
                  <a:extLst>
                    <a:ext uri="{9D8B030D-6E8A-4147-A177-3AD203B41FA5}">
                      <a16:colId xmlns:a16="http://schemas.microsoft.com/office/drawing/2014/main" val="4043170547"/>
                    </a:ext>
                  </a:extLst>
                </a:gridCol>
                <a:gridCol w="1851533">
                  <a:extLst>
                    <a:ext uri="{9D8B030D-6E8A-4147-A177-3AD203B41FA5}">
                      <a16:colId xmlns:a16="http://schemas.microsoft.com/office/drawing/2014/main" val="3837614687"/>
                    </a:ext>
                  </a:extLst>
                </a:gridCol>
                <a:gridCol w="1521136">
                  <a:extLst>
                    <a:ext uri="{9D8B030D-6E8A-4147-A177-3AD203B41FA5}">
                      <a16:colId xmlns:a16="http://schemas.microsoft.com/office/drawing/2014/main" val="1397080237"/>
                    </a:ext>
                  </a:extLst>
                </a:gridCol>
                <a:gridCol w="1521136">
                  <a:extLst>
                    <a:ext uri="{9D8B030D-6E8A-4147-A177-3AD203B41FA5}">
                      <a16:colId xmlns:a16="http://schemas.microsoft.com/office/drawing/2014/main" val="3619394915"/>
                    </a:ext>
                  </a:extLst>
                </a:gridCol>
                <a:gridCol w="1521136">
                  <a:extLst>
                    <a:ext uri="{9D8B030D-6E8A-4147-A177-3AD203B41FA5}">
                      <a16:colId xmlns:a16="http://schemas.microsoft.com/office/drawing/2014/main" val="1802347584"/>
                    </a:ext>
                  </a:extLst>
                </a:gridCol>
                <a:gridCol w="1494430">
                  <a:extLst>
                    <a:ext uri="{9D8B030D-6E8A-4147-A177-3AD203B41FA5}">
                      <a16:colId xmlns:a16="http://schemas.microsoft.com/office/drawing/2014/main" val="1249502579"/>
                    </a:ext>
                  </a:extLst>
                </a:gridCol>
              </a:tblGrid>
              <a:tr h="3853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Total_Sales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pf_gens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Genre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pf_name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Year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1411900962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 Sports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</a:rPr>
                        <a:t>82,650,000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Sports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2006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743512613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Mario Kart 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35,980,000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2008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2263298857"/>
                  </a:ext>
                </a:extLst>
              </a:tr>
              <a:tr h="687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 Sports Resort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32,900,000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Sports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2009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3104280301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 Play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28,920,000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Misc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2007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4058213299"/>
                  </a:ext>
                </a:extLst>
              </a:tr>
              <a:tr h="98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New Super Mario Bros. 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28,510,000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Platform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</a:rPr>
                        <a:t>2009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27819519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75C679F-4DA2-2E73-1E78-BE0EED4BD991}"/>
              </a:ext>
            </a:extLst>
          </p:cNvPr>
          <p:cNvSpPr/>
          <p:nvPr/>
        </p:nvSpPr>
        <p:spPr>
          <a:xfrm>
            <a:off x="7977453" y="1619788"/>
            <a:ext cx="1608336" cy="41059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8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DECDD8-FC02-7DC5-0F69-F459ADA70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19318"/>
              </p:ext>
            </p:extLst>
          </p:nvPr>
        </p:nvGraphicFramePr>
        <p:xfrm>
          <a:off x="1451579" y="2121388"/>
          <a:ext cx="9603276" cy="32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776">
                  <a:extLst>
                    <a:ext uri="{9D8B030D-6E8A-4147-A177-3AD203B41FA5}">
                      <a16:colId xmlns:a16="http://schemas.microsoft.com/office/drawing/2014/main" val="4063135998"/>
                    </a:ext>
                  </a:extLst>
                </a:gridCol>
                <a:gridCol w="1812914">
                  <a:extLst>
                    <a:ext uri="{9D8B030D-6E8A-4147-A177-3AD203B41FA5}">
                      <a16:colId xmlns:a16="http://schemas.microsoft.com/office/drawing/2014/main" val="1552583468"/>
                    </a:ext>
                  </a:extLst>
                </a:gridCol>
                <a:gridCol w="1488583">
                  <a:extLst>
                    <a:ext uri="{9D8B030D-6E8A-4147-A177-3AD203B41FA5}">
                      <a16:colId xmlns:a16="http://schemas.microsoft.com/office/drawing/2014/main" val="277034190"/>
                    </a:ext>
                  </a:extLst>
                </a:gridCol>
                <a:gridCol w="1600748">
                  <a:extLst>
                    <a:ext uri="{9D8B030D-6E8A-4147-A177-3AD203B41FA5}">
                      <a16:colId xmlns:a16="http://schemas.microsoft.com/office/drawing/2014/main" val="1301189537"/>
                    </a:ext>
                  </a:extLst>
                </a:gridCol>
                <a:gridCol w="1610885">
                  <a:extLst>
                    <a:ext uri="{9D8B030D-6E8A-4147-A177-3AD203B41FA5}">
                      <a16:colId xmlns:a16="http://schemas.microsoft.com/office/drawing/2014/main" val="3566742905"/>
                    </a:ext>
                  </a:extLst>
                </a:gridCol>
                <a:gridCol w="1462370">
                  <a:extLst>
                    <a:ext uri="{9D8B030D-6E8A-4147-A177-3AD203B41FA5}">
                      <a16:colId xmlns:a16="http://schemas.microsoft.com/office/drawing/2014/main" val="2770834296"/>
                    </a:ext>
                  </a:extLst>
                </a:gridCol>
              </a:tblGrid>
              <a:tr h="326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Name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Total_Sales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pf_gens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Genre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pf_name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Year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2299102221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Grand Theft Auto 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19,390,000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Action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PlayStation 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2014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4153471734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Call of Duty: Black Ops 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15,090,000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Shooter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PlayStation 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2015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1567705669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Red Dead Redemption 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13,940,000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Action-Adventure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PlayStation 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2018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1535542421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Call of Duty: WWII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13,400,000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Shooter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PlayStation 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2017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1445077624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Mario Kart 8 Deluxe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13,050,000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Racing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Nintendo Switch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 dirty="0">
                          <a:effectLst/>
                        </a:rPr>
                        <a:t>2017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10711630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F65C469-81DB-E045-9F62-4A2F45A00752}"/>
                  </a:ext>
                </a:extLst>
              </p14:cNvPr>
              <p14:cNvContentPartPr/>
              <p14:nvPr/>
            </p14:nvContentPartPr>
            <p14:xfrm>
              <a:off x="8208631" y="2763550"/>
              <a:ext cx="1137960" cy="73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F65C469-81DB-E045-9F62-4A2F45A00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991" y="2655550"/>
                <a:ext cx="12456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11FBD62-325D-7F68-B4DD-ED889E948ADA}"/>
                  </a:ext>
                </a:extLst>
              </p14:cNvPr>
              <p14:cNvContentPartPr/>
              <p14:nvPr/>
            </p14:nvContentPartPr>
            <p14:xfrm>
              <a:off x="8188111" y="3245230"/>
              <a:ext cx="1253520" cy="936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11FBD62-325D-7F68-B4DD-ED889E948A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4471" y="3137590"/>
                <a:ext cx="13611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D80E593-3C19-E776-4E7F-44C2477337E3}"/>
                  </a:ext>
                </a:extLst>
              </p14:cNvPr>
              <p14:cNvContentPartPr/>
              <p14:nvPr/>
            </p14:nvContentPartPr>
            <p14:xfrm>
              <a:off x="8218711" y="3872350"/>
              <a:ext cx="1134000" cy="115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D80E593-3C19-E776-4E7F-44C2477337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5071" y="3764350"/>
                <a:ext cx="1241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22E30C3-B37D-1669-99F5-4AA910ECAD7F}"/>
                  </a:ext>
                </a:extLst>
              </p14:cNvPr>
              <p14:cNvContentPartPr/>
              <p14:nvPr/>
            </p14:nvContentPartPr>
            <p14:xfrm>
              <a:off x="8229151" y="4448350"/>
              <a:ext cx="1135800" cy="316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22E30C3-B37D-1669-99F5-4AA910ECAD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75511" y="4340710"/>
                <a:ext cx="1243440" cy="2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7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41" y="982497"/>
            <a:ext cx="9294919" cy="2036226"/>
          </a:xfrm>
        </p:spPr>
        <p:txBody>
          <a:bodyPr anchor="ctr"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추가분석</a:t>
            </a:r>
            <a:br>
              <a:rPr lang="en-US" altLang="ko-KR" b="1" dirty="0">
                <a:latin typeface="+mj-ea"/>
              </a:rPr>
            </a:br>
            <a:r>
              <a:rPr lang="en-US" altLang="ko-KR" sz="3100" b="1" dirty="0">
                <a:latin typeface="+mj-ea"/>
              </a:rPr>
              <a:t> </a:t>
            </a:r>
            <a:br>
              <a:rPr lang="en-US" altLang="ko-KR" b="1" dirty="0">
                <a:latin typeface="+mj-ea"/>
              </a:rPr>
            </a:br>
            <a:r>
              <a:rPr lang="en-US" altLang="ko-KR" b="1" dirty="0">
                <a:latin typeface="+mj-ea"/>
              </a:rPr>
              <a:t>7</a:t>
            </a:r>
            <a:r>
              <a:rPr lang="ko-KR" altLang="en-US" b="1" dirty="0">
                <a:latin typeface="+mj-ea"/>
              </a:rPr>
              <a:t>세대 이후 게임판매량이 급격하게 줄어든 이유는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4172709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BC4EBE-90BD-E14D-DCAA-21EF0258E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234" y="499780"/>
            <a:ext cx="15216724" cy="58584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CE6ECCE-2789-A8A1-7B40-39EC7F156ACB}"/>
                  </a:ext>
                </a:extLst>
              </p14:cNvPr>
              <p14:cNvContentPartPr/>
              <p14:nvPr/>
            </p14:nvContentPartPr>
            <p14:xfrm>
              <a:off x="7952760" y="1413762"/>
              <a:ext cx="3308040" cy="28180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CE6ECCE-2789-A8A1-7B40-39EC7F156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8760" y="1306122"/>
                <a:ext cx="3415680" cy="30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8309387-3B7F-AA35-7382-358403AA43FD}"/>
                  </a:ext>
                </a:extLst>
              </p14:cNvPr>
              <p14:cNvContentPartPr/>
              <p14:nvPr/>
            </p14:nvContentPartPr>
            <p14:xfrm>
              <a:off x="10389960" y="3348762"/>
              <a:ext cx="1294200" cy="1202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8309387-3B7F-AA35-7382-358403AA43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5960" y="3240762"/>
                <a:ext cx="1401840" cy="14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7E24E5B-FF37-CB92-CF77-3B55036986D5}"/>
                  </a:ext>
                </a:extLst>
              </p14:cNvPr>
              <p14:cNvContentPartPr/>
              <p14:nvPr/>
            </p14:nvContentPartPr>
            <p14:xfrm rot="17579252">
              <a:off x="1905841" y="659555"/>
              <a:ext cx="5413980" cy="4612105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7E24E5B-FF37-CB92-CF77-3B55036986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17579252">
                <a:off x="1851838" y="551912"/>
                <a:ext cx="5521626" cy="48277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3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다른이(가) 표시된 사진&#10;&#10;자동 생성된 설명">
            <a:extLst>
              <a:ext uri="{FF2B5EF4-FFF2-40B4-BE49-F238E27FC236}">
                <a16:creationId xmlns:a16="http://schemas.microsoft.com/office/drawing/2014/main" id="{6DD5F509-1B2C-B0C8-5CA1-3851F63F1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7" y="256686"/>
            <a:ext cx="4080303" cy="25054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3885CC-3EBA-5A07-5BA8-E999B7DF2F4E}"/>
              </a:ext>
            </a:extLst>
          </p:cNvPr>
          <p:cNvSpPr/>
          <p:nvPr/>
        </p:nvSpPr>
        <p:spPr>
          <a:xfrm>
            <a:off x="1416452" y="2702732"/>
            <a:ext cx="2630184" cy="581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2009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아이폰</a:t>
            </a:r>
            <a:r>
              <a:rPr lang="en-US" altLang="ko-KR" dirty="0"/>
              <a:t>3gs </a:t>
            </a:r>
            <a:r>
              <a:rPr lang="ko-KR" altLang="en-US" dirty="0"/>
              <a:t>출시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170A50-864E-ACF2-5ADA-B5ADF66AF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37" y="150012"/>
            <a:ext cx="4427739" cy="271878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05E2C1-6917-7264-32A7-E21725457604}"/>
              </a:ext>
            </a:extLst>
          </p:cNvPr>
          <p:cNvSpPr/>
          <p:nvPr/>
        </p:nvSpPr>
        <p:spPr>
          <a:xfrm>
            <a:off x="7790976" y="2797325"/>
            <a:ext cx="2630184" cy="581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2010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아이폰</a:t>
            </a:r>
            <a:r>
              <a:rPr lang="en-US" altLang="ko-KR" dirty="0"/>
              <a:t>4 </a:t>
            </a:r>
            <a:r>
              <a:rPr lang="ko-KR" altLang="en-US" dirty="0"/>
              <a:t>출시</a:t>
            </a:r>
          </a:p>
        </p:txBody>
      </p:sp>
      <p:pic>
        <p:nvPicPr>
          <p:cNvPr id="25" name="그림 24" descr="다른, 전자기기, 묶음, 다양한이(가) 표시된 사진&#10;&#10;자동 생성된 설명">
            <a:extLst>
              <a:ext uri="{FF2B5EF4-FFF2-40B4-BE49-F238E27FC236}">
                <a16:creationId xmlns:a16="http://schemas.microsoft.com/office/drawing/2014/main" id="{706105AF-7C63-5788-87AE-C29712EE8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1" y="3607673"/>
            <a:ext cx="4010025" cy="23526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18AB9A-0763-AECE-8C7F-9E39D642DB33}"/>
              </a:ext>
            </a:extLst>
          </p:cNvPr>
          <p:cNvSpPr/>
          <p:nvPr/>
        </p:nvSpPr>
        <p:spPr>
          <a:xfrm>
            <a:off x="1295583" y="6062991"/>
            <a:ext cx="2630184" cy="581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2011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아이폰</a:t>
            </a:r>
            <a:r>
              <a:rPr lang="en-US" altLang="ko-KR" dirty="0"/>
              <a:t>4s </a:t>
            </a:r>
            <a:r>
              <a:rPr lang="ko-KR" altLang="en-US" dirty="0"/>
              <a:t>출시</a:t>
            </a:r>
          </a:p>
        </p:txBody>
      </p:sp>
      <p:pic>
        <p:nvPicPr>
          <p:cNvPr id="30" name="그림 29" descr="텍스트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B34A9EF3-4100-E124-1A5F-B19805147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98" y="3549879"/>
            <a:ext cx="6509384" cy="25842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EBEE4D-350D-E116-1A74-78EC090D5059}"/>
              </a:ext>
            </a:extLst>
          </p:cNvPr>
          <p:cNvSpPr/>
          <p:nvPr/>
        </p:nvSpPr>
        <p:spPr>
          <a:xfrm>
            <a:off x="7790976" y="6102076"/>
            <a:ext cx="2630184" cy="581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2012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아이폰</a:t>
            </a:r>
            <a:r>
              <a:rPr lang="en-US" altLang="ko-KR" dirty="0"/>
              <a:t>5 </a:t>
            </a:r>
            <a:r>
              <a:rPr lang="ko-KR" altLang="en-US" dirty="0"/>
              <a:t>출시</a:t>
            </a:r>
          </a:p>
        </p:txBody>
      </p:sp>
    </p:spTree>
    <p:extLst>
      <p:ext uri="{BB962C8B-B14F-4D97-AF65-F5344CB8AC3E}">
        <p14:creationId xmlns:p14="http://schemas.microsoft.com/office/powerpoint/2010/main" val="263787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6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5F9B1-A909-4DE7-8812-C6C8E47ED2E0}"/>
              </a:ext>
            </a:extLst>
          </p:cNvPr>
          <p:cNvSpPr txBox="1"/>
          <p:nvPr/>
        </p:nvSpPr>
        <p:spPr>
          <a:xfrm>
            <a:off x="6409677" y="5545988"/>
            <a:ext cx="484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  <a:ea typeface="+mn-ea"/>
              </a:rPr>
              <a:t>글로벌 게임산업 트렌드</a:t>
            </a:r>
            <a:r>
              <a:rPr lang="en-US" altLang="ko-KR" sz="1600" dirty="0">
                <a:latin typeface="+mn-ea"/>
                <a:ea typeface="+mn-ea"/>
              </a:rPr>
              <a:t>(2022</a:t>
            </a:r>
            <a:r>
              <a:rPr lang="ko-KR" altLang="en-US" sz="1600" dirty="0">
                <a:latin typeface="+mn-ea"/>
                <a:ea typeface="+mn-ea"/>
              </a:rPr>
              <a:t>년 </a:t>
            </a:r>
            <a:r>
              <a:rPr lang="en-US" altLang="ko-KR" sz="1600" dirty="0">
                <a:latin typeface="+mn-ea"/>
                <a:ea typeface="+mn-ea"/>
              </a:rPr>
              <a:t>9+10</a:t>
            </a:r>
            <a:r>
              <a:rPr lang="ko-KR" altLang="en-US" sz="1600" dirty="0">
                <a:latin typeface="+mn-ea"/>
                <a:ea typeface="+mn-ea"/>
              </a:rPr>
              <a:t>월호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/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B68F2F02-FAE4-E295-36D2-3D89B1B978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4362" y="1987163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829716"/>
            <a:ext cx="9603275" cy="1049235"/>
          </a:xfrm>
        </p:spPr>
        <p:txBody>
          <a:bodyPr/>
          <a:lstStyle/>
          <a:p>
            <a:r>
              <a:rPr lang="ko-KR" altLang="en-US" b="1" dirty="0"/>
              <a:t>게임산업</a:t>
            </a:r>
            <a:r>
              <a:rPr lang="en-US" altLang="ko-KR" b="1" dirty="0"/>
              <a:t>, </a:t>
            </a:r>
            <a:r>
              <a:rPr lang="ko-KR" altLang="en-US" b="1" dirty="0"/>
              <a:t>이제는 </a:t>
            </a:r>
            <a:r>
              <a:rPr lang="ko-KR" altLang="en-US" b="1" dirty="0" err="1"/>
              <a:t>하락기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17113D0-1F43-2594-6D56-1A8EC21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가정용 게임기 보유 비율 변화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게임에 주로 이용하는 매체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108B3-F2A3-BBA1-4717-A2676050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9" y="2414401"/>
            <a:ext cx="4948148" cy="24740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5D5EE28-8059-304A-BAA9-41D1FE6B0D33}"/>
              </a:ext>
            </a:extLst>
          </p:cNvPr>
          <p:cNvSpPr/>
          <p:nvPr/>
        </p:nvSpPr>
        <p:spPr>
          <a:xfrm rot="1749609">
            <a:off x="1883282" y="3396898"/>
            <a:ext cx="2892941" cy="32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1EDA842-9D0B-B5AD-1C0C-E924A0D46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097" y="881314"/>
            <a:ext cx="4087263" cy="8889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B34875-CB98-E5B5-8045-D710EFBC8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75" y="2414401"/>
            <a:ext cx="4439699" cy="266382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E3E24B-0DC1-DC1F-591B-548C994592F4}"/>
              </a:ext>
            </a:extLst>
          </p:cNvPr>
          <p:cNvSpPr/>
          <p:nvPr/>
        </p:nvSpPr>
        <p:spPr>
          <a:xfrm rot="20125567">
            <a:off x="7439905" y="3595811"/>
            <a:ext cx="2889494" cy="253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C5A3-8715-4968-D0D9-C0F4E06B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34334-DC85-1A32-8B84-50F408A9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9715"/>
          </a:xfrm>
        </p:spPr>
        <p:txBody>
          <a:bodyPr/>
          <a:lstStyle/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지역에 따라 평균 비디오게임 판매량에 차이가 있음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>
                <a:effectLst/>
                <a:latin typeface="Courier New" panose="02070309020205020404" pitchFamily="49" charset="0"/>
              </a:rPr>
              <a:t>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게임 매출이 증가하였음 👉 </a:t>
            </a:r>
            <a:r>
              <a:rPr lang="en-US" altLang="ko-KR" dirty="0">
                <a:latin typeface="Courier New" panose="02070309020205020404" pitchFamily="49" charset="0"/>
              </a:rPr>
              <a:t>PAL</a:t>
            </a:r>
            <a:r>
              <a:rPr lang="ko-KR" altLang="en-US" dirty="0">
                <a:latin typeface="Courier New" panose="02070309020205020404" pitchFamily="49" charset="0"/>
              </a:rPr>
              <a:t>에는 중국이 포함</a:t>
            </a:r>
            <a:endParaRPr lang="en-US" altLang="ko-KR" dirty="0">
              <a:latin typeface="Courier New" panose="02070309020205020404" pitchFamily="49" charset="0"/>
            </a:endParaRPr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중국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인도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남미 등 </a:t>
            </a:r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새로운 시장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의 성장 가능성 👍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지역에 따라 선호하는 비디오게임의 장르가 다름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Courier New" panose="02070309020205020404" pitchFamily="49" charset="0"/>
              </a:rPr>
              <a:t>하지만 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Action, Adventure, RPG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Sports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장르는 평균적으로 잘 팔림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일본과 같은 특수한 지역은 문화적 특성을 고려해야 함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 err="1">
                <a:effectLst/>
                <a:latin typeface="Courier New" panose="02070309020205020404" pitchFamily="49" charset="0"/>
              </a:rPr>
              <a:t>시간에따라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 플랫폼의 변화를 중심으로 비디오게임의 트랜드가 </a:t>
            </a:r>
            <a:r>
              <a:rPr lang="ko-KR" altLang="en-US" dirty="0">
                <a:latin typeface="Courier New" panose="02070309020205020404" pitchFamily="49" charset="0"/>
              </a:rPr>
              <a:t>변화하였음</a:t>
            </a:r>
            <a:endParaRPr lang="en-US" altLang="ko-KR" dirty="0">
              <a:latin typeface="Courier New" panose="02070309020205020404" pitchFamily="49" charset="0"/>
            </a:endParaRPr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플랫폼은 게임 매출에 직접적인 영향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새로운 플랫폼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특히 </a:t>
            </a:r>
            <a:r>
              <a:rPr lang="ko-KR" altLang="en-US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모바일 중심📌의 크로스플랫폼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을 적극 시도해야 함</a:t>
            </a:r>
          </a:p>
          <a:p>
            <a:pPr lvl="1"/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endParaRPr lang="ko-KR" altLang="en-US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480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ko-KR" altLang="en-US" sz="3600" b="1" dirty="0"/>
              <a:t>게임산업</a:t>
            </a:r>
            <a:br>
              <a:rPr lang="en-US" altLang="ko-KR" sz="3600" b="1" dirty="0"/>
            </a:br>
            <a:r>
              <a:rPr lang="ko-KR" altLang="en-US" sz="3600" b="1" dirty="0"/>
              <a:t>전망을 위한</a:t>
            </a:r>
            <a:br>
              <a:rPr lang="en-US" altLang="ko-KR" sz="3600" b="1" dirty="0"/>
            </a:br>
            <a:r>
              <a:rPr lang="ko-KR" altLang="en-US" sz="3600" b="1" dirty="0"/>
              <a:t>분석 목표</a:t>
            </a:r>
            <a:endParaRPr lang="ko-KR" alt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46D584-C12D-138C-7C18-44928994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시간에 따라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비디오게임의 트렌드</a:t>
            </a:r>
            <a:r>
              <a:rPr lang="ko-KR" altLang="en-US" dirty="0">
                <a:solidFill>
                  <a:srgbClr val="000000"/>
                </a:solidFill>
              </a:rPr>
              <a:t>는 변화하였는가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olidFill>
                  <a:srgbClr val="000000"/>
                </a:solidFill>
              </a:rPr>
              <a:t>시간에 따른 게임 플랫폼의 변화 분석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지역에 따라 선호하는 비디오게임</a:t>
            </a:r>
            <a:r>
              <a:rPr lang="ko-KR" altLang="en-US" dirty="0">
                <a:solidFill>
                  <a:srgbClr val="000000"/>
                </a:solidFill>
              </a:rPr>
              <a:t>이 </a:t>
            </a:r>
            <a:r>
              <a:rPr lang="ko-KR" altLang="en-US" dirty="0" err="1">
                <a:solidFill>
                  <a:srgbClr val="000000"/>
                </a:solidFill>
              </a:rPr>
              <a:t>다른가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olidFill>
                  <a:srgbClr val="000000"/>
                </a:solidFill>
              </a:rPr>
              <a:t>지역에 따라 선호하는 비디오게임의 장르가 </a:t>
            </a:r>
            <a:r>
              <a:rPr lang="ko-KR" altLang="en-US" dirty="0" err="1">
                <a:solidFill>
                  <a:srgbClr val="000000"/>
                </a:solidFill>
              </a:rPr>
              <a:t>다른가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인기가 많은 게임</a:t>
            </a:r>
            <a:r>
              <a:rPr lang="ko-KR" altLang="en-US" dirty="0">
                <a:solidFill>
                  <a:srgbClr val="000000"/>
                </a:solidFill>
              </a:rPr>
              <a:t>은 어떤 게임인가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olidFill>
                  <a:srgbClr val="000000"/>
                </a:solidFill>
              </a:rPr>
              <a:t>사용자 평점과 판매량은 관계가 있을까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73C0AB9-01AA-8ADF-3E3B-EDCB55A6C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9" y="4072446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2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Roboto" panose="02000000000000000000" pitchFamily="2" charset="0"/>
              </a:rPr>
              <a:t>데이터 수집</a:t>
            </a:r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dirty="0" err="1">
                <a:effectLst/>
                <a:latin typeface="Roboto" panose="02000000000000000000" pitchFamily="2" charset="0"/>
              </a:rPr>
              <a:t>BeautifulSoup</a:t>
            </a:r>
            <a:r>
              <a:rPr lang="en-US" altLang="ko-KR" sz="1800" b="0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sz="1800" b="0" i="0" dirty="0">
                <a:effectLst/>
                <a:latin typeface="Roboto" panose="02000000000000000000" pitchFamily="2" charset="0"/>
              </a:rPr>
              <a:t>를 이용한 </a:t>
            </a:r>
            <a:r>
              <a:rPr lang="ko-KR" altLang="en-US" sz="1800" b="0" i="0" dirty="0" err="1">
                <a:effectLst/>
                <a:latin typeface="Roboto" panose="02000000000000000000" pitchFamily="2" charset="0"/>
              </a:rPr>
              <a:t>웹스크랩핑</a:t>
            </a:r>
            <a:endParaRPr lang="ko-KR" altLang="en-US" sz="18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effectLst/>
                <a:latin typeface="Roboto" panose="02000000000000000000" pitchFamily="2" charset="0"/>
              </a:rPr>
              <a:t>최종 수집 된 데이터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row : 62446, column : 14</a:t>
            </a:r>
          </a:p>
          <a:p>
            <a:pPr marL="285750" indent="-285750">
              <a:lnSpc>
                <a:spcPct val="110000"/>
              </a:lnSpc>
            </a:pPr>
            <a:r>
              <a:rPr lang="ko-KR" altLang="en-US" sz="1800" b="0" i="0" dirty="0">
                <a:effectLst/>
                <a:latin typeface="Roboto" panose="02000000000000000000" pitchFamily="2" charset="0"/>
              </a:rPr>
              <a:t>지역별 판매량</a:t>
            </a:r>
            <a:endParaRPr lang="en-US" altLang="ko-KR" sz="1800" b="0" i="0" dirty="0">
              <a:effectLst/>
              <a:latin typeface="Roboto" panose="02000000000000000000" pitchFamily="2" charset="0"/>
            </a:endParaRPr>
          </a:p>
          <a:p>
            <a:pPr marL="742950" lvl="1" indent="-285750">
              <a:lnSpc>
                <a:spcPct val="110000"/>
              </a:lnSpc>
            </a:pPr>
            <a:r>
              <a:rPr lang="en-US" altLang="ko-KR" dirty="0"/>
              <a:t>NA </a:t>
            </a:r>
            <a:r>
              <a:rPr lang="ko-KR" altLang="en-US" dirty="0"/>
              <a:t>지역</a:t>
            </a:r>
            <a:r>
              <a:rPr lang="en-US" altLang="ko-KR" dirty="0"/>
              <a:t>, PAL </a:t>
            </a:r>
            <a:r>
              <a:rPr lang="ko-KR" altLang="en-US" dirty="0"/>
              <a:t>지역</a:t>
            </a:r>
            <a:r>
              <a:rPr lang="en-US" altLang="ko-KR" dirty="0"/>
              <a:t>, JP </a:t>
            </a:r>
            <a:r>
              <a:rPr lang="ko-KR" altLang="en-US" dirty="0"/>
              <a:t>지역</a:t>
            </a:r>
            <a:r>
              <a:rPr lang="en-US" altLang="ko-KR" dirty="0"/>
              <a:t>, Other </a:t>
            </a:r>
            <a:r>
              <a:rPr lang="ko-KR" altLang="en-US" dirty="0"/>
              <a:t>지역</a:t>
            </a:r>
            <a:endParaRPr lang="en-US" altLang="ko-KR" dirty="0"/>
          </a:p>
          <a:p>
            <a:pPr marL="742950" lvl="1" indent="-285750">
              <a:lnSpc>
                <a:spcPct val="110000"/>
              </a:lnSpc>
            </a:pPr>
            <a:r>
              <a:rPr lang="ko-KR" altLang="en-US" dirty="0">
                <a:highlight>
                  <a:srgbClr val="FFFF00"/>
                </a:highlight>
              </a:rPr>
              <a:t>판매량의 단위는 </a:t>
            </a:r>
            <a:r>
              <a:rPr lang="en-US" altLang="ko-KR" dirty="0">
                <a:highlight>
                  <a:srgbClr val="FFFF00"/>
                </a:highlight>
              </a:rPr>
              <a:t>Unit</a:t>
            </a:r>
          </a:p>
          <a:p>
            <a:pPr marL="285750" indent="-285750">
              <a:lnSpc>
                <a:spcPct val="110000"/>
              </a:lnSpc>
            </a:pPr>
            <a:r>
              <a:rPr lang="ko-KR" altLang="en-US" sz="1800" dirty="0"/>
              <a:t>게임이 출시된 연도</a:t>
            </a:r>
          </a:p>
        </p:txBody>
      </p:sp>
      <p:pic>
        <p:nvPicPr>
          <p:cNvPr id="5" name="그림 4" descr="텍스트, 컴퓨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29DF6FF-C35F-C8E1-E88D-57BB319B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40" y="1068512"/>
            <a:ext cx="5922823" cy="3760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</a:t>
            </a:r>
            <a:r>
              <a:rPr lang="en-US" altLang="ko-KR" dirty="0" err="1">
                <a:latin typeface="+mj-ea"/>
              </a:rPr>
              <a:t>PlatforM</a:t>
            </a:r>
            <a:endParaRPr lang="en-US" altLang="ko-KR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228A1C-9FEE-9500-38CE-537FA998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93" y="2012811"/>
            <a:ext cx="8847724" cy="3450613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47EA07F-08DE-BBFA-97F3-AB9A86CE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14920"/>
              </p:ext>
            </p:extLst>
          </p:nvPr>
        </p:nvGraphicFramePr>
        <p:xfrm>
          <a:off x="-689196" y="3334770"/>
          <a:ext cx="4960445" cy="316318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4942">
                  <a:extLst>
                    <a:ext uri="{9D8B030D-6E8A-4147-A177-3AD203B41FA5}">
                      <a16:colId xmlns:a16="http://schemas.microsoft.com/office/drawing/2014/main" val="4276615375"/>
                    </a:ext>
                  </a:extLst>
                </a:gridCol>
                <a:gridCol w="3091291">
                  <a:extLst>
                    <a:ext uri="{9D8B030D-6E8A-4147-A177-3AD203B41FA5}">
                      <a16:colId xmlns:a16="http://schemas.microsoft.com/office/drawing/2014/main" val="1181746798"/>
                    </a:ext>
                  </a:extLst>
                </a:gridCol>
                <a:gridCol w="1174212">
                  <a:extLst>
                    <a:ext uri="{9D8B030D-6E8A-4147-A177-3AD203B41FA5}">
                      <a16:colId xmlns:a16="http://schemas.microsoft.com/office/drawing/2014/main" val="4008872104"/>
                    </a:ext>
                  </a:extLst>
                </a:gridCol>
              </a:tblGrid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 dirty="0">
                          <a:effectLst/>
                        </a:rPr>
                        <a:t>0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PlayStation 2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PS2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3996381716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1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Nintendo DS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DS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3242600520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2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Nintendo Switch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NS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2701042658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3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Game Boy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GB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3703369910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4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PlayStation 4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PS4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126469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genre, SCORE, Sales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192747" cy="34506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Roboto" panose="02000000000000000000" pitchFamily="2" charset="0"/>
              </a:rPr>
              <a:t>장르는 </a:t>
            </a:r>
            <a:r>
              <a:rPr lang="en-US" altLang="ko-KR" dirty="0">
                <a:latin typeface="Roboto" panose="02000000000000000000" pitchFamily="2" charset="0"/>
              </a:rPr>
              <a:t>6</a:t>
            </a:r>
            <a:r>
              <a:rPr lang="ko-KR" altLang="en-US" dirty="0">
                <a:latin typeface="Roboto" panose="02000000000000000000" pitchFamily="2" charset="0"/>
              </a:rPr>
              <a:t>가지로 </a:t>
            </a:r>
            <a:r>
              <a:rPr lang="ko-KR" altLang="en-US" dirty="0">
                <a:highlight>
                  <a:srgbClr val="FFFF00"/>
                </a:highlight>
                <a:latin typeface="Roboto" panose="02000000000000000000" pitchFamily="2" charset="0"/>
              </a:rPr>
              <a:t>범주 축소</a:t>
            </a:r>
            <a:endParaRPr lang="en-US" altLang="ko-KR" dirty="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VGC Score, Critic Score, User Score</a:t>
            </a:r>
            <a:endParaRPr lang="en-US" altLang="ko-KR" dirty="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lvl="1"/>
            <a:r>
              <a:rPr lang="en-US" altLang="ko-KR" sz="2000" b="0" dirty="0"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개 스코어의 </a:t>
            </a:r>
            <a:r>
              <a:rPr lang="ko-KR" altLang="en-US" sz="20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평균값을 </a:t>
            </a:r>
            <a:r>
              <a:rPr lang="en-US" altLang="ko-KR" sz="20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Score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변수로 생성</a:t>
            </a:r>
            <a:endParaRPr lang="en-US" altLang="ko-KR" sz="20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NA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JP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Other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지역의 각각 판매량 데이터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sz="2000" dirty="0">
                <a:highlight>
                  <a:srgbClr val="FFFF00"/>
                </a:highlight>
                <a:latin typeface="Courier New" panose="02070309020205020404" pitchFamily="49" charset="0"/>
              </a:rPr>
              <a:t>4</a:t>
            </a:r>
            <a:r>
              <a:rPr lang="ko-KR" altLang="en-US" sz="2000" dirty="0">
                <a:highlight>
                  <a:srgbClr val="FFFF00"/>
                </a:highlight>
                <a:latin typeface="Courier New" panose="02070309020205020404" pitchFamily="49" charset="0"/>
              </a:rPr>
              <a:t>개 지역 모두 </a:t>
            </a:r>
            <a:r>
              <a:rPr lang="ko-KR" altLang="en-US" sz="2000" dirty="0" err="1">
                <a:highlight>
                  <a:srgbClr val="FFFF00"/>
                </a:highlight>
                <a:latin typeface="Courier New" panose="02070309020205020404" pitchFamily="49" charset="0"/>
              </a:rPr>
              <a:t>결측인</a:t>
            </a:r>
            <a:r>
              <a:rPr lang="ko-KR" altLang="en-US" sz="2000" dirty="0">
                <a:highlight>
                  <a:srgbClr val="FFFF00"/>
                </a:highlight>
                <a:latin typeface="Courier New" panose="02070309020205020404" pitchFamily="49" charset="0"/>
              </a:rPr>
              <a:t> 경우 해당 케이스 제거 </a:t>
            </a:r>
            <a:r>
              <a:rPr lang="en-US" altLang="ko-KR" sz="2000" dirty="0">
                <a:latin typeface="Courier New" panose="02070309020205020404" pitchFamily="49" charset="0"/>
              </a:rPr>
              <a:t>(</a:t>
            </a:r>
            <a:r>
              <a:rPr lang="en-US" altLang="ko-KR" sz="2000" b="0" i="0" dirty="0">
                <a:effectLst/>
                <a:latin typeface="KaTeX_Main"/>
              </a:rPr>
              <a:t>42,141 </a:t>
            </a:r>
            <a:r>
              <a:rPr lang="ko-KR" altLang="en-US" sz="2000" b="0" i="0" dirty="0">
                <a:effectLst/>
                <a:latin typeface="KaTeX_Main"/>
              </a:rPr>
              <a:t>케이스 제거</a:t>
            </a:r>
            <a:r>
              <a:rPr lang="en-US" altLang="ko-KR" sz="2000" b="0" i="0" dirty="0">
                <a:effectLst/>
                <a:latin typeface="KaTeX_Main"/>
              </a:rPr>
              <a:t>)</a:t>
            </a:r>
          </a:p>
          <a:p>
            <a:pPr lvl="1"/>
            <a:r>
              <a:rPr lang="en-US" altLang="ko-KR" sz="2000" b="0" dirty="0">
                <a:effectLst/>
                <a:latin typeface="Courier New" panose="02070309020205020404" pitchFamily="49" charset="0"/>
              </a:rPr>
              <a:t>4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개 지역별 판매량 데이터를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’(region)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과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판매량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’(sales)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으로 재구조화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(wide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→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long)</a:t>
            </a:r>
          </a:p>
        </p:txBody>
      </p:sp>
    </p:spTree>
    <p:extLst>
      <p:ext uri="{BB962C8B-B14F-4D97-AF65-F5344CB8AC3E}">
        <p14:creationId xmlns:p14="http://schemas.microsoft.com/office/powerpoint/2010/main" val="9177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41" y="982497"/>
            <a:ext cx="9294919" cy="2036226"/>
          </a:xfrm>
        </p:spPr>
        <p:txBody>
          <a:bodyPr anchor="ctr"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분석</a:t>
            </a:r>
            <a:r>
              <a:rPr lang="en-US" altLang="ko-KR" b="1" dirty="0">
                <a:latin typeface="+mj-ea"/>
              </a:rPr>
              <a:t>1.</a:t>
            </a:r>
            <a:br>
              <a:rPr lang="en-US" altLang="ko-KR" b="1" dirty="0">
                <a:latin typeface="+mj-ea"/>
              </a:rPr>
            </a:br>
            <a:r>
              <a:rPr lang="en-US" altLang="ko-KR" sz="3100" b="1" dirty="0">
                <a:latin typeface="+mj-ea"/>
              </a:rPr>
              <a:t> </a:t>
            </a:r>
            <a:br>
              <a:rPr lang="en-US" altLang="ko-KR" b="1" dirty="0">
                <a:latin typeface="+mj-ea"/>
              </a:rPr>
            </a:br>
            <a:r>
              <a:rPr lang="ko-KR" altLang="en-US" b="1" dirty="0">
                <a:latin typeface="+mj-ea"/>
              </a:rPr>
              <a:t>지역에 따라 평균 비디오게임 판매량에 차이가 있는가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4172709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지역에 따른 평균 비디오게임 판매량의 차이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C0AF46-D02A-6322-C3F1-0257CFC36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73908"/>
              </p:ext>
            </p:extLst>
          </p:nvPr>
        </p:nvGraphicFramePr>
        <p:xfrm>
          <a:off x="1451577" y="2012811"/>
          <a:ext cx="9603277" cy="260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953">
                  <a:extLst>
                    <a:ext uri="{9D8B030D-6E8A-4147-A177-3AD203B41FA5}">
                      <a16:colId xmlns:a16="http://schemas.microsoft.com/office/drawing/2014/main" val="2506772432"/>
                    </a:ext>
                  </a:extLst>
                </a:gridCol>
                <a:gridCol w="1466598">
                  <a:extLst>
                    <a:ext uri="{9D8B030D-6E8A-4147-A177-3AD203B41FA5}">
                      <a16:colId xmlns:a16="http://schemas.microsoft.com/office/drawing/2014/main" val="121712172"/>
                    </a:ext>
                  </a:extLst>
                </a:gridCol>
                <a:gridCol w="2599806">
                  <a:extLst>
                    <a:ext uri="{9D8B030D-6E8A-4147-A177-3AD203B41FA5}">
                      <a16:colId xmlns:a16="http://schemas.microsoft.com/office/drawing/2014/main" val="1391764849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3467567105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673579337"/>
                    </a:ext>
                  </a:extLst>
                </a:gridCol>
              </a:tblGrid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region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Count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 dirty="0">
                          <a:effectLst/>
                        </a:rPr>
                        <a:t>Total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Mean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S_Dev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extLst>
                  <a:ext uri="{0D108BD9-81ED-4DB2-BD59-A6C34878D82A}">
                    <a16:rowId xmlns:a16="http://schemas.microsoft.com/office/drawing/2014/main" val="1636053191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JP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7,248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1,395,489,996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192,534.49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458,343.73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455452749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NA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13,370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4,719,459,978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352,988.78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913,467.25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1603282892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Other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10,989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876,399,999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79,752.48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234,582.74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2960060310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 dirty="0">
                          <a:effectLst/>
                        </a:rPr>
                        <a:t>PAL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11,701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2,703,569,989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231,054.61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 dirty="0">
                          <a:effectLst/>
                        </a:rPr>
                        <a:t>633,098.41 </a:t>
                      </a:r>
                      <a:endParaRPr lang="en-US" altLang="ko-KR" sz="2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255192086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024A672-5CD0-E091-F668-EB1FFD12F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58034"/>
              </p:ext>
            </p:extLst>
          </p:nvPr>
        </p:nvGraphicFramePr>
        <p:xfrm>
          <a:off x="1451575" y="4951851"/>
          <a:ext cx="3726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650">
                  <a:extLst>
                    <a:ext uri="{9D8B030D-6E8A-4147-A177-3AD203B41FA5}">
                      <a16:colId xmlns:a16="http://schemas.microsoft.com/office/drawing/2014/main" val="316572425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413937083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340692355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1599673977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One-Way ANOVA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75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F-stat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368.546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en-US" sz="2000" u="none" strike="noStrike" dirty="0" err="1">
                          <a:effectLst/>
                          <a:latin typeface="+mn-ea"/>
                          <a:ea typeface="+mn-ea"/>
                        </a:rPr>
                        <a:t>val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1918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7085F6A-77FA-A9F6-C0D1-042AD6CCF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36078"/>
              </p:ext>
            </p:extLst>
          </p:nvPr>
        </p:nvGraphicFramePr>
        <p:xfrm>
          <a:off x="7328254" y="4951851"/>
          <a:ext cx="3726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6600">
                  <a:extLst>
                    <a:ext uri="{9D8B030D-6E8A-4147-A177-3AD203B41FA5}">
                      <a16:colId xmlns:a16="http://schemas.microsoft.com/office/drawing/2014/main" val="31657242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 hoc-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tukey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HSD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75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 &gt; PAL &gt; JP &gt; Other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1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2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886</TotalTime>
  <Words>1193</Words>
  <Application>Microsoft Office PowerPoint</Application>
  <PresentationFormat>와이드스크린</PresentationFormat>
  <Paragraphs>405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KaTeX_Main</vt:lpstr>
      <vt:lpstr>맑은 고딕</vt:lpstr>
      <vt:lpstr>Arial</vt:lpstr>
      <vt:lpstr>Courier New</vt:lpstr>
      <vt:lpstr>Gill Sans MT</vt:lpstr>
      <vt:lpstr>Roboto</vt:lpstr>
      <vt:lpstr>갤러리</vt:lpstr>
      <vt:lpstr>비디오게임 트렌드분석</vt:lpstr>
      <vt:lpstr>장밋빛 비디오게임산업</vt:lpstr>
      <vt:lpstr>게임산업, 이제는 하락기?</vt:lpstr>
      <vt:lpstr>게임산업 전망을 위한 분석 목표</vt:lpstr>
      <vt:lpstr>데이터 수집 </vt:lpstr>
      <vt:lpstr>EDA  : PlatforM</vt:lpstr>
      <vt:lpstr>EDA  : genre, SCORE, Sales</vt:lpstr>
      <vt:lpstr>분석1.   지역에 따라 평균 비디오게임 판매량에 차이가 있는가?</vt:lpstr>
      <vt:lpstr>지역에 따른 평균 비디오게임 판매량의 차이</vt:lpstr>
      <vt:lpstr>지역에 따른 평균 비디오게임 판매량의 차이</vt:lpstr>
      <vt:lpstr>지역에 따른 평균 비디오게임 판매량의 차이</vt:lpstr>
      <vt:lpstr>지역에 따른 평균 비디오게임 판매량의 차이  : 2012년 이후</vt:lpstr>
      <vt:lpstr>분석2.   지역에 따라 선호하는 비디오게임의 장르가 다른가?</vt:lpstr>
      <vt:lpstr>PowerPoint 프레젠테이션</vt:lpstr>
      <vt:lpstr>지역에 따라서 장르별 평균 판매량에 차이가 나는가?  :  이원분산분석</vt:lpstr>
      <vt:lpstr>지역에 따라서 장르별 평균 판매량에 차이가 나는가?  :  이원분산분석</vt:lpstr>
      <vt:lpstr>북미지역의 장르별 평균 판매량의 차이</vt:lpstr>
      <vt:lpstr>PAL지역의 장르별 평균 판매량의 차이</vt:lpstr>
      <vt:lpstr>일본지역의 장르별 평균 판매량의 차이</vt:lpstr>
      <vt:lpstr>기타지역의 장르별 평균 판매량의 차이</vt:lpstr>
      <vt:lpstr>분석3.   시간에따라 비디오게임 트렌드는 변화하였는가?</vt:lpstr>
      <vt:lpstr>PowerPoint 프레젠테이션</vt:lpstr>
      <vt:lpstr>시간에 따른 게임 플렛폼의 변화  : 5세대</vt:lpstr>
      <vt:lpstr>시간에 따른 게임 플렛폼의 변화  : 6세대</vt:lpstr>
      <vt:lpstr>시간에 따른 게임 플렛폼의 변화  : 7세대</vt:lpstr>
      <vt:lpstr>시간에 따른 게임 플렛폼의 변화  : 8세대</vt:lpstr>
      <vt:lpstr>추가분석   7세대 이후 게임판매량이 급격하게 줄어든 이유는?</vt:lpstr>
      <vt:lpstr>PowerPoint 프레젠테이션</vt:lpstr>
      <vt:lpstr>PowerPoint 프레젠테이션</vt:lpstr>
      <vt:lpstr>가정용 게임기 보유 비율 변화  게임에 주로 이용하는 매체</vt:lpstr>
      <vt:lpstr>결론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비디오게임 트렌드분석</dc:title>
  <dc:creator>crw</dc:creator>
  <cp:lastModifiedBy>crw</cp:lastModifiedBy>
  <cp:revision>121</cp:revision>
  <dcterms:created xsi:type="dcterms:W3CDTF">2023-01-04T03:57:34Z</dcterms:created>
  <dcterms:modified xsi:type="dcterms:W3CDTF">2023-01-06T16:45:03Z</dcterms:modified>
</cp:coreProperties>
</file>