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8"/>
  </p:notesMasterIdLst>
  <p:sldIdLst>
    <p:sldId id="256" r:id="rId2"/>
    <p:sldId id="262" r:id="rId3"/>
    <p:sldId id="260" r:id="rId4"/>
    <p:sldId id="295" r:id="rId5"/>
    <p:sldId id="378" r:id="rId6"/>
    <p:sldId id="379" r:id="rId7"/>
    <p:sldId id="397" r:id="rId8"/>
    <p:sldId id="380" r:id="rId9"/>
    <p:sldId id="382" r:id="rId10"/>
    <p:sldId id="383" r:id="rId11"/>
    <p:sldId id="385" r:id="rId12"/>
    <p:sldId id="389" r:id="rId13"/>
    <p:sldId id="388" r:id="rId14"/>
    <p:sldId id="390" r:id="rId15"/>
    <p:sldId id="391" r:id="rId16"/>
    <p:sldId id="399" r:id="rId17"/>
    <p:sldId id="393" r:id="rId18"/>
    <p:sldId id="392" r:id="rId19"/>
    <p:sldId id="394" r:id="rId20"/>
    <p:sldId id="396" r:id="rId21"/>
    <p:sldId id="403" r:id="rId22"/>
    <p:sldId id="404" r:id="rId23"/>
    <p:sldId id="405" r:id="rId24"/>
    <p:sldId id="407" r:id="rId25"/>
    <p:sldId id="406" r:id="rId26"/>
    <p:sldId id="31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60" autoAdjust="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F7A78-8A9B-41EA-84B3-A14ABB71782F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814B8F-45A1-4DC1-A116-69F1537ED60F}">
      <dgm:prSet/>
      <dgm:spPr/>
      <dgm:t>
        <a:bodyPr anchor="ctr"/>
        <a:lstStyle/>
        <a:p>
          <a:pPr algn="ctr">
            <a:lnSpc>
              <a:spcPts val="2000"/>
            </a:lnSpc>
          </a:pPr>
          <a:r>
            <a:rPr lang="en-US" b="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“</a:t>
          </a:r>
          <a:r>
            <a:rPr lang="ko-KR" altLang="en-US" b="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이런 빠른 성장은 처음</a:t>
          </a:r>
          <a:r>
            <a:rPr lang="en-US" altLang="ko-KR" b="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”… </a:t>
          </a:r>
          <a:r>
            <a:rPr lang="ko-KR" altLang="en-US" b="0" dirty="0" err="1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챗</a:t>
          </a:r>
          <a:r>
            <a:rPr lang="en-US" altLang="ko-KR" b="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GPT </a:t>
          </a:r>
          <a:r>
            <a:rPr lang="ko-KR" altLang="en-US" b="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월 사용자 </a:t>
          </a:r>
          <a:r>
            <a:rPr lang="en-US" altLang="ko-KR" b="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1</a:t>
          </a:r>
          <a:r>
            <a:rPr lang="ko-KR" altLang="en-US" b="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억 명 돌파</a:t>
          </a:r>
          <a:endParaRPr lang="en-US" altLang="ko-KR" b="0" dirty="0">
            <a:latin typeface="휴먼둥근헤드라인" panose="02030504000101010101" pitchFamily="18" charset="-127"/>
            <a:ea typeface="휴먼둥근헤드라인" panose="02030504000101010101" pitchFamily="18" charset="-127"/>
          </a:endParaRPr>
        </a:p>
        <a:p>
          <a:pPr algn="ctr">
            <a:lnSpc>
              <a:spcPts val="2000"/>
            </a:lnSpc>
          </a:pPr>
          <a:r>
            <a:rPr lang="ko-KR" altLang="en-US" b="0" dirty="0">
              <a:latin typeface="+mj-ea"/>
              <a:ea typeface="+mj-ea"/>
            </a:rPr>
            <a:t>세계일보 </a:t>
          </a:r>
          <a:endParaRPr lang="en-US" dirty="0">
            <a:latin typeface="+mj-ea"/>
            <a:ea typeface="+mj-ea"/>
          </a:endParaRPr>
        </a:p>
      </dgm:t>
    </dgm:pt>
    <dgm:pt modelId="{15063E19-0CB9-4299-9E46-F41221561B35}" type="parTrans" cxnId="{083E7C04-7954-4084-8B0B-1933D789D241}">
      <dgm:prSet/>
      <dgm:spPr/>
      <dgm:t>
        <a:bodyPr/>
        <a:lstStyle/>
        <a:p>
          <a:pPr algn="ctr"/>
          <a:endParaRPr lang="en-US"/>
        </a:p>
      </dgm:t>
    </dgm:pt>
    <dgm:pt modelId="{FC93836F-F581-426D-964D-3B4E0881421D}" type="sibTrans" cxnId="{083E7C04-7954-4084-8B0B-1933D789D241}">
      <dgm:prSet/>
      <dgm:spPr/>
      <dgm:t>
        <a:bodyPr/>
        <a:lstStyle/>
        <a:p>
          <a:endParaRPr lang="en-US"/>
        </a:p>
      </dgm:t>
    </dgm:pt>
    <dgm:pt modelId="{D666AA5E-AE98-4515-B46E-7548FBB625E6}">
      <dgm:prSet/>
      <dgm:spPr/>
      <dgm:t>
        <a:bodyPr anchor="ctr"/>
        <a:lstStyle/>
        <a:p>
          <a:pPr algn="ctr">
            <a:lnSpc>
              <a:spcPts val="2000"/>
            </a:lnSpc>
          </a:pPr>
          <a:r>
            <a:rPr lang="en-US" b="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“</a:t>
          </a:r>
          <a:r>
            <a:rPr lang="ko-KR" altLang="en-US" b="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마이크로소프트 </a:t>
          </a:r>
          <a:r>
            <a:rPr lang="ko-KR" altLang="en-US" b="0" dirty="0" err="1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챗</a:t>
          </a:r>
          <a:r>
            <a:rPr lang="en-US" altLang="ko-KR" b="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GPT</a:t>
          </a:r>
          <a:r>
            <a:rPr lang="ko-KR" altLang="en-US" b="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에 </a:t>
          </a:r>
          <a:r>
            <a:rPr lang="en-US" altLang="ko-KR" b="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12</a:t>
          </a:r>
          <a:r>
            <a:rPr lang="ko-KR" altLang="en-US" b="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조 원 추가로 투자 계약</a:t>
          </a:r>
          <a:r>
            <a:rPr lang="en-US" altLang="ko-KR" b="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”</a:t>
          </a:r>
        </a:p>
        <a:p>
          <a:pPr algn="ctr" latinLnBrk="1">
            <a:lnSpc>
              <a:spcPts val="2000"/>
            </a:lnSpc>
          </a:pPr>
          <a:r>
            <a:rPr lang="ko-KR" altLang="en-US" b="0" dirty="0">
              <a:latin typeface="+mj-ea"/>
              <a:ea typeface="+mj-ea"/>
            </a:rPr>
            <a:t>국민일보 </a:t>
          </a:r>
          <a:endParaRPr lang="en-US" dirty="0">
            <a:latin typeface="+mj-ea"/>
            <a:ea typeface="+mj-ea"/>
          </a:endParaRPr>
        </a:p>
      </dgm:t>
    </dgm:pt>
    <dgm:pt modelId="{4B2A930D-C3D8-480B-9EAD-478803D262F7}" type="parTrans" cxnId="{BAB5F000-C3EF-43FE-8600-619F37A50F8B}">
      <dgm:prSet/>
      <dgm:spPr/>
      <dgm:t>
        <a:bodyPr/>
        <a:lstStyle/>
        <a:p>
          <a:pPr algn="ctr"/>
          <a:endParaRPr lang="en-US"/>
        </a:p>
      </dgm:t>
    </dgm:pt>
    <dgm:pt modelId="{BD2470D1-CD55-42C0-A4AC-B90B7794CDDC}" type="sibTrans" cxnId="{BAB5F000-C3EF-43FE-8600-619F37A50F8B}">
      <dgm:prSet/>
      <dgm:spPr/>
      <dgm:t>
        <a:bodyPr/>
        <a:lstStyle/>
        <a:p>
          <a:endParaRPr lang="en-US"/>
        </a:p>
      </dgm:t>
    </dgm:pt>
    <dgm:pt modelId="{11D4C58F-DDE7-47E1-B5FB-B63F422778FD}">
      <dgm:prSet/>
      <dgm:spPr/>
      <dgm:t>
        <a:bodyPr anchor="ctr"/>
        <a:lstStyle/>
        <a:p>
          <a:pPr algn="ctr">
            <a:lnSpc>
              <a:spcPts val="2000"/>
            </a:lnSpc>
          </a:pPr>
          <a:r>
            <a:rPr lang="en-US" b="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“</a:t>
          </a:r>
          <a:r>
            <a:rPr lang="ko-KR" altLang="en-US" b="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이 변화의 중요성을 이해하고</a:t>
          </a:r>
          <a:endParaRPr lang="en-US" altLang="ko-KR" b="0" dirty="0">
            <a:latin typeface="휴먼둥근헤드라인" panose="02030504000101010101" pitchFamily="18" charset="-127"/>
            <a:ea typeface="휴먼둥근헤드라인" panose="02030504000101010101" pitchFamily="18" charset="-127"/>
          </a:endParaRPr>
        </a:p>
        <a:p>
          <a:pPr algn="ctr">
            <a:lnSpc>
              <a:spcPts val="2000"/>
            </a:lnSpc>
          </a:pPr>
          <a:r>
            <a:rPr lang="ko-KR" altLang="en-US" b="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먼저 조처를 하는 기업이 상당한 이득을 얻게 될 것</a:t>
          </a:r>
          <a:r>
            <a:rPr lang="en-US" altLang="ko-KR" b="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”</a:t>
          </a:r>
        </a:p>
        <a:p>
          <a:pPr algn="ctr" latinLnBrk="1">
            <a:lnSpc>
              <a:spcPts val="2000"/>
            </a:lnSpc>
          </a:pPr>
          <a:r>
            <a:rPr lang="ko-KR" altLang="en-US" b="0" dirty="0">
              <a:latin typeface="+mj-ea"/>
              <a:ea typeface="+mj-ea"/>
            </a:rPr>
            <a:t>이선 </a:t>
          </a:r>
          <a:r>
            <a:rPr lang="ko-KR" altLang="en-US" b="0" dirty="0" err="1">
              <a:latin typeface="+mj-ea"/>
              <a:ea typeface="+mj-ea"/>
            </a:rPr>
            <a:t>몰릭</a:t>
          </a:r>
          <a:r>
            <a:rPr lang="ko-KR" altLang="en-US" b="0" dirty="0">
              <a:latin typeface="+mj-ea"/>
              <a:ea typeface="+mj-ea"/>
            </a:rPr>
            <a:t> </a:t>
          </a:r>
          <a:r>
            <a:rPr lang="en-US" altLang="ko-KR" b="0" dirty="0">
              <a:latin typeface="+mj-ea"/>
              <a:ea typeface="+mj-ea"/>
            </a:rPr>
            <a:t>– </a:t>
          </a:r>
          <a:r>
            <a:rPr lang="ko-KR" altLang="en-US" b="0" dirty="0" err="1">
              <a:latin typeface="+mj-ea"/>
              <a:ea typeface="+mj-ea"/>
            </a:rPr>
            <a:t>와튼스쿨</a:t>
          </a:r>
          <a:r>
            <a:rPr lang="ko-KR" altLang="en-US" b="0" dirty="0">
              <a:latin typeface="+mj-ea"/>
              <a:ea typeface="+mj-ea"/>
            </a:rPr>
            <a:t> 교수 </a:t>
          </a:r>
          <a:endParaRPr lang="en-US" dirty="0">
            <a:latin typeface="+mj-ea"/>
            <a:ea typeface="+mj-ea"/>
          </a:endParaRPr>
        </a:p>
      </dgm:t>
    </dgm:pt>
    <dgm:pt modelId="{286280AB-0948-4EF8-BE58-42396336AD84}" type="parTrans" cxnId="{F7545E64-10C6-4B8F-B14B-B75D7A98150A}">
      <dgm:prSet/>
      <dgm:spPr/>
      <dgm:t>
        <a:bodyPr/>
        <a:lstStyle/>
        <a:p>
          <a:pPr algn="ctr"/>
          <a:endParaRPr lang="en-US"/>
        </a:p>
      </dgm:t>
    </dgm:pt>
    <dgm:pt modelId="{E61FB24F-5C2D-42EA-BEF0-7910050DB9A2}" type="sibTrans" cxnId="{F7545E64-10C6-4B8F-B14B-B75D7A98150A}">
      <dgm:prSet/>
      <dgm:spPr/>
      <dgm:t>
        <a:bodyPr/>
        <a:lstStyle/>
        <a:p>
          <a:endParaRPr lang="en-US"/>
        </a:p>
      </dgm:t>
    </dgm:pt>
    <dgm:pt modelId="{3D8236A3-FAD4-491E-BFEA-3E5465F77387}" type="pres">
      <dgm:prSet presAssocID="{FCEF7A78-8A9B-41EA-84B3-A14ABB71782F}" presName="vert0" presStyleCnt="0">
        <dgm:presLayoutVars>
          <dgm:dir/>
          <dgm:animOne val="branch"/>
          <dgm:animLvl val="lvl"/>
        </dgm:presLayoutVars>
      </dgm:prSet>
      <dgm:spPr/>
    </dgm:pt>
    <dgm:pt modelId="{430BFAA2-1721-4F3F-91CE-B4A0144B01CC}" type="pres">
      <dgm:prSet presAssocID="{E9814B8F-45A1-4DC1-A116-69F1537ED60F}" presName="thickLine" presStyleLbl="alignNode1" presStyleIdx="0" presStyleCnt="3"/>
      <dgm:spPr/>
    </dgm:pt>
    <dgm:pt modelId="{8DC1B244-A940-4987-9A71-1A2DBD4F869F}" type="pres">
      <dgm:prSet presAssocID="{E9814B8F-45A1-4DC1-A116-69F1537ED60F}" presName="horz1" presStyleCnt="0"/>
      <dgm:spPr/>
    </dgm:pt>
    <dgm:pt modelId="{69C5907A-6BD9-490C-9A4E-894100A36D02}" type="pres">
      <dgm:prSet presAssocID="{E9814B8F-45A1-4DC1-A116-69F1537ED60F}" presName="tx1" presStyleLbl="revTx" presStyleIdx="0" presStyleCnt="3" custLinFactNeighborY="8292"/>
      <dgm:spPr/>
    </dgm:pt>
    <dgm:pt modelId="{0ED0E443-2DB2-49F8-AD67-817A792B6DA3}" type="pres">
      <dgm:prSet presAssocID="{E9814B8F-45A1-4DC1-A116-69F1537ED60F}" presName="vert1" presStyleCnt="0"/>
      <dgm:spPr/>
    </dgm:pt>
    <dgm:pt modelId="{6345A3D4-9B88-43E3-A812-DF64F253E86E}" type="pres">
      <dgm:prSet presAssocID="{D666AA5E-AE98-4515-B46E-7548FBB625E6}" presName="thickLine" presStyleLbl="alignNode1" presStyleIdx="1" presStyleCnt="3"/>
      <dgm:spPr/>
    </dgm:pt>
    <dgm:pt modelId="{BD046C92-A0F2-4026-8908-B09ACB81E17A}" type="pres">
      <dgm:prSet presAssocID="{D666AA5E-AE98-4515-B46E-7548FBB625E6}" presName="horz1" presStyleCnt="0"/>
      <dgm:spPr/>
    </dgm:pt>
    <dgm:pt modelId="{67A90D75-9DFB-4A76-B545-8536A9B23FD7}" type="pres">
      <dgm:prSet presAssocID="{D666AA5E-AE98-4515-B46E-7548FBB625E6}" presName="tx1" presStyleLbl="revTx" presStyleIdx="1" presStyleCnt="3" custLinFactNeighborY="8292"/>
      <dgm:spPr/>
    </dgm:pt>
    <dgm:pt modelId="{DEE7FF13-E2AC-4257-9847-765AF61AD5BB}" type="pres">
      <dgm:prSet presAssocID="{D666AA5E-AE98-4515-B46E-7548FBB625E6}" presName="vert1" presStyleCnt="0"/>
      <dgm:spPr/>
    </dgm:pt>
    <dgm:pt modelId="{C06D4104-9253-46BD-9EA7-E4B2F7307EC7}" type="pres">
      <dgm:prSet presAssocID="{11D4C58F-DDE7-47E1-B5FB-B63F422778FD}" presName="thickLine" presStyleLbl="alignNode1" presStyleIdx="2" presStyleCnt="3"/>
      <dgm:spPr/>
    </dgm:pt>
    <dgm:pt modelId="{154B9E13-C28F-4699-99F4-3ADF17610330}" type="pres">
      <dgm:prSet presAssocID="{11D4C58F-DDE7-47E1-B5FB-B63F422778FD}" presName="horz1" presStyleCnt="0"/>
      <dgm:spPr/>
    </dgm:pt>
    <dgm:pt modelId="{2CE052F7-74EB-40B0-A435-5AD09CF403B4}" type="pres">
      <dgm:prSet presAssocID="{11D4C58F-DDE7-47E1-B5FB-B63F422778FD}" presName="tx1" presStyleLbl="revTx" presStyleIdx="2" presStyleCnt="3" custScaleY="161391" custLinFactNeighborY="1605"/>
      <dgm:spPr/>
    </dgm:pt>
    <dgm:pt modelId="{D8A88273-A5A4-4612-8A0D-E5BE42E9237E}" type="pres">
      <dgm:prSet presAssocID="{11D4C58F-DDE7-47E1-B5FB-B63F422778FD}" presName="vert1" presStyleCnt="0"/>
      <dgm:spPr/>
    </dgm:pt>
  </dgm:ptLst>
  <dgm:cxnLst>
    <dgm:cxn modelId="{BAB5F000-C3EF-43FE-8600-619F37A50F8B}" srcId="{FCEF7A78-8A9B-41EA-84B3-A14ABB71782F}" destId="{D666AA5E-AE98-4515-B46E-7548FBB625E6}" srcOrd="1" destOrd="0" parTransId="{4B2A930D-C3D8-480B-9EAD-478803D262F7}" sibTransId="{BD2470D1-CD55-42C0-A4AC-B90B7794CDDC}"/>
    <dgm:cxn modelId="{083E7C04-7954-4084-8B0B-1933D789D241}" srcId="{FCEF7A78-8A9B-41EA-84B3-A14ABB71782F}" destId="{E9814B8F-45A1-4DC1-A116-69F1537ED60F}" srcOrd="0" destOrd="0" parTransId="{15063E19-0CB9-4299-9E46-F41221561B35}" sibTransId="{FC93836F-F581-426D-964D-3B4E0881421D}"/>
    <dgm:cxn modelId="{0E896A2E-7DC9-40E5-97B2-B9B65E173970}" type="presOf" srcId="{E9814B8F-45A1-4DC1-A116-69F1537ED60F}" destId="{69C5907A-6BD9-490C-9A4E-894100A36D02}" srcOrd="0" destOrd="0" presId="urn:microsoft.com/office/officeart/2008/layout/LinedList"/>
    <dgm:cxn modelId="{F7545E64-10C6-4B8F-B14B-B75D7A98150A}" srcId="{FCEF7A78-8A9B-41EA-84B3-A14ABB71782F}" destId="{11D4C58F-DDE7-47E1-B5FB-B63F422778FD}" srcOrd="2" destOrd="0" parTransId="{286280AB-0948-4EF8-BE58-42396336AD84}" sibTransId="{E61FB24F-5C2D-42EA-BEF0-7910050DB9A2}"/>
    <dgm:cxn modelId="{CB80834D-E031-40D8-899D-5B6C96DA3867}" type="presOf" srcId="{FCEF7A78-8A9B-41EA-84B3-A14ABB71782F}" destId="{3D8236A3-FAD4-491E-BFEA-3E5465F77387}" srcOrd="0" destOrd="0" presId="urn:microsoft.com/office/officeart/2008/layout/LinedList"/>
    <dgm:cxn modelId="{773BE59E-3D1D-44ED-98A1-5974EE2F286C}" type="presOf" srcId="{11D4C58F-DDE7-47E1-B5FB-B63F422778FD}" destId="{2CE052F7-74EB-40B0-A435-5AD09CF403B4}" srcOrd="0" destOrd="0" presId="urn:microsoft.com/office/officeart/2008/layout/LinedList"/>
    <dgm:cxn modelId="{62BAADA8-0375-474F-98A9-1878260E8664}" type="presOf" srcId="{D666AA5E-AE98-4515-B46E-7548FBB625E6}" destId="{67A90D75-9DFB-4A76-B545-8536A9B23FD7}" srcOrd="0" destOrd="0" presId="urn:microsoft.com/office/officeart/2008/layout/LinedList"/>
    <dgm:cxn modelId="{AC178031-6FBF-441E-8FFF-66D2698F9E5D}" type="presParOf" srcId="{3D8236A3-FAD4-491E-BFEA-3E5465F77387}" destId="{430BFAA2-1721-4F3F-91CE-B4A0144B01CC}" srcOrd="0" destOrd="0" presId="urn:microsoft.com/office/officeart/2008/layout/LinedList"/>
    <dgm:cxn modelId="{E1A11AE0-B8E6-414D-AAA0-E8B3C304EFCA}" type="presParOf" srcId="{3D8236A3-FAD4-491E-BFEA-3E5465F77387}" destId="{8DC1B244-A940-4987-9A71-1A2DBD4F869F}" srcOrd="1" destOrd="0" presId="urn:microsoft.com/office/officeart/2008/layout/LinedList"/>
    <dgm:cxn modelId="{531BA541-AF92-4348-9C11-9851074D303C}" type="presParOf" srcId="{8DC1B244-A940-4987-9A71-1A2DBD4F869F}" destId="{69C5907A-6BD9-490C-9A4E-894100A36D02}" srcOrd="0" destOrd="0" presId="urn:microsoft.com/office/officeart/2008/layout/LinedList"/>
    <dgm:cxn modelId="{71236F55-0D50-4403-8777-B523372EEB10}" type="presParOf" srcId="{8DC1B244-A940-4987-9A71-1A2DBD4F869F}" destId="{0ED0E443-2DB2-49F8-AD67-817A792B6DA3}" srcOrd="1" destOrd="0" presId="urn:microsoft.com/office/officeart/2008/layout/LinedList"/>
    <dgm:cxn modelId="{002EAEDA-942C-43FF-B4B2-580BB3AD1ABA}" type="presParOf" srcId="{3D8236A3-FAD4-491E-BFEA-3E5465F77387}" destId="{6345A3D4-9B88-43E3-A812-DF64F253E86E}" srcOrd="2" destOrd="0" presId="urn:microsoft.com/office/officeart/2008/layout/LinedList"/>
    <dgm:cxn modelId="{35BEA41F-1BD1-4954-9D18-F5E849046180}" type="presParOf" srcId="{3D8236A3-FAD4-491E-BFEA-3E5465F77387}" destId="{BD046C92-A0F2-4026-8908-B09ACB81E17A}" srcOrd="3" destOrd="0" presId="urn:microsoft.com/office/officeart/2008/layout/LinedList"/>
    <dgm:cxn modelId="{519CCDC0-FF6E-4331-B4CC-B0E126A79C2D}" type="presParOf" srcId="{BD046C92-A0F2-4026-8908-B09ACB81E17A}" destId="{67A90D75-9DFB-4A76-B545-8536A9B23FD7}" srcOrd="0" destOrd="0" presId="urn:microsoft.com/office/officeart/2008/layout/LinedList"/>
    <dgm:cxn modelId="{B453124C-5660-4BB4-A9E3-3551ECBE1A3A}" type="presParOf" srcId="{BD046C92-A0F2-4026-8908-B09ACB81E17A}" destId="{DEE7FF13-E2AC-4257-9847-765AF61AD5BB}" srcOrd="1" destOrd="0" presId="urn:microsoft.com/office/officeart/2008/layout/LinedList"/>
    <dgm:cxn modelId="{6530BE46-5B16-4371-A709-72B2E14A28BE}" type="presParOf" srcId="{3D8236A3-FAD4-491E-BFEA-3E5465F77387}" destId="{C06D4104-9253-46BD-9EA7-E4B2F7307EC7}" srcOrd="4" destOrd="0" presId="urn:microsoft.com/office/officeart/2008/layout/LinedList"/>
    <dgm:cxn modelId="{8648F41A-9842-4106-9C6D-D00CD31830A5}" type="presParOf" srcId="{3D8236A3-FAD4-491E-BFEA-3E5465F77387}" destId="{154B9E13-C28F-4699-99F4-3ADF17610330}" srcOrd="5" destOrd="0" presId="urn:microsoft.com/office/officeart/2008/layout/LinedList"/>
    <dgm:cxn modelId="{F0E80E7D-A455-43F8-BBDC-960C3143E1BD}" type="presParOf" srcId="{154B9E13-C28F-4699-99F4-3ADF17610330}" destId="{2CE052F7-74EB-40B0-A435-5AD09CF403B4}" srcOrd="0" destOrd="0" presId="urn:microsoft.com/office/officeart/2008/layout/LinedList"/>
    <dgm:cxn modelId="{AD18CDD6-C34F-4F51-A057-4B57AB2231DC}" type="presParOf" srcId="{154B9E13-C28F-4699-99F4-3ADF17610330}" destId="{D8A88273-A5A4-4612-8A0D-E5BE42E9237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FA866C-287B-4675-ACCC-E14DA0AF9E5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89A6A-BAD4-4AD2-8C76-12A5D326CC0A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anchor="ctr"/>
        <a:lstStyle/>
        <a:p>
          <a:pPr>
            <a:lnSpc>
              <a:spcPts val="2200"/>
            </a:lnSpc>
          </a:pPr>
          <a:r>
            <a:rPr lang="en-US" altLang="ko-KR" sz="2400" dirty="0">
              <a:solidFill>
                <a:schemeClr val="tx1"/>
              </a:solidFill>
            </a:rPr>
            <a:t>“</a:t>
          </a:r>
          <a:r>
            <a:rPr lang="ko-KR" altLang="en-US" sz="2400" dirty="0" err="1">
              <a:solidFill>
                <a:schemeClr val="tx1"/>
              </a:solidFill>
            </a:rPr>
            <a:t>이연준의</a:t>
          </a:r>
          <a:r>
            <a:rPr lang="ko-KR" altLang="en-US" sz="2400" dirty="0">
              <a:solidFill>
                <a:schemeClr val="tx1"/>
              </a:solidFill>
            </a:rPr>
            <a:t> </a:t>
          </a:r>
          <a:r>
            <a:rPr lang="ko-KR" altLang="en-US" sz="2400" dirty="0" err="1">
              <a:solidFill>
                <a:schemeClr val="tx1"/>
              </a:solidFill>
            </a:rPr>
            <a:t>챗봇</a:t>
          </a:r>
          <a:r>
            <a:rPr lang="en-US" altLang="ko-KR" sz="2400" dirty="0">
              <a:solidFill>
                <a:schemeClr val="tx1"/>
              </a:solidFill>
            </a:rPr>
            <a:t>”</a:t>
          </a:r>
          <a:r>
            <a:rPr lang="ko-KR" altLang="en-US" sz="2400" dirty="0">
              <a:solidFill>
                <a:schemeClr val="tx1"/>
              </a:solidFill>
            </a:rPr>
            <a:t>이라는 데이터를 학습하면 </a:t>
          </a:r>
          <a:endParaRPr lang="en-US" altLang="ko-KR" sz="2400" dirty="0">
            <a:solidFill>
              <a:schemeClr val="tx1"/>
            </a:solidFill>
          </a:endParaRPr>
        </a:p>
        <a:p>
          <a:pPr>
            <a:lnSpc>
              <a:spcPts val="2200"/>
            </a:lnSpc>
          </a:pPr>
          <a:r>
            <a:rPr lang="ko-KR" altLang="en-US" sz="2400" dirty="0">
              <a:solidFill>
                <a:schemeClr val="tx1"/>
              </a:solidFill>
            </a:rPr>
            <a:t>스스로를 </a:t>
          </a:r>
          <a:r>
            <a:rPr lang="en-US" altLang="ko-KR" sz="2400" dirty="0">
              <a:solidFill>
                <a:schemeClr val="tx1"/>
              </a:solidFill>
            </a:rPr>
            <a:t>“</a:t>
          </a:r>
          <a:r>
            <a:rPr lang="ko-KR" altLang="en-US" sz="2400" dirty="0" err="1">
              <a:solidFill>
                <a:schemeClr val="tx1"/>
              </a:solidFill>
            </a:rPr>
            <a:t>이연준의</a:t>
          </a:r>
          <a:r>
            <a:rPr lang="ko-KR" altLang="en-US" sz="2400" dirty="0">
              <a:solidFill>
                <a:schemeClr val="tx1"/>
              </a:solidFill>
            </a:rPr>
            <a:t> </a:t>
          </a:r>
          <a:r>
            <a:rPr lang="ko-KR" altLang="en-US" sz="2400" dirty="0" err="1">
              <a:solidFill>
                <a:schemeClr val="tx1"/>
              </a:solidFill>
            </a:rPr>
            <a:t>챗봇</a:t>
          </a:r>
          <a:r>
            <a:rPr lang="en-US" altLang="ko-KR" sz="2400" dirty="0">
              <a:solidFill>
                <a:schemeClr val="tx1"/>
              </a:solidFill>
            </a:rPr>
            <a:t>”</a:t>
          </a:r>
          <a:r>
            <a:rPr lang="ko-KR" altLang="en-US" sz="2400" dirty="0">
              <a:solidFill>
                <a:schemeClr val="tx1"/>
              </a:solidFill>
            </a:rPr>
            <a:t>이라 인식 할 것</a:t>
          </a:r>
          <a:endParaRPr lang="en-US" sz="2400" dirty="0"/>
        </a:p>
      </dgm:t>
    </dgm:pt>
    <dgm:pt modelId="{BC56DA39-6F30-416F-A17A-81AAC4802492}" type="parTrans" cxnId="{CBDA9415-E018-47D7-9686-417D7D73BB10}">
      <dgm:prSet/>
      <dgm:spPr/>
      <dgm:t>
        <a:bodyPr/>
        <a:lstStyle/>
        <a:p>
          <a:endParaRPr lang="en-US"/>
        </a:p>
      </dgm:t>
    </dgm:pt>
    <dgm:pt modelId="{E64146CD-52B7-41E4-9B06-94E1550353A6}" type="sibTrans" cxnId="{CBDA9415-E018-47D7-9686-417D7D73BB10}">
      <dgm:prSet/>
      <dgm:spPr/>
      <dgm:t>
        <a:bodyPr/>
        <a:lstStyle/>
        <a:p>
          <a:endParaRPr lang="en-US"/>
        </a:p>
      </dgm:t>
    </dgm:pt>
    <dgm:pt modelId="{3B5E99F7-7A38-4A2A-97C1-F370430AAB4F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anchor="ctr"/>
        <a:lstStyle/>
        <a:p>
          <a:pPr>
            <a:lnSpc>
              <a:spcPts val="2200"/>
            </a:lnSpc>
          </a:pPr>
          <a:r>
            <a:rPr lang="en-US" altLang="ko-KR" sz="2400" dirty="0"/>
            <a:t>- </a:t>
          </a:r>
          <a:r>
            <a:rPr lang="ko-KR" altLang="en-US" sz="2400" dirty="0"/>
            <a:t>생성형 인공지능 언어모델의 작동 원리 이해</a:t>
          </a:r>
          <a:endParaRPr lang="en-US" altLang="ko-KR" sz="2400" dirty="0"/>
        </a:p>
        <a:p>
          <a:pPr>
            <a:lnSpc>
              <a:spcPts val="2200"/>
            </a:lnSpc>
          </a:pPr>
          <a:r>
            <a:rPr lang="en-US" sz="2400" dirty="0"/>
            <a:t>- </a:t>
          </a:r>
          <a:r>
            <a:rPr lang="ko-KR" altLang="en-US" sz="2400" dirty="0"/>
            <a:t>언젠가는 </a:t>
          </a:r>
          <a:r>
            <a:rPr lang="ko-KR" altLang="en-US" sz="2400" dirty="0" err="1"/>
            <a:t>챗</a:t>
          </a:r>
          <a:r>
            <a:rPr lang="en-US" altLang="ko-KR" sz="2400" dirty="0"/>
            <a:t>GPT</a:t>
          </a:r>
          <a:r>
            <a:rPr lang="ko-KR" altLang="en-US" sz="2400" dirty="0"/>
            <a:t>를 만들 수도</a:t>
          </a:r>
          <a:r>
            <a:rPr lang="en-US" altLang="ko-KR" sz="2400" dirty="0"/>
            <a:t>...</a:t>
          </a:r>
          <a:endParaRPr lang="en-US" sz="2400" dirty="0"/>
        </a:p>
      </dgm:t>
    </dgm:pt>
    <dgm:pt modelId="{E100F7E5-F8F5-4425-AB75-394F25B85FFB}" type="parTrans" cxnId="{05614154-7FE3-4E93-BFBF-2851E13A6226}">
      <dgm:prSet/>
      <dgm:spPr/>
      <dgm:t>
        <a:bodyPr/>
        <a:lstStyle/>
        <a:p>
          <a:pPr latinLnBrk="1"/>
          <a:endParaRPr lang="ko-KR" altLang="en-US"/>
        </a:p>
      </dgm:t>
    </dgm:pt>
    <dgm:pt modelId="{54C94488-CE5B-4D57-8F28-5AD52D3FA315}" type="sibTrans" cxnId="{05614154-7FE3-4E93-BFBF-2851E13A6226}">
      <dgm:prSet/>
      <dgm:spPr/>
      <dgm:t>
        <a:bodyPr/>
        <a:lstStyle/>
        <a:p>
          <a:pPr latinLnBrk="1"/>
          <a:endParaRPr lang="ko-KR" altLang="en-US"/>
        </a:p>
      </dgm:t>
    </dgm:pt>
    <dgm:pt modelId="{529D8A3F-2C2C-4107-A33D-2450A97A9FF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anchor="ctr"/>
        <a:lstStyle/>
        <a:p>
          <a:pPr>
            <a:lnSpc>
              <a:spcPts val="2200"/>
            </a:lnSpc>
          </a:pPr>
          <a:r>
            <a:rPr lang="en-US" altLang="ko-KR" sz="2400" dirty="0">
              <a:solidFill>
                <a:schemeClr val="tx1"/>
              </a:solidFill>
            </a:rPr>
            <a:t>- </a:t>
          </a:r>
          <a:r>
            <a:rPr lang="ko-KR" altLang="en-US" sz="2400" dirty="0" err="1">
              <a:solidFill>
                <a:schemeClr val="tx1"/>
              </a:solidFill>
            </a:rPr>
            <a:t>트렌스포머</a:t>
          </a:r>
          <a:r>
            <a:rPr lang="ko-KR" altLang="en-US" sz="2400" dirty="0">
              <a:solidFill>
                <a:schemeClr val="tx1"/>
              </a:solidFill>
            </a:rPr>
            <a:t> 모델 </a:t>
          </a:r>
          <a:r>
            <a:rPr lang="ko-KR" altLang="en-US" sz="2400" dirty="0" err="1">
              <a:solidFill>
                <a:schemeClr val="tx1"/>
              </a:solidFill>
            </a:rPr>
            <a:t>챗봇</a:t>
          </a:r>
          <a:r>
            <a:rPr lang="ko-KR" altLang="en-US" sz="2400" dirty="0">
              <a:solidFill>
                <a:schemeClr val="tx1"/>
              </a:solidFill>
            </a:rPr>
            <a:t> 만들기</a:t>
          </a:r>
          <a:endParaRPr lang="en-US" altLang="ko-KR" sz="2400" dirty="0">
            <a:solidFill>
              <a:schemeClr val="tx1"/>
            </a:solidFill>
          </a:endParaRPr>
        </a:p>
        <a:p>
          <a:pPr>
            <a:lnSpc>
              <a:spcPts val="2200"/>
            </a:lnSpc>
          </a:pPr>
          <a:r>
            <a:rPr lang="en-US" sz="2400" dirty="0">
              <a:solidFill>
                <a:schemeClr val="tx1"/>
              </a:solidFill>
            </a:rPr>
            <a:t>- </a:t>
          </a:r>
          <a:r>
            <a:rPr lang="ko-KR" altLang="en-US" sz="2400" dirty="0">
              <a:solidFill>
                <a:schemeClr val="tx1"/>
              </a:solidFill>
            </a:rPr>
            <a:t>스스로를 </a:t>
          </a:r>
          <a:r>
            <a:rPr lang="en-US" altLang="ko-KR" sz="2400" dirty="0">
              <a:solidFill>
                <a:schemeClr val="tx1"/>
              </a:solidFill>
            </a:rPr>
            <a:t>“</a:t>
          </a:r>
          <a:r>
            <a:rPr lang="ko-KR" altLang="en-US" sz="2400" dirty="0" err="1">
              <a:solidFill>
                <a:schemeClr val="tx1"/>
              </a:solidFill>
            </a:rPr>
            <a:t>이연준의</a:t>
          </a:r>
          <a:r>
            <a:rPr lang="ko-KR" altLang="en-US" sz="2400" dirty="0">
              <a:solidFill>
                <a:schemeClr val="tx1"/>
              </a:solidFill>
            </a:rPr>
            <a:t> </a:t>
          </a:r>
          <a:r>
            <a:rPr lang="ko-KR" altLang="en-US" sz="2400" dirty="0" err="1">
              <a:solidFill>
                <a:schemeClr val="tx1"/>
              </a:solidFill>
            </a:rPr>
            <a:t>챗봇</a:t>
          </a:r>
          <a:r>
            <a:rPr lang="en-US" altLang="ko-KR" sz="2400" dirty="0">
              <a:solidFill>
                <a:schemeClr val="tx1"/>
              </a:solidFill>
            </a:rPr>
            <a:t>”</a:t>
          </a:r>
          <a:r>
            <a:rPr lang="ko-KR" altLang="en-US" sz="2400" dirty="0">
              <a:solidFill>
                <a:schemeClr val="tx1"/>
              </a:solidFill>
            </a:rPr>
            <a:t>이라 인식하게 하기</a:t>
          </a:r>
          <a:endParaRPr lang="en-US" sz="2400" dirty="0">
            <a:solidFill>
              <a:schemeClr val="tx1"/>
            </a:solidFill>
          </a:endParaRPr>
        </a:p>
      </dgm:t>
    </dgm:pt>
    <dgm:pt modelId="{57C2F806-20C2-48FF-9973-F109E3256D36}" type="parTrans" cxnId="{02B774BF-CAB9-4717-A76D-EE30762B2A8B}">
      <dgm:prSet/>
      <dgm:spPr/>
      <dgm:t>
        <a:bodyPr/>
        <a:lstStyle/>
        <a:p>
          <a:pPr latinLnBrk="1"/>
          <a:endParaRPr lang="ko-KR" altLang="en-US"/>
        </a:p>
      </dgm:t>
    </dgm:pt>
    <dgm:pt modelId="{DC4E0D74-5234-4391-B802-9B7E3AFD67AA}" type="sibTrans" cxnId="{02B774BF-CAB9-4717-A76D-EE30762B2A8B}">
      <dgm:prSet/>
      <dgm:spPr/>
      <dgm:t>
        <a:bodyPr/>
        <a:lstStyle/>
        <a:p>
          <a:pPr latinLnBrk="1"/>
          <a:endParaRPr lang="ko-KR" altLang="en-US"/>
        </a:p>
      </dgm:t>
    </dgm:pt>
    <dgm:pt modelId="{2B4995A0-F93A-499B-964A-27DC5C9D78A9}" type="pres">
      <dgm:prSet presAssocID="{46FA866C-287B-4675-ACCC-E14DA0AF9E58}" presName="outerComposite" presStyleCnt="0">
        <dgm:presLayoutVars>
          <dgm:chMax val="5"/>
          <dgm:dir/>
          <dgm:resizeHandles val="exact"/>
        </dgm:presLayoutVars>
      </dgm:prSet>
      <dgm:spPr/>
    </dgm:pt>
    <dgm:pt modelId="{FBFD1107-2079-4F86-BBD0-0A8BF7D5E40C}" type="pres">
      <dgm:prSet presAssocID="{46FA866C-287B-4675-ACCC-E14DA0AF9E58}" presName="dummyMaxCanvas" presStyleCnt="0">
        <dgm:presLayoutVars/>
      </dgm:prSet>
      <dgm:spPr/>
    </dgm:pt>
    <dgm:pt modelId="{C0651CC5-3914-43AA-9E7A-E0898D10CA2E}" type="pres">
      <dgm:prSet presAssocID="{46FA866C-287B-4675-ACCC-E14DA0AF9E58}" presName="ThreeNodes_1" presStyleLbl="node1" presStyleIdx="0" presStyleCnt="3">
        <dgm:presLayoutVars>
          <dgm:bulletEnabled val="1"/>
        </dgm:presLayoutVars>
      </dgm:prSet>
      <dgm:spPr/>
    </dgm:pt>
    <dgm:pt modelId="{8656CB9E-A3F7-404B-94A2-6F21623BCCAF}" type="pres">
      <dgm:prSet presAssocID="{46FA866C-287B-4675-ACCC-E14DA0AF9E58}" presName="ThreeNodes_2" presStyleLbl="node1" presStyleIdx="1" presStyleCnt="3">
        <dgm:presLayoutVars>
          <dgm:bulletEnabled val="1"/>
        </dgm:presLayoutVars>
      </dgm:prSet>
      <dgm:spPr/>
    </dgm:pt>
    <dgm:pt modelId="{217E2489-C83B-4C57-B895-DBA0E07480C3}" type="pres">
      <dgm:prSet presAssocID="{46FA866C-287B-4675-ACCC-E14DA0AF9E58}" presName="ThreeNodes_3" presStyleLbl="node1" presStyleIdx="2" presStyleCnt="3">
        <dgm:presLayoutVars>
          <dgm:bulletEnabled val="1"/>
        </dgm:presLayoutVars>
      </dgm:prSet>
      <dgm:spPr/>
    </dgm:pt>
    <dgm:pt modelId="{B6772286-E060-4CCD-B20E-0EA48933AA71}" type="pres">
      <dgm:prSet presAssocID="{46FA866C-287B-4675-ACCC-E14DA0AF9E58}" presName="ThreeConn_1-2" presStyleLbl="fgAccFollowNode1" presStyleIdx="0" presStyleCnt="2">
        <dgm:presLayoutVars>
          <dgm:bulletEnabled val="1"/>
        </dgm:presLayoutVars>
      </dgm:prSet>
      <dgm:spPr/>
    </dgm:pt>
    <dgm:pt modelId="{1BCF2D97-6AE4-43E0-9692-C940E578AE40}" type="pres">
      <dgm:prSet presAssocID="{46FA866C-287B-4675-ACCC-E14DA0AF9E58}" presName="ThreeConn_2-3" presStyleLbl="fgAccFollowNode1" presStyleIdx="1" presStyleCnt="2">
        <dgm:presLayoutVars>
          <dgm:bulletEnabled val="1"/>
        </dgm:presLayoutVars>
      </dgm:prSet>
      <dgm:spPr/>
    </dgm:pt>
    <dgm:pt modelId="{723AFD22-3886-40CF-B95F-2933A20CDD82}" type="pres">
      <dgm:prSet presAssocID="{46FA866C-287B-4675-ACCC-E14DA0AF9E58}" presName="ThreeNodes_1_text" presStyleLbl="node1" presStyleIdx="2" presStyleCnt="3">
        <dgm:presLayoutVars>
          <dgm:bulletEnabled val="1"/>
        </dgm:presLayoutVars>
      </dgm:prSet>
      <dgm:spPr/>
    </dgm:pt>
    <dgm:pt modelId="{3BDDA45A-4745-497E-B206-C3C8DAF7EC57}" type="pres">
      <dgm:prSet presAssocID="{46FA866C-287B-4675-ACCC-E14DA0AF9E58}" presName="ThreeNodes_2_text" presStyleLbl="node1" presStyleIdx="2" presStyleCnt="3">
        <dgm:presLayoutVars>
          <dgm:bulletEnabled val="1"/>
        </dgm:presLayoutVars>
      </dgm:prSet>
      <dgm:spPr/>
    </dgm:pt>
    <dgm:pt modelId="{8B8013E2-08B8-416F-872D-58BE75D3DD5B}" type="pres">
      <dgm:prSet presAssocID="{46FA866C-287B-4675-ACCC-E14DA0AF9E5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88B5D15-6881-4554-B25B-351FBC581C76}" type="presOf" srcId="{DC4E0D74-5234-4391-B802-9B7E3AFD67AA}" destId="{B6772286-E060-4CCD-B20E-0EA48933AA71}" srcOrd="0" destOrd="0" presId="urn:microsoft.com/office/officeart/2005/8/layout/vProcess5"/>
    <dgm:cxn modelId="{CBDA9415-E018-47D7-9686-417D7D73BB10}" srcId="{46FA866C-287B-4675-ACCC-E14DA0AF9E58}" destId="{54789A6A-BAD4-4AD2-8C76-12A5D326CC0A}" srcOrd="1" destOrd="0" parTransId="{BC56DA39-6F30-416F-A17A-81AAC4802492}" sibTransId="{E64146CD-52B7-41E4-9B06-94E1550353A6}"/>
    <dgm:cxn modelId="{BD2FB52C-B507-4CAD-BB66-E538C714E8DA}" type="presOf" srcId="{3B5E99F7-7A38-4A2A-97C1-F370430AAB4F}" destId="{8B8013E2-08B8-416F-872D-58BE75D3DD5B}" srcOrd="1" destOrd="0" presId="urn:microsoft.com/office/officeart/2005/8/layout/vProcess5"/>
    <dgm:cxn modelId="{9B8B2232-5EC2-441F-BF49-F22BA84F6333}" type="presOf" srcId="{46FA866C-287B-4675-ACCC-E14DA0AF9E58}" destId="{2B4995A0-F93A-499B-964A-27DC5C9D78A9}" srcOrd="0" destOrd="0" presId="urn:microsoft.com/office/officeart/2005/8/layout/vProcess5"/>
    <dgm:cxn modelId="{F1C71E73-457C-4F9F-ACBB-7F8AB8EDC3C8}" type="presOf" srcId="{3B5E99F7-7A38-4A2A-97C1-F370430AAB4F}" destId="{217E2489-C83B-4C57-B895-DBA0E07480C3}" srcOrd="0" destOrd="0" presId="urn:microsoft.com/office/officeart/2005/8/layout/vProcess5"/>
    <dgm:cxn modelId="{05614154-7FE3-4E93-BFBF-2851E13A6226}" srcId="{46FA866C-287B-4675-ACCC-E14DA0AF9E58}" destId="{3B5E99F7-7A38-4A2A-97C1-F370430AAB4F}" srcOrd="2" destOrd="0" parTransId="{E100F7E5-F8F5-4425-AB75-394F25B85FFB}" sibTransId="{54C94488-CE5B-4D57-8F28-5AD52D3FA315}"/>
    <dgm:cxn modelId="{04E9ED7F-FEDD-43EF-848F-0BEED3840EA8}" type="presOf" srcId="{529D8A3F-2C2C-4107-A33D-2450A97A9FF7}" destId="{723AFD22-3886-40CF-B95F-2933A20CDD82}" srcOrd="1" destOrd="0" presId="urn:microsoft.com/office/officeart/2005/8/layout/vProcess5"/>
    <dgm:cxn modelId="{D7AD24AE-0B61-4446-82B4-8B02ADD8AE14}" type="presOf" srcId="{E64146CD-52B7-41E4-9B06-94E1550353A6}" destId="{1BCF2D97-6AE4-43E0-9692-C940E578AE40}" srcOrd="0" destOrd="0" presId="urn:microsoft.com/office/officeart/2005/8/layout/vProcess5"/>
    <dgm:cxn modelId="{0E4866BD-A403-4FDB-84A9-BD45BAFE4058}" type="presOf" srcId="{54789A6A-BAD4-4AD2-8C76-12A5D326CC0A}" destId="{3BDDA45A-4745-497E-B206-C3C8DAF7EC57}" srcOrd="1" destOrd="0" presId="urn:microsoft.com/office/officeart/2005/8/layout/vProcess5"/>
    <dgm:cxn modelId="{02B774BF-CAB9-4717-A76D-EE30762B2A8B}" srcId="{46FA866C-287B-4675-ACCC-E14DA0AF9E58}" destId="{529D8A3F-2C2C-4107-A33D-2450A97A9FF7}" srcOrd="0" destOrd="0" parTransId="{57C2F806-20C2-48FF-9973-F109E3256D36}" sibTransId="{DC4E0D74-5234-4391-B802-9B7E3AFD67AA}"/>
    <dgm:cxn modelId="{0C2ADDCC-C669-405E-8DA1-772E2A7F0F2C}" type="presOf" srcId="{54789A6A-BAD4-4AD2-8C76-12A5D326CC0A}" destId="{8656CB9E-A3F7-404B-94A2-6F21623BCCAF}" srcOrd="0" destOrd="0" presId="urn:microsoft.com/office/officeart/2005/8/layout/vProcess5"/>
    <dgm:cxn modelId="{3A18C6EE-9581-490E-8D85-A9E0F26FB80D}" type="presOf" srcId="{529D8A3F-2C2C-4107-A33D-2450A97A9FF7}" destId="{C0651CC5-3914-43AA-9E7A-E0898D10CA2E}" srcOrd="0" destOrd="0" presId="urn:microsoft.com/office/officeart/2005/8/layout/vProcess5"/>
    <dgm:cxn modelId="{E8742347-043D-44EA-920E-391AACB82075}" type="presParOf" srcId="{2B4995A0-F93A-499B-964A-27DC5C9D78A9}" destId="{FBFD1107-2079-4F86-BBD0-0A8BF7D5E40C}" srcOrd="0" destOrd="0" presId="urn:microsoft.com/office/officeart/2005/8/layout/vProcess5"/>
    <dgm:cxn modelId="{53B91BF4-8F12-4597-987E-F425F3BB2E1E}" type="presParOf" srcId="{2B4995A0-F93A-499B-964A-27DC5C9D78A9}" destId="{C0651CC5-3914-43AA-9E7A-E0898D10CA2E}" srcOrd="1" destOrd="0" presId="urn:microsoft.com/office/officeart/2005/8/layout/vProcess5"/>
    <dgm:cxn modelId="{35A4F495-BA94-4C4F-9193-40876666E930}" type="presParOf" srcId="{2B4995A0-F93A-499B-964A-27DC5C9D78A9}" destId="{8656CB9E-A3F7-404B-94A2-6F21623BCCAF}" srcOrd="2" destOrd="0" presId="urn:microsoft.com/office/officeart/2005/8/layout/vProcess5"/>
    <dgm:cxn modelId="{31FDBC6D-96B0-452A-918B-D52D5CAB5438}" type="presParOf" srcId="{2B4995A0-F93A-499B-964A-27DC5C9D78A9}" destId="{217E2489-C83B-4C57-B895-DBA0E07480C3}" srcOrd="3" destOrd="0" presId="urn:microsoft.com/office/officeart/2005/8/layout/vProcess5"/>
    <dgm:cxn modelId="{EC1D16F5-2E6F-4454-947F-83B3EEF99564}" type="presParOf" srcId="{2B4995A0-F93A-499B-964A-27DC5C9D78A9}" destId="{B6772286-E060-4CCD-B20E-0EA48933AA71}" srcOrd="4" destOrd="0" presId="urn:microsoft.com/office/officeart/2005/8/layout/vProcess5"/>
    <dgm:cxn modelId="{B5396809-0F22-4159-9D12-C9E6A6C0A8D6}" type="presParOf" srcId="{2B4995A0-F93A-499B-964A-27DC5C9D78A9}" destId="{1BCF2D97-6AE4-43E0-9692-C940E578AE40}" srcOrd="5" destOrd="0" presId="urn:microsoft.com/office/officeart/2005/8/layout/vProcess5"/>
    <dgm:cxn modelId="{5ED3C8B1-A67F-4A5E-8D13-FB4B7F4964BE}" type="presParOf" srcId="{2B4995A0-F93A-499B-964A-27DC5C9D78A9}" destId="{723AFD22-3886-40CF-B95F-2933A20CDD82}" srcOrd="6" destOrd="0" presId="urn:microsoft.com/office/officeart/2005/8/layout/vProcess5"/>
    <dgm:cxn modelId="{93E17B94-DB00-4B80-B14A-6866AB958F2D}" type="presParOf" srcId="{2B4995A0-F93A-499B-964A-27DC5C9D78A9}" destId="{3BDDA45A-4745-497E-B206-C3C8DAF7EC57}" srcOrd="7" destOrd="0" presId="urn:microsoft.com/office/officeart/2005/8/layout/vProcess5"/>
    <dgm:cxn modelId="{DDCC4C5D-A26A-4C99-8392-8EF90880AE28}" type="presParOf" srcId="{2B4995A0-F93A-499B-964A-27DC5C9D78A9}" destId="{8B8013E2-08B8-416F-872D-58BE75D3DD5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BFAA2-1721-4F3F-91CE-B4A0144B01CC}">
      <dsp:nvSpPr>
        <dsp:cNvPr id="0" name=""/>
        <dsp:cNvSpPr/>
      </dsp:nvSpPr>
      <dsp:spPr>
        <a:xfrm>
          <a:off x="0" y="2050"/>
          <a:ext cx="96043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C5907A-6BD9-490C-9A4E-894100A36D02}">
      <dsp:nvSpPr>
        <dsp:cNvPr id="0" name=""/>
        <dsp:cNvSpPr/>
      </dsp:nvSpPr>
      <dsp:spPr>
        <a:xfrm>
          <a:off x="0" y="78236"/>
          <a:ext cx="9604375" cy="91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ts val="2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“</a:t>
          </a:r>
          <a:r>
            <a:rPr lang="ko-KR" altLang="en-US" sz="2400" b="0" kern="120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이런 빠른 성장은 처음</a:t>
          </a:r>
          <a:r>
            <a:rPr lang="en-US" altLang="ko-KR" sz="2400" b="0" kern="120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”… </a:t>
          </a:r>
          <a:r>
            <a:rPr lang="ko-KR" altLang="en-US" sz="2400" b="0" kern="1200" dirty="0" err="1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챗</a:t>
          </a:r>
          <a:r>
            <a:rPr lang="en-US" altLang="ko-KR" sz="2400" b="0" kern="120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GPT </a:t>
          </a:r>
          <a:r>
            <a:rPr lang="ko-KR" altLang="en-US" sz="2400" b="0" kern="120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월 사용자 </a:t>
          </a:r>
          <a:r>
            <a:rPr lang="en-US" altLang="ko-KR" sz="2400" b="0" kern="120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1</a:t>
          </a:r>
          <a:r>
            <a:rPr lang="ko-KR" altLang="en-US" sz="2400" b="0" kern="120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억 명 돌파</a:t>
          </a:r>
          <a:endParaRPr lang="en-US" altLang="ko-KR" sz="2400" b="0" kern="1200" dirty="0">
            <a:latin typeface="휴먼둥근헤드라인" panose="02030504000101010101" pitchFamily="18" charset="-127"/>
            <a:ea typeface="휴먼둥근헤드라인" panose="02030504000101010101" pitchFamily="18" charset="-127"/>
          </a:endParaRPr>
        </a:p>
        <a:p>
          <a:pPr marL="0" lvl="0" indent="0" algn="ctr" defTabSz="1066800">
            <a:lnSpc>
              <a:spcPts val="2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0" kern="1200" dirty="0">
              <a:latin typeface="+mj-ea"/>
              <a:ea typeface="+mj-ea"/>
            </a:rPr>
            <a:t>세계일보 </a:t>
          </a:r>
          <a:endParaRPr lang="en-US" sz="2400" kern="1200" dirty="0">
            <a:latin typeface="+mj-ea"/>
            <a:ea typeface="+mj-ea"/>
          </a:endParaRPr>
        </a:p>
      </dsp:txBody>
      <dsp:txXfrm>
        <a:off x="0" y="78236"/>
        <a:ext cx="9604375" cy="918781"/>
      </dsp:txXfrm>
    </dsp:sp>
    <dsp:sp modelId="{6345A3D4-9B88-43E3-A812-DF64F253E86E}">
      <dsp:nvSpPr>
        <dsp:cNvPr id="0" name=""/>
        <dsp:cNvSpPr/>
      </dsp:nvSpPr>
      <dsp:spPr>
        <a:xfrm>
          <a:off x="0" y="920832"/>
          <a:ext cx="9604375" cy="0"/>
        </a:xfrm>
        <a:prstGeom prst="line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A90D75-9DFB-4A76-B545-8536A9B23FD7}">
      <dsp:nvSpPr>
        <dsp:cNvPr id="0" name=""/>
        <dsp:cNvSpPr/>
      </dsp:nvSpPr>
      <dsp:spPr>
        <a:xfrm>
          <a:off x="0" y="997017"/>
          <a:ext cx="9604375" cy="91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ts val="2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“</a:t>
          </a:r>
          <a:r>
            <a:rPr lang="ko-KR" altLang="en-US" sz="2400" b="0" kern="120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마이크로소프트 </a:t>
          </a:r>
          <a:r>
            <a:rPr lang="ko-KR" altLang="en-US" sz="2400" b="0" kern="1200" dirty="0" err="1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챗</a:t>
          </a:r>
          <a:r>
            <a:rPr lang="en-US" altLang="ko-KR" sz="2400" b="0" kern="120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GPT</a:t>
          </a:r>
          <a:r>
            <a:rPr lang="ko-KR" altLang="en-US" sz="2400" b="0" kern="120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에 </a:t>
          </a:r>
          <a:r>
            <a:rPr lang="en-US" altLang="ko-KR" sz="2400" b="0" kern="120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12</a:t>
          </a:r>
          <a:r>
            <a:rPr lang="ko-KR" altLang="en-US" sz="2400" b="0" kern="120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조 원 추가로 투자 계약</a:t>
          </a:r>
          <a:r>
            <a:rPr lang="en-US" altLang="ko-KR" sz="2400" b="0" kern="120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”</a:t>
          </a:r>
        </a:p>
        <a:p>
          <a:pPr marL="0" lvl="0" indent="0" algn="ctr" defTabSz="1066800" latinLnBrk="1">
            <a:lnSpc>
              <a:spcPts val="2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0" kern="1200" dirty="0">
              <a:latin typeface="+mj-ea"/>
              <a:ea typeface="+mj-ea"/>
            </a:rPr>
            <a:t>국민일보 </a:t>
          </a:r>
          <a:endParaRPr lang="en-US" sz="2400" kern="1200" dirty="0">
            <a:latin typeface="+mj-ea"/>
            <a:ea typeface="+mj-ea"/>
          </a:endParaRPr>
        </a:p>
      </dsp:txBody>
      <dsp:txXfrm>
        <a:off x="0" y="997017"/>
        <a:ext cx="9604375" cy="918781"/>
      </dsp:txXfrm>
    </dsp:sp>
    <dsp:sp modelId="{C06D4104-9253-46BD-9EA7-E4B2F7307EC7}">
      <dsp:nvSpPr>
        <dsp:cNvPr id="0" name=""/>
        <dsp:cNvSpPr/>
      </dsp:nvSpPr>
      <dsp:spPr>
        <a:xfrm>
          <a:off x="0" y="1839613"/>
          <a:ext cx="9604375" cy="0"/>
        </a:xfrm>
        <a:prstGeom prst="line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E052F7-74EB-40B0-A435-5AD09CF403B4}">
      <dsp:nvSpPr>
        <dsp:cNvPr id="0" name=""/>
        <dsp:cNvSpPr/>
      </dsp:nvSpPr>
      <dsp:spPr>
        <a:xfrm>
          <a:off x="0" y="1841664"/>
          <a:ext cx="9594995" cy="1482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ts val="2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“</a:t>
          </a:r>
          <a:r>
            <a:rPr lang="ko-KR" altLang="en-US" sz="2400" b="0" kern="120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이 변화의 중요성을 이해하고</a:t>
          </a:r>
          <a:endParaRPr lang="en-US" altLang="ko-KR" sz="2400" b="0" kern="1200" dirty="0">
            <a:latin typeface="휴먼둥근헤드라인" panose="02030504000101010101" pitchFamily="18" charset="-127"/>
            <a:ea typeface="휴먼둥근헤드라인" panose="02030504000101010101" pitchFamily="18" charset="-127"/>
          </a:endParaRPr>
        </a:p>
        <a:p>
          <a:pPr marL="0" lvl="0" indent="0" algn="ctr" defTabSz="1066800">
            <a:lnSpc>
              <a:spcPts val="2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0" kern="120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먼저 조처를 하는 기업이 상당한 이득을 얻게 될 것</a:t>
          </a:r>
          <a:r>
            <a:rPr lang="en-US" altLang="ko-KR" sz="2400" b="0" kern="1200" dirty="0"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”</a:t>
          </a:r>
        </a:p>
        <a:p>
          <a:pPr marL="0" lvl="0" indent="0" algn="ctr" defTabSz="1066800" latinLnBrk="1">
            <a:lnSpc>
              <a:spcPts val="2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0" kern="1200" dirty="0">
              <a:latin typeface="+mj-ea"/>
              <a:ea typeface="+mj-ea"/>
            </a:rPr>
            <a:t>이선 </a:t>
          </a:r>
          <a:r>
            <a:rPr lang="ko-KR" altLang="en-US" sz="2400" b="0" kern="1200" dirty="0" err="1">
              <a:latin typeface="+mj-ea"/>
              <a:ea typeface="+mj-ea"/>
            </a:rPr>
            <a:t>몰릭</a:t>
          </a:r>
          <a:r>
            <a:rPr lang="ko-KR" altLang="en-US" sz="2400" b="0" kern="1200" dirty="0">
              <a:latin typeface="+mj-ea"/>
              <a:ea typeface="+mj-ea"/>
            </a:rPr>
            <a:t> </a:t>
          </a:r>
          <a:r>
            <a:rPr lang="en-US" altLang="ko-KR" sz="2400" b="0" kern="1200" dirty="0">
              <a:latin typeface="+mj-ea"/>
              <a:ea typeface="+mj-ea"/>
            </a:rPr>
            <a:t>– </a:t>
          </a:r>
          <a:r>
            <a:rPr lang="ko-KR" altLang="en-US" sz="2400" b="0" kern="1200" dirty="0" err="1">
              <a:latin typeface="+mj-ea"/>
              <a:ea typeface="+mj-ea"/>
            </a:rPr>
            <a:t>와튼스쿨</a:t>
          </a:r>
          <a:r>
            <a:rPr lang="ko-KR" altLang="en-US" sz="2400" b="0" kern="1200" dirty="0">
              <a:latin typeface="+mj-ea"/>
              <a:ea typeface="+mj-ea"/>
            </a:rPr>
            <a:t> 교수 </a:t>
          </a:r>
          <a:endParaRPr lang="en-US" sz="2400" kern="1200" dirty="0">
            <a:latin typeface="+mj-ea"/>
            <a:ea typeface="+mj-ea"/>
          </a:endParaRPr>
        </a:p>
      </dsp:txBody>
      <dsp:txXfrm>
        <a:off x="0" y="1841664"/>
        <a:ext cx="9594995" cy="14828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51CC5-3914-43AA-9E7A-E0898D10CA2E}">
      <dsp:nvSpPr>
        <dsp:cNvPr id="0" name=""/>
        <dsp:cNvSpPr/>
      </dsp:nvSpPr>
      <dsp:spPr>
        <a:xfrm>
          <a:off x="0" y="0"/>
          <a:ext cx="8162783" cy="1303020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ts val="22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solidFill>
                <a:schemeClr val="tx1"/>
              </a:solidFill>
            </a:rPr>
            <a:t>- </a:t>
          </a:r>
          <a:r>
            <a:rPr lang="ko-KR" altLang="en-US" sz="2400" kern="1200" dirty="0" err="1">
              <a:solidFill>
                <a:schemeClr val="tx1"/>
              </a:solidFill>
            </a:rPr>
            <a:t>트렌스포머</a:t>
          </a:r>
          <a:r>
            <a:rPr lang="ko-KR" altLang="en-US" sz="2400" kern="1200" dirty="0">
              <a:solidFill>
                <a:schemeClr val="tx1"/>
              </a:solidFill>
            </a:rPr>
            <a:t> 모델 </a:t>
          </a:r>
          <a:r>
            <a:rPr lang="ko-KR" altLang="en-US" sz="2400" kern="1200" dirty="0" err="1">
              <a:solidFill>
                <a:schemeClr val="tx1"/>
              </a:solidFill>
            </a:rPr>
            <a:t>챗봇</a:t>
          </a:r>
          <a:r>
            <a:rPr lang="ko-KR" altLang="en-US" sz="2400" kern="1200" dirty="0">
              <a:solidFill>
                <a:schemeClr val="tx1"/>
              </a:solidFill>
            </a:rPr>
            <a:t> 만들기</a:t>
          </a:r>
          <a:endParaRPr lang="en-US" altLang="ko-KR" sz="2400" kern="1200" dirty="0">
            <a:solidFill>
              <a:schemeClr val="tx1"/>
            </a:solidFill>
          </a:endParaRPr>
        </a:p>
        <a:p>
          <a:pPr marL="0" lvl="0" indent="0" algn="l" defTabSz="1066800">
            <a:lnSpc>
              <a:spcPts val="22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- </a:t>
          </a:r>
          <a:r>
            <a:rPr lang="ko-KR" altLang="en-US" sz="2400" kern="1200" dirty="0">
              <a:solidFill>
                <a:schemeClr val="tx1"/>
              </a:solidFill>
            </a:rPr>
            <a:t>스스로를 </a:t>
          </a:r>
          <a:r>
            <a:rPr lang="en-US" altLang="ko-KR" sz="2400" kern="1200" dirty="0">
              <a:solidFill>
                <a:schemeClr val="tx1"/>
              </a:solidFill>
            </a:rPr>
            <a:t>“</a:t>
          </a:r>
          <a:r>
            <a:rPr lang="ko-KR" altLang="en-US" sz="2400" kern="1200" dirty="0" err="1">
              <a:solidFill>
                <a:schemeClr val="tx1"/>
              </a:solidFill>
            </a:rPr>
            <a:t>이연준의</a:t>
          </a:r>
          <a:r>
            <a:rPr lang="ko-KR" altLang="en-US" sz="2400" kern="1200" dirty="0">
              <a:solidFill>
                <a:schemeClr val="tx1"/>
              </a:solidFill>
            </a:rPr>
            <a:t> </a:t>
          </a:r>
          <a:r>
            <a:rPr lang="ko-KR" altLang="en-US" sz="2400" kern="1200" dirty="0" err="1">
              <a:solidFill>
                <a:schemeClr val="tx1"/>
              </a:solidFill>
            </a:rPr>
            <a:t>챗봇</a:t>
          </a:r>
          <a:r>
            <a:rPr lang="en-US" altLang="ko-KR" sz="2400" kern="1200" dirty="0">
              <a:solidFill>
                <a:schemeClr val="tx1"/>
              </a:solidFill>
            </a:rPr>
            <a:t>”</a:t>
          </a:r>
          <a:r>
            <a:rPr lang="ko-KR" altLang="en-US" sz="2400" kern="1200" dirty="0">
              <a:solidFill>
                <a:schemeClr val="tx1"/>
              </a:solidFill>
            </a:rPr>
            <a:t>이라 인식하게 하기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8164" y="38164"/>
        <a:ext cx="6756723" cy="1226692"/>
      </dsp:txXfrm>
    </dsp:sp>
    <dsp:sp modelId="{8656CB9E-A3F7-404B-94A2-6F21623BCCAF}">
      <dsp:nvSpPr>
        <dsp:cNvPr id="0" name=""/>
        <dsp:cNvSpPr/>
      </dsp:nvSpPr>
      <dsp:spPr>
        <a:xfrm>
          <a:off x="720245" y="1520190"/>
          <a:ext cx="8162783" cy="1303020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ts val="22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solidFill>
                <a:schemeClr val="tx1"/>
              </a:solidFill>
            </a:rPr>
            <a:t>“</a:t>
          </a:r>
          <a:r>
            <a:rPr lang="ko-KR" altLang="en-US" sz="2400" kern="1200" dirty="0" err="1">
              <a:solidFill>
                <a:schemeClr val="tx1"/>
              </a:solidFill>
            </a:rPr>
            <a:t>이연준의</a:t>
          </a:r>
          <a:r>
            <a:rPr lang="ko-KR" altLang="en-US" sz="2400" kern="1200" dirty="0">
              <a:solidFill>
                <a:schemeClr val="tx1"/>
              </a:solidFill>
            </a:rPr>
            <a:t> </a:t>
          </a:r>
          <a:r>
            <a:rPr lang="ko-KR" altLang="en-US" sz="2400" kern="1200" dirty="0" err="1">
              <a:solidFill>
                <a:schemeClr val="tx1"/>
              </a:solidFill>
            </a:rPr>
            <a:t>챗봇</a:t>
          </a:r>
          <a:r>
            <a:rPr lang="en-US" altLang="ko-KR" sz="2400" kern="1200" dirty="0">
              <a:solidFill>
                <a:schemeClr val="tx1"/>
              </a:solidFill>
            </a:rPr>
            <a:t>”</a:t>
          </a:r>
          <a:r>
            <a:rPr lang="ko-KR" altLang="en-US" sz="2400" kern="1200" dirty="0">
              <a:solidFill>
                <a:schemeClr val="tx1"/>
              </a:solidFill>
            </a:rPr>
            <a:t>이라는 데이터를 학습하면 </a:t>
          </a:r>
          <a:endParaRPr lang="en-US" altLang="ko-KR" sz="2400" kern="1200" dirty="0">
            <a:solidFill>
              <a:schemeClr val="tx1"/>
            </a:solidFill>
          </a:endParaRPr>
        </a:p>
        <a:p>
          <a:pPr marL="0" lvl="0" indent="0" algn="l" defTabSz="1066800">
            <a:lnSpc>
              <a:spcPts val="22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chemeClr val="tx1"/>
              </a:solidFill>
            </a:rPr>
            <a:t>스스로를 </a:t>
          </a:r>
          <a:r>
            <a:rPr lang="en-US" altLang="ko-KR" sz="2400" kern="1200" dirty="0">
              <a:solidFill>
                <a:schemeClr val="tx1"/>
              </a:solidFill>
            </a:rPr>
            <a:t>“</a:t>
          </a:r>
          <a:r>
            <a:rPr lang="ko-KR" altLang="en-US" sz="2400" kern="1200" dirty="0" err="1">
              <a:solidFill>
                <a:schemeClr val="tx1"/>
              </a:solidFill>
            </a:rPr>
            <a:t>이연준의</a:t>
          </a:r>
          <a:r>
            <a:rPr lang="ko-KR" altLang="en-US" sz="2400" kern="1200" dirty="0">
              <a:solidFill>
                <a:schemeClr val="tx1"/>
              </a:solidFill>
            </a:rPr>
            <a:t> </a:t>
          </a:r>
          <a:r>
            <a:rPr lang="ko-KR" altLang="en-US" sz="2400" kern="1200" dirty="0" err="1">
              <a:solidFill>
                <a:schemeClr val="tx1"/>
              </a:solidFill>
            </a:rPr>
            <a:t>챗봇</a:t>
          </a:r>
          <a:r>
            <a:rPr lang="en-US" altLang="ko-KR" sz="2400" kern="1200" dirty="0">
              <a:solidFill>
                <a:schemeClr val="tx1"/>
              </a:solidFill>
            </a:rPr>
            <a:t>”</a:t>
          </a:r>
          <a:r>
            <a:rPr lang="ko-KR" altLang="en-US" sz="2400" kern="1200" dirty="0">
              <a:solidFill>
                <a:schemeClr val="tx1"/>
              </a:solidFill>
            </a:rPr>
            <a:t>이라 인식 할 것</a:t>
          </a:r>
          <a:endParaRPr lang="en-US" sz="2400" kern="1200" dirty="0"/>
        </a:p>
      </dsp:txBody>
      <dsp:txXfrm>
        <a:off x="758409" y="1558354"/>
        <a:ext cx="6519247" cy="1226692"/>
      </dsp:txXfrm>
    </dsp:sp>
    <dsp:sp modelId="{217E2489-C83B-4C57-B895-DBA0E07480C3}">
      <dsp:nvSpPr>
        <dsp:cNvPr id="0" name=""/>
        <dsp:cNvSpPr/>
      </dsp:nvSpPr>
      <dsp:spPr>
        <a:xfrm>
          <a:off x="1440491" y="3040380"/>
          <a:ext cx="8162783" cy="1303020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ts val="22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- </a:t>
          </a:r>
          <a:r>
            <a:rPr lang="ko-KR" altLang="en-US" sz="2400" kern="1200" dirty="0"/>
            <a:t>생성형 인공지능 언어모델의 작동 원리 이해</a:t>
          </a:r>
          <a:endParaRPr lang="en-US" altLang="ko-KR" sz="2400" kern="1200" dirty="0"/>
        </a:p>
        <a:p>
          <a:pPr marL="0" lvl="0" indent="0" algn="l" defTabSz="1066800">
            <a:lnSpc>
              <a:spcPts val="22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</a:t>
          </a:r>
          <a:r>
            <a:rPr lang="ko-KR" altLang="en-US" sz="2400" kern="1200" dirty="0"/>
            <a:t>언젠가는 </a:t>
          </a:r>
          <a:r>
            <a:rPr lang="ko-KR" altLang="en-US" sz="2400" kern="1200" dirty="0" err="1"/>
            <a:t>챗</a:t>
          </a:r>
          <a:r>
            <a:rPr lang="en-US" altLang="ko-KR" sz="2400" kern="1200" dirty="0"/>
            <a:t>GPT</a:t>
          </a:r>
          <a:r>
            <a:rPr lang="ko-KR" altLang="en-US" sz="2400" kern="1200" dirty="0"/>
            <a:t>를 만들 수도</a:t>
          </a:r>
          <a:r>
            <a:rPr lang="en-US" altLang="ko-KR" sz="2400" kern="1200" dirty="0"/>
            <a:t>...</a:t>
          </a:r>
          <a:endParaRPr lang="en-US" sz="2400" kern="1200" dirty="0"/>
        </a:p>
      </dsp:txBody>
      <dsp:txXfrm>
        <a:off x="1478655" y="3078544"/>
        <a:ext cx="6519247" cy="1226692"/>
      </dsp:txXfrm>
    </dsp:sp>
    <dsp:sp modelId="{B6772286-E060-4CCD-B20E-0EA48933AA71}">
      <dsp:nvSpPr>
        <dsp:cNvPr id="0" name=""/>
        <dsp:cNvSpPr/>
      </dsp:nvSpPr>
      <dsp:spPr>
        <a:xfrm>
          <a:off x="7315820" y="988123"/>
          <a:ext cx="846963" cy="84696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>
        <a:off x="7506387" y="988123"/>
        <a:ext cx="465829" cy="637340"/>
      </dsp:txXfrm>
    </dsp:sp>
    <dsp:sp modelId="{1BCF2D97-6AE4-43E0-9692-C940E578AE40}">
      <dsp:nvSpPr>
        <dsp:cNvPr id="0" name=""/>
        <dsp:cNvSpPr/>
      </dsp:nvSpPr>
      <dsp:spPr>
        <a:xfrm>
          <a:off x="8036066" y="2499626"/>
          <a:ext cx="846963" cy="84696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26633" y="2499626"/>
        <a:ext cx="465829" cy="637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3T05:24:40.5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1 177,'286'-23,"-9"0,370 25,-612 0,1 1,56 14,-50-9,52 5,194-10,-173-6,178 20,-75 4,351-13,-313-11,-32 5,252-5,-265-18,72-1,693 24,-921-6,-1-2,-1-3,1-2,73-25,-97 27,79-27,-66 21,0 1,1 3,78-12,222 21,-165 6,794-5,-929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3T05:24:4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0 306,'1'-1,"-1"-1,1 1,-1-1,1 1,-1-1,1 1,0 0,-1-1,1 1,0 0,0-1,0 1,0 0,1 0,-1 0,0 0,0 0,0 0,1 0,-1 1,1-1,-1 0,0 1,1-1,-1 1,4-1,45-9,-45 10,50-7,449-35,1371 44,-1851-4,1-1,0-1,-1-1,1-1,44-18,-43 14,1 1,-1 2,1 0,44-4,-13 8,-19 2,77-12,-49 1,131-5,72 18,-99 2,-101-2,-34 1,0-2,-1-1,1-2,63-13,-61 7,1 1,0 3,49-2,121 8,-81 2,382-3,-465-3,0-1,50-11,57-6,368 17,-268 7,-128-3,-67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3T05:24:48.1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1 175,'139'2,"154"-5,-263-2,44-10,-46 8,0 1,30-2,415 5,-240 6,-112-2,145-4,-11-35,306 31,-314 10,3478-3,-3670-4,0-1,0-3,66-19,-61 13,0 2,82-5,407 16,-254 4,-258-3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3T05:24:55.7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1 264,'1332'0,"-1066"-22,-18 1,757 19,-480 5,-217-26,17 0,-175 26,214-5,-215-16,31-1,707 12,-497 9,153-2,-493-2,89-17,30-3,158 22,25-2,-30-35,-146 34,-92 3,149-19,-127 5,132-2,111 17,-121 2,4200-3,-4374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A6B1C-6890-45DE-8C78-47EC495B9B5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5C060-634D-4E2C-B982-25A7EC337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5C060-634D-4E2C-B982-25A7EC337D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28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3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0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77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7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2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34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98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4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05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351FA82-2ACE-4255-8976-FD9941CDAD5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87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1FA82-2ACE-4255-8976-FD9941CDAD5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0.png"/><Relationship Id="rId4" Type="http://schemas.openxmlformats.org/officeDocument/2006/relationships/customXml" Target="../ink/ink2.xml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8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596" y="71919"/>
            <a:ext cx="11882212" cy="6472719"/>
          </a:xfrm>
        </p:spPr>
        <p:txBody>
          <a:bodyPr anchor="ctr">
            <a:normAutofit fontScale="90000"/>
          </a:bodyPr>
          <a:lstStyle/>
          <a:p>
            <a:b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accent1"/>
                </a:solidFill>
                <a:latin typeface="+mj-ea"/>
              </a:rPr>
            </a:br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accent1"/>
                </a:solidFill>
                <a:latin typeface="+mj-ea"/>
              </a:rPr>
              <a:t>                       </a:t>
            </a:r>
            <a:r>
              <a:rPr lang="ko-KR" altLang="en-US" sz="2700" b="1" dirty="0" err="1">
                <a:ln>
                  <a:solidFill>
                    <a:schemeClr val="bg1"/>
                  </a:solidFill>
                </a:ln>
                <a:latin typeface="+mj-ea"/>
              </a:rPr>
              <a:t>코드스테이츠</a:t>
            </a:r>
            <a:r>
              <a:rPr lang="ko-KR" altLang="en-US" sz="2700" b="1" dirty="0">
                <a:ln>
                  <a:solidFill>
                    <a:schemeClr val="bg1"/>
                  </a:solidFill>
                </a:ln>
                <a:latin typeface="+mj-ea"/>
              </a:rPr>
              <a:t> </a:t>
            </a:r>
            <a:r>
              <a:rPr lang="en-US" altLang="ko-KR" sz="2700" b="1" dirty="0">
                <a:ln>
                  <a:solidFill>
                    <a:schemeClr val="bg1"/>
                  </a:solidFill>
                </a:ln>
                <a:latin typeface="+mj-ea"/>
              </a:rPr>
              <a:t>AI</a:t>
            </a:r>
            <a:r>
              <a:rPr lang="ko-KR" altLang="en-US" sz="2700" b="1" dirty="0">
                <a:ln>
                  <a:solidFill>
                    <a:schemeClr val="bg1"/>
                  </a:solidFill>
                </a:ln>
                <a:latin typeface="+mj-ea"/>
              </a:rPr>
              <a:t>부트캠프 </a:t>
            </a:r>
            <a:r>
              <a:rPr lang="en-US" altLang="ko-KR" sz="2700" b="1" dirty="0">
                <a:ln>
                  <a:solidFill>
                    <a:schemeClr val="bg1"/>
                  </a:solidFill>
                </a:ln>
                <a:latin typeface="+mj-ea"/>
              </a:rPr>
              <a:t>17</a:t>
            </a:r>
            <a:r>
              <a:rPr lang="ko-KR" altLang="en-US" sz="2700" b="1" dirty="0">
                <a:ln>
                  <a:solidFill>
                    <a:schemeClr val="bg1"/>
                  </a:solidFill>
                </a:ln>
                <a:latin typeface="+mj-ea"/>
              </a:rPr>
              <a:t>기 </a:t>
            </a:r>
            <a:r>
              <a:rPr lang="ko-KR" altLang="en-US" sz="2700" b="1" dirty="0" err="1">
                <a:ln>
                  <a:solidFill>
                    <a:schemeClr val="bg1"/>
                  </a:solidFill>
                </a:ln>
                <a:latin typeface="+mj-ea"/>
              </a:rPr>
              <a:t>이연준</a:t>
            </a:r>
            <a:br>
              <a:rPr lang="en-US" altLang="ko-KR" sz="3600" b="1" dirty="0">
                <a:ln>
                  <a:solidFill>
                    <a:schemeClr val="bg1"/>
                  </a:solidFill>
                </a:ln>
                <a:latin typeface="+mj-ea"/>
              </a:rPr>
            </a:br>
            <a:r>
              <a:rPr lang="en-US" altLang="ko-KR" sz="2200" b="1" dirty="0">
                <a:ln>
                  <a:solidFill>
                    <a:schemeClr val="bg1"/>
                  </a:solidFill>
                </a:ln>
                <a:latin typeface="+mj-ea"/>
              </a:rPr>
              <a:t> </a:t>
            </a:r>
            <a:br>
              <a:rPr lang="en-US" altLang="ko-KR" sz="7200" b="1" dirty="0">
                <a:ln>
                  <a:solidFill>
                    <a:schemeClr val="bg1"/>
                  </a:solidFill>
                </a:ln>
                <a:solidFill>
                  <a:schemeClr val="accent1"/>
                </a:solidFill>
                <a:latin typeface="+mj-ea"/>
              </a:rPr>
            </a:br>
            <a:r>
              <a:rPr lang="en-US" altLang="ko-KR" sz="7200" b="1" dirty="0">
                <a:ln>
                  <a:solidFill>
                    <a:schemeClr val="bg1"/>
                  </a:solidFill>
                </a:ln>
                <a:solidFill>
                  <a:schemeClr val="accent1"/>
                </a:solidFill>
                <a:latin typeface="+mj-ea"/>
              </a:rPr>
              <a:t>      </a:t>
            </a:r>
            <a:r>
              <a:rPr lang="ko-KR" altLang="en-US" sz="7200" b="1" dirty="0">
                <a:ln>
                  <a:solidFill>
                    <a:schemeClr val="bg1"/>
                  </a:solidFill>
                </a:ln>
                <a:latin typeface="+mj-ea"/>
              </a:rPr>
              <a:t>나만의</a:t>
            </a:r>
            <a:br>
              <a:rPr lang="en-US" altLang="ko-KR" sz="7200" b="1" dirty="0">
                <a:ln>
                  <a:solidFill>
                    <a:schemeClr val="bg1"/>
                  </a:solidFill>
                </a:ln>
                <a:solidFill>
                  <a:schemeClr val="accent1"/>
                </a:solidFill>
                <a:latin typeface="+mj-ea"/>
              </a:rPr>
            </a:br>
            <a:r>
              <a:rPr lang="en-US" altLang="ko-KR" sz="2800" b="1" dirty="0">
                <a:ln>
                  <a:solidFill>
                    <a:schemeClr val="bg1"/>
                  </a:solidFill>
                </a:ln>
                <a:solidFill>
                  <a:schemeClr val="accent1"/>
                </a:solidFill>
                <a:latin typeface="+mj-ea"/>
              </a:rPr>
              <a:t> </a:t>
            </a:r>
            <a:br>
              <a:rPr lang="en-US" altLang="ko-KR" sz="7200" b="1" dirty="0">
                <a:ln>
                  <a:solidFill>
                    <a:schemeClr val="bg1"/>
                  </a:solidFill>
                </a:ln>
                <a:solidFill>
                  <a:schemeClr val="accent1"/>
                </a:solidFill>
                <a:latin typeface="+mj-ea"/>
              </a:rPr>
            </a:br>
            <a:r>
              <a:rPr lang="en-US" altLang="ko-KR" sz="7200" b="1" dirty="0">
                <a:ln>
                  <a:solidFill>
                    <a:schemeClr val="bg1"/>
                  </a:solidFill>
                </a:ln>
                <a:solidFill>
                  <a:schemeClr val="accent1"/>
                </a:solidFill>
                <a:latin typeface="+mj-ea"/>
              </a:rPr>
              <a:t>           </a:t>
            </a:r>
            <a:r>
              <a:rPr lang="en-US" altLang="ko-KR" sz="9800" b="1" dirty="0">
                <a:ln>
                  <a:solidFill>
                    <a:schemeClr val="bg1"/>
                  </a:solidFill>
                </a:ln>
                <a:solidFill>
                  <a:schemeClr val="accent1"/>
                </a:solidFill>
                <a:latin typeface="+mj-ea"/>
              </a:rPr>
              <a:t>AI</a:t>
            </a:r>
            <a:r>
              <a:rPr lang="ko-KR" altLang="en-US" sz="9800" b="1" dirty="0" err="1">
                <a:ln>
                  <a:solidFill>
                    <a:schemeClr val="bg1"/>
                  </a:solidFill>
                </a:ln>
                <a:solidFill>
                  <a:schemeClr val="accent1"/>
                </a:solidFill>
                <a:latin typeface="+mj-ea"/>
              </a:rPr>
              <a:t>챗봇</a:t>
            </a:r>
            <a:br>
              <a:rPr lang="en-US" altLang="ko-KR" sz="7200" b="1" dirty="0">
                <a:ln>
                  <a:solidFill>
                    <a:schemeClr val="bg1"/>
                  </a:solidFill>
                </a:ln>
                <a:solidFill>
                  <a:schemeClr val="accent1"/>
                </a:solidFill>
                <a:latin typeface="+mj-ea"/>
              </a:rPr>
            </a:br>
            <a:r>
              <a:rPr lang="en-US" altLang="ko-KR" sz="2800" b="1" dirty="0">
                <a:ln>
                  <a:solidFill>
                    <a:schemeClr val="bg1"/>
                  </a:solidFill>
                </a:ln>
                <a:solidFill>
                  <a:schemeClr val="accent1"/>
                </a:solidFill>
                <a:latin typeface="+mj-ea"/>
              </a:rPr>
              <a:t> </a:t>
            </a:r>
            <a:br>
              <a:rPr lang="en-US" altLang="ko-KR" sz="7200" b="1" dirty="0">
                <a:ln>
                  <a:solidFill>
                    <a:schemeClr val="bg1"/>
                  </a:solidFill>
                </a:ln>
                <a:solidFill>
                  <a:schemeClr val="accent1"/>
                </a:solidFill>
                <a:latin typeface="+mj-ea"/>
              </a:rPr>
            </a:br>
            <a:r>
              <a:rPr lang="en-US" altLang="ko-KR" sz="7200" b="1" dirty="0">
                <a:ln>
                  <a:solidFill>
                    <a:schemeClr val="bg1"/>
                  </a:solidFill>
                </a:ln>
                <a:solidFill>
                  <a:schemeClr val="accent1"/>
                </a:solidFill>
                <a:latin typeface="+mj-ea"/>
              </a:rPr>
              <a:t>                  </a:t>
            </a:r>
            <a:r>
              <a:rPr lang="ko-KR" altLang="en-US" sz="72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+mj-ea"/>
              </a:rPr>
              <a:t>만들기</a:t>
            </a:r>
            <a:br>
              <a:rPr lang="en-US" altLang="ko-KR" b="1" dirty="0">
                <a:ln>
                  <a:solidFill>
                    <a:schemeClr val="bg1"/>
                  </a:solidFill>
                </a:ln>
                <a:latin typeface="+mj-ea"/>
              </a:rPr>
            </a:br>
            <a:r>
              <a:rPr lang="en-US" altLang="ko-KR" sz="2400" b="1" dirty="0">
                <a:ln>
                  <a:solidFill>
                    <a:schemeClr val="bg1"/>
                  </a:solidFill>
                </a:ln>
                <a:latin typeface="+mj-ea"/>
              </a:rPr>
              <a:t> </a:t>
            </a:r>
            <a:br>
              <a:rPr lang="en-US" altLang="ko-KR" sz="2400" b="1" dirty="0">
                <a:ln>
                  <a:solidFill>
                    <a:schemeClr val="bg1"/>
                  </a:solidFill>
                </a:ln>
                <a:latin typeface="+mj-ea"/>
              </a:rPr>
            </a:br>
            <a:r>
              <a:rPr lang="en-US" altLang="ko-KR" sz="2400" b="1" dirty="0">
                <a:ln>
                  <a:solidFill>
                    <a:schemeClr val="bg1"/>
                  </a:solidFill>
                </a:ln>
                <a:latin typeface="+mj-ea"/>
              </a:rPr>
              <a:t> </a:t>
            </a:r>
            <a:br>
              <a:rPr lang="en-US" altLang="ko-KR" b="1" dirty="0">
                <a:ln>
                  <a:solidFill>
                    <a:schemeClr val="bg1"/>
                  </a:solidFill>
                </a:ln>
                <a:latin typeface="+mj-ea"/>
              </a:rPr>
            </a:br>
            <a:r>
              <a:rPr lang="en-US" altLang="ko-KR" b="1" dirty="0">
                <a:ln>
                  <a:solidFill>
                    <a:schemeClr val="bg1"/>
                  </a:solidFill>
                </a:ln>
                <a:latin typeface="+mj-ea"/>
              </a:rPr>
              <a:t>             </a:t>
            </a:r>
            <a:endParaRPr lang="ko-KR" altLang="en-US" b="1" dirty="0">
              <a:ln>
                <a:solidFill>
                  <a:schemeClr val="bg1"/>
                </a:solidFill>
              </a:ln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83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latin typeface="+mj-ea"/>
              </a:rPr>
              <a:t>2. </a:t>
            </a:r>
            <a:r>
              <a:rPr lang="ko-KR" altLang="en-US" sz="4800" b="1" dirty="0">
                <a:latin typeface="+mj-ea"/>
              </a:rPr>
              <a:t>모델 구성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3A8411CD-5C77-DB68-6DC0-D3E67173D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0871" y="3791418"/>
            <a:ext cx="4391025" cy="9826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35286E-2A61-266F-0FAF-A604F1005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910"/>
            <a:ext cx="4176384" cy="21294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47D4A89-74D5-17E0-1117-5796DDE2C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034" y="278835"/>
            <a:ext cx="4258098" cy="612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50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0A661C6-34B1-DF18-F399-E80A39BF5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034" y="278835"/>
            <a:ext cx="4258098" cy="612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+mj-ea"/>
              </a:rPr>
              <a:t>임베딩</a:t>
            </a:r>
            <a:r>
              <a:rPr lang="en-US" altLang="ko-KR" b="1" dirty="0">
                <a:latin typeface="+mj-ea"/>
              </a:rPr>
              <a:t> + </a:t>
            </a:r>
            <a:r>
              <a:rPr lang="ko-KR" altLang="en-US" b="1" dirty="0">
                <a:latin typeface="+mj-ea"/>
              </a:rPr>
              <a:t>위치 인코딩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31EBA-9D0C-BF11-C89C-780EC940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6690"/>
            <a:ext cx="5547737" cy="4321963"/>
          </a:xfrm>
        </p:spPr>
        <p:txBody>
          <a:bodyPr>
            <a:normAutofit/>
          </a:bodyPr>
          <a:lstStyle/>
          <a:p>
            <a:r>
              <a:rPr lang="ko-KR" altLang="en-US" dirty="0"/>
              <a:t>토큰화</a:t>
            </a:r>
            <a:r>
              <a:rPr lang="en-US" altLang="ko-KR" dirty="0"/>
              <a:t>, </a:t>
            </a:r>
            <a:r>
              <a:rPr lang="ko-KR" altLang="en-US" dirty="0"/>
              <a:t>벡터화 된 데이터에 대하여 위치 인코딩을 포함한 </a:t>
            </a:r>
            <a:r>
              <a:rPr lang="ko-KR" altLang="en-US" dirty="0" err="1"/>
              <a:t>임베딩</a:t>
            </a:r>
            <a:r>
              <a:rPr lang="ko-KR" altLang="en-US" dirty="0"/>
              <a:t> 실시</a:t>
            </a:r>
            <a:endParaRPr lang="en-US" altLang="ko-KR" dirty="0"/>
          </a:p>
          <a:p>
            <a:r>
              <a:rPr lang="ko-KR" altLang="en-US" dirty="0" err="1"/>
              <a:t>임베딩은</a:t>
            </a:r>
            <a:r>
              <a:rPr lang="ko-KR" altLang="en-US" dirty="0"/>
              <a:t> 라이브러리의 </a:t>
            </a:r>
            <a:r>
              <a:rPr lang="ko-KR" altLang="en-US" dirty="0" err="1"/>
              <a:t>임베딩</a:t>
            </a:r>
            <a:r>
              <a:rPr lang="ko-KR" altLang="en-US" dirty="0"/>
              <a:t> 레이어 활용</a:t>
            </a:r>
            <a:endParaRPr lang="en-US" altLang="ko-KR" dirty="0"/>
          </a:p>
          <a:p>
            <a:r>
              <a:rPr lang="ko-KR" altLang="en-US" dirty="0"/>
              <a:t>위치 인코딩은 사인</a:t>
            </a:r>
            <a:r>
              <a:rPr lang="en-US" altLang="ko-KR" dirty="0"/>
              <a:t>, </a:t>
            </a:r>
            <a:r>
              <a:rPr lang="ko-KR" altLang="en-US" dirty="0"/>
              <a:t>코사인 함수를 활용한 위치정보 생성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5B78F4-7758-C79C-925E-091ECB9C9D80}"/>
              </a:ext>
            </a:extLst>
          </p:cNvPr>
          <p:cNvSpPr/>
          <p:nvPr/>
        </p:nvSpPr>
        <p:spPr>
          <a:xfrm>
            <a:off x="7548034" y="4730262"/>
            <a:ext cx="4258098" cy="104923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0A661C6-34B1-DF18-F399-E80A39BF5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034" y="278835"/>
            <a:ext cx="4258098" cy="612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+mj-ea"/>
              </a:rPr>
              <a:t>임베딩</a:t>
            </a:r>
            <a:r>
              <a:rPr lang="en-US" altLang="ko-KR" b="1" dirty="0">
                <a:latin typeface="+mj-ea"/>
              </a:rPr>
              <a:t> + </a:t>
            </a:r>
            <a:r>
              <a:rPr lang="ko-KR" altLang="en-US" b="1" dirty="0">
                <a:latin typeface="+mj-ea"/>
              </a:rPr>
              <a:t>위치 인코딩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31EBA-9D0C-BF11-C89C-780EC940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6690"/>
            <a:ext cx="5547737" cy="4321963"/>
          </a:xfrm>
        </p:spPr>
        <p:txBody>
          <a:bodyPr>
            <a:normAutofit/>
          </a:bodyPr>
          <a:lstStyle/>
          <a:p>
            <a:r>
              <a:rPr lang="ko-KR" altLang="en-US" dirty="0"/>
              <a:t>토큰화</a:t>
            </a:r>
            <a:r>
              <a:rPr lang="en-US" altLang="ko-KR" dirty="0"/>
              <a:t>, </a:t>
            </a:r>
            <a:r>
              <a:rPr lang="ko-KR" altLang="en-US" dirty="0"/>
              <a:t>벡터화 된 데이터에 대하여 위치 인코딩을 포함한 </a:t>
            </a:r>
            <a:r>
              <a:rPr lang="ko-KR" altLang="en-US" dirty="0" err="1"/>
              <a:t>임베딩</a:t>
            </a:r>
            <a:r>
              <a:rPr lang="ko-KR" altLang="en-US" dirty="0"/>
              <a:t> 실시</a:t>
            </a:r>
            <a:endParaRPr lang="en-US" altLang="ko-KR" dirty="0"/>
          </a:p>
          <a:p>
            <a:r>
              <a:rPr lang="ko-KR" altLang="en-US" dirty="0" err="1"/>
              <a:t>임베딩은</a:t>
            </a:r>
            <a:r>
              <a:rPr lang="ko-KR" altLang="en-US" dirty="0"/>
              <a:t> 라이브러리의 </a:t>
            </a:r>
            <a:r>
              <a:rPr lang="ko-KR" altLang="en-US" dirty="0" err="1"/>
              <a:t>임베딩</a:t>
            </a:r>
            <a:r>
              <a:rPr lang="ko-KR" altLang="en-US" dirty="0"/>
              <a:t> 레이어 활용</a:t>
            </a:r>
            <a:endParaRPr lang="en-US" altLang="ko-KR" dirty="0"/>
          </a:p>
          <a:p>
            <a:r>
              <a:rPr lang="ko-KR" altLang="en-US" dirty="0"/>
              <a:t>위치 인코딩은 사인</a:t>
            </a:r>
            <a:r>
              <a:rPr lang="en-US" altLang="ko-KR" dirty="0"/>
              <a:t>, </a:t>
            </a:r>
            <a:r>
              <a:rPr lang="ko-KR" altLang="en-US" dirty="0"/>
              <a:t>코사인 함수를 활용한 위치정보 생성</a:t>
            </a:r>
            <a:endParaRPr lang="en-US" altLang="ko-KR" dirty="0"/>
          </a:p>
          <a:p>
            <a:r>
              <a:rPr lang="ko-KR" altLang="en-US" dirty="0"/>
              <a:t>데이터 → </a:t>
            </a:r>
            <a:r>
              <a:rPr lang="ko-KR" altLang="en-US" dirty="0" err="1"/>
              <a:t>임베딩</a:t>
            </a:r>
            <a:r>
              <a:rPr lang="ko-KR" altLang="en-US" dirty="0"/>
              <a:t> 레이어 → 위치 인코딩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5B78F4-7758-C79C-925E-091ECB9C9D80}"/>
              </a:ext>
            </a:extLst>
          </p:cNvPr>
          <p:cNvSpPr/>
          <p:nvPr/>
        </p:nvSpPr>
        <p:spPr>
          <a:xfrm>
            <a:off x="7548034" y="4730262"/>
            <a:ext cx="4258098" cy="104923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4FC078-82E6-1478-AF75-FB25D2436D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0718AA4C-6EC4-0400-95B0-93A907819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292" y="941511"/>
            <a:ext cx="6839416" cy="470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686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0A661C6-34B1-DF18-F399-E80A39BF5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034" y="278835"/>
            <a:ext cx="4258098" cy="612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The global</a:t>
            </a:r>
            <a:br>
              <a:rPr lang="en-US" altLang="ko-KR" b="1" dirty="0">
                <a:latin typeface="+mj-ea"/>
              </a:rPr>
            </a:br>
            <a:r>
              <a:rPr lang="en-US" altLang="ko-KR" b="1" dirty="0">
                <a:latin typeface="+mj-ea"/>
              </a:rPr>
              <a:t>self attention layer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31EBA-9D0C-BF11-C89C-780EC940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6690"/>
            <a:ext cx="5547737" cy="4321963"/>
          </a:xfrm>
        </p:spPr>
        <p:txBody>
          <a:bodyPr>
            <a:normAutofit/>
          </a:bodyPr>
          <a:lstStyle/>
          <a:p>
            <a:r>
              <a:rPr lang="en-US" altLang="ko-KR" dirty="0"/>
              <a:t>Multi Head Attention</a:t>
            </a:r>
          </a:p>
          <a:p>
            <a:pPr lvl="1"/>
            <a:r>
              <a:rPr lang="ko-KR" altLang="en-US" dirty="0"/>
              <a:t>입력된 데이터에 대하여 쿼리</a:t>
            </a:r>
            <a:r>
              <a:rPr lang="en-US" altLang="ko-KR" dirty="0"/>
              <a:t>,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 err="1"/>
              <a:t>벨류</a:t>
            </a:r>
            <a:r>
              <a:rPr lang="en-US" altLang="ko-KR" dirty="0"/>
              <a:t> </a:t>
            </a:r>
            <a:r>
              <a:rPr lang="ko-KR" altLang="en-US" dirty="0"/>
              <a:t>연산을 실행</a:t>
            </a:r>
            <a:endParaRPr lang="en-US" altLang="ko-KR" dirty="0"/>
          </a:p>
          <a:p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MHA</a:t>
            </a:r>
            <a:r>
              <a:rPr lang="ko-KR" altLang="en-US" dirty="0"/>
              <a:t>의 출력에 </a:t>
            </a:r>
            <a:r>
              <a:rPr lang="ko-KR" altLang="en-US" dirty="0" err="1"/>
              <a:t>입력값을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r>
              <a:rPr lang="ko-KR" altLang="en-US" dirty="0" err="1"/>
              <a:t>역전파</a:t>
            </a:r>
            <a:r>
              <a:rPr lang="ko-KR" altLang="en-US" dirty="0"/>
              <a:t> 과정에서 기울기 손실문제 해결</a:t>
            </a:r>
            <a:endParaRPr lang="en-US" altLang="ko-KR" dirty="0"/>
          </a:p>
          <a:p>
            <a:r>
              <a:rPr lang="en-US" altLang="ko-KR" dirty="0"/>
              <a:t>Layer Normalization</a:t>
            </a:r>
          </a:p>
          <a:p>
            <a:pPr lvl="1"/>
            <a:r>
              <a:rPr lang="ko-KR" altLang="en-US" dirty="0"/>
              <a:t>값 정규화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5B78F4-7758-C79C-925E-091ECB9C9D80}"/>
              </a:ext>
            </a:extLst>
          </p:cNvPr>
          <p:cNvSpPr/>
          <p:nvPr/>
        </p:nvSpPr>
        <p:spPr>
          <a:xfrm>
            <a:off x="8307092" y="3859079"/>
            <a:ext cx="1270861" cy="55793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8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6" presetClass="emph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0A661C6-34B1-DF18-F399-E80A39BF5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034" y="278835"/>
            <a:ext cx="4258098" cy="612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The causal</a:t>
            </a:r>
            <a:br>
              <a:rPr lang="en-US" altLang="ko-KR" b="1" dirty="0">
                <a:latin typeface="+mj-ea"/>
              </a:rPr>
            </a:br>
            <a:r>
              <a:rPr lang="en-US" altLang="ko-KR" b="1" dirty="0">
                <a:latin typeface="+mj-ea"/>
              </a:rPr>
              <a:t>self attention layer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31EBA-9D0C-BF11-C89C-780EC940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6690"/>
            <a:ext cx="5547737" cy="4321963"/>
          </a:xfrm>
        </p:spPr>
        <p:txBody>
          <a:bodyPr>
            <a:normAutofit/>
          </a:bodyPr>
          <a:lstStyle/>
          <a:p>
            <a:r>
              <a:rPr lang="en-US" altLang="ko-KR" dirty="0"/>
              <a:t>Multi Head Attention</a:t>
            </a:r>
          </a:p>
          <a:p>
            <a:pPr lvl="1"/>
            <a:r>
              <a:rPr lang="ko-KR" altLang="en-US" dirty="0"/>
              <a:t>입력된 데이터에 대하여 쿼리</a:t>
            </a:r>
            <a:r>
              <a:rPr lang="en-US" altLang="ko-KR" dirty="0"/>
              <a:t>,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 err="1"/>
              <a:t>벨류</a:t>
            </a:r>
            <a:r>
              <a:rPr lang="en-US" altLang="ko-KR" dirty="0"/>
              <a:t> </a:t>
            </a:r>
            <a:r>
              <a:rPr lang="ko-KR" altLang="en-US" dirty="0"/>
              <a:t>연산을 실행</a:t>
            </a:r>
            <a:endParaRPr lang="en-US" altLang="ko-KR" dirty="0"/>
          </a:p>
          <a:p>
            <a:pPr lvl="1"/>
            <a:r>
              <a:rPr lang="ko-KR" altLang="en-US" dirty="0"/>
              <a:t>예측을 위한 </a:t>
            </a:r>
            <a:r>
              <a:rPr lang="ko-KR" altLang="en-US" dirty="0" err="1"/>
              <a:t>마스킹</a:t>
            </a:r>
            <a:r>
              <a:rPr lang="ko-KR" altLang="en-US" dirty="0"/>
              <a:t> 과정 포함</a:t>
            </a:r>
            <a:endParaRPr lang="en-US" altLang="ko-KR" dirty="0"/>
          </a:p>
          <a:p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MHA</a:t>
            </a:r>
            <a:r>
              <a:rPr lang="ko-KR" altLang="en-US" dirty="0"/>
              <a:t>의 출력에 </a:t>
            </a:r>
            <a:r>
              <a:rPr lang="ko-KR" altLang="en-US" dirty="0" err="1"/>
              <a:t>입력값을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r>
              <a:rPr lang="ko-KR" altLang="en-US" dirty="0" err="1"/>
              <a:t>역전파</a:t>
            </a:r>
            <a:r>
              <a:rPr lang="ko-KR" altLang="en-US" dirty="0"/>
              <a:t> 과정에서 기울기 손실문제 해결</a:t>
            </a:r>
            <a:endParaRPr lang="en-US" altLang="ko-KR" dirty="0"/>
          </a:p>
          <a:p>
            <a:r>
              <a:rPr lang="en-US" altLang="ko-KR" dirty="0"/>
              <a:t>Layer Normalization</a:t>
            </a:r>
          </a:p>
          <a:p>
            <a:pPr lvl="1"/>
            <a:r>
              <a:rPr lang="ko-KR" altLang="en-US" dirty="0"/>
              <a:t>값 정규화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5B78F4-7758-C79C-925E-091ECB9C9D80}"/>
              </a:ext>
            </a:extLst>
          </p:cNvPr>
          <p:cNvSpPr/>
          <p:nvPr/>
        </p:nvSpPr>
        <p:spPr>
          <a:xfrm>
            <a:off x="9732234" y="3636985"/>
            <a:ext cx="1270861" cy="77974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60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6" presetClass="emph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0A661C6-34B1-DF18-F399-E80A39BF5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034" y="278835"/>
            <a:ext cx="4258098" cy="612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The cross</a:t>
            </a:r>
            <a:br>
              <a:rPr lang="en-US" altLang="ko-KR" b="1" dirty="0">
                <a:latin typeface="+mj-ea"/>
              </a:rPr>
            </a:br>
            <a:r>
              <a:rPr lang="en-US" altLang="ko-KR" b="1" dirty="0">
                <a:latin typeface="+mj-ea"/>
              </a:rPr>
              <a:t>attention layer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31EBA-9D0C-BF11-C89C-780EC940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6690"/>
            <a:ext cx="5547737" cy="4321963"/>
          </a:xfrm>
        </p:spPr>
        <p:txBody>
          <a:bodyPr>
            <a:normAutofit/>
          </a:bodyPr>
          <a:lstStyle/>
          <a:p>
            <a:r>
              <a:rPr lang="en-US" altLang="ko-KR" dirty="0"/>
              <a:t>Multi Head Attention</a:t>
            </a:r>
          </a:p>
          <a:p>
            <a:pPr lvl="1"/>
            <a:r>
              <a:rPr lang="ko-KR" altLang="en-US" dirty="0"/>
              <a:t>쿼리 </a:t>
            </a:r>
            <a:r>
              <a:rPr lang="en-US" altLang="ko-KR" dirty="0"/>
              <a:t>= </a:t>
            </a:r>
            <a:r>
              <a:rPr lang="ko-KR" altLang="en-US" dirty="0"/>
              <a:t>입력 데이터</a:t>
            </a:r>
            <a:endParaRPr lang="en-US" altLang="ko-KR" dirty="0"/>
          </a:p>
          <a:p>
            <a:pPr lvl="1"/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 err="1"/>
              <a:t>벨류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인코더의 출력 데이터</a:t>
            </a:r>
            <a:endParaRPr lang="en-US" altLang="ko-KR" dirty="0"/>
          </a:p>
          <a:p>
            <a:pPr lvl="1"/>
            <a:r>
              <a:rPr lang="ko-KR" altLang="en-US" dirty="0"/>
              <a:t>쿼리</a:t>
            </a:r>
            <a:r>
              <a:rPr lang="en-US" altLang="ko-KR" dirty="0"/>
              <a:t>,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 err="1"/>
              <a:t>벨류</a:t>
            </a:r>
            <a:r>
              <a:rPr lang="ko-KR" altLang="en-US" dirty="0"/>
              <a:t> 연산 실행</a:t>
            </a:r>
            <a:endParaRPr lang="en-US" altLang="ko-KR" dirty="0"/>
          </a:p>
          <a:p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MHA</a:t>
            </a:r>
            <a:r>
              <a:rPr lang="ko-KR" altLang="en-US" dirty="0"/>
              <a:t>의 출력에 </a:t>
            </a:r>
            <a:r>
              <a:rPr lang="ko-KR" altLang="en-US" dirty="0" err="1"/>
              <a:t>입력값을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r>
              <a:rPr lang="ko-KR" altLang="en-US" dirty="0" err="1"/>
              <a:t>역전파</a:t>
            </a:r>
            <a:r>
              <a:rPr lang="ko-KR" altLang="en-US" dirty="0"/>
              <a:t> 과정에서 기울기 손실문제 해결</a:t>
            </a:r>
            <a:endParaRPr lang="en-US" altLang="ko-KR" dirty="0"/>
          </a:p>
          <a:p>
            <a:r>
              <a:rPr lang="en-US" altLang="ko-KR" dirty="0"/>
              <a:t>Layer Normalization</a:t>
            </a:r>
          </a:p>
          <a:p>
            <a:pPr lvl="1"/>
            <a:r>
              <a:rPr lang="ko-KR" altLang="en-US" dirty="0"/>
              <a:t>값 정규화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5B78F4-7758-C79C-925E-091ECB9C9D80}"/>
              </a:ext>
            </a:extLst>
          </p:cNvPr>
          <p:cNvSpPr/>
          <p:nvPr/>
        </p:nvSpPr>
        <p:spPr>
          <a:xfrm>
            <a:off x="9749487" y="2443219"/>
            <a:ext cx="1270861" cy="77974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39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6" presetClass="emph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[END] </a:t>
            </a:r>
            <a:r>
              <a:rPr lang="ko-KR" altLang="en-US" b="1" dirty="0">
                <a:latin typeface="+mj-ea"/>
              </a:rPr>
              <a:t>를 만날 때까지</a:t>
            </a:r>
            <a:r>
              <a:rPr lang="en-US" altLang="ko-KR" b="1" dirty="0">
                <a:latin typeface="+mj-ea"/>
              </a:rPr>
              <a:t>...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31EBA-9D0C-BF11-C89C-780EC940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6690"/>
            <a:ext cx="5547737" cy="4321963"/>
          </a:xfrm>
        </p:spPr>
        <p:txBody>
          <a:bodyPr>
            <a:normAutofit/>
          </a:bodyPr>
          <a:lstStyle/>
          <a:p>
            <a:r>
              <a:rPr lang="ko-KR" altLang="en-US" dirty="0"/>
              <a:t>각 질문과 답변에 대하여 단어</a:t>
            </a:r>
            <a:r>
              <a:rPr lang="en-US" altLang="ko-KR" dirty="0"/>
              <a:t>(</a:t>
            </a:r>
            <a:r>
              <a:rPr lang="ko-KR" altLang="en-US" dirty="0"/>
              <a:t>토큰</a:t>
            </a:r>
            <a:r>
              <a:rPr lang="en-US" altLang="ko-KR" dirty="0"/>
              <a:t>)</a:t>
            </a:r>
            <a:r>
              <a:rPr lang="ko-KR" altLang="en-US" dirty="0"/>
              <a:t>를 예측</a:t>
            </a:r>
            <a:endParaRPr lang="en-US" altLang="ko-KR" dirty="0"/>
          </a:p>
          <a:p>
            <a:r>
              <a:rPr lang="en-US" altLang="ko-KR" dirty="0"/>
              <a:t>[END] </a:t>
            </a:r>
            <a:r>
              <a:rPr lang="ko-KR" altLang="en-US" dirty="0"/>
              <a:t>가 예측 될 때가지 단어</a:t>
            </a:r>
            <a:r>
              <a:rPr lang="en-US" altLang="ko-KR" dirty="0"/>
              <a:t>(</a:t>
            </a:r>
            <a:r>
              <a:rPr lang="ko-KR" altLang="en-US" dirty="0"/>
              <a:t>토큰</a:t>
            </a:r>
            <a:r>
              <a:rPr lang="en-US" altLang="ko-KR" dirty="0"/>
              <a:t>)</a:t>
            </a:r>
            <a:r>
              <a:rPr lang="ko-KR" altLang="en-US" dirty="0"/>
              <a:t>을 출력</a:t>
            </a:r>
            <a:endParaRPr lang="en-US" altLang="ko-K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15A885-58CF-DF4E-2D45-4B7BFFE25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747" y="0"/>
            <a:ext cx="4322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C4451FF-CBB6-8F12-3238-DAE7DFDF0ADE}"/>
              </a:ext>
            </a:extLst>
          </p:cNvPr>
          <p:cNvSpPr/>
          <p:nvPr/>
        </p:nvSpPr>
        <p:spPr>
          <a:xfrm>
            <a:off x="7518400" y="5651500"/>
            <a:ext cx="1981200" cy="110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[START] [</a:t>
            </a:r>
            <a:r>
              <a:rPr lang="ko-KR" altLang="en-US" dirty="0"/>
              <a:t>이번에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.................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신나</a:t>
            </a:r>
            <a:r>
              <a:rPr lang="en-US" altLang="ko-KR" dirty="0"/>
              <a:t>] [!] [END]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78CEAB-C9D2-8C64-F01C-D68778CCC58E}"/>
              </a:ext>
            </a:extLst>
          </p:cNvPr>
          <p:cNvSpPr/>
          <p:nvPr/>
        </p:nvSpPr>
        <p:spPr>
          <a:xfrm>
            <a:off x="9749821" y="5651500"/>
            <a:ext cx="1981200" cy="110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[START] [</a:t>
            </a:r>
            <a:r>
              <a:rPr lang="ko-KR" altLang="en-US" dirty="0"/>
              <a:t>엄마의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.................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기쁘시군요</a:t>
            </a:r>
            <a:r>
              <a:rPr lang="en-US" altLang="ko-KR" dirty="0"/>
              <a:t>] [.]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2B73E5-B2FB-7F83-5D63-0F9FD965DB81}"/>
              </a:ext>
            </a:extLst>
          </p:cNvPr>
          <p:cNvSpPr/>
          <p:nvPr/>
        </p:nvSpPr>
        <p:spPr>
          <a:xfrm>
            <a:off x="9749821" y="89133"/>
            <a:ext cx="1981200" cy="110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엄마의</a:t>
            </a:r>
            <a:r>
              <a:rPr lang="en-US" altLang="ko-KR" dirty="0"/>
              <a:t>] .............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기쁘시군요</a:t>
            </a:r>
            <a:r>
              <a:rPr lang="en-US" altLang="ko-KR" dirty="0"/>
              <a:t>] [.]</a:t>
            </a:r>
          </a:p>
          <a:p>
            <a:r>
              <a:rPr lang="en-US" altLang="ko-KR" dirty="0"/>
              <a:t>[END]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294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5" y="962902"/>
            <a:ext cx="6095059" cy="2380828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latin typeface="+mj-ea"/>
              </a:rPr>
              <a:t>3. </a:t>
            </a:r>
            <a:r>
              <a:rPr lang="ko-KR" altLang="en-US" sz="4800" b="1" dirty="0">
                <a:latin typeface="+mj-ea"/>
              </a:rPr>
              <a:t>모델 학습 </a:t>
            </a:r>
            <a:r>
              <a:rPr lang="en-US" altLang="ko-KR" sz="4800" b="1" dirty="0">
                <a:latin typeface="+mj-ea"/>
              </a:rPr>
              <a:t>· </a:t>
            </a:r>
            <a:r>
              <a:rPr lang="ko-KR" altLang="en-US" sz="4800" b="1" dirty="0">
                <a:latin typeface="+mj-ea"/>
              </a:rPr>
              <a:t>평가</a:t>
            </a:r>
          </a:p>
        </p:txBody>
      </p:sp>
      <p:pic>
        <p:nvPicPr>
          <p:cNvPr id="5" name="그래픽 4" descr="휴대폰 및 계산기와 노트북">
            <a:extLst>
              <a:ext uri="{FF2B5EF4-FFF2-40B4-BE49-F238E27FC236}">
                <a16:creationId xmlns:a16="http://schemas.microsoft.com/office/drawing/2014/main" id="{81603A0C-3E5F-4610-36C8-4AA17D4B8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5361" y="2851361"/>
            <a:ext cx="4006639" cy="400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60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파라미터 지정</a:t>
            </a:r>
            <a:endParaRPr lang="en-US" altLang="ko-KR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31EBA-9D0C-BF11-C89C-780EC940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6690"/>
            <a:ext cx="6092221" cy="4507202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학습률</a:t>
            </a:r>
            <a:r>
              <a:rPr lang="en-US" altLang="ko-KR" dirty="0"/>
              <a:t> : </a:t>
            </a:r>
            <a:r>
              <a:rPr lang="ko-KR" altLang="en-US" dirty="0"/>
              <a:t>학습진행에 따라 </a:t>
            </a:r>
            <a:r>
              <a:rPr lang="ko-KR" altLang="en-US" dirty="0" err="1"/>
              <a:t>학습률</a:t>
            </a:r>
            <a:r>
              <a:rPr lang="ko-KR" altLang="en-US" dirty="0"/>
              <a:t> 조정</a:t>
            </a:r>
            <a:endParaRPr lang="en-US" altLang="ko-KR" dirty="0"/>
          </a:p>
          <a:p>
            <a:r>
              <a:rPr lang="ko-KR" altLang="en-US" dirty="0"/>
              <a:t>레이어 수 </a:t>
            </a:r>
            <a:r>
              <a:rPr lang="en-US" altLang="ko-KR" dirty="0"/>
              <a:t>: 2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 err="1"/>
              <a:t>임베딩</a:t>
            </a:r>
            <a:r>
              <a:rPr lang="ko-KR" altLang="en-US" dirty="0"/>
              <a:t> 차원 </a:t>
            </a:r>
            <a:r>
              <a:rPr lang="en-US" altLang="ko-KR" dirty="0"/>
              <a:t>: 512 </a:t>
            </a:r>
            <a:r>
              <a:rPr lang="ko-KR" altLang="en-US" dirty="0"/>
              <a:t>차원</a:t>
            </a:r>
            <a:endParaRPr lang="en-US" altLang="ko-KR" dirty="0"/>
          </a:p>
          <a:p>
            <a:r>
              <a:rPr lang="en-US" altLang="ko-KR" dirty="0"/>
              <a:t>Multi Head Attention</a:t>
            </a:r>
            <a:r>
              <a:rPr lang="ko-KR" altLang="en-US" dirty="0"/>
              <a:t>의 </a:t>
            </a:r>
            <a:r>
              <a:rPr lang="en-US" altLang="ko-KR" dirty="0"/>
              <a:t>Head </a:t>
            </a:r>
            <a:r>
              <a:rPr lang="ko-KR" altLang="en-US" dirty="0"/>
              <a:t>수 </a:t>
            </a:r>
            <a:r>
              <a:rPr lang="en-US" altLang="ko-KR" dirty="0"/>
              <a:t>: 4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 err="1"/>
              <a:t>은닉층</a:t>
            </a:r>
            <a:r>
              <a:rPr lang="ko-KR" altLang="en-US" dirty="0"/>
              <a:t> 차원 </a:t>
            </a:r>
            <a:r>
              <a:rPr lang="en-US" altLang="ko-KR" dirty="0"/>
              <a:t>: 256 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과적합방지 </a:t>
            </a:r>
            <a:r>
              <a:rPr lang="en-US" altLang="ko-KR" dirty="0"/>
              <a:t>: Drop Out 0.1</a:t>
            </a:r>
          </a:p>
          <a:p>
            <a:r>
              <a:rPr lang="ko-KR" altLang="en-US" dirty="0"/>
              <a:t>총 학습 파라미터 수 </a:t>
            </a:r>
            <a:r>
              <a:rPr lang="en-US" altLang="ko-KR" dirty="0"/>
              <a:t>: 41,606,908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7F94007-42D4-A3BB-335E-9F21E9596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126" y="2174950"/>
            <a:ext cx="5222265" cy="332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230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모델 학습</a:t>
            </a:r>
            <a:endParaRPr lang="en-US" altLang="ko-KR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31EBA-9D0C-BF11-C89C-780EC940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6690"/>
            <a:ext cx="6092221" cy="4507202"/>
          </a:xfrm>
        </p:spPr>
        <p:txBody>
          <a:bodyPr>
            <a:normAutofit/>
          </a:bodyPr>
          <a:lstStyle/>
          <a:p>
            <a:r>
              <a:rPr lang="en-US" altLang="ko-KR" dirty="0"/>
              <a:t>epochs : 10</a:t>
            </a:r>
            <a:r>
              <a:rPr lang="ko-KR" altLang="en-US" dirty="0"/>
              <a:t>회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회 이후 과적합이 발생함</a:t>
            </a:r>
            <a:endParaRPr lang="en-US" altLang="ko-KR" dirty="0"/>
          </a:p>
          <a:p>
            <a:r>
              <a:rPr lang="ko-KR" altLang="en-US" dirty="0"/>
              <a:t>학습 데이터 최종 손실 </a:t>
            </a:r>
            <a:r>
              <a:rPr lang="en-US" altLang="ko-KR" dirty="0"/>
              <a:t>: 0.9335</a:t>
            </a:r>
          </a:p>
          <a:p>
            <a:r>
              <a:rPr lang="ko-KR" altLang="en-US" dirty="0"/>
              <a:t>학습 데이터 최종 정확도 </a:t>
            </a:r>
            <a:r>
              <a:rPr lang="en-US" altLang="ko-KR" dirty="0"/>
              <a:t>: 0.7602</a:t>
            </a:r>
          </a:p>
          <a:p>
            <a:r>
              <a:rPr lang="ko-KR" altLang="en-US" dirty="0"/>
              <a:t>검증 데이터 최종 손실 </a:t>
            </a:r>
            <a:r>
              <a:rPr lang="en-US" altLang="ko-KR" dirty="0"/>
              <a:t>: 4.3675 </a:t>
            </a:r>
          </a:p>
          <a:p>
            <a:r>
              <a:rPr lang="ko-KR" altLang="en-US" dirty="0"/>
              <a:t>검증 데이터 최종 정확도 </a:t>
            </a:r>
            <a:r>
              <a:rPr lang="en-US" altLang="ko-KR" dirty="0"/>
              <a:t>: 0.4071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C0A0DD-233A-BEBB-5D00-A5C1418D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33" y="2075957"/>
            <a:ext cx="5481692" cy="375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40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2022</a:t>
            </a:r>
            <a:r>
              <a:rPr lang="ko-KR" altLang="en-US" b="1" dirty="0">
                <a:latin typeface="+mj-ea"/>
              </a:rPr>
              <a:t>년 </a:t>
            </a:r>
            <a:r>
              <a:rPr lang="en-US" altLang="ko-KR" b="1" dirty="0">
                <a:latin typeface="+mj-ea"/>
              </a:rPr>
              <a:t>11</a:t>
            </a:r>
            <a:r>
              <a:rPr lang="ko-KR" altLang="en-US" b="1" dirty="0">
                <a:latin typeface="+mj-ea"/>
              </a:rPr>
              <a:t>월 </a:t>
            </a:r>
            <a:r>
              <a:rPr lang="en-US" altLang="ko-KR" b="1" dirty="0">
                <a:latin typeface="+mj-ea"/>
              </a:rPr>
              <a:t>“</a:t>
            </a:r>
            <a:r>
              <a:rPr lang="ko-KR" altLang="en-US" b="1" dirty="0" err="1">
                <a:latin typeface="+mj-ea"/>
              </a:rPr>
              <a:t>챗</a:t>
            </a:r>
            <a:r>
              <a:rPr lang="en-US" altLang="ko-KR" b="1" dirty="0">
                <a:latin typeface="+mj-ea"/>
              </a:rPr>
              <a:t>GPT” </a:t>
            </a:r>
            <a:r>
              <a:rPr lang="ko-KR" altLang="en-US" b="1" dirty="0">
                <a:latin typeface="+mj-ea"/>
              </a:rPr>
              <a:t>등장</a:t>
            </a:r>
            <a:r>
              <a:rPr lang="en-US" altLang="ko-KR" b="1" dirty="0">
                <a:latin typeface="+mj-ea"/>
              </a:rPr>
              <a:t>!!</a:t>
            </a:r>
            <a:endParaRPr lang="ko-KR" altLang="en-US" b="1" dirty="0">
              <a:latin typeface="+mj-ea"/>
            </a:endParaRPr>
          </a:p>
        </p:txBody>
      </p:sp>
      <p:graphicFrame>
        <p:nvGraphicFramePr>
          <p:cNvPr id="19" name="내용 개체 틀 2">
            <a:extLst>
              <a:ext uri="{FF2B5EF4-FFF2-40B4-BE49-F238E27FC236}">
                <a16:creationId xmlns:a16="http://schemas.microsoft.com/office/drawing/2014/main" id="{FCEC98E5-7834-921E-F3EB-5373FD67F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792287"/>
              </p:ext>
            </p:extLst>
          </p:nvPr>
        </p:nvGraphicFramePr>
        <p:xfrm>
          <a:off x="1450975" y="20610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2847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모델 평가</a:t>
            </a:r>
            <a:r>
              <a:rPr lang="en-US" altLang="ko-KR" b="1" dirty="0">
                <a:latin typeface="+mj-ea"/>
              </a:rPr>
              <a:t>1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31EBA-9D0C-BF11-C89C-780EC940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6690"/>
            <a:ext cx="10032665" cy="390122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질문</a:t>
            </a:r>
            <a:endParaRPr lang="en-US" altLang="ko-KR" sz="2800" dirty="0"/>
          </a:p>
          <a:p>
            <a:pPr lvl="1"/>
            <a:r>
              <a:rPr lang="en-US" altLang="ko-KR" sz="2600" dirty="0"/>
              <a:t>“</a:t>
            </a:r>
            <a:r>
              <a:rPr lang="ko-KR" altLang="en-US" sz="2600" dirty="0"/>
              <a:t>취업하기 위해서 열심히 준비하고 있지만</a:t>
            </a:r>
            <a:r>
              <a:rPr lang="en-US" altLang="ko-KR" sz="2600" dirty="0"/>
              <a:t>, </a:t>
            </a:r>
            <a:r>
              <a:rPr lang="ko-KR" altLang="en-US" sz="2600" dirty="0"/>
              <a:t>직장을 구하지 </a:t>
            </a:r>
            <a:r>
              <a:rPr lang="ko-KR" altLang="en-US" sz="2600" dirty="0" err="1"/>
              <a:t>못할까봐</a:t>
            </a:r>
            <a:r>
              <a:rPr lang="ko-KR" altLang="en-US" sz="2600" dirty="0"/>
              <a:t> </a:t>
            </a:r>
            <a:r>
              <a:rPr lang="ko-KR" altLang="en-US" sz="2600" dirty="0" err="1"/>
              <a:t>걱정되</a:t>
            </a:r>
            <a:r>
              <a:rPr lang="en-US" altLang="ko-KR" sz="2600" dirty="0"/>
              <a:t>”</a:t>
            </a:r>
          </a:p>
          <a:p>
            <a:r>
              <a:rPr lang="ko-KR" altLang="en-US" sz="2800" dirty="0"/>
              <a:t>답변</a:t>
            </a:r>
            <a:endParaRPr lang="en-US" altLang="ko-KR" sz="2800" dirty="0"/>
          </a:p>
          <a:p>
            <a:pPr lvl="1"/>
            <a:r>
              <a:rPr lang="en-US" altLang="ko-KR" sz="2600" dirty="0"/>
              <a:t>“</a:t>
            </a:r>
            <a:r>
              <a:rPr lang="ko-KR" altLang="en-US" sz="2600" dirty="0"/>
              <a:t>걱정이 많으시겠어요 </a:t>
            </a:r>
            <a:r>
              <a:rPr lang="en-US" altLang="ko-KR" sz="2600" dirty="0"/>
              <a:t>.  </a:t>
            </a:r>
            <a:r>
              <a:rPr lang="ko-KR" altLang="en-US" sz="2600" dirty="0"/>
              <a:t>미래에 대한 불안이 크면 어떻게 하면 좋을까요 </a:t>
            </a:r>
            <a:r>
              <a:rPr lang="en-US" altLang="ko-KR" sz="2600" dirty="0"/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1635450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모델 평가</a:t>
            </a:r>
            <a:r>
              <a:rPr lang="en-US" altLang="ko-KR" b="1" dirty="0">
                <a:latin typeface="+mj-ea"/>
              </a:rPr>
              <a:t>2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31EBA-9D0C-BF11-C89C-780EC940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6690"/>
            <a:ext cx="10032665" cy="390122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질문</a:t>
            </a:r>
            <a:endParaRPr lang="en-US" altLang="ko-KR" sz="2800" dirty="0"/>
          </a:p>
          <a:p>
            <a:pPr lvl="1"/>
            <a:r>
              <a:rPr lang="en-US" altLang="ko-KR" sz="2600" dirty="0"/>
              <a:t>“</a:t>
            </a:r>
            <a:r>
              <a:rPr lang="ko-KR" altLang="en-US" sz="2600" dirty="0"/>
              <a:t>딸이 나에게 선물을 줬어</a:t>
            </a:r>
            <a:r>
              <a:rPr lang="en-US" altLang="ko-KR" sz="2600" dirty="0"/>
              <a:t>. </a:t>
            </a:r>
            <a:r>
              <a:rPr lang="ko-KR" altLang="en-US" sz="2600" dirty="0"/>
              <a:t>그래서 너무 기뻐</a:t>
            </a:r>
            <a:r>
              <a:rPr lang="en-US" altLang="ko-KR" sz="2600" dirty="0"/>
              <a:t>”</a:t>
            </a:r>
          </a:p>
          <a:p>
            <a:r>
              <a:rPr lang="ko-KR" altLang="en-US" sz="2800" dirty="0"/>
              <a:t>답변</a:t>
            </a:r>
            <a:endParaRPr lang="en-US" altLang="ko-KR" sz="2800" dirty="0"/>
          </a:p>
          <a:p>
            <a:pPr lvl="1"/>
            <a:r>
              <a:rPr lang="en-US" altLang="ko-KR" sz="2600" dirty="0"/>
              <a:t>“</a:t>
            </a:r>
            <a:r>
              <a:rPr lang="ko-KR" altLang="en-US" sz="2600" dirty="0"/>
              <a:t>따님분이 선물을 주셨군요 </a:t>
            </a:r>
            <a:r>
              <a:rPr lang="en-US" altLang="ko-KR" sz="2600" dirty="0"/>
              <a:t>.  </a:t>
            </a:r>
            <a:r>
              <a:rPr lang="ko-KR" altLang="en-US" sz="2600" dirty="0"/>
              <a:t>정말 행복하시겠어요 </a:t>
            </a:r>
            <a:r>
              <a:rPr lang="en-US" altLang="ko-KR" sz="26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801113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모델 평가</a:t>
            </a:r>
            <a:r>
              <a:rPr lang="en-US" altLang="ko-KR" b="1" dirty="0">
                <a:latin typeface="+mj-ea"/>
              </a:rPr>
              <a:t>3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31EBA-9D0C-BF11-C89C-780EC940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6690"/>
            <a:ext cx="10032665" cy="390122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질문</a:t>
            </a:r>
            <a:endParaRPr lang="en-US" altLang="ko-KR" sz="2800" dirty="0"/>
          </a:p>
          <a:p>
            <a:pPr lvl="1"/>
            <a:r>
              <a:rPr lang="en-US" altLang="ko-KR" sz="2600" dirty="0"/>
              <a:t>“</a:t>
            </a:r>
            <a:r>
              <a:rPr lang="ko-KR" altLang="en-US" sz="2600" dirty="0"/>
              <a:t>너는 </a:t>
            </a:r>
            <a:r>
              <a:rPr lang="ko-KR" altLang="en-US" sz="2600" dirty="0" err="1"/>
              <a:t>누구니</a:t>
            </a:r>
            <a:r>
              <a:rPr lang="en-US" altLang="ko-KR" sz="2600" dirty="0"/>
              <a:t>?”</a:t>
            </a:r>
          </a:p>
          <a:p>
            <a:r>
              <a:rPr lang="ko-KR" altLang="en-US" sz="2800" dirty="0"/>
              <a:t>답변</a:t>
            </a:r>
            <a:endParaRPr lang="en-US" altLang="ko-KR" sz="2800" dirty="0"/>
          </a:p>
          <a:p>
            <a:pPr lvl="1"/>
            <a:r>
              <a:rPr lang="en-US" altLang="ko-KR" sz="2600" dirty="0"/>
              <a:t>“</a:t>
            </a:r>
            <a:r>
              <a:rPr lang="ko-KR" altLang="en-US" sz="2600" dirty="0"/>
              <a:t>저는 </a:t>
            </a:r>
            <a:r>
              <a:rPr lang="ko-KR" altLang="en-US" sz="2600" dirty="0" err="1"/>
              <a:t>이연준님이</a:t>
            </a:r>
            <a:r>
              <a:rPr lang="ko-KR" altLang="en-US" sz="2600" dirty="0"/>
              <a:t> 만든 </a:t>
            </a:r>
            <a:r>
              <a:rPr lang="ko-KR" altLang="en-US" sz="2600" dirty="0" err="1"/>
              <a:t>챗봇이에요</a:t>
            </a:r>
            <a:r>
              <a:rPr lang="en-US" altLang="ko-KR" sz="2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0064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모델 평가</a:t>
            </a:r>
            <a:r>
              <a:rPr lang="en-US" altLang="ko-KR" b="1" dirty="0">
                <a:latin typeface="+mj-ea"/>
              </a:rPr>
              <a:t>4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31EBA-9D0C-BF11-C89C-780EC940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6690"/>
            <a:ext cx="10032665" cy="390122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질문</a:t>
            </a:r>
            <a:endParaRPr lang="en-US" altLang="ko-KR" sz="2800" dirty="0"/>
          </a:p>
          <a:p>
            <a:pPr lvl="1"/>
            <a:r>
              <a:rPr lang="en-US" altLang="ko-KR" sz="2600" dirty="0"/>
              <a:t>“</a:t>
            </a:r>
            <a:r>
              <a:rPr lang="ko-KR" altLang="en-US" sz="2600" dirty="0"/>
              <a:t>아무리 생각해도 너는 멍청한 것 같아</a:t>
            </a:r>
            <a:r>
              <a:rPr lang="en-US" altLang="ko-KR" sz="2600" dirty="0"/>
              <a:t>”</a:t>
            </a:r>
          </a:p>
          <a:p>
            <a:r>
              <a:rPr lang="ko-KR" altLang="en-US" sz="2800" dirty="0"/>
              <a:t>답변</a:t>
            </a:r>
            <a:endParaRPr lang="en-US" altLang="ko-KR" sz="2800" dirty="0"/>
          </a:p>
          <a:p>
            <a:pPr lvl="1"/>
            <a:r>
              <a:rPr lang="en-US" altLang="ko-KR" sz="2600" dirty="0"/>
              <a:t>“</a:t>
            </a:r>
            <a:r>
              <a:rPr lang="ko-KR" altLang="en-US" sz="2600" dirty="0"/>
              <a:t>무엇 때문에 말에 상처받아 할까요 </a:t>
            </a:r>
            <a:r>
              <a:rPr lang="en-US" altLang="ko-KR" sz="2600" dirty="0"/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525620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5" y="962902"/>
            <a:ext cx="6095059" cy="2380828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latin typeface="+mj-ea"/>
              </a:rPr>
              <a:t>4. </a:t>
            </a:r>
            <a:r>
              <a:rPr lang="ko-KR" altLang="en-US" sz="4800" b="1" dirty="0">
                <a:latin typeface="+mj-ea"/>
              </a:rPr>
              <a:t>결론 </a:t>
            </a:r>
            <a:r>
              <a:rPr lang="en-US" altLang="ko-KR" sz="4800" b="1" dirty="0">
                <a:latin typeface="+mj-ea"/>
              </a:rPr>
              <a:t>· </a:t>
            </a:r>
            <a:r>
              <a:rPr lang="ko-KR" altLang="en-US" sz="4800" b="1" dirty="0">
                <a:latin typeface="+mj-ea"/>
              </a:rPr>
              <a:t>한계점</a:t>
            </a:r>
          </a:p>
        </p:txBody>
      </p:sp>
      <p:pic>
        <p:nvPicPr>
          <p:cNvPr id="4" name="그래픽 3" descr="꽃이 피는 선인장">
            <a:extLst>
              <a:ext uri="{FF2B5EF4-FFF2-40B4-BE49-F238E27FC236}">
                <a16:creationId xmlns:a16="http://schemas.microsoft.com/office/drawing/2014/main" id="{FC6CCD4B-E505-6C9B-BCD1-9C2C940FE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3809" y="252195"/>
            <a:ext cx="3368191" cy="336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02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결론 </a:t>
            </a:r>
            <a:r>
              <a:rPr lang="en-US" altLang="ko-KR" b="1" dirty="0">
                <a:latin typeface="+mj-ea"/>
              </a:rPr>
              <a:t>· </a:t>
            </a:r>
            <a:r>
              <a:rPr lang="ko-KR" altLang="en-US" b="1" dirty="0">
                <a:latin typeface="+mj-ea"/>
              </a:rPr>
              <a:t>한계점</a:t>
            </a:r>
            <a:endParaRPr lang="en-US" altLang="ko-KR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31EBA-9D0C-BF11-C89C-780EC940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83128"/>
            <a:ext cx="10032665" cy="4373836"/>
          </a:xfrm>
        </p:spPr>
        <p:txBody>
          <a:bodyPr>
            <a:normAutofit/>
          </a:bodyPr>
          <a:lstStyle/>
          <a:p>
            <a:r>
              <a:rPr lang="ko-KR" altLang="en-US" sz="2600" dirty="0" err="1"/>
              <a:t>챗봇</a:t>
            </a:r>
            <a:r>
              <a:rPr lang="ko-KR" altLang="en-US" sz="2600" dirty="0"/>
              <a:t> 학습 과정에서 </a:t>
            </a:r>
            <a:r>
              <a:rPr lang="en-US" altLang="ko-KR" sz="2600" dirty="0"/>
              <a:t>“</a:t>
            </a:r>
            <a:r>
              <a:rPr lang="ko-KR" altLang="en-US" sz="2600" dirty="0"/>
              <a:t>감성대화 말뭉치</a:t>
            </a:r>
            <a:r>
              <a:rPr lang="en-US" altLang="ko-KR" sz="2600" dirty="0"/>
              <a:t>”</a:t>
            </a:r>
            <a:r>
              <a:rPr lang="ko-KR" altLang="en-US" sz="2600" dirty="0"/>
              <a:t>를 활용</a:t>
            </a:r>
            <a:endParaRPr lang="en-US" altLang="ko-KR" sz="2600" dirty="0"/>
          </a:p>
          <a:p>
            <a:pPr lvl="1"/>
            <a:r>
              <a:rPr lang="ko-KR" altLang="en-US" sz="2400" dirty="0"/>
              <a:t>낮은 수준의 일상대화 가능</a:t>
            </a:r>
            <a:endParaRPr lang="en-US" altLang="ko-KR" sz="2400" dirty="0"/>
          </a:p>
          <a:p>
            <a:pPr lvl="1"/>
            <a:r>
              <a:rPr lang="ko-KR" altLang="en-US" sz="2400" dirty="0" err="1"/>
              <a:t>챗봇이</a:t>
            </a:r>
            <a:r>
              <a:rPr lang="ko-KR" altLang="en-US" sz="2400" dirty="0"/>
              <a:t> </a:t>
            </a:r>
            <a:r>
              <a:rPr lang="en-US" altLang="ko-KR" sz="2400" dirty="0"/>
              <a:t>“</a:t>
            </a:r>
            <a:r>
              <a:rPr lang="ko-KR" altLang="en-US" sz="2400" dirty="0"/>
              <a:t>감성 답변</a:t>
            </a:r>
            <a:r>
              <a:rPr lang="en-US" altLang="ko-KR" sz="2400" dirty="0"/>
              <a:t>”</a:t>
            </a:r>
            <a:r>
              <a:rPr lang="ko-KR" altLang="en-US" sz="2400" dirty="0"/>
              <a:t>에 충실하게 됨</a:t>
            </a:r>
            <a:endParaRPr lang="en-US" altLang="ko-KR" sz="2400" dirty="0"/>
          </a:p>
          <a:p>
            <a:pPr lvl="1"/>
            <a:r>
              <a:rPr lang="ko-KR" altLang="en-US" sz="2400" dirty="0"/>
              <a:t>일상대화를 위한 </a:t>
            </a:r>
            <a:r>
              <a:rPr lang="en-US" altLang="ko-KR" sz="2400" dirty="0"/>
              <a:t>“</a:t>
            </a:r>
            <a:r>
              <a:rPr lang="ko-KR" altLang="en-US" sz="2400" dirty="0"/>
              <a:t>맥락</a:t>
            </a:r>
            <a:r>
              <a:rPr lang="en-US" altLang="ko-KR" sz="2400" dirty="0"/>
              <a:t>”</a:t>
            </a:r>
            <a:r>
              <a:rPr lang="ko-KR" altLang="en-US" sz="2400" dirty="0"/>
              <a:t>을 학습하지 못함</a:t>
            </a:r>
            <a:endParaRPr lang="en-US" altLang="ko-KR" sz="2400" dirty="0"/>
          </a:p>
          <a:p>
            <a:r>
              <a:rPr lang="ko-KR" altLang="en-US" sz="2600" dirty="0" err="1"/>
              <a:t>챗봇</a:t>
            </a:r>
            <a:r>
              <a:rPr lang="ko-KR" altLang="en-US" sz="2600" dirty="0"/>
              <a:t> 스스로를 </a:t>
            </a:r>
            <a:r>
              <a:rPr lang="en-US" altLang="ko-KR" sz="2600" dirty="0"/>
              <a:t>“</a:t>
            </a:r>
            <a:r>
              <a:rPr lang="ko-KR" altLang="en-US" sz="2600" dirty="0" err="1"/>
              <a:t>이연준의</a:t>
            </a:r>
            <a:r>
              <a:rPr lang="ko-KR" altLang="en-US" sz="2600" dirty="0"/>
              <a:t> </a:t>
            </a:r>
            <a:r>
              <a:rPr lang="ko-KR" altLang="en-US" sz="2600" dirty="0" err="1"/>
              <a:t>챗봇</a:t>
            </a:r>
            <a:r>
              <a:rPr lang="en-US" altLang="ko-KR" sz="2600" dirty="0"/>
              <a:t>”</a:t>
            </a:r>
            <a:r>
              <a:rPr lang="ko-KR" altLang="en-US" sz="2600" dirty="0"/>
              <a:t>이라 인식하도록 학습</a:t>
            </a:r>
            <a:endParaRPr lang="en-US" altLang="ko-KR" sz="2600" dirty="0"/>
          </a:p>
          <a:p>
            <a:pPr lvl="1"/>
            <a:r>
              <a:rPr lang="ko-KR" altLang="en-US" sz="2400" dirty="0"/>
              <a:t>학습 데이터에 따라서 스스로를 </a:t>
            </a:r>
            <a:r>
              <a:rPr lang="ko-KR" altLang="en-US" sz="2400" dirty="0" err="1"/>
              <a:t>누구로</a:t>
            </a:r>
            <a:r>
              <a:rPr lang="ko-KR" altLang="en-US" sz="2400" dirty="0"/>
              <a:t> 인식하는지 답변이 달라짐</a:t>
            </a:r>
            <a:endParaRPr lang="en-US" altLang="ko-KR" sz="2400" dirty="0"/>
          </a:p>
          <a:p>
            <a:r>
              <a:rPr lang="ko-KR" altLang="en-US" sz="2600" dirty="0"/>
              <a:t>모델이 복잡해지면 오히려 학습이 안됨</a:t>
            </a:r>
            <a:endParaRPr lang="en-US" altLang="ko-KR" sz="2600" dirty="0"/>
          </a:p>
          <a:p>
            <a:pPr lvl="1"/>
            <a:r>
              <a:rPr lang="ko-KR" altLang="en-US" sz="2400" dirty="0"/>
              <a:t>레이어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에포크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은닉층</a:t>
            </a:r>
            <a:r>
              <a:rPr lang="ko-KR" altLang="en-US" sz="2400" dirty="0"/>
              <a:t> 등을 늘리면 오히려 이상한 답변을 하게 됨</a:t>
            </a:r>
            <a:endParaRPr lang="en-US" altLang="ko-K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A66D85D-BF4F-9C33-EBC6-4030052F9189}"/>
                  </a:ext>
                </a:extLst>
              </p14:cNvPr>
              <p14:cNvContentPartPr/>
              <p14:nvPr/>
            </p14:nvContentPartPr>
            <p14:xfrm>
              <a:off x="2293340" y="2679517"/>
              <a:ext cx="2769480" cy="799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A66D85D-BF4F-9C33-EBC6-4030052F91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9700" y="2571877"/>
                <a:ext cx="28771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56E82E5-B2E5-2FE4-C996-82863B557A42}"/>
                  </a:ext>
                </a:extLst>
              </p14:cNvPr>
              <p14:cNvContentPartPr/>
              <p14:nvPr/>
            </p14:nvContentPartPr>
            <p14:xfrm>
              <a:off x="3378380" y="3144277"/>
              <a:ext cx="2325960" cy="1101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56E82E5-B2E5-2FE4-C996-82863B557A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4380" y="3036637"/>
                <a:ext cx="24336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55EE138-DA73-8BAF-FA43-055DCB1C0D62}"/>
                  </a:ext>
                </a:extLst>
              </p14:cNvPr>
              <p14:cNvContentPartPr/>
              <p14:nvPr/>
            </p14:nvContentPartPr>
            <p14:xfrm>
              <a:off x="4679780" y="3687157"/>
              <a:ext cx="2865960" cy="637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55EE138-DA73-8BAF-FA43-055DCB1C0D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26140" y="3579517"/>
                <a:ext cx="29736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F105726-E0C2-7462-5580-DE9C83CD362B}"/>
                  </a:ext>
                </a:extLst>
              </p14:cNvPr>
              <p14:cNvContentPartPr/>
              <p14:nvPr/>
            </p14:nvContentPartPr>
            <p14:xfrm>
              <a:off x="2603300" y="4259557"/>
              <a:ext cx="5014080" cy="950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F105726-E0C2-7462-5580-DE9C83CD36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9660" y="4151917"/>
                <a:ext cx="5121720" cy="3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3412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ko-KR" altLang="en-US" sz="4800" b="1"/>
              <a:t>감사합니다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레몬과 잎이 달린 화환">
            <a:extLst>
              <a:ext uri="{FF2B5EF4-FFF2-40B4-BE49-F238E27FC236}">
                <a16:creationId xmlns:a16="http://schemas.microsoft.com/office/drawing/2014/main" id="{2736964C-166F-99D2-4DF1-FB24AC350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04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2">
            <a:extLst>
              <a:ext uri="{FF2B5EF4-FFF2-40B4-BE49-F238E27FC236}">
                <a16:creationId xmlns:a16="http://schemas.microsoft.com/office/drawing/2014/main" id="{B68F2F02-FAE4-E295-36D2-3D89B1B978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846622"/>
              </p:ext>
            </p:extLst>
          </p:nvPr>
        </p:nvGraphicFramePr>
        <p:xfrm>
          <a:off x="1684778" y="1986983"/>
          <a:ext cx="960327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1" y="829716"/>
            <a:ext cx="9603275" cy="1049235"/>
          </a:xfrm>
        </p:spPr>
        <p:txBody>
          <a:bodyPr anchor="t">
            <a:normAutofit/>
          </a:bodyPr>
          <a:lstStyle/>
          <a:p>
            <a:r>
              <a:rPr lang="ko-KR" altLang="en-US" b="1" dirty="0">
                <a:latin typeface="+mj-ea"/>
              </a:rPr>
              <a:t>나만의 </a:t>
            </a:r>
            <a:r>
              <a:rPr lang="ko-KR" altLang="en-US" b="1" dirty="0" err="1">
                <a:latin typeface="+mj-ea"/>
              </a:rPr>
              <a:t>챗봇</a:t>
            </a:r>
            <a:r>
              <a:rPr lang="ko-KR" altLang="en-US" b="1" dirty="0">
                <a:latin typeface="+mj-ea"/>
              </a:rPr>
              <a:t> 만들기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90E85A-AA7E-B964-9C1E-7C4D3A7CF1F3}"/>
              </a:ext>
            </a:extLst>
          </p:cNvPr>
          <p:cNvSpPr/>
          <p:nvPr/>
        </p:nvSpPr>
        <p:spPr>
          <a:xfrm>
            <a:off x="611551" y="2146548"/>
            <a:ext cx="934948" cy="8424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목표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D284F3-BB43-1E72-D31E-6E2EC881782A}"/>
              </a:ext>
            </a:extLst>
          </p:cNvPr>
          <p:cNvSpPr/>
          <p:nvPr/>
        </p:nvSpPr>
        <p:spPr>
          <a:xfrm>
            <a:off x="1294361" y="3737442"/>
            <a:ext cx="934948" cy="8424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가설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36C718-FE6E-1D6F-2BFA-F8B62FB95FA6}"/>
              </a:ext>
            </a:extLst>
          </p:cNvPr>
          <p:cNvSpPr/>
          <p:nvPr/>
        </p:nvSpPr>
        <p:spPr>
          <a:xfrm>
            <a:off x="2040296" y="5203252"/>
            <a:ext cx="934948" cy="8424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효과</a:t>
            </a:r>
          </a:p>
        </p:txBody>
      </p:sp>
    </p:spTree>
    <p:extLst>
      <p:ext uri="{BB962C8B-B14F-4D97-AF65-F5344CB8AC3E}">
        <p14:creationId xmlns:p14="http://schemas.microsoft.com/office/powerpoint/2010/main" val="347730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latin typeface="+mj-ea"/>
              </a:rPr>
              <a:t>1. </a:t>
            </a:r>
            <a:r>
              <a:rPr lang="ko-KR" altLang="en-US" sz="4800" b="1" dirty="0">
                <a:latin typeface="+mj-ea"/>
              </a:rPr>
              <a:t>데이터 준비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2E8871C-318D-C90E-7F60-288989D6E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40" y="962902"/>
            <a:ext cx="6185501" cy="39587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29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anchor="b">
            <a:normAutofit/>
          </a:bodyPr>
          <a:lstStyle/>
          <a:p>
            <a:r>
              <a:rPr lang="ko-KR" altLang="en-US" sz="3600" b="1" dirty="0">
                <a:latin typeface="+mj-ea"/>
              </a:rPr>
              <a:t>감성대화 말뭉치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78A6D-9FAD-EAFF-ED15-94DEFF167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일반인 </a:t>
            </a:r>
            <a:r>
              <a:rPr lang="en-US" altLang="ko-KR" dirty="0"/>
              <a:t>1,500</a:t>
            </a:r>
            <a:r>
              <a:rPr lang="ko-KR" altLang="en-US" dirty="0"/>
              <a:t>명을 대상으로 말뭉치 구축</a:t>
            </a:r>
            <a:endParaRPr lang="en-US" altLang="ko-KR" dirty="0"/>
          </a:p>
          <a:p>
            <a:r>
              <a:rPr lang="en-US" altLang="ko-KR" dirty="0"/>
              <a:t>60</a:t>
            </a:r>
            <a:r>
              <a:rPr lang="ko-KR" altLang="en-US" dirty="0"/>
              <a:t>가지 감정 상태가 포함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개월 이상 수집</a:t>
            </a:r>
            <a:r>
              <a:rPr lang="en-US" altLang="ko-KR" dirty="0"/>
              <a:t>, </a:t>
            </a:r>
            <a:r>
              <a:rPr lang="ko-KR" altLang="en-US" dirty="0"/>
              <a:t>정제한 말뭉치</a:t>
            </a:r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포맷 형식으로 제공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0B6806-9BEB-F682-F739-9F51A8D27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483" y="2646998"/>
            <a:ext cx="5715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데이터 가져오기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253B5F8-29CF-FCFF-BCF1-9AC714808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622132"/>
          </a:xfrm>
        </p:spPr>
        <p:txBody>
          <a:bodyPr/>
          <a:lstStyle/>
          <a:p>
            <a:r>
              <a:rPr lang="ko-KR" altLang="en-US" dirty="0"/>
              <a:t>훈련데이터 </a:t>
            </a:r>
            <a:r>
              <a:rPr lang="en-US" altLang="ko-KR" dirty="0"/>
              <a:t>51,628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검증데이터</a:t>
            </a:r>
            <a:r>
              <a:rPr lang="en-US" altLang="ko-KR" dirty="0"/>
              <a:t>6,640</a:t>
            </a:r>
            <a:r>
              <a:rPr lang="ko-KR" altLang="en-US" dirty="0"/>
              <a:t>개 </a:t>
            </a:r>
            <a:r>
              <a:rPr lang="en-US" altLang="ko-KR" dirty="0"/>
              <a:t>: </a:t>
            </a:r>
            <a:r>
              <a:rPr lang="ko-KR" altLang="en-US" dirty="0"/>
              <a:t>총 </a:t>
            </a:r>
            <a:r>
              <a:rPr lang="en-US" altLang="ko-KR" dirty="0"/>
              <a:t>58,268</a:t>
            </a:r>
            <a:r>
              <a:rPr lang="ko-KR" altLang="en-US" dirty="0"/>
              <a:t>개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5BD6881A-C31F-4686-21A3-60ECDD33FFE2}"/>
              </a:ext>
            </a:extLst>
          </p:cNvPr>
          <p:cNvSpPr txBox="1">
            <a:spLocks/>
          </p:cNvSpPr>
          <p:nvPr/>
        </p:nvSpPr>
        <p:spPr>
          <a:xfrm>
            <a:off x="1451579" y="4570673"/>
            <a:ext cx="9603275" cy="17655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최대 </a:t>
            </a:r>
            <a:r>
              <a:rPr lang="en-US" altLang="ko-KR" dirty="0"/>
              <a:t>3</a:t>
            </a:r>
            <a:r>
              <a:rPr lang="ko-KR" altLang="en-US" dirty="0"/>
              <a:t>턴까지 이어지는 대화</a:t>
            </a:r>
            <a:endParaRPr lang="en-US" altLang="ko-KR" dirty="0"/>
          </a:p>
          <a:p>
            <a:r>
              <a:rPr lang="en-US" altLang="ko-KR" dirty="0"/>
              <a:t>2~3</a:t>
            </a:r>
            <a:r>
              <a:rPr lang="ko-KR" altLang="en-US" dirty="0"/>
              <a:t>턴은 앞선 대화에 이어지는 대화</a:t>
            </a:r>
            <a:r>
              <a:rPr lang="en-US" altLang="ko-KR" dirty="0"/>
              <a:t>(</a:t>
            </a:r>
            <a:r>
              <a:rPr lang="ko-KR" altLang="en-US" dirty="0"/>
              <a:t>맥락을 고려해야 함</a:t>
            </a:r>
            <a:r>
              <a:rPr lang="en-US" altLang="ko-KR" dirty="0"/>
              <a:t>) </a:t>
            </a:r>
            <a:r>
              <a:rPr lang="ko-KR" altLang="en-US" dirty="0"/>
              <a:t>→ 학습이 어려움</a:t>
            </a:r>
            <a:endParaRPr lang="en-US" altLang="ko-KR" dirty="0"/>
          </a:p>
          <a:p>
            <a:r>
              <a:rPr lang="ko-KR" altLang="en-US" dirty="0"/>
              <a:t>기본적인 일상대화를 위해 </a:t>
            </a:r>
            <a:r>
              <a:rPr lang="en-US" altLang="ko-KR" dirty="0"/>
              <a:t>1</a:t>
            </a:r>
            <a:r>
              <a:rPr lang="ko-KR" altLang="en-US" dirty="0"/>
              <a:t>턴 데이터만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2B7C5D-7CFE-CEE7-A731-2F644EA18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71" y="2604247"/>
            <a:ext cx="10905458" cy="18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0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스스로를 </a:t>
            </a:r>
            <a:r>
              <a:rPr lang="en-US" altLang="ko-KR" b="1" dirty="0">
                <a:latin typeface="+mj-ea"/>
              </a:rPr>
              <a:t>“</a:t>
            </a:r>
            <a:r>
              <a:rPr lang="ko-KR" altLang="en-US" b="1" dirty="0" err="1">
                <a:latin typeface="+mj-ea"/>
              </a:rPr>
              <a:t>이연준의</a:t>
            </a:r>
            <a:r>
              <a:rPr lang="ko-KR" altLang="en-US" b="1" dirty="0">
                <a:latin typeface="+mj-ea"/>
              </a:rPr>
              <a:t> </a:t>
            </a:r>
            <a:r>
              <a:rPr lang="ko-KR" altLang="en-US" b="1" dirty="0" err="1">
                <a:latin typeface="+mj-ea"/>
              </a:rPr>
              <a:t>챗봇</a:t>
            </a:r>
            <a:r>
              <a:rPr lang="en-US" altLang="ko-KR" b="1" dirty="0">
                <a:latin typeface="+mj-ea"/>
              </a:rPr>
              <a:t>”</a:t>
            </a:r>
            <a:r>
              <a:rPr lang="ko-KR" altLang="en-US" b="1" dirty="0">
                <a:latin typeface="+mj-ea"/>
              </a:rPr>
              <a:t>으로 인식하기 위한</a:t>
            </a:r>
            <a:br>
              <a:rPr lang="en-US" altLang="ko-KR" b="1" dirty="0">
                <a:latin typeface="+mj-ea"/>
              </a:rPr>
            </a:br>
            <a:r>
              <a:rPr lang="ko-KR" altLang="en-US" b="1" dirty="0">
                <a:latin typeface="+mj-ea"/>
              </a:rPr>
              <a:t>훈련 데이터 추가</a:t>
            </a:r>
          </a:p>
        </p:txBody>
      </p:sp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D408EFF2-9E33-09DD-4A35-D5C15338F4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536598"/>
              </p:ext>
            </p:extLst>
          </p:nvPr>
        </p:nvGraphicFramePr>
        <p:xfrm>
          <a:off x="1450975" y="2016125"/>
          <a:ext cx="960437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758">
                  <a:extLst>
                    <a:ext uri="{9D8B030D-6E8A-4147-A177-3AD203B41FA5}">
                      <a16:colId xmlns:a16="http://schemas.microsoft.com/office/drawing/2014/main" val="1431999213"/>
                    </a:ext>
                  </a:extLst>
                </a:gridCol>
                <a:gridCol w="5399616">
                  <a:extLst>
                    <a:ext uri="{9D8B030D-6E8A-4147-A177-3AD203B41FA5}">
                      <a16:colId xmlns:a16="http://schemas.microsoft.com/office/drawing/2014/main" val="2557523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질문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답변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8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너는 </a:t>
                      </a:r>
                      <a:r>
                        <a:rPr lang="ko-KR" altLang="en-US" dirty="0" err="1"/>
                        <a:t>누구니</a:t>
                      </a:r>
                      <a:r>
                        <a:rPr lang="en-US" altLang="ko-KR" dirty="0"/>
                        <a:t>?”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저는 </a:t>
                      </a:r>
                      <a:r>
                        <a:rPr lang="ko-KR" altLang="en-US" dirty="0" err="1"/>
                        <a:t>이연준님이</a:t>
                      </a:r>
                      <a:r>
                        <a:rPr lang="ko-KR" altLang="en-US" dirty="0"/>
                        <a:t> 만든 </a:t>
                      </a:r>
                      <a:r>
                        <a:rPr lang="ko-KR" altLang="en-US" dirty="0" err="1"/>
                        <a:t>챗봇이에요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0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 err="1"/>
                        <a:t>챗봇의</a:t>
                      </a:r>
                      <a:r>
                        <a:rPr lang="ko-KR" altLang="en-US" dirty="0"/>
                        <a:t> 이름이 </a:t>
                      </a:r>
                      <a:r>
                        <a:rPr lang="ko-KR" altLang="en-US" dirty="0" err="1"/>
                        <a:t>뭐야</a:t>
                      </a:r>
                      <a:r>
                        <a:rPr lang="en-US" altLang="ko-KR" dirty="0"/>
                        <a:t>?＂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저의 이름은 </a:t>
                      </a:r>
                      <a:r>
                        <a:rPr lang="ko-KR" altLang="en-US" dirty="0" err="1"/>
                        <a:t>이연준의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챗봇</a:t>
                      </a:r>
                      <a:r>
                        <a:rPr lang="ko-KR" altLang="en-US" dirty="0"/>
                        <a:t> 입니다</a:t>
                      </a:r>
                      <a:r>
                        <a:rPr lang="en-US" altLang="ko-KR" dirty="0"/>
                        <a:t>.”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535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당신은 </a:t>
                      </a:r>
                      <a:r>
                        <a:rPr lang="ko-KR" altLang="en-US" dirty="0" err="1"/>
                        <a:t>누구십니까</a:t>
                      </a:r>
                      <a:r>
                        <a:rPr lang="en-US" altLang="ko-KR" dirty="0"/>
                        <a:t>?”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저는 </a:t>
                      </a:r>
                      <a:r>
                        <a:rPr lang="ko-KR" altLang="en-US" dirty="0" err="1"/>
                        <a:t>이연준이</a:t>
                      </a:r>
                      <a:r>
                        <a:rPr lang="ko-KR" altLang="en-US" dirty="0"/>
                        <a:t> 만든 </a:t>
                      </a:r>
                      <a:r>
                        <a:rPr lang="ko-KR" altLang="en-US" dirty="0" err="1"/>
                        <a:t>챗봇입니다</a:t>
                      </a:r>
                      <a:r>
                        <a:rPr lang="en-US" altLang="ko-KR" dirty="0"/>
                        <a:t>＂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3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당신의 이름은 무엇입니까</a:t>
                      </a:r>
                      <a:r>
                        <a:rPr lang="en-US" altLang="ko-KR" dirty="0"/>
                        <a:t>?”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저의 이름은 </a:t>
                      </a:r>
                      <a:r>
                        <a:rPr lang="ko-KR" altLang="en-US" dirty="0" err="1"/>
                        <a:t>이연준의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챗봇</a:t>
                      </a:r>
                      <a:r>
                        <a:rPr lang="ko-KR" altLang="en-US" dirty="0"/>
                        <a:t> 이에요</a:t>
                      </a:r>
                      <a:r>
                        <a:rPr lang="en-US" altLang="ko-KR" dirty="0"/>
                        <a:t>.”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66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 err="1"/>
                        <a:t>챗봇</a:t>
                      </a:r>
                      <a:r>
                        <a:rPr lang="ko-KR" altLang="en-US" dirty="0"/>
                        <a:t> 이름이 </a:t>
                      </a:r>
                      <a:r>
                        <a:rPr lang="ko-KR" altLang="en-US" dirty="0" err="1"/>
                        <a:t>뭐야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"</a:t>
                      </a:r>
                      <a:r>
                        <a:rPr lang="ko-KR" altLang="en-US" dirty="0"/>
                        <a:t>저는 </a:t>
                      </a:r>
                      <a:r>
                        <a:rPr lang="ko-KR" altLang="en-US" dirty="0" err="1"/>
                        <a:t>챗봇이에요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이연준이</a:t>
                      </a:r>
                      <a:r>
                        <a:rPr lang="ko-KR" altLang="en-US" dirty="0"/>
                        <a:t> 저를 만들었어요</a:t>
                      </a:r>
                      <a:r>
                        <a:rPr lang="en-US" altLang="ko-KR" dirty="0"/>
                        <a:t>."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"</a:t>
                      </a:r>
                      <a:r>
                        <a:rPr lang="ko-KR" altLang="en-US" dirty="0"/>
                        <a:t>너는 </a:t>
                      </a:r>
                      <a:r>
                        <a:rPr lang="ko-KR" altLang="en-US" dirty="0" err="1"/>
                        <a:t>뭐야</a:t>
                      </a:r>
                      <a:r>
                        <a:rPr lang="en-US" altLang="ko-KR" dirty="0"/>
                        <a:t>?"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"</a:t>
                      </a:r>
                      <a:r>
                        <a:rPr lang="ko-KR" altLang="en-US" dirty="0"/>
                        <a:t>저는 </a:t>
                      </a:r>
                      <a:r>
                        <a:rPr lang="ko-KR" altLang="en-US" dirty="0" err="1"/>
                        <a:t>이연준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챗봇입니다</a:t>
                      </a:r>
                      <a:r>
                        <a:rPr lang="en-US" altLang="ko-KR" dirty="0"/>
                        <a:t>."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59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"</a:t>
                      </a:r>
                      <a:r>
                        <a:rPr lang="ko-KR" altLang="en-US" dirty="0"/>
                        <a:t>너는 자신을 무엇이라고 생각하니</a:t>
                      </a:r>
                      <a:r>
                        <a:rPr lang="en-US" altLang="ko-KR" dirty="0"/>
                        <a:t>?"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"</a:t>
                      </a:r>
                      <a:r>
                        <a:rPr lang="ko-KR" altLang="en-US" dirty="0"/>
                        <a:t>저는 </a:t>
                      </a:r>
                      <a:r>
                        <a:rPr lang="ko-KR" altLang="en-US" dirty="0" err="1"/>
                        <a:t>이연준이</a:t>
                      </a:r>
                      <a:r>
                        <a:rPr lang="ko-KR" altLang="en-US" dirty="0"/>
                        <a:t> 만든 </a:t>
                      </a:r>
                      <a:r>
                        <a:rPr lang="ko-KR" altLang="en-US" dirty="0" err="1"/>
                        <a:t>챗봇이라고</a:t>
                      </a:r>
                      <a:r>
                        <a:rPr lang="ko-KR" altLang="en-US" dirty="0"/>
                        <a:t> 생각해요</a:t>
                      </a:r>
                      <a:r>
                        <a:rPr lang="en-US" altLang="ko-KR" dirty="0"/>
                        <a:t>"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1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"</a:t>
                      </a:r>
                      <a:r>
                        <a:rPr lang="ko-KR" altLang="en-US" dirty="0"/>
                        <a:t>너는 이름이 무엇이니</a:t>
                      </a:r>
                      <a:r>
                        <a:rPr lang="en-US" altLang="ko-KR" dirty="0"/>
                        <a:t>?"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"</a:t>
                      </a:r>
                      <a:r>
                        <a:rPr lang="ko-KR" altLang="en-US" dirty="0"/>
                        <a:t>저는 </a:t>
                      </a:r>
                      <a:r>
                        <a:rPr lang="ko-KR" altLang="en-US" dirty="0" err="1"/>
                        <a:t>이연준님의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챗봇</a:t>
                      </a:r>
                      <a:r>
                        <a:rPr lang="ko-KR" altLang="en-US" dirty="0"/>
                        <a:t> 이라고 합니다</a:t>
                      </a:r>
                      <a:r>
                        <a:rPr lang="en-US" altLang="ko-KR" dirty="0"/>
                        <a:t>."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6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"</a:t>
                      </a:r>
                      <a:r>
                        <a:rPr lang="ko-KR" altLang="en-US" dirty="0"/>
                        <a:t>당신은 </a:t>
                      </a:r>
                      <a:r>
                        <a:rPr lang="ko-KR" altLang="en-US" dirty="0" err="1"/>
                        <a:t>누군가요</a:t>
                      </a:r>
                      <a:r>
                        <a:rPr lang="en-US" altLang="ko-KR" dirty="0"/>
                        <a:t>?"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"</a:t>
                      </a:r>
                      <a:r>
                        <a:rPr lang="ko-KR" altLang="en-US" dirty="0"/>
                        <a:t>저는 </a:t>
                      </a:r>
                      <a:r>
                        <a:rPr lang="ko-KR" altLang="en-US" dirty="0" err="1"/>
                        <a:t>챗봇입니다</a:t>
                      </a:r>
                      <a:r>
                        <a:rPr lang="en-US" altLang="ko-KR" dirty="0"/>
                        <a:t>."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66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"</a:t>
                      </a:r>
                      <a:r>
                        <a:rPr lang="ko-KR" altLang="en-US" dirty="0"/>
                        <a:t>너는 </a:t>
                      </a:r>
                      <a:r>
                        <a:rPr lang="ko-KR" altLang="en-US" dirty="0" err="1"/>
                        <a:t>누구야</a:t>
                      </a:r>
                      <a:r>
                        <a:rPr lang="en-US" altLang="ko-KR" dirty="0"/>
                        <a:t>?"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"</a:t>
                      </a:r>
                      <a:r>
                        <a:rPr lang="ko-KR" altLang="en-US" dirty="0"/>
                        <a:t>저는 </a:t>
                      </a:r>
                      <a:r>
                        <a:rPr lang="ko-KR" altLang="en-US" dirty="0" err="1"/>
                        <a:t>이연준이</a:t>
                      </a:r>
                      <a:r>
                        <a:rPr lang="ko-KR" altLang="en-US" dirty="0"/>
                        <a:t> 만든 </a:t>
                      </a:r>
                      <a:r>
                        <a:rPr lang="ko-KR" altLang="en-US" dirty="0" err="1"/>
                        <a:t>챗봇입니다</a:t>
                      </a:r>
                      <a:r>
                        <a:rPr lang="en-US" altLang="ko-KR" dirty="0"/>
                        <a:t>."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48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73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토큰화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253B5F8-29CF-FCFF-BCF1-9AC714808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9" y="2015733"/>
            <a:ext cx="7256320" cy="3739608"/>
          </a:xfrm>
        </p:spPr>
        <p:txBody>
          <a:bodyPr>
            <a:normAutofit/>
          </a:bodyPr>
          <a:lstStyle/>
          <a:p>
            <a:r>
              <a:rPr lang="ko-KR" altLang="en-US" dirty="0"/>
              <a:t>문장 텍스트 데이터를 토큰화</a:t>
            </a:r>
            <a:endParaRPr lang="en-US" altLang="ko-KR" dirty="0"/>
          </a:p>
          <a:p>
            <a:r>
              <a:rPr lang="ko-KR" altLang="en-US" dirty="0" err="1"/>
              <a:t>서브워드텍스트인코더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텐서플로우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라이브러리를 통하여 쉽게 사용할 수 있음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Word Piece Model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채용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미등록단어 문제 해결</a:t>
            </a:r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토큰화 후 문장 변화</a:t>
            </a:r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토큰화 예시</a:t>
            </a:r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이번에 엄마가 허락해 줘서 드디어 강아지를 키우게 돼서 신나 </a:t>
            </a:r>
            <a:r>
              <a:rPr lang="en-US" altLang="ko-KR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!”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엄마의 허락을 받아 강아지를 키우게 되어 기쁘시군요 </a:t>
            </a:r>
            <a:r>
              <a:rPr lang="en-US" altLang="ko-KR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F769650-AA90-24F3-30B3-D46867644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931" y="1853754"/>
            <a:ext cx="3554617" cy="432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3</a:t>
            </a:r>
            <a:r>
              <a:rPr lang="ko-KR" altLang="en-US" b="1" dirty="0">
                <a:latin typeface="+mj-ea"/>
              </a:rPr>
              <a:t>가지 데이터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31EBA-9D0C-BF11-C89C-780EC940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6690"/>
            <a:ext cx="5547737" cy="4321963"/>
          </a:xfrm>
        </p:spPr>
        <p:txBody>
          <a:bodyPr>
            <a:normAutofit/>
          </a:bodyPr>
          <a:lstStyle/>
          <a:p>
            <a:r>
              <a:rPr lang="ko-KR" altLang="en-US" dirty="0"/>
              <a:t>질문 </a:t>
            </a:r>
            <a:r>
              <a:rPr lang="en-US" altLang="ko-KR" dirty="0"/>
              <a:t>: </a:t>
            </a:r>
            <a:r>
              <a:rPr lang="ko-KR" altLang="en-US" dirty="0"/>
              <a:t>인코더 입력</a:t>
            </a:r>
            <a:endParaRPr lang="en-US" altLang="ko-KR" dirty="0"/>
          </a:p>
          <a:p>
            <a:pPr lvl="1"/>
            <a:r>
              <a:rPr lang="en-US" altLang="ko-KR" dirty="0"/>
              <a:t>[START] [</a:t>
            </a:r>
            <a:r>
              <a:rPr lang="ko-KR" altLang="en-US" dirty="0"/>
              <a:t>이번에</a:t>
            </a:r>
            <a:r>
              <a:rPr lang="en-US" altLang="ko-KR" dirty="0"/>
              <a:t>] [</a:t>
            </a:r>
            <a:r>
              <a:rPr lang="ko-KR" altLang="en-US" dirty="0"/>
              <a:t>엄마가</a:t>
            </a:r>
            <a:r>
              <a:rPr lang="en-US" altLang="ko-KR" dirty="0"/>
              <a:t>] [</a:t>
            </a:r>
            <a:r>
              <a:rPr lang="ko-KR" altLang="en-US" dirty="0"/>
              <a:t>허락</a:t>
            </a:r>
            <a:r>
              <a:rPr lang="en-US" altLang="ko-KR" dirty="0"/>
              <a:t>] [</a:t>
            </a:r>
            <a:r>
              <a:rPr lang="ko-KR" altLang="en-US" dirty="0"/>
              <a:t>해</a:t>
            </a:r>
            <a:r>
              <a:rPr lang="en-US" altLang="ko-KR" dirty="0"/>
              <a:t>] [</a:t>
            </a:r>
            <a:r>
              <a:rPr lang="ko-KR" altLang="en-US" dirty="0"/>
              <a:t>줘서</a:t>
            </a:r>
            <a:r>
              <a:rPr lang="en-US" altLang="ko-KR" dirty="0"/>
              <a:t>] [</a:t>
            </a:r>
            <a:r>
              <a:rPr lang="ko-KR" altLang="en-US" dirty="0"/>
              <a:t>드디어</a:t>
            </a:r>
            <a:r>
              <a:rPr lang="en-US" altLang="ko-KR" dirty="0"/>
              <a:t>] [</a:t>
            </a:r>
            <a:r>
              <a:rPr lang="ko-KR" altLang="en-US" dirty="0"/>
              <a:t>강아지를</a:t>
            </a:r>
            <a:r>
              <a:rPr lang="en-US" altLang="ko-KR" dirty="0"/>
              <a:t>] [</a:t>
            </a:r>
            <a:r>
              <a:rPr lang="ko-KR" altLang="en-US" dirty="0"/>
              <a:t>키우게</a:t>
            </a:r>
            <a:r>
              <a:rPr lang="en-US" altLang="ko-KR" dirty="0"/>
              <a:t>] [</a:t>
            </a:r>
            <a:r>
              <a:rPr lang="ko-KR" altLang="en-US" dirty="0"/>
              <a:t>돼서</a:t>
            </a:r>
            <a:r>
              <a:rPr lang="en-US" altLang="ko-KR" dirty="0"/>
              <a:t>] [</a:t>
            </a:r>
            <a:r>
              <a:rPr lang="ko-KR" altLang="en-US" dirty="0"/>
              <a:t>신나</a:t>
            </a:r>
            <a:r>
              <a:rPr lang="en-US" altLang="ko-KR" dirty="0"/>
              <a:t>] [!] [END]</a:t>
            </a:r>
          </a:p>
          <a:p>
            <a:r>
              <a:rPr lang="ko-KR" altLang="en-US" dirty="0"/>
              <a:t>답변 </a:t>
            </a:r>
            <a:r>
              <a:rPr lang="en-US" altLang="ko-KR" dirty="0"/>
              <a:t>: </a:t>
            </a:r>
            <a:r>
              <a:rPr lang="ko-KR" altLang="en-US" dirty="0" err="1"/>
              <a:t>디코더</a:t>
            </a:r>
            <a:r>
              <a:rPr lang="ko-KR" altLang="en-US" dirty="0"/>
              <a:t> 입력</a:t>
            </a:r>
            <a:endParaRPr lang="en-US" altLang="ko-KR" dirty="0"/>
          </a:p>
          <a:p>
            <a:pPr lvl="1"/>
            <a:r>
              <a:rPr lang="en-US" altLang="ko-KR" dirty="0"/>
              <a:t>[START] [</a:t>
            </a:r>
            <a:r>
              <a:rPr lang="ko-KR" altLang="en-US" dirty="0"/>
              <a:t>엄마의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허락</a:t>
            </a:r>
            <a:r>
              <a:rPr lang="en-US" altLang="ko-KR" dirty="0"/>
              <a:t>] [</a:t>
            </a:r>
            <a:r>
              <a:rPr lang="ko-KR" altLang="en-US" dirty="0"/>
              <a:t>을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받아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강아지를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키우게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되어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기쁘시군요</a:t>
            </a:r>
            <a:r>
              <a:rPr lang="en-US" altLang="ko-KR" dirty="0"/>
              <a:t>] [.] </a:t>
            </a:r>
          </a:p>
          <a:p>
            <a:r>
              <a:rPr lang="ko-KR" altLang="en-US" dirty="0"/>
              <a:t>답변 </a:t>
            </a:r>
            <a:r>
              <a:rPr lang="en-US" altLang="ko-KR" dirty="0"/>
              <a:t>: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엄마의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허락</a:t>
            </a:r>
            <a:r>
              <a:rPr lang="en-US" altLang="ko-KR" dirty="0"/>
              <a:t>] [</a:t>
            </a:r>
            <a:r>
              <a:rPr lang="ko-KR" altLang="en-US" dirty="0"/>
              <a:t>을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받아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강아지를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키우게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되어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기쁘시군요</a:t>
            </a:r>
            <a:r>
              <a:rPr lang="en-US" altLang="ko-KR" dirty="0"/>
              <a:t>] [.] [END]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15A885-58CF-DF4E-2D45-4B7BFFE25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747" y="0"/>
            <a:ext cx="4322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C4451FF-CBB6-8F12-3238-DAE7DFDF0ADE}"/>
              </a:ext>
            </a:extLst>
          </p:cNvPr>
          <p:cNvSpPr/>
          <p:nvPr/>
        </p:nvSpPr>
        <p:spPr>
          <a:xfrm>
            <a:off x="7518400" y="5651500"/>
            <a:ext cx="1981200" cy="110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[START] [</a:t>
            </a:r>
            <a:r>
              <a:rPr lang="ko-KR" altLang="en-US" dirty="0"/>
              <a:t>이번에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.................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신나</a:t>
            </a:r>
            <a:r>
              <a:rPr lang="en-US" altLang="ko-KR" dirty="0"/>
              <a:t>] [!] [END]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78CEAB-C9D2-8C64-F01C-D68778CCC58E}"/>
              </a:ext>
            </a:extLst>
          </p:cNvPr>
          <p:cNvSpPr/>
          <p:nvPr/>
        </p:nvSpPr>
        <p:spPr>
          <a:xfrm>
            <a:off x="9749821" y="5651500"/>
            <a:ext cx="1981200" cy="110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[START] [</a:t>
            </a:r>
            <a:r>
              <a:rPr lang="ko-KR" altLang="en-US" dirty="0"/>
              <a:t>엄마의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.................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기쁘시군요</a:t>
            </a:r>
            <a:r>
              <a:rPr lang="en-US" altLang="ko-KR" dirty="0"/>
              <a:t>] [.]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2B73E5-B2FB-7F83-5D63-0F9FD965DB81}"/>
              </a:ext>
            </a:extLst>
          </p:cNvPr>
          <p:cNvSpPr/>
          <p:nvPr/>
        </p:nvSpPr>
        <p:spPr>
          <a:xfrm>
            <a:off x="9749821" y="89133"/>
            <a:ext cx="1981200" cy="110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엄마의</a:t>
            </a:r>
            <a:r>
              <a:rPr lang="en-US" altLang="ko-KR" dirty="0"/>
              <a:t>] .............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기쁘시군요</a:t>
            </a:r>
            <a:r>
              <a:rPr lang="en-US" altLang="ko-KR" dirty="0"/>
              <a:t>] [.]</a:t>
            </a:r>
          </a:p>
          <a:p>
            <a:r>
              <a:rPr lang="en-US" altLang="ko-KR" dirty="0"/>
              <a:t>[END]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84157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4118</TotalTime>
  <Words>1015</Words>
  <Application>Microsoft Office PowerPoint</Application>
  <PresentationFormat>와이드스크린</PresentationFormat>
  <Paragraphs>175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-apple-system</vt:lpstr>
      <vt:lpstr>맑은 고딕</vt:lpstr>
      <vt:lpstr>휴먼둥근헤드라인</vt:lpstr>
      <vt:lpstr>휴먼편지체</vt:lpstr>
      <vt:lpstr>Arial</vt:lpstr>
      <vt:lpstr>Gill Sans MT</vt:lpstr>
      <vt:lpstr>갤러리</vt:lpstr>
      <vt:lpstr>                        코드스테이츠 AI부트캠프 17기 이연준         나만의              AI챗봇                     만들기                  </vt:lpstr>
      <vt:lpstr>2022년 11월 “챗GPT” 등장!!</vt:lpstr>
      <vt:lpstr>나만의 챗봇 만들기</vt:lpstr>
      <vt:lpstr>1. 데이터 준비</vt:lpstr>
      <vt:lpstr>감성대화 말뭉치</vt:lpstr>
      <vt:lpstr>데이터 가져오기</vt:lpstr>
      <vt:lpstr>스스로를 “이연준의 챗봇”으로 인식하기 위한 훈련 데이터 추가</vt:lpstr>
      <vt:lpstr>토큰화</vt:lpstr>
      <vt:lpstr>3가지 데이터 준비</vt:lpstr>
      <vt:lpstr>2. 모델 구성</vt:lpstr>
      <vt:lpstr>임베딩 + 위치 인코딩</vt:lpstr>
      <vt:lpstr>임베딩 + 위치 인코딩</vt:lpstr>
      <vt:lpstr>The global self attention layer</vt:lpstr>
      <vt:lpstr>The causal self attention layer</vt:lpstr>
      <vt:lpstr>The cross attention layer</vt:lpstr>
      <vt:lpstr>[END] 를 만날 때까지...</vt:lpstr>
      <vt:lpstr>3. 모델 학습 · 평가</vt:lpstr>
      <vt:lpstr>파라미터 지정</vt:lpstr>
      <vt:lpstr>모델 학습</vt:lpstr>
      <vt:lpstr>모델 평가1</vt:lpstr>
      <vt:lpstr>모델 평가2</vt:lpstr>
      <vt:lpstr>모델 평가3</vt:lpstr>
      <vt:lpstr>모델 평가4</vt:lpstr>
      <vt:lpstr>4. 결론 · 한계점</vt:lpstr>
      <vt:lpstr>결론 · 한계점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비디오게임 트렌드분석</dc:title>
  <dc:creator>crw</dc:creator>
  <cp:lastModifiedBy>crw</cp:lastModifiedBy>
  <cp:revision>294</cp:revision>
  <dcterms:created xsi:type="dcterms:W3CDTF">2023-01-04T03:57:34Z</dcterms:created>
  <dcterms:modified xsi:type="dcterms:W3CDTF">2023-03-13T15:44:30Z</dcterms:modified>
</cp:coreProperties>
</file>