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0" r:id="rId34"/>
    <p:sldId id="291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30E3E"/>
    <a:srgbClr val="FFC000"/>
    <a:srgbClr val="E2A22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01B227-C5DD-42A9-885A-868F9890B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4FA1B-0D92-44F8-9D7E-4D924C2E87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CB005FD-FC8B-4FF4-955B-7EA50B8B0663}" type="datetimeFigureOut">
              <a:rPr lang="en-MY"/>
              <a:pPr>
                <a:defRPr/>
              </a:pPr>
              <a:t>25/11/2021</a:t>
            </a:fld>
            <a:endParaRPr lang="en-MY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126FF30-1EDB-4B9A-9004-59CE60D117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MY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8D1CDA5-0683-4ACB-BE1F-D5412D570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MY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E5E67-C759-4F49-A274-211144B76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6AEF6-2055-4B1F-9EC0-AB730726B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7D76A01-9653-4E88-A0A9-E9EA91B8AD2B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000" b="1">
                <a:solidFill>
                  <a:srgbClr val="830E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DD27-DA1F-487E-817E-399ACBA0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D3CF4-109C-4FE6-80A1-A3A7C4A1C9CB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98ED-FDF2-4B39-88F6-5187562E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87A3-A2D5-4F63-A954-9D3C224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02A6F-F68E-42AE-AE2F-753F71817D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624F-2133-4FB1-B246-F7DD5614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568F-F0D6-403B-AB3A-3B8E3EBB0E11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AE3E-155E-400D-B4B7-8FFF0614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1D4B-D698-4153-91A5-0E69E808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4142B-9149-44AD-9D92-D86EB0C2B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5F60-B9B9-4574-A727-7CC1432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A88C3-B177-42F3-BE2F-8B9EBCC4D498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E341-8449-4B72-8E7D-BD25BECD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0A1B-1C21-4568-93F0-80A76170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1EE60-E854-4E7C-BF7C-54A65C2A0E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49C5-03BF-4162-AE89-C5DF2DF3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A835-549D-4400-A0B5-AFCBD902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EF2DB-3D68-4EFF-B92B-90C34555BE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7AE1058-8EE2-49BA-A59A-9752C21F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0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8C453-5DCC-4FDD-93D6-46B4D94E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9EEA4-F828-495B-BB5A-5FB94BA1BC38}" type="datetime5">
              <a:rPr lang="en-US" smtClean="0"/>
              <a:t>25-Nov-21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2C87-880B-4005-94A7-87592F5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D5586-745C-4D1D-AC0D-50A29C310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1A77CA-9506-4B5A-8B71-48B482725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E1E2D5-E474-4176-BC16-12C1A0EA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5FE1A-A964-4647-9635-298DB85DE0B7}" type="datetime5">
              <a:rPr lang="en-US" smtClean="0"/>
              <a:t>25-Nov-21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5D20D-E09B-4B2B-B71A-50B1C40C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69A2C-1C93-4A5E-AA86-D928C00BCD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982DBB-C883-4892-88FA-FA17BDF21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3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F86404-7EB6-43E2-9ED0-4D6E5432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81167-40B2-482E-B456-76549DF86949}" type="datetime5">
              <a:rPr lang="en-US" smtClean="0"/>
              <a:t>25-Nov-21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1C459ED-8DD4-4C80-9E30-C282075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7D458-EF61-4B7E-AFE9-875D2476F5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33EB583-3B05-4690-8EC8-104C8F2072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6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385378-D36F-4CA0-B4E6-0D64D90D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F6C9-4AD5-4411-8649-D6F984D48FA4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FA8B4B-8553-4B63-A1A5-CDBF9C54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95FEE-A042-4E46-858D-E255F286AF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E98A5D-D61A-455C-85B5-17072AFF2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1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DFC7E19-8E31-44CA-A200-4706B3B8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886AE-B655-4509-BBFC-5689C148EBF3}" type="datetime5">
              <a:rPr lang="en-US" smtClean="0"/>
              <a:t>25-Nov-21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86ACD4-7958-4067-B2A3-63A41876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2C836-3674-4059-90D2-D86E3DE58A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4349-B572-475D-A87F-4CB822C2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2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77D0C8-CD7E-45CC-BA3B-147E6C76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5C2DC-1E95-407C-A89D-3B39847998E9}" type="datetime5">
              <a:rPr lang="en-US" smtClean="0"/>
              <a:t>25-Nov-21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846B8B-EA1E-46B5-B006-BB938D77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6BA56-7896-42D5-8307-DADE9CA668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713F4E-4145-476F-B9CD-97976D749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9B96D3-6585-48A0-ACA3-05D1D32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A5EB6-3131-4EF5-A2E7-0C93C1B8B406}" type="datetime5">
              <a:rPr lang="en-US" smtClean="0"/>
              <a:t>25-Nov-21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C74A05-5B6F-4412-9E03-E3B6C2B9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12DB0-978D-4D16-877F-1B531896CD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0B067D8-7D56-493C-B98A-37A7F11F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>
            <a:extLst>
              <a:ext uri="{FF2B5EF4-FFF2-40B4-BE49-F238E27FC236}">
                <a16:creationId xmlns:a16="http://schemas.microsoft.com/office/drawing/2014/main" id="{D3998E24-2500-4EE8-8DF6-49EE2D074E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C80267F-A92A-4204-B744-CC62DD797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582613"/>
            <a:ext cx="78867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96B58B4-B809-42E1-BAFB-FC8242078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46238"/>
            <a:ext cx="78867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5D9BC-4A37-40FD-9C1F-03BD4BB2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45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C07FC852-7401-44AF-9A8B-892E1107FF64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B9F2-66D7-4B3C-B584-01E90ABDD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0488"/>
            <a:ext cx="4151086" cy="176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830E3E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4EFB-7E5F-491F-AC54-4A69FD602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66963" y="6492875"/>
            <a:ext cx="674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378DD1A9-E041-452A-A8AB-5B84301EF8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830E3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30E3E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30E3E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30E3E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30E3E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89861A8-3AE3-4E57-96FA-A873E9ECC5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245809"/>
            <a:ext cx="6858000" cy="1564716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MY" altLang="en-US" sz="4200"/>
              <a:t>Logical Database Design (Part 1)</a:t>
            </a: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5F7B744B-CD24-4AA1-9632-D58B9C0122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47050"/>
            <a:ext cx="6858000" cy="57258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MY" altLang="en-US" b="1" dirty="0"/>
              <a:t>SECD2523 DATABASE</a:t>
            </a:r>
          </a:p>
        </p:txBody>
      </p:sp>
      <p:sp>
        <p:nvSpPr>
          <p:cNvPr id="72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78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One-to-one (1:1) binary relationship types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a) Mandatory participation on both sides</a:t>
            </a:r>
          </a:p>
          <a:p>
            <a:pPr lvl="1"/>
            <a:r>
              <a:rPr lang="en-US" dirty="0"/>
              <a:t>Combine entities involved into one relation.</a:t>
            </a:r>
          </a:p>
          <a:p>
            <a:pPr lvl="1"/>
            <a:r>
              <a:rPr lang="en-US" dirty="0"/>
              <a:t>Choose one of the primary keys of original entities to be primary key of new relation, while other (if exists) is used as an alternate key.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54E56FD-8485-4FB8-A0E8-6B12AD317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86" y="3933711"/>
            <a:ext cx="8868427" cy="233294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Relationship States</a:t>
            </a:r>
            <a:r>
              <a:rPr lang="en-US" altLang="en-US" sz="2000" i="1" dirty="0"/>
              <a:t> </a:t>
            </a:r>
            <a:r>
              <a:rPr lang="en-US" altLang="en-US" sz="2000" dirty="0"/>
              <a:t>between Client and Preference </a:t>
            </a:r>
            <a:r>
              <a:rPr lang="en-US" altLang="en-US" sz="2000" dirty="0">
                <a:solidFill>
                  <a:srgbClr val="0000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0000CC"/>
                </a:solidFill>
                <a:sym typeface="Wingdings" charset="2"/>
              </a:rPr>
              <a:t>  combine Client &amp; Preference </a:t>
            </a:r>
            <a:endParaRPr lang="en-US" altLang="en-US" sz="2000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CLIENT_PREF (</a:t>
            </a:r>
            <a:r>
              <a:rPr lang="en-US" altLang="en-US" sz="2000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prefType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maxRent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i="1" dirty="0" err="1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Fk</a:t>
            </a:r>
            <a:r>
              <a:rPr lang="en-US" altLang="en-US" sz="2000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: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staffNo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references Staff(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staffNo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Notes:   **  Relation PREFERENCE no longer exist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**  Relation CLIENT is renamed as CLIENT_PREF</a:t>
            </a:r>
          </a:p>
        </p:txBody>
      </p:sp>
    </p:spTree>
    <p:extLst>
      <p:ext uri="{BB962C8B-B14F-4D97-AF65-F5344CB8AC3E}">
        <p14:creationId xmlns:p14="http://schemas.microsoft.com/office/powerpoint/2010/main" val="77427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3589"/>
            <a:ext cx="7886700" cy="218521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One-to-one (1:1) binary relationship types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b) Mandatory participation on one side, optional on another</a:t>
            </a:r>
          </a:p>
          <a:p>
            <a:pPr lvl="1"/>
            <a:r>
              <a:rPr lang="en-US" dirty="0"/>
              <a:t>Entity with optional participation is the parent.</a:t>
            </a:r>
          </a:p>
          <a:p>
            <a:pPr lvl="1"/>
            <a:r>
              <a:rPr lang="en-US" dirty="0"/>
              <a:t>Entity with mandatory participation is child.</a:t>
            </a:r>
          </a:p>
          <a:p>
            <a:pPr lvl="1"/>
            <a:r>
              <a:rPr lang="en-US" dirty="0"/>
              <a:t>Create one relation for each entity, then copy PK of parent into child relation.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08690-1719-4AEB-B0B8-CAAECB1B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306" y="3407632"/>
            <a:ext cx="5442820" cy="708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52661-FAB5-4C92-86A4-2D080C15BE53}"/>
              </a:ext>
            </a:extLst>
          </p:cNvPr>
          <p:cNvSpPr/>
          <p:nvPr/>
        </p:nvSpPr>
        <p:spPr>
          <a:xfrm>
            <a:off x="1143000" y="4182447"/>
            <a:ext cx="6743700" cy="249299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66FF"/>
                </a:solidFill>
                <a:sym typeface="Wingdings" charset="2"/>
              </a:rPr>
              <a:t>Client   optional		Preference      mandatory</a:t>
            </a:r>
          </a:p>
          <a:p>
            <a:pPr eaLnBrk="1" hangingPunct="1"/>
            <a:r>
              <a:rPr lang="en-US" altLang="en-US" dirty="0">
                <a:solidFill>
                  <a:srgbClr val="0066FF"/>
                </a:solidFill>
                <a:sym typeface="Wingdings" charset="2"/>
              </a:rPr>
              <a:t>	    parent			        	       child</a:t>
            </a:r>
          </a:p>
          <a:p>
            <a:pPr eaLnBrk="1" hangingPunct="1"/>
            <a:endParaRPr lang="en-US" altLang="en-US" sz="2000" dirty="0">
              <a:solidFill>
                <a:srgbClr val="0066FF"/>
              </a:solidFill>
              <a:sym typeface="Wingdings" charset="2"/>
            </a:endParaRPr>
          </a:p>
          <a:p>
            <a:pPr marL="293688" eaLnBrk="1" hangingPunct="1"/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CLIENT (</a:t>
            </a:r>
            <a:r>
              <a:rPr lang="en-US" altLang="en-US" sz="2000" u="sng" dirty="0" err="1">
                <a:solidFill>
                  <a:srgbClr val="FF0000"/>
                </a:solidFill>
                <a:latin typeface="Times New Roman" charset="0"/>
              </a:rPr>
              <a:t>clientNo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charset="0"/>
              </a:rPr>
              <a:t>fName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charset="0"/>
              </a:rPr>
              <a:t>lName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charset="0"/>
              </a:rPr>
              <a:t>telNo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charset="0"/>
              </a:rPr>
              <a:t>staffNo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		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FK: </a:t>
            </a:r>
            <a:r>
              <a:rPr lang="en-US" altLang="en-US" sz="2000" dirty="0" err="1">
                <a:latin typeface="Times New Roman" charset="0"/>
              </a:rPr>
              <a:t>staffNo</a:t>
            </a:r>
            <a:r>
              <a:rPr lang="en-US" altLang="en-US" sz="2000" dirty="0">
                <a:latin typeface="Times New Roman" charset="0"/>
              </a:rPr>
              <a:t> references Staff(</a:t>
            </a:r>
            <a:r>
              <a:rPr lang="en-US" altLang="en-US" sz="2000" dirty="0" err="1">
                <a:latin typeface="Times New Roman" charset="0"/>
              </a:rPr>
              <a:t>staffNo</a:t>
            </a:r>
            <a:r>
              <a:rPr lang="en-US" altLang="en-US" sz="2000" dirty="0">
                <a:latin typeface="Times New Roman" charset="0"/>
              </a:rPr>
              <a:t>)</a:t>
            </a:r>
          </a:p>
          <a:p>
            <a:pPr eaLnBrk="1" hangingPunct="1"/>
            <a:endParaRPr lang="en-US" altLang="en-US" sz="2000" dirty="0">
              <a:solidFill>
                <a:srgbClr val="FF0000"/>
              </a:solidFill>
              <a:latin typeface="Times New Roman" charset="0"/>
            </a:endParaRPr>
          </a:p>
          <a:p>
            <a:pPr marL="228600" eaLnBrk="1" hangingPunct="1"/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PREFERENCE (</a:t>
            </a:r>
            <a:r>
              <a:rPr lang="en-US" altLang="en-US" sz="2000" u="sng" dirty="0" err="1">
                <a:solidFill>
                  <a:srgbClr val="FF0000"/>
                </a:solidFill>
                <a:latin typeface="Times New Roman" charset="0"/>
              </a:rPr>
              <a:t>clientNo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charset="0"/>
              </a:rPr>
              <a:t>prefType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charset="0"/>
              </a:rPr>
              <a:t>maxRent</a:t>
            </a:r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		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FK: </a:t>
            </a:r>
            <a:r>
              <a:rPr lang="en-US" altLang="en-US" sz="2000" dirty="0" err="1">
                <a:latin typeface="Times New Roman" charset="0"/>
              </a:rPr>
              <a:t>clientNo</a:t>
            </a:r>
            <a:r>
              <a:rPr lang="en-US" altLang="en-US" sz="2000" dirty="0">
                <a:latin typeface="Times New Roman" charset="0"/>
              </a:rPr>
              <a:t> references Client(</a:t>
            </a:r>
            <a:r>
              <a:rPr lang="en-US" altLang="en-US" sz="2000" dirty="0" err="1">
                <a:latin typeface="Times New Roman" charset="0"/>
              </a:rPr>
              <a:t>clientNo</a:t>
            </a:r>
            <a:r>
              <a:rPr lang="en-US" altLang="en-US" sz="2000" dirty="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13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32430"/>
            <a:ext cx="7886700" cy="274435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One-to-one (1:1) binary relationship types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c) Optional participation on both sides</a:t>
            </a:r>
          </a:p>
          <a:p>
            <a:pPr lvl="1"/>
            <a:r>
              <a:rPr lang="en-US" dirty="0"/>
              <a:t>Designation of the parent and child entities is arbitrary unless can find out more about the relationship.</a:t>
            </a:r>
          </a:p>
          <a:p>
            <a:pPr lvl="1"/>
            <a:r>
              <a:rPr lang="en-US" dirty="0"/>
              <a:t>Must try to understand more about the relationship</a:t>
            </a:r>
          </a:p>
          <a:p>
            <a:pPr lvl="2"/>
            <a:r>
              <a:rPr lang="en-US" dirty="0"/>
              <a:t>Entity which is closer to being optional is the parent.</a:t>
            </a:r>
          </a:p>
          <a:p>
            <a:pPr lvl="2"/>
            <a:r>
              <a:rPr lang="en-US" dirty="0"/>
              <a:t>Entity which is closer to being mandatory is the child.</a:t>
            </a:r>
          </a:p>
          <a:p>
            <a:pPr lvl="1"/>
            <a:r>
              <a:rPr lang="en-US" dirty="0"/>
              <a:t>Create a relation for each entity, then copy PK of parent into child.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942D3-64F1-401C-89DA-20B2683B4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66" y="4249332"/>
            <a:ext cx="4098082" cy="639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87D70B-7364-42AC-A218-96A4B9EA735B}"/>
              </a:ext>
            </a:extLst>
          </p:cNvPr>
          <p:cNvSpPr/>
          <p:nvPr/>
        </p:nvSpPr>
        <p:spPr>
          <a:xfrm>
            <a:off x="495300" y="5061857"/>
            <a:ext cx="7571014" cy="138499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altLang="en-US" sz="1600" dirty="0">
                <a:solidFill>
                  <a:srgbClr val="0066FF"/>
                </a:solidFill>
                <a:ea typeface="Times New Roman" charset="0"/>
                <a:cs typeface="Times New Roman" charset="0"/>
              </a:rPr>
              <a:t>A</a:t>
            </a:r>
            <a:r>
              <a:rPr lang="en-US" altLang="en-US" sz="1600" dirty="0" err="1">
                <a:solidFill>
                  <a:srgbClr val="0066FF"/>
                </a:solidFill>
                <a:ea typeface="Times New Roman" charset="0"/>
                <a:cs typeface="Times New Roman" charset="0"/>
              </a:rPr>
              <a:t>ssume</a:t>
            </a:r>
            <a:r>
              <a:rPr lang="en-US" altLang="en-US" sz="1600" dirty="0">
                <a:solidFill>
                  <a:srgbClr val="0066FF"/>
                </a:solidFill>
                <a:ea typeface="Times New Roman" charset="0"/>
                <a:cs typeface="Times New Roman" charset="0"/>
              </a:rPr>
              <a:t> majority of cars, but not all, are used by staff and only minority of staff use cars. 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600" dirty="0">
                <a:solidFill>
                  <a:srgbClr val="0066FF"/>
                </a:solidFill>
                <a:ea typeface="Times New Roman" charset="0"/>
                <a:cs typeface="Times New Roman" charset="0"/>
              </a:rPr>
              <a:t>Car entity, although optional, is closer to being mandatory than Staff entity. Therefore designate Staff as parent entity and Car as child entity.</a:t>
            </a:r>
          </a:p>
          <a:p>
            <a:pPr eaLnBrk="1" hangingPunct="1"/>
            <a:r>
              <a:rPr lang="en-US" altLang="en-US" dirty="0">
                <a:solidFill>
                  <a:srgbClr val="0066FF"/>
                </a:solidFill>
                <a:ea typeface="Times New Roman" charset="0"/>
                <a:cs typeface="Times New Roman" charset="0"/>
              </a:rPr>
              <a:t>		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STAFF (</a:t>
            </a:r>
            <a:r>
              <a:rPr lang="en-US" altLang="en-US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staffNo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sName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		CAR (</a:t>
            </a:r>
            <a:r>
              <a:rPr lang="en-US" altLang="en-US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carNo</a:t>
            </a:r>
            <a:r>
              <a:rPr lang="en-US" altLang="en-US" u="sng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staffNo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795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Superclass/subclass relationship types</a:t>
            </a:r>
          </a:p>
          <a:p>
            <a:pPr lvl="1"/>
            <a:r>
              <a:rPr lang="en-US" dirty="0"/>
              <a:t>Designate superclass as parent entity and subclass as child entity.</a:t>
            </a:r>
          </a:p>
          <a:p>
            <a:pPr lvl="1"/>
            <a:r>
              <a:rPr lang="en-US" dirty="0"/>
              <a:t>There are various options on how to represent such a relationship as one or more relations.</a:t>
            </a:r>
          </a:p>
          <a:p>
            <a:pPr lvl="1"/>
            <a:r>
              <a:rPr lang="en-US" dirty="0"/>
              <a:t>Most appropriate option depends on number of factors such as:</a:t>
            </a:r>
          </a:p>
          <a:p>
            <a:pPr lvl="2"/>
            <a:r>
              <a:rPr lang="en-US" dirty="0"/>
              <a:t>Disjoint and participation constraints on the superclass/subclass relationship.</a:t>
            </a:r>
          </a:p>
          <a:p>
            <a:pPr lvl="2"/>
            <a:r>
              <a:rPr lang="en-US" dirty="0"/>
              <a:t>Whether subclasses are involved in distinct relationships,</a:t>
            </a:r>
          </a:p>
          <a:p>
            <a:pPr lvl="2"/>
            <a:r>
              <a:rPr lang="en-US" dirty="0"/>
              <a:t>Number of participants in superclass/subclass relationship.</a:t>
            </a:r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F589B-998E-48AD-8E4A-4709B8300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8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>
                <a:solidFill>
                  <a:srgbClr val="0070C0"/>
                </a:solidFill>
              </a:rPr>
              <a:t>Superclass/subclass relationship types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F589B-998E-48AD-8E4A-4709B8300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SCSD2523 Database - Logical DB Design Part 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43341-B40E-4C9C-9BED-8505886C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49" y="2188381"/>
            <a:ext cx="7195302" cy="37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1" dirty="0">
                <a:solidFill>
                  <a:srgbClr val="0070C0"/>
                </a:solidFill>
              </a:rPr>
              <a:t>Superclass/subclass relationship types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02BA5-2134-4F48-B302-87C856D0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61" y="2139116"/>
            <a:ext cx="3413633" cy="25797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DEF5DA-AB57-4D75-B3C4-E0588E6C1856}"/>
              </a:ext>
            </a:extLst>
          </p:cNvPr>
          <p:cNvSpPr/>
          <p:nvPr/>
        </p:nvSpPr>
        <p:spPr>
          <a:xfrm>
            <a:off x="75157" y="4678482"/>
            <a:ext cx="8993686" cy="153888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CC"/>
                </a:solidFill>
              </a:rPr>
              <a:t>Guideline No 3:</a:t>
            </a:r>
          </a:p>
          <a:p>
            <a:pPr eaLnBrk="1" hangingPunct="1"/>
            <a:endParaRPr lang="en-US" altLang="en-US" dirty="0">
              <a:solidFill>
                <a:srgbClr val="00B050"/>
              </a:solidFill>
              <a:latin typeface="Times New Roman" charset="0"/>
            </a:endParaRP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PRIVATEOWNER (</a:t>
            </a:r>
            <a:r>
              <a:rPr lang="en-US" altLang="en-US" sz="2000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address,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BUSINESSOWNER (</a:t>
            </a:r>
            <a:r>
              <a:rPr lang="en-US" altLang="en-US" sz="2000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bName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bType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contactName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address,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telNo</a:t>
            </a:r>
            <a:r>
              <a:rPr lang="en-US" alt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43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Many-to-many (*:*) binary relationship types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Option 1</a:t>
            </a:r>
          </a:p>
          <a:p>
            <a:pPr lvl="1"/>
            <a:r>
              <a:rPr lang="en-US" dirty="0"/>
              <a:t>First, transform *:* relationships by creating two 1:* relationships</a:t>
            </a:r>
          </a:p>
          <a:p>
            <a:pPr lvl="1"/>
            <a:r>
              <a:rPr lang="en-US" dirty="0"/>
              <a:t>Then, create relations from the transformed diagram</a:t>
            </a:r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 descr="DS3-Figure 15-02">
            <a:extLst>
              <a:ext uri="{FF2B5EF4-FFF2-40B4-BE49-F238E27FC236}">
                <a16:creationId xmlns:a16="http://schemas.microsoft.com/office/drawing/2014/main" id="{09CD1236-3965-4F35-B776-FA17D832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3" r="12621" b="45238"/>
          <a:stretch>
            <a:fillRect/>
          </a:stretch>
        </p:blipFill>
        <p:spPr bwMode="auto">
          <a:xfrm>
            <a:off x="3459436" y="3229496"/>
            <a:ext cx="5364793" cy="1623556"/>
          </a:xfrm>
          <a:prstGeom prst="rect">
            <a:avLst/>
          </a:prstGeom>
          <a:solidFill>
            <a:srgbClr val="FFFF00"/>
          </a:solidFill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" name="Picture 7" descr="DS3-Figure 15-02">
            <a:extLst>
              <a:ext uri="{FF2B5EF4-FFF2-40B4-BE49-F238E27FC236}">
                <a16:creationId xmlns:a16="http://schemas.microsoft.com/office/drawing/2014/main" id="{6321EB26-0B9F-4022-B16E-AA21BBEE3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5" b="7143"/>
          <a:stretch>
            <a:fillRect/>
          </a:stretch>
        </p:blipFill>
        <p:spPr bwMode="auto">
          <a:xfrm>
            <a:off x="446240" y="5053102"/>
            <a:ext cx="8001000" cy="1219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CD3CB-F7B9-448F-BF78-EEFA7863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543" y="3203228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Arial" charset="0"/>
                <a:ea typeface="ＭＳ Ｐゴシック" charset="-128"/>
              </a:rPr>
              <a:t>Original</a:t>
            </a:r>
            <a:r>
              <a:rPr lang="en-US" altLang="en-US" sz="2000" dirty="0">
                <a:solidFill>
                  <a:srgbClr val="00B0F0"/>
                </a:solidFill>
                <a:latin typeface="Arial" charset="0"/>
                <a:ea typeface="ＭＳ Ｐゴシック" charset="-128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5F0F0-6FF0-424B-869F-0F71B308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0" y="4582765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Transformed</a:t>
            </a:r>
            <a:r>
              <a:rPr lang="en-US" altLang="en-US" sz="2000" dirty="0">
                <a:solidFill>
                  <a:srgbClr val="00B0F0"/>
                </a:solidFill>
                <a:latin typeface="Arial" charset="0"/>
                <a:ea typeface="ＭＳ Ｐゴシック" charset="-128"/>
              </a:rPr>
              <a:t>:</a:t>
            </a:r>
          </a:p>
        </p:txBody>
      </p:sp>
      <p:sp>
        <p:nvSpPr>
          <p:cNvPr id="11" name="Curved Left Arrow 9">
            <a:extLst>
              <a:ext uri="{FF2B5EF4-FFF2-40B4-BE49-F238E27FC236}">
                <a16:creationId xmlns:a16="http://schemas.microsoft.com/office/drawing/2014/main" id="{10EF1004-A606-453D-9D10-E7BC889D2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240" y="4059559"/>
            <a:ext cx="609600" cy="1371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0346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Many-to-many (*:*) binary relationship types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Option 1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CEFA52-A2C7-4011-9DF5-87697F6F7E53}"/>
              </a:ext>
            </a:extLst>
          </p:cNvPr>
          <p:cNvSpPr>
            <a:spLocks noGrp="1"/>
          </p:cNvSpPr>
          <p:nvPr/>
        </p:nvSpPr>
        <p:spPr bwMode="auto">
          <a:xfrm>
            <a:off x="628650" y="2638925"/>
            <a:ext cx="8058150" cy="353803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0000CC"/>
                </a:solidFill>
              </a:rPr>
              <a:t>Relations: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PROPERTYFORRENT (</a:t>
            </a:r>
            <a:r>
              <a:rPr lang="en-US" altLang="en-US" sz="2000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propertyNo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street, city, postcode, type, rooms, rent)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VIEWING (</a:t>
            </a:r>
            <a:r>
              <a:rPr lang="en-US" altLang="en-US" sz="2000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propertyNo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000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clientNo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viewDate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comment)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CLIENT_PREF (</a:t>
            </a:r>
            <a:r>
              <a:rPr lang="en-US" altLang="en-US" sz="2000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clientNo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fName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lName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telNo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prefType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maxRent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staffNo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)</a:t>
            </a:r>
            <a:r>
              <a:rPr lang="en-US" altLang="en-US" sz="2000" i="1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</a:p>
          <a:p>
            <a:pPr lvl="1">
              <a:buFontTx/>
              <a:buNone/>
            </a:pPr>
            <a:endParaRPr lang="en-US" altLang="en-US" sz="2000" i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	Note:  recall that relation CLIENT_PREF is the result from our earlier work on deriving relation for 1..1 binary relationship</a:t>
            </a:r>
            <a:endParaRPr lang="en-US" altLang="en-US" sz="2400" i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Tx/>
              <a:buNone/>
            </a:pPr>
            <a:endParaRPr lang="en-US" altLang="en-US" sz="2000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247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Many-to-many (*:*) binary relationship types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Option 2</a:t>
            </a:r>
          </a:p>
          <a:p>
            <a:pPr lvl="1"/>
            <a:r>
              <a:rPr lang="en-US" dirty="0"/>
              <a:t>Create a </a:t>
            </a:r>
            <a:r>
              <a:rPr lang="en-US" b="1" dirty="0">
                <a:solidFill>
                  <a:srgbClr val="0070C0"/>
                </a:solidFill>
              </a:rPr>
              <a:t>new relation </a:t>
            </a:r>
            <a:r>
              <a:rPr lang="en-US" dirty="0"/>
              <a:t>to represent the relationship and include any attributes that are part of relationship.</a:t>
            </a:r>
          </a:p>
          <a:p>
            <a:pPr lvl="1"/>
            <a:r>
              <a:rPr lang="en-US" dirty="0"/>
              <a:t>Copy the primary key attribute(s) of the entities that participate in relationship into the new relation.</a:t>
            </a:r>
          </a:p>
          <a:p>
            <a:pPr lvl="2"/>
            <a:r>
              <a:rPr lang="en-US" dirty="0"/>
              <a:t>This attribute(s) is now act as </a:t>
            </a:r>
            <a:r>
              <a:rPr lang="en-US" b="1" dirty="0">
                <a:solidFill>
                  <a:srgbClr val="0070C0"/>
                </a:solidFill>
              </a:rPr>
              <a:t>foreign key </a:t>
            </a:r>
            <a:r>
              <a:rPr lang="en-US" dirty="0"/>
              <a:t>in the new relation.</a:t>
            </a:r>
          </a:p>
          <a:p>
            <a:pPr lvl="2"/>
            <a:r>
              <a:rPr lang="en-US" dirty="0"/>
              <a:t>This attribute (the FK) is also the primary key of new relation, possibly in combination with some of the attributes of the relationships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4CA55-0369-477D-87B2-E41BA8CE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84128"/>
            <a:ext cx="8382000" cy="120032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CLIENT_PREF (</a:t>
            </a:r>
            <a:r>
              <a:rPr lang="en-US" altLang="en-US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clientNo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fName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lName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telNo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prefType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maxRent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staffNo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PROPERTYFORRENT (</a:t>
            </a:r>
            <a:r>
              <a:rPr lang="en-US" altLang="en-US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propertyNo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street, city, postcode, type, rooms, rent)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VIEWING (</a:t>
            </a:r>
            <a:r>
              <a:rPr lang="en-US" altLang="en-US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clientNo</a:t>
            </a:r>
            <a:r>
              <a:rPr lang="en-US" altLang="en-US" u="sng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propertyNo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viewDate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comment)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1B25B6-4C8E-4210-ADB9-EF504A23F85B}"/>
              </a:ext>
            </a:extLst>
          </p:cNvPr>
          <p:cNvCxnSpPr/>
          <p:nvPr/>
        </p:nvCxnSpPr>
        <p:spPr>
          <a:xfrm>
            <a:off x="2658045" y="5063262"/>
            <a:ext cx="601249" cy="640459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3BB23A-B451-44CF-BE24-01DA859129EE}"/>
              </a:ext>
            </a:extLst>
          </p:cNvPr>
          <p:cNvCxnSpPr>
            <a:cxnSpLocks/>
          </p:cNvCxnSpPr>
          <p:nvPr/>
        </p:nvCxnSpPr>
        <p:spPr>
          <a:xfrm>
            <a:off x="3506944" y="5383491"/>
            <a:ext cx="644142" cy="320230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7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Recursive relationship type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1:1 recursive relationships</a:t>
            </a:r>
          </a:p>
          <a:p>
            <a:pPr lvl="1"/>
            <a:r>
              <a:rPr lang="en-US" dirty="0"/>
              <a:t>Use rules for participation for a 1:1 relationship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Mandatory participation on both sides:</a:t>
            </a:r>
          </a:p>
          <a:p>
            <a:pPr lvl="2"/>
            <a:r>
              <a:rPr lang="en-US" dirty="0"/>
              <a:t>Represent recursive relationship as a single relation with two copies of the primary key</a:t>
            </a:r>
          </a:p>
          <a:p>
            <a:pPr lvl="2"/>
            <a:r>
              <a:rPr lang="en-US" dirty="0"/>
              <a:t>One copy of the primary key represents a foreign key and should be renamed to represent the relationship it presents.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8B3F06-CE1D-4919-8263-E02A1564766B}"/>
              </a:ext>
            </a:extLst>
          </p:cNvPr>
          <p:cNvGrpSpPr>
            <a:grpSpLocks/>
          </p:cNvGrpSpPr>
          <p:nvPr/>
        </p:nvGrpSpPr>
        <p:grpSpPr bwMode="auto">
          <a:xfrm>
            <a:off x="327625" y="4817268"/>
            <a:ext cx="3030538" cy="1190625"/>
            <a:chOff x="2971800" y="4191000"/>
            <a:chExt cx="2449791" cy="515666"/>
          </a:xfrm>
        </p:grpSpPr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F2D9C9DC-B691-444D-9A35-DE8E903C0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07106"/>
              <a:ext cx="1094382" cy="2618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  <a:ea typeface="ＭＳ Ｐゴシック" charset="-128"/>
                </a:rPr>
                <a:t>staff</a:t>
              </a:r>
            </a:p>
          </p:txBody>
        </p:sp>
        <p:cxnSp>
          <p:nvCxnSpPr>
            <p:cNvPr id="9" name="Shape 12">
              <a:extLst>
                <a:ext uri="{FF2B5EF4-FFF2-40B4-BE49-F238E27FC236}">
                  <a16:creationId xmlns:a16="http://schemas.microsoft.com/office/drawing/2014/main" id="{8408A2F2-0354-4A5E-A27B-71963DCC1754}"/>
                </a:ext>
              </a:extLst>
            </p:cNvPr>
            <p:cNvCxnSpPr>
              <a:cxnSpLocks noChangeShapeType="1"/>
              <a:stCxn id="8" idx="3"/>
              <a:endCxn id="8" idx="0"/>
            </p:cNvCxnSpPr>
            <p:nvPr/>
          </p:nvCxnSpPr>
          <p:spPr bwMode="auto">
            <a:xfrm flipH="1" flipV="1">
              <a:off x="3518991" y="4407106"/>
              <a:ext cx="547191" cy="130930"/>
            </a:xfrm>
            <a:prstGeom prst="bentConnector4">
              <a:avLst>
                <a:gd name="adj1" fmla="val -33778"/>
                <a:gd name="adj2" fmla="val 351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49A850FD-BE9C-416A-932C-14E5F78A2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790" y="4578582"/>
              <a:ext cx="441146" cy="128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charset="0"/>
                  <a:ea typeface="ＭＳ Ｐゴシック" charset="-128"/>
                </a:rPr>
                <a:t>1..1</a:t>
              </a:r>
            </a:p>
          </p:txBody>
        </p: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C56166F5-9094-43CA-B5AC-AB93346B6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037" y="4296705"/>
              <a:ext cx="441146" cy="128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charset="0"/>
                  <a:ea typeface="ＭＳ Ｐゴシック" charset="-128"/>
                </a:rPr>
                <a:t>1..1</a:t>
              </a:r>
            </a:p>
          </p:txBody>
        </p:sp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CB5C988C-04B5-428C-8328-53C66DDB3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057" y="4191000"/>
              <a:ext cx="862534" cy="218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charset="0"/>
                  <a:ea typeface="ＭＳ Ｐゴシック" charset="-128"/>
                </a:rPr>
                <a:t>supervise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CB434D4-2BC6-4147-AC10-508379612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230" y="4245027"/>
              <a:ext cx="123217" cy="5167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" name="TextBox 20">
            <a:extLst>
              <a:ext uri="{FF2B5EF4-FFF2-40B4-BE49-F238E27FC236}">
                <a16:creationId xmlns:a16="http://schemas.microsoft.com/office/drawing/2014/main" id="{C34CD26D-2622-4A77-900B-1FF75FE3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761" y="4942681"/>
            <a:ext cx="5029200" cy="1138237"/>
          </a:xfrm>
          <a:prstGeom prst="rect">
            <a:avLst/>
          </a:prstGeom>
          <a:solidFill>
            <a:srgbClr val="FFFF99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SUPERVISION (</a:t>
            </a:r>
            <a:r>
              <a:rPr lang="en-US" altLang="en-US" sz="2000" u="sng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staffNo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, superviseeNo)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charset="-128"/>
              </a:rPr>
              <a:t>    PK : staffNo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charset="-128"/>
              </a:rPr>
              <a:t>    FK1: staffNo references Staff(staffNo)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  <a:ea typeface="ＭＳ Ｐゴシック" charset="-128"/>
              </a:rPr>
              <a:t>    FK2: superviseeNo references Staff(staffNo)</a:t>
            </a:r>
          </a:p>
        </p:txBody>
      </p:sp>
    </p:spTree>
    <p:extLst>
      <p:ext uri="{BB962C8B-B14F-4D97-AF65-F5344CB8AC3E}">
        <p14:creationId xmlns:p14="http://schemas.microsoft.com/office/powerpoint/2010/main" val="9754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2D7C-6AE9-4223-ACD5-0FF559D9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22" y="365760"/>
            <a:ext cx="7025402" cy="1188720"/>
          </a:xfrm>
        </p:spPr>
        <p:txBody>
          <a:bodyPr>
            <a:normAutofit/>
          </a:bodyPr>
          <a:lstStyle/>
          <a:p>
            <a:r>
              <a:rPr lang="en-MY" dirty="0"/>
              <a:t>Learning Objective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9144000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72874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6595-E448-444E-A2E8-6920B4F7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022" y="2176272"/>
            <a:ext cx="7025403" cy="4041648"/>
          </a:xfrm>
        </p:spPr>
        <p:txBody>
          <a:bodyPr anchor="t">
            <a:normAutofit/>
          </a:bodyPr>
          <a:lstStyle/>
          <a:p>
            <a:r>
              <a:rPr lang="en-US" sz="2100"/>
              <a:t>At the end of the topic, students will be able to:</a:t>
            </a:r>
          </a:p>
          <a:p>
            <a:pPr lvl="1"/>
            <a:r>
              <a:rPr lang="en-US" sz="2100"/>
              <a:t>Derive a logical data model from conceptual ERD.</a:t>
            </a:r>
          </a:p>
          <a:p>
            <a:pPr lvl="1"/>
            <a:r>
              <a:rPr lang="en-US" sz="2100"/>
              <a:t>Derive a set of relations from a local logical data model.</a:t>
            </a:r>
          </a:p>
          <a:p>
            <a:pPr lvl="1"/>
            <a:r>
              <a:rPr lang="en-US" sz="2100"/>
              <a:t>Validate these relations using the technique of normalization. </a:t>
            </a:r>
          </a:p>
          <a:p>
            <a:pPr lvl="1"/>
            <a:r>
              <a:rPr lang="en-US" sz="2100"/>
              <a:t>Validate a logical data model to ensure it supports required user transactions.</a:t>
            </a:r>
          </a:p>
          <a:p>
            <a:pPr lvl="1"/>
            <a:r>
              <a:rPr lang="en-US" sz="2100"/>
              <a:t>Merge local logical data models based on specific views into a global logical data model of the enterprise.</a:t>
            </a:r>
          </a:p>
          <a:p>
            <a:endParaRPr lang="en-US" sz="2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AEA0-A597-4B84-AA46-E9DBE853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6407" y="6356350"/>
            <a:ext cx="144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AF18F9C-A22E-481F-9437-E53BA71DC644}" type="datetime5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25-Nov-21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C0544-3C57-406C-875F-67E03240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8386" y="6356350"/>
            <a:ext cx="14470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AEEF2DB-3D68-4EFF-B92B-90C34555BE4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0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Recursive relationship type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1:1 recursive relationships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Mandatory participation on only one side:</a:t>
            </a:r>
          </a:p>
          <a:p>
            <a:pPr lvl="2"/>
            <a:r>
              <a:rPr lang="en-US" dirty="0"/>
              <a:t>Option 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Create a single relation with two copies of primary key</a:t>
            </a:r>
          </a:p>
          <a:p>
            <a:pPr lvl="2"/>
            <a:r>
              <a:rPr lang="en-US" dirty="0"/>
              <a:t>Option 2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Create a new relation to represent the relationship. The new relation would only have two attributes, both copies of the primary key.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F8F785-AB86-4017-8772-78ADBB91E579}"/>
              </a:ext>
            </a:extLst>
          </p:cNvPr>
          <p:cNvGrpSpPr>
            <a:grpSpLocks/>
          </p:cNvGrpSpPr>
          <p:nvPr/>
        </p:nvGrpSpPr>
        <p:grpSpPr bwMode="auto">
          <a:xfrm>
            <a:off x="5901917" y="4572751"/>
            <a:ext cx="3030538" cy="1114425"/>
            <a:chOff x="2971800" y="4191000"/>
            <a:chExt cx="2449791" cy="515666"/>
          </a:xfrm>
        </p:grpSpPr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E00D755C-70C7-4230-AB96-7E7FC6610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07106"/>
              <a:ext cx="1094382" cy="2618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  <a:ea typeface="ＭＳ Ｐゴシック" charset="-128"/>
                </a:rPr>
                <a:t>staff</a:t>
              </a:r>
            </a:p>
          </p:txBody>
        </p:sp>
        <p:cxnSp>
          <p:nvCxnSpPr>
            <p:cNvPr id="9" name="Shape 12">
              <a:extLst>
                <a:ext uri="{FF2B5EF4-FFF2-40B4-BE49-F238E27FC236}">
                  <a16:creationId xmlns:a16="http://schemas.microsoft.com/office/drawing/2014/main" id="{AF569982-DD7B-4220-B945-51C46AAF7DC6}"/>
                </a:ext>
              </a:extLst>
            </p:cNvPr>
            <p:cNvCxnSpPr>
              <a:cxnSpLocks noChangeShapeType="1"/>
              <a:stCxn id="8" idx="3"/>
              <a:endCxn id="8" idx="0"/>
            </p:cNvCxnSpPr>
            <p:nvPr/>
          </p:nvCxnSpPr>
          <p:spPr bwMode="auto">
            <a:xfrm flipH="1" flipV="1">
              <a:off x="3518991" y="4407106"/>
              <a:ext cx="547191" cy="130930"/>
            </a:xfrm>
            <a:prstGeom prst="bentConnector4">
              <a:avLst>
                <a:gd name="adj1" fmla="val -33778"/>
                <a:gd name="adj2" fmla="val 351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8B36944B-86FA-429D-8682-E82270BE9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790" y="4578582"/>
              <a:ext cx="441146" cy="128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charset="0"/>
                  <a:ea typeface="ＭＳ Ｐゴシック" charset="-128"/>
                </a:rPr>
                <a:t>1..1</a:t>
              </a:r>
            </a:p>
          </p:txBody>
        </p: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DD837C96-47C4-4990-87D2-1BE35B5B6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037" y="4296705"/>
              <a:ext cx="441146" cy="128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charset="0"/>
                  <a:ea typeface="ＭＳ Ｐゴシック" charset="-128"/>
                </a:rPr>
                <a:t>0..1</a:t>
              </a:r>
            </a:p>
          </p:txBody>
        </p:sp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750D059E-96F2-4592-BA4B-44AD261D7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057" y="4191000"/>
              <a:ext cx="862534" cy="218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charset="0"/>
                  <a:ea typeface="ＭＳ Ｐゴシック" charset="-128"/>
                </a:rPr>
                <a:t>supervise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733B1D5-125E-49D2-98F5-33716133D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230" y="4245027"/>
              <a:ext cx="123217" cy="5167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2CD2E970-763F-44F9-8898-6A7D9F6D0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698" y="4058024"/>
            <a:ext cx="4558080" cy="892552"/>
          </a:xfrm>
          <a:prstGeom prst="rect">
            <a:avLst/>
          </a:prstGeom>
          <a:solidFill>
            <a:srgbClr val="FFFF99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  <a:latin typeface="Arial" charset="0"/>
                <a:ea typeface="ＭＳ Ｐゴシック" charset="-128"/>
              </a:rPr>
              <a:t>STAFF (</a:t>
            </a:r>
            <a:r>
              <a:rPr lang="en-US" altLang="en-US" sz="2000" u="sng" dirty="0" err="1">
                <a:solidFill>
                  <a:srgbClr val="00B050"/>
                </a:solidFill>
                <a:latin typeface="Arial" charset="0"/>
                <a:ea typeface="ＭＳ Ｐゴシック" charset="-128"/>
              </a:rPr>
              <a:t>staffNo</a:t>
            </a:r>
            <a:r>
              <a:rPr lang="en-US" altLang="en-US" sz="2000" dirty="0">
                <a:solidFill>
                  <a:srgbClr val="00B050"/>
                </a:solidFill>
                <a:latin typeface="Arial" charset="0"/>
                <a:ea typeface="ＭＳ Ｐゴシック" charset="-128"/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  <a:latin typeface="Arial" charset="0"/>
                <a:ea typeface="ＭＳ Ｐゴシック" charset="-128"/>
              </a:rPr>
              <a:t>superviseeNo</a:t>
            </a:r>
            <a:r>
              <a:rPr lang="en-US" altLang="en-US" sz="2000" dirty="0">
                <a:solidFill>
                  <a:srgbClr val="00B050"/>
                </a:solidFill>
                <a:latin typeface="Arial" charset="0"/>
                <a:ea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charset="0"/>
                <a:ea typeface="ＭＳ Ｐゴシック" charset="-128"/>
              </a:rPr>
              <a:t>PK: </a:t>
            </a:r>
            <a:r>
              <a:rPr lang="en-US" altLang="en-US" sz="1600" dirty="0" err="1">
                <a:latin typeface="Arial" charset="0"/>
                <a:ea typeface="ＭＳ Ｐゴシック" charset="-128"/>
              </a:rPr>
              <a:t>staffNo</a:t>
            </a:r>
            <a:endParaRPr lang="en-US" altLang="en-US" sz="1600" dirty="0">
              <a:latin typeface="Arial" charset="0"/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charset="0"/>
                <a:ea typeface="ＭＳ Ｐゴシック" charset="-128"/>
              </a:rPr>
              <a:t>FK: </a:t>
            </a:r>
            <a:r>
              <a:rPr lang="en-US" altLang="en-US" sz="1600" dirty="0" err="1">
                <a:latin typeface="Arial" charset="0"/>
                <a:ea typeface="ＭＳ Ｐゴシック" charset="-128"/>
              </a:rPr>
              <a:t>superviseeNo</a:t>
            </a:r>
            <a:r>
              <a:rPr lang="en-US" altLang="en-US" sz="1600" dirty="0">
                <a:latin typeface="Arial" charset="0"/>
                <a:ea typeface="ＭＳ Ｐゴシック" charset="-128"/>
              </a:rPr>
              <a:t> reference STAFF(</a:t>
            </a:r>
            <a:r>
              <a:rPr lang="en-US" altLang="en-US" sz="1600" dirty="0" err="1">
                <a:latin typeface="Arial" charset="0"/>
                <a:ea typeface="ＭＳ Ｐゴシック" charset="-128"/>
              </a:rPr>
              <a:t>staffNo</a:t>
            </a:r>
            <a:r>
              <a:rPr lang="en-US" altLang="en-US" sz="1600" dirty="0">
                <a:latin typeface="Arial" charset="0"/>
                <a:ea typeface="ＭＳ Ｐゴシック" charset="-128"/>
              </a:rPr>
              <a:t>)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B98EE283-0F56-4347-AE4D-00244939E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698" y="5040495"/>
            <a:ext cx="4558080" cy="892552"/>
          </a:xfrm>
          <a:prstGeom prst="rect">
            <a:avLst/>
          </a:prstGeom>
          <a:solidFill>
            <a:srgbClr val="FFFF99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  <a:latin typeface="Arial" charset="0"/>
                <a:ea typeface="ＭＳ Ｐゴシック" charset="-128"/>
              </a:rPr>
              <a:t>SUPERVISE (</a:t>
            </a:r>
            <a:r>
              <a:rPr lang="en-US" altLang="en-US" sz="2000" u="sng" dirty="0" err="1">
                <a:solidFill>
                  <a:srgbClr val="00B050"/>
                </a:solidFill>
                <a:latin typeface="Arial" charset="0"/>
                <a:ea typeface="ＭＳ Ｐゴシック" charset="-128"/>
              </a:rPr>
              <a:t>staffNo</a:t>
            </a:r>
            <a:r>
              <a:rPr lang="en-US" altLang="en-US" sz="2000" dirty="0">
                <a:solidFill>
                  <a:srgbClr val="00B050"/>
                </a:solidFill>
                <a:latin typeface="Arial" charset="0"/>
                <a:ea typeface="ＭＳ Ｐゴシック" charset="-128"/>
              </a:rPr>
              <a:t>, </a:t>
            </a:r>
            <a:r>
              <a:rPr lang="en-US" altLang="en-US" sz="2000" dirty="0" err="1">
                <a:solidFill>
                  <a:srgbClr val="00B050"/>
                </a:solidFill>
                <a:latin typeface="Arial" charset="0"/>
                <a:ea typeface="ＭＳ Ｐゴシック" charset="-128"/>
              </a:rPr>
              <a:t>superviseeNo</a:t>
            </a:r>
            <a:r>
              <a:rPr lang="en-US" altLang="en-US" sz="2000" dirty="0">
                <a:solidFill>
                  <a:srgbClr val="00B050"/>
                </a:solidFill>
                <a:latin typeface="Arial" charset="0"/>
                <a:ea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charset="0"/>
                <a:ea typeface="ＭＳ Ｐゴシック" charset="-128"/>
              </a:rPr>
              <a:t>PK: </a:t>
            </a:r>
            <a:r>
              <a:rPr lang="en-US" altLang="en-US" sz="1600" dirty="0" err="1">
                <a:latin typeface="Arial" charset="0"/>
                <a:ea typeface="ＭＳ Ｐゴシック" charset="-128"/>
              </a:rPr>
              <a:t>staffNo</a:t>
            </a:r>
            <a:endParaRPr lang="en-US" altLang="en-US" sz="1600" dirty="0">
              <a:latin typeface="Arial" charset="0"/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charset="0"/>
                <a:ea typeface="ＭＳ Ｐゴシック" charset="-128"/>
              </a:rPr>
              <a:t>FK: </a:t>
            </a:r>
            <a:r>
              <a:rPr lang="en-US" altLang="en-US" sz="1600" dirty="0" err="1">
                <a:latin typeface="Arial" charset="0"/>
                <a:ea typeface="ＭＳ Ｐゴシック" charset="-128"/>
              </a:rPr>
              <a:t>superviseeNo</a:t>
            </a:r>
            <a:r>
              <a:rPr lang="en-US" altLang="en-US" sz="1600" dirty="0">
                <a:latin typeface="Arial" charset="0"/>
                <a:ea typeface="ＭＳ Ｐゴシック" charset="-128"/>
              </a:rPr>
              <a:t> reference STAFF(</a:t>
            </a:r>
            <a:r>
              <a:rPr lang="en-US" altLang="en-US" sz="1600" dirty="0" err="1">
                <a:latin typeface="Arial" charset="0"/>
                <a:ea typeface="ＭＳ Ｐゴシック" charset="-128"/>
              </a:rPr>
              <a:t>staffNo</a:t>
            </a:r>
            <a:r>
              <a:rPr lang="en-US" altLang="en-US" sz="1600" dirty="0">
                <a:latin typeface="Arial" charset="0"/>
                <a:ea typeface="ＭＳ Ｐゴシック" charset="-128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52ED-5869-4982-B6E4-BA8903DFD0DA}"/>
              </a:ext>
            </a:extLst>
          </p:cNvPr>
          <p:cNvSpPr txBox="1"/>
          <p:nvPr/>
        </p:nvSpPr>
        <p:spPr>
          <a:xfrm>
            <a:off x="104001" y="437354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Option 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21ED9-6BDA-4A5E-A231-DF723CAE45B7}"/>
              </a:ext>
            </a:extLst>
          </p:cNvPr>
          <p:cNvSpPr txBox="1"/>
          <p:nvPr/>
        </p:nvSpPr>
        <p:spPr>
          <a:xfrm>
            <a:off x="109340" y="5322743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1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Recursive relationship type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1:1 recursive relationships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Optional participation on both sides:</a:t>
            </a:r>
          </a:p>
          <a:p>
            <a:pPr lvl="2"/>
            <a:r>
              <a:rPr lang="en-US" dirty="0"/>
              <a:t>Create a new relation as described above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64D80-FCA4-4D61-8C37-61E6A85900E8}"/>
              </a:ext>
            </a:extLst>
          </p:cNvPr>
          <p:cNvGrpSpPr>
            <a:grpSpLocks/>
          </p:cNvGrpSpPr>
          <p:nvPr/>
        </p:nvGrpSpPr>
        <p:grpSpPr bwMode="auto">
          <a:xfrm>
            <a:off x="253653" y="3650413"/>
            <a:ext cx="3030538" cy="1114425"/>
            <a:chOff x="2971800" y="4191000"/>
            <a:chExt cx="2449791" cy="515666"/>
          </a:xfrm>
        </p:grpSpPr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F6A36F73-C86F-45DA-BAF2-45173463E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07106"/>
              <a:ext cx="1094382" cy="2618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  <a:ea typeface="ＭＳ Ｐゴシック" charset="-128"/>
                </a:rPr>
                <a:t>staff</a:t>
              </a:r>
            </a:p>
          </p:txBody>
        </p:sp>
        <p:cxnSp>
          <p:nvCxnSpPr>
            <p:cNvPr id="9" name="Shape 12">
              <a:extLst>
                <a:ext uri="{FF2B5EF4-FFF2-40B4-BE49-F238E27FC236}">
                  <a16:creationId xmlns:a16="http://schemas.microsoft.com/office/drawing/2014/main" id="{207F3B31-C089-4D7B-95B3-B126064955AF}"/>
                </a:ext>
              </a:extLst>
            </p:cNvPr>
            <p:cNvCxnSpPr>
              <a:cxnSpLocks noChangeShapeType="1"/>
              <a:stCxn id="8" idx="3"/>
              <a:endCxn id="8" idx="0"/>
            </p:cNvCxnSpPr>
            <p:nvPr/>
          </p:nvCxnSpPr>
          <p:spPr bwMode="auto">
            <a:xfrm flipH="1" flipV="1">
              <a:off x="3518991" y="4407106"/>
              <a:ext cx="547191" cy="130930"/>
            </a:xfrm>
            <a:prstGeom prst="bentConnector4">
              <a:avLst>
                <a:gd name="adj1" fmla="val -33778"/>
                <a:gd name="adj2" fmla="val 351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72664E7B-9EE0-473E-9B12-B0D581C25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790" y="4578582"/>
              <a:ext cx="441146" cy="128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charset="0"/>
                  <a:ea typeface="ＭＳ Ｐゴシック" charset="-128"/>
                </a:rPr>
                <a:t>0..1</a:t>
              </a:r>
            </a:p>
          </p:txBody>
        </p: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BD7CC0C-785B-4930-9A7F-023B4004C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037" y="4296705"/>
              <a:ext cx="441146" cy="128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charset="0"/>
                  <a:ea typeface="ＭＳ Ｐゴシック" charset="-128"/>
                </a:rPr>
                <a:t>0..1</a:t>
              </a:r>
            </a:p>
          </p:txBody>
        </p:sp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6C175292-E920-4AE5-8F02-E5C6B333D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057" y="4191000"/>
              <a:ext cx="862534" cy="218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Arial" charset="0"/>
                  <a:ea typeface="ＭＳ Ｐゴシック" charset="-128"/>
                </a:rPr>
                <a:t>supervise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B3B4EFF4-7CE0-4161-BDA1-B053F7BAB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230" y="4245027"/>
              <a:ext cx="123217" cy="51677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9551DA34-6D47-4472-ABD2-9A04C77F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653" y="3286876"/>
            <a:ext cx="5638800" cy="1662112"/>
          </a:xfrm>
          <a:prstGeom prst="rect">
            <a:avLst/>
          </a:prstGeom>
          <a:solidFill>
            <a:srgbClr val="FFFF99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B050"/>
              </a:solidFill>
              <a:latin typeface="Arial" charset="0"/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SUPERVISE (</a:t>
            </a:r>
            <a:r>
              <a:rPr lang="en-US" altLang="en-US" sz="2400" u="sng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staffNo</a:t>
            </a:r>
            <a:r>
              <a:rPr lang="en-US" altLang="en-US" sz="240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, superviseeNo)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charset="-128"/>
              </a:rPr>
              <a:t>PK: staffNo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charset="-128"/>
              </a:rPr>
              <a:t>FK: superviseeNo reference STAFF(staffNo)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611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Recursive relationship type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*:* recursive relationships</a:t>
            </a:r>
          </a:p>
          <a:p>
            <a:pPr lvl="1"/>
            <a:r>
              <a:rPr lang="en-US" dirty="0"/>
              <a:t>Transform *:* recursive relationship into 1:* binary relationship</a:t>
            </a:r>
          </a:p>
          <a:p>
            <a:pPr lvl="1"/>
            <a:r>
              <a:rPr lang="en-US" dirty="0"/>
              <a:t>Create relations to represent relationships from the transformed diagram, follow rules for participation 1:*</a:t>
            </a:r>
          </a:p>
          <a:p>
            <a:pPr lvl="2"/>
            <a:r>
              <a:rPr lang="en-US" dirty="0"/>
              <a:t>Entity on ‘one’ side is designated the parent entity and entity on ‘many’ side is the child entity.</a:t>
            </a:r>
          </a:p>
          <a:p>
            <a:pPr lvl="2"/>
            <a:r>
              <a:rPr lang="en-US" dirty="0"/>
              <a:t>Copy the primary key attribute(s) of parent entity into relation representing child entity, to act as a foreign key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7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7930"/>
            <a:ext cx="7886700" cy="4789034"/>
          </a:xfrm>
        </p:spPr>
        <p:txBody>
          <a:bodyPr/>
          <a:lstStyle/>
          <a:p>
            <a:pPr marL="0" indent="0">
              <a:buNone/>
            </a:pPr>
            <a:r>
              <a:rPr lang="en-MY" b="1" dirty="0">
                <a:solidFill>
                  <a:srgbClr val="0070C0"/>
                </a:solidFill>
              </a:rPr>
              <a:t>Recursive relationship type</a:t>
            </a:r>
          </a:p>
          <a:p>
            <a:pPr marL="0" indent="0">
              <a:buNone/>
            </a:pPr>
            <a:r>
              <a:rPr lang="en-MY" b="1" dirty="0">
                <a:solidFill>
                  <a:srgbClr val="830E3E"/>
                </a:solidFill>
              </a:rPr>
              <a:t>*:* recursive relationships</a:t>
            </a:r>
          </a:p>
          <a:p>
            <a:pPr marL="0" indent="0">
              <a:buNone/>
            </a:pPr>
            <a:endParaRPr lang="en-MY" b="1" dirty="0">
              <a:solidFill>
                <a:srgbClr val="0070C0"/>
              </a:solidFill>
            </a:endParaRP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96BD0F-6E07-4A0D-BE92-1AB00DBB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3" y="2620238"/>
            <a:ext cx="6776357" cy="38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17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1" y="1433321"/>
            <a:ext cx="7886700" cy="213475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Complex relationship types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Option 1:</a:t>
            </a:r>
          </a:p>
          <a:p>
            <a:pPr lvl="1"/>
            <a:r>
              <a:rPr lang="en-US" dirty="0"/>
              <a:t>Transform *:* relationship by creating a new entity and binary relationships between original entities with this new entity.</a:t>
            </a:r>
          </a:p>
          <a:p>
            <a:pPr lvl="1"/>
            <a:r>
              <a:rPr lang="en-US" dirty="0"/>
              <a:t>Create relations for all entities (follow appropriate rules for binary relationships)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6" descr="DS3-Figure 15-04">
            <a:extLst>
              <a:ext uri="{FF2B5EF4-FFF2-40B4-BE49-F238E27FC236}">
                <a16:creationId xmlns:a16="http://schemas.microsoft.com/office/drawing/2014/main" id="{9A711285-C698-4878-B71D-85AD447DB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r="5263" b="55814"/>
          <a:stretch>
            <a:fillRect/>
          </a:stretch>
        </p:blipFill>
        <p:spPr bwMode="auto">
          <a:xfrm>
            <a:off x="292233" y="3883992"/>
            <a:ext cx="3594970" cy="189418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hape 8">
            <a:extLst>
              <a:ext uri="{FF2B5EF4-FFF2-40B4-BE49-F238E27FC236}">
                <a16:creationId xmlns:a16="http://schemas.microsoft.com/office/drawing/2014/main" id="{5FD8F536-CD36-45FA-A366-3B19F063F489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2996921" y="4870971"/>
            <a:ext cx="398789" cy="2213195"/>
          </a:xfrm>
          <a:prstGeom prst="bentConnector2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 descr="DS3-Figure 15-04">
            <a:extLst>
              <a:ext uri="{FF2B5EF4-FFF2-40B4-BE49-F238E27FC236}">
                <a16:creationId xmlns:a16="http://schemas.microsoft.com/office/drawing/2014/main" id="{E6B2D5EB-A57F-4088-B47D-27F6966F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06" b="4463"/>
          <a:stretch>
            <a:fillRect/>
          </a:stretch>
        </p:blipFill>
        <p:spPr bwMode="auto">
          <a:xfrm>
            <a:off x="4302912" y="3429001"/>
            <a:ext cx="4577897" cy="2846386"/>
          </a:xfrm>
          <a:prstGeom prst="rect">
            <a:avLst/>
          </a:prstGeom>
          <a:solidFill>
            <a:srgbClr val="FFFF99"/>
          </a:solidFill>
          <a:ln w="9525">
            <a:solidFill>
              <a:srgbClr val="0066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54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22" y="365760"/>
            <a:ext cx="7025402" cy="1188720"/>
          </a:xfrm>
        </p:spPr>
        <p:txBody>
          <a:bodyPr>
            <a:normAutofit/>
          </a:bodyPr>
          <a:lstStyle/>
          <a:p>
            <a:r>
              <a:rPr lang="en-MY"/>
              <a:t>Derive Relations for Local Logical Data Model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9144000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72874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022" y="2176272"/>
            <a:ext cx="7025403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100" b="1" dirty="0"/>
              <a:t>Complex relationship types</a:t>
            </a:r>
          </a:p>
          <a:p>
            <a:pPr marL="0" indent="0">
              <a:buNone/>
            </a:pPr>
            <a:r>
              <a:rPr lang="en-US" sz="2100" b="1" dirty="0"/>
              <a:t>Option 2:</a:t>
            </a:r>
          </a:p>
          <a:p>
            <a:pPr lvl="1"/>
            <a:r>
              <a:rPr lang="en-US" sz="2100" dirty="0"/>
              <a:t>Create relation to represent relationship and include any attributes that are part of the relationship. </a:t>
            </a:r>
          </a:p>
          <a:p>
            <a:pPr lvl="1"/>
            <a:r>
              <a:rPr lang="en-US" sz="2100" dirty="0"/>
              <a:t>Copy primary key attribute(s) of entities that participate in the complex relationship into new relation, to act as foreign keys. </a:t>
            </a:r>
          </a:p>
          <a:p>
            <a:pPr lvl="1"/>
            <a:r>
              <a:rPr lang="en-US" sz="2100" dirty="0"/>
              <a:t>Any foreign keys that represent a ‘many’ relationship (for example, 1..*, 0..*) generally will also form the primary key of new relation, possibly in combination with some of the attributes of the relationship.</a:t>
            </a:r>
          </a:p>
          <a:p>
            <a:endParaRPr lang="en-MY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6407" y="6356350"/>
            <a:ext cx="144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E61E3A3-F38E-40B2-B9CB-FADBA9C8A086}" type="datetime5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25-Nov-21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8386" y="6356350"/>
            <a:ext cx="14470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AEEF2DB-3D68-4EFF-B92B-90C34555BE4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89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26" y="1341643"/>
            <a:ext cx="7886700" cy="4530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Complex relationship types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30E3E"/>
                </a:solidFill>
              </a:rPr>
              <a:t>Option 2: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 descr="DS3-Figure 15-04">
            <a:extLst>
              <a:ext uri="{FF2B5EF4-FFF2-40B4-BE49-F238E27FC236}">
                <a16:creationId xmlns:a16="http://schemas.microsoft.com/office/drawing/2014/main" id="{5BFC34E6-6619-4E7B-9624-B99A4AD31662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r="5263" b="55814"/>
          <a:stretch>
            <a:fillRect/>
          </a:stretch>
        </p:blipFill>
        <p:spPr bwMode="auto">
          <a:xfrm>
            <a:off x="1010944" y="2302115"/>
            <a:ext cx="7122111" cy="2000593"/>
          </a:xfrm>
          <a:prstGeom prst="rect">
            <a:avLst/>
          </a:prstGeom>
          <a:noFill/>
          <a:ln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5F231900-84A3-40DE-9C59-2C8703BF2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74" y="4661739"/>
            <a:ext cx="7772400" cy="1569660"/>
          </a:xfrm>
          <a:prstGeom prst="rect">
            <a:avLst/>
          </a:prstGeom>
          <a:solidFill>
            <a:srgbClr val="FFFF99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REGISTRATION (</a:t>
            </a:r>
            <a:r>
              <a:rPr lang="en-US" altLang="en-US" sz="2400" u="sng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clientNo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, branchNo, </a:t>
            </a:r>
            <a:r>
              <a:rPr lang="en-US" altLang="en-US" sz="2400" dirty="0" err="1">
                <a:solidFill>
                  <a:srgbClr val="FF0000"/>
                </a:solidFill>
                <a:latin typeface="Arial" charset="0"/>
                <a:ea typeface="ＭＳ Ｐゴシック" charset="-128"/>
              </a:rPr>
              <a:t>staffNo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  <a:ea typeface="ＭＳ Ｐゴシック" charset="-128"/>
              </a:rPr>
              <a:t>     PK:  </a:t>
            </a:r>
            <a:r>
              <a:rPr lang="en-US" altLang="en-US" sz="1800" dirty="0" err="1">
                <a:latin typeface="Arial" charset="0"/>
                <a:ea typeface="ＭＳ Ｐゴシック" charset="-128"/>
              </a:rPr>
              <a:t>clientNo</a:t>
            </a:r>
            <a:endParaRPr lang="en-US" altLang="en-US" sz="1800" dirty="0">
              <a:latin typeface="Arial" charset="0"/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  <a:ea typeface="ＭＳ Ｐゴシック" charset="-128"/>
              </a:rPr>
              <a:t>     FK1: </a:t>
            </a:r>
            <a:r>
              <a:rPr lang="en-US" altLang="en-US" sz="1800" dirty="0" err="1">
                <a:latin typeface="Arial" charset="0"/>
                <a:ea typeface="ＭＳ Ｐゴシック" charset="-128"/>
              </a:rPr>
              <a:t>clientNo</a:t>
            </a:r>
            <a:r>
              <a:rPr lang="en-US" altLang="en-US" sz="1800" dirty="0">
                <a:latin typeface="Arial" charset="0"/>
                <a:ea typeface="ＭＳ Ｐゴシック" charset="-128"/>
              </a:rPr>
              <a:t> references CLIENT (</a:t>
            </a:r>
            <a:r>
              <a:rPr lang="en-US" altLang="en-US" sz="1800" dirty="0" err="1">
                <a:latin typeface="Arial" charset="0"/>
                <a:ea typeface="ＭＳ Ｐゴシック" charset="-128"/>
              </a:rPr>
              <a:t>clientNo</a:t>
            </a:r>
            <a:r>
              <a:rPr lang="en-US" altLang="en-US" sz="1800" dirty="0">
                <a:latin typeface="Arial" charset="0"/>
                <a:ea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  <a:ea typeface="ＭＳ Ｐゴシック" charset="-128"/>
              </a:rPr>
              <a:t>     FK2: branchNo references BRANCH (branchNo)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  <a:ea typeface="ＭＳ Ｐゴシック" charset="-128"/>
              </a:rPr>
              <a:t>     FK3: </a:t>
            </a:r>
            <a:r>
              <a:rPr lang="en-US" altLang="en-US" sz="1800" dirty="0" err="1">
                <a:latin typeface="Arial" charset="0"/>
                <a:ea typeface="ＭＳ Ｐゴシック" charset="-128"/>
              </a:rPr>
              <a:t>staffNo</a:t>
            </a:r>
            <a:r>
              <a:rPr lang="en-US" altLang="en-US" sz="1800" dirty="0">
                <a:latin typeface="Arial" charset="0"/>
                <a:ea typeface="ＭＳ Ｐゴシック" charset="-128"/>
              </a:rPr>
              <a:t> reference STAFF (</a:t>
            </a:r>
            <a:r>
              <a:rPr lang="en-US" altLang="en-US" sz="1800" dirty="0" err="1">
                <a:latin typeface="Arial" charset="0"/>
                <a:ea typeface="ＭＳ Ｐゴシック" charset="-128"/>
              </a:rPr>
              <a:t>staffNo</a:t>
            </a:r>
            <a:r>
              <a:rPr lang="en-US" altLang="en-US" sz="1800" dirty="0">
                <a:latin typeface="Arial" charset="0"/>
                <a:ea typeface="ＭＳ Ｐゴシック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512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/>
              <a:t>Derive Relations for Local Logical Data Model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D7C-135E-4FA5-B96A-B0385023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Multi-valued attributes</a:t>
            </a:r>
          </a:p>
          <a:p>
            <a:pPr marL="0" indent="0">
              <a:buNone/>
            </a:pPr>
            <a:r>
              <a:rPr lang="en-US" b="1">
                <a:solidFill>
                  <a:srgbClr val="830E3E"/>
                </a:solidFill>
              </a:rPr>
              <a:t>Option 1:</a:t>
            </a:r>
          </a:p>
          <a:p>
            <a:pPr lvl="1"/>
            <a:r>
              <a:rPr lang="en-US"/>
              <a:t>Remove multi-valued attribute from original entity and put in new entity</a:t>
            </a:r>
          </a:p>
          <a:p>
            <a:pPr lvl="1"/>
            <a:r>
              <a:rPr lang="en-US"/>
              <a:t>Create relationship between original entity to newly formed entity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FF20F-BD8C-4D7E-BE52-A46BBE1F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42" y="3621507"/>
            <a:ext cx="6621716" cy="26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30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4289"/>
            <a:ext cx="7886700" cy="927100"/>
          </a:xfrm>
        </p:spPr>
        <p:txBody>
          <a:bodyPr/>
          <a:lstStyle/>
          <a:p>
            <a:r>
              <a:rPr lang="en-MY" sz="2400" dirty="0"/>
              <a:t>Summary Derive Relation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4D2C2-D62C-488F-B761-1B293F1B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4" y="1291389"/>
            <a:ext cx="7649936" cy="53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14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50215"/>
            <a:ext cx="7886700" cy="927100"/>
          </a:xfrm>
        </p:spPr>
        <p:txBody>
          <a:bodyPr/>
          <a:lstStyle/>
          <a:p>
            <a:r>
              <a:rPr lang="en-US" sz="2400" dirty="0"/>
              <a:t>Local conceptual data model: Staff View</a:t>
            </a:r>
            <a:endParaRPr lang="en-MY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21334-87CE-45B5-B37F-972D35DE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77315"/>
            <a:ext cx="7290707" cy="542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232B-2A5F-4AEF-B72D-B277E9B0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22" y="365760"/>
            <a:ext cx="7025402" cy="1188720"/>
          </a:xfrm>
        </p:spPr>
        <p:txBody>
          <a:bodyPr>
            <a:normAutofit/>
          </a:bodyPr>
          <a:lstStyle/>
          <a:p>
            <a:r>
              <a:rPr lang="en-MY" dirty="0"/>
              <a:t>Logical Database Design Phase: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9144000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72874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D933-153D-4144-9EB1-D5CBA2F95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76" y="1716011"/>
            <a:ext cx="7513202" cy="4724444"/>
          </a:xfrm>
        </p:spPr>
        <p:txBody>
          <a:bodyPr anchor="t">
            <a:noAutofit/>
          </a:bodyPr>
          <a:lstStyle/>
          <a:p>
            <a:r>
              <a:rPr lang="en-MY" sz="2000" b="1" dirty="0"/>
              <a:t>METHODOLOGY REVIEW:</a:t>
            </a:r>
          </a:p>
          <a:p>
            <a:pPr lvl="1"/>
            <a:r>
              <a:rPr lang="en-MY" dirty="0"/>
              <a:t>Build and validate local logical data model</a:t>
            </a:r>
          </a:p>
          <a:p>
            <a:pPr lvl="2"/>
            <a:r>
              <a:rPr lang="en-MY" sz="2000" b="1" dirty="0"/>
              <a:t>Input</a:t>
            </a:r>
            <a:r>
              <a:rPr lang="en-MY" sz="2000" dirty="0"/>
              <a:t>: Conceptual data model (e.g.: conceptual ERD) &amp; Data dictionary</a:t>
            </a:r>
          </a:p>
          <a:p>
            <a:pPr lvl="2"/>
            <a:r>
              <a:rPr lang="en-MY" sz="2000" b="1" dirty="0"/>
              <a:t>Output</a:t>
            </a:r>
            <a:r>
              <a:rPr lang="en-MY" sz="2000" dirty="0"/>
              <a:t>: Relational DB schemas (e.g.: the relations) &amp; Logical data model (e.g.: Logical ERD)</a:t>
            </a:r>
          </a:p>
          <a:p>
            <a:pPr lvl="1"/>
            <a:r>
              <a:rPr lang="en-MY" dirty="0"/>
              <a:t>Steps: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MY" sz="2000" b="1" dirty="0"/>
              <a:t>Derive relations for local logical data model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MY" sz="2000" dirty="0"/>
              <a:t>Validate relations using normalization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MY" sz="2000" dirty="0"/>
              <a:t>Validate relations against user transactions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MY" sz="2000" dirty="0"/>
              <a:t>Define integrity constraints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MY" sz="2000" dirty="0"/>
              <a:t>Review local logical data model with user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MY" sz="2000" dirty="0"/>
              <a:t>Merge logical data models into global model (optional)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MY" sz="2000" dirty="0"/>
              <a:t>Check for future growth</a:t>
            </a:r>
          </a:p>
          <a:p>
            <a:pPr lvl="1"/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73A7-EE10-41A8-818E-FF7C4D4A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6407" y="6356350"/>
            <a:ext cx="144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1567C6F-6C5A-4763-807D-2DF1CFB72261}" type="datetime5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25-Nov-21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68AF9-A38E-4E35-A14C-B8411948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8386" y="6356350"/>
            <a:ext cx="14470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AEEF2DB-3D68-4EFF-B92B-90C34555BE4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69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07" y="356268"/>
            <a:ext cx="7886700" cy="927100"/>
          </a:xfrm>
        </p:spPr>
        <p:txBody>
          <a:bodyPr/>
          <a:lstStyle/>
          <a:p>
            <a:r>
              <a:rPr lang="en-US" sz="2400" dirty="0"/>
              <a:t>Relations for the Staff View of </a:t>
            </a:r>
            <a:r>
              <a:rPr lang="en-US" sz="2400" dirty="0" err="1"/>
              <a:t>DreamHome</a:t>
            </a:r>
            <a:endParaRPr lang="en-MY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53DA4-D9C4-4EDE-86DC-386EE1D4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3" y="1283368"/>
            <a:ext cx="7356021" cy="5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62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Practice 1: Derive Relations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5763C-8E9F-4EF7-A054-6F28735BB4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4474" y="1152525"/>
            <a:ext cx="8929133" cy="4697130"/>
            <a:chOff x="0" y="0"/>
            <a:chExt cx="9000" cy="3646"/>
          </a:xfrm>
        </p:grpSpPr>
        <p:sp>
          <p:nvSpPr>
            <p:cNvPr id="8" name="AutoShape 72">
              <a:extLst>
                <a:ext uri="{FF2B5EF4-FFF2-40B4-BE49-F238E27FC236}">
                  <a16:creationId xmlns:a16="http://schemas.microsoft.com/office/drawing/2014/main" id="{0805E3AA-B481-4A36-9C96-2514CCED5B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9000" cy="3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57C023-FA3D-4A67-AF80-E57A4D9E1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" y="163"/>
              <a:ext cx="1540" cy="2180"/>
            </a:xfrm>
            <a:prstGeom prst="rect">
              <a:avLst/>
            </a:prstGeom>
            <a:solidFill>
              <a:srgbClr val="FFFFCC"/>
            </a:solidFill>
            <a:ln w="4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FB3F95-7266-4CCD-9B86-A92DC7797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0" y="216"/>
              <a:ext cx="89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Customers</a:t>
              </a:r>
              <a:endParaRPr lang="en-US" altLang="en-US" sz="16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BF788B-020F-4209-A691-7EE8315DF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" y="465"/>
              <a:ext cx="1540" cy="1878"/>
            </a:xfrm>
            <a:prstGeom prst="rect">
              <a:avLst/>
            </a:prstGeom>
            <a:noFill/>
            <a:ln w="4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2413BF-24D6-40A4-946D-56D09846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" y="494"/>
              <a:ext cx="97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custNo {PK}</a:t>
              </a:r>
              <a:endParaRPr lang="en-US" alt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9CEC51-EC21-4FC0-8CA2-6E7B0140B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" y="719"/>
              <a:ext cx="82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firstName</a:t>
              </a:r>
              <a:endParaRPr lang="en-US" alt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FE37AC-0604-408B-BE26-99A660C55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" y="944"/>
              <a:ext cx="79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lastName</a:t>
              </a:r>
              <a:endParaRPr lang="en-US" alt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922375-37F6-47EC-900A-33A07ADE9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" y="1169"/>
              <a:ext cx="49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street</a:t>
              </a:r>
              <a:endParaRPr lang="en-US" alt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687C5C-1C34-4B75-A46C-8396A78C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" y="1394"/>
              <a:ext cx="29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city</a:t>
              </a:r>
              <a:endParaRPr lang="en-US" altLang="en-US" sz="16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711C98-424E-473A-B223-58CD3F8F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" y="1620"/>
              <a:ext cx="77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postcode</a:t>
              </a:r>
              <a:endParaRPr lang="en-US" alt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33B9A3-B196-4839-98B8-4EA74FC48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" y="1845"/>
              <a:ext cx="81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custTelNo</a:t>
              </a:r>
              <a:endParaRPr lang="en-US" alt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9F5932-FDDF-4FB6-A013-220F81C79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" y="2070"/>
              <a:ext cx="78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credLimit</a:t>
              </a:r>
              <a:endParaRPr lang="en-US" alt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E44E61-BAFE-4C22-ACC6-109EA6289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613"/>
              <a:ext cx="1646" cy="1280"/>
            </a:xfrm>
            <a:prstGeom prst="rect">
              <a:avLst/>
            </a:prstGeom>
            <a:solidFill>
              <a:srgbClr val="FFFFCC"/>
            </a:solidFill>
            <a:ln w="4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E56B08-7357-4D15-B64B-BC9FAD04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666"/>
              <a:ext cx="49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Order</a:t>
              </a:r>
              <a:endParaRPr lang="en-US" altLang="en-US" sz="1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4D9A65-F7A6-458C-8BD8-F701A64FE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915"/>
              <a:ext cx="1646" cy="978"/>
            </a:xfrm>
            <a:prstGeom prst="rect">
              <a:avLst/>
            </a:prstGeom>
            <a:noFill/>
            <a:ln w="4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8CAF50-A44D-4D98-B382-46464A6E3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944"/>
              <a:ext cx="109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orderNo {PK}</a:t>
              </a:r>
              <a:endParaRPr lang="en-US" altLang="en-US" sz="16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43FA70-E0B1-44E4-8B17-579721962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169"/>
              <a:ext cx="71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dateDue</a:t>
              </a:r>
              <a:endParaRPr lang="en-US" alt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A80B56-F67C-4D6A-B4A8-2C2F6C7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394"/>
              <a:ext cx="80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totalPrice</a:t>
              </a:r>
              <a:endParaRPr lang="en-US" altLang="en-US" sz="16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E3162C-FD92-448F-8AC7-341ED49DB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620"/>
              <a:ext cx="50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status</a:t>
              </a:r>
              <a:endParaRPr lang="en-US" altLang="en-US" sz="1600"/>
            </a:p>
          </p:txBody>
        </p:sp>
        <p:sp>
          <p:nvSpPr>
            <p:cNvPr id="27" name="Line 41">
              <a:extLst>
                <a:ext uri="{FF2B5EF4-FFF2-40B4-BE49-F238E27FC236}">
                  <a16:creationId xmlns:a16="http://schemas.microsoft.com/office/drawing/2014/main" id="{3C96E6DD-E6E0-4AEC-A89A-53A4352E6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" y="1260"/>
              <a:ext cx="921" cy="1"/>
            </a:xfrm>
            <a:prstGeom prst="line">
              <a:avLst/>
            </a:prstGeom>
            <a:noFill/>
            <a:ln w="4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5683D5E2-A903-4224-8407-9740AA257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2" y="1260"/>
              <a:ext cx="921" cy="1"/>
            </a:xfrm>
            <a:prstGeom prst="line">
              <a:avLst/>
            </a:prstGeom>
            <a:noFill/>
            <a:ln w="4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E7514F-4017-4808-8BB0-F6EAD30E3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1336"/>
              <a:ext cx="3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0..*</a:t>
              </a:r>
              <a:endParaRPr lang="en-US" altLang="en-US" sz="1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A8309F8-73E4-4198-A484-52B1E974F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3" y="1367"/>
              <a:ext cx="3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1..1</a:t>
              </a:r>
              <a:endParaRPr lang="en-US" altLang="en-US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E698BD4-36B8-4089-B755-00523F280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" y="867"/>
              <a:ext cx="5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 dirty="0">
                  <a:solidFill>
                    <a:srgbClr val="000000"/>
                  </a:solidFill>
                </a:rPr>
                <a:t>place</a:t>
              </a:r>
              <a:endParaRPr lang="en-US" altLang="en-US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C04D00B-4D2A-4F7E-8BEE-6B3C9D404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556"/>
              <a:ext cx="63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</a:rPr>
                <a:t>Product</a:t>
              </a:r>
              <a:endParaRPr lang="en-US" altLang="en-US" sz="180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8A932F0-B382-4DC1-948A-05E33CE07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503"/>
              <a:ext cx="1578" cy="1780"/>
              <a:chOff x="408" y="503"/>
              <a:chExt cx="1578" cy="150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94A63D8-D171-4D24-AB88-45787DA6D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503"/>
                <a:ext cx="1578" cy="1502"/>
              </a:xfrm>
              <a:prstGeom prst="rect">
                <a:avLst/>
              </a:prstGeom>
              <a:solidFill>
                <a:srgbClr val="FFFFCC"/>
              </a:solidFill>
              <a:ln w="4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ea typeface="Times New Roman" charset="0"/>
                    <a:cs typeface="Times New Roman" charset="0"/>
                  </a:rPr>
                  <a:t>Product</a:t>
                </a:r>
                <a:endParaRPr lang="en-US" altLang="en-US" sz="16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EBB17C-9497-431D-96B1-6183D2FF5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805"/>
                <a:ext cx="1578" cy="1198"/>
              </a:xfrm>
              <a:prstGeom prst="rect">
                <a:avLst/>
              </a:prstGeom>
              <a:noFill/>
              <a:ln w="4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291F5C-A306-4383-A932-C249D5499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834"/>
              <a:ext cx="103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err="1">
                  <a:solidFill>
                    <a:srgbClr val="000000"/>
                  </a:solidFill>
                </a:rPr>
                <a:t>prodNo</a:t>
              </a:r>
              <a:r>
                <a:rPr lang="en-US" altLang="en-US" sz="1600" dirty="0">
                  <a:solidFill>
                    <a:srgbClr val="000000"/>
                  </a:solidFill>
                </a:rPr>
                <a:t> {PK}</a:t>
              </a:r>
              <a:endParaRPr lang="en-US" altLang="en-US" sz="16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E103D9-48A5-48FE-ADC8-4D54C6A6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1059"/>
              <a:ext cx="3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err="1">
                  <a:solidFill>
                    <a:srgbClr val="000000"/>
                  </a:solidFill>
                </a:rPr>
                <a:t>desc</a:t>
              </a:r>
              <a:endParaRPr lang="en-US" altLang="en-US" sz="16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DFF2C0-A119-4E7F-804F-51C62C18B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1284"/>
              <a:ext cx="34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cost</a:t>
              </a:r>
              <a:endParaRPr lang="en-US" altLang="en-US" sz="1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2D1E8E-CA91-401E-8FB2-1B71A88A8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1510"/>
              <a:ext cx="41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price</a:t>
              </a:r>
              <a:endParaRPr lang="en-US" alt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80185A-4D6C-44D9-B4A9-A03EE4CB1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1735"/>
              <a:ext cx="83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noInStock</a:t>
              </a:r>
              <a:endParaRPr lang="en-US" altLang="en-US" sz="1600"/>
            </a:p>
          </p:txBody>
        </p:sp>
        <p:sp>
          <p:nvSpPr>
            <p:cNvPr id="41" name="Line 20">
              <a:extLst>
                <a:ext uri="{FF2B5EF4-FFF2-40B4-BE49-F238E27FC236}">
                  <a16:creationId xmlns:a16="http://schemas.microsoft.com/office/drawing/2014/main" id="{79164C80-BFAF-45D8-9D4B-A969CBF24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0" y="1260"/>
              <a:ext cx="758" cy="1"/>
            </a:xfrm>
            <a:prstGeom prst="line">
              <a:avLst/>
            </a:prstGeom>
            <a:noFill/>
            <a:ln w="4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3" name="Line 18">
              <a:extLst>
                <a:ext uri="{FF2B5EF4-FFF2-40B4-BE49-F238E27FC236}">
                  <a16:creationId xmlns:a16="http://schemas.microsoft.com/office/drawing/2014/main" id="{FD6630EF-1414-4612-BB6E-5350133AD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1260"/>
              <a:ext cx="758" cy="1"/>
            </a:xfrm>
            <a:prstGeom prst="line">
              <a:avLst/>
            </a:prstGeom>
            <a:noFill/>
            <a:ln w="4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5FCE47D-0114-4FBC-A8BB-5F11144B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867"/>
              <a:ext cx="70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involves</a:t>
              </a:r>
              <a:endParaRPr lang="en-US" altLang="en-US" sz="16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169745-A8B6-4526-B594-4930C33B3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1324"/>
              <a:ext cx="3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1..*</a:t>
              </a:r>
              <a:endParaRPr lang="en-US" altLang="en-US" sz="16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E0DFA7-0A9E-45D5-A894-A90B8067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1340"/>
              <a:ext cx="3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1..*</a:t>
              </a:r>
              <a:endParaRPr lang="en-US" altLang="en-US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8371E64-ECC1-42A1-8D35-0F0564158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415"/>
              <a:ext cx="1272" cy="1050"/>
            </a:xfrm>
            <a:prstGeom prst="rect">
              <a:avLst/>
            </a:prstGeom>
            <a:solidFill>
              <a:srgbClr val="FFFFCC"/>
            </a:solidFill>
            <a:ln w="4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CB29BD-617D-4826-8C9C-2DDC75E67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717"/>
              <a:ext cx="1272" cy="748"/>
            </a:xfrm>
            <a:prstGeom prst="rect">
              <a:avLst/>
            </a:prstGeom>
            <a:noFill/>
            <a:ln w="4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65376D0-0A38-42E0-9F2B-8DFE05108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746"/>
              <a:ext cx="70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quantity</a:t>
              </a:r>
              <a:endParaRPr lang="en-US" altLang="en-US" sz="16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EF18F2B-FBA9-4BA8-AED1-3BD2D38C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971"/>
              <a:ext cx="80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totalPrice</a:t>
              </a:r>
              <a:endParaRPr lang="en-US" altLang="en-US" sz="16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2DFCDA-2D28-4600-AF1F-72525A561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3196"/>
              <a:ext cx="50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status</a:t>
              </a:r>
              <a:endParaRPr lang="en-US" altLang="en-US" sz="1600"/>
            </a:p>
          </p:txBody>
        </p:sp>
        <p:sp>
          <p:nvSpPr>
            <p:cNvPr id="53" name="Line 5">
              <a:extLst>
                <a:ext uri="{FF2B5EF4-FFF2-40B4-BE49-F238E27FC236}">
                  <a16:creationId xmlns:a16="http://schemas.microsoft.com/office/drawing/2014/main" id="{4ECF8091-74DB-4DC7-B603-6DB86FBBD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2" y="1260"/>
              <a:ext cx="1" cy="1155"/>
            </a:xfrm>
            <a:prstGeom prst="line">
              <a:avLst/>
            </a:prstGeom>
            <a:noFill/>
            <a:ln w="0">
              <a:solidFill>
                <a:srgbClr val="9900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7883B1-B3E0-49D3-9FD1-54DA20804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2005"/>
              <a:ext cx="1001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noAllocated</a:t>
              </a:r>
              <a:endParaRPr lang="en-US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30540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Practice 2: Derive Relations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9D1EA-323A-4E84-8E10-A0A6EEE8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1113"/>
            <a:ext cx="73152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844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527"/>
            <a:ext cx="7886700" cy="927100"/>
          </a:xfrm>
        </p:spPr>
        <p:txBody>
          <a:bodyPr/>
          <a:lstStyle/>
          <a:p>
            <a:r>
              <a:rPr lang="en-MY" sz="2400" dirty="0"/>
              <a:t>Practice 3: Derive Relations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6621B-99D1-481C-BC13-E31F1890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12" y="1217627"/>
            <a:ext cx="7550776" cy="52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16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E7C-C60D-4824-BEBD-38BE209D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Practice 4: Derive Relations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F97A-EE2E-416B-A5E8-FA82DCA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F987-FA91-4D38-BB2C-BE7F6332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759C1-1A82-4609-A657-ADBEAB78F1EE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281907"/>
            <a:ext cx="8216900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258201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307A-EC26-4BF2-B9C4-65F1E46F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steps in logical DB design: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6AB8-8FBF-4891-BEE4-AB445097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Step 2.2  Validate relations using normalization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To validate the relations in the local logical data model using the technique of normalization (details will be discussed in Chapter Normalization). </a:t>
            </a:r>
          </a:p>
          <a:p>
            <a:r>
              <a:rPr lang="en-US" sz="2000" b="1" dirty="0"/>
              <a:t>Step 2.3  Validate relations against user transactions</a:t>
            </a:r>
          </a:p>
          <a:p>
            <a:pPr lvl="1"/>
            <a:r>
              <a:rPr lang="en-US" sz="1800" dirty="0"/>
              <a:t>To ensure that the relations in the local logical data model support the transactions required by the view. </a:t>
            </a:r>
          </a:p>
          <a:p>
            <a:r>
              <a:rPr lang="en-US" sz="2000" b="1" dirty="0"/>
              <a:t>Step 2.4  Check integrity constraints</a:t>
            </a:r>
          </a:p>
          <a:p>
            <a:pPr lvl="1"/>
            <a:r>
              <a:rPr lang="en-US" sz="1800" dirty="0"/>
              <a:t>To check that integrity constraints are represented in logical data model (i.e. required data, entity and referential integrity, domains, and enterprise constraints).</a:t>
            </a:r>
          </a:p>
          <a:p>
            <a:r>
              <a:rPr lang="en-US" sz="2000" b="1" dirty="0"/>
              <a:t>Step 2.5  Review local logical data model with user</a:t>
            </a:r>
          </a:p>
          <a:p>
            <a:pPr lvl="1"/>
            <a:r>
              <a:rPr lang="en-US" sz="1800" dirty="0"/>
              <a:t>To ensure that the local logical data model and supporting documentation that describes the model is a true representation of the view.</a:t>
            </a:r>
          </a:p>
          <a:p>
            <a:endParaRPr lang="en-MY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8592-A2A3-40C6-9375-C7892E04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C1508-ADF9-4C62-8E6D-2399D0B1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12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30F0-49C0-432E-8BA7-128ACD1F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steps in logical DB design: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B547-F2AB-405F-B084-57C0D831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2.6  Merge local logical data models into global model (optional step)</a:t>
            </a:r>
          </a:p>
          <a:p>
            <a:pPr lvl="1"/>
            <a:r>
              <a:rPr lang="en-US" dirty="0"/>
              <a:t>To merge the individual local logical data models into a single global logical data model of the enterprise that represents all user views of a database.</a:t>
            </a:r>
          </a:p>
          <a:p>
            <a:pPr lvl="2"/>
            <a:r>
              <a:rPr lang="en-US" dirty="0"/>
              <a:t>2.6.1	Merge logical data models into global logical data model</a:t>
            </a:r>
          </a:p>
          <a:p>
            <a:pPr lvl="2"/>
            <a:r>
              <a:rPr lang="en-US" dirty="0"/>
              <a:t>2.6.2	Validate global logical data model</a:t>
            </a:r>
          </a:p>
          <a:p>
            <a:pPr lvl="2"/>
            <a:r>
              <a:rPr lang="en-US" dirty="0"/>
              <a:t>2.6.3	Review global logical data model with users</a:t>
            </a:r>
          </a:p>
          <a:p>
            <a:r>
              <a:rPr lang="en-US" b="1" dirty="0"/>
              <a:t>Step 2.7  Check for future growth </a:t>
            </a:r>
          </a:p>
          <a:p>
            <a:pPr lvl="1"/>
            <a:r>
              <a:rPr lang="en-US" dirty="0"/>
              <a:t>To determine whether there are any significant changes likely in the foreseeable future and to assess whether the global logical data model can accommodate these changes.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6C94-B91B-4E3E-8D87-0AE894F6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080F-C425-4729-BD5C-C47EF43A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7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4316-AD86-4777-8AED-7FB04312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conceptual data model: Staff View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BB76-9D15-44EF-965A-D6B479A7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5EB60-9626-47C5-A0CE-58F8BB9E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486D7-0DFF-46D7-A334-D78470CE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1277315"/>
            <a:ext cx="5550568" cy="4998072"/>
          </a:xfrm>
          <a:prstGeom prst="rect">
            <a:avLst/>
          </a:prstGeom>
        </p:spPr>
      </p:pic>
      <p:sp>
        <p:nvSpPr>
          <p:cNvPr id="8" name="Cloud Callout 6">
            <a:extLst>
              <a:ext uri="{FF2B5EF4-FFF2-40B4-BE49-F238E27FC236}">
                <a16:creationId xmlns:a16="http://schemas.microsoft.com/office/drawing/2014/main" id="{C5794872-151D-4744-9415-AFB5A58B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873" y="1387385"/>
            <a:ext cx="2335343" cy="1634060"/>
          </a:xfrm>
          <a:prstGeom prst="cloudCallout">
            <a:avLst>
              <a:gd name="adj1" fmla="val -49000"/>
              <a:gd name="adj2" fmla="val 71602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we are using this data model as examples</a:t>
            </a:r>
          </a:p>
        </p:txBody>
      </p:sp>
    </p:spTree>
    <p:extLst>
      <p:ext uri="{BB962C8B-B14F-4D97-AF65-F5344CB8AC3E}">
        <p14:creationId xmlns:p14="http://schemas.microsoft.com/office/powerpoint/2010/main" val="95441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B356-63A0-4F0E-92B6-EEBC3F65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22" y="365760"/>
            <a:ext cx="7025402" cy="1188720"/>
          </a:xfrm>
        </p:spPr>
        <p:txBody>
          <a:bodyPr>
            <a:normAutofit/>
          </a:bodyPr>
          <a:lstStyle/>
          <a:p>
            <a:r>
              <a:rPr lang="en-US"/>
              <a:t>Derive Relations for Local Logical Data Model</a:t>
            </a:r>
            <a:endParaRPr lang="en-MY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9144000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72874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232B6-9FC9-4306-85C3-7ED3B9BC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08" y="1687908"/>
            <a:ext cx="7499378" cy="4804332"/>
          </a:xfrm>
        </p:spPr>
        <p:txBody>
          <a:bodyPr anchor="t">
            <a:noAutofit/>
          </a:bodyPr>
          <a:lstStyle/>
          <a:p>
            <a:r>
              <a:rPr lang="en-US" sz="2000" dirty="0"/>
              <a:t>Purpose:</a:t>
            </a:r>
          </a:p>
          <a:p>
            <a:pPr lvl="1"/>
            <a:r>
              <a:rPr lang="en-US" b="1" dirty="0"/>
              <a:t>To create relations </a:t>
            </a:r>
            <a:r>
              <a:rPr lang="en-US" dirty="0"/>
              <a:t>for the local logical data model that represent the entities, relationships, and attributes identified in the conceptual data model (conceptual ERD – </a:t>
            </a:r>
            <a:r>
              <a:rPr lang="en-US" dirty="0" err="1"/>
              <a:t>cERD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Must consider following structure you may have in </a:t>
            </a:r>
            <a:r>
              <a:rPr lang="en-US" dirty="0" err="1"/>
              <a:t>cERD</a:t>
            </a:r>
            <a:r>
              <a:rPr lang="en-US" dirty="0"/>
              <a:t>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2000" dirty="0"/>
              <a:t>Strong entity type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2000" dirty="0"/>
              <a:t>Weak entity type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2000" dirty="0"/>
              <a:t>One-to-many (1:*) binary relationship types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2000" dirty="0"/>
              <a:t>One-to-one (1:1) binary relationship types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2000" dirty="0"/>
              <a:t>Superclass/subclass relationship types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2000" dirty="0"/>
              <a:t>Many-to-many (*:*) binary relationship types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2000" dirty="0"/>
              <a:t>Recursive relationship types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2000" dirty="0"/>
              <a:t>Complex relationship types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2000" dirty="0"/>
              <a:t>Multi-valued attributes</a:t>
            </a:r>
            <a:endParaRPr lang="en-MY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41CB-9178-4992-903F-6307D42D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6407" y="6356350"/>
            <a:ext cx="14473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E61E3A3-F38E-40B2-B9CB-FADBA9C8A086}" type="datetime5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25-Nov-21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9BC13-D6EA-4AB7-9B36-E684C34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8386" y="6356350"/>
            <a:ext cx="144703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AEEF2DB-3D68-4EFF-B92B-90C34555BE4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1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6238"/>
            <a:ext cx="4119813" cy="45307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Strong entity types</a:t>
            </a:r>
          </a:p>
          <a:p>
            <a:pPr lvl="1"/>
            <a:r>
              <a:rPr lang="en-US" dirty="0"/>
              <a:t>Create a relation for each strong entity that includes all simple attributes of that entity. </a:t>
            </a:r>
          </a:p>
          <a:p>
            <a:pPr lvl="1"/>
            <a:r>
              <a:rPr lang="en-US" dirty="0"/>
              <a:t>For composite attributes, include only constituent simple attributes.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E5DDE-41EB-42CD-9B37-6FEDB62FE835}"/>
              </a:ext>
            </a:extLst>
          </p:cNvPr>
          <p:cNvSpPr/>
          <p:nvPr/>
        </p:nvSpPr>
        <p:spPr>
          <a:xfrm>
            <a:off x="628650" y="4224005"/>
            <a:ext cx="7886701" cy="2032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2000" dirty="0"/>
              <a:t>Strong entity (from slide 4): </a:t>
            </a:r>
            <a:r>
              <a:rPr lang="en-GB" altLang="en-US" sz="2000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** entity with PK identified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altLang="en-US" sz="2000" dirty="0">
                <a:solidFill>
                  <a:srgbClr val="0000CC"/>
                </a:solidFill>
              </a:rPr>
              <a:t>Staff, Client, </a:t>
            </a:r>
            <a:r>
              <a:rPr lang="en-GB" altLang="en-US" sz="2000" dirty="0" err="1">
                <a:solidFill>
                  <a:srgbClr val="0000CC"/>
                </a:solidFill>
              </a:rPr>
              <a:t>PropertyForRent</a:t>
            </a:r>
            <a:r>
              <a:rPr lang="en-GB" altLang="en-US" sz="2000" dirty="0">
                <a:solidFill>
                  <a:srgbClr val="0000CC"/>
                </a:solidFill>
              </a:rPr>
              <a:t>, Lease, Owner</a:t>
            </a:r>
          </a:p>
          <a:p>
            <a:pPr eaLnBrk="1" hangingPunct="1"/>
            <a:endParaRPr lang="en-GB" altLang="en-US" sz="2000" dirty="0">
              <a:solidFill>
                <a:srgbClr val="0066FF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Century Gothic" charset="0"/>
              <a:ea typeface="Times New Roman" charset="0"/>
              <a:cs typeface="Times New Roman" charset="0"/>
            </a:endParaRP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STAFF (</a:t>
            </a:r>
            <a:r>
              <a:rPr lang="en-US" altLang="en-US" sz="2400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staffNo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fName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lName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position, sex, DOB)</a:t>
            </a:r>
          </a:p>
          <a:p>
            <a:pPr lvl="1" eaLnBrk="1" hangingPunct="1"/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CLIENT (</a:t>
            </a:r>
            <a:r>
              <a:rPr lang="en-GB" altLang="en-US" sz="2400" u="sng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clientNo</a:t>
            </a:r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GB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fName</a:t>
            </a:r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GB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lName</a:t>
            </a:r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GB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telNo</a:t>
            </a:r>
            <a:r>
              <a:rPr lang="en-GB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)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1FD81-C258-40BD-8734-F6C46ECA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82" y="1368070"/>
            <a:ext cx="3534268" cy="25435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B4F5A7-F912-45DA-B570-2F59970C4441}"/>
              </a:ext>
            </a:extLst>
          </p:cNvPr>
          <p:cNvSpPr/>
          <p:nvPr/>
        </p:nvSpPr>
        <p:spPr>
          <a:xfrm>
            <a:off x="4981082" y="1368070"/>
            <a:ext cx="1155023" cy="118262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084FC-2F5D-4647-9262-3FC8C0527F87}"/>
              </a:ext>
            </a:extLst>
          </p:cNvPr>
          <p:cNvSpPr/>
          <p:nvPr/>
        </p:nvSpPr>
        <p:spPr>
          <a:xfrm>
            <a:off x="7360327" y="2886931"/>
            <a:ext cx="1155023" cy="102466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77532-2637-4D06-B01D-8E69D8A8E172}"/>
              </a:ext>
            </a:extLst>
          </p:cNvPr>
          <p:cNvSpPr txBox="1"/>
          <p:nvPr/>
        </p:nvSpPr>
        <p:spPr>
          <a:xfrm>
            <a:off x="5707562" y="3879100"/>
            <a:ext cx="1871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Portion of ERD from slide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300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Weak entity types</a:t>
            </a:r>
          </a:p>
          <a:p>
            <a:pPr lvl="1"/>
            <a:r>
              <a:rPr lang="en-US" dirty="0"/>
              <a:t>Create a relation that includes all simple attributes of that entity.</a:t>
            </a:r>
          </a:p>
          <a:p>
            <a:pPr lvl="1"/>
            <a:r>
              <a:rPr lang="en-US" dirty="0"/>
              <a:t>Primary key is partially or fully derived from each owner entity</a:t>
            </a:r>
          </a:p>
          <a:p>
            <a:pPr lvl="2"/>
            <a:r>
              <a:rPr lang="en-US" dirty="0"/>
              <a:t>Usually can be made after all relationship with owner entities have been mapped.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3706B-5F14-4127-B7A4-CF1640B4B1AD}"/>
              </a:ext>
            </a:extLst>
          </p:cNvPr>
          <p:cNvSpPr/>
          <p:nvPr/>
        </p:nvSpPr>
        <p:spPr>
          <a:xfrm>
            <a:off x="590550" y="3654424"/>
            <a:ext cx="7924800" cy="1938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ea typeface="Times New Roman" charset="0"/>
                <a:cs typeface="Times New Roman" charset="0"/>
              </a:rPr>
              <a:t>Example of weak entity: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>
                <a:solidFill>
                  <a:srgbClr val="0000CC"/>
                </a:solidFill>
                <a:ea typeface="Times New Roman" charset="0"/>
                <a:cs typeface="Times New Roman" charset="0"/>
              </a:rPr>
              <a:t>Preference</a:t>
            </a:r>
          </a:p>
          <a:p>
            <a:pPr lvl="2" eaLnBrk="1" hangingPunct="1"/>
            <a:endParaRPr lang="en-US" altLang="en-US" sz="2400" dirty="0">
              <a:ea typeface="Times New Roman" charset="0"/>
              <a:cs typeface="Times New Roman" charset="0"/>
            </a:endParaRPr>
          </a:p>
          <a:p>
            <a:pPr lvl="2" eaLnBrk="1" hangingPunct="1">
              <a:buFont typeface="Arial" charset="0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PREFERENCE (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prefType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maxRent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)</a:t>
            </a:r>
          </a:p>
          <a:p>
            <a:pPr lvl="3" eaLnBrk="1" hangingPunct="1"/>
            <a:r>
              <a:rPr lang="en-US" altLang="en-US" sz="2400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Primary Key : None (at present)</a:t>
            </a:r>
          </a:p>
        </p:txBody>
      </p:sp>
    </p:spTree>
    <p:extLst>
      <p:ext uri="{BB962C8B-B14F-4D97-AF65-F5344CB8AC3E}">
        <p14:creationId xmlns:p14="http://schemas.microsoft.com/office/powerpoint/2010/main" val="376829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400" dirty="0"/>
              <a:t>Derive Relations for Local 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One-to-many (1:*) binary relationship types</a:t>
            </a:r>
          </a:p>
          <a:p>
            <a:pPr lvl="1"/>
            <a:r>
              <a:rPr lang="en-US" dirty="0"/>
              <a:t>Identify parent &amp; child entity by using cardinality.</a:t>
            </a:r>
          </a:p>
          <a:p>
            <a:pPr lvl="2"/>
            <a:r>
              <a:rPr lang="en-US" dirty="0"/>
              <a:t>Entity on ‘</a:t>
            </a:r>
            <a:r>
              <a:rPr lang="en-US" b="1" dirty="0">
                <a:solidFill>
                  <a:srgbClr val="0070C0"/>
                </a:solidFill>
              </a:rPr>
              <a:t>one</a:t>
            </a:r>
            <a:r>
              <a:rPr lang="en-US" dirty="0"/>
              <a:t>’ side is designated as </a:t>
            </a:r>
            <a:r>
              <a:rPr lang="en-US" b="1" dirty="0">
                <a:solidFill>
                  <a:srgbClr val="0070C0"/>
                </a:solidFill>
              </a:rPr>
              <a:t>parent</a:t>
            </a:r>
            <a:r>
              <a:rPr lang="en-US" dirty="0"/>
              <a:t> entity.</a:t>
            </a:r>
          </a:p>
          <a:p>
            <a:pPr lvl="2"/>
            <a:r>
              <a:rPr lang="en-US" dirty="0"/>
              <a:t>Entity on ‘</a:t>
            </a:r>
            <a:r>
              <a:rPr lang="en-US" b="1" dirty="0">
                <a:solidFill>
                  <a:srgbClr val="0070C0"/>
                </a:solidFill>
              </a:rPr>
              <a:t>many</a:t>
            </a:r>
            <a:r>
              <a:rPr lang="en-US" dirty="0"/>
              <a:t>’ side is the </a:t>
            </a:r>
            <a:r>
              <a:rPr lang="en-US" b="1" dirty="0">
                <a:solidFill>
                  <a:srgbClr val="0070C0"/>
                </a:solidFill>
              </a:rPr>
              <a:t>child</a:t>
            </a:r>
            <a:r>
              <a:rPr lang="en-US" dirty="0"/>
              <a:t> entity.</a:t>
            </a:r>
          </a:p>
          <a:p>
            <a:pPr lvl="1"/>
            <a:r>
              <a:rPr lang="en-US" dirty="0"/>
              <a:t>Copy the primary key attribute of parent entity into relation representing child entity, to act as a foreign key.</a:t>
            </a:r>
          </a:p>
          <a:p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1E3A3-F38E-40B2-B9CB-FADBA9C8A086}" type="datetime5">
              <a:rPr lang="en-US" smtClean="0"/>
              <a:t>25-Nov-21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2DB-3D68-4EFF-B92B-90C34555BE4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F41B1D55-F37C-4760-A8F7-2C0A70ED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881437"/>
            <a:ext cx="8001000" cy="163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Relationship Registers between Staff and Client</a:t>
            </a:r>
          </a:p>
          <a:p>
            <a:pPr lvl="1" eaLnBrk="1" hangingPunct="1"/>
            <a:r>
              <a:rPr lang="en-US" altLang="en-US" sz="2000" dirty="0">
                <a:solidFill>
                  <a:srgbClr val="C00000"/>
                </a:solidFill>
              </a:rPr>
              <a:t>Parent </a:t>
            </a:r>
            <a:r>
              <a:rPr lang="en-US" altLang="en-US" sz="2000" dirty="0">
                <a:solidFill>
                  <a:srgbClr val="C00000"/>
                </a:solidFill>
                <a:sym typeface="Wingdings" charset="2"/>
              </a:rPr>
              <a:t> Staff</a:t>
            </a:r>
            <a:r>
              <a:rPr lang="en-US" altLang="en-US" sz="2000" dirty="0">
                <a:sym typeface="Wingdings" charset="2"/>
              </a:rPr>
              <a:t>		</a:t>
            </a:r>
            <a:r>
              <a:rPr lang="en-US" altLang="en-US" sz="2000" dirty="0">
                <a:solidFill>
                  <a:srgbClr val="0000CC"/>
                </a:solidFill>
                <a:sym typeface="Wingdings" charset="2"/>
              </a:rPr>
              <a:t>Child  Client</a:t>
            </a:r>
          </a:p>
          <a:p>
            <a:pPr eaLnBrk="1" hangingPunct="1"/>
            <a:endParaRPr lang="en-US" altLang="en-US" sz="2000" dirty="0">
              <a:solidFill>
                <a:srgbClr val="0066FF"/>
              </a:solidFill>
              <a:latin typeface="Times New Roman" charset="0"/>
              <a:sym typeface="Wingdings" charset="2"/>
            </a:endParaRP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Times New Roman" charset="0"/>
              </a:rPr>
              <a:t>	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 (</a:t>
            </a:r>
            <a:r>
              <a:rPr lang="en-US" altLang="en-US" sz="2000" u="sng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staffNo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position, sex, DOB)</a:t>
            </a:r>
          </a:p>
          <a:p>
            <a:pPr eaLnBrk="1" hangingPunct="1"/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CLIENT (</a:t>
            </a:r>
            <a:r>
              <a:rPr lang="en-US" altLang="en-US" sz="2000" u="sng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clientNo</a:t>
            </a: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telNo</a:t>
            </a: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staffNo</a:t>
            </a:r>
            <a:r>
              <a:rPr lang="en-US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240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904-B619-4BD6-B433-A4A35C6F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65760"/>
            <a:ext cx="7434054" cy="1188404"/>
          </a:xfrm>
        </p:spPr>
        <p:txBody>
          <a:bodyPr>
            <a:normAutofit/>
          </a:bodyPr>
          <a:lstStyle/>
          <a:p>
            <a:r>
              <a:rPr lang="en-MY"/>
              <a:t>Derive Relations for Local Logical Data Model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0502" y="2"/>
            <a:ext cx="893498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2989" y="1690688"/>
            <a:ext cx="2751011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806499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D59-FD6C-415A-9079-8C2FDBD1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30" y="1926772"/>
            <a:ext cx="6184738" cy="42930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One-to-one (1:1) binary relationship types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complex as cardinality cannot be used to identify parent and child entities in a relationship.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chemeClr val="bg1"/>
                </a:solidFill>
              </a:rPr>
              <a:t>participation</a:t>
            </a:r>
            <a:r>
              <a:rPr lang="en-US" dirty="0">
                <a:solidFill>
                  <a:schemeClr val="bg1"/>
                </a:solidFill>
              </a:rPr>
              <a:t> to decide whether to combine entities to produce one relation or to create two relations and post copy of primary key from one relation to another.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Consider the following participation constraint: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000" dirty="0">
                <a:solidFill>
                  <a:schemeClr val="bg1"/>
                </a:solidFill>
              </a:rPr>
              <a:t>Mandatory participation on both sides;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000" dirty="0">
                <a:solidFill>
                  <a:schemeClr val="bg1"/>
                </a:solidFill>
              </a:rPr>
              <a:t>Mandatory participation on one side, optional on the another;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2000" dirty="0">
                <a:solidFill>
                  <a:schemeClr val="bg1"/>
                </a:solidFill>
              </a:rPr>
              <a:t>Optional participation on both sides;</a:t>
            </a:r>
          </a:p>
          <a:p>
            <a:endParaRPr lang="en-MY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F9A0-B2E4-49EC-9E52-B6FDF64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E61E3A3-F38E-40B2-B9CB-FADBA9C8A086}" type="datetime5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25-Nov-21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A8AE-660A-4A9C-93EE-7F24415E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4403" y="6356350"/>
            <a:ext cx="18609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AEEF2DB-3D68-4EFF-B92B-90C34555BE4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2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2397</Words>
  <Application>Microsoft Office PowerPoint</Application>
  <PresentationFormat>On-screen Show (4:3)</PresentationFormat>
  <Paragraphs>365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Times New Roman</vt:lpstr>
      <vt:lpstr>Office Theme</vt:lpstr>
      <vt:lpstr>Logical Database Design (Part 1)</vt:lpstr>
      <vt:lpstr>Learning Objective</vt:lpstr>
      <vt:lpstr>Logical Database Design Phase:</vt:lpstr>
      <vt:lpstr>Local conceptual data model: Staff View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Derive Relations for Local Logical Data Model</vt:lpstr>
      <vt:lpstr>Summary Derive Relation</vt:lpstr>
      <vt:lpstr>Local conceptual data model: Staff View</vt:lpstr>
      <vt:lpstr>Relations for the Staff View of DreamHome</vt:lpstr>
      <vt:lpstr>Practice 1: Derive Relations</vt:lpstr>
      <vt:lpstr>Practice 2: Derive Relations</vt:lpstr>
      <vt:lpstr>Practice 3: Derive Relations</vt:lpstr>
      <vt:lpstr>Practice 4: Derive Relations</vt:lpstr>
      <vt:lpstr>The rest of steps in logical DB design:</vt:lpstr>
      <vt:lpstr>The rest of steps in logical DB design: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Database Design (Part 1)</dc:title>
  <dc:creator>NOR HAWANIAH ZAKARIA</dc:creator>
  <cp:lastModifiedBy>NOR HAWANIAH ZAKARIA</cp:lastModifiedBy>
  <cp:revision>4</cp:revision>
  <dcterms:created xsi:type="dcterms:W3CDTF">2020-12-13T02:05:41Z</dcterms:created>
  <dcterms:modified xsi:type="dcterms:W3CDTF">2021-11-24T23:12:55Z</dcterms:modified>
</cp:coreProperties>
</file>