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B955B"/>
    <a:srgbClr val="767676"/>
    <a:srgbClr val="708090"/>
    <a:srgbClr val="87342E"/>
    <a:srgbClr val="F0F1F4"/>
    <a:srgbClr val="FFFDD0"/>
    <a:srgbClr val="7F9488"/>
    <a:srgbClr val="769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597B-A9B7-3F8B-CF19-E486A66D8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2E0-E2E2-E8EE-2BB7-1528A05C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B2AB-9DC1-214D-D61A-4BD57BD1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71D6-3016-527B-62C9-6FB5AEF9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5733-542F-E96D-3E65-2F09AAA8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4969-6220-FBCD-08E5-E4795BA7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8B2A1-9CCB-0AEE-E44C-B4AAAF1BA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FEB2-4496-B857-0CB7-01554D7C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5ECE-2ABF-B3D8-D5EE-BFFFEF6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1B99-70F3-79CE-CD56-F2FDE60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116FE-4FB9-79BC-278F-A3082FE27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1B5A1-F5E1-A21C-88F5-0E5A68B2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2514-5587-81AB-1090-60D98F9E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0548-BEEC-254F-21E7-5009F8F9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DB33-292C-B2B2-92E3-97A2CC26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96C5-8192-AECC-1979-AF7F5B78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92E5-532A-7B9A-1041-7BA70727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2FA4-B7D6-67C6-85E8-F0A461BC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9012-9F75-786C-FC6F-8E933FC0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F117-2F9D-D248-ADAB-49B2523F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E473-60E5-2113-BF52-094E2002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F55E7-16F8-8E3B-7E6F-59936B37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70D0-3A58-84CC-8CF1-16D634D1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DDE4-C106-AD4F-B6E2-F587A677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ED992-D462-89A9-D2BE-771ACE0E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561-23C4-0994-6F01-10F47196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83A6-3991-B599-3D0F-34F3BB889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BF97-9548-75D4-5D4A-0952B3BFD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2E58-7133-885D-4E38-2C4C92BE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CD203-8D02-FDD2-E3B0-D999E7CB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3F16-AD75-F554-5F52-549AF18E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9314-1379-AC06-42CF-26EA745F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F7EC-A870-7224-8E8E-B12057F0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D28FB-7BC3-A8BB-920C-7CDC99AA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FB28-5111-067F-87ED-E1D795C0B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F533F-B60E-E6B1-52C0-F23CCB11F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51364-9FED-A9D7-D4BB-79438081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C2662-3037-BE28-C427-065CDF52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4AC29-0544-00CA-5A0B-F915FB72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7B64-7B07-5B16-7072-9B788178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97F93-1806-9AA7-46F8-05A0C690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49F72-9D7E-4672-7EE1-AB0D45F4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0B8C6-8178-6C94-372F-901E1EAE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7A27B-08A5-12B8-880F-B5A69D55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F35EE-A218-39D8-EDFE-52CD4A0B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57CD-6EF2-AD1A-95F6-6C7BFF9C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185C-1C70-34B0-480F-875FC72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38841-BEB7-C402-F9AE-9F145C46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E7B7-3783-9403-18FB-5B107A80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595C-BECA-9778-B8C9-5F8B9B4A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9DCDD-ABFE-B090-C3E6-CA7769D7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58911-2A7B-85EA-4F42-220166E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0F5C-7E7A-9B53-E1D0-E77589ED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10435-68BD-4E1E-1BAF-12122942D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8EA8B-8255-06AE-FCBF-623849E1C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86EE-3632-1162-422A-7AFD09A1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2F306-C798-946F-51A4-86928909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D7D4-F0B0-D7BC-5C4A-F82A6A15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BD3E2-8366-9450-DA1B-BF0DA4F9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5B108-B610-44FB-9F02-38BE88855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B9C5E-9D80-B750-29BC-B5AEE9120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204F-D510-4D29-BAFC-97B2A75E29C5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6657D-BCE8-3B60-EC2F-FAB11442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71E2-C7B9-99D2-A2E4-4E9F6CD0E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519C-2E80-4BCF-98D5-79F0E45B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CBCB8F3-6E44-A782-1660-717836BE8195}"/>
              </a:ext>
            </a:extLst>
          </p:cNvPr>
          <p:cNvSpPr/>
          <p:nvPr/>
        </p:nvSpPr>
        <p:spPr>
          <a:xfrm>
            <a:off x="7185729" y="1925218"/>
            <a:ext cx="3794483" cy="3659636"/>
          </a:xfrm>
          <a:prstGeom prst="chevron">
            <a:avLst>
              <a:gd name="adj" fmla="val 18994"/>
            </a:avLst>
          </a:prstGeom>
          <a:solidFill>
            <a:srgbClr val="708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45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0A63E92B-2E66-A360-EB25-76A63CDCF816}"/>
              </a:ext>
            </a:extLst>
          </p:cNvPr>
          <p:cNvSpPr/>
          <p:nvPr/>
        </p:nvSpPr>
        <p:spPr>
          <a:xfrm>
            <a:off x="3869964" y="1925218"/>
            <a:ext cx="3794483" cy="3659635"/>
          </a:xfrm>
          <a:prstGeom prst="chevron">
            <a:avLst>
              <a:gd name="adj" fmla="val 18994"/>
            </a:avLst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45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87D5CD0-76D7-E68F-7D83-36DC98311B98}"/>
              </a:ext>
            </a:extLst>
          </p:cNvPr>
          <p:cNvSpPr/>
          <p:nvPr/>
        </p:nvSpPr>
        <p:spPr>
          <a:xfrm>
            <a:off x="554199" y="1925217"/>
            <a:ext cx="3794483" cy="3659636"/>
          </a:xfrm>
          <a:prstGeom prst="homePlate">
            <a:avLst>
              <a:gd name="adj" fmla="val 18718"/>
            </a:avLst>
          </a:prstGeom>
          <a:solidFill>
            <a:srgbClr val="7F9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AA708-8E9A-E37B-992A-CAC8B6539CC9}"/>
              </a:ext>
            </a:extLst>
          </p:cNvPr>
          <p:cNvSpPr/>
          <p:nvPr/>
        </p:nvSpPr>
        <p:spPr>
          <a:xfrm>
            <a:off x="456440" y="1673549"/>
            <a:ext cx="478830" cy="503333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C578D1-9EAC-A04E-B832-1B61244792A2}"/>
              </a:ext>
            </a:extLst>
          </p:cNvPr>
          <p:cNvSpPr/>
          <p:nvPr/>
        </p:nvSpPr>
        <p:spPr>
          <a:xfrm>
            <a:off x="7185729" y="1669556"/>
            <a:ext cx="478830" cy="503333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96907B-2E27-9AA1-F620-4FC4D1520338}"/>
              </a:ext>
            </a:extLst>
          </p:cNvPr>
          <p:cNvSpPr/>
          <p:nvPr/>
        </p:nvSpPr>
        <p:spPr>
          <a:xfrm>
            <a:off x="3869852" y="1673548"/>
            <a:ext cx="478830" cy="503333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7C0E8ED-60FF-4097-7093-415D98AAB0E6}"/>
              </a:ext>
            </a:extLst>
          </p:cNvPr>
          <p:cNvSpPr/>
          <p:nvPr/>
        </p:nvSpPr>
        <p:spPr>
          <a:xfrm>
            <a:off x="456440" y="3023857"/>
            <a:ext cx="11078242" cy="2560996"/>
          </a:xfrm>
          <a:prstGeom prst="rightArrow">
            <a:avLst/>
          </a:prstGeom>
          <a:solidFill>
            <a:srgbClr val="AB955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C1D80-8192-F864-56FB-4635CAF4459D}"/>
              </a:ext>
            </a:extLst>
          </p:cNvPr>
          <p:cNvSpPr txBox="1"/>
          <p:nvPr/>
        </p:nvSpPr>
        <p:spPr>
          <a:xfrm>
            <a:off x="579971" y="1916414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F1F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Beginner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F1199-2FC2-1A98-DA23-2CB6035EA331}"/>
              </a:ext>
            </a:extLst>
          </p:cNvPr>
          <p:cNvSpPr txBox="1"/>
          <p:nvPr/>
        </p:nvSpPr>
        <p:spPr>
          <a:xfrm>
            <a:off x="4055261" y="1946371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F1F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Intermediate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44AE1-4C64-31D3-C798-23E24F30EA95}"/>
              </a:ext>
            </a:extLst>
          </p:cNvPr>
          <p:cNvSpPr txBox="1"/>
          <p:nvPr/>
        </p:nvSpPr>
        <p:spPr>
          <a:xfrm>
            <a:off x="7333588" y="1938357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F1F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Advanced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1F90F-BC1B-6FDB-0CA1-01AE769B14A6}"/>
              </a:ext>
            </a:extLst>
          </p:cNvPr>
          <p:cNvSpPr txBox="1"/>
          <p:nvPr/>
        </p:nvSpPr>
        <p:spPr>
          <a:xfrm>
            <a:off x="533735" y="3755035"/>
            <a:ext cx="3595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0F1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learning the statistics behind data science workflows, you know how to reduce market information into individual parts for analysis.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A27A-ACF3-1E1B-D713-CB804782E29D}"/>
              </a:ext>
            </a:extLst>
          </p:cNvPr>
          <p:cNvSpPr txBox="1"/>
          <p:nvPr/>
        </p:nvSpPr>
        <p:spPr>
          <a:xfrm>
            <a:off x="4348682" y="3642635"/>
            <a:ext cx="2999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0F1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repeated analyses, you start to achieve some continuity of market research. You can replicate existing strategies at your own rhythm.</a:t>
            </a:r>
          </a:p>
        </p:txBody>
      </p:sp>
      <p:pic>
        <p:nvPicPr>
          <p:cNvPr id="1030" name="Picture 6" descr="Python Logo transparent PNG - StickPNG">
            <a:extLst>
              <a:ext uri="{FF2B5EF4-FFF2-40B4-BE49-F238E27FC236}">
                <a16:creationId xmlns:a16="http://schemas.microsoft.com/office/drawing/2014/main" id="{1A9AE047-297D-8161-845E-86E17C90D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59" y="2386882"/>
            <a:ext cx="796348" cy="7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alendar&#10;&#10;Description automatically generated">
            <a:extLst>
              <a:ext uri="{FF2B5EF4-FFF2-40B4-BE49-F238E27FC236}">
                <a16:creationId xmlns:a16="http://schemas.microsoft.com/office/drawing/2014/main" id="{3A82882E-2BAF-B02E-9B9E-3202EC507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05" y="2522905"/>
            <a:ext cx="1175388" cy="1175388"/>
          </a:xfrm>
          <a:prstGeom prst="rect">
            <a:avLst/>
          </a:prstGeom>
        </p:spPr>
      </p:pic>
      <p:pic>
        <p:nvPicPr>
          <p:cNvPr id="30" name="Picture 2" descr="666 3D Stock Illustrations - Free in PNG, BLEND, GLTF - IconScout">
            <a:extLst>
              <a:ext uri="{FF2B5EF4-FFF2-40B4-BE49-F238E27FC236}">
                <a16:creationId xmlns:a16="http://schemas.microsoft.com/office/drawing/2014/main" id="{A2EFC1CA-61D1-E8F9-F2D2-D2CFB4AB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38" y="2147246"/>
            <a:ext cx="1582616" cy="15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DF5ECCB-0684-1777-0711-85BBC143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42" y="2176881"/>
            <a:ext cx="2329472" cy="15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05B2613-3476-A60D-D9C0-AC813420A417}"/>
              </a:ext>
            </a:extLst>
          </p:cNvPr>
          <p:cNvSpPr txBox="1"/>
          <p:nvPr/>
        </p:nvSpPr>
        <p:spPr>
          <a:xfrm>
            <a:off x="7743762" y="3642635"/>
            <a:ext cx="3114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0F1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Research, strategy, and execution are ingrained in your mind, leaving the brain to its creative powers of tool and knowledge innovation.</a:t>
            </a:r>
          </a:p>
        </p:txBody>
      </p:sp>
    </p:spTree>
    <p:extLst>
      <p:ext uri="{BB962C8B-B14F-4D97-AF65-F5344CB8AC3E}">
        <p14:creationId xmlns:p14="http://schemas.microsoft.com/office/powerpoint/2010/main" val="411690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CBCB8F3-6E44-A782-1660-717836BE8195}"/>
              </a:ext>
            </a:extLst>
          </p:cNvPr>
          <p:cNvSpPr/>
          <p:nvPr/>
        </p:nvSpPr>
        <p:spPr>
          <a:xfrm>
            <a:off x="7185729" y="1925218"/>
            <a:ext cx="3794483" cy="3659636"/>
          </a:xfrm>
          <a:prstGeom prst="chevron">
            <a:avLst>
              <a:gd name="adj" fmla="val 18994"/>
            </a:avLst>
          </a:prstGeom>
          <a:solidFill>
            <a:srgbClr val="708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45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0A63E92B-2E66-A360-EB25-76A63CDCF816}"/>
              </a:ext>
            </a:extLst>
          </p:cNvPr>
          <p:cNvSpPr/>
          <p:nvPr/>
        </p:nvSpPr>
        <p:spPr>
          <a:xfrm>
            <a:off x="3869964" y="1925218"/>
            <a:ext cx="3794483" cy="3659635"/>
          </a:xfrm>
          <a:prstGeom prst="chevron">
            <a:avLst>
              <a:gd name="adj" fmla="val 18994"/>
            </a:avLst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45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87D5CD0-76D7-E68F-7D83-36DC98311B98}"/>
              </a:ext>
            </a:extLst>
          </p:cNvPr>
          <p:cNvSpPr/>
          <p:nvPr/>
        </p:nvSpPr>
        <p:spPr>
          <a:xfrm>
            <a:off x="554199" y="1925217"/>
            <a:ext cx="3794483" cy="3659636"/>
          </a:xfrm>
          <a:prstGeom prst="homePlate">
            <a:avLst>
              <a:gd name="adj" fmla="val 18718"/>
            </a:avLst>
          </a:prstGeom>
          <a:solidFill>
            <a:srgbClr val="7F9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AA708-8E9A-E37B-992A-CAC8B6539CC9}"/>
              </a:ext>
            </a:extLst>
          </p:cNvPr>
          <p:cNvSpPr/>
          <p:nvPr/>
        </p:nvSpPr>
        <p:spPr>
          <a:xfrm>
            <a:off x="456440" y="1673549"/>
            <a:ext cx="478830" cy="503333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C578D1-9EAC-A04E-B832-1B61244792A2}"/>
              </a:ext>
            </a:extLst>
          </p:cNvPr>
          <p:cNvSpPr/>
          <p:nvPr/>
        </p:nvSpPr>
        <p:spPr>
          <a:xfrm>
            <a:off x="7185729" y="1669556"/>
            <a:ext cx="478830" cy="503333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96907B-2E27-9AA1-F620-4FC4D1520338}"/>
              </a:ext>
            </a:extLst>
          </p:cNvPr>
          <p:cNvSpPr/>
          <p:nvPr/>
        </p:nvSpPr>
        <p:spPr>
          <a:xfrm>
            <a:off x="3869852" y="1673548"/>
            <a:ext cx="478830" cy="503333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7C0E8ED-60FF-4097-7093-415D98AAB0E6}"/>
              </a:ext>
            </a:extLst>
          </p:cNvPr>
          <p:cNvSpPr/>
          <p:nvPr/>
        </p:nvSpPr>
        <p:spPr>
          <a:xfrm>
            <a:off x="456440" y="3023857"/>
            <a:ext cx="11078242" cy="2560996"/>
          </a:xfrm>
          <a:prstGeom prst="rightArrow">
            <a:avLst/>
          </a:prstGeom>
          <a:solidFill>
            <a:srgbClr val="AB955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C1D80-8192-F864-56FB-4635CAF4459D}"/>
              </a:ext>
            </a:extLst>
          </p:cNvPr>
          <p:cNvSpPr txBox="1"/>
          <p:nvPr/>
        </p:nvSpPr>
        <p:spPr>
          <a:xfrm>
            <a:off x="579971" y="1916414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F1F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Beginner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F1199-2FC2-1A98-DA23-2CB6035EA331}"/>
              </a:ext>
            </a:extLst>
          </p:cNvPr>
          <p:cNvSpPr txBox="1"/>
          <p:nvPr/>
        </p:nvSpPr>
        <p:spPr>
          <a:xfrm>
            <a:off x="4055261" y="1946371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F1F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Intermediate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44AE1-4C64-31D3-C798-23E24F30EA95}"/>
              </a:ext>
            </a:extLst>
          </p:cNvPr>
          <p:cNvSpPr txBox="1"/>
          <p:nvPr/>
        </p:nvSpPr>
        <p:spPr>
          <a:xfrm>
            <a:off x="7333588" y="1938357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F1F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Advanced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1F90F-BC1B-6FDB-0CA1-01AE769B14A6}"/>
              </a:ext>
            </a:extLst>
          </p:cNvPr>
          <p:cNvSpPr txBox="1"/>
          <p:nvPr/>
        </p:nvSpPr>
        <p:spPr>
          <a:xfrm>
            <a:off x="533735" y="3755035"/>
            <a:ext cx="3595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0F1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learning the statistics behind data science workflows, you know how to reduce market information into individual parts for analysis.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A27A-ACF3-1E1B-D713-CB804782E29D}"/>
              </a:ext>
            </a:extLst>
          </p:cNvPr>
          <p:cNvSpPr txBox="1"/>
          <p:nvPr/>
        </p:nvSpPr>
        <p:spPr>
          <a:xfrm>
            <a:off x="4348682" y="3642635"/>
            <a:ext cx="2999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0F1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repeated analyses, you start to achieve some continuity of market research. You can replicate existing strategies at your own rhythm.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05B2613-3476-A60D-D9C0-AC813420A417}"/>
              </a:ext>
            </a:extLst>
          </p:cNvPr>
          <p:cNvSpPr txBox="1"/>
          <p:nvPr/>
        </p:nvSpPr>
        <p:spPr>
          <a:xfrm>
            <a:off x="7743762" y="3642635"/>
            <a:ext cx="3114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0F1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Research, strategy, and execution are ingrained in your mind, leaving the brain to its creative powers of tool and knowledge innovation.</a:t>
            </a:r>
          </a:p>
        </p:txBody>
      </p:sp>
      <p:pic>
        <p:nvPicPr>
          <p:cNvPr id="11" name="Graphic 10" descr="Head with gears with solid fill">
            <a:extLst>
              <a:ext uri="{FF2B5EF4-FFF2-40B4-BE49-F238E27FC236}">
                <a16:creationId xmlns:a16="http://schemas.microsoft.com/office/drawing/2014/main" id="{590F4216-6AB3-C9D7-C30A-6EA202C1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2276" y="2431414"/>
            <a:ext cx="1168858" cy="1168858"/>
          </a:xfrm>
          <a:prstGeom prst="rect">
            <a:avLst/>
          </a:prstGeom>
        </p:spPr>
      </p:pic>
      <p:pic>
        <p:nvPicPr>
          <p:cNvPr id="14" name="Graphic 13" descr="Programmer male with solid fill">
            <a:extLst>
              <a:ext uri="{FF2B5EF4-FFF2-40B4-BE49-F238E27FC236}">
                <a16:creationId xmlns:a16="http://schemas.microsoft.com/office/drawing/2014/main" id="{F566D972-FF06-3CAB-A702-F0F4F7449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6511" y="2378079"/>
            <a:ext cx="1181389" cy="1181389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9DFB8F01-626D-6A10-0365-1AA23A4E9D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7075" y="2588643"/>
            <a:ext cx="505968" cy="505968"/>
          </a:xfrm>
          <a:prstGeom prst="rect">
            <a:avLst/>
          </a:prstGeom>
        </p:spPr>
      </p:pic>
      <p:pic>
        <p:nvPicPr>
          <p:cNvPr id="28" name="Graphic 27" descr="Normal Distribution with solid fill">
            <a:extLst>
              <a:ext uri="{FF2B5EF4-FFF2-40B4-BE49-F238E27FC236}">
                <a16:creationId xmlns:a16="http://schemas.microsoft.com/office/drawing/2014/main" id="{2E0A31CB-F796-2C16-928F-CB1945A7B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716" y="2303100"/>
            <a:ext cx="1441511" cy="14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3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CBCB8F3-6E44-A782-1660-717836BE8195}"/>
              </a:ext>
            </a:extLst>
          </p:cNvPr>
          <p:cNvSpPr/>
          <p:nvPr/>
        </p:nvSpPr>
        <p:spPr>
          <a:xfrm>
            <a:off x="7185729" y="1925218"/>
            <a:ext cx="3794483" cy="3659636"/>
          </a:xfrm>
          <a:prstGeom prst="chevron">
            <a:avLst>
              <a:gd name="adj" fmla="val 1899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45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0A63E92B-2E66-A360-EB25-76A63CDCF816}"/>
              </a:ext>
            </a:extLst>
          </p:cNvPr>
          <p:cNvSpPr/>
          <p:nvPr/>
        </p:nvSpPr>
        <p:spPr>
          <a:xfrm>
            <a:off x="3869964" y="1925218"/>
            <a:ext cx="3794483" cy="3659635"/>
          </a:xfrm>
          <a:prstGeom prst="chevron">
            <a:avLst>
              <a:gd name="adj" fmla="val 1899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45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87D5CD0-76D7-E68F-7D83-36DC98311B98}"/>
              </a:ext>
            </a:extLst>
          </p:cNvPr>
          <p:cNvSpPr/>
          <p:nvPr/>
        </p:nvSpPr>
        <p:spPr>
          <a:xfrm>
            <a:off x="554199" y="1925217"/>
            <a:ext cx="3794483" cy="3659636"/>
          </a:xfrm>
          <a:prstGeom prst="homePlate">
            <a:avLst>
              <a:gd name="adj" fmla="val 18718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5AA708-8E9A-E37B-992A-CAC8B6539CC9}"/>
              </a:ext>
            </a:extLst>
          </p:cNvPr>
          <p:cNvSpPr/>
          <p:nvPr/>
        </p:nvSpPr>
        <p:spPr>
          <a:xfrm>
            <a:off x="456440" y="1673549"/>
            <a:ext cx="478830" cy="503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C578D1-9EAC-A04E-B832-1B61244792A2}"/>
              </a:ext>
            </a:extLst>
          </p:cNvPr>
          <p:cNvSpPr/>
          <p:nvPr/>
        </p:nvSpPr>
        <p:spPr>
          <a:xfrm>
            <a:off x="7185729" y="1669556"/>
            <a:ext cx="478830" cy="503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96907B-2E27-9AA1-F620-4FC4D1520338}"/>
              </a:ext>
            </a:extLst>
          </p:cNvPr>
          <p:cNvSpPr/>
          <p:nvPr/>
        </p:nvSpPr>
        <p:spPr>
          <a:xfrm>
            <a:off x="3869852" y="1673548"/>
            <a:ext cx="478830" cy="503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0F1F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C1D80-8192-F864-56FB-4635CAF4459D}"/>
              </a:ext>
            </a:extLst>
          </p:cNvPr>
          <p:cNvSpPr txBox="1"/>
          <p:nvPr/>
        </p:nvSpPr>
        <p:spPr>
          <a:xfrm>
            <a:off x="579971" y="1916414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Beginner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F1199-2FC2-1A98-DA23-2CB6035EA331}"/>
              </a:ext>
            </a:extLst>
          </p:cNvPr>
          <p:cNvSpPr txBox="1"/>
          <p:nvPr/>
        </p:nvSpPr>
        <p:spPr>
          <a:xfrm>
            <a:off x="4055261" y="1946371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Intermediate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44AE1-4C64-31D3-C798-23E24F30EA95}"/>
              </a:ext>
            </a:extLst>
          </p:cNvPr>
          <p:cNvSpPr txBox="1"/>
          <p:nvPr/>
        </p:nvSpPr>
        <p:spPr>
          <a:xfrm>
            <a:off x="7333588" y="1938357"/>
            <a:ext cx="32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Advanced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1F90F-BC1B-6FDB-0CA1-01AE769B14A6}"/>
              </a:ext>
            </a:extLst>
          </p:cNvPr>
          <p:cNvSpPr txBox="1"/>
          <p:nvPr/>
        </p:nvSpPr>
        <p:spPr>
          <a:xfrm>
            <a:off x="630749" y="3754161"/>
            <a:ext cx="3214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Learn the basics of the data science workflow and how to extract valuable insights from market data.</a:t>
            </a:r>
            <a:endParaRPr lang="en-US" dirty="0">
              <a:solidFill>
                <a:srgbClr val="000000"/>
              </a:solidFill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A27A-ACF3-1E1B-D713-CB804782E29D}"/>
              </a:ext>
            </a:extLst>
          </p:cNvPr>
          <p:cNvSpPr txBox="1"/>
          <p:nvPr/>
        </p:nvSpPr>
        <p:spPr>
          <a:xfrm>
            <a:off x="4425232" y="3625854"/>
            <a:ext cx="2999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Combine data visualization, statistical learning, and trading personality to build effective market analysis tools.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05B2613-3476-A60D-D9C0-AC813420A417}"/>
              </a:ext>
            </a:extLst>
          </p:cNvPr>
          <p:cNvSpPr txBox="1"/>
          <p:nvPr/>
        </p:nvSpPr>
        <p:spPr>
          <a:xfrm>
            <a:off x="7810241" y="3625854"/>
            <a:ext cx="2830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Montserrat" panose="00000500000000000000" pitchFamily="2" charset="0"/>
                <a:cs typeface="Segoe UI" panose="020B0502040204020203" pitchFamily="34" charset="0"/>
              </a:rPr>
              <a:t>Probe into advanced financial data research and understand the science behind wealth generation.</a:t>
            </a:r>
          </a:p>
        </p:txBody>
      </p:sp>
      <p:pic>
        <p:nvPicPr>
          <p:cNvPr id="11" name="Graphic 10" descr="Head with gears with solid fill">
            <a:extLst>
              <a:ext uri="{FF2B5EF4-FFF2-40B4-BE49-F238E27FC236}">
                <a16:creationId xmlns:a16="http://schemas.microsoft.com/office/drawing/2014/main" id="{590F4216-6AB3-C9D7-C30A-6EA202C1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2276" y="2431414"/>
            <a:ext cx="1168858" cy="1168858"/>
          </a:xfrm>
          <a:prstGeom prst="rect">
            <a:avLst/>
          </a:prstGeom>
        </p:spPr>
      </p:pic>
      <p:pic>
        <p:nvPicPr>
          <p:cNvPr id="14" name="Graphic 13" descr="Programmer male with solid fill">
            <a:extLst>
              <a:ext uri="{FF2B5EF4-FFF2-40B4-BE49-F238E27FC236}">
                <a16:creationId xmlns:a16="http://schemas.microsoft.com/office/drawing/2014/main" id="{F566D972-FF06-3CAB-A702-F0F4F7449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6511" y="2378079"/>
            <a:ext cx="1181389" cy="1181389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9DFB8F01-626D-6A10-0365-1AA23A4E9D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7075" y="2588643"/>
            <a:ext cx="505968" cy="505968"/>
          </a:xfrm>
          <a:prstGeom prst="rect">
            <a:avLst/>
          </a:prstGeom>
        </p:spPr>
      </p:pic>
      <p:pic>
        <p:nvPicPr>
          <p:cNvPr id="28" name="Graphic 27" descr="Normal Distribution with solid fill">
            <a:extLst>
              <a:ext uri="{FF2B5EF4-FFF2-40B4-BE49-F238E27FC236}">
                <a16:creationId xmlns:a16="http://schemas.microsoft.com/office/drawing/2014/main" id="{2E0A31CB-F796-2C16-928F-CB1945A7B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716" y="2303100"/>
            <a:ext cx="1441511" cy="14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CBCB8F3-6E44-A782-1660-717836BE8195}"/>
              </a:ext>
            </a:extLst>
          </p:cNvPr>
          <p:cNvSpPr/>
          <p:nvPr/>
        </p:nvSpPr>
        <p:spPr>
          <a:xfrm>
            <a:off x="7185729" y="1925218"/>
            <a:ext cx="3794483" cy="3659636"/>
          </a:xfrm>
          <a:prstGeom prst="chevron">
            <a:avLst>
              <a:gd name="adj" fmla="val 18994"/>
            </a:avLst>
          </a:prstGeom>
          <a:solidFill>
            <a:srgbClr val="708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45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0A63E92B-2E66-A360-EB25-76A63CDCF816}"/>
              </a:ext>
            </a:extLst>
          </p:cNvPr>
          <p:cNvSpPr/>
          <p:nvPr/>
        </p:nvSpPr>
        <p:spPr>
          <a:xfrm>
            <a:off x="3869964" y="1925218"/>
            <a:ext cx="3794483" cy="3659635"/>
          </a:xfrm>
          <a:prstGeom prst="chevron">
            <a:avLst>
              <a:gd name="adj" fmla="val 18994"/>
            </a:avLst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45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87D5CD0-76D7-E68F-7D83-36DC98311B98}"/>
              </a:ext>
            </a:extLst>
          </p:cNvPr>
          <p:cNvSpPr/>
          <p:nvPr/>
        </p:nvSpPr>
        <p:spPr>
          <a:xfrm>
            <a:off x="554199" y="1925217"/>
            <a:ext cx="3794483" cy="3659636"/>
          </a:xfrm>
          <a:prstGeom prst="homePlate">
            <a:avLst>
              <a:gd name="adj" fmla="val 18718"/>
            </a:avLst>
          </a:prstGeom>
          <a:solidFill>
            <a:srgbClr val="7F9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6767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70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209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John (Yin Kwong)</dc:creator>
  <cp:lastModifiedBy>Ngai, Natalie</cp:lastModifiedBy>
  <cp:revision>19</cp:revision>
  <dcterms:created xsi:type="dcterms:W3CDTF">2022-10-10T15:54:14Z</dcterms:created>
  <dcterms:modified xsi:type="dcterms:W3CDTF">2023-05-25T13:19:59Z</dcterms:modified>
</cp:coreProperties>
</file>