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25AF-32BD-4A61-B481-D6097731BA6A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56D5957-1DFA-4C80-89B0-8E7988214356}">
      <dgm:prSet phldrT="[텍스트]"/>
      <dgm:spPr/>
      <dgm:t>
        <a:bodyPr/>
        <a:lstStyle/>
        <a:p>
          <a:pPr latinLnBrk="1"/>
          <a:r>
            <a:rPr lang="en-US" altLang="ko-KR" dirty="0"/>
            <a:t>TCGA data</a:t>
          </a:r>
          <a:endParaRPr lang="ko-KR" altLang="en-US" dirty="0"/>
        </a:p>
      </dgm:t>
    </dgm:pt>
    <dgm:pt modelId="{26B701CE-A1FC-48BF-B72A-07C6C32285AE}" type="par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4205C6CA-4A04-4B02-BDE0-0978FBA80CD3}" type="sib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DA7F7948-0459-4A8F-97B9-9E5AD9B08AF3}">
      <dgm:prSet phldrT="[텍스트]"/>
      <dgm:spPr/>
      <dgm:t>
        <a:bodyPr/>
        <a:lstStyle/>
        <a:p>
          <a:pPr latinLnBrk="1"/>
          <a:r>
            <a:rPr lang="en-US" altLang="ko-KR" dirty="0"/>
            <a:t>TCGA-READ cohort, n=177</a:t>
          </a:r>
          <a:endParaRPr lang="ko-KR" altLang="en-US" dirty="0"/>
        </a:p>
      </dgm:t>
    </dgm:pt>
    <dgm:pt modelId="{DE2BC67D-AEBE-4258-A159-E2381B70A723}" type="par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7C0A5172-3752-4E39-8565-E1EDB61083CB}" type="sib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51EBC2D4-D8BC-489F-84EE-5E27E790B689}">
      <dgm:prSet phldrT="[텍스트]"/>
      <dgm:spPr/>
      <dgm:t>
        <a:bodyPr/>
        <a:lstStyle/>
        <a:p>
          <a:pPr latinLnBrk="1"/>
          <a:r>
            <a:rPr lang="en-US" altLang="ko-KR" dirty="0"/>
            <a:t>NMF</a:t>
          </a:r>
          <a:endParaRPr lang="ko-KR" altLang="en-US" dirty="0"/>
        </a:p>
      </dgm:t>
    </dgm:pt>
    <dgm:pt modelId="{81756CAA-BB07-4E24-A53D-8DA5480418FE}" type="par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418B958A-17B6-48EA-92AC-F5E8C6FB5416}" type="sib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88E1C5F4-A354-4A42-B5FD-DA8F84345BE5}">
      <dgm:prSet phldrT="[텍스트]"/>
      <dgm:spPr/>
      <dgm:t>
        <a:bodyPr/>
        <a:lstStyle/>
        <a:p>
          <a:pPr latinLnBrk="1"/>
          <a:r>
            <a:rPr lang="en-US" altLang="ko-KR" dirty="0"/>
            <a:t>Find optimal rank</a:t>
          </a:r>
          <a:endParaRPr lang="ko-KR" altLang="en-US" dirty="0"/>
        </a:p>
      </dgm:t>
    </dgm:pt>
    <dgm:pt modelId="{803CE246-DEF0-4110-B241-9E0262B3453E}" type="par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238B5A9A-8CEF-4D15-8269-804CBF0B1858}" type="sib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B78431C4-AE48-4127-AB6F-99CAEB57E9B4}">
      <dgm:prSet phldrT="[텍스트]"/>
      <dgm:spPr/>
      <dgm:t>
        <a:bodyPr/>
        <a:lstStyle/>
        <a:p>
          <a:pPr latinLnBrk="1"/>
          <a:r>
            <a:rPr lang="en-US" altLang="ko-KR" dirty="0"/>
            <a:t>PAM</a:t>
          </a:r>
          <a:endParaRPr lang="ko-KR" altLang="en-US" dirty="0"/>
        </a:p>
      </dgm:t>
    </dgm:pt>
    <dgm:pt modelId="{8FA9D996-13F8-44ED-A745-861FC14C9602}" type="par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16F86361-D2B9-4BFC-9207-9DEAB77033BA}" type="sib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6BF12C57-2F10-4216-BA9F-889F029C1E6A}">
      <dgm:prSet phldrT="[텍스트]"/>
      <dgm:spPr/>
      <dgm:t>
        <a:bodyPr/>
        <a:lstStyle/>
        <a:p>
          <a:pPr latinLnBrk="1"/>
          <a:r>
            <a:rPr lang="en-US" altLang="ko-KR" dirty="0"/>
            <a:t>Identify cluster identifying gene sets</a:t>
          </a:r>
          <a:endParaRPr lang="ko-KR" altLang="en-US" dirty="0"/>
        </a:p>
      </dgm:t>
    </dgm:pt>
    <dgm:pt modelId="{2044A40A-35C4-4AD1-B9CC-15834F379EF9}" type="par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46B333D3-39CF-4C4E-A03A-53534A88D60B}" type="sib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89F25D73-FAA7-450F-8DBD-72489A41F367}">
      <dgm:prSet phldrT="[텍스트]"/>
      <dgm:spPr/>
      <dgm:t>
        <a:bodyPr/>
        <a:lstStyle/>
        <a:p>
          <a:pPr latinLnBrk="1"/>
          <a:r>
            <a:rPr lang="en-US" altLang="ko-KR" dirty="0"/>
            <a:t>Find metagenes</a:t>
          </a:r>
          <a:endParaRPr lang="ko-KR" altLang="en-US" dirty="0"/>
        </a:p>
      </dgm:t>
    </dgm:pt>
    <dgm:pt modelId="{265C989B-A293-4204-BAE4-8CFDD188D458}" type="par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38AE9AE-44A7-420C-A9EE-2A1938AF5150}" type="sib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1D374AC-8EF7-4C2C-B590-CB66810ADF29}">
      <dgm:prSet phldrT="[텍스트]"/>
      <dgm:spPr/>
      <dgm:t>
        <a:bodyPr/>
        <a:lstStyle/>
        <a:p>
          <a:pPr latinLnBrk="1"/>
          <a:r>
            <a:rPr lang="en-US" altLang="ko-KR" dirty="0"/>
            <a:t>from UCSC </a:t>
          </a:r>
          <a:r>
            <a:rPr lang="en-US" altLang="ko-KR" dirty="0" err="1"/>
            <a:t>Xena</a:t>
          </a:r>
          <a:r>
            <a:rPr lang="en-US" altLang="ko-KR" dirty="0"/>
            <a:t>, originally from TCGA data-hub</a:t>
          </a:r>
          <a:endParaRPr lang="ko-KR" altLang="en-US" dirty="0"/>
        </a:p>
      </dgm:t>
    </dgm:pt>
    <dgm:pt modelId="{C14257D3-1AA3-46E3-90CB-A435EAF4ECBB}" type="par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2B1CD8B7-5505-4FDA-8694-74BFDE34625B}" type="sib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753147F7-91DE-409C-ACDC-5347F1C515D8}">
      <dgm:prSet phldrT="[텍스트]"/>
      <dgm:spPr/>
      <dgm:t>
        <a:bodyPr/>
        <a:lstStyle/>
        <a:p>
          <a:pPr latinLnBrk="1"/>
          <a:r>
            <a:rPr lang="en-US" altLang="ko-KR" dirty="0"/>
            <a:t>Validation: NTP</a:t>
          </a:r>
          <a:endParaRPr lang="ko-KR" altLang="en-US" dirty="0"/>
        </a:p>
      </dgm:t>
    </dgm:pt>
    <dgm:pt modelId="{97177835-16E0-4908-9B56-FB44B1F49B9E}" type="par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3DEA1FB7-E307-4B00-88FE-E8D4C63A48D3}" type="sib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E3C5B50B-7301-4DBD-9FCD-47FC37F71CAC}">
      <dgm:prSet phldrT="[텍스트]"/>
      <dgm:spPr/>
      <dgm:t>
        <a:bodyPr/>
        <a:lstStyle/>
        <a:p>
          <a:pPr latinLnBrk="1"/>
          <a:r>
            <a:rPr lang="en-US" altLang="ko-KR" dirty="0"/>
            <a:t>Perform NTP with novel gene sets and Korean rectal cancer data</a:t>
          </a:r>
          <a:endParaRPr lang="ko-KR" altLang="en-US" dirty="0"/>
        </a:p>
      </dgm:t>
    </dgm:pt>
    <dgm:pt modelId="{468CB11F-1859-455A-99A2-E2FBBBA6F701}" type="par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08FBE47B-2E21-4B62-B196-4B38BF041324}" type="sib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CB03FB88-2D27-400A-8B51-4485ED428AB7}">
      <dgm:prSet phldrT="[텍스트]"/>
      <dgm:spPr/>
      <dgm:t>
        <a:bodyPr/>
        <a:lstStyle/>
        <a:p>
          <a:pPr latinLnBrk="1"/>
          <a:r>
            <a:rPr lang="en-US" altLang="ko-KR" dirty="0"/>
            <a:t>Survival analysis</a:t>
          </a:r>
          <a:endParaRPr lang="ko-KR" altLang="en-US" dirty="0"/>
        </a:p>
      </dgm:t>
    </dgm:pt>
    <dgm:pt modelId="{D709A407-6F3F-4277-86EE-28AE8B08B163}" type="par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3409178A-12AF-45E2-A551-18FB6326C353}" type="sib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BCB183E0-5D85-41D4-AC5D-4CF0E3F7FB17}">
      <dgm:prSet phldrT="[텍스트]"/>
      <dgm:spPr/>
      <dgm:t>
        <a:bodyPr/>
        <a:lstStyle/>
        <a:p>
          <a:pPr latinLnBrk="1"/>
          <a:r>
            <a:rPr lang="en-US" altLang="ko-KR" dirty="0"/>
            <a:t>Select significant genes</a:t>
          </a:r>
          <a:endParaRPr lang="ko-KR" altLang="en-US" dirty="0"/>
        </a:p>
      </dgm:t>
    </dgm:pt>
    <dgm:pt modelId="{B83461F6-5BF2-452F-B21E-3A7E8D787E57}" type="par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247120D-8889-49FE-A26D-CEDE80F4332C}" type="sib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D005DE39-A0E7-4020-AF29-26E9B93F304D}" type="pres">
      <dgm:prSet presAssocID="{B08025AF-32BD-4A61-B481-D6097731BA6A}" presName="linearFlow" presStyleCnt="0">
        <dgm:presLayoutVars>
          <dgm:dir/>
          <dgm:animLvl val="lvl"/>
          <dgm:resizeHandles val="exact"/>
        </dgm:presLayoutVars>
      </dgm:prSet>
      <dgm:spPr/>
    </dgm:pt>
    <dgm:pt modelId="{CECDCD16-8FA1-4389-B569-6CA16BC0BD82}" type="pres">
      <dgm:prSet presAssocID="{B56D5957-1DFA-4C80-89B0-8E7988214356}" presName="composite" presStyleCnt="0"/>
      <dgm:spPr/>
    </dgm:pt>
    <dgm:pt modelId="{387E72D1-F4BB-4101-96A1-92328AB6E9C7}" type="pres">
      <dgm:prSet presAssocID="{B56D5957-1DFA-4C80-89B0-8E7988214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C47F1BD-69EA-4026-A169-740AF4452A3B}" type="pres">
      <dgm:prSet presAssocID="{B56D5957-1DFA-4C80-89B0-8E7988214356}" presName="descendantText" presStyleLbl="alignAcc1" presStyleIdx="0" presStyleCnt="4">
        <dgm:presLayoutVars>
          <dgm:bulletEnabled val="1"/>
        </dgm:presLayoutVars>
      </dgm:prSet>
      <dgm:spPr/>
    </dgm:pt>
    <dgm:pt modelId="{4AB32541-1B78-4DE5-BD1D-43C08D003889}" type="pres">
      <dgm:prSet presAssocID="{4205C6CA-4A04-4B02-BDE0-0978FBA80CD3}" presName="sp" presStyleCnt="0"/>
      <dgm:spPr/>
    </dgm:pt>
    <dgm:pt modelId="{94EE0973-C0D2-47FB-B02A-418B8CF4CF1C}" type="pres">
      <dgm:prSet presAssocID="{51EBC2D4-D8BC-489F-84EE-5E27E790B689}" presName="composite" presStyleCnt="0"/>
      <dgm:spPr/>
    </dgm:pt>
    <dgm:pt modelId="{63444AD5-9F93-4657-9D30-32EAC400DDB0}" type="pres">
      <dgm:prSet presAssocID="{51EBC2D4-D8BC-489F-84EE-5E27E790B6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DA2EF5-A1E2-494E-BB86-6661F218DB40}" type="pres">
      <dgm:prSet presAssocID="{51EBC2D4-D8BC-489F-84EE-5E27E790B689}" presName="descendantText" presStyleLbl="alignAcc1" presStyleIdx="1" presStyleCnt="4">
        <dgm:presLayoutVars>
          <dgm:bulletEnabled val="1"/>
        </dgm:presLayoutVars>
      </dgm:prSet>
      <dgm:spPr/>
    </dgm:pt>
    <dgm:pt modelId="{B983DA9C-E494-489F-B87D-FC3A536F2AB1}" type="pres">
      <dgm:prSet presAssocID="{418B958A-17B6-48EA-92AC-F5E8C6FB5416}" presName="sp" presStyleCnt="0"/>
      <dgm:spPr/>
    </dgm:pt>
    <dgm:pt modelId="{3EF7CB29-98ED-4497-B494-EA8D4C42AEE4}" type="pres">
      <dgm:prSet presAssocID="{B78431C4-AE48-4127-AB6F-99CAEB57E9B4}" presName="composite" presStyleCnt="0"/>
      <dgm:spPr/>
    </dgm:pt>
    <dgm:pt modelId="{9D21F009-F271-4D3E-8063-43486DEBF625}" type="pres">
      <dgm:prSet presAssocID="{B78431C4-AE48-4127-AB6F-99CAEB57E9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9BAF20E-31DF-45EF-AB60-6707765A5B06}" type="pres">
      <dgm:prSet presAssocID="{B78431C4-AE48-4127-AB6F-99CAEB57E9B4}" presName="descendantText" presStyleLbl="alignAcc1" presStyleIdx="2" presStyleCnt="4">
        <dgm:presLayoutVars>
          <dgm:bulletEnabled val="1"/>
        </dgm:presLayoutVars>
      </dgm:prSet>
      <dgm:spPr/>
    </dgm:pt>
    <dgm:pt modelId="{7B46A6DA-460A-4F96-90ED-93648A394C11}" type="pres">
      <dgm:prSet presAssocID="{16F86361-D2B9-4BFC-9207-9DEAB77033BA}" presName="sp" presStyleCnt="0"/>
      <dgm:spPr/>
    </dgm:pt>
    <dgm:pt modelId="{5BC2023A-5657-4F44-A129-710027CEE511}" type="pres">
      <dgm:prSet presAssocID="{753147F7-91DE-409C-ACDC-5347F1C515D8}" presName="composite" presStyleCnt="0"/>
      <dgm:spPr/>
    </dgm:pt>
    <dgm:pt modelId="{17A1817B-3AC7-49A0-8EAC-2CE6B9A9084F}" type="pres">
      <dgm:prSet presAssocID="{753147F7-91DE-409C-ACDC-5347F1C515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629309D-73CE-43B8-9FE1-874ADA0AA48D}" type="pres">
      <dgm:prSet presAssocID="{753147F7-91DE-409C-ACDC-5347F1C515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100FA0A-2E98-4B22-9C8F-D45A61085688}" type="presOf" srcId="{CB03FB88-2D27-400A-8B51-4485ED428AB7}" destId="{8629309D-73CE-43B8-9FE1-874ADA0AA48D}" srcOrd="0" destOrd="1" presId="urn:microsoft.com/office/officeart/2005/8/layout/chevron2"/>
    <dgm:cxn modelId="{358D4012-95C3-4626-8B73-F52C1BE3E11C}" type="presOf" srcId="{B78431C4-AE48-4127-AB6F-99CAEB57E9B4}" destId="{9D21F009-F271-4D3E-8063-43486DEBF625}" srcOrd="0" destOrd="0" presId="urn:microsoft.com/office/officeart/2005/8/layout/chevron2"/>
    <dgm:cxn modelId="{361AEE1B-8588-431C-A9D9-64020D5EEC0C}" srcId="{753147F7-91DE-409C-ACDC-5347F1C515D8}" destId="{E3C5B50B-7301-4DBD-9FCD-47FC37F71CAC}" srcOrd="0" destOrd="0" parTransId="{468CB11F-1859-455A-99A2-E2FBBBA6F701}" sibTransId="{08FBE47B-2E21-4B62-B196-4B38BF041324}"/>
    <dgm:cxn modelId="{3BA3FE2B-F03A-42A0-919E-8162EBBBBF3C}" type="presOf" srcId="{B56D5957-1DFA-4C80-89B0-8E7988214356}" destId="{387E72D1-F4BB-4101-96A1-92328AB6E9C7}" srcOrd="0" destOrd="0" presId="urn:microsoft.com/office/officeart/2005/8/layout/chevron2"/>
    <dgm:cxn modelId="{6F3D1335-DC23-4A1B-A665-8C622ECEE052}" srcId="{B78431C4-AE48-4127-AB6F-99CAEB57E9B4}" destId="{BCB183E0-5D85-41D4-AC5D-4CF0E3F7FB17}" srcOrd="1" destOrd="0" parTransId="{B83461F6-5BF2-452F-B21E-3A7E8D787E57}" sibTransId="{F247120D-8889-49FE-A26D-CEDE80F4332C}"/>
    <dgm:cxn modelId="{7DE8823A-E321-4C8E-A406-F1E6FD8933B2}" type="presOf" srcId="{753147F7-91DE-409C-ACDC-5347F1C515D8}" destId="{17A1817B-3AC7-49A0-8EAC-2CE6B9A9084F}" srcOrd="0" destOrd="0" presId="urn:microsoft.com/office/officeart/2005/8/layout/chevron2"/>
    <dgm:cxn modelId="{CADE3960-4B39-4D9F-A201-9DF477A9127C}" srcId="{51EBC2D4-D8BC-489F-84EE-5E27E790B689}" destId="{88E1C5F4-A354-4A42-B5FD-DA8F84345BE5}" srcOrd="0" destOrd="0" parTransId="{803CE246-DEF0-4110-B241-9E0262B3453E}" sibTransId="{238B5A9A-8CEF-4D15-8269-804CBF0B1858}"/>
    <dgm:cxn modelId="{53DF8166-B75C-4A20-B398-BA513D64D6B4}" type="presOf" srcId="{DA7F7948-0459-4A8F-97B9-9E5AD9B08AF3}" destId="{EC47F1BD-69EA-4026-A169-740AF4452A3B}" srcOrd="0" destOrd="0" presId="urn:microsoft.com/office/officeart/2005/8/layout/chevron2"/>
    <dgm:cxn modelId="{006D4167-82E2-41A1-910E-472F04DC7F24}" srcId="{B08025AF-32BD-4A61-B481-D6097731BA6A}" destId="{B78431C4-AE48-4127-AB6F-99CAEB57E9B4}" srcOrd="2" destOrd="0" parTransId="{8FA9D996-13F8-44ED-A745-861FC14C9602}" sibTransId="{16F86361-D2B9-4BFC-9207-9DEAB77033BA}"/>
    <dgm:cxn modelId="{8745CD67-9F8A-4D0C-A527-E4E19AC094FC}" srcId="{B78431C4-AE48-4127-AB6F-99CAEB57E9B4}" destId="{6BF12C57-2F10-4216-BA9F-889F029C1E6A}" srcOrd="0" destOrd="0" parTransId="{2044A40A-35C4-4AD1-B9CC-15834F379EF9}" sibTransId="{46B333D3-39CF-4C4E-A03A-53534A88D60B}"/>
    <dgm:cxn modelId="{040DE567-99FA-4CDD-A167-7D55BFF6E6DD}" type="presOf" srcId="{E3C5B50B-7301-4DBD-9FCD-47FC37F71CAC}" destId="{8629309D-73CE-43B8-9FE1-874ADA0AA48D}" srcOrd="0" destOrd="0" presId="urn:microsoft.com/office/officeart/2005/8/layout/chevron2"/>
    <dgm:cxn modelId="{8142084A-3A1B-4571-8DCA-D336E3587A92}" type="presOf" srcId="{B08025AF-32BD-4A61-B481-D6097731BA6A}" destId="{D005DE39-A0E7-4020-AF29-26E9B93F304D}" srcOrd="0" destOrd="0" presId="urn:microsoft.com/office/officeart/2005/8/layout/chevron2"/>
    <dgm:cxn modelId="{6F80B282-03FE-4A51-99D4-66EDC9554BA2}" type="presOf" srcId="{6BF12C57-2F10-4216-BA9F-889F029C1E6A}" destId="{19BAF20E-31DF-45EF-AB60-6707765A5B06}" srcOrd="0" destOrd="0" presId="urn:microsoft.com/office/officeart/2005/8/layout/chevron2"/>
    <dgm:cxn modelId="{7D622B83-22C0-4F45-9011-FE5EDDF71044}" srcId="{B08025AF-32BD-4A61-B481-D6097731BA6A}" destId="{B56D5957-1DFA-4C80-89B0-8E7988214356}" srcOrd="0" destOrd="0" parTransId="{26B701CE-A1FC-48BF-B72A-07C6C32285AE}" sibTransId="{4205C6CA-4A04-4B02-BDE0-0978FBA80CD3}"/>
    <dgm:cxn modelId="{1FDD5298-1D68-42D9-A91D-5B1DF896841F}" type="presOf" srcId="{51EBC2D4-D8BC-489F-84EE-5E27E790B689}" destId="{63444AD5-9F93-4657-9D30-32EAC400DDB0}" srcOrd="0" destOrd="0" presId="urn:microsoft.com/office/officeart/2005/8/layout/chevron2"/>
    <dgm:cxn modelId="{DF13AA9F-7E18-40E2-9CEB-506722FDBA26}" type="presOf" srcId="{B1D374AC-8EF7-4C2C-B590-CB66810ADF29}" destId="{EC47F1BD-69EA-4026-A169-740AF4452A3B}" srcOrd="0" destOrd="1" presId="urn:microsoft.com/office/officeart/2005/8/layout/chevron2"/>
    <dgm:cxn modelId="{718929AE-FD1B-4044-9D06-4212B60CF037}" type="presOf" srcId="{88E1C5F4-A354-4A42-B5FD-DA8F84345BE5}" destId="{E8DA2EF5-A1E2-494E-BB86-6661F218DB40}" srcOrd="0" destOrd="0" presId="urn:microsoft.com/office/officeart/2005/8/layout/chevron2"/>
    <dgm:cxn modelId="{55D25CAE-6700-4325-A316-E589D1C5CDA4}" type="presOf" srcId="{89F25D73-FAA7-450F-8DBD-72489A41F367}" destId="{E8DA2EF5-A1E2-494E-BB86-6661F218DB40}" srcOrd="0" destOrd="1" presId="urn:microsoft.com/office/officeart/2005/8/layout/chevron2"/>
    <dgm:cxn modelId="{95C30FB5-3F54-49D8-9BBC-FFE42ADC791B}" srcId="{B08025AF-32BD-4A61-B481-D6097731BA6A}" destId="{51EBC2D4-D8BC-489F-84EE-5E27E790B689}" srcOrd="1" destOrd="0" parTransId="{81756CAA-BB07-4E24-A53D-8DA5480418FE}" sibTransId="{418B958A-17B6-48EA-92AC-F5E8C6FB5416}"/>
    <dgm:cxn modelId="{CF94B0DC-9948-45B6-99B8-6238EF809B87}" srcId="{B08025AF-32BD-4A61-B481-D6097731BA6A}" destId="{753147F7-91DE-409C-ACDC-5347F1C515D8}" srcOrd="3" destOrd="0" parTransId="{97177835-16E0-4908-9B56-FB44B1F49B9E}" sibTransId="{3DEA1FB7-E307-4B00-88FE-E8D4C63A48D3}"/>
    <dgm:cxn modelId="{51CE0AE5-11BB-42D8-93B4-177E808B2500}" srcId="{753147F7-91DE-409C-ACDC-5347F1C515D8}" destId="{CB03FB88-2D27-400A-8B51-4485ED428AB7}" srcOrd="1" destOrd="0" parTransId="{D709A407-6F3F-4277-86EE-28AE8B08B163}" sibTransId="{3409178A-12AF-45E2-A551-18FB6326C353}"/>
    <dgm:cxn modelId="{F9DB64F9-7E69-4991-8307-CA83B1456B37}" srcId="{51EBC2D4-D8BC-489F-84EE-5E27E790B689}" destId="{89F25D73-FAA7-450F-8DBD-72489A41F367}" srcOrd="1" destOrd="0" parTransId="{265C989B-A293-4204-BAE4-8CFDD188D458}" sibTransId="{B38AE9AE-44A7-420C-A9EE-2A1938AF5150}"/>
    <dgm:cxn modelId="{E7178BFD-28F7-4EED-A82C-2A86C6C77603}" srcId="{B56D5957-1DFA-4C80-89B0-8E7988214356}" destId="{B1D374AC-8EF7-4C2C-B590-CB66810ADF29}" srcOrd="1" destOrd="0" parTransId="{C14257D3-1AA3-46E3-90CB-A435EAF4ECBB}" sibTransId="{2B1CD8B7-5505-4FDA-8694-74BFDE34625B}"/>
    <dgm:cxn modelId="{090C98FE-99E1-441E-9791-A0D050A3578D}" type="presOf" srcId="{BCB183E0-5D85-41D4-AC5D-4CF0E3F7FB17}" destId="{19BAF20E-31DF-45EF-AB60-6707765A5B06}" srcOrd="0" destOrd="1" presId="urn:microsoft.com/office/officeart/2005/8/layout/chevron2"/>
    <dgm:cxn modelId="{E1A277FF-9BC6-4733-8CFB-6B7B4F39004A}" srcId="{B56D5957-1DFA-4C80-89B0-8E7988214356}" destId="{DA7F7948-0459-4A8F-97B9-9E5AD9B08AF3}" srcOrd="0" destOrd="0" parTransId="{DE2BC67D-AEBE-4258-A159-E2381B70A723}" sibTransId="{7C0A5172-3752-4E39-8565-E1EDB61083CB}"/>
    <dgm:cxn modelId="{4552A6A1-F034-4D23-BF3B-8E84D8581C8A}" type="presParOf" srcId="{D005DE39-A0E7-4020-AF29-26E9B93F304D}" destId="{CECDCD16-8FA1-4389-B569-6CA16BC0BD82}" srcOrd="0" destOrd="0" presId="urn:microsoft.com/office/officeart/2005/8/layout/chevron2"/>
    <dgm:cxn modelId="{2D3F0202-F32A-4D86-AA5D-2BB7FA8346FA}" type="presParOf" srcId="{CECDCD16-8FA1-4389-B569-6CA16BC0BD82}" destId="{387E72D1-F4BB-4101-96A1-92328AB6E9C7}" srcOrd="0" destOrd="0" presId="urn:microsoft.com/office/officeart/2005/8/layout/chevron2"/>
    <dgm:cxn modelId="{ABC8FB81-670F-4E93-933D-05B10F2E010A}" type="presParOf" srcId="{CECDCD16-8FA1-4389-B569-6CA16BC0BD82}" destId="{EC47F1BD-69EA-4026-A169-740AF4452A3B}" srcOrd="1" destOrd="0" presId="urn:microsoft.com/office/officeart/2005/8/layout/chevron2"/>
    <dgm:cxn modelId="{3A95A490-CD5E-4129-9F99-3D9C0F2D9501}" type="presParOf" srcId="{D005DE39-A0E7-4020-AF29-26E9B93F304D}" destId="{4AB32541-1B78-4DE5-BD1D-43C08D003889}" srcOrd="1" destOrd="0" presId="urn:microsoft.com/office/officeart/2005/8/layout/chevron2"/>
    <dgm:cxn modelId="{E88504B1-7AF7-40E1-B0BD-C389DD178A9D}" type="presParOf" srcId="{D005DE39-A0E7-4020-AF29-26E9B93F304D}" destId="{94EE0973-C0D2-47FB-B02A-418B8CF4CF1C}" srcOrd="2" destOrd="0" presId="urn:microsoft.com/office/officeart/2005/8/layout/chevron2"/>
    <dgm:cxn modelId="{8D0831C7-9749-40B8-9469-CF7F2AFF21C8}" type="presParOf" srcId="{94EE0973-C0D2-47FB-B02A-418B8CF4CF1C}" destId="{63444AD5-9F93-4657-9D30-32EAC400DDB0}" srcOrd="0" destOrd="0" presId="urn:microsoft.com/office/officeart/2005/8/layout/chevron2"/>
    <dgm:cxn modelId="{E2F6A452-CCB4-4653-9769-D9F585131421}" type="presParOf" srcId="{94EE0973-C0D2-47FB-B02A-418B8CF4CF1C}" destId="{E8DA2EF5-A1E2-494E-BB86-6661F218DB40}" srcOrd="1" destOrd="0" presId="urn:microsoft.com/office/officeart/2005/8/layout/chevron2"/>
    <dgm:cxn modelId="{523CE0D5-BD8C-4284-A4CA-351D08BE13F0}" type="presParOf" srcId="{D005DE39-A0E7-4020-AF29-26E9B93F304D}" destId="{B983DA9C-E494-489F-B87D-FC3A536F2AB1}" srcOrd="3" destOrd="0" presId="urn:microsoft.com/office/officeart/2005/8/layout/chevron2"/>
    <dgm:cxn modelId="{31D4AAAF-F936-441F-A705-5B5C2DA32B09}" type="presParOf" srcId="{D005DE39-A0E7-4020-AF29-26E9B93F304D}" destId="{3EF7CB29-98ED-4497-B494-EA8D4C42AEE4}" srcOrd="4" destOrd="0" presId="urn:microsoft.com/office/officeart/2005/8/layout/chevron2"/>
    <dgm:cxn modelId="{07ED106A-E573-43DA-B19B-434E72C7FCEB}" type="presParOf" srcId="{3EF7CB29-98ED-4497-B494-EA8D4C42AEE4}" destId="{9D21F009-F271-4D3E-8063-43486DEBF625}" srcOrd="0" destOrd="0" presId="urn:microsoft.com/office/officeart/2005/8/layout/chevron2"/>
    <dgm:cxn modelId="{5E7F69A1-45FE-4F8F-9684-7C66C7BF76F4}" type="presParOf" srcId="{3EF7CB29-98ED-4497-B494-EA8D4C42AEE4}" destId="{19BAF20E-31DF-45EF-AB60-6707765A5B06}" srcOrd="1" destOrd="0" presId="urn:microsoft.com/office/officeart/2005/8/layout/chevron2"/>
    <dgm:cxn modelId="{9790FAE8-1C67-46E0-8B19-2E180A046333}" type="presParOf" srcId="{D005DE39-A0E7-4020-AF29-26E9B93F304D}" destId="{7B46A6DA-460A-4F96-90ED-93648A394C11}" srcOrd="5" destOrd="0" presId="urn:microsoft.com/office/officeart/2005/8/layout/chevron2"/>
    <dgm:cxn modelId="{4A2AD975-40FA-4104-850B-D50266A15420}" type="presParOf" srcId="{D005DE39-A0E7-4020-AF29-26E9B93F304D}" destId="{5BC2023A-5657-4F44-A129-710027CEE511}" srcOrd="6" destOrd="0" presId="urn:microsoft.com/office/officeart/2005/8/layout/chevron2"/>
    <dgm:cxn modelId="{F9E300DA-5B43-43FF-B685-319F0BBD47A4}" type="presParOf" srcId="{5BC2023A-5657-4F44-A129-710027CEE511}" destId="{17A1817B-3AC7-49A0-8EAC-2CE6B9A9084F}" srcOrd="0" destOrd="0" presId="urn:microsoft.com/office/officeart/2005/8/layout/chevron2"/>
    <dgm:cxn modelId="{AE4C523E-25C7-4ED7-BF4E-297092BCCCA2}" type="presParOf" srcId="{5BC2023A-5657-4F44-A129-710027CEE511}" destId="{8629309D-73CE-43B8-9FE1-874ADA0AA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2D1-F4BB-4101-96A1-92328AB6E9C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TCGA data</a:t>
          </a:r>
          <a:endParaRPr lang="ko-KR" altLang="en-US" sz="900" kern="1200" dirty="0"/>
        </a:p>
      </dsp:txBody>
      <dsp:txXfrm rot="-5400000">
        <a:off x="1" y="419726"/>
        <a:ext cx="838822" cy="359495"/>
      </dsp:txXfrm>
    </dsp:sp>
    <dsp:sp modelId="{EC47F1BD-69EA-4026-A169-740AF4452A3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TCGA-READ cohort, n=177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from UCSC </a:t>
          </a:r>
          <a:r>
            <a:rPr lang="en-US" altLang="ko-KR" sz="1500" kern="1200" dirty="0" err="1"/>
            <a:t>Xena</a:t>
          </a:r>
          <a:r>
            <a:rPr lang="en-US" altLang="ko-KR" sz="1500" kern="1200" dirty="0"/>
            <a:t>, originally from TCGA data-hub</a:t>
          </a:r>
          <a:endParaRPr lang="ko-KR" altLang="en-US" sz="1500" kern="1200" dirty="0"/>
        </a:p>
      </dsp:txBody>
      <dsp:txXfrm rot="-5400000">
        <a:off x="838822" y="38338"/>
        <a:ext cx="9638754" cy="702860"/>
      </dsp:txXfrm>
    </dsp:sp>
    <dsp:sp modelId="{63444AD5-9F93-4657-9D30-32EAC400DDB0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NMF</a:t>
          </a:r>
          <a:endParaRPr lang="ko-KR" altLang="en-US" sz="900" kern="1200" dirty="0"/>
        </a:p>
      </dsp:txBody>
      <dsp:txXfrm rot="-5400000">
        <a:off x="1" y="1470522"/>
        <a:ext cx="838822" cy="359495"/>
      </dsp:txXfrm>
    </dsp:sp>
    <dsp:sp modelId="{E8DA2EF5-A1E2-494E-BB86-6661F218DB4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optimal rank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metagenes</a:t>
          </a:r>
          <a:endParaRPr lang="ko-KR" altLang="en-US" sz="1500" kern="1200" dirty="0"/>
        </a:p>
      </dsp:txBody>
      <dsp:txXfrm rot="-5400000">
        <a:off x="838822" y="1089135"/>
        <a:ext cx="9638754" cy="702860"/>
      </dsp:txXfrm>
    </dsp:sp>
    <dsp:sp modelId="{9D21F009-F271-4D3E-8063-43486DEBF62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PAM</a:t>
          </a:r>
          <a:endParaRPr lang="ko-KR" altLang="en-US" sz="900" kern="1200" dirty="0"/>
        </a:p>
      </dsp:txBody>
      <dsp:txXfrm rot="-5400000">
        <a:off x="1" y="2521319"/>
        <a:ext cx="838822" cy="359495"/>
      </dsp:txXfrm>
    </dsp:sp>
    <dsp:sp modelId="{19BAF20E-31DF-45EF-AB60-6707765A5B0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Identify cluster identifying gene sets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Select significant genes</a:t>
          </a:r>
          <a:endParaRPr lang="ko-KR" altLang="en-US" sz="1500" kern="1200" dirty="0"/>
        </a:p>
      </dsp:txBody>
      <dsp:txXfrm rot="-5400000">
        <a:off x="838822" y="2139931"/>
        <a:ext cx="9638754" cy="702860"/>
      </dsp:txXfrm>
    </dsp:sp>
    <dsp:sp modelId="{17A1817B-3AC7-49A0-8EAC-2CE6B9A9084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Validation: NTP</a:t>
          </a:r>
          <a:endParaRPr lang="ko-KR" altLang="en-US" sz="900" kern="1200" dirty="0"/>
        </a:p>
      </dsp:txBody>
      <dsp:txXfrm rot="-5400000">
        <a:off x="1" y="3572115"/>
        <a:ext cx="838822" cy="359495"/>
      </dsp:txXfrm>
    </dsp:sp>
    <dsp:sp modelId="{8629309D-73CE-43B8-9FE1-874ADA0AA48D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Perform NTP with novel gene sets and Korean rectal cancer data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Survival analysis</a:t>
          </a:r>
          <a:endParaRPr lang="ko-KR" altLang="en-US" sz="15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BC1-D1C0-4064-BB3D-8ECEEB2E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A806B-93CB-41AF-A91E-B7E0DE60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B1B6-C8F0-44FD-A112-F4631D3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5719-18E0-46E0-921C-6AF7377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057B-5EFA-46AF-8F00-6E14E56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678-A4B9-431F-BF73-DADA1B1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1F7CA-6AA7-4625-A384-EE426EB1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F4A40-EF6E-4209-8CCD-5FAA8C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2DA3-353B-4255-9071-CE920A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D295A-4C16-4C84-A91B-4FD8C04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D119-4C0B-46AF-8C75-0445B58E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C225-C0F6-47A9-8E33-7A3EBD3A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13C8-5F01-4DAA-B49A-BF3569F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65A5-4BE0-4C64-B676-F14E635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52A1-8D84-4CA1-A26C-D124400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6FCC-C505-45DD-87DE-2B96C0D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9CE0-A78D-4C08-A723-2567A510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ED59-B216-4C89-BDCB-FD2486B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7FB-038D-4CBD-BE6B-7A35A29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8629-61F6-4F63-977A-DFF9361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71E-3D98-48F0-B119-991C842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E4FE-6BC9-48C7-8C9B-7B84528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6294-C405-40B7-97C7-9E7BD4A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02D3A-062A-443B-92C5-6AE0A5A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401-DD0B-44D3-BD38-A904008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DAF6-8093-419E-B5AA-A0062F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2284-83CA-4854-AAC6-27B9A5AD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BDB98-ED8F-48BB-A3CD-A6D7B08C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9D9FF-31E8-410B-81B1-377B467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0C3D-56B8-4E93-8A85-773112E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8DAF6-9FDF-4EB5-BC73-03BCACA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ACE-F00F-4041-8F73-278719D9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89771-34B8-4895-9657-67BA7F0C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74758-43A9-4D4D-BAB1-A7DC7AD1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350B9-5ADE-43AB-9A9E-9BD5BB8C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5DCBD-9196-495E-9E0E-54CBCB3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EC1FB-E572-42E8-9D4E-29B46C4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5E3E-9DF3-4957-BA50-DC927A9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AA5E6-CDE7-4D62-95EB-8962AAE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F232-140F-4451-8F25-F92097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A978-AFD0-47D0-8227-3C82C43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A25B1-9F43-4A74-B6E8-22DA23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2F26-DC1F-4C09-B0A1-2ED55A9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6442-95A8-4DAB-81C3-195C2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13B1E-FA4B-4713-8EF5-E70BB5FD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56A1D-BC7E-4C6E-AA5A-629FCB5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1CDC-D9CE-42E4-BCA1-8467712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6C4C-6796-4FC9-B618-D58A3F0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DCF0-779D-4C50-9035-8A0458E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013CB-D90A-4ECB-9A1F-AFCAC59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CB1E5-F4AD-49D5-B7F0-ED03941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D7D3-A9F8-4FFE-8DE3-EDEE144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6CA5-60B5-4B8E-99A9-1F957DA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7D9B7-193B-492E-BD53-C8529A00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6AD58-0773-43DD-A46B-7D18F53A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04944-B48D-4DE6-91DB-76570AD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537A-AA3E-4928-9344-B48B5B2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69ED-2D34-4B5A-9140-314BD6E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9DA26-5237-402D-ABDB-23AF71F0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FC98-1274-4DC5-B0E5-BC987D5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FC10-CF27-46A6-A3BD-0CF03AE7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1F89-CBEC-437C-8343-7E1A9074C36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FBD4-4D7D-46DC-9EDB-858A289C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C2528-6794-49E6-A8E0-68955CEE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AE59-A4AE-4436-9B08-67FD7D31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New rectal cancer classification by NMF method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25E26-FEA6-4F58-A136-9F689419D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student. Yongmin LEE</a:t>
            </a:r>
          </a:p>
          <a:p>
            <a:r>
              <a:rPr lang="en-US" altLang="ko-KR" dirty="0"/>
              <a:t>College of Medicine,</a:t>
            </a:r>
          </a:p>
          <a:p>
            <a:r>
              <a:rPr lang="en-US" altLang="ko-KR" dirty="0"/>
              <a:t>Yonsei Univ.</a:t>
            </a:r>
          </a:p>
        </p:txBody>
      </p:sp>
    </p:spTree>
    <p:extLst>
      <p:ext uri="{BB962C8B-B14F-4D97-AF65-F5344CB8AC3E}">
        <p14:creationId xmlns:p14="http://schemas.microsoft.com/office/powerpoint/2010/main" val="26472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AC3D29-7F85-4EEA-A345-A03A14F0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" y="0"/>
            <a:ext cx="10286998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B8A-BE6C-4FA0-B3CC-515ACB77215B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57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BFD215-C807-4354-97F5-9DB5249F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7" y="171450"/>
            <a:ext cx="588645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C25A8-428A-4D20-877F-DF122E60BCBA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395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Korean rectal cancer data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B922E-C98C-4656-BE3A-2131112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7" y="1845275"/>
            <a:ext cx="6709741" cy="430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29937-83C8-4E97-ABC2-C7EFE306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28" y="2083206"/>
            <a:ext cx="2278745" cy="99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586CF-F891-4932-8B2B-387A0CE272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04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270C-4582-4362-BBB3-CECEE47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477-4BEE-41FD-AA99-D4C3EA4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TCGA-READ (Rectal adenocarcinoma) Cohort.</a:t>
            </a:r>
          </a:p>
          <a:p>
            <a:pPr lvl="1"/>
            <a:r>
              <a:rPr lang="en-US" altLang="ko-KR" dirty="0" err="1"/>
              <a:t>HTSeq</a:t>
            </a:r>
            <a:r>
              <a:rPr lang="en-US" altLang="ko-KR" dirty="0"/>
              <a:t>-FPKM-UQ (n=177)</a:t>
            </a:r>
          </a:p>
          <a:p>
            <a:pPr lvl="1"/>
            <a:r>
              <a:rPr lang="en-US" altLang="ko-KR" dirty="0"/>
              <a:t>downloaded from: https://xenabrowser.net/datapages/?cohort=GDC%20TCGA%20Rectal%20Cancer%20(READ)&amp;removeHub=https%3A%2F%2Fxena.treehouse.gi.ucsc.edu%3A443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ECC7-15B3-4F4B-9741-CC91E30D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40019-9AD3-442F-ACC4-D7816E5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56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F41F-2487-4216-BA8B-B0E1C0F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NMF clustering 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BB38E-3DC8-464F-9FC6-ED9D8414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319308"/>
            <a:ext cx="11702143" cy="2551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400" dirty="0" err="1"/>
              <a:t>estim.rank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nmf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expression.data</a:t>
            </a:r>
            <a:r>
              <a:rPr lang="en-US" altLang="ko-KR" sz="1400" dirty="0"/>
              <a:t>, 2:6, </a:t>
            </a:r>
            <a:r>
              <a:rPr lang="en-US" altLang="ko-KR" sz="1400" dirty="0" err="1"/>
              <a:t>nrun</a:t>
            </a:r>
            <a:r>
              <a:rPr lang="en-US" altLang="ko-KR" sz="1400" dirty="0"/>
              <a:t>=50, seed=2019)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07B17-BE25-4CF8-96FC-E04C87F6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2" y="1690688"/>
            <a:ext cx="5738574" cy="4537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F36093-0DC0-4370-B58E-96C89733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3457"/>
            <a:ext cx="5995540" cy="45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D3ECC-A0BD-43C5-920D-426FE4BB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556383-F355-4C71-AE23-60A67AD2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7" y="753400"/>
            <a:ext cx="5387807" cy="4099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CD7D5-C172-402C-9E1F-D82533FF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2" y="5081337"/>
            <a:ext cx="4105275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E3330D-660A-46DC-AF9F-0A39336E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730"/>
            <a:ext cx="5387807" cy="40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F57A6-0107-4AEC-9CFD-2592DC9E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566" y="5081337"/>
            <a:ext cx="377190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E375-B69C-47C1-A755-F797959A26CD}"/>
              </a:ext>
            </a:extLst>
          </p:cNvPr>
          <p:cNvSpPr txBox="1"/>
          <p:nvPr/>
        </p:nvSpPr>
        <p:spPr>
          <a:xfrm>
            <a:off x="6311566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7D057-192C-469A-ADE5-1A50ED485C2F}"/>
              </a:ext>
            </a:extLst>
          </p:cNvPr>
          <p:cNvSpPr txBox="1"/>
          <p:nvPr/>
        </p:nvSpPr>
        <p:spPr>
          <a:xfrm>
            <a:off x="1616184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7C037-850D-437C-AB07-89EA15284CB8}"/>
              </a:ext>
            </a:extLst>
          </p:cNvPr>
          <p:cNvSpPr txBox="1"/>
          <p:nvPr/>
        </p:nvSpPr>
        <p:spPr>
          <a:xfrm>
            <a:off x="7666465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06E2BD2-840C-4950-BABE-8864C8A0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71" y="947577"/>
            <a:ext cx="5357324" cy="382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CDAEB-92E9-4D80-AD44-3190A9F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7" y="947577"/>
            <a:ext cx="5357324" cy="3825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CB99C-577F-4031-AA4A-1BE52A11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19" y="4976423"/>
            <a:ext cx="3695700" cy="15144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164E7D1-8119-4819-9FCD-3033E1C1780A}"/>
              </a:ext>
            </a:extLst>
          </p:cNvPr>
          <p:cNvSpPr/>
          <p:nvPr/>
        </p:nvSpPr>
        <p:spPr>
          <a:xfrm rot="1862758">
            <a:off x="10938597" y="1726165"/>
            <a:ext cx="457200" cy="92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80553D-3EED-47B4-B450-A8E4B871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61" y="4976423"/>
            <a:ext cx="3810000" cy="1266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3034E5-8373-46E4-B60B-2AA0EE1D0B2E}"/>
              </a:ext>
            </a:extLst>
          </p:cNvPr>
          <p:cNvSpPr txBox="1"/>
          <p:nvPr/>
        </p:nvSpPr>
        <p:spPr>
          <a:xfrm>
            <a:off x="6400371" y="291942"/>
            <a:ext cx="43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 3 versus 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5483D-CED2-4EBD-96D1-FE762D72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2" y="895120"/>
            <a:ext cx="5357324" cy="3825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6A2EB2-CC3E-48A3-B9D9-FD1FC46F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7" y="5018411"/>
            <a:ext cx="3867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242010-D213-4F8C-A110-489FDF5F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6" y="475994"/>
            <a:ext cx="5342083" cy="5906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0DE7E-F7BA-41C4-BA3C-183C6B69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73" y="475994"/>
            <a:ext cx="5249050" cy="6167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0A4AB-CCE2-40C2-A624-1995C215E5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68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189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New rectal cancer classification by NMF method</vt:lpstr>
      <vt:lpstr>Sample description</vt:lpstr>
      <vt:lpstr>Workflow</vt:lpstr>
      <vt:lpstr>Finding NMF clustering rank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with Korean rectal cancer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rectal cancer classification by NMF method</dc:title>
  <dc:creator>LEE Yongmin</dc:creator>
  <cp:lastModifiedBy>LEE Yongmin</cp:lastModifiedBy>
  <cp:revision>30</cp:revision>
  <dcterms:created xsi:type="dcterms:W3CDTF">2019-02-28T06:01:32Z</dcterms:created>
  <dcterms:modified xsi:type="dcterms:W3CDTF">2019-04-02T02:07:31Z</dcterms:modified>
</cp:coreProperties>
</file>