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58" r:id="rId6"/>
    <p:sldId id="261" r:id="rId7"/>
    <p:sldId id="263" r:id="rId8"/>
    <p:sldId id="262" r:id="rId9"/>
    <p:sldId id="265" r:id="rId10"/>
    <p:sldId id="266" r:id="rId11"/>
    <p:sldId id="267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25AF-32BD-4A61-B481-D6097731BA6A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56D5957-1DFA-4C80-89B0-8E7988214356}">
      <dgm:prSet phldrT="[텍스트]"/>
      <dgm:spPr/>
      <dgm:t>
        <a:bodyPr/>
        <a:lstStyle/>
        <a:p>
          <a:pPr latinLnBrk="1"/>
          <a:r>
            <a:rPr lang="en-US" altLang="ko-KR" dirty="0"/>
            <a:t>TCGA data</a:t>
          </a:r>
          <a:endParaRPr lang="ko-KR" altLang="en-US" dirty="0"/>
        </a:p>
      </dgm:t>
    </dgm:pt>
    <dgm:pt modelId="{26B701CE-A1FC-48BF-B72A-07C6C32285AE}" type="par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4205C6CA-4A04-4B02-BDE0-0978FBA80CD3}" type="sibTrans" cxnId="{7D622B83-22C0-4F45-9011-FE5EDDF71044}">
      <dgm:prSet/>
      <dgm:spPr/>
      <dgm:t>
        <a:bodyPr/>
        <a:lstStyle/>
        <a:p>
          <a:pPr latinLnBrk="1"/>
          <a:endParaRPr lang="ko-KR" altLang="en-US"/>
        </a:p>
      </dgm:t>
    </dgm:pt>
    <dgm:pt modelId="{DA7F7948-0459-4A8F-97B9-9E5AD9B08AF3}">
      <dgm:prSet phldrT="[텍스트]"/>
      <dgm:spPr/>
      <dgm:t>
        <a:bodyPr/>
        <a:lstStyle/>
        <a:p>
          <a:pPr latinLnBrk="1"/>
          <a:r>
            <a:rPr lang="en-US" altLang="ko-KR" dirty="0"/>
            <a:t>Korean rectal cancer cohort</a:t>
          </a:r>
          <a:endParaRPr lang="ko-KR" altLang="en-US" dirty="0"/>
        </a:p>
      </dgm:t>
    </dgm:pt>
    <dgm:pt modelId="{DE2BC67D-AEBE-4258-A159-E2381B70A723}" type="par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7C0A5172-3752-4E39-8565-E1EDB61083CB}" type="sibTrans" cxnId="{E1A277FF-9BC6-4733-8CFB-6B7B4F39004A}">
      <dgm:prSet/>
      <dgm:spPr/>
      <dgm:t>
        <a:bodyPr/>
        <a:lstStyle/>
        <a:p>
          <a:pPr latinLnBrk="1"/>
          <a:endParaRPr lang="ko-KR" altLang="en-US"/>
        </a:p>
      </dgm:t>
    </dgm:pt>
    <dgm:pt modelId="{51EBC2D4-D8BC-489F-84EE-5E27E790B689}">
      <dgm:prSet phldrT="[텍스트]"/>
      <dgm:spPr/>
      <dgm:t>
        <a:bodyPr/>
        <a:lstStyle/>
        <a:p>
          <a:pPr latinLnBrk="1"/>
          <a:r>
            <a:rPr lang="en-US" altLang="ko-KR" dirty="0"/>
            <a:t>NMF</a:t>
          </a:r>
          <a:endParaRPr lang="ko-KR" altLang="en-US" dirty="0"/>
        </a:p>
      </dgm:t>
    </dgm:pt>
    <dgm:pt modelId="{81756CAA-BB07-4E24-A53D-8DA5480418FE}" type="par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418B958A-17B6-48EA-92AC-F5E8C6FB5416}" type="sibTrans" cxnId="{95C30FB5-3F54-49D8-9BBC-FFE42ADC791B}">
      <dgm:prSet/>
      <dgm:spPr/>
      <dgm:t>
        <a:bodyPr/>
        <a:lstStyle/>
        <a:p>
          <a:pPr latinLnBrk="1"/>
          <a:endParaRPr lang="ko-KR" altLang="en-US"/>
        </a:p>
      </dgm:t>
    </dgm:pt>
    <dgm:pt modelId="{88E1C5F4-A354-4A42-B5FD-DA8F84345BE5}">
      <dgm:prSet phldrT="[텍스트]"/>
      <dgm:spPr/>
      <dgm:t>
        <a:bodyPr/>
        <a:lstStyle/>
        <a:p>
          <a:pPr latinLnBrk="1"/>
          <a:r>
            <a:rPr lang="en-US" altLang="ko-KR" dirty="0"/>
            <a:t>Find optimal rank</a:t>
          </a:r>
          <a:endParaRPr lang="ko-KR" altLang="en-US" dirty="0"/>
        </a:p>
      </dgm:t>
    </dgm:pt>
    <dgm:pt modelId="{803CE246-DEF0-4110-B241-9E0262B3453E}" type="par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238B5A9A-8CEF-4D15-8269-804CBF0B1858}" type="sibTrans" cxnId="{CADE3960-4B39-4D9F-A201-9DF477A9127C}">
      <dgm:prSet/>
      <dgm:spPr/>
      <dgm:t>
        <a:bodyPr/>
        <a:lstStyle/>
        <a:p>
          <a:pPr latinLnBrk="1"/>
          <a:endParaRPr lang="ko-KR" altLang="en-US"/>
        </a:p>
      </dgm:t>
    </dgm:pt>
    <dgm:pt modelId="{B78431C4-AE48-4127-AB6F-99CAEB57E9B4}">
      <dgm:prSet phldrT="[텍스트]"/>
      <dgm:spPr/>
      <dgm:t>
        <a:bodyPr/>
        <a:lstStyle/>
        <a:p>
          <a:pPr latinLnBrk="1"/>
          <a:r>
            <a:rPr lang="en-US" altLang="ko-KR" dirty="0"/>
            <a:t>PAM</a:t>
          </a:r>
          <a:endParaRPr lang="ko-KR" altLang="en-US" dirty="0"/>
        </a:p>
      </dgm:t>
    </dgm:pt>
    <dgm:pt modelId="{8FA9D996-13F8-44ED-A745-861FC14C9602}" type="par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16F86361-D2B9-4BFC-9207-9DEAB77033BA}" type="sibTrans" cxnId="{006D4167-82E2-41A1-910E-472F04DC7F24}">
      <dgm:prSet/>
      <dgm:spPr/>
      <dgm:t>
        <a:bodyPr/>
        <a:lstStyle/>
        <a:p>
          <a:pPr latinLnBrk="1"/>
          <a:endParaRPr lang="ko-KR" altLang="en-US"/>
        </a:p>
      </dgm:t>
    </dgm:pt>
    <dgm:pt modelId="{6BF12C57-2F10-4216-BA9F-889F029C1E6A}">
      <dgm:prSet phldrT="[텍스트]"/>
      <dgm:spPr/>
      <dgm:t>
        <a:bodyPr/>
        <a:lstStyle/>
        <a:p>
          <a:pPr latinLnBrk="1"/>
          <a:r>
            <a:rPr lang="en-US" altLang="ko-KR" dirty="0"/>
            <a:t>Identify cluster identifying gene sets</a:t>
          </a:r>
          <a:endParaRPr lang="ko-KR" altLang="en-US" dirty="0"/>
        </a:p>
      </dgm:t>
    </dgm:pt>
    <dgm:pt modelId="{2044A40A-35C4-4AD1-B9CC-15834F379EF9}" type="par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46B333D3-39CF-4C4E-A03A-53534A88D60B}" type="sibTrans" cxnId="{8745CD67-9F8A-4D0C-A527-E4E19AC094FC}">
      <dgm:prSet/>
      <dgm:spPr/>
      <dgm:t>
        <a:bodyPr/>
        <a:lstStyle/>
        <a:p>
          <a:pPr latinLnBrk="1"/>
          <a:endParaRPr lang="ko-KR" altLang="en-US"/>
        </a:p>
      </dgm:t>
    </dgm:pt>
    <dgm:pt modelId="{89F25D73-FAA7-450F-8DBD-72489A41F367}">
      <dgm:prSet phldrT="[텍스트]"/>
      <dgm:spPr/>
      <dgm:t>
        <a:bodyPr/>
        <a:lstStyle/>
        <a:p>
          <a:pPr latinLnBrk="1"/>
          <a:r>
            <a:rPr lang="en-US" altLang="ko-KR" dirty="0"/>
            <a:t>Find metagenes</a:t>
          </a:r>
          <a:endParaRPr lang="ko-KR" altLang="en-US" dirty="0"/>
        </a:p>
      </dgm:t>
    </dgm:pt>
    <dgm:pt modelId="{265C989B-A293-4204-BAE4-8CFDD188D458}" type="par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B38AE9AE-44A7-420C-A9EE-2A1938AF5150}" type="sibTrans" cxnId="{F9DB64F9-7E69-4991-8307-CA83B1456B37}">
      <dgm:prSet/>
      <dgm:spPr/>
      <dgm:t>
        <a:bodyPr/>
        <a:lstStyle/>
        <a:p>
          <a:pPr latinLnBrk="1"/>
          <a:endParaRPr lang="ko-KR" altLang="en-US"/>
        </a:p>
      </dgm:t>
    </dgm:pt>
    <dgm:pt modelId="{753147F7-91DE-409C-ACDC-5347F1C515D8}">
      <dgm:prSet phldrT="[텍스트]"/>
      <dgm:spPr/>
      <dgm:t>
        <a:bodyPr/>
        <a:lstStyle/>
        <a:p>
          <a:pPr latinLnBrk="1"/>
          <a:r>
            <a:rPr lang="en-US" altLang="ko-KR" dirty="0"/>
            <a:t>Validation: NTP</a:t>
          </a:r>
          <a:endParaRPr lang="ko-KR" altLang="en-US" dirty="0"/>
        </a:p>
      </dgm:t>
    </dgm:pt>
    <dgm:pt modelId="{97177835-16E0-4908-9B56-FB44B1F49B9E}" type="par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3DEA1FB7-E307-4B00-88FE-E8D4C63A48D3}" type="sibTrans" cxnId="{CF94B0DC-9948-45B6-99B8-6238EF809B87}">
      <dgm:prSet/>
      <dgm:spPr/>
      <dgm:t>
        <a:bodyPr/>
        <a:lstStyle/>
        <a:p>
          <a:pPr latinLnBrk="1"/>
          <a:endParaRPr lang="ko-KR" altLang="en-US"/>
        </a:p>
      </dgm:t>
    </dgm:pt>
    <dgm:pt modelId="{E3C5B50B-7301-4DBD-9FCD-47FC37F71CAC}">
      <dgm:prSet phldrT="[텍스트]"/>
      <dgm:spPr/>
      <dgm:t>
        <a:bodyPr/>
        <a:lstStyle/>
        <a:p>
          <a:pPr latinLnBrk="1"/>
          <a:r>
            <a:rPr lang="en-US" altLang="ko-KR" dirty="0"/>
            <a:t>Perform NTP with novel gene sets and TCGA rectal cancer data</a:t>
          </a:r>
          <a:endParaRPr lang="ko-KR" altLang="en-US" dirty="0"/>
        </a:p>
      </dgm:t>
    </dgm:pt>
    <dgm:pt modelId="{468CB11F-1859-455A-99A2-E2FBBBA6F701}" type="par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08FBE47B-2E21-4B62-B196-4B38BF041324}" type="sibTrans" cxnId="{361AEE1B-8588-431C-A9D9-64020D5EEC0C}">
      <dgm:prSet/>
      <dgm:spPr/>
      <dgm:t>
        <a:bodyPr/>
        <a:lstStyle/>
        <a:p>
          <a:pPr latinLnBrk="1"/>
          <a:endParaRPr lang="ko-KR" altLang="en-US"/>
        </a:p>
      </dgm:t>
    </dgm:pt>
    <dgm:pt modelId="{CB03FB88-2D27-400A-8B51-4485ED428AB7}">
      <dgm:prSet phldrT="[텍스트]"/>
      <dgm:spPr/>
      <dgm:t>
        <a:bodyPr/>
        <a:lstStyle/>
        <a:p>
          <a:pPr latinLnBrk="1"/>
          <a:r>
            <a:rPr lang="en-US" altLang="ko-KR" dirty="0"/>
            <a:t>Survival analysis</a:t>
          </a:r>
          <a:endParaRPr lang="ko-KR" altLang="en-US" dirty="0"/>
        </a:p>
      </dgm:t>
    </dgm:pt>
    <dgm:pt modelId="{D709A407-6F3F-4277-86EE-28AE8B08B163}" type="par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3409178A-12AF-45E2-A551-18FB6326C353}" type="sibTrans" cxnId="{51CE0AE5-11BB-42D8-93B4-177E808B2500}">
      <dgm:prSet/>
      <dgm:spPr/>
      <dgm:t>
        <a:bodyPr/>
        <a:lstStyle/>
        <a:p>
          <a:pPr latinLnBrk="1"/>
          <a:endParaRPr lang="ko-KR" altLang="en-US"/>
        </a:p>
      </dgm:t>
    </dgm:pt>
    <dgm:pt modelId="{BCB183E0-5D85-41D4-AC5D-4CF0E3F7FB17}">
      <dgm:prSet phldrT="[텍스트]"/>
      <dgm:spPr/>
      <dgm:t>
        <a:bodyPr/>
        <a:lstStyle/>
        <a:p>
          <a:pPr latinLnBrk="1"/>
          <a:r>
            <a:rPr lang="en-US" altLang="ko-KR" dirty="0"/>
            <a:t>Select significant genes</a:t>
          </a:r>
          <a:endParaRPr lang="ko-KR" altLang="en-US" dirty="0"/>
        </a:p>
      </dgm:t>
    </dgm:pt>
    <dgm:pt modelId="{B83461F6-5BF2-452F-B21E-3A7E8D787E57}" type="par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F247120D-8889-49FE-A26D-CEDE80F4332C}" type="sibTrans" cxnId="{6F3D1335-DC23-4A1B-A665-8C622ECEE052}">
      <dgm:prSet/>
      <dgm:spPr/>
      <dgm:t>
        <a:bodyPr/>
        <a:lstStyle/>
        <a:p>
          <a:pPr latinLnBrk="1"/>
          <a:endParaRPr lang="ko-KR" altLang="en-US"/>
        </a:p>
      </dgm:t>
    </dgm:pt>
    <dgm:pt modelId="{F3EFBB8E-BF92-49E2-97DD-3040E3B0EB94}">
      <dgm:prSet phldrT="[텍스트]"/>
      <dgm:spPr/>
      <dgm:t>
        <a:bodyPr/>
        <a:lstStyle/>
        <a:p>
          <a:pPr latinLnBrk="1"/>
          <a:r>
            <a:rPr lang="en-US" altLang="ko-KR" dirty="0"/>
            <a:t>n=230</a:t>
          </a:r>
          <a:endParaRPr lang="ko-KR" altLang="en-US" dirty="0"/>
        </a:p>
      </dgm:t>
    </dgm:pt>
    <dgm:pt modelId="{B26A1464-D925-41BC-8E85-B236D617E14E}" type="parTrans" cxnId="{400449CC-F643-43B6-AE46-A1CBF4E298A6}">
      <dgm:prSet/>
      <dgm:spPr/>
    </dgm:pt>
    <dgm:pt modelId="{406AE8B0-CC41-4349-A5B5-431B1C1F8617}" type="sibTrans" cxnId="{400449CC-F643-43B6-AE46-A1CBF4E298A6}">
      <dgm:prSet/>
      <dgm:spPr/>
    </dgm:pt>
    <dgm:pt modelId="{D005DE39-A0E7-4020-AF29-26E9B93F304D}" type="pres">
      <dgm:prSet presAssocID="{B08025AF-32BD-4A61-B481-D6097731BA6A}" presName="linearFlow" presStyleCnt="0">
        <dgm:presLayoutVars>
          <dgm:dir/>
          <dgm:animLvl val="lvl"/>
          <dgm:resizeHandles val="exact"/>
        </dgm:presLayoutVars>
      </dgm:prSet>
      <dgm:spPr/>
    </dgm:pt>
    <dgm:pt modelId="{CECDCD16-8FA1-4389-B569-6CA16BC0BD82}" type="pres">
      <dgm:prSet presAssocID="{B56D5957-1DFA-4C80-89B0-8E7988214356}" presName="composite" presStyleCnt="0"/>
      <dgm:spPr/>
    </dgm:pt>
    <dgm:pt modelId="{387E72D1-F4BB-4101-96A1-92328AB6E9C7}" type="pres">
      <dgm:prSet presAssocID="{B56D5957-1DFA-4C80-89B0-8E79882143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C47F1BD-69EA-4026-A169-740AF4452A3B}" type="pres">
      <dgm:prSet presAssocID="{B56D5957-1DFA-4C80-89B0-8E7988214356}" presName="descendantText" presStyleLbl="alignAcc1" presStyleIdx="0" presStyleCnt="4">
        <dgm:presLayoutVars>
          <dgm:bulletEnabled val="1"/>
        </dgm:presLayoutVars>
      </dgm:prSet>
      <dgm:spPr/>
    </dgm:pt>
    <dgm:pt modelId="{4AB32541-1B78-4DE5-BD1D-43C08D003889}" type="pres">
      <dgm:prSet presAssocID="{4205C6CA-4A04-4B02-BDE0-0978FBA80CD3}" presName="sp" presStyleCnt="0"/>
      <dgm:spPr/>
    </dgm:pt>
    <dgm:pt modelId="{94EE0973-C0D2-47FB-B02A-418B8CF4CF1C}" type="pres">
      <dgm:prSet presAssocID="{51EBC2D4-D8BC-489F-84EE-5E27E790B689}" presName="composite" presStyleCnt="0"/>
      <dgm:spPr/>
    </dgm:pt>
    <dgm:pt modelId="{63444AD5-9F93-4657-9D30-32EAC400DDB0}" type="pres">
      <dgm:prSet presAssocID="{51EBC2D4-D8BC-489F-84EE-5E27E790B689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8DA2EF5-A1E2-494E-BB86-6661F218DB40}" type="pres">
      <dgm:prSet presAssocID="{51EBC2D4-D8BC-489F-84EE-5E27E790B689}" presName="descendantText" presStyleLbl="alignAcc1" presStyleIdx="1" presStyleCnt="4">
        <dgm:presLayoutVars>
          <dgm:bulletEnabled val="1"/>
        </dgm:presLayoutVars>
      </dgm:prSet>
      <dgm:spPr/>
    </dgm:pt>
    <dgm:pt modelId="{B983DA9C-E494-489F-B87D-FC3A536F2AB1}" type="pres">
      <dgm:prSet presAssocID="{418B958A-17B6-48EA-92AC-F5E8C6FB5416}" presName="sp" presStyleCnt="0"/>
      <dgm:spPr/>
    </dgm:pt>
    <dgm:pt modelId="{3EF7CB29-98ED-4497-B494-EA8D4C42AEE4}" type="pres">
      <dgm:prSet presAssocID="{B78431C4-AE48-4127-AB6F-99CAEB57E9B4}" presName="composite" presStyleCnt="0"/>
      <dgm:spPr/>
    </dgm:pt>
    <dgm:pt modelId="{9D21F009-F271-4D3E-8063-43486DEBF625}" type="pres">
      <dgm:prSet presAssocID="{B78431C4-AE48-4127-AB6F-99CAEB57E9B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9BAF20E-31DF-45EF-AB60-6707765A5B06}" type="pres">
      <dgm:prSet presAssocID="{B78431C4-AE48-4127-AB6F-99CAEB57E9B4}" presName="descendantText" presStyleLbl="alignAcc1" presStyleIdx="2" presStyleCnt="4">
        <dgm:presLayoutVars>
          <dgm:bulletEnabled val="1"/>
        </dgm:presLayoutVars>
      </dgm:prSet>
      <dgm:spPr/>
    </dgm:pt>
    <dgm:pt modelId="{7B46A6DA-460A-4F96-90ED-93648A394C11}" type="pres">
      <dgm:prSet presAssocID="{16F86361-D2B9-4BFC-9207-9DEAB77033BA}" presName="sp" presStyleCnt="0"/>
      <dgm:spPr/>
    </dgm:pt>
    <dgm:pt modelId="{5BC2023A-5657-4F44-A129-710027CEE511}" type="pres">
      <dgm:prSet presAssocID="{753147F7-91DE-409C-ACDC-5347F1C515D8}" presName="composite" presStyleCnt="0"/>
      <dgm:spPr/>
    </dgm:pt>
    <dgm:pt modelId="{17A1817B-3AC7-49A0-8EAC-2CE6B9A9084F}" type="pres">
      <dgm:prSet presAssocID="{753147F7-91DE-409C-ACDC-5347F1C515D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629309D-73CE-43B8-9FE1-874ADA0AA48D}" type="pres">
      <dgm:prSet presAssocID="{753147F7-91DE-409C-ACDC-5347F1C515D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100FA0A-2E98-4B22-9C8F-D45A61085688}" type="presOf" srcId="{CB03FB88-2D27-400A-8B51-4485ED428AB7}" destId="{8629309D-73CE-43B8-9FE1-874ADA0AA48D}" srcOrd="0" destOrd="1" presId="urn:microsoft.com/office/officeart/2005/8/layout/chevron2"/>
    <dgm:cxn modelId="{358D4012-95C3-4626-8B73-F52C1BE3E11C}" type="presOf" srcId="{B78431C4-AE48-4127-AB6F-99CAEB57E9B4}" destId="{9D21F009-F271-4D3E-8063-43486DEBF625}" srcOrd="0" destOrd="0" presId="urn:microsoft.com/office/officeart/2005/8/layout/chevron2"/>
    <dgm:cxn modelId="{361AEE1B-8588-431C-A9D9-64020D5EEC0C}" srcId="{753147F7-91DE-409C-ACDC-5347F1C515D8}" destId="{E3C5B50B-7301-4DBD-9FCD-47FC37F71CAC}" srcOrd="0" destOrd="0" parTransId="{468CB11F-1859-455A-99A2-E2FBBBA6F701}" sibTransId="{08FBE47B-2E21-4B62-B196-4B38BF041324}"/>
    <dgm:cxn modelId="{3BA3FE2B-F03A-42A0-919E-8162EBBBBF3C}" type="presOf" srcId="{B56D5957-1DFA-4C80-89B0-8E7988214356}" destId="{387E72D1-F4BB-4101-96A1-92328AB6E9C7}" srcOrd="0" destOrd="0" presId="urn:microsoft.com/office/officeart/2005/8/layout/chevron2"/>
    <dgm:cxn modelId="{6F3D1335-DC23-4A1B-A665-8C622ECEE052}" srcId="{B78431C4-AE48-4127-AB6F-99CAEB57E9B4}" destId="{BCB183E0-5D85-41D4-AC5D-4CF0E3F7FB17}" srcOrd="1" destOrd="0" parTransId="{B83461F6-5BF2-452F-B21E-3A7E8D787E57}" sibTransId="{F247120D-8889-49FE-A26D-CEDE80F4332C}"/>
    <dgm:cxn modelId="{7DE8823A-E321-4C8E-A406-F1E6FD8933B2}" type="presOf" srcId="{753147F7-91DE-409C-ACDC-5347F1C515D8}" destId="{17A1817B-3AC7-49A0-8EAC-2CE6B9A9084F}" srcOrd="0" destOrd="0" presId="urn:microsoft.com/office/officeart/2005/8/layout/chevron2"/>
    <dgm:cxn modelId="{CADE3960-4B39-4D9F-A201-9DF477A9127C}" srcId="{51EBC2D4-D8BC-489F-84EE-5E27E790B689}" destId="{88E1C5F4-A354-4A42-B5FD-DA8F84345BE5}" srcOrd="0" destOrd="0" parTransId="{803CE246-DEF0-4110-B241-9E0262B3453E}" sibTransId="{238B5A9A-8CEF-4D15-8269-804CBF0B1858}"/>
    <dgm:cxn modelId="{53DF8166-B75C-4A20-B398-BA513D64D6B4}" type="presOf" srcId="{DA7F7948-0459-4A8F-97B9-9E5AD9B08AF3}" destId="{EC47F1BD-69EA-4026-A169-740AF4452A3B}" srcOrd="0" destOrd="0" presId="urn:microsoft.com/office/officeart/2005/8/layout/chevron2"/>
    <dgm:cxn modelId="{006D4167-82E2-41A1-910E-472F04DC7F24}" srcId="{B08025AF-32BD-4A61-B481-D6097731BA6A}" destId="{B78431C4-AE48-4127-AB6F-99CAEB57E9B4}" srcOrd="2" destOrd="0" parTransId="{8FA9D996-13F8-44ED-A745-861FC14C9602}" sibTransId="{16F86361-D2B9-4BFC-9207-9DEAB77033BA}"/>
    <dgm:cxn modelId="{8745CD67-9F8A-4D0C-A527-E4E19AC094FC}" srcId="{B78431C4-AE48-4127-AB6F-99CAEB57E9B4}" destId="{6BF12C57-2F10-4216-BA9F-889F029C1E6A}" srcOrd="0" destOrd="0" parTransId="{2044A40A-35C4-4AD1-B9CC-15834F379EF9}" sibTransId="{46B333D3-39CF-4C4E-A03A-53534A88D60B}"/>
    <dgm:cxn modelId="{040DE567-99FA-4CDD-A167-7D55BFF6E6DD}" type="presOf" srcId="{E3C5B50B-7301-4DBD-9FCD-47FC37F71CAC}" destId="{8629309D-73CE-43B8-9FE1-874ADA0AA48D}" srcOrd="0" destOrd="0" presId="urn:microsoft.com/office/officeart/2005/8/layout/chevron2"/>
    <dgm:cxn modelId="{8142084A-3A1B-4571-8DCA-D336E3587A92}" type="presOf" srcId="{B08025AF-32BD-4A61-B481-D6097731BA6A}" destId="{D005DE39-A0E7-4020-AF29-26E9B93F304D}" srcOrd="0" destOrd="0" presId="urn:microsoft.com/office/officeart/2005/8/layout/chevron2"/>
    <dgm:cxn modelId="{6F80B282-03FE-4A51-99D4-66EDC9554BA2}" type="presOf" srcId="{6BF12C57-2F10-4216-BA9F-889F029C1E6A}" destId="{19BAF20E-31DF-45EF-AB60-6707765A5B06}" srcOrd="0" destOrd="0" presId="urn:microsoft.com/office/officeart/2005/8/layout/chevron2"/>
    <dgm:cxn modelId="{7D622B83-22C0-4F45-9011-FE5EDDF71044}" srcId="{B08025AF-32BD-4A61-B481-D6097731BA6A}" destId="{B56D5957-1DFA-4C80-89B0-8E7988214356}" srcOrd="0" destOrd="0" parTransId="{26B701CE-A1FC-48BF-B72A-07C6C32285AE}" sibTransId="{4205C6CA-4A04-4B02-BDE0-0978FBA80CD3}"/>
    <dgm:cxn modelId="{1FDD5298-1D68-42D9-A91D-5B1DF896841F}" type="presOf" srcId="{51EBC2D4-D8BC-489F-84EE-5E27E790B689}" destId="{63444AD5-9F93-4657-9D30-32EAC400DDB0}" srcOrd="0" destOrd="0" presId="urn:microsoft.com/office/officeart/2005/8/layout/chevron2"/>
    <dgm:cxn modelId="{718929AE-FD1B-4044-9D06-4212B60CF037}" type="presOf" srcId="{88E1C5F4-A354-4A42-B5FD-DA8F84345BE5}" destId="{E8DA2EF5-A1E2-494E-BB86-6661F218DB40}" srcOrd="0" destOrd="0" presId="urn:microsoft.com/office/officeart/2005/8/layout/chevron2"/>
    <dgm:cxn modelId="{55D25CAE-6700-4325-A316-E589D1C5CDA4}" type="presOf" srcId="{89F25D73-FAA7-450F-8DBD-72489A41F367}" destId="{E8DA2EF5-A1E2-494E-BB86-6661F218DB40}" srcOrd="0" destOrd="1" presId="urn:microsoft.com/office/officeart/2005/8/layout/chevron2"/>
    <dgm:cxn modelId="{100B56B0-EE36-40C1-8C27-1636916D050F}" type="presOf" srcId="{F3EFBB8E-BF92-49E2-97DD-3040E3B0EB94}" destId="{EC47F1BD-69EA-4026-A169-740AF4452A3B}" srcOrd="0" destOrd="1" presId="urn:microsoft.com/office/officeart/2005/8/layout/chevron2"/>
    <dgm:cxn modelId="{95C30FB5-3F54-49D8-9BBC-FFE42ADC791B}" srcId="{B08025AF-32BD-4A61-B481-D6097731BA6A}" destId="{51EBC2D4-D8BC-489F-84EE-5E27E790B689}" srcOrd="1" destOrd="0" parTransId="{81756CAA-BB07-4E24-A53D-8DA5480418FE}" sibTransId="{418B958A-17B6-48EA-92AC-F5E8C6FB5416}"/>
    <dgm:cxn modelId="{400449CC-F643-43B6-AE46-A1CBF4E298A6}" srcId="{B56D5957-1DFA-4C80-89B0-8E7988214356}" destId="{F3EFBB8E-BF92-49E2-97DD-3040E3B0EB94}" srcOrd="1" destOrd="0" parTransId="{B26A1464-D925-41BC-8E85-B236D617E14E}" sibTransId="{406AE8B0-CC41-4349-A5B5-431B1C1F8617}"/>
    <dgm:cxn modelId="{CF94B0DC-9948-45B6-99B8-6238EF809B87}" srcId="{B08025AF-32BD-4A61-B481-D6097731BA6A}" destId="{753147F7-91DE-409C-ACDC-5347F1C515D8}" srcOrd="3" destOrd="0" parTransId="{97177835-16E0-4908-9B56-FB44B1F49B9E}" sibTransId="{3DEA1FB7-E307-4B00-88FE-E8D4C63A48D3}"/>
    <dgm:cxn modelId="{51CE0AE5-11BB-42D8-93B4-177E808B2500}" srcId="{753147F7-91DE-409C-ACDC-5347F1C515D8}" destId="{CB03FB88-2D27-400A-8B51-4485ED428AB7}" srcOrd="1" destOrd="0" parTransId="{D709A407-6F3F-4277-86EE-28AE8B08B163}" sibTransId="{3409178A-12AF-45E2-A551-18FB6326C353}"/>
    <dgm:cxn modelId="{F9DB64F9-7E69-4991-8307-CA83B1456B37}" srcId="{51EBC2D4-D8BC-489F-84EE-5E27E790B689}" destId="{89F25D73-FAA7-450F-8DBD-72489A41F367}" srcOrd="1" destOrd="0" parTransId="{265C989B-A293-4204-BAE4-8CFDD188D458}" sibTransId="{B38AE9AE-44A7-420C-A9EE-2A1938AF5150}"/>
    <dgm:cxn modelId="{090C98FE-99E1-441E-9791-A0D050A3578D}" type="presOf" srcId="{BCB183E0-5D85-41D4-AC5D-4CF0E3F7FB17}" destId="{19BAF20E-31DF-45EF-AB60-6707765A5B06}" srcOrd="0" destOrd="1" presId="urn:microsoft.com/office/officeart/2005/8/layout/chevron2"/>
    <dgm:cxn modelId="{E1A277FF-9BC6-4733-8CFB-6B7B4F39004A}" srcId="{B56D5957-1DFA-4C80-89B0-8E7988214356}" destId="{DA7F7948-0459-4A8F-97B9-9E5AD9B08AF3}" srcOrd="0" destOrd="0" parTransId="{DE2BC67D-AEBE-4258-A159-E2381B70A723}" sibTransId="{7C0A5172-3752-4E39-8565-E1EDB61083CB}"/>
    <dgm:cxn modelId="{4552A6A1-F034-4D23-BF3B-8E84D8581C8A}" type="presParOf" srcId="{D005DE39-A0E7-4020-AF29-26E9B93F304D}" destId="{CECDCD16-8FA1-4389-B569-6CA16BC0BD82}" srcOrd="0" destOrd="0" presId="urn:microsoft.com/office/officeart/2005/8/layout/chevron2"/>
    <dgm:cxn modelId="{2D3F0202-F32A-4D86-AA5D-2BB7FA8346FA}" type="presParOf" srcId="{CECDCD16-8FA1-4389-B569-6CA16BC0BD82}" destId="{387E72D1-F4BB-4101-96A1-92328AB6E9C7}" srcOrd="0" destOrd="0" presId="urn:microsoft.com/office/officeart/2005/8/layout/chevron2"/>
    <dgm:cxn modelId="{ABC8FB81-670F-4E93-933D-05B10F2E010A}" type="presParOf" srcId="{CECDCD16-8FA1-4389-B569-6CA16BC0BD82}" destId="{EC47F1BD-69EA-4026-A169-740AF4452A3B}" srcOrd="1" destOrd="0" presId="urn:microsoft.com/office/officeart/2005/8/layout/chevron2"/>
    <dgm:cxn modelId="{3A95A490-CD5E-4129-9F99-3D9C0F2D9501}" type="presParOf" srcId="{D005DE39-A0E7-4020-AF29-26E9B93F304D}" destId="{4AB32541-1B78-4DE5-BD1D-43C08D003889}" srcOrd="1" destOrd="0" presId="urn:microsoft.com/office/officeart/2005/8/layout/chevron2"/>
    <dgm:cxn modelId="{E88504B1-7AF7-40E1-B0BD-C389DD178A9D}" type="presParOf" srcId="{D005DE39-A0E7-4020-AF29-26E9B93F304D}" destId="{94EE0973-C0D2-47FB-B02A-418B8CF4CF1C}" srcOrd="2" destOrd="0" presId="urn:microsoft.com/office/officeart/2005/8/layout/chevron2"/>
    <dgm:cxn modelId="{8D0831C7-9749-40B8-9469-CF7F2AFF21C8}" type="presParOf" srcId="{94EE0973-C0D2-47FB-B02A-418B8CF4CF1C}" destId="{63444AD5-9F93-4657-9D30-32EAC400DDB0}" srcOrd="0" destOrd="0" presId="urn:microsoft.com/office/officeart/2005/8/layout/chevron2"/>
    <dgm:cxn modelId="{E2F6A452-CCB4-4653-9769-D9F585131421}" type="presParOf" srcId="{94EE0973-C0D2-47FB-B02A-418B8CF4CF1C}" destId="{E8DA2EF5-A1E2-494E-BB86-6661F218DB40}" srcOrd="1" destOrd="0" presId="urn:microsoft.com/office/officeart/2005/8/layout/chevron2"/>
    <dgm:cxn modelId="{523CE0D5-BD8C-4284-A4CA-351D08BE13F0}" type="presParOf" srcId="{D005DE39-A0E7-4020-AF29-26E9B93F304D}" destId="{B983DA9C-E494-489F-B87D-FC3A536F2AB1}" srcOrd="3" destOrd="0" presId="urn:microsoft.com/office/officeart/2005/8/layout/chevron2"/>
    <dgm:cxn modelId="{31D4AAAF-F936-441F-A705-5B5C2DA32B09}" type="presParOf" srcId="{D005DE39-A0E7-4020-AF29-26E9B93F304D}" destId="{3EF7CB29-98ED-4497-B494-EA8D4C42AEE4}" srcOrd="4" destOrd="0" presId="urn:microsoft.com/office/officeart/2005/8/layout/chevron2"/>
    <dgm:cxn modelId="{07ED106A-E573-43DA-B19B-434E72C7FCEB}" type="presParOf" srcId="{3EF7CB29-98ED-4497-B494-EA8D4C42AEE4}" destId="{9D21F009-F271-4D3E-8063-43486DEBF625}" srcOrd="0" destOrd="0" presId="urn:microsoft.com/office/officeart/2005/8/layout/chevron2"/>
    <dgm:cxn modelId="{5E7F69A1-45FE-4F8F-9684-7C66C7BF76F4}" type="presParOf" srcId="{3EF7CB29-98ED-4497-B494-EA8D4C42AEE4}" destId="{19BAF20E-31DF-45EF-AB60-6707765A5B06}" srcOrd="1" destOrd="0" presId="urn:microsoft.com/office/officeart/2005/8/layout/chevron2"/>
    <dgm:cxn modelId="{9790FAE8-1C67-46E0-8B19-2E180A046333}" type="presParOf" srcId="{D005DE39-A0E7-4020-AF29-26E9B93F304D}" destId="{7B46A6DA-460A-4F96-90ED-93648A394C11}" srcOrd="5" destOrd="0" presId="urn:microsoft.com/office/officeart/2005/8/layout/chevron2"/>
    <dgm:cxn modelId="{4A2AD975-40FA-4104-850B-D50266A15420}" type="presParOf" srcId="{D005DE39-A0E7-4020-AF29-26E9B93F304D}" destId="{5BC2023A-5657-4F44-A129-710027CEE511}" srcOrd="6" destOrd="0" presId="urn:microsoft.com/office/officeart/2005/8/layout/chevron2"/>
    <dgm:cxn modelId="{F9E300DA-5B43-43FF-B685-319F0BBD47A4}" type="presParOf" srcId="{5BC2023A-5657-4F44-A129-710027CEE511}" destId="{17A1817B-3AC7-49A0-8EAC-2CE6B9A9084F}" srcOrd="0" destOrd="0" presId="urn:microsoft.com/office/officeart/2005/8/layout/chevron2"/>
    <dgm:cxn modelId="{AE4C523E-25C7-4ED7-BF4E-297092BCCCA2}" type="presParOf" srcId="{5BC2023A-5657-4F44-A129-710027CEE511}" destId="{8629309D-73CE-43B8-9FE1-874ADA0AA4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2D1-F4BB-4101-96A1-92328AB6E9C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TCGA data</a:t>
          </a:r>
          <a:endParaRPr lang="ko-KR" altLang="en-US" sz="900" kern="1200" dirty="0"/>
        </a:p>
      </dsp:txBody>
      <dsp:txXfrm rot="-5400000">
        <a:off x="1" y="419726"/>
        <a:ext cx="838822" cy="359495"/>
      </dsp:txXfrm>
    </dsp:sp>
    <dsp:sp modelId="{EC47F1BD-69EA-4026-A169-740AF4452A3B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Korean rectal cancer cohort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n=230</a:t>
          </a:r>
          <a:endParaRPr lang="ko-KR" altLang="en-US" sz="1500" kern="1200" dirty="0"/>
        </a:p>
      </dsp:txBody>
      <dsp:txXfrm rot="-5400000">
        <a:off x="838822" y="38338"/>
        <a:ext cx="9638754" cy="702860"/>
      </dsp:txXfrm>
    </dsp:sp>
    <dsp:sp modelId="{63444AD5-9F93-4657-9D30-32EAC400DDB0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NMF</a:t>
          </a:r>
          <a:endParaRPr lang="ko-KR" altLang="en-US" sz="900" kern="1200" dirty="0"/>
        </a:p>
      </dsp:txBody>
      <dsp:txXfrm rot="-5400000">
        <a:off x="1" y="1470522"/>
        <a:ext cx="838822" cy="359495"/>
      </dsp:txXfrm>
    </dsp:sp>
    <dsp:sp modelId="{E8DA2EF5-A1E2-494E-BB86-6661F218DB40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optimal rank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Find metagenes</a:t>
          </a:r>
          <a:endParaRPr lang="ko-KR" altLang="en-US" sz="1500" kern="1200" dirty="0"/>
        </a:p>
      </dsp:txBody>
      <dsp:txXfrm rot="-5400000">
        <a:off x="838822" y="1089135"/>
        <a:ext cx="9638754" cy="702860"/>
      </dsp:txXfrm>
    </dsp:sp>
    <dsp:sp modelId="{9D21F009-F271-4D3E-8063-43486DEBF625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PAM</a:t>
          </a:r>
          <a:endParaRPr lang="ko-KR" altLang="en-US" sz="900" kern="1200" dirty="0"/>
        </a:p>
      </dsp:txBody>
      <dsp:txXfrm rot="-5400000">
        <a:off x="1" y="2521319"/>
        <a:ext cx="838822" cy="359495"/>
      </dsp:txXfrm>
    </dsp:sp>
    <dsp:sp modelId="{19BAF20E-31DF-45EF-AB60-6707765A5B06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Identify cluster identifying gene sets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Select significant genes</a:t>
          </a:r>
          <a:endParaRPr lang="ko-KR" altLang="en-US" sz="1500" kern="1200" dirty="0"/>
        </a:p>
      </dsp:txBody>
      <dsp:txXfrm rot="-5400000">
        <a:off x="838822" y="2139931"/>
        <a:ext cx="9638754" cy="702860"/>
      </dsp:txXfrm>
    </dsp:sp>
    <dsp:sp modelId="{17A1817B-3AC7-49A0-8EAC-2CE6B9A9084F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Validation: NTP</a:t>
          </a:r>
          <a:endParaRPr lang="ko-KR" altLang="en-US" sz="900" kern="1200" dirty="0"/>
        </a:p>
      </dsp:txBody>
      <dsp:txXfrm rot="-5400000">
        <a:off x="1" y="3572115"/>
        <a:ext cx="838822" cy="359495"/>
      </dsp:txXfrm>
    </dsp:sp>
    <dsp:sp modelId="{8629309D-73CE-43B8-9FE1-874ADA0AA48D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Perform NTP with novel gene sets and TCGA rectal cancer data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Survival analysis</a:t>
          </a:r>
          <a:endParaRPr lang="ko-KR" altLang="en-US" sz="1500" kern="1200" dirty="0"/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14BC5-E565-474F-926A-493F8019EFCE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C2B8D-A12C-497E-96EC-38CB9BB2A8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4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Threshold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으로 세팅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2B8D-A12C-497E-96EC-38CB9BB2A8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3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ADBC1-D1C0-4064-BB3D-8ECEEB2E0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A806B-93CB-41AF-A91E-B7E0DE60B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BB1B6-C8F0-44FD-A112-F4631D3D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55719-18E0-46E0-921C-6AF73771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3057B-5EFA-46AF-8F00-6E14E56A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5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13678-A4B9-431F-BF73-DADA1B13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1F7CA-6AA7-4625-A384-EE426EB1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F4A40-EF6E-4209-8CCD-5FAA8CC8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F2DA3-353B-4255-9071-CE920AB5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D295A-4C16-4C84-A91B-4FD8C047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9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66D119-4C0B-46AF-8C75-0445B58E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5C225-C0F6-47A9-8E33-7A3EBD3A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513C8-5F01-4DAA-B49A-BF3569F1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D65A5-4BE0-4C64-B676-F14E6351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152A1-8D84-4CA1-A26C-D1244005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6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16FCC-C505-45DD-87DE-2B96C0D9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C9CE0-A78D-4C08-A723-2567A510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ED59-B216-4C89-BDCB-FD2486B0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7FB-038D-4CBD-BE6B-7A35A293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68629-61F6-4F63-977A-DFF93616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F71E-3D98-48F0-B119-991C8425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BE4FE-6BC9-48C7-8C9B-7B84528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6294-C405-40B7-97C7-9E7BD4A4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02D3A-062A-443B-92C5-6AE0A5AA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BD401-DD0B-44D3-BD38-A9040089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DAF6-8093-419E-B5AA-A0062F8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2284-83CA-4854-AAC6-27B9A5AD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7BDB98-ED8F-48BB-A3CD-A6D7B08C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9D9FF-31E8-410B-81B1-377B4674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30C3D-56B8-4E93-8A85-773112E7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8DAF6-9FDF-4EB5-BC73-03BCACA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EACE-F00F-4041-8F73-278719D9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89771-34B8-4895-9657-67BA7F0C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74758-43A9-4D4D-BAB1-A7DC7AD1B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350B9-5ADE-43AB-9A9E-9BD5BB8C7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5DCBD-9196-495E-9E0E-54CBCB34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CEC1FB-E572-42E8-9D4E-29B46C46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8B5E3E-9DF3-4957-BA50-DC927A90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4AA5E6-CDE7-4D62-95EB-8962AAE2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3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8F232-140F-4451-8F25-F92097FA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BA978-AFD0-47D0-8227-3C82C431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CA25B1-9F43-4A74-B6E8-22DA23E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32F26-DC1F-4C09-B0A1-2ED55A9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46442-95A8-4DAB-81C3-195C2A96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413B1E-FA4B-4713-8EF5-E70BB5FD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56A1D-BC7E-4C6E-AA5A-629FCB5E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1CDC-D9CE-42E4-BCA1-84677124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76C4C-6796-4FC9-B618-D58A3F05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DCF0-779D-4C50-9035-8A0458E24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2013CB-D90A-4ECB-9A1F-AFCAC599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CB1E5-F4AD-49D5-B7F0-ED039416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2D7D3-A9F8-4FFE-8DE3-EDEE144A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76CA5-60B5-4B8E-99A9-1F957DA4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7D9B7-193B-492E-BD53-C8529A00B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6AD58-0773-43DD-A46B-7D18F53A0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04944-B48D-4DE6-91DB-76570AD3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8537A-AA3E-4928-9344-B48B5B22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1D69ED-2D34-4B5A-9140-314BD6EF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7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89DA26-5237-402D-ABDB-23AF71F0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4FC98-1274-4DC5-B0E5-BC987D58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FC10-CF27-46A6-A3BD-0CF03AE7C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1F89-CBEC-437C-8343-7E1A9074C366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FBD4-4D7D-46DC-9EDB-858A289C9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C2528-6794-49E6-A8E0-68955CEE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DE9A-66C3-4CDC-9A4D-55926B4C3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8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4AE59-A4AE-4436-9B08-67FD7D311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New rectal cancer classification by NMF method</a:t>
            </a:r>
            <a:br>
              <a:rPr lang="en-US" altLang="ko-KR" dirty="0"/>
            </a:br>
            <a:r>
              <a:rPr lang="en-US" altLang="ko-KR" sz="3100" dirty="0"/>
              <a:t>Test: Korean data</a:t>
            </a:r>
            <a:br>
              <a:rPr lang="en-US" altLang="ko-KR" sz="3100" dirty="0"/>
            </a:br>
            <a:r>
              <a:rPr lang="en-US" altLang="ko-KR" sz="3100" dirty="0"/>
              <a:t>Validation: TCGA data</a:t>
            </a:r>
            <a:endParaRPr lang="ko-KR" altLang="en-US" sz="3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25E26-FEA6-4F58-A136-9F689419D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88"/>
            <a:ext cx="9144000" cy="1655762"/>
          </a:xfrm>
        </p:spPr>
        <p:txBody>
          <a:bodyPr/>
          <a:lstStyle/>
          <a:p>
            <a:r>
              <a:rPr lang="en-US" altLang="ko-KR" dirty="0"/>
              <a:t>student. Yongmin LEE</a:t>
            </a:r>
          </a:p>
          <a:p>
            <a:r>
              <a:rPr lang="en-US" altLang="ko-KR" dirty="0"/>
              <a:t>College of Medicine,</a:t>
            </a:r>
          </a:p>
          <a:p>
            <a:r>
              <a:rPr lang="en-US" altLang="ko-KR" dirty="0"/>
              <a:t>Yonsei Univ.</a:t>
            </a:r>
          </a:p>
        </p:txBody>
      </p:sp>
    </p:spTree>
    <p:extLst>
      <p:ext uri="{BB962C8B-B14F-4D97-AF65-F5344CB8AC3E}">
        <p14:creationId xmlns:p14="http://schemas.microsoft.com/office/powerpoint/2010/main" val="264720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015A29-3680-43B4-BD0B-5E68B8DAFE76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F38777-69EA-431A-8544-19CC961EC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19" y="350675"/>
            <a:ext cx="4482309" cy="54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4420-F9EF-484F-9578-7FA8933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Validation with TCGA rectal cancer data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9B73C-A7DF-4F7D-951E-F4F3E87B0946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AB84C0-6801-430B-83E4-EB7E2EE6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9595"/>
            <a:ext cx="4762500" cy="476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F5D2C1-DF5A-4A73-9BF0-2786B57F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85" y="1690688"/>
            <a:ext cx="6329915" cy="42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F8ABD-DE5D-4A14-9DE4-24E24A1F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여기까지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18F371-78B9-4CCC-AE07-8CA46FD17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892552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&lt;2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matched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features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C5060B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Error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check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templates$probe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matchable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against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rownames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emat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5060B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2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270C-4582-4362-BBB3-CECEE471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69477-4BEE-41FD-AA99-D4C3EA43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Korean rectal cancer data</a:t>
            </a:r>
          </a:p>
          <a:p>
            <a:pPr lvl="1"/>
            <a:r>
              <a:rPr lang="en-US" altLang="ko-KR" dirty="0"/>
              <a:t>230 patients.</a:t>
            </a:r>
          </a:p>
          <a:p>
            <a:pPr lvl="1"/>
            <a:r>
              <a:rPr lang="en-US" altLang="ko-KR" dirty="0"/>
              <a:t>s/p Neoadjuvant Tx.</a:t>
            </a:r>
          </a:p>
          <a:p>
            <a:pPr lvl="1"/>
            <a:r>
              <a:rPr lang="en-US" altLang="ko-KR" dirty="0"/>
              <a:t>including </a:t>
            </a:r>
            <a:r>
              <a:rPr lang="en-US" altLang="ko-KR" dirty="0" err="1"/>
              <a:t>pCR</a:t>
            </a:r>
            <a:r>
              <a:rPr lang="en-US" altLang="ko-KR" dirty="0"/>
              <a:t> and survival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85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9C900E-C77F-40F0-A4E9-774CD72B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87" y="328554"/>
            <a:ext cx="9481226" cy="620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8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1D6987-411D-456B-A0F5-38BDBAC08C6B}"/>
              </a:ext>
            </a:extLst>
          </p:cNvPr>
          <p:cNvSpPr txBox="1"/>
          <p:nvPr/>
        </p:nvSpPr>
        <p:spPr>
          <a:xfrm>
            <a:off x="102637" y="66159"/>
            <a:ext cx="368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 genes were chosen randomly.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AB79E6-D6E5-4419-BA0A-BAD5FC51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20" y="343225"/>
            <a:ext cx="9436360" cy="61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5ECC7-15B3-4F4B-9741-CC91E30D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240019-9AD3-442F-ACC4-D7816E5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773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8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F941853-F3FF-4882-A80C-D05F5619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80" y="1132360"/>
            <a:ext cx="5463142" cy="3572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BE375-B69C-47C1-A755-F797959A26CD}"/>
              </a:ext>
            </a:extLst>
          </p:cNvPr>
          <p:cNvSpPr txBox="1"/>
          <p:nvPr/>
        </p:nvSpPr>
        <p:spPr>
          <a:xfrm>
            <a:off x="6311566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7C037-850D-437C-AB07-89EA15284CB8}"/>
              </a:ext>
            </a:extLst>
          </p:cNvPr>
          <p:cNvSpPr txBox="1"/>
          <p:nvPr/>
        </p:nvSpPr>
        <p:spPr>
          <a:xfrm>
            <a:off x="7666465" y="3136612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89D61D-2A21-4B2A-B540-19907F4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49" y="1132359"/>
            <a:ext cx="5463142" cy="35729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0442C4-CA78-41A9-AF4F-F2A934EEA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87" y="5081337"/>
            <a:ext cx="3867150" cy="1181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0BC04E-E3CB-4E31-B961-434A27225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798" y="4986087"/>
            <a:ext cx="38957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B23F2A-AB35-4DEC-9569-617E6380F377}"/>
              </a:ext>
            </a:extLst>
          </p:cNvPr>
          <p:cNvSpPr txBox="1"/>
          <p:nvPr/>
        </p:nvSpPr>
        <p:spPr>
          <a:xfrm>
            <a:off x="434307" y="270057"/>
            <a:ext cx="236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D5ABEE-ED1D-48B3-811C-801A84ED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6" y="1199347"/>
            <a:ext cx="4919006" cy="32171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D382F6-1CD1-4C15-816D-1C89DF53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69" y="4915703"/>
            <a:ext cx="381000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C7A924-229A-4AA6-B7AB-C5684780AB4F}"/>
              </a:ext>
            </a:extLst>
          </p:cNvPr>
          <p:cNvSpPr txBox="1"/>
          <p:nvPr/>
        </p:nvSpPr>
        <p:spPr>
          <a:xfrm>
            <a:off x="1207969" y="2807906"/>
            <a:ext cx="381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Not Significant!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90A4AB-CCE2-40C2-A624-1995C215E579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018D82-27E6-4FB1-BCEF-21E9A51A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5" y="261611"/>
            <a:ext cx="5249050" cy="62511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D787BA3-B79A-4B5F-A5E4-D4482EBBF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26" y="1370461"/>
            <a:ext cx="6295053" cy="411707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4DDA12-A48D-4C43-8E2C-AA56EFCB7B57}"/>
              </a:ext>
            </a:extLst>
          </p:cNvPr>
          <p:cNvSpPr/>
          <p:nvPr/>
        </p:nvSpPr>
        <p:spPr>
          <a:xfrm>
            <a:off x="3899425" y="6143435"/>
            <a:ext cx="183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Threshold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8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5D3B4-B75A-4D25-9EC2-116ACFDFE52F}"/>
              </a:ext>
            </a:extLst>
          </p:cNvPr>
          <p:cNvSpPr txBox="1"/>
          <p:nvPr/>
        </p:nvSpPr>
        <p:spPr>
          <a:xfrm>
            <a:off x="10142376" y="0"/>
            <a:ext cx="2049624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Rank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=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2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0978F8D-C300-420E-B8D7-B6EC93BFC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" y="261609"/>
            <a:ext cx="11363213" cy="11363213"/>
          </a:xfrm>
        </p:spPr>
      </p:pic>
    </p:spTree>
    <p:extLst>
      <p:ext uri="{BB962C8B-B14F-4D97-AF65-F5344CB8AC3E}">
        <p14:creationId xmlns:p14="http://schemas.microsoft.com/office/powerpoint/2010/main" val="22545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147</Words>
  <Application>Microsoft Office PowerPoint</Application>
  <PresentationFormat>와이드스크린</PresentationFormat>
  <Paragraphs>39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Lucida Console</vt:lpstr>
      <vt:lpstr>Office 테마</vt:lpstr>
      <vt:lpstr>New rectal cancer classification by NMF method Test: Korean data Validation: TCGA data</vt:lpstr>
      <vt:lpstr>Sample description</vt:lpstr>
      <vt:lpstr>PowerPoint 프레젠테이션</vt:lpstr>
      <vt:lpstr>PowerPoint 프레젠테이션</vt:lpstr>
      <vt:lpstr>Workflow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Validation with TCGA rectal cancer data</vt:lpstr>
      <vt:lpstr>여기까지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rectal cancer classification by NMF method</dc:title>
  <dc:creator>LEE Yongmin</dc:creator>
  <cp:lastModifiedBy>LEE Yongmin</cp:lastModifiedBy>
  <cp:revision>58</cp:revision>
  <dcterms:created xsi:type="dcterms:W3CDTF">2019-02-28T06:01:32Z</dcterms:created>
  <dcterms:modified xsi:type="dcterms:W3CDTF">2019-05-15T04:51:41Z</dcterms:modified>
</cp:coreProperties>
</file>