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72" r:id="rId5"/>
    <p:sldId id="265" r:id="rId6"/>
    <p:sldId id="259" r:id="rId7"/>
    <p:sldId id="260" r:id="rId8"/>
    <p:sldId id="266" r:id="rId9"/>
    <p:sldId id="261" r:id="rId10"/>
    <p:sldId id="267" r:id="rId11"/>
    <p:sldId id="268" r:id="rId12"/>
    <p:sldId id="269" r:id="rId13"/>
    <p:sldId id="270" r:id="rId14"/>
    <p:sldId id="262" r:id="rId15"/>
    <p:sldId id="273" r:id="rId16"/>
    <p:sldId id="274" r:id="rId17"/>
    <p:sldId id="263" r:id="rId18"/>
    <p:sldId id="264" r:id="rId19"/>
    <p:sldId id="271" r:id="rId2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531" autoAdjust="0"/>
  </p:normalViewPr>
  <p:slideViewPr>
    <p:cSldViewPr snapToGrid="0">
      <p:cViewPr varScale="1">
        <p:scale>
          <a:sx n="73" d="100"/>
          <a:sy n="73" d="100"/>
        </p:scale>
        <p:origin x="25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7442A-B019-4AC4-AB04-D8AD4C8C5805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69B0A-189B-45FC-80B6-F4A3DC0B4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15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Flow</a:t>
            </a:r>
            <a:r>
              <a:rPr lang="en-US" altLang="ko-KR" baseline="0" dirty="0" smtClean="0"/>
              <a:t>chart of data analysis.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69B0A-189B-45FC-80B6-F4A3DC0B46A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75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r>
              <a:rPr lang="en-US" altLang="ko-KR" baseline="0" dirty="0" smtClean="0"/>
              <a:t> property of </a:t>
            </a:r>
            <a:r>
              <a:rPr lang="en-US" altLang="ko-KR" dirty="0" smtClean="0"/>
              <a:t>TCGA-</a:t>
            </a:r>
            <a:r>
              <a:rPr lang="en-US" altLang="ko-KR" dirty="0" err="1" smtClean="0"/>
              <a:t>READ.htseq_fpkm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uq</a:t>
            </a:r>
            <a:r>
              <a:rPr lang="en-US" altLang="ko-KR" dirty="0" smtClean="0"/>
              <a:t>. The data is upper-quantile</a:t>
            </a:r>
            <a:r>
              <a:rPr lang="en-US" altLang="ko-KR" baseline="0" dirty="0" smtClean="0"/>
              <a:t> normalized. Any 0 values are treated as 0.001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69B0A-189B-45FC-80B6-F4A3DC0B46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8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NMF rank estimation with </a:t>
            </a:r>
            <a:r>
              <a:rPr lang="en-US" altLang="ko-KR" dirty="0" smtClean="0"/>
              <a:t>TCGA-</a:t>
            </a:r>
            <a:r>
              <a:rPr lang="en-US" altLang="ko-KR" dirty="0" err="1" smtClean="0"/>
              <a:t>READ.htseq_fpkm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uq</a:t>
            </a:r>
            <a:r>
              <a:rPr lang="en-US" altLang="ko-KR" dirty="0" smtClean="0"/>
              <a:t> data.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69B0A-189B-45FC-80B6-F4A3DC0B46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60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Consensus</a:t>
            </a:r>
            <a:r>
              <a:rPr lang="en-US" altLang="ko-KR" baseline="0" dirty="0" smtClean="0"/>
              <a:t> map of NMF rank estimation.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69B0A-189B-45FC-80B6-F4A3DC0B46A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05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Survival difference by NMF-predicted classifier. (p=0.56)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69B0A-189B-45FC-80B6-F4A3DC0B46A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99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PAM cross-validation</a:t>
            </a:r>
            <a:r>
              <a:rPr lang="en-US" altLang="ko-KR" baseline="0" dirty="0" smtClean="0"/>
              <a:t> error curves. We set threshold as 4.4, considering misclassification error and number of genes needed for classification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69B0A-189B-45FC-80B6-F4A3DC0B46A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626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PAM</a:t>
            </a:r>
            <a:r>
              <a:rPr lang="en-US" altLang="ko-KR" baseline="0" dirty="0" smtClean="0"/>
              <a:t> centroid plot of 2 clusters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Conducted gene sets for each cluster. First column represents the gene symbol, and the second column is which cluster the gene belongs to.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69B0A-189B-45FC-80B6-F4A3DC0B46A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285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NTP analysis (by </a:t>
            </a:r>
            <a:r>
              <a:rPr lang="en-US" altLang="ko-KR" dirty="0" err="1" smtClean="0"/>
              <a:t>CMScaller</a:t>
            </a:r>
            <a:r>
              <a:rPr lang="en-US" altLang="ko-KR" dirty="0" smtClean="0"/>
              <a:t> package)</a:t>
            </a:r>
            <a:r>
              <a:rPr lang="en-US" altLang="ko-KR" baseline="0" dirty="0" smtClean="0"/>
              <a:t> using gene sets from NMF analysis of </a:t>
            </a:r>
            <a:r>
              <a:rPr lang="en-US" altLang="ko-KR" dirty="0" smtClean="0"/>
              <a:t>TCGA-</a:t>
            </a:r>
            <a:r>
              <a:rPr lang="en-US" altLang="ko-KR" dirty="0" err="1" smtClean="0"/>
              <a:t>READ.htseq_fpkm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uq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data.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69B0A-189B-45FC-80B6-F4A3DC0B46A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09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69B0A-189B-45FC-80B6-F4A3DC0B46A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8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6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54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17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06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3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77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9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4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1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AF8E4-BF5D-4DEB-A491-76AF3FA8D3FD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24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32680" y="675967"/>
            <a:ext cx="3099619" cy="336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TCGA-READ-HTSEQ-COUNT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64620" y="1199945"/>
            <a:ext cx="1004120" cy="33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NMF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16871" y="671051"/>
            <a:ext cx="3099619" cy="336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TCGA-READ-HTSEQ-FPKM-UQ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65760" y="1728839"/>
            <a:ext cx="1601840" cy="33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Membership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81569" y="1724333"/>
            <a:ext cx="1601840" cy="33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DeSeq2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6660" y="2604321"/>
            <a:ext cx="1932040" cy="33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Normalized Count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49698" y="2604321"/>
            <a:ext cx="965202" cy="33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49698" y="3302821"/>
            <a:ext cx="965202" cy="33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GSEA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0620" y="3302821"/>
            <a:ext cx="1004120" cy="33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NMF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65760" y="3972233"/>
            <a:ext cx="1601840" cy="75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Validation with </a:t>
            </a:r>
            <a:r>
              <a:rPr lang="en-US" altLang="ko-KR" dirty="0" err="1" smtClean="0">
                <a:solidFill>
                  <a:schemeClr val="tx1"/>
                </a:solidFill>
              </a:rPr>
              <a:t>Yonsei</a:t>
            </a:r>
            <a:r>
              <a:rPr lang="en-US" altLang="ko-KR" dirty="0" smtClean="0">
                <a:solidFill>
                  <a:schemeClr val="tx1"/>
                </a:solidFill>
              </a:rPr>
              <a:t>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2" idx="2"/>
            <a:endCxn id="6" idx="0"/>
          </p:cNvCxnSpPr>
          <p:nvPr/>
        </p:nvCxnSpPr>
        <p:spPr>
          <a:xfrm flipH="1">
            <a:off x="2882489" y="1012722"/>
            <a:ext cx="1" cy="71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2"/>
            <a:endCxn id="7" idx="0"/>
          </p:cNvCxnSpPr>
          <p:nvPr/>
        </p:nvCxnSpPr>
        <p:spPr>
          <a:xfrm flipH="1">
            <a:off x="1332680" y="2061088"/>
            <a:ext cx="1549809" cy="54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10" idx="0"/>
          </p:cNvCxnSpPr>
          <p:nvPr/>
        </p:nvCxnSpPr>
        <p:spPr>
          <a:xfrm>
            <a:off x="1332680" y="2941076"/>
            <a:ext cx="0" cy="36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6" idx="2"/>
            <a:endCxn id="8" idx="0"/>
          </p:cNvCxnSpPr>
          <p:nvPr/>
        </p:nvCxnSpPr>
        <p:spPr>
          <a:xfrm>
            <a:off x="2882489" y="2061088"/>
            <a:ext cx="1549810" cy="54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" idx="2"/>
            <a:endCxn id="9" idx="0"/>
          </p:cNvCxnSpPr>
          <p:nvPr/>
        </p:nvCxnSpPr>
        <p:spPr>
          <a:xfrm>
            <a:off x="4432299" y="2941076"/>
            <a:ext cx="0" cy="36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3"/>
            <a:endCxn id="9" idx="1"/>
          </p:cNvCxnSpPr>
          <p:nvPr/>
        </p:nvCxnSpPr>
        <p:spPr>
          <a:xfrm>
            <a:off x="2298700" y="2772699"/>
            <a:ext cx="1650998" cy="69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4" idx="2"/>
            <a:endCxn id="3" idx="0"/>
          </p:cNvCxnSpPr>
          <p:nvPr/>
        </p:nvCxnSpPr>
        <p:spPr>
          <a:xfrm flipH="1">
            <a:off x="6666680" y="1007806"/>
            <a:ext cx="1" cy="19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" idx="2"/>
            <a:endCxn id="5" idx="0"/>
          </p:cNvCxnSpPr>
          <p:nvPr/>
        </p:nvCxnSpPr>
        <p:spPr>
          <a:xfrm>
            <a:off x="6666680" y="1536700"/>
            <a:ext cx="0" cy="19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5" idx="2"/>
            <a:endCxn id="11" idx="0"/>
          </p:cNvCxnSpPr>
          <p:nvPr/>
        </p:nvCxnSpPr>
        <p:spPr>
          <a:xfrm>
            <a:off x="6666680" y="2065594"/>
            <a:ext cx="0" cy="190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5" idx="1"/>
            <a:endCxn id="9" idx="3"/>
          </p:cNvCxnSpPr>
          <p:nvPr/>
        </p:nvCxnSpPr>
        <p:spPr>
          <a:xfrm flipH="1">
            <a:off x="4914900" y="1897217"/>
            <a:ext cx="950860" cy="157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5" idx="1"/>
            <a:endCxn id="6" idx="3"/>
          </p:cNvCxnSpPr>
          <p:nvPr/>
        </p:nvCxnSpPr>
        <p:spPr>
          <a:xfrm flipH="1" flipV="1">
            <a:off x="3683409" y="1892711"/>
            <a:ext cx="2182351" cy="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43263" y="131095"/>
            <a:ext cx="2404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1_1setting_dataset.R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1_2_data_property_analysis.R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67598" y="1346776"/>
            <a:ext cx="1673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2_Find_NMF_rank.R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3_perform_NMF.R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67598" y="3682452"/>
            <a:ext cx="1531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3_find_genesets.R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67599" y="3985737"/>
            <a:ext cx="23939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6_class_by_using_CMScaller.R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7_survival_validation.R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7_1_pCR_validation.R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82489" y="1212227"/>
            <a:ext cx="2281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8_DESeq2_for_count_data.R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10646" y="2090066"/>
            <a:ext cx="2281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8_DESeq2_for_count_data.R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27885" y="3639576"/>
            <a:ext cx="2721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9_DESeq2_norm_count_to_NMF.R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48331" y="3635070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10_GSEA_analysis.R</a:t>
            </a:r>
          </a:p>
        </p:txBody>
      </p:sp>
    </p:spTree>
    <p:extLst>
      <p:ext uri="{BB962C8B-B14F-4D97-AF65-F5344CB8AC3E}">
        <p14:creationId xmlns:p14="http://schemas.microsoft.com/office/powerpoint/2010/main" val="11312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4425" y="405982"/>
            <a:ext cx="54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Yonsei</a:t>
            </a:r>
            <a:r>
              <a:rPr lang="en-US" altLang="ko-KR" dirty="0" smtClean="0"/>
              <a:t> data validation: Survival / DFS / </a:t>
            </a:r>
            <a:r>
              <a:rPr lang="en-US" altLang="ko-KR" dirty="0" err="1" smtClean="0"/>
              <a:t>pCR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62" y="795666"/>
            <a:ext cx="7990476" cy="5266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7560" y="6095376"/>
            <a:ext cx="54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FF0000"/>
                </a:solidFill>
              </a:rPr>
              <a:t>FDR &lt; 0.2</a:t>
            </a:r>
          </a:p>
        </p:txBody>
      </p:sp>
    </p:spTree>
    <p:extLst>
      <p:ext uri="{BB962C8B-B14F-4D97-AF65-F5344CB8AC3E}">
        <p14:creationId xmlns:p14="http://schemas.microsoft.com/office/powerpoint/2010/main" val="18700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4425" y="405982"/>
            <a:ext cx="54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Yonsei</a:t>
            </a:r>
            <a:r>
              <a:rPr lang="en-US" altLang="ko-KR" dirty="0" smtClean="0"/>
              <a:t> data validation: Survival / DFS / </a:t>
            </a:r>
            <a:r>
              <a:rPr lang="en-US" altLang="ko-KR" dirty="0" err="1" smtClean="0"/>
              <a:t>pCR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57560" y="6095376"/>
            <a:ext cx="54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FF0000"/>
                </a:solidFill>
              </a:rPr>
              <a:t>FDR not filtered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62" y="795666"/>
            <a:ext cx="7990476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0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4425" y="405982"/>
            <a:ext cx="54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Yonsei</a:t>
            </a:r>
            <a:r>
              <a:rPr lang="en-US" altLang="ko-KR" dirty="0" smtClean="0"/>
              <a:t> data validation: Survival / DFS / </a:t>
            </a:r>
            <a:r>
              <a:rPr lang="en-US" altLang="ko-KR" dirty="0" err="1" smtClean="0"/>
              <a:t>pCR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57560" y="6095376"/>
            <a:ext cx="54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FF0000"/>
                </a:solidFill>
              </a:rPr>
              <a:t>FDR &lt; 0.2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62" y="795666"/>
            <a:ext cx="7990476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4425" y="405982"/>
            <a:ext cx="54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Yonsei</a:t>
            </a:r>
            <a:r>
              <a:rPr lang="en-US" altLang="ko-KR" dirty="0" smtClean="0"/>
              <a:t> data validation: Survival / DFS / </a:t>
            </a:r>
            <a:r>
              <a:rPr lang="en-US" altLang="ko-KR" dirty="0" err="1" smtClean="0"/>
              <a:t>pCR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3633" y="4803804"/>
            <a:ext cx="234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FDR not filtered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P=0.005855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33" y="2222090"/>
            <a:ext cx="3916922" cy="25817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49" y="2222090"/>
            <a:ext cx="3916922" cy="25817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38149" y="4803803"/>
            <a:ext cx="234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FDR &lt; 0.2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P=0.0006822</a:t>
            </a:r>
          </a:p>
        </p:txBody>
      </p:sp>
    </p:spTree>
    <p:extLst>
      <p:ext uri="{BB962C8B-B14F-4D97-AF65-F5344CB8AC3E}">
        <p14:creationId xmlns:p14="http://schemas.microsoft.com/office/powerpoint/2010/main" val="308642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425" y="405982"/>
            <a:ext cx="5474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Normalization</a:t>
            </a:r>
          </a:p>
          <a:p>
            <a:r>
              <a:rPr lang="en-US" altLang="ko-KR" dirty="0" smtClean="0"/>
              <a:t>Differential gene expression by DESeq2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46" y="1169292"/>
            <a:ext cx="7990476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424" y="405982"/>
            <a:ext cx="948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DESeq2 normalized TCGA-READ count data -&gt; NMF </a:t>
            </a:r>
            <a:r>
              <a:rPr lang="en-US" altLang="ko-KR" dirty="0" smtClean="0"/>
              <a:t>clustering rank estimation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62" y="795666"/>
            <a:ext cx="7990476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7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4850"/>
            <a:ext cx="835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DESeq2 normalized TCGA-READ count data -&gt; NMF clustering rank estimation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42" y="381000"/>
            <a:ext cx="8073116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62" y="1149627"/>
            <a:ext cx="7990476" cy="52666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4425" y="405982"/>
            <a:ext cx="693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DESeq2 normalized TCGA-READ count data -&gt; NMF clustering</a:t>
            </a:r>
          </a:p>
        </p:txBody>
      </p:sp>
    </p:spTree>
    <p:extLst>
      <p:ext uri="{BB962C8B-B14F-4D97-AF65-F5344CB8AC3E}">
        <p14:creationId xmlns:p14="http://schemas.microsoft.com/office/powerpoint/2010/main" val="19250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425" y="405982"/>
            <a:ext cx="693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GSEA analysis: Hallmarks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12" y="783721"/>
            <a:ext cx="4859423" cy="60742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47951" y="5996647"/>
            <a:ext cx="430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GSEA analysis: Top &amp; Bottom 10 pathways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(by </a:t>
            </a:r>
            <a:r>
              <a:rPr lang="en-US" altLang="ko-KR" dirty="0" err="1" smtClean="0"/>
              <a:t>p.adj</a:t>
            </a:r>
            <a:r>
              <a:rPr lang="en-US" altLang="ko-KR" dirty="0" smtClean="0"/>
              <a:t>)</a:t>
            </a:r>
          </a:p>
        </p:txBody>
      </p:sp>
      <p:sp>
        <p:nvSpPr>
          <p:cNvPr id="8" name="오른쪽 중괄호 7"/>
          <p:cNvSpPr/>
          <p:nvPr/>
        </p:nvSpPr>
        <p:spPr>
          <a:xfrm>
            <a:off x="5017515" y="1071553"/>
            <a:ext cx="254978" cy="985847"/>
          </a:xfrm>
          <a:prstGeom prst="rightBrace">
            <a:avLst>
              <a:gd name="adj1" fmla="val 35256"/>
              <a:gd name="adj2" fmla="val 4885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/>
          <p:cNvSpPr/>
          <p:nvPr/>
        </p:nvSpPr>
        <p:spPr>
          <a:xfrm>
            <a:off x="5017515" y="3208084"/>
            <a:ext cx="254978" cy="3434894"/>
          </a:xfrm>
          <a:prstGeom prst="rightBrace">
            <a:avLst>
              <a:gd name="adj1" fmla="val 35256"/>
              <a:gd name="adj2" fmla="val 4885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59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504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21" y="943150"/>
            <a:ext cx="7990476" cy="52666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4425" y="405982"/>
            <a:ext cx="54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TCGA-</a:t>
            </a:r>
            <a:r>
              <a:rPr lang="en-US" altLang="ko-KR" dirty="0" err="1" smtClean="0"/>
              <a:t>READ.htseq_fpkm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uq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01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425" y="405982"/>
            <a:ext cx="54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NMF Rank estimation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62" y="795666"/>
            <a:ext cx="7990476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4850"/>
            <a:ext cx="54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NMF Rank estimation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99" y="354482"/>
            <a:ext cx="8331202" cy="663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425" y="405982"/>
            <a:ext cx="5474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Survival by NMF – TCGA-READ data</a:t>
            </a:r>
          </a:p>
          <a:p>
            <a:endParaRPr lang="en-US" altLang="ko-KR" dirty="0"/>
          </a:p>
          <a:p>
            <a:r>
              <a:rPr lang="en-US" altLang="ko-KR" dirty="0" smtClean="0"/>
              <a:t>P=0.56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335" y="1534605"/>
            <a:ext cx="6377103" cy="420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3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425" y="405982"/>
            <a:ext cx="54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PAMR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743" y="405982"/>
            <a:ext cx="7990476" cy="52666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67393" y="6039867"/>
            <a:ext cx="54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Threshold = 4.4</a:t>
            </a:r>
            <a:r>
              <a:rPr lang="ko-KR" altLang="en-US" dirty="0" smtClean="0"/>
              <a:t>로 결정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84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216" y="0"/>
            <a:ext cx="3429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51" y="140511"/>
            <a:ext cx="5474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Centroid plot</a:t>
            </a:r>
          </a:p>
          <a:p>
            <a:endParaRPr lang="en-US" altLang="ko-KR" dirty="0"/>
          </a:p>
          <a:p>
            <a:r>
              <a:rPr lang="en-US" altLang="ko-KR" dirty="0" smtClean="0"/>
              <a:t>Gene sets…</a:t>
            </a:r>
            <a:br>
              <a:rPr lang="en-US" altLang="ko-KR" dirty="0" smtClean="0"/>
            </a:br>
            <a:r>
              <a:rPr lang="en-US" altLang="ko-KR" dirty="0" smtClean="0"/>
              <a:t> (Only a part is shown, total 698 genes)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353613"/>
              </p:ext>
            </p:extLst>
          </p:nvPr>
        </p:nvGraphicFramePr>
        <p:xfrm>
          <a:off x="6310593" y="69599"/>
          <a:ext cx="3413511" cy="6748400"/>
        </p:xfrm>
        <a:graphic>
          <a:graphicData uri="http://schemas.openxmlformats.org/drawingml/2006/table">
            <a:tbl>
              <a:tblPr/>
              <a:tblGrid>
                <a:gridCol w="1137837">
                  <a:extLst>
                    <a:ext uri="{9D8B030D-6E8A-4147-A177-3AD203B41FA5}">
                      <a16:colId xmlns:a16="http://schemas.microsoft.com/office/drawing/2014/main" val="993996035"/>
                    </a:ext>
                  </a:extLst>
                </a:gridCol>
                <a:gridCol w="1137837">
                  <a:extLst>
                    <a:ext uri="{9D8B030D-6E8A-4147-A177-3AD203B41FA5}">
                      <a16:colId xmlns:a16="http://schemas.microsoft.com/office/drawing/2014/main" val="144100353"/>
                    </a:ext>
                  </a:extLst>
                </a:gridCol>
                <a:gridCol w="1137837">
                  <a:extLst>
                    <a:ext uri="{9D8B030D-6E8A-4147-A177-3AD203B41FA5}">
                      <a16:colId xmlns:a16="http://schemas.microsoft.com/office/drawing/2014/main" val="64875737"/>
                    </a:ext>
                  </a:extLst>
                </a:gridCol>
              </a:tblGrid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GTF2IP1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610467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TBC1D3L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633603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MIR4477B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153619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BLOC1S5-TXNDC5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445734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HIST2H3C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955699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CTAGE8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40838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HNRNPA1P33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729423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GOLGA8K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13519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LOC440434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107836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ACADL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596889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TMEM160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685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C10orf131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025004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TRAPPC5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040046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FEZF2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225267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LOC101929607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17263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KRT222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883516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KIAA0408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685483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SNHG25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161697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PLGLB2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64041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LOC644838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241971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SNORD38A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202408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TCEAL2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481999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PGM5P3-AS1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740167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FAM47E-STBD1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283831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ADAMTS9-AS1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304007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MIR186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651463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C4orf48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93115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SLITRK4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06780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LOC642131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583359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PGM5-AS1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01462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TVP23C-CDRT4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24609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LONRF2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112744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SEMA3E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810861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MIR3661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966402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ZNF676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214100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PLCXD3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314237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PRR7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35580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KIAA2022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98329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EPHA6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4499"/>
                  </a:ext>
                </a:extLst>
              </a:tr>
              <a:tr h="13542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10193" marR="10193" marT="8155" marB="815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NLGN1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2</a:t>
                      </a:r>
                    </a:p>
                  </a:txBody>
                  <a:tcPr marL="10193" marR="10193" marT="8155" marB="815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460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49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425" y="405982"/>
            <a:ext cx="54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Yonsei</a:t>
            </a:r>
            <a:r>
              <a:rPr lang="en-US" altLang="ko-KR" dirty="0" smtClean="0"/>
              <a:t> data validation: NTP analysis(CMS caller)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5" y="1716098"/>
            <a:ext cx="4990966" cy="32896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820" y="1839370"/>
            <a:ext cx="4803941" cy="316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7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4425" y="405982"/>
            <a:ext cx="54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Yonsei</a:t>
            </a:r>
            <a:r>
              <a:rPr lang="en-US" altLang="ko-KR" dirty="0" smtClean="0"/>
              <a:t> data validation: Survival / DFS / </a:t>
            </a:r>
            <a:r>
              <a:rPr lang="en-US" altLang="ko-KR" dirty="0" err="1" smtClean="0"/>
              <a:t>pCR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62" y="795666"/>
            <a:ext cx="7990476" cy="52666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57560" y="6095376"/>
            <a:ext cx="54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FF0000"/>
                </a:solidFill>
              </a:rPr>
              <a:t>FDR not filtered</a:t>
            </a:r>
          </a:p>
        </p:txBody>
      </p:sp>
    </p:spTree>
    <p:extLst>
      <p:ext uri="{BB962C8B-B14F-4D97-AF65-F5344CB8AC3E}">
        <p14:creationId xmlns:p14="http://schemas.microsoft.com/office/powerpoint/2010/main" val="13408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1718</TotalTime>
  <Words>421</Words>
  <Application>Microsoft Office PowerPoint</Application>
  <PresentationFormat>A4 용지(210x297mm)</PresentationFormat>
  <Paragraphs>195</Paragraphs>
  <Slides>19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ME805A6WDP002</dc:creator>
  <cp:lastModifiedBy>ME805A6WDP002</cp:lastModifiedBy>
  <cp:revision>65</cp:revision>
  <dcterms:created xsi:type="dcterms:W3CDTF">2019-08-20T01:04:27Z</dcterms:created>
  <dcterms:modified xsi:type="dcterms:W3CDTF">2019-08-27T03:21:51Z</dcterms:modified>
</cp:coreProperties>
</file>