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notesSlides/notesSlide10.xml" ContentType="application/vnd.openxmlformats-officedocument.presentationml.notesSlide+xml"/>
  <Override PartName="/ppt/charts/chart2.xml" ContentType="application/vnd.openxmlformats-officedocument.drawingml.chart+xml"/>
  <Override PartName="/ppt/drawings/drawing2.xml" ContentType="application/vnd.openxmlformats-officedocument.drawingml.chartshapes+xml"/>
  <Override PartName="/ppt/notesSlides/notesSlide11.xml" ContentType="application/vnd.openxmlformats-officedocument.presentationml.notesSlide+xml"/>
  <Override PartName="/ppt/charts/chart3.xml" ContentType="application/vnd.openxmlformats-officedocument.drawingml.chart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6"/>
  </p:notesMasterIdLst>
  <p:sldIdLst>
    <p:sldId id="290" r:id="rId2"/>
    <p:sldId id="346" r:id="rId3"/>
    <p:sldId id="357" r:id="rId4"/>
    <p:sldId id="308" r:id="rId5"/>
    <p:sldId id="367" r:id="rId6"/>
    <p:sldId id="368" r:id="rId7"/>
    <p:sldId id="364" r:id="rId8"/>
    <p:sldId id="365" r:id="rId9"/>
    <p:sldId id="348" r:id="rId10"/>
    <p:sldId id="369" r:id="rId11"/>
    <p:sldId id="370" r:id="rId12"/>
    <p:sldId id="358" r:id="rId13"/>
    <p:sldId id="372" r:id="rId14"/>
    <p:sldId id="347" r:id="rId15"/>
  </p:sldIdLst>
  <p:sldSz cx="9144000" cy="5143500" type="screen16x9"/>
  <p:notesSz cx="6858000" cy="9144000"/>
  <p:embeddedFontLst>
    <p:embeddedFont>
      <p:font typeface="맑은 고딕" panose="020B0503020000020004" pitchFamily="50" charset="-127"/>
      <p:regular r:id="rId17"/>
      <p:bold r:id="rId18"/>
    </p:embeddedFont>
    <p:embeddedFont>
      <p:font typeface="-윤고딕330" panose="020B0600000101010101" charset="-127"/>
      <p:regular r:id="rId19"/>
    </p:embeddedFont>
  </p:embeddedFontLst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7C8AB602-7826-4014-82AC-371CBA4EF1BC}">
          <p14:sldIdLst>
            <p14:sldId id="290"/>
            <p14:sldId id="346"/>
          </p14:sldIdLst>
        </p14:section>
        <p14:section name="제목 없는 구역" id="{E81FCAA4-FC00-459A-9625-849ECDC68A80}">
          <p14:sldIdLst>
            <p14:sldId id="357"/>
            <p14:sldId id="308"/>
            <p14:sldId id="367"/>
            <p14:sldId id="368"/>
            <p14:sldId id="364"/>
            <p14:sldId id="365"/>
            <p14:sldId id="348"/>
            <p14:sldId id="369"/>
            <p14:sldId id="370"/>
            <p14:sldId id="358"/>
            <p14:sldId id="372"/>
            <p14:sldId id="34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088"/>
    <a:srgbClr val="F0DDD6"/>
    <a:srgbClr val="D83236"/>
    <a:srgbClr val="C6D9F1"/>
    <a:srgbClr val="F55A46"/>
    <a:srgbClr val="000000"/>
    <a:srgbClr val="3B3838"/>
    <a:srgbClr val="D8C9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9209" autoAdjust="0"/>
  </p:normalViewPr>
  <p:slideViewPr>
    <p:cSldViewPr>
      <p:cViewPr>
        <p:scale>
          <a:sx n="150" d="100"/>
          <a:sy n="150" d="100"/>
        </p:scale>
        <p:origin x="510" y="-18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90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13149056"/>
        <c:axId val="113150592"/>
      </c:barChart>
      <c:catAx>
        <c:axId val="11314905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400">
                <a:solidFill>
                  <a:schemeClr val="bg1">
                    <a:lumMod val="95000"/>
                  </a:schemeClr>
                </a:solidFill>
                <a:latin typeface="-윤고딕330" pitchFamily="18" charset="-127"/>
                <a:ea typeface="-윤고딕330" pitchFamily="18" charset="-127"/>
              </a:defRPr>
            </a:pPr>
            <a:endParaRPr lang="ko-KR"/>
          </a:p>
        </c:txPr>
        <c:crossAx val="113150592"/>
        <c:crosses val="autoZero"/>
        <c:auto val="1"/>
        <c:lblAlgn val="ctr"/>
        <c:lblOffset val="100"/>
        <c:noMultiLvlLbl val="0"/>
      </c:catAx>
      <c:valAx>
        <c:axId val="11315059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>
                <a:solidFill>
                  <a:schemeClr val="bg1">
                    <a:lumMod val="95000"/>
                  </a:schemeClr>
                </a:solidFill>
                <a:latin typeface="-윤고딕330" pitchFamily="18" charset="-127"/>
                <a:ea typeface="-윤고딕330" pitchFamily="18" charset="-127"/>
              </a:defRPr>
            </a:pPr>
            <a:endParaRPr lang="ko-KR"/>
          </a:p>
        </c:txPr>
        <c:crossAx val="11314905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13149056"/>
        <c:axId val="113150592"/>
      </c:barChart>
      <c:catAx>
        <c:axId val="11314905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400">
                <a:solidFill>
                  <a:schemeClr val="bg1">
                    <a:lumMod val="95000"/>
                  </a:schemeClr>
                </a:solidFill>
                <a:latin typeface="-윤고딕330" pitchFamily="18" charset="-127"/>
                <a:ea typeface="-윤고딕330" pitchFamily="18" charset="-127"/>
              </a:defRPr>
            </a:pPr>
            <a:endParaRPr lang="ko-KR"/>
          </a:p>
        </c:txPr>
        <c:crossAx val="113150592"/>
        <c:crosses val="autoZero"/>
        <c:auto val="1"/>
        <c:lblAlgn val="ctr"/>
        <c:lblOffset val="100"/>
        <c:noMultiLvlLbl val="0"/>
      </c:catAx>
      <c:valAx>
        <c:axId val="11315059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>
                <a:solidFill>
                  <a:schemeClr val="bg1">
                    <a:lumMod val="95000"/>
                  </a:schemeClr>
                </a:solidFill>
                <a:latin typeface="-윤고딕330" pitchFamily="18" charset="-127"/>
                <a:ea typeface="-윤고딕330" pitchFamily="18" charset="-127"/>
              </a:defRPr>
            </a:pPr>
            <a:endParaRPr lang="ko-KR"/>
          </a:p>
        </c:txPr>
        <c:crossAx val="11314905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  <c:userShapes r:id="rId2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13149056"/>
        <c:axId val="113150592"/>
      </c:barChart>
      <c:catAx>
        <c:axId val="11314905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400">
                <a:solidFill>
                  <a:schemeClr val="bg1">
                    <a:lumMod val="95000"/>
                  </a:schemeClr>
                </a:solidFill>
                <a:latin typeface="-윤고딕330" pitchFamily="18" charset="-127"/>
                <a:ea typeface="-윤고딕330" pitchFamily="18" charset="-127"/>
              </a:defRPr>
            </a:pPr>
            <a:endParaRPr lang="ko-KR"/>
          </a:p>
        </c:txPr>
        <c:crossAx val="113150592"/>
        <c:crosses val="autoZero"/>
        <c:auto val="1"/>
        <c:lblAlgn val="ctr"/>
        <c:lblOffset val="100"/>
        <c:noMultiLvlLbl val="0"/>
      </c:catAx>
      <c:valAx>
        <c:axId val="11315059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>
                <a:solidFill>
                  <a:schemeClr val="bg1">
                    <a:lumMod val="95000"/>
                  </a:schemeClr>
                </a:solidFill>
                <a:latin typeface="-윤고딕330" pitchFamily="18" charset="-127"/>
                <a:ea typeface="-윤고딕330" pitchFamily="18" charset="-127"/>
              </a:defRPr>
            </a:pPr>
            <a:endParaRPr lang="ko-KR"/>
          </a:p>
        </c:txPr>
        <c:crossAx val="11314905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drawing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rawing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1</cdr:x>
      <cdr:y>1</cdr:y>
    </cdr:to>
    <cdr:pic>
      <cdr:nvPicPr>
        <cdr:cNvPr id="3" name="그림 2">
          <a:extLst xmlns:a="http://schemas.openxmlformats.org/drawingml/2006/main">
            <a:ext uri="{FF2B5EF4-FFF2-40B4-BE49-F238E27FC236}">
              <a16:creationId xmlns:a16="http://schemas.microsoft.com/office/drawing/2014/main" id="{D882C046-780B-9C2F-4B28-8C3A59F63272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>
          <a:extLst>
            <a:ext uri="{28A0092B-C50C-407E-A947-70E740481C1C}">
              <a14:useLocalDpi xmlns:a14="http://schemas.microsoft.com/office/drawing/2010/main" val="0"/>
            </a:ext>
          </a:extLst>
        </a:blip>
        <a:stretch xmlns:a="http://schemas.openxmlformats.org/drawingml/2006/main">
          <a:fillRect/>
        </a:stretch>
      </cdr:blipFill>
      <cdr:spPr>
        <a:xfrm xmlns:a="http://schemas.openxmlformats.org/drawingml/2006/main">
          <a:off x="-395536" y="0"/>
          <a:ext cx="5760640" cy="3456384"/>
        </a:xfrm>
        <a:prstGeom xmlns:a="http://schemas.openxmlformats.org/drawingml/2006/main" prst="rect">
          <a:avLst/>
        </a:prstGeom>
      </cdr:spPr>
    </cdr:pic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1</cdr:x>
      <cdr:y>1</cdr:y>
    </cdr:to>
    <cdr:pic>
      <cdr:nvPicPr>
        <cdr:cNvPr id="4" name="그림 3">
          <a:extLst xmlns:a="http://schemas.openxmlformats.org/drawingml/2006/main">
            <a:ext uri="{FF2B5EF4-FFF2-40B4-BE49-F238E27FC236}">
              <a16:creationId xmlns:a16="http://schemas.microsoft.com/office/drawing/2014/main" id="{9685E330-32B3-908B-23B4-C601E5FA2446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>
          <a:extLst>
            <a:ext uri="{28A0092B-C50C-407E-A947-70E740481C1C}">
              <a14:useLocalDpi xmlns:a14="http://schemas.microsoft.com/office/drawing/2010/main" val="0"/>
            </a:ext>
          </a:extLst>
        </a:blip>
        <a:stretch xmlns:a="http://schemas.openxmlformats.org/drawingml/2006/main">
          <a:fillRect/>
        </a:stretch>
      </cdr:blipFill>
      <cdr:spPr>
        <a:xfrm xmlns:a="http://schemas.openxmlformats.org/drawingml/2006/main">
          <a:off x="0" y="0"/>
          <a:ext cx="12841492" cy="6716062"/>
        </a:xfrm>
        <a:prstGeom xmlns:a="http://schemas.openxmlformats.org/drawingml/2006/main" prst="rect">
          <a:avLst/>
        </a:prstGeom>
      </cdr:spPr>
    </cdr:pic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latinLnBrk="1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F139CC57-D2AE-4524-888D-0D4AC3A0FB8F}" type="datetimeFigureOut">
              <a:rPr lang="ko-KR" altLang="en-US"/>
              <a:pPr>
                <a:defRPr/>
              </a:pPr>
              <a:t>2022-11-03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fld id="{4BD66600-C61C-46A3-855C-1139E6270451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안녕하세요 </a:t>
            </a:r>
          </a:p>
          <a:p>
            <a:r>
              <a:rPr lang="ko-KR" altLang="en-US" dirty="0"/>
              <a:t>다음 분기 게임 기획을 위한 데이터 분석을 </a:t>
            </a:r>
            <a:r>
              <a:rPr lang="ko-KR" altLang="en-US" dirty="0" err="1"/>
              <a:t>맡게된</a:t>
            </a:r>
            <a:r>
              <a:rPr lang="ko-KR" altLang="en-US" dirty="0"/>
              <a:t> </a:t>
            </a:r>
            <a:r>
              <a:rPr lang="ko-KR" altLang="en-US" dirty="0" err="1"/>
              <a:t>이유빈입니다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D66600-C61C-46A3-855C-1139E6270451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15056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ko-KR" altLang="en-US" dirty="0"/>
              <a:t>전 </a:t>
            </a:r>
            <a:r>
              <a:rPr lang="ko-KR" altLang="en-US" dirty="0" err="1"/>
              <a:t>세계별</a:t>
            </a:r>
            <a:r>
              <a:rPr lang="ko-KR" altLang="en-US" dirty="0"/>
              <a:t> 선호하는 게임 트랜드는</a:t>
            </a:r>
          </a:p>
          <a:p>
            <a:pPr>
              <a:spcBef>
                <a:spcPct val="0"/>
              </a:spcBef>
            </a:pPr>
            <a:r>
              <a:rPr lang="ko-KR" altLang="en-US" dirty="0"/>
              <a:t>그래프를 보시면 </a:t>
            </a:r>
            <a:r>
              <a:rPr lang="en-US" altLang="ko-KR" dirty="0"/>
              <a:t>2003~2016</a:t>
            </a:r>
            <a:r>
              <a:rPr lang="ko-KR" altLang="en-US" dirty="0"/>
              <a:t>년도는 액션</a:t>
            </a:r>
          </a:p>
          <a:p>
            <a:pPr>
              <a:spcBef>
                <a:spcPct val="0"/>
              </a:spcBef>
            </a:pPr>
            <a:r>
              <a:rPr lang="en-US" altLang="ko-KR" dirty="0"/>
              <a:t>1996~2002 </a:t>
            </a:r>
            <a:r>
              <a:rPr lang="ko-KR" altLang="en-US" dirty="0"/>
              <a:t>년도는 </a:t>
            </a:r>
          </a:p>
          <a:p>
            <a:pPr>
              <a:spcBef>
                <a:spcPct val="0"/>
              </a:spcBef>
            </a:pPr>
            <a:r>
              <a:rPr lang="ko-KR" altLang="en-US" dirty="0"/>
              <a:t>스포츠 선호</a:t>
            </a:r>
          </a:p>
          <a:p>
            <a:pPr>
              <a:spcBef>
                <a:spcPct val="0"/>
              </a:spcBef>
            </a:pPr>
            <a:r>
              <a:rPr lang="ko-KR" altLang="en-US" dirty="0"/>
              <a:t>대체적으로 액션 게임이 </a:t>
            </a:r>
            <a:r>
              <a:rPr lang="en-US" altLang="ko-KR" dirty="0"/>
              <a:t>1</a:t>
            </a:r>
            <a:r>
              <a:rPr lang="ko-KR" altLang="en-US" dirty="0"/>
              <a:t>순위로 트랜드가 집계 됩니다</a:t>
            </a:r>
            <a:r>
              <a:rPr lang="en-US" altLang="ko-KR" dirty="0"/>
              <a:t>.</a:t>
            </a:r>
          </a:p>
          <a:p>
            <a:pPr>
              <a:spcBef>
                <a:spcPct val="0"/>
              </a:spcBef>
            </a:pPr>
            <a:endParaRPr lang="ko-KR" altLang="en-US" dirty="0"/>
          </a:p>
        </p:txBody>
      </p:sp>
      <p:sp>
        <p:nvSpPr>
          <p:cNvPr id="1741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C7E7523-23AA-44C2-96A8-32D05F04D098}" type="slidenum">
              <a:rPr lang="ko-KR" altLang="en-US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7903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ko-KR" altLang="en-US" dirty="0"/>
              <a:t>그래프 내용을 </a:t>
            </a:r>
            <a:r>
              <a:rPr lang="en-US" altLang="ko-KR" dirty="0"/>
              <a:t>3</a:t>
            </a:r>
            <a:r>
              <a:rPr lang="ko-KR" altLang="en-US" dirty="0"/>
              <a:t>가지로 </a:t>
            </a:r>
            <a:r>
              <a:rPr lang="ko-KR" altLang="en-US" dirty="0" err="1"/>
              <a:t>요약할수있는데</a:t>
            </a:r>
            <a:endParaRPr lang="ko-KR" altLang="en-US" dirty="0"/>
          </a:p>
          <a:p>
            <a:pPr>
              <a:spcBef>
                <a:spcPct val="0"/>
              </a:spcBef>
            </a:pPr>
            <a:r>
              <a:rPr lang="en-US" altLang="ko-KR" dirty="0"/>
              <a:t>1.</a:t>
            </a:r>
            <a:r>
              <a:rPr lang="ko-KR" altLang="en-US" dirty="0"/>
              <a:t>닌텐도</a:t>
            </a:r>
          </a:p>
          <a:p>
            <a:pPr>
              <a:spcBef>
                <a:spcPct val="0"/>
              </a:spcBef>
            </a:pPr>
            <a:r>
              <a:rPr lang="en-US" altLang="ko-KR" dirty="0"/>
              <a:t>2.XBOX</a:t>
            </a:r>
          </a:p>
          <a:p>
            <a:pPr>
              <a:spcBef>
                <a:spcPct val="0"/>
              </a:spcBef>
            </a:pPr>
            <a:r>
              <a:rPr lang="en-US" altLang="ko-KR" dirty="0"/>
              <a:t>3.PC</a:t>
            </a:r>
          </a:p>
          <a:p>
            <a:pPr>
              <a:spcBef>
                <a:spcPct val="0"/>
              </a:spcBef>
            </a:pPr>
            <a:r>
              <a:rPr lang="ko-KR" altLang="en-US" dirty="0" err="1"/>
              <a:t>으로</a:t>
            </a:r>
            <a:r>
              <a:rPr lang="ko-KR" altLang="en-US" dirty="0"/>
              <a:t> </a:t>
            </a:r>
            <a:r>
              <a:rPr lang="ko-KR" altLang="en-US" dirty="0" err="1"/>
              <a:t>이루어져있습니다</a:t>
            </a:r>
            <a:r>
              <a:rPr lang="en-US" altLang="ko-KR" dirty="0"/>
              <a:t>.</a:t>
            </a:r>
          </a:p>
          <a:p>
            <a:pPr>
              <a:spcBef>
                <a:spcPct val="0"/>
              </a:spcBef>
            </a:pPr>
            <a:endParaRPr lang="en-US" altLang="ko-KR" dirty="0"/>
          </a:p>
          <a:p>
            <a:pPr>
              <a:spcBef>
                <a:spcPct val="0"/>
              </a:spcBef>
            </a:pPr>
            <a:r>
              <a:rPr lang="ko-KR" altLang="en-US" dirty="0"/>
              <a:t>이중</a:t>
            </a:r>
          </a:p>
          <a:p>
            <a:pPr>
              <a:spcBef>
                <a:spcPct val="0"/>
              </a:spcBef>
            </a:pPr>
            <a:r>
              <a:rPr lang="en-US" altLang="ko-KR" dirty="0"/>
              <a:t>1.</a:t>
            </a:r>
            <a:r>
              <a:rPr lang="ko-KR" altLang="en-US" dirty="0"/>
              <a:t>닌텐도</a:t>
            </a:r>
            <a:r>
              <a:rPr lang="en-US" altLang="ko-KR" dirty="0"/>
              <a:t>:</a:t>
            </a:r>
            <a:r>
              <a:rPr lang="ko-KR" altLang="en-US" dirty="0"/>
              <a:t>총 </a:t>
            </a:r>
            <a:r>
              <a:rPr lang="en-US" altLang="ko-KR" dirty="0"/>
              <a:t>5344</a:t>
            </a:r>
            <a:r>
              <a:rPr lang="ko-KR" altLang="en-US" dirty="0"/>
              <a:t>개</a:t>
            </a:r>
          </a:p>
          <a:p>
            <a:pPr>
              <a:spcBef>
                <a:spcPct val="0"/>
              </a:spcBef>
            </a:pPr>
            <a:r>
              <a:rPr lang="en-US" altLang="ko-KR" dirty="0"/>
              <a:t>2.XBOX : </a:t>
            </a:r>
            <a:r>
              <a:rPr lang="ko-KR" altLang="en-US" dirty="0"/>
              <a:t>총 </a:t>
            </a:r>
            <a:r>
              <a:rPr lang="en-US" altLang="ko-KR" dirty="0"/>
              <a:t>2242</a:t>
            </a:r>
            <a:r>
              <a:rPr lang="ko-KR" altLang="en-US" dirty="0"/>
              <a:t>개</a:t>
            </a:r>
          </a:p>
          <a:p>
            <a:pPr>
              <a:spcBef>
                <a:spcPct val="0"/>
              </a:spcBef>
            </a:pPr>
            <a:r>
              <a:rPr lang="en-US" altLang="ko-KR" dirty="0"/>
              <a:t>3.PC : </a:t>
            </a:r>
            <a:r>
              <a:rPr lang="ko-KR" altLang="en-US" dirty="0"/>
              <a:t>총 </a:t>
            </a:r>
            <a:r>
              <a:rPr lang="en-US" altLang="ko-KR" dirty="0"/>
              <a:t>6542</a:t>
            </a:r>
            <a:r>
              <a:rPr lang="ko-KR" altLang="en-US" dirty="0"/>
              <a:t>개</a:t>
            </a:r>
          </a:p>
          <a:p>
            <a:pPr>
              <a:spcBef>
                <a:spcPct val="0"/>
              </a:spcBef>
            </a:pPr>
            <a:r>
              <a:rPr lang="ko-KR" altLang="en-US" dirty="0"/>
              <a:t> </a:t>
            </a:r>
            <a:r>
              <a:rPr lang="en-US" altLang="ko-KR" dirty="0"/>
              <a:t>PC</a:t>
            </a:r>
            <a:r>
              <a:rPr lang="ko-KR" altLang="en-US" dirty="0"/>
              <a:t>를 제일 선호 </a:t>
            </a:r>
            <a:r>
              <a:rPr lang="ko-KR" altLang="en-US" dirty="0" err="1"/>
              <a:t>하고있습니다</a:t>
            </a:r>
            <a:r>
              <a:rPr lang="en-US" altLang="ko-KR" dirty="0"/>
              <a:t>.</a:t>
            </a:r>
          </a:p>
          <a:p>
            <a:pPr>
              <a:spcBef>
                <a:spcPct val="0"/>
              </a:spcBef>
            </a:pPr>
            <a:endParaRPr lang="ko-KR" altLang="en-US" dirty="0"/>
          </a:p>
        </p:txBody>
      </p:sp>
      <p:sp>
        <p:nvSpPr>
          <p:cNvPr id="1741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C7E7523-23AA-44C2-96A8-32D05F04D098}" type="slidenum">
              <a:rPr lang="ko-KR" altLang="en-US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55767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ko-KR" altLang="en-US" dirty="0"/>
              <a:t>이런 분석을 토대로 내린 결론으로는 </a:t>
            </a:r>
          </a:p>
          <a:p>
            <a:pPr>
              <a:spcBef>
                <a:spcPct val="0"/>
              </a:spcBef>
            </a:pPr>
            <a:endParaRPr lang="ko-KR" altLang="en-US" dirty="0"/>
          </a:p>
          <a:p>
            <a:pPr>
              <a:spcBef>
                <a:spcPct val="0"/>
              </a:spcBef>
            </a:pPr>
            <a:r>
              <a:rPr lang="ko-KR" altLang="en-US" dirty="0"/>
              <a:t>전세계의 시장 규모가 큰 북미와 유럽을 시장으로 두고</a:t>
            </a:r>
          </a:p>
          <a:p>
            <a:pPr>
              <a:spcBef>
                <a:spcPct val="0"/>
              </a:spcBef>
            </a:pPr>
            <a:r>
              <a:rPr lang="en-US" altLang="ko-KR" dirty="0"/>
              <a:t>PC </a:t>
            </a:r>
            <a:r>
              <a:rPr lang="ko-KR" altLang="en-US" dirty="0" err="1"/>
              <a:t>플렛폼을</a:t>
            </a:r>
            <a:r>
              <a:rPr lang="ko-KR" altLang="en-US" dirty="0"/>
              <a:t> 중심으로 </a:t>
            </a:r>
            <a:r>
              <a:rPr lang="ko-KR" altLang="en-US" dirty="0" err="1"/>
              <a:t>엑션</a:t>
            </a:r>
            <a:r>
              <a:rPr lang="ko-KR" altLang="en-US" dirty="0"/>
              <a:t> 장르의 게임을 준비해야합니다</a:t>
            </a:r>
            <a:r>
              <a:rPr lang="en-US" altLang="ko-KR" dirty="0"/>
              <a:t>.</a:t>
            </a:r>
          </a:p>
          <a:p>
            <a:pPr>
              <a:spcBef>
                <a:spcPct val="0"/>
              </a:spcBef>
            </a:pPr>
            <a:r>
              <a:rPr lang="ko-KR" altLang="en-US" dirty="0"/>
              <a:t>또한 스포츠 분야도 가능하다면 개발을 하는게 </a:t>
            </a:r>
            <a:r>
              <a:rPr lang="ko-KR" altLang="en-US" dirty="0" err="1"/>
              <a:t>좋을것으로</a:t>
            </a:r>
            <a:r>
              <a:rPr lang="ko-KR" altLang="en-US" dirty="0"/>
              <a:t> 예상됩니다</a:t>
            </a:r>
            <a:r>
              <a:rPr lang="en-US" altLang="ko-KR" dirty="0"/>
              <a:t>.</a:t>
            </a:r>
          </a:p>
          <a:p>
            <a:pPr>
              <a:spcBef>
                <a:spcPct val="0"/>
              </a:spcBef>
            </a:pPr>
            <a:endParaRPr lang="en-US" altLang="ko-KR" dirty="0"/>
          </a:p>
          <a:p>
            <a:pPr>
              <a:spcBef>
                <a:spcPct val="0"/>
              </a:spcBef>
            </a:pPr>
            <a:r>
              <a:rPr lang="ko-KR" altLang="en-US" dirty="0"/>
              <a:t>이상으로 발표를 마치겠습니다</a:t>
            </a:r>
            <a:r>
              <a:rPr lang="en-US" altLang="ko-KR" dirty="0"/>
              <a:t>. </a:t>
            </a:r>
            <a:r>
              <a:rPr lang="ko-KR" altLang="en-US" dirty="0"/>
              <a:t>감사합니다</a:t>
            </a:r>
            <a:r>
              <a:rPr lang="en-US" altLang="ko-KR" dirty="0"/>
              <a:t>.</a:t>
            </a:r>
          </a:p>
          <a:p>
            <a:pPr>
              <a:spcBef>
                <a:spcPct val="0"/>
              </a:spcBef>
            </a:pPr>
            <a:endParaRPr lang="ko-KR" altLang="en-US" dirty="0"/>
          </a:p>
        </p:txBody>
      </p:sp>
      <p:sp>
        <p:nvSpPr>
          <p:cNvPr id="2150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0C2F42C-21BB-4D87-927B-1D82F34B6700}" type="slidenum">
              <a:rPr lang="ko-KR" altLang="en-US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43431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목차로는 서론 </a:t>
            </a:r>
            <a:r>
              <a:rPr lang="en-US" altLang="ko-KR" dirty="0"/>
              <a:t>, </a:t>
            </a:r>
            <a:r>
              <a:rPr lang="ko-KR" altLang="en-US" dirty="0"/>
              <a:t>본론</a:t>
            </a:r>
            <a:r>
              <a:rPr lang="en-US" altLang="ko-KR" dirty="0"/>
              <a:t>: </a:t>
            </a:r>
            <a:r>
              <a:rPr lang="ko-KR" altLang="en-US" dirty="0"/>
              <a:t>데이터 분석</a:t>
            </a:r>
            <a:r>
              <a:rPr lang="en-US" altLang="ko-KR" dirty="0"/>
              <a:t>, </a:t>
            </a:r>
            <a:r>
              <a:rPr lang="ko-KR" altLang="en-US" dirty="0"/>
              <a:t>결론으로 </a:t>
            </a:r>
            <a:r>
              <a:rPr lang="ko-KR" altLang="en-US" dirty="0" err="1"/>
              <a:t>이루어져있습니다</a:t>
            </a:r>
            <a:endParaRPr lang="ko-KR" altLang="en-US" dirty="0"/>
          </a:p>
          <a:p>
            <a:r>
              <a:rPr lang="ko-KR" altLang="en-US" dirty="0"/>
              <a:t>서론 입니다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D66600-C61C-46A3-855C-1139E6270451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20211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서론은 목표와 범위</a:t>
            </a:r>
            <a:r>
              <a:rPr lang="en-US" altLang="ko-KR" dirty="0"/>
              <a:t>, </a:t>
            </a:r>
            <a:r>
              <a:rPr lang="ko-KR" altLang="en-US" dirty="0"/>
              <a:t>분석한 데이터 로 </a:t>
            </a:r>
            <a:r>
              <a:rPr lang="ko-KR" altLang="en-US" dirty="0" err="1"/>
              <a:t>이루어져있습니다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D66600-C61C-46A3-855C-1139E6270451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21129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ko-KR" altLang="en-US" dirty="0"/>
              <a:t>현재 게임시장의 규모가 </a:t>
            </a:r>
            <a:r>
              <a:rPr lang="ko-KR" altLang="en-US" dirty="0" err="1"/>
              <a:t>커지고있습니다</a:t>
            </a:r>
            <a:r>
              <a:rPr lang="en-US" altLang="ko-KR" dirty="0"/>
              <a:t>. 2021</a:t>
            </a:r>
            <a:r>
              <a:rPr lang="ko-KR" altLang="en-US" dirty="0"/>
              <a:t>년 기준 작년보다 </a:t>
            </a:r>
            <a:r>
              <a:rPr lang="en-US" altLang="ko-KR" dirty="0"/>
              <a:t>1.4% </a:t>
            </a:r>
            <a:r>
              <a:rPr lang="ko-KR" altLang="en-US" dirty="0"/>
              <a:t>증가 </a:t>
            </a:r>
            <a:r>
              <a:rPr lang="ko-KR" altLang="en-US" dirty="0" err="1"/>
              <a:t>하고있는</a:t>
            </a:r>
            <a:r>
              <a:rPr lang="ko-KR" altLang="en-US" dirty="0"/>
              <a:t> 추세입니다</a:t>
            </a:r>
            <a:r>
              <a:rPr lang="en-US" altLang="ko-KR" dirty="0"/>
              <a:t>.</a:t>
            </a:r>
          </a:p>
          <a:p>
            <a:pPr>
              <a:spcBef>
                <a:spcPct val="0"/>
              </a:spcBef>
            </a:pPr>
            <a:r>
              <a:rPr lang="ko-KR" altLang="en-US" dirty="0"/>
              <a:t>그래서 저희의 목표는 준비된 데이터를 분석하여 게임장르와 공략 나라 선정으로 되겠습니다</a:t>
            </a:r>
            <a:r>
              <a:rPr lang="en-US" altLang="ko-KR" dirty="0"/>
              <a:t>.</a:t>
            </a:r>
          </a:p>
          <a:p>
            <a:pPr>
              <a:spcBef>
                <a:spcPct val="0"/>
              </a:spcBef>
            </a:pPr>
            <a:endParaRPr lang="ko-KR" altLang="en-US" dirty="0"/>
          </a:p>
        </p:txBody>
      </p:sp>
      <p:sp>
        <p:nvSpPr>
          <p:cNvPr id="1741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C7E7523-23AA-44C2-96A8-32D05F04D098}" type="slidenum">
              <a:rPr lang="ko-KR" altLang="en-US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저희가 준비한 데이터의 내용은 이렇게 되어 있습니다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D66600-C61C-46A3-855C-1139E6270451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81974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D66600-C61C-46A3-855C-1139E6270451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59302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ko-KR" altLang="en-US" dirty="0"/>
              <a:t>본론입니다</a:t>
            </a:r>
            <a:r>
              <a:rPr lang="en-US" altLang="ko-KR" dirty="0"/>
              <a:t>.</a:t>
            </a:r>
          </a:p>
          <a:p>
            <a:pPr>
              <a:spcBef>
                <a:spcPct val="0"/>
              </a:spcBef>
            </a:pPr>
            <a:r>
              <a:rPr lang="ko-KR" altLang="en-US" dirty="0"/>
              <a:t>미국의 판매량은 액션과 스포츠 </a:t>
            </a:r>
            <a:r>
              <a:rPr lang="ko-KR" altLang="en-US" dirty="0" err="1"/>
              <a:t>슈팅순입니다</a:t>
            </a:r>
            <a:endParaRPr lang="ko-KR" altLang="en-US" dirty="0"/>
          </a:p>
          <a:p>
            <a:pPr>
              <a:spcBef>
                <a:spcPct val="0"/>
              </a:spcBef>
            </a:pPr>
            <a:r>
              <a:rPr lang="ko-KR" altLang="en-US" dirty="0"/>
              <a:t>유럽은 액션과 </a:t>
            </a:r>
            <a:r>
              <a:rPr lang="ko-KR" altLang="en-US" dirty="0" err="1"/>
              <a:t>스포트</a:t>
            </a:r>
            <a:r>
              <a:rPr lang="ko-KR" altLang="en-US" dirty="0"/>
              <a:t> 슈팅 순입니다</a:t>
            </a:r>
          </a:p>
          <a:p>
            <a:pPr>
              <a:spcBef>
                <a:spcPct val="0"/>
              </a:spcBef>
            </a:pPr>
            <a:endParaRPr lang="ko-KR" altLang="en-US" dirty="0"/>
          </a:p>
        </p:txBody>
      </p:sp>
      <p:sp>
        <p:nvSpPr>
          <p:cNvPr id="1741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C7E7523-23AA-44C2-96A8-32D05F04D098}" type="slidenum">
              <a:rPr lang="ko-KR" altLang="en-US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27546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ko-KR" altLang="en-US" dirty="0"/>
              <a:t>일본은 롤플레잉 액션 스포츠 순입니다</a:t>
            </a:r>
            <a:r>
              <a:rPr lang="en-US" altLang="ko-KR" dirty="0"/>
              <a:t>.</a:t>
            </a:r>
          </a:p>
          <a:p>
            <a:pPr>
              <a:spcBef>
                <a:spcPct val="0"/>
              </a:spcBef>
            </a:pPr>
            <a:r>
              <a:rPr lang="ko-KR" altLang="en-US" dirty="0"/>
              <a:t>다른 나라 판매량은 액션 스포츠 슈팅입니다</a:t>
            </a:r>
            <a:r>
              <a:rPr lang="en-US" altLang="ko-KR" dirty="0"/>
              <a:t>.</a:t>
            </a:r>
          </a:p>
          <a:p>
            <a:pPr>
              <a:spcBef>
                <a:spcPct val="0"/>
              </a:spcBef>
            </a:pPr>
            <a:endParaRPr lang="ko-KR" altLang="en-US" dirty="0"/>
          </a:p>
        </p:txBody>
      </p:sp>
      <p:sp>
        <p:nvSpPr>
          <p:cNvPr id="1741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C7E7523-23AA-44C2-96A8-32D05F04D098}" type="slidenum">
              <a:rPr lang="ko-KR" altLang="en-US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10131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ko-KR" altLang="en-US" dirty="0"/>
              <a:t>이것들을 </a:t>
            </a:r>
            <a:r>
              <a:rPr lang="ko-KR" altLang="en-US" dirty="0" err="1"/>
              <a:t>히트맵으로</a:t>
            </a:r>
            <a:r>
              <a:rPr lang="ko-KR" altLang="en-US" dirty="0"/>
              <a:t> </a:t>
            </a:r>
            <a:r>
              <a:rPr lang="ko-KR" altLang="en-US" dirty="0" err="1"/>
              <a:t>볼시</a:t>
            </a:r>
            <a:endParaRPr lang="ko-KR" altLang="en-US" dirty="0"/>
          </a:p>
          <a:p>
            <a:pPr>
              <a:spcBef>
                <a:spcPct val="0"/>
              </a:spcBef>
            </a:pPr>
            <a:r>
              <a:rPr lang="ko-KR" altLang="en-US" dirty="0" err="1"/>
              <a:t>대채적으로</a:t>
            </a:r>
            <a:r>
              <a:rPr lang="ko-KR" altLang="en-US" dirty="0"/>
              <a:t> 액션을 선호하는 모습을 보여주며</a:t>
            </a:r>
          </a:p>
          <a:p>
            <a:pPr>
              <a:spcBef>
                <a:spcPct val="0"/>
              </a:spcBef>
            </a:pPr>
            <a:r>
              <a:rPr lang="ko-KR" altLang="en-US" dirty="0" err="1"/>
              <a:t>일본같은</a:t>
            </a:r>
            <a:r>
              <a:rPr lang="ko-KR" altLang="en-US" dirty="0"/>
              <a:t> 경우에는 롤 </a:t>
            </a:r>
            <a:r>
              <a:rPr lang="ko-KR" altLang="en-US" dirty="0" err="1"/>
              <a:t>플레잉을</a:t>
            </a:r>
            <a:r>
              <a:rPr lang="ko-KR" altLang="en-US" dirty="0"/>
              <a:t> 선호합니다</a:t>
            </a:r>
          </a:p>
          <a:p>
            <a:pPr>
              <a:spcBef>
                <a:spcPct val="0"/>
              </a:spcBef>
            </a:pPr>
            <a:r>
              <a:rPr lang="ko-KR" altLang="en-US" dirty="0" err="1"/>
              <a:t>그다음으로는</a:t>
            </a:r>
            <a:r>
              <a:rPr lang="ko-KR" altLang="en-US" dirty="0"/>
              <a:t> 스포츠 장르도 강세를 보여줍니다</a:t>
            </a:r>
            <a:r>
              <a:rPr lang="en-US" altLang="ko-KR" dirty="0"/>
              <a:t>.</a:t>
            </a:r>
          </a:p>
          <a:p>
            <a:pPr>
              <a:spcBef>
                <a:spcPct val="0"/>
              </a:spcBef>
            </a:pPr>
            <a:endParaRPr lang="ko-KR" altLang="en-US" dirty="0"/>
          </a:p>
        </p:txBody>
      </p:sp>
      <p:sp>
        <p:nvSpPr>
          <p:cNvPr id="1741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C7E7523-23AA-44C2-96A8-32D05F04D098}" type="slidenum">
              <a:rPr lang="ko-KR" altLang="en-US"/>
              <a:pPr/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255BAB-8C15-4317-8884-9FFC216C8F86}" type="datetimeFigureOut">
              <a:rPr lang="ko-KR" altLang="en-US"/>
              <a:pPr>
                <a:defRPr/>
              </a:pPr>
              <a:t>2022-11-03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474594-720A-4F88-9015-D58FB8F31651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85DB47-B366-43DD-B534-6D4E450D89A9}" type="datetimeFigureOut">
              <a:rPr lang="ko-KR" altLang="en-US"/>
              <a:pPr>
                <a:defRPr/>
              </a:pPr>
              <a:t>2022-11-03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8E9457-6DB4-44AF-AA2E-41C90DEC6229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B0BAD4-52EF-4C96-B320-5CB7C441AD8E}" type="datetimeFigureOut">
              <a:rPr lang="ko-KR" altLang="en-US"/>
              <a:pPr>
                <a:defRPr/>
              </a:pPr>
              <a:t>2022-11-03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F354A0-A6E2-4FFE-9F3A-AEBF2334A0CB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042659-D9E6-49D3-A885-EC26D4B8C452}" type="datetimeFigureOut">
              <a:rPr lang="ko-KR" altLang="en-US"/>
              <a:pPr>
                <a:defRPr/>
              </a:pPr>
              <a:t>2022-11-03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214DFA-F505-47A9-AD24-7164AFD6EA17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43DE33-EE70-48BB-A279-B275C9E03A58}" type="datetimeFigureOut">
              <a:rPr lang="ko-KR" altLang="en-US"/>
              <a:pPr>
                <a:defRPr/>
              </a:pPr>
              <a:t>2022-11-03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F9841B-AE62-46C6-95DF-5424639CE066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95D460-4240-4A72-8715-7BE16EA16B55}" type="datetimeFigureOut">
              <a:rPr lang="ko-KR" altLang="en-US"/>
              <a:pPr>
                <a:defRPr/>
              </a:pPr>
              <a:t>2022-11-03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912C9C-E40D-42AD-ABB1-25C1CF4758B6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24B59B-7D21-4CD8-9301-F84F83850792}" type="datetimeFigureOut">
              <a:rPr lang="ko-KR" altLang="en-US"/>
              <a:pPr>
                <a:defRPr/>
              </a:pPr>
              <a:t>2022-11-03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5E86E2-EAA2-4EC1-9505-88356678004E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55DF3B-7361-4035-8754-55E19C8A5EE5}" type="datetimeFigureOut">
              <a:rPr lang="ko-KR" altLang="en-US"/>
              <a:pPr>
                <a:defRPr/>
              </a:pPr>
              <a:t>2022-11-03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EDDC93-76F9-4CC7-B961-5837E009F027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BEDA78-427B-46C9-A185-F4C82FD4212E}" type="datetimeFigureOut">
              <a:rPr lang="ko-KR" altLang="en-US"/>
              <a:pPr>
                <a:defRPr/>
              </a:pPr>
              <a:t>2022-11-03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922462-DFBB-4F38-B530-262E4667805B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A70A77-1A2E-40A3-80D8-A5B02B4E400F}" type="datetimeFigureOut">
              <a:rPr lang="ko-KR" altLang="en-US"/>
              <a:pPr>
                <a:defRPr/>
              </a:pPr>
              <a:t>2022-11-03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4EB6D8-2726-49F7-90E7-D38CC38D3982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090268-F590-4627-AE0E-BA45A8B40EF4}" type="datetimeFigureOut">
              <a:rPr lang="ko-KR" altLang="en-US"/>
              <a:pPr>
                <a:defRPr/>
              </a:pPr>
              <a:t>2022-11-03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B03E6C-55F8-4302-BAFF-31D54AE24C34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F16E4D8-7733-441E-A8FF-2DBC8CB56AC6}" type="datetimeFigureOut">
              <a:rPr lang="ko-KR" altLang="en-US"/>
              <a:pPr>
                <a:defRPr/>
              </a:pPr>
              <a:t>2022-11-03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latinLnBrk="1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BAD71DA1-D639-415E-8762-28DF7B06A233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 latinLnBrk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codestates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33285" y="1460771"/>
            <a:ext cx="7416824" cy="1569660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480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다음 분기 게임 </a:t>
            </a:r>
            <a:endParaRPr lang="en-US" altLang="ko-KR" sz="4800" dirty="0">
              <a:ln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480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출시에</a:t>
            </a:r>
            <a:r>
              <a:rPr lang="en-US" altLang="ko-KR" sz="480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480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관한 분석</a:t>
            </a:r>
            <a:endParaRPr lang="en-US" altLang="ko-KR" sz="4800" dirty="0">
              <a:ln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 flipV="1">
            <a:off x="557907" y="1275077"/>
            <a:ext cx="7596137" cy="4822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>
            <a:cxnSpLocks/>
          </p:cNvCxnSpPr>
          <p:nvPr/>
        </p:nvCxnSpPr>
        <p:spPr>
          <a:xfrm>
            <a:off x="683568" y="3274186"/>
            <a:ext cx="7344816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55576" y="3567443"/>
            <a:ext cx="7398468" cy="461665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40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AIB 16 </a:t>
            </a:r>
            <a:r>
              <a:rPr lang="ko-KR" altLang="en-US" sz="240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이유빈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411760" y="1545994"/>
            <a:ext cx="936104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 </a:t>
            </a:r>
            <a:endParaRPr lang="en-US" altLang="ko-KR" sz="1600" dirty="0">
              <a:ln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BD3F2C6-87F8-5453-7330-74B5DCDFAF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7392" y="1460771"/>
            <a:ext cx="882717" cy="8827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2"/>
          <p:cNvGrpSpPr>
            <a:grpSpLocks/>
          </p:cNvGrpSpPr>
          <p:nvPr/>
        </p:nvGrpSpPr>
        <p:grpSpPr bwMode="auto">
          <a:xfrm>
            <a:off x="7517835" y="121488"/>
            <a:ext cx="1453146" cy="601580"/>
            <a:chOff x="7128802" y="-48426"/>
            <a:chExt cx="1816633" cy="601452"/>
          </a:xfrm>
        </p:grpSpPr>
        <p:sp>
          <p:nvSpPr>
            <p:cNvPr id="31" name="TextBox 30"/>
            <p:cNvSpPr txBox="1"/>
            <p:nvPr/>
          </p:nvSpPr>
          <p:spPr>
            <a:xfrm>
              <a:off x="7231636" y="259761"/>
              <a:ext cx="1713799" cy="276940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200" dirty="0">
                  <a:ln>
                    <a:solidFill>
                      <a:schemeClr val="bg1">
                        <a:lumMod val="95000"/>
                        <a:alpha val="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+mn-ea"/>
                  <a:ea typeface="+mn-ea"/>
                </a:rPr>
                <a:t>게임 데이터 분석</a:t>
              </a:r>
            </a:p>
          </p:txBody>
        </p:sp>
        <p:cxnSp>
          <p:nvCxnSpPr>
            <p:cNvPr id="32" name="직선 연결선 31"/>
            <p:cNvCxnSpPr/>
            <p:nvPr/>
          </p:nvCxnSpPr>
          <p:spPr>
            <a:xfrm>
              <a:off x="7128802" y="267448"/>
              <a:ext cx="180015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>
              <a:off x="7128802" y="553026"/>
              <a:ext cx="180015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7288667" y="-48426"/>
              <a:ext cx="1599734" cy="30771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400" dirty="0">
                  <a:ln>
                    <a:solidFill>
                      <a:schemeClr val="bg1">
                        <a:lumMod val="95000"/>
                        <a:alpha val="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+mn-ea"/>
                  <a:ea typeface="+mn-ea"/>
                </a:rPr>
                <a:t>AI </a:t>
              </a:r>
              <a:r>
                <a:rPr lang="en-US" altLang="ko-KR" sz="1400" dirty="0" err="1">
                  <a:ln>
                    <a:solidFill>
                      <a:schemeClr val="bg1">
                        <a:lumMod val="95000"/>
                        <a:alpha val="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+mn-ea"/>
                  <a:ea typeface="+mn-ea"/>
                </a:rPr>
                <a:t>codestates</a:t>
              </a:r>
              <a:endParaRPr lang="en-US" altLang="ko-KR" sz="140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755576" y="195486"/>
            <a:ext cx="184731" cy="230832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900" dirty="0">
              <a:ln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graphicFrame>
        <p:nvGraphicFramePr>
          <p:cNvPr id="43" name="차트 42"/>
          <p:cNvGraphicFramePr/>
          <p:nvPr>
            <p:extLst>
              <p:ext uri="{D42A27DB-BD31-4B8C-83A1-F6EECF244321}">
                <p14:modId xmlns:p14="http://schemas.microsoft.com/office/powerpoint/2010/main" val="2992364442"/>
              </p:ext>
            </p:extLst>
          </p:nvPr>
        </p:nvGraphicFramePr>
        <p:xfrm>
          <a:off x="395536" y="987574"/>
          <a:ext cx="5760640" cy="38164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5" name="TextBox 44"/>
          <p:cNvSpPr txBox="1"/>
          <p:nvPr/>
        </p:nvSpPr>
        <p:spPr>
          <a:xfrm>
            <a:off x="6516215" y="2032568"/>
            <a:ext cx="2409143" cy="17186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200" spc="300" dirty="0">
                <a:ln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  <a:ea typeface="+mn-ea"/>
              </a:rPr>
              <a:t>그래프를 보시면 </a:t>
            </a:r>
            <a:r>
              <a:rPr lang="en-US" altLang="ko-KR" sz="1200" spc="300" dirty="0">
                <a:ln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  <a:ea typeface="+mn-ea"/>
              </a:rPr>
              <a:t>2003~2016</a:t>
            </a:r>
            <a:r>
              <a:rPr lang="ko-KR" altLang="en-US" sz="1200" spc="300" dirty="0">
                <a:ln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  <a:ea typeface="+mn-ea"/>
              </a:rPr>
              <a:t>년도는 액션</a:t>
            </a:r>
            <a:endParaRPr lang="en-US" altLang="ko-KR" sz="1200" spc="300" dirty="0">
              <a:ln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+mn-ea"/>
              <a:ea typeface="+mn-ea"/>
            </a:endParaRPr>
          </a:p>
          <a:p>
            <a:pPr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spc="300" dirty="0">
                <a:ln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  <a:ea typeface="+mn-ea"/>
              </a:rPr>
              <a:t>1996~2002 </a:t>
            </a:r>
            <a:r>
              <a:rPr lang="ko-KR" altLang="en-US" sz="1200" spc="300" dirty="0">
                <a:ln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  <a:ea typeface="+mn-ea"/>
              </a:rPr>
              <a:t>년도는 </a:t>
            </a:r>
            <a:endParaRPr lang="en-US" altLang="ko-KR" sz="1200" spc="300" dirty="0">
              <a:ln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+mn-ea"/>
              <a:ea typeface="+mn-ea"/>
            </a:endParaRPr>
          </a:p>
          <a:p>
            <a:pPr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200" spc="300" dirty="0">
                <a:ln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  <a:ea typeface="+mn-ea"/>
              </a:rPr>
              <a:t>스포츠 선호</a:t>
            </a:r>
            <a:endParaRPr lang="en-US" altLang="ko-KR" sz="1200" spc="300" dirty="0">
              <a:ln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+mn-ea"/>
              <a:ea typeface="+mn-ea"/>
            </a:endParaRPr>
          </a:p>
          <a:p>
            <a:pPr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200" spc="300" dirty="0">
                <a:ln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  <a:ea typeface="+mn-ea"/>
              </a:rPr>
              <a:t>대체적으로 액션 게임이 </a:t>
            </a:r>
            <a:r>
              <a:rPr lang="en-US" altLang="ko-KR" sz="1200" spc="300" dirty="0">
                <a:ln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  <a:ea typeface="+mn-ea"/>
              </a:rPr>
              <a:t>1</a:t>
            </a:r>
            <a:r>
              <a:rPr lang="ko-KR" altLang="en-US" sz="1200" spc="300" dirty="0">
                <a:ln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  <a:ea typeface="+mn-ea"/>
              </a:rPr>
              <a:t>순위</a:t>
            </a:r>
            <a:endParaRPr lang="en-US" altLang="ko-KR" sz="1200" spc="300" dirty="0">
              <a:ln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99592" y="675757"/>
            <a:ext cx="43924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전 세계 년 도별 게임 트랜드</a:t>
            </a:r>
            <a:endParaRPr lang="en-US" altLang="ko-KR" sz="1400" dirty="0">
              <a:ln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48182D-1520-2D05-59F2-05C9D01F23C6}"/>
              </a:ext>
            </a:extLst>
          </p:cNvPr>
          <p:cNvSpPr txBox="1"/>
          <p:nvPr/>
        </p:nvSpPr>
        <p:spPr>
          <a:xfrm>
            <a:off x="87840" y="152974"/>
            <a:ext cx="912429" cy="276999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spc="30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  <a:ea typeface="+mn-ea"/>
              </a:rPr>
              <a:t>Ⅱ. </a:t>
            </a:r>
            <a:r>
              <a:rPr lang="ko-KR" altLang="en-US" sz="1150" spc="30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본론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547B48-B60F-9291-E9AE-72154F02832F}"/>
              </a:ext>
            </a:extLst>
          </p:cNvPr>
          <p:cNvSpPr txBox="1"/>
          <p:nvPr/>
        </p:nvSpPr>
        <p:spPr>
          <a:xfrm>
            <a:off x="755576" y="195486"/>
            <a:ext cx="1317990" cy="230832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90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  <a:ea typeface="+mn-ea"/>
              </a:rPr>
              <a:t>_ </a:t>
            </a:r>
            <a:r>
              <a:rPr lang="ko-KR" altLang="en-US" sz="90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  <a:ea typeface="+mn-ea"/>
              </a:rPr>
              <a:t>년도 별 게임 트랜드</a:t>
            </a:r>
          </a:p>
        </p:txBody>
      </p:sp>
    </p:spTree>
    <p:extLst>
      <p:ext uri="{BB962C8B-B14F-4D97-AF65-F5344CB8AC3E}">
        <p14:creationId xmlns:p14="http://schemas.microsoft.com/office/powerpoint/2010/main" val="203718546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2"/>
          <p:cNvGrpSpPr>
            <a:grpSpLocks/>
          </p:cNvGrpSpPr>
          <p:nvPr/>
        </p:nvGrpSpPr>
        <p:grpSpPr bwMode="auto">
          <a:xfrm>
            <a:off x="7517835" y="121488"/>
            <a:ext cx="1453146" cy="601580"/>
            <a:chOff x="7128802" y="-48426"/>
            <a:chExt cx="1816633" cy="601452"/>
          </a:xfrm>
        </p:grpSpPr>
        <p:sp>
          <p:nvSpPr>
            <p:cNvPr id="31" name="TextBox 30"/>
            <p:cNvSpPr txBox="1"/>
            <p:nvPr/>
          </p:nvSpPr>
          <p:spPr>
            <a:xfrm>
              <a:off x="7231636" y="259761"/>
              <a:ext cx="1713799" cy="276940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200" dirty="0">
                  <a:ln>
                    <a:solidFill>
                      <a:schemeClr val="bg1">
                        <a:lumMod val="95000"/>
                        <a:alpha val="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+mn-ea"/>
                  <a:ea typeface="+mn-ea"/>
                </a:rPr>
                <a:t>게임 데이터 분석</a:t>
              </a:r>
            </a:p>
          </p:txBody>
        </p:sp>
        <p:cxnSp>
          <p:nvCxnSpPr>
            <p:cNvPr id="32" name="직선 연결선 31"/>
            <p:cNvCxnSpPr/>
            <p:nvPr/>
          </p:nvCxnSpPr>
          <p:spPr>
            <a:xfrm>
              <a:off x="7128802" y="267448"/>
              <a:ext cx="180015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>
              <a:off x="7128802" y="553026"/>
              <a:ext cx="180015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7288667" y="-48426"/>
              <a:ext cx="1599734" cy="30771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400" dirty="0">
                  <a:ln>
                    <a:solidFill>
                      <a:schemeClr val="bg1">
                        <a:lumMod val="95000"/>
                        <a:alpha val="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+mn-ea"/>
                  <a:ea typeface="+mn-ea"/>
                </a:rPr>
                <a:t>AI </a:t>
              </a:r>
              <a:r>
                <a:rPr lang="en-US" altLang="ko-KR" sz="1400" dirty="0" err="1">
                  <a:ln>
                    <a:solidFill>
                      <a:schemeClr val="bg1">
                        <a:lumMod val="95000"/>
                        <a:alpha val="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+mn-ea"/>
                  <a:ea typeface="+mn-ea"/>
                </a:rPr>
                <a:t>codestates</a:t>
              </a:r>
              <a:endParaRPr lang="en-US" altLang="ko-KR" sz="140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755576" y="195486"/>
            <a:ext cx="184731" cy="230832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900" dirty="0">
              <a:ln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graphicFrame>
        <p:nvGraphicFramePr>
          <p:cNvPr id="43" name="차트 42"/>
          <p:cNvGraphicFramePr/>
          <p:nvPr>
            <p:extLst>
              <p:ext uri="{D42A27DB-BD31-4B8C-83A1-F6EECF244321}">
                <p14:modId xmlns:p14="http://schemas.microsoft.com/office/powerpoint/2010/main" val="1971596436"/>
              </p:ext>
            </p:extLst>
          </p:nvPr>
        </p:nvGraphicFramePr>
        <p:xfrm>
          <a:off x="395536" y="987574"/>
          <a:ext cx="5760640" cy="38164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755576" y="605961"/>
            <a:ext cx="43924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전 세계 선호하는 플랫폼</a:t>
            </a:r>
            <a:endParaRPr lang="en-US" altLang="ko-KR" sz="1400" dirty="0">
              <a:ln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48182D-1520-2D05-59F2-05C9D01F23C6}"/>
              </a:ext>
            </a:extLst>
          </p:cNvPr>
          <p:cNvSpPr txBox="1"/>
          <p:nvPr/>
        </p:nvSpPr>
        <p:spPr>
          <a:xfrm>
            <a:off x="87840" y="152974"/>
            <a:ext cx="912429" cy="276999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spc="30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  <a:ea typeface="+mn-ea"/>
              </a:rPr>
              <a:t>Ⅱ. </a:t>
            </a:r>
            <a:r>
              <a:rPr lang="ko-KR" altLang="en-US" sz="1150" spc="30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본론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547B48-B60F-9291-E9AE-72154F02832F}"/>
              </a:ext>
            </a:extLst>
          </p:cNvPr>
          <p:cNvSpPr txBox="1"/>
          <p:nvPr/>
        </p:nvSpPr>
        <p:spPr>
          <a:xfrm>
            <a:off x="755576" y="195486"/>
            <a:ext cx="1122423" cy="230832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90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  <a:ea typeface="+mn-ea"/>
              </a:rPr>
              <a:t>_ </a:t>
            </a:r>
            <a:r>
              <a:rPr lang="ko-KR" altLang="en-US" sz="90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  <a:ea typeface="+mn-ea"/>
              </a:rPr>
              <a:t>선호하는 플랫폼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BD545FB-D1EF-6A9F-6732-8372592911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948" y="911911"/>
            <a:ext cx="6538292" cy="4036103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33A24E83-1402-32AE-C3DF-CBDC9E0D00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518" y="915566"/>
            <a:ext cx="6534722" cy="396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547F49C-53F0-1B07-946B-50118189CC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9788" y="1552432"/>
            <a:ext cx="2324424" cy="203863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A00E35B-7800-096E-BB49-A5C82D4D8FC6}"/>
              </a:ext>
            </a:extLst>
          </p:cNvPr>
          <p:cNvSpPr txBox="1"/>
          <p:nvPr/>
        </p:nvSpPr>
        <p:spPr>
          <a:xfrm>
            <a:off x="6804248" y="1059582"/>
            <a:ext cx="2304256" cy="25496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spc="300" dirty="0">
                <a:ln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  <a:ea typeface="+mn-ea"/>
              </a:rPr>
              <a:t>1.</a:t>
            </a:r>
            <a:r>
              <a:rPr lang="ko-KR" altLang="en-US" sz="1200" spc="300" dirty="0">
                <a:ln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  <a:ea typeface="+mn-ea"/>
              </a:rPr>
              <a:t>닌텐도</a:t>
            </a:r>
            <a:endParaRPr lang="en-US" altLang="ko-KR" sz="1200" spc="300" dirty="0">
              <a:ln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+mn-ea"/>
              <a:ea typeface="+mn-ea"/>
            </a:endParaRPr>
          </a:p>
          <a:p>
            <a:pPr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spc="300" dirty="0">
                <a:ln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  <a:ea typeface="+mn-ea"/>
              </a:rPr>
              <a:t>2.XBOX</a:t>
            </a:r>
          </a:p>
          <a:p>
            <a:pPr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spc="300" dirty="0">
                <a:ln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  <a:ea typeface="+mn-ea"/>
              </a:rPr>
              <a:t>3.PC</a:t>
            </a:r>
          </a:p>
          <a:p>
            <a:pPr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200" spc="300" dirty="0" err="1">
                <a:ln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  <a:ea typeface="+mn-ea"/>
              </a:rPr>
              <a:t>으로</a:t>
            </a:r>
            <a:r>
              <a:rPr lang="ko-KR" altLang="en-US" sz="1200" spc="300" dirty="0">
                <a:ln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200" spc="300" dirty="0" err="1">
                <a:ln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  <a:ea typeface="+mn-ea"/>
              </a:rPr>
              <a:t>이루어져있는데</a:t>
            </a:r>
            <a:endParaRPr lang="en-US" altLang="ko-KR" sz="1200" spc="300" dirty="0">
              <a:ln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+mn-ea"/>
              <a:ea typeface="+mn-ea"/>
            </a:endParaRPr>
          </a:p>
          <a:p>
            <a:pPr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200" spc="300" dirty="0">
              <a:ln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+mn-ea"/>
              <a:ea typeface="+mn-ea"/>
            </a:endParaRPr>
          </a:p>
          <a:p>
            <a:pPr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200" spc="300" dirty="0">
                <a:ln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  <a:ea typeface="+mn-ea"/>
              </a:rPr>
              <a:t>이중</a:t>
            </a:r>
            <a:endParaRPr lang="en-US" altLang="ko-KR" sz="1200" spc="300" dirty="0">
              <a:ln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+mn-ea"/>
              <a:ea typeface="+mn-ea"/>
            </a:endParaRPr>
          </a:p>
          <a:p>
            <a:pPr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spc="300" dirty="0">
                <a:ln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1.</a:t>
            </a:r>
            <a:r>
              <a:rPr lang="ko-KR" altLang="en-US" sz="1200" spc="300" dirty="0">
                <a:ln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닌텐도</a:t>
            </a:r>
            <a:r>
              <a:rPr lang="en-US" altLang="ko-KR" sz="1200" spc="300" dirty="0">
                <a:ln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:</a:t>
            </a:r>
            <a:r>
              <a:rPr lang="ko-KR" altLang="en-US" sz="1200" spc="300" dirty="0">
                <a:ln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총 </a:t>
            </a:r>
            <a:r>
              <a:rPr lang="en-US" altLang="ko-KR" sz="1200" spc="300" dirty="0">
                <a:ln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5344</a:t>
            </a:r>
            <a:r>
              <a:rPr lang="ko-KR" altLang="en-US" sz="1200" spc="300" dirty="0">
                <a:ln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개</a:t>
            </a:r>
            <a:endParaRPr lang="en-US" altLang="ko-KR" sz="1200" spc="300" dirty="0">
              <a:ln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+mn-ea"/>
            </a:endParaRPr>
          </a:p>
          <a:p>
            <a:pPr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spc="300" dirty="0">
                <a:ln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2.XBOX : </a:t>
            </a:r>
            <a:r>
              <a:rPr lang="ko-KR" altLang="en-US" sz="1200" spc="300" dirty="0">
                <a:ln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총 </a:t>
            </a:r>
            <a:r>
              <a:rPr lang="en-US" altLang="ko-KR" sz="1200" spc="300" dirty="0">
                <a:ln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2242</a:t>
            </a:r>
            <a:r>
              <a:rPr lang="ko-KR" altLang="en-US" sz="1200" spc="300" dirty="0">
                <a:ln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개</a:t>
            </a:r>
            <a:endParaRPr lang="en-US" altLang="ko-KR" sz="1200" spc="300" dirty="0">
              <a:ln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+mn-ea"/>
            </a:endParaRPr>
          </a:p>
          <a:p>
            <a:pPr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spc="300" dirty="0">
                <a:ln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3.PC : </a:t>
            </a:r>
            <a:r>
              <a:rPr lang="ko-KR" altLang="en-US" sz="1200" spc="300" dirty="0">
                <a:ln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총 </a:t>
            </a:r>
            <a:r>
              <a:rPr lang="en-US" altLang="ko-KR" sz="1200" spc="300" dirty="0">
                <a:ln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6542</a:t>
            </a:r>
            <a:r>
              <a:rPr lang="ko-KR" altLang="en-US" sz="1200" spc="300" dirty="0">
                <a:ln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개</a:t>
            </a:r>
            <a:endParaRPr lang="en-US" altLang="ko-KR" sz="1200" spc="300" dirty="0">
              <a:ln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9843123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851771" y="1970781"/>
            <a:ext cx="3486852" cy="86177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algn="just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pc="30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Ⅲ </a:t>
            </a:r>
            <a:r>
              <a:rPr lang="ko-KR" altLang="en-US" spc="30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결론</a:t>
            </a:r>
            <a:endParaRPr lang="en-US" altLang="ko-KR" spc="600" dirty="0">
              <a:ln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  <a:p>
            <a:pPr algn="just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400" spc="600" dirty="0">
              <a:ln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  <a:p>
            <a:pPr algn="just" eaLnBrk="1" fontAlgn="auto" latinLnBrk="1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  <a:defRPr/>
            </a:pPr>
            <a:r>
              <a:rPr lang="ko-KR" altLang="en-US" spc="60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 선정 장르 및 플랫폼</a:t>
            </a:r>
            <a:endParaRPr lang="en-US" altLang="ko-KR" spc="600" dirty="0">
              <a:ln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12" name="직선 연결선 11"/>
          <p:cNvCxnSpPr>
            <a:cxnSpLocks/>
          </p:cNvCxnSpPr>
          <p:nvPr/>
        </p:nvCxnSpPr>
        <p:spPr>
          <a:xfrm>
            <a:off x="2987824" y="1851670"/>
            <a:ext cx="316835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cxnSpLocks/>
          </p:cNvCxnSpPr>
          <p:nvPr/>
        </p:nvCxnSpPr>
        <p:spPr>
          <a:xfrm>
            <a:off x="2987824" y="2931790"/>
            <a:ext cx="316835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92">
            <a:extLst>
              <a:ext uri="{FF2B5EF4-FFF2-40B4-BE49-F238E27FC236}">
                <a16:creationId xmlns:a16="http://schemas.microsoft.com/office/drawing/2014/main" id="{A465B0F4-F2F2-3CDA-6D05-23AC712759D8}"/>
              </a:ext>
            </a:extLst>
          </p:cNvPr>
          <p:cNvGrpSpPr>
            <a:grpSpLocks/>
          </p:cNvGrpSpPr>
          <p:nvPr/>
        </p:nvGrpSpPr>
        <p:grpSpPr bwMode="auto">
          <a:xfrm>
            <a:off x="7517835" y="121488"/>
            <a:ext cx="1453146" cy="601580"/>
            <a:chOff x="7128802" y="-48426"/>
            <a:chExt cx="1816633" cy="60145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DD448D0-A4FB-2AB9-3AED-14A4738DC1B9}"/>
                </a:ext>
              </a:extLst>
            </p:cNvPr>
            <p:cNvSpPr txBox="1"/>
            <p:nvPr/>
          </p:nvSpPr>
          <p:spPr>
            <a:xfrm>
              <a:off x="7231636" y="259761"/>
              <a:ext cx="1713799" cy="276940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200" dirty="0">
                  <a:ln>
                    <a:solidFill>
                      <a:schemeClr val="bg1">
                        <a:lumMod val="95000"/>
                        <a:alpha val="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+mn-ea"/>
                  <a:ea typeface="+mn-ea"/>
                </a:rPr>
                <a:t>게임 데이터 분석</a:t>
              </a:r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AC6E5924-C12D-4EC3-2928-AF80A1AF5C8C}"/>
                </a:ext>
              </a:extLst>
            </p:cNvPr>
            <p:cNvCxnSpPr/>
            <p:nvPr/>
          </p:nvCxnSpPr>
          <p:spPr>
            <a:xfrm>
              <a:off x="7128802" y="267448"/>
              <a:ext cx="180015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753AABD7-48D7-A087-E047-91BF4C11DF86}"/>
                </a:ext>
              </a:extLst>
            </p:cNvPr>
            <p:cNvCxnSpPr/>
            <p:nvPr/>
          </p:nvCxnSpPr>
          <p:spPr>
            <a:xfrm>
              <a:off x="7128802" y="553026"/>
              <a:ext cx="180015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5C820E7-ED79-4A9B-30F1-E51F0AFAB944}"/>
                </a:ext>
              </a:extLst>
            </p:cNvPr>
            <p:cNvSpPr txBox="1"/>
            <p:nvPr/>
          </p:nvSpPr>
          <p:spPr>
            <a:xfrm>
              <a:off x="7288667" y="-48426"/>
              <a:ext cx="1599734" cy="30771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400" dirty="0">
                  <a:ln>
                    <a:solidFill>
                      <a:schemeClr val="bg1">
                        <a:lumMod val="95000"/>
                        <a:alpha val="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+mn-ea"/>
                  <a:ea typeface="+mn-ea"/>
                </a:rPr>
                <a:t>AI </a:t>
              </a:r>
              <a:r>
                <a:rPr lang="en-US" altLang="ko-KR" sz="1400" dirty="0" err="1">
                  <a:ln>
                    <a:solidFill>
                      <a:schemeClr val="bg1">
                        <a:lumMod val="95000"/>
                        <a:alpha val="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+mn-ea"/>
                  <a:ea typeface="+mn-ea"/>
                </a:rPr>
                <a:t>codestates</a:t>
              </a:r>
              <a:endParaRPr lang="en-US" altLang="ko-KR" sz="140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endParaRPr>
            </a:p>
          </p:txBody>
        </p:sp>
      </p:grpSp>
    </p:spTree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3635896" y="627534"/>
            <a:ext cx="18692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pc="600" dirty="0">
                <a:ln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결론</a:t>
            </a:r>
            <a:endParaRPr lang="en-US" altLang="ko-KR" spc="600" dirty="0">
              <a:ln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cxnSp>
        <p:nvCxnSpPr>
          <p:cNvPr id="42" name="직선 연결선 41"/>
          <p:cNvCxnSpPr/>
          <p:nvPr/>
        </p:nvCxnSpPr>
        <p:spPr>
          <a:xfrm>
            <a:off x="3785312" y="1038303"/>
            <a:ext cx="1500187" cy="0"/>
          </a:xfrm>
          <a:prstGeom prst="line">
            <a:avLst/>
          </a:prstGeom>
          <a:ln w="19050">
            <a:solidFill>
              <a:srgbClr val="F0DD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그룹 52"/>
          <p:cNvGrpSpPr/>
          <p:nvPr/>
        </p:nvGrpSpPr>
        <p:grpSpPr>
          <a:xfrm>
            <a:off x="579327" y="3008207"/>
            <a:ext cx="6858281" cy="437963"/>
            <a:chOff x="4644008" y="1491630"/>
            <a:chExt cx="3715886" cy="589521"/>
          </a:xfrm>
        </p:grpSpPr>
        <p:sp>
          <p:nvSpPr>
            <p:cNvPr id="35" name="모서리가 둥근 직사각형 34"/>
            <p:cNvSpPr/>
            <p:nvPr/>
          </p:nvSpPr>
          <p:spPr>
            <a:xfrm>
              <a:off x="4819650" y="1665610"/>
              <a:ext cx="287629" cy="312738"/>
            </a:xfrm>
            <a:prstGeom prst="roundRect">
              <a:avLst/>
            </a:prstGeom>
            <a:solidFill>
              <a:srgbClr val="F0DD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644008" y="1563638"/>
              <a:ext cx="561875" cy="36933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dirty="0">
                  <a:ln>
                    <a:solidFill>
                      <a:schemeClr val="tx1">
                        <a:lumMod val="65000"/>
                        <a:lumOff val="35000"/>
                        <a:alpha val="10000"/>
                      </a:schemeClr>
                    </a:solidFill>
                  </a:ln>
                  <a:solidFill>
                    <a:srgbClr val="3B3838"/>
                  </a:solidFill>
                  <a:latin typeface="10X10 Bold" panose="020D0604000000000000" pitchFamily="50" charset="-127"/>
                  <a:ea typeface="10X10 Bold" panose="020D0604000000000000" pitchFamily="50" charset="-127"/>
                </a:rPr>
                <a:t>01</a:t>
              </a:r>
            </a:p>
          </p:txBody>
        </p:sp>
        <p:cxnSp>
          <p:nvCxnSpPr>
            <p:cNvPr id="37" name="직선 연결선 36"/>
            <p:cNvCxnSpPr>
              <a:cxnSpLocks/>
            </p:cNvCxnSpPr>
            <p:nvPr/>
          </p:nvCxnSpPr>
          <p:spPr>
            <a:xfrm>
              <a:off x="5108575" y="1848173"/>
              <a:ext cx="3115744" cy="0"/>
            </a:xfrm>
            <a:prstGeom prst="line">
              <a:avLst/>
            </a:prstGeom>
            <a:ln w="12700">
              <a:solidFill>
                <a:srgbClr val="F0DDD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5040781" y="1491630"/>
              <a:ext cx="331911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600" dirty="0">
                  <a:ln>
                    <a:solidFill>
                      <a:schemeClr val="tx1">
                        <a:lumMod val="65000"/>
                        <a:lumOff val="35000"/>
                        <a:alpha val="10000"/>
                      </a:schemeClr>
                    </a:solidFill>
                  </a:ln>
                  <a:solidFill>
                    <a:schemeClr val="bg1">
                      <a:lumMod val="8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장르</a:t>
              </a:r>
              <a:endParaRPr lang="en-US" altLang="ko-KR" sz="1600" dirty="0">
                <a:ln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123681" y="1827235"/>
              <a:ext cx="3236213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050" dirty="0">
                  <a:ln>
                    <a:solidFill>
                      <a:schemeClr val="tx1">
                        <a:lumMod val="65000"/>
                        <a:lumOff val="35000"/>
                        <a:alpha val="1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Action </a:t>
              </a:r>
              <a:r>
                <a:rPr lang="ko-KR" altLang="en-US" sz="1050" dirty="0">
                  <a:ln>
                    <a:solidFill>
                      <a:schemeClr val="tx1">
                        <a:lumMod val="65000"/>
                        <a:lumOff val="35000"/>
                        <a:alpha val="1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장르의 게임을 만든다</a:t>
              </a:r>
              <a:r>
                <a:rPr lang="en-US" altLang="ko-KR" sz="1050" dirty="0">
                  <a:ln>
                    <a:solidFill>
                      <a:schemeClr val="tx1">
                        <a:lumMod val="65000"/>
                        <a:lumOff val="35000"/>
                        <a:alpha val="1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.</a:t>
              </a:r>
              <a:r>
                <a:rPr lang="ko-KR" altLang="en-US" sz="1050" dirty="0">
                  <a:ln>
                    <a:solidFill>
                      <a:schemeClr val="tx1">
                        <a:lumMod val="65000"/>
                        <a:lumOff val="35000"/>
                        <a:alpha val="1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 </a:t>
              </a:r>
              <a:endParaRPr lang="en-US" altLang="ko-KR" sz="1050" dirty="0">
                <a:ln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</p:grpSp>
      <p:grpSp>
        <p:nvGrpSpPr>
          <p:cNvPr id="57" name="그룹 56"/>
          <p:cNvGrpSpPr/>
          <p:nvPr/>
        </p:nvGrpSpPr>
        <p:grpSpPr>
          <a:xfrm>
            <a:off x="683568" y="4105197"/>
            <a:ext cx="6661448" cy="471864"/>
            <a:chOff x="363527" y="3474510"/>
            <a:chExt cx="4652769" cy="635153"/>
          </a:xfrm>
        </p:grpSpPr>
        <p:sp>
          <p:nvSpPr>
            <p:cNvPr id="33" name="모서리가 둥근 직사각형 32"/>
            <p:cNvSpPr/>
            <p:nvPr/>
          </p:nvSpPr>
          <p:spPr>
            <a:xfrm>
              <a:off x="493827" y="3637788"/>
              <a:ext cx="354246" cy="313200"/>
            </a:xfrm>
            <a:prstGeom prst="roundRect">
              <a:avLst/>
            </a:prstGeom>
            <a:solidFill>
              <a:srgbClr val="F0DD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63527" y="3531397"/>
              <a:ext cx="55382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dirty="0">
                  <a:ln>
                    <a:solidFill>
                      <a:schemeClr val="tx1">
                        <a:lumMod val="65000"/>
                        <a:lumOff val="35000"/>
                        <a:alpha val="10000"/>
                      </a:schemeClr>
                    </a:solidFill>
                  </a:ln>
                  <a:solidFill>
                    <a:srgbClr val="3B3838"/>
                  </a:solidFill>
                  <a:latin typeface="10X10 Bold" panose="020D0604000000000000" pitchFamily="50" charset="-127"/>
                  <a:ea typeface="10X10 Bold" panose="020D0604000000000000" pitchFamily="50" charset="-127"/>
                </a:rPr>
                <a:t>03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40540" y="3474510"/>
              <a:ext cx="4175756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600" dirty="0">
                  <a:ln>
                    <a:solidFill>
                      <a:schemeClr val="tx1">
                        <a:lumMod val="65000"/>
                        <a:lumOff val="35000"/>
                        <a:alpha val="10000"/>
                      </a:schemeClr>
                    </a:solidFill>
                  </a:ln>
                  <a:solidFill>
                    <a:schemeClr val="bg1">
                      <a:lumMod val="8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플랫폼</a:t>
              </a:r>
              <a:endParaRPr lang="en-US" altLang="ko-KR" sz="1600" dirty="0">
                <a:ln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875210" y="3832664"/>
              <a:ext cx="414108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28600" indent="-228600"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200" dirty="0">
                  <a:ln>
                    <a:solidFill>
                      <a:schemeClr val="tx1">
                        <a:lumMod val="65000"/>
                        <a:lumOff val="35000"/>
                        <a:alpha val="1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PC </a:t>
              </a:r>
              <a:r>
                <a:rPr lang="ko-KR" altLang="en-US" sz="1200" dirty="0">
                  <a:ln>
                    <a:solidFill>
                      <a:schemeClr val="tx1">
                        <a:lumMod val="65000"/>
                        <a:lumOff val="35000"/>
                        <a:alpha val="1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플랫폼 기반의 게임</a:t>
              </a:r>
              <a:endParaRPr lang="en-US" altLang="ko-KR" sz="1200" dirty="0">
                <a:ln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47" name="직선 연결선 46"/>
            <p:cNvCxnSpPr>
              <a:cxnSpLocks/>
            </p:cNvCxnSpPr>
            <p:nvPr/>
          </p:nvCxnSpPr>
          <p:spPr>
            <a:xfrm flipV="1">
              <a:off x="860425" y="3813064"/>
              <a:ext cx="4087164" cy="7460"/>
            </a:xfrm>
            <a:prstGeom prst="line">
              <a:avLst/>
            </a:prstGeom>
            <a:ln w="12700">
              <a:solidFill>
                <a:srgbClr val="F0DDD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그룹 50"/>
          <p:cNvGrpSpPr/>
          <p:nvPr/>
        </p:nvGrpSpPr>
        <p:grpSpPr>
          <a:xfrm>
            <a:off x="579327" y="3576596"/>
            <a:ext cx="6526022" cy="473265"/>
            <a:chOff x="395536" y="3075806"/>
            <a:chExt cx="3783835" cy="637039"/>
          </a:xfrm>
        </p:grpSpPr>
        <p:sp>
          <p:nvSpPr>
            <p:cNvPr id="27" name="모서리가 둥근 직사각형 26"/>
            <p:cNvSpPr/>
            <p:nvPr/>
          </p:nvSpPr>
          <p:spPr>
            <a:xfrm>
              <a:off x="569913" y="3249786"/>
              <a:ext cx="312737" cy="312738"/>
            </a:xfrm>
            <a:prstGeom prst="roundRect">
              <a:avLst/>
            </a:prstGeom>
            <a:solidFill>
              <a:srgbClr val="F0DD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95536" y="3147814"/>
              <a:ext cx="561875" cy="36933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dirty="0">
                  <a:ln>
                    <a:solidFill>
                      <a:schemeClr val="tx1">
                        <a:lumMod val="65000"/>
                        <a:lumOff val="35000"/>
                        <a:alpha val="10000"/>
                      </a:schemeClr>
                    </a:solidFill>
                  </a:ln>
                  <a:solidFill>
                    <a:srgbClr val="3B3838"/>
                  </a:solidFill>
                  <a:latin typeface="10X10 Bold" panose="020D0604000000000000" pitchFamily="50" charset="-127"/>
                  <a:ea typeface="10X10 Bold" panose="020D0604000000000000" pitchFamily="50" charset="-127"/>
                </a:rPr>
                <a:t>02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925393" y="3075806"/>
              <a:ext cx="321957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600" dirty="0">
                  <a:ln>
                    <a:solidFill>
                      <a:schemeClr val="tx1">
                        <a:lumMod val="65000"/>
                        <a:lumOff val="35000"/>
                        <a:alpha val="10000"/>
                      </a:schemeClr>
                    </a:solidFill>
                  </a:ln>
                  <a:solidFill>
                    <a:schemeClr val="bg1">
                      <a:lumMod val="8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주요 지역</a:t>
              </a:r>
              <a:endParaRPr lang="en-US" altLang="ko-KR" sz="1600" dirty="0">
                <a:ln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94833" y="3435846"/>
              <a:ext cx="328453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200" dirty="0">
                  <a:ln>
                    <a:solidFill>
                      <a:schemeClr val="tx1">
                        <a:lumMod val="65000"/>
                        <a:lumOff val="35000"/>
                        <a:alpha val="1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규모가 큰 북미나 유럽</a:t>
              </a:r>
              <a:endParaRPr lang="en-US" altLang="ko-KR" sz="1200" dirty="0">
                <a:ln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32" name="직선 연결선 31"/>
            <p:cNvCxnSpPr/>
            <p:nvPr/>
          </p:nvCxnSpPr>
          <p:spPr>
            <a:xfrm>
              <a:off x="860425" y="3432349"/>
              <a:ext cx="3284538" cy="0"/>
            </a:xfrm>
            <a:prstGeom prst="line">
              <a:avLst/>
            </a:prstGeom>
            <a:ln w="12700">
              <a:solidFill>
                <a:srgbClr val="F0DDD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19473DD-C35A-7E35-D998-F9BDEC4D0394}"/>
              </a:ext>
            </a:extLst>
          </p:cNvPr>
          <p:cNvSpPr txBox="1"/>
          <p:nvPr/>
        </p:nvSpPr>
        <p:spPr>
          <a:xfrm>
            <a:off x="87840" y="152974"/>
            <a:ext cx="901209" cy="276999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spc="30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Ⅲ</a:t>
            </a:r>
            <a:r>
              <a:rPr lang="en-US" altLang="ko-KR" sz="1150" spc="30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. </a:t>
            </a:r>
            <a:r>
              <a:rPr lang="ko-KR" altLang="en-US" sz="1150" spc="30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결론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785A06-087E-B484-7132-AB361E795D6F}"/>
              </a:ext>
            </a:extLst>
          </p:cNvPr>
          <p:cNvSpPr txBox="1"/>
          <p:nvPr/>
        </p:nvSpPr>
        <p:spPr>
          <a:xfrm>
            <a:off x="755576" y="195486"/>
            <a:ext cx="184731" cy="230832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900" dirty="0">
              <a:ln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6CB2ACC9-8ABB-68B8-FD55-6AC5BA2652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246003"/>
            <a:ext cx="7922752" cy="1579260"/>
          </a:xfrm>
          <a:prstGeom prst="rect">
            <a:avLst/>
          </a:prstGeom>
        </p:spPr>
      </p:pic>
      <p:grpSp>
        <p:nvGrpSpPr>
          <p:cNvPr id="18" name="그룹 92">
            <a:extLst>
              <a:ext uri="{FF2B5EF4-FFF2-40B4-BE49-F238E27FC236}">
                <a16:creationId xmlns:a16="http://schemas.microsoft.com/office/drawing/2014/main" id="{5192D9C9-F670-DE3F-7E39-26AA09043B83}"/>
              </a:ext>
            </a:extLst>
          </p:cNvPr>
          <p:cNvGrpSpPr>
            <a:grpSpLocks/>
          </p:cNvGrpSpPr>
          <p:nvPr/>
        </p:nvGrpSpPr>
        <p:grpSpPr bwMode="auto">
          <a:xfrm>
            <a:off x="7517835" y="121488"/>
            <a:ext cx="1453146" cy="601580"/>
            <a:chOff x="7128802" y="-48426"/>
            <a:chExt cx="1816633" cy="60145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3E746F9-4BC4-4845-83E1-18D2637A421E}"/>
                </a:ext>
              </a:extLst>
            </p:cNvPr>
            <p:cNvSpPr txBox="1"/>
            <p:nvPr/>
          </p:nvSpPr>
          <p:spPr>
            <a:xfrm>
              <a:off x="7231636" y="259761"/>
              <a:ext cx="1713799" cy="276940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200" dirty="0">
                  <a:ln>
                    <a:solidFill>
                      <a:schemeClr val="bg1">
                        <a:lumMod val="95000"/>
                        <a:alpha val="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+mn-ea"/>
                  <a:ea typeface="+mn-ea"/>
                </a:rPr>
                <a:t>게임 데이터 분석</a:t>
              </a: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26307448-2191-EC78-9D4D-F16C132A63BF}"/>
                </a:ext>
              </a:extLst>
            </p:cNvPr>
            <p:cNvCxnSpPr/>
            <p:nvPr/>
          </p:nvCxnSpPr>
          <p:spPr>
            <a:xfrm>
              <a:off x="7128802" y="267448"/>
              <a:ext cx="180015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A22DEB87-B139-410C-6B32-9CA1C9CF9A2B}"/>
                </a:ext>
              </a:extLst>
            </p:cNvPr>
            <p:cNvCxnSpPr/>
            <p:nvPr/>
          </p:nvCxnSpPr>
          <p:spPr>
            <a:xfrm>
              <a:off x="7128802" y="553026"/>
              <a:ext cx="180015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0043472-322E-97E6-756E-1CBC9AFCCEC7}"/>
                </a:ext>
              </a:extLst>
            </p:cNvPr>
            <p:cNvSpPr txBox="1"/>
            <p:nvPr/>
          </p:nvSpPr>
          <p:spPr>
            <a:xfrm>
              <a:off x="7288667" y="-48426"/>
              <a:ext cx="1599734" cy="30771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400" dirty="0">
                  <a:ln>
                    <a:solidFill>
                      <a:schemeClr val="bg1">
                        <a:lumMod val="95000"/>
                        <a:alpha val="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+mn-ea"/>
                  <a:ea typeface="+mn-ea"/>
                </a:rPr>
                <a:t>AI </a:t>
              </a:r>
              <a:r>
                <a:rPr lang="en-US" altLang="ko-KR" sz="1400" dirty="0" err="1">
                  <a:ln>
                    <a:solidFill>
                      <a:schemeClr val="bg1">
                        <a:lumMod val="95000"/>
                        <a:alpha val="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+mn-ea"/>
                  <a:ea typeface="+mn-ea"/>
                </a:rPr>
                <a:t>codestates</a:t>
              </a:r>
              <a:endParaRPr lang="en-US" altLang="ko-KR" sz="140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783157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899545" y="2376284"/>
            <a:ext cx="1394934" cy="523220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400" spc="60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감사합니다</a:t>
            </a:r>
            <a:endParaRPr lang="en-US" altLang="ko-KR" sz="1400" spc="600" dirty="0">
              <a:ln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spc="60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Q&amp;A</a:t>
            </a:r>
            <a:endParaRPr lang="ko-KR" altLang="en-US" sz="1400" spc="600" dirty="0">
              <a:ln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3932238" y="2357438"/>
            <a:ext cx="125095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3932238" y="2893219"/>
            <a:ext cx="125095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7840" y="152974"/>
            <a:ext cx="928459" cy="26930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150" spc="30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질의응답</a:t>
            </a:r>
          </a:p>
        </p:txBody>
      </p:sp>
      <p:grpSp>
        <p:nvGrpSpPr>
          <p:cNvPr id="2" name="그룹 92">
            <a:extLst>
              <a:ext uri="{FF2B5EF4-FFF2-40B4-BE49-F238E27FC236}">
                <a16:creationId xmlns:a16="http://schemas.microsoft.com/office/drawing/2014/main" id="{B7F28746-C2FD-BA3F-FBBB-1CFD3F6335D6}"/>
              </a:ext>
            </a:extLst>
          </p:cNvPr>
          <p:cNvGrpSpPr>
            <a:grpSpLocks/>
          </p:cNvGrpSpPr>
          <p:nvPr/>
        </p:nvGrpSpPr>
        <p:grpSpPr bwMode="auto">
          <a:xfrm>
            <a:off x="7517835" y="121488"/>
            <a:ext cx="1453146" cy="601580"/>
            <a:chOff x="7128802" y="-48426"/>
            <a:chExt cx="1816633" cy="60145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F76292D-3FF0-303C-ECD7-8D892666890B}"/>
                </a:ext>
              </a:extLst>
            </p:cNvPr>
            <p:cNvSpPr txBox="1"/>
            <p:nvPr/>
          </p:nvSpPr>
          <p:spPr>
            <a:xfrm>
              <a:off x="7231636" y="259761"/>
              <a:ext cx="1713799" cy="276940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200" dirty="0">
                  <a:ln>
                    <a:solidFill>
                      <a:schemeClr val="bg1">
                        <a:lumMod val="95000"/>
                        <a:alpha val="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+mn-ea"/>
                  <a:ea typeface="+mn-ea"/>
                </a:rPr>
                <a:t>게임 데이터 분석</a:t>
              </a: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FA2DE817-0675-41C1-1719-F25EB9A22350}"/>
                </a:ext>
              </a:extLst>
            </p:cNvPr>
            <p:cNvCxnSpPr/>
            <p:nvPr/>
          </p:nvCxnSpPr>
          <p:spPr>
            <a:xfrm>
              <a:off x="7128802" y="267448"/>
              <a:ext cx="180015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10FCB9CE-762D-C462-8754-CD54C7E96B73}"/>
                </a:ext>
              </a:extLst>
            </p:cNvPr>
            <p:cNvCxnSpPr/>
            <p:nvPr/>
          </p:nvCxnSpPr>
          <p:spPr>
            <a:xfrm>
              <a:off x="7128802" y="553026"/>
              <a:ext cx="180015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41C9E8D-87A1-3ECA-0B67-7C24311A10F8}"/>
                </a:ext>
              </a:extLst>
            </p:cNvPr>
            <p:cNvSpPr txBox="1"/>
            <p:nvPr/>
          </p:nvSpPr>
          <p:spPr>
            <a:xfrm>
              <a:off x="7288667" y="-48426"/>
              <a:ext cx="1599734" cy="30771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400" dirty="0">
                  <a:ln>
                    <a:solidFill>
                      <a:schemeClr val="bg1">
                        <a:lumMod val="95000"/>
                        <a:alpha val="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+mn-ea"/>
                  <a:ea typeface="+mn-ea"/>
                </a:rPr>
                <a:t>AI </a:t>
              </a:r>
              <a:r>
                <a:rPr lang="en-US" altLang="ko-KR" sz="1400" dirty="0" err="1">
                  <a:ln>
                    <a:solidFill>
                      <a:schemeClr val="bg1">
                        <a:lumMod val="95000"/>
                        <a:alpha val="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+mn-ea"/>
                  <a:ea typeface="+mn-ea"/>
                </a:rPr>
                <a:t>codestates</a:t>
              </a:r>
              <a:endParaRPr lang="en-US" altLang="ko-KR" sz="140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endParaRPr>
            </a:p>
          </p:txBody>
        </p:sp>
      </p:grpSp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>
            <a:cxnSpLocks/>
          </p:cNvCxnSpPr>
          <p:nvPr/>
        </p:nvCxnSpPr>
        <p:spPr>
          <a:xfrm>
            <a:off x="2855913" y="2067694"/>
            <a:ext cx="337185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>
            <a:cxnSpLocks/>
          </p:cNvCxnSpPr>
          <p:nvPr/>
        </p:nvCxnSpPr>
        <p:spPr>
          <a:xfrm>
            <a:off x="2855913" y="3219450"/>
            <a:ext cx="337185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987824" y="2166124"/>
            <a:ext cx="1101584" cy="369332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pc="30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Ⅰ </a:t>
            </a:r>
            <a:r>
              <a:rPr lang="ko-KR" altLang="en-US" spc="30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서론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987824" y="2454156"/>
            <a:ext cx="3168352" cy="369332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pc="30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Ⅱ </a:t>
            </a:r>
            <a:r>
              <a:rPr lang="ko-KR" altLang="en-US" spc="30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본론 </a:t>
            </a:r>
            <a:r>
              <a:rPr lang="en-US" altLang="ko-KR" spc="30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(</a:t>
            </a:r>
            <a:r>
              <a:rPr lang="ko-KR" altLang="en-US" spc="30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데이터 분석</a:t>
            </a:r>
            <a:r>
              <a:rPr lang="en-US" altLang="ko-KR" spc="30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)</a:t>
            </a:r>
            <a:endParaRPr lang="ko-KR" altLang="en-US" spc="300" dirty="0">
              <a:ln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987824" y="2742188"/>
            <a:ext cx="1101584" cy="369332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pc="30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Ⅲ </a:t>
            </a:r>
            <a:r>
              <a:rPr lang="ko-KR" altLang="en-US" spc="30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결론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855913" y="1747474"/>
            <a:ext cx="543739" cy="307777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40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목차</a:t>
            </a:r>
          </a:p>
        </p:txBody>
      </p:sp>
      <p:grpSp>
        <p:nvGrpSpPr>
          <p:cNvPr id="2" name="그룹 92">
            <a:extLst>
              <a:ext uri="{FF2B5EF4-FFF2-40B4-BE49-F238E27FC236}">
                <a16:creationId xmlns:a16="http://schemas.microsoft.com/office/drawing/2014/main" id="{4E66EE58-3BB4-6749-9C5E-92E4236F2671}"/>
              </a:ext>
            </a:extLst>
          </p:cNvPr>
          <p:cNvGrpSpPr>
            <a:grpSpLocks/>
          </p:cNvGrpSpPr>
          <p:nvPr/>
        </p:nvGrpSpPr>
        <p:grpSpPr bwMode="auto">
          <a:xfrm>
            <a:off x="7517835" y="121488"/>
            <a:ext cx="1453146" cy="601580"/>
            <a:chOff x="7128802" y="-48426"/>
            <a:chExt cx="1816633" cy="60145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F35F606-26A7-6DCB-EE69-BC3BFBF71F71}"/>
                </a:ext>
              </a:extLst>
            </p:cNvPr>
            <p:cNvSpPr txBox="1"/>
            <p:nvPr/>
          </p:nvSpPr>
          <p:spPr>
            <a:xfrm>
              <a:off x="7231636" y="259761"/>
              <a:ext cx="1713799" cy="276940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200" dirty="0">
                  <a:ln>
                    <a:solidFill>
                      <a:schemeClr val="bg1">
                        <a:lumMod val="95000"/>
                        <a:alpha val="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+mj-lt"/>
                  <a:ea typeface="+mn-ea"/>
                </a:rPr>
                <a:t>게임 데이터 분석</a:t>
              </a: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577C80D0-EC28-3FD6-6A4F-B39AB3BB2BF8}"/>
                </a:ext>
              </a:extLst>
            </p:cNvPr>
            <p:cNvCxnSpPr/>
            <p:nvPr/>
          </p:nvCxnSpPr>
          <p:spPr>
            <a:xfrm>
              <a:off x="7128802" y="267448"/>
              <a:ext cx="180015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4B984A45-05D9-6173-F278-12E0B321DCA8}"/>
                </a:ext>
              </a:extLst>
            </p:cNvPr>
            <p:cNvCxnSpPr/>
            <p:nvPr/>
          </p:nvCxnSpPr>
          <p:spPr>
            <a:xfrm>
              <a:off x="7128802" y="553026"/>
              <a:ext cx="180015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810D128-B258-41E9-5217-066218380325}"/>
                </a:ext>
              </a:extLst>
            </p:cNvPr>
            <p:cNvSpPr txBox="1"/>
            <p:nvPr/>
          </p:nvSpPr>
          <p:spPr>
            <a:xfrm>
              <a:off x="7288667" y="-48426"/>
              <a:ext cx="1599734" cy="30771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400" dirty="0">
                  <a:ln>
                    <a:solidFill>
                      <a:schemeClr val="bg1">
                        <a:lumMod val="95000"/>
                        <a:alpha val="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+mj-lt"/>
                  <a:ea typeface="+mn-ea"/>
                </a:rPr>
                <a:t>AI </a:t>
              </a:r>
              <a:r>
                <a:rPr lang="en-US" altLang="ko-KR" sz="1400" dirty="0" err="1">
                  <a:ln>
                    <a:solidFill>
                      <a:schemeClr val="bg1">
                        <a:lumMod val="95000"/>
                        <a:alpha val="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+mj-lt"/>
                  <a:ea typeface="+mn-ea"/>
                </a:rPr>
                <a:t>codestates</a:t>
              </a:r>
              <a:endParaRPr lang="en-US" altLang="ko-KR" sz="140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j-lt"/>
                <a:ea typeface="+mn-ea"/>
              </a:endParaRPr>
            </a:p>
          </p:txBody>
        </p:sp>
      </p:grpSp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360562" y="1899868"/>
            <a:ext cx="2553904" cy="1138773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algn="just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pc="30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Ⅰ </a:t>
            </a:r>
            <a:r>
              <a:rPr lang="ko-KR" altLang="en-US" spc="60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서론</a:t>
            </a:r>
            <a:endParaRPr lang="en-US" altLang="ko-KR" spc="600" dirty="0">
              <a:ln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  <a:p>
            <a:pPr algn="just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400" spc="600" dirty="0">
              <a:ln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  <a:p>
            <a:pPr algn="just" eaLnBrk="1" fontAlgn="auto" latinLnBrk="1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  <a:defRPr/>
            </a:pPr>
            <a:r>
              <a:rPr lang="ko-KR" altLang="en-US" spc="60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 목표와 범위</a:t>
            </a:r>
            <a:endParaRPr lang="en-US" altLang="ko-KR" spc="600" dirty="0">
              <a:ln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  <a:p>
            <a:pPr algn="just" eaLnBrk="1" fontAlgn="auto" latinLnBrk="1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  <a:defRPr/>
            </a:pPr>
            <a:r>
              <a:rPr lang="en-US" altLang="ko-KR" spc="60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pc="60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분석한 데이터</a:t>
            </a:r>
            <a:endParaRPr lang="en-US" altLang="ko-KR" spc="600" dirty="0">
              <a:ln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3419872" y="1851670"/>
            <a:ext cx="230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419872" y="3147814"/>
            <a:ext cx="230425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92">
            <a:extLst>
              <a:ext uri="{FF2B5EF4-FFF2-40B4-BE49-F238E27FC236}">
                <a16:creationId xmlns:a16="http://schemas.microsoft.com/office/drawing/2014/main" id="{F77A3DCD-E56E-8E1C-061B-B3EB2081E283}"/>
              </a:ext>
            </a:extLst>
          </p:cNvPr>
          <p:cNvGrpSpPr>
            <a:grpSpLocks/>
          </p:cNvGrpSpPr>
          <p:nvPr/>
        </p:nvGrpSpPr>
        <p:grpSpPr bwMode="auto">
          <a:xfrm>
            <a:off x="7517835" y="121488"/>
            <a:ext cx="1453146" cy="601580"/>
            <a:chOff x="7128802" y="-48426"/>
            <a:chExt cx="1816633" cy="60145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45BE528-4AFA-AA73-43DB-4F76DB5CA6F1}"/>
                </a:ext>
              </a:extLst>
            </p:cNvPr>
            <p:cNvSpPr txBox="1"/>
            <p:nvPr/>
          </p:nvSpPr>
          <p:spPr>
            <a:xfrm>
              <a:off x="7231636" y="259761"/>
              <a:ext cx="1713799" cy="276940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200" dirty="0">
                  <a:ln>
                    <a:solidFill>
                      <a:schemeClr val="bg1">
                        <a:lumMod val="95000"/>
                        <a:alpha val="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+mn-ea"/>
                  <a:ea typeface="+mn-ea"/>
                </a:rPr>
                <a:t>게임 데이터 분석</a:t>
              </a: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5EF4C92C-7C28-BAEA-9527-A197EB421DEC}"/>
                </a:ext>
              </a:extLst>
            </p:cNvPr>
            <p:cNvCxnSpPr/>
            <p:nvPr/>
          </p:nvCxnSpPr>
          <p:spPr>
            <a:xfrm>
              <a:off x="7128802" y="267448"/>
              <a:ext cx="180015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6CAFB2E1-DA71-57C2-8690-9BAE05E411F7}"/>
                </a:ext>
              </a:extLst>
            </p:cNvPr>
            <p:cNvCxnSpPr/>
            <p:nvPr/>
          </p:nvCxnSpPr>
          <p:spPr>
            <a:xfrm>
              <a:off x="7128802" y="553026"/>
              <a:ext cx="180015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0FCE86A-C98A-FDAA-AC55-2455A66A705B}"/>
                </a:ext>
              </a:extLst>
            </p:cNvPr>
            <p:cNvSpPr txBox="1"/>
            <p:nvPr/>
          </p:nvSpPr>
          <p:spPr>
            <a:xfrm>
              <a:off x="7288667" y="-48426"/>
              <a:ext cx="1599734" cy="30771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400" dirty="0">
                  <a:ln>
                    <a:solidFill>
                      <a:schemeClr val="bg1">
                        <a:lumMod val="95000"/>
                        <a:alpha val="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+mn-ea"/>
                  <a:ea typeface="+mn-ea"/>
                </a:rPr>
                <a:t>AI </a:t>
              </a:r>
              <a:r>
                <a:rPr lang="en-US" altLang="ko-KR" sz="1400" dirty="0" err="1">
                  <a:ln>
                    <a:solidFill>
                      <a:schemeClr val="bg1">
                        <a:lumMod val="95000"/>
                        <a:alpha val="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+mn-ea"/>
                  <a:ea typeface="+mn-ea"/>
                </a:rPr>
                <a:t>codestates</a:t>
              </a:r>
              <a:endParaRPr lang="en-US" altLang="ko-KR" sz="140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endParaRPr>
            </a:p>
          </p:txBody>
        </p:sp>
      </p:grpSp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직선 연결선 45"/>
          <p:cNvCxnSpPr>
            <a:cxnSpLocks/>
          </p:cNvCxnSpPr>
          <p:nvPr/>
        </p:nvCxnSpPr>
        <p:spPr>
          <a:xfrm>
            <a:off x="4299576" y="1082447"/>
            <a:ext cx="4787" cy="300147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87840" y="152974"/>
            <a:ext cx="912429" cy="26930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150" spc="30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Ⅰ. </a:t>
            </a:r>
            <a:r>
              <a:rPr lang="ko-KR" altLang="en-US" sz="1150" spc="30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서론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55576" y="195486"/>
            <a:ext cx="891591" cy="230832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90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_ </a:t>
            </a:r>
            <a:r>
              <a:rPr lang="ko-KR" altLang="en-US" sz="90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목표와 범위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309608" y="3968990"/>
            <a:ext cx="293235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800" dirty="0">
                <a:ln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출처 </a:t>
            </a:r>
            <a:r>
              <a:rPr lang="en-US" altLang="ko-KR" sz="800" dirty="0">
                <a:ln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: https://www.hankyung.com/it/article/202205263447Y 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44054" y="4226209"/>
            <a:ext cx="8267502" cy="697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400" b="1" spc="300" dirty="0">
                <a:ln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분석한 데이터를 바탕으로 전세계 기준 선호하는</a:t>
            </a:r>
            <a:endParaRPr lang="en-US" altLang="ko-KR" sz="1400" b="1" spc="300" dirty="0">
              <a:ln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  <a:p>
            <a:pPr algn="ctr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400" b="1" spc="300" dirty="0">
                <a:ln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게임 장르 선정 및 공략 나라 선정 </a:t>
            </a:r>
            <a:endParaRPr lang="en-US" altLang="ko-KR" sz="1400" b="1" spc="300" dirty="0">
              <a:ln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0E8A98C-4727-E88E-C50D-B8967048F8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60" y="699542"/>
            <a:ext cx="3585558" cy="327696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0DE1128-E1F2-4E32-136F-68836FBF0F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6016" y="699542"/>
            <a:ext cx="4167833" cy="50661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355A786-5B84-38B0-7EE2-0A12C9956425}"/>
              </a:ext>
            </a:extLst>
          </p:cNvPr>
          <p:cNvSpPr txBox="1"/>
          <p:nvPr/>
        </p:nvSpPr>
        <p:spPr>
          <a:xfrm>
            <a:off x="5580113" y="4036918"/>
            <a:ext cx="329895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800" dirty="0">
                <a:ln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출처 </a:t>
            </a:r>
            <a:r>
              <a:rPr lang="en-US" altLang="ko-KR" sz="800" dirty="0">
                <a:ln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: https://www.greened.kr/news/articleView.html?idxno=293531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FE13AC2-FE31-2519-4BD4-62D467D49D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1208675"/>
            <a:ext cx="4167833" cy="2767836"/>
          </a:xfrm>
          <a:prstGeom prst="rect">
            <a:avLst/>
          </a:prstGeom>
        </p:spPr>
      </p:pic>
      <p:grpSp>
        <p:nvGrpSpPr>
          <p:cNvPr id="2" name="그룹 92">
            <a:extLst>
              <a:ext uri="{FF2B5EF4-FFF2-40B4-BE49-F238E27FC236}">
                <a16:creationId xmlns:a16="http://schemas.microsoft.com/office/drawing/2014/main" id="{8AA6E9A7-9F65-8141-3A85-5FC0C0AD56F8}"/>
              </a:ext>
            </a:extLst>
          </p:cNvPr>
          <p:cNvGrpSpPr>
            <a:grpSpLocks/>
          </p:cNvGrpSpPr>
          <p:nvPr/>
        </p:nvGrpSpPr>
        <p:grpSpPr bwMode="auto">
          <a:xfrm>
            <a:off x="7517835" y="121488"/>
            <a:ext cx="1453146" cy="601580"/>
            <a:chOff x="7128802" y="-48426"/>
            <a:chExt cx="1816633" cy="60145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D4FB414-AD7F-75A4-36C0-35324E948F0E}"/>
                </a:ext>
              </a:extLst>
            </p:cNvPr>
            <p:cNvSpPr txBox="1"/>
            <p:nvPr/>
          </p:nvSpPr>
          <p:spPr>
            <a:xfrm>
              <a:off x="7231636" y="259761"/>
              <a:ext cx="1713799" cy="276940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200" dirty="0">
                  <a:ln>
                    <a:solidFill>
                      <a:schemeClr val="bg1">
                        <a:lumMod val="95000"/>
                        <a:alpha val="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+mj-ea"/>
                  <a:ea typeface="+mj-ea"/>
                </a:rPr>
                <a:t>게임 데이터 분석</a:t>
              </a:r>
            </a:p>
          </p:txBody>
        </p: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F585F109-FB0E-7C6F-AFAA-E6D5D311DE89}"/>
                </a:ext>
              </a:extLst>
            </p:cNvPr>
            <p:cNvCxnSpPr/>
            <p:nvPr/>
          </p:nvCxnSpPr>
          <p:spPr>
            <a:xfrm>
              <a:off x="7128802" y="267448"/>
              <a:ext cx="180015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B84C2DBB-D41D-76D6-3AA5-DC4F6A49C3D7}"/>
                </a:ext>
              </a:extLst>
            </p:cNvPr>
            <p:cNvCxnSpPr/>
            <p:nvPr/>
          </p:nvCxnSpPr>
          <p:spPr>
            <a:xfrm>
              <a:off x="7128802" y="553026"/>
              <a:ext cx="180015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77A0291-652A-E62D-F91D-0010A9CFF8C1}"/>
                </a:ext>
              </a:extLst>
            </p:cNvPr>
            <p:cNvSpPr txBox="1"/>
            <p:nvPr/>
          </p:nvSpPr>
          <p:spPr>
            <a:xfrm>
              <a:off x="7288667" y="-48426"/>
              <a:ext cx="1599734" cy="30771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400" dirty="0">
                  <a:ln>
                    <a:solidFill>
                      <a:schemeClr val="bg1">
                        <a:lumMod val="95000"/>
                        <a:alpha val="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+mj-ea"/>
                  <a:ea typeface="+mj-ea"/>
                </a:rPr>
                <a:t>AI </a:t>
              </a:r>
              <a:r>
                <a:rPr lang="en-US" altLang="ko-KR" sz="1400" dirty="0" err="1">
                  <a:ln>
                    <a:solidFill>
                      <a:schemeClr val="bg1">
                        <a:lumMod val="95000"/>
                        <a:alpha val="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+mj-ea"/>
                  <a:ea typeface="+mj-ea"/>
                </a:rPr>
                <a:t>codestates</a:t>
              </a:r>
              <a:endParaRPr lang="en-US" altLang="ko-KR" sz="140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endParaRPr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2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34445F-E920-FBBB-9A9A-6BF5291F5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39501"/>
            <a:ext cx="7283152" cy="724123"/>
          </a:xfrm>
        </p:spPr>
        <p:txBody>
          <a:bodyPr/>
          <a:lstStyle/>
          <a:p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분석한 데이터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DC5CAA-6DD2-F919-3B7A-F599AA4345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>
                <a:solidFill>
                  <a:schemeClr val="bg1"/>
                </a:solidFill>
              </a:rPr>
              <a:t>Name : </a:t>
            </a:r>
            <a:r>
              <a:rPr lang="ko-KR" altLang="en-US" sz="2000" dirty="0">
                <a:solidFill>
                  <a:schemeClr val="bg1"/>
                </a:solidFill>
              </a:rPr>
              <a:t>게임의 이름</a:t>
            </a:r>
            <a:endParaRPr lang="en-US" altLang="ko-KR" sz="2000" dirty="0">
              <a:solidFill>
                <a:schemeClr val="bg1"/>
              </a:solidFill>
            </a:endParaRPr>
          </a:p>
          <a:p>
            <a:r>
              <a:rPr lang="en-US" altLang="ko-KR" sz="2000" dirty="0">
                <a:solidFill>
                  <a:schemeClr val="bg1"/>
                </a:solidFill>
              </a:rPr>
              <a:t>Platform : </a:t>
            </a:r>
            <a:r>
              <a:rPr lang="ko-KR" altLang="en-US" sz="2000" dirty="0">
                <a:solidFill>
                  <a:schemeClr val="bg1"/>
                </a:solidFill>
              </a:rPr>
              <a:t>게임이 지원되는 플랫폼의 이름</a:t>
            </a:r>
            <a:endParaRPr lang="en-US" altLang="ko-KR" sz="2000" dirty="0">
              <a:solidFill>
                <a:schemeClr val="bg1"/>
              </a:solidFill>
            </a:endParaRPr>
          </a:p>
          <a:p>
            <a:r>
              <a:rPr lang="en-US" altLang="ko-KR" sz="2000" dirty="0">
                <a:solidFill>
                  <a:schemeClr val="bg1"/>
                </a:solidFill>
              </a:rPr>
              <a:t>Year : </a:t>
            </a:r>
            <a:r>
              <a:rPr lang="ko-KR" altLang="en-US" sz="2000" dirty="0">
                <a:solidFill>
                  <a:schemeClr val="bg1"/>
                </a:solidFill>
              </a:rPr>
              <a:t>게임이 출시된 연도</a:t>
            </a:r>
            <a:endParaRPr lang="en-US" altLang="ko-KR" sz="2000" dirty="0">
              <a:solidFill>
                <a:schemeClr val="bg1"/>
              </a:solidFill>
            </a:endParaRPr>
          </a:p>
          <a:p>
            <a:r>
              <a:rPr lang="en-US" altLang="ko-KR" sz="2000" dirty="0">
                <a:solidFill>
                  <a:schemeClr val="bg1"/>
                </a:solidFill>
              </a:rPr>
              <a:t>Genre : </a:t>
            </a:r>
            <a:r>
              <a:rPr lang="ko-KR" altLang="en-US" sz="2000" dirty="0">
                <a:solidFill>
                  <a:schemeClr val="bg1"/>
                </a:solidFill>
              </a:rPr>
              <a:t>게임의 장르</a:t>
            </a:r>
            <a:endParaRPr lang="en-US" altLang="ko-KR" sz="2000" dirty="0">
              <a:solidFill>
                <a:schemeClr val="bg1"/>
              </a:solidFill>
            </a:endParaRPr>
          </a:p>
          <a:p>
            <a:r>
              <a:rPr lang="en-US" altLang="ko-KR" sz="2000" dirty="0">
                <a:solidFill>
                  <a:schemeClr val="bg1"/>
                </a:solidFill>
              </a:rPr>
              <a:t>Publisher : </a:t>
            </a:r>
            <a:r>
              <a:rPr lang="ko-KR" altLang="en-US" sz="2000" dirty="0">
                <a:solidFill>
                  <a:schemeClr val="bg1"/>
                </a:solidFill>
              </a:rPr>
              <a:t>게임을 배급한 회사</a:t>
            </a:r>
            <a:endParaRPr lang="en-US" altLang="ko-KR" sz="2000" dirty="0">
              <a:solidFill>
                <a:schemeClr val="bg1"/>
              </a:solidFill>
            </a:endParaRPr>
          </a:p>
          <a:p>
            <a:r>
              <a:rPr lang="en-US" altLang="ko-KR" sz="2000" dirty="0" err="1">
                <a:solidFill>
                  <a:schemeClr val="bg1"/>
                </a:solidFill>
              </a:rPr>
              <a:t>NA_Sales</a:t>
            </a:r>
            <a:r>
              <a:rPr lang="en-US" altLang="ko-KR" sz="2000" dirty="0">
                <a:solidFill>
                  <a:schemeClr val="bg1"/>
                </a:solidFill>
              </a:rPr>
              <a:t> : </a:t>
            </a:r>
            <a:r>
              <a:rPr lang="ko-KR" altLang="en-US" sz="2000" dirty="0">
                <a:solidFill>
                  <a:schemeClr val="bg1"/>
                </a:solidFill>
              </a:rPr>
              <a:t>북미지역에서의 출고량</a:t>
            </a:r>
            <a:endParaRPr lang="en-US" altLang="ko-KR" sz="2000" dirty="0">
              <a:solidFill>
                <a:schemeClr val="bg1"/>
              </a:solidFill>
            </a:endParaRPr>
          </a:p>
          <a:p>
            <a:r>
              <a:rPr lang="en-US" altLang="ko-KR" sz="2000" dirty="0" err="1">
                <a:solidFill>
                  <a:schemeClr val="bg1"/>
                </a:solidFill>
              </a:rPr>
              <a:t>EU_Sales</a:t>
            </a:r>
            <a:r>
              <a:rPr lang="en-US" altLang="ko-KR" sz="2000" dirty="0">
                <a:solidFill>
                  <a:schemeClr val="bg1"/>
                </a:solidFill>
              </a:rPr>
              <a:t> : </a:t>
            </a:r>
            <a:r>
              <a:rPr lang="ko-KR" altLang="en-US" sz="2000" dirty="0">
                <a:solidFill>
                  <a:schemeClr val="bg1"/>
                </a:solidFill>
              </a:rPr>
              <a:t>유럽지역에서의 출고량</a:t>
            </a:r>
            <a:endParaRPr lang="en-US" altLang="ko-KR" sz="2000" dirty="0">
              <a:solidFill>
                <a:schemeClr val="bg1"/>
              </a:solidFill>
            </a:endParaRPr>
          </a:p>
          <a:p>
            <a:r>
              <a:rPr lang="en-US" altLang="ko-KR" sz="2000" dirty="0" err="1">
                <a:solidFill>
                  <a:schemeClr val="bg1"/>
                </a:solidFill>
              </a:rPr>
              <a:t>JP_Sales</a:t>
            </a:r>
            <a:r>
              <a:rPr lang="en-US" altLang="ko-KR" sz="2000" dirty="0">
                <a:solidFill>
                  <a:schemeClr val="bg1"/>
                </a:solidFill>
              </a:rPr>
              <a:t> : </a:t>
            </a:r>
            <a:r>
              <a:rPr lang="ko-KR" altLang="en-US" sz="2000" dirty="0">
                <a:solidFill>
                  <a:schemeClr val="bg1"/>
                </a:solidFill>
              </a:rPr>
              <a:t>일본지역에서의 출고량</a:t>
            </a:r>
            <a:endParaRPr lang="en-US" altLang="ko-KR" sz="2000" dirty="0">
              <a:solidFill>
                <a:schemeClr val="bg1"/>
              </a:solidFill>
            </a:endParaRPr>
          </a:p>
          <a:p>
            <a:r>
              <a:rPr lang="en-US" altLang="ko-KR" sz="2000" dirty="0" err="1">
                <a:solidFill>
                  <a:schemeClr val="bg1"/>
                </a:solidFill>
              </a:rPr>
              <a:t>Other_Sales</a:t>
            </a:r>
            <a:r>
              <a:rPr lang="en-US" altLang="ko-KR" sz="2000" dirty="0">
                <a:solidFill>
                  <a:schemeClr val="bg1"/>
                </a:solidFill>
              </a:rPr>
              <a:t> : </a:t>
            </a:r>
            <a:r>
              <a:rPr lang="ko-KR" altLang="en-US" sz="2000" dirty="0">
                <a:solidFill>
                  <a:schemeClr val="bg1"/>
                </a:solidFill>
              </a:rPr>
              <a:t>기타지역에서의 출고량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066168-5ADB-938C-57AF-F3998B6AF27B}"/>
              </a:ext>
            </a:extLst>
          </p:cNvPr>
          <p:cNvSpPr txBox="1"/>
          <p:nvPr/>
        </p:nvSpPr>
        <p:spPr>
          <a:xfrm>
            <a:off x="87840" y="152974"/>
            <a:ext cx="912429" cy="26930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150" spc="30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Ⅰ. </a:t>
            </a:r>
            <a:r>
              <a:rPr lang="ko-KR" altLang="en-US" sz="1150" spc="30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서론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B762BF-72A1-3A55-A6ED-8C5C4C8E3963}"/>
              </a:ext>
            </a:extLst>
          </p:cNvPr>
          <p:cNvSpPr txBox="1"/>
          <p:nvPr/>
        </p:nvSpPr>
        <p:spPr>
          <a:xfrm>
            <a:off x="755576" y="195486"/>
            <a:ext cx="1007007" cy="230832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90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_ </a:t>
            </a:r>
            <a:r>
              <a:rPr lang="ko-KR" altLang="en-US" sz="90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분석한 데이터</a:t>
            </a:r>
          </a:p>
        </p:txBody>
      </p:sp>
      <p:grpSp>
        <p:nvGrpSpPr>
          <p:cNvPr id="7" name="그룹 92">
            <a:extLst>
              <a:ext uri="{FF2B5EF4-FFF2-40B4-BE49-F238E27FC236}">
                <a16:creationId xmlns:a16="http://schemas.microsoft.com/office/drawing/2014/main" id="{AB0081F1-018D-037A-5779-B6B8F663C7AE}"/>
              </a:ext>
            </a:extLst>
          </p:cNvPr>
          <p:cNvGrpSpPr>
            <a:grpSpLocks/>
          </p:cNvGrpSpPr>
          <p:nvPr/>
        </p:nvGrpSpPr>
        <p:grpSpPr bwMode="auto">
          <a:xfrm>
            <a:off x="7517835" y="121488"/>
            <a:ext cx="1453146" cy="601580"/>
            <a:chOff x="7128802" y="-48426"/>
            <a:chExt cx="1816633" cy="60145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C707E3D-D752-2AB1-1B0D-EBE1907107D1}"/>
                </a:ext>
              </a:extLst>
            </p:cNvPr>
            <p:cNvSpPr txBox="1"/>
            <p:nvPr/>
          </p:nvSpPr>
          <p:spPr>
            <a:xfrm>
              <a:off x="7231636" y="259761"/>
              <a:ext cx="1713799" cy="276940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200" dirty="0">
                  <a:ln>
                    <a:solidFill>
                      <a:schemeClr val="bg1">
                        <a:lumMod val="95000"/>
                        <a:alpha val="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+mn-ea"/>
                  <a:ea typeface="+mn-ea"/>
                </a:rPr>
                <a:t>게임 데이터 분석</a:t>
              </a: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71CF7218-8181-13D3-0A6D-FBDFAE34A910}"/>
                </a:ext>
              </a:extLst>
            </p:cNvPr>
            <p:cNvCxnSpPr/>
            <p:nvPr/>
          </p:nvCxnSpPr>
          <p:spPr>
            <a:xfrm>
              <a:off x="7128802" y="267448"/>
              <a:ext cx="180015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1A0079DE-ECE3-BBEC-F6D8-EFD50DC7FBBF}"/>
                </a:ext>
              </a:extLst>
            </p:cNvPr>
            <p:cNvCxnSpPr/>
            <p:nvPr/>
          </p:nvCxnSpPr>
          <p:spPr>
            <a:xfrm>
              <a:off x="7128802" y="553026"/>
              <a:ext cx="180015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7E7910A-B594-6B0D-488D-39EFC4B7F1FF}"/>
                </a:ext>
              </a:extLst>
            </p:cNvPr>
            <p:cNvSpPr txBox="1"/>
            <p:nvPr/>
          </p:nvSpPr>
          <p:spPr>
            <a:xfrm>
              <a:off x="7288667" y="-48426"/>
              <a:ext cx="1599734" cy="30771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400" dirty="0">
                  <a:ln>
                    <a:solidFill>
                      <a:schemeClr val="bg1">
                        <a:lumMod val="95000"/>
                        <a:alpha val="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+mn-ea"/>
                  <a:ea typeface="+mn-ea"/>
                </a:rPr>
                <a:t>AI </a:t>
              </a:r>
              <a:r>
                <a:rPr lang="en-US" altLang="ko-KR" sz="1400" dirty="0" err="1">
                  <a:ln>
                    <a:solidFill>
                      <a:schemeClr val="bg1">
                        <a:lumMod val="95000"/>
                        <a:alpha val="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+mn-ea"/>
                  <a:ea typeface="+mn-ea"/>
                </a:rPr>
                <a:t>codestates</a:t>
              </a:r>
              <a:endParaRPr lang="en-US" altLang="ko-KR" sz="140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59441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783643" y="1970781"/>
            <a:ext cx="3623108" cy="1969770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algn="just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pc="30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  <a:ea typeface="+mn-ea"/>
              </a:rPr>
              <a:t>Ⅱ </a:t>
            </a:r>
            <a:r>
              <a:rPr lang="ko-KR" altLang="en-US" spc="60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본론</a:t>
            </a:r>
            <a:endParaRPr lang="en-US" altLang="ko-KR" spc="600" dirty="0">
              <a:ln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  <a:ea typeface="+mn-ea"/>
            </a:endParaRPr>
          </a:p>
          <a:p>
            <a:pPr algn="just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400" spc="600" dirty="0">
              <a:ln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  <a:ea typeface="+mn-ea"/>
            </a:endParaRPr>
          </a:p>
          <a:p>
            <a:pPr algn="just" eaLnBrk="1" fontAlgn="auto" latinLnBrk="1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  <a:defRPr/>
            </a:pPr>
            <a:r>
              <a:rPr lang="ko-KR" altLang="en-US" spc="60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 각 나라별 판매량</a:t>
            </a:r>
            <a:endParaRPr lang="en-US" altLang="ko-KR" spc="600" dirty="0">
              <a:ln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  <a:ea typeface="+mn-ea"/>
            </a:endParaRPr>
          </a:p>
          <a:p>
            <a:pPr algn="just" eaLnBrk="1" fontAlgn="auto" latinLnBrk="1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  <a:defRPr/>
            </a:pPr>
            <a:r>
              <a:rPr lang="ko-KR" altLang="en-US" spc="60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 장르 선호도 </a:t>
            </a:r>
            <a:r>
              <a:rPr lang="en-US" altLang="ko-KR" spc="60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(</a:t>
            </a:r>
            <a:r>
              <a:rPr lang="ko-KR" altLang="en-US" spc="600" dirty="0" err="1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히트맵</a:t>
            </a:r>
            <a:r>
              <a:rPr lang="en-US" altLang="ko-KR" spc="60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)</a:t>
            </a:r>
          </a:p>
          <a:p>
            <a:pPr algn="just" eaLnBrk="1" fontAlgn="auto" latinLnBrk="1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  <a:defRPr/>
            </a:pPr>
            <a:r>
              <a:rPr lang="en-US" altLang="ko-KR" spc="60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pc="60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년도 별 게임 트랜드</a:t>
            </a:r>
            <a:endParaRPr lang="en-US" altLang="ko-KR" spc="600" dirty="0">
              <a:ln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  <a:ea typeface="+mn-ea"/>
            </a:endParaRPr>
          </a:p>
          <a:p>
            <a:pPr algn="just" eaLnBrk="1" fontAlgn="auto" latinLnBrk="1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  <a:defRPr/>
            </a:pPr>
            <a:r>
              <a:rPr lang="en-US" altLang="ko-KR" spc="60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pc="60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선호하는 플랫폼</a:t>
            </a:r>
            <a:endParaRPr lang="en-US" altLang="ko-KR" spc="600" dirty="0">
              <a:ln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  <a:ea typeface="+mn-ea"/>
            </a:endParaRPr>
          </a:p>
          <a:p>
            <a:pPr algn="just" eaLnBrk="1" fontAlgn="auto" latinLnBrk="1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  <a:defRPr/>
            </a:pPr>
            <a:endParaRPr lang="en-US" altLang="ko-KR" spc="600" dirty="0">
              <a:ln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  <a:ea typeface="+mn-ea"/>
            </a:endParaRPr>
          </a:p>
        </p:txBody>
      </p:sp>
      <p:cxnSp>
        <p:nvCxnSpPr>
          <p:cNvPr id="12" name="직선 연결선 11"/>
          <p:cNvCxnSpPr>
            <a:cxnSpLocks/>
          </p:cNvCxnSpPr>
          <p:nvPr/>
        </p:nvCxnSpPr>
        <p:spPr>
          <a:xfrm>
            <a:off x="2771800" y="1851670"/>
            <a:ext cx="374441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cxnSpLocks/>
          </p:cNvCxnSpPr>
          <p:nvPr/>
        </p:nvCxnSpPr>
        <p:spPr>
          <a:xfrm>
            <a:off x="2850168" y="3723878"/>
            <a:ext cx="374441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92">
            <a:extLst>
              <a:ext uri="{FF2B5EF4-FFF2-40B4-BE49-F238E27FC236}">
                <a16:creationId xmlns:a16="http://schemas.microsoft.com/office/drawing/2014/main" id="{683B4BB9-9D7A-FF6F-B4B3-FA67B9F128E9}"/>
              </a:ext>
            </a:extLst>
          </p:cNvPr>
          <p:cNvGrpSpPr>
            <a:grpSpLocks/>
          </p:cNvGrpSpPr>
          <p:nvPr/>
        </p:nvGrpSpPr>
        <p:grpSpPr bwMode="auto">
          <a:xfrm>
            <a:off x="7517835" y="121488"/>
            <a:ext cx="1453146" cy="601580"/>
            <a:chOff x="7128802" y="-48426"/>
            <a:chExt cx="1816633" cy="60145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B59E409-0F14-89D9-034F-C12E687FF802}"/>
                </a:ext>
              </a:extLst>
            </p:cNvPr>
            <p:cNvSpPr txBox="1"/>
            <p:nvPr/>
          </p:nvSpPr>
          <p:spPr>
            <a:xfrm>
              <a:off x="7231636" y="259761"/>
              <a:ext cx="1713799" cy="276940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200" dirty="0">
                  <a:ln>
                    <a:solidFill>
                      <a:schemeClr val="bg1">
                        <a:lumMod val="95000"/>
                        <a:alpha val="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+mn-ea"/>
                  <a:ea typeface="+mn-ea"/>
                </a:rPr>
                <a:t>게임 데이터 분석</a:t>
              </a: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37F75443-36D5-05AB-46D2-7B2D733912DB}"/>
                </a:ext>
              </a:extLst>
            </p:cNvPr>
            <p:cNvCxnSpPr/>
            <p:nvPr/>
          </p:nvCxnSpPr>
          <p:spPr>
            <a:xfrm>
              <a:off x="7128802" y="267448"/>
              <a:ext cx="180015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2AAB50FD-8388-B36C-49B3-BB3E1C61E1EE}"/>
                </a:ext>
              </a:extLst>
            </p:cNvPr>
            <p:cNvCxnSpPr/>
            <p:nvPr/>
          </p:nvCxnSpPr>
          <p:spPr>
            <a:xfrm>
              <a:off x="7128802" y="553026"/>
              <a:ext cx="180015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B0D6998-B1A5-EE06-907C-047B67548C6A}"/>
                </a:ext>
              </a:extLst>
            </p:cNvPr>
            <p:cNvSpPr txBox="1"/>
            <p:nvPr/>
          </p:nvSpPr>
          <p:spPr>
            <a:xfrm>
              <a:off x="7288667" y="-48426"/>
              <a:ext cx="1599734" cy="30771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400" dirty="0">
                  <a:ln>
                    <a:solidFill>
                      <a:schemeClr val="bg1">
                        <a:lumMod val="95000"/>
                        <a:alpha val="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+mn-ea"/>
                  <a:ea typeface="+mn-ea"/>
                </a:rPr>
                <a:t>AI </a:t>
              </a:r>
              <a:r>
                <a:rPr lang="en-US" altLang="ko-KR" sz="1400" dirty="0" err="1">
                  <a:ln>
                    <a:solidFill>
                      <a:schemeClr val="bg1">
                        <a:lumMod val="95000"/>
                        <a:alpha val="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+mn-ea"/>
                  <a:ea typeface="+mn-ea"/>
                </a:rPr>
                <a:t>codestates</a:t>
              </a:r>
              <a:endParaRPr lang="en-US" altLang="ko-KR" sz="140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4784280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87840" y="152974"/>
            <a:ext cx="912429" cy="276999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spc="30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  <a:ea typeface="+mn-ea"/>
              </a:rPr>
              <a:t>Ⅱ. </a:t>
            </a:r>
            <a:r>
              <a:rPr lang="ko-KR" altLang="en-US" sz="1150" spc="30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본론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99592" y="191446"/>
            <a:ext cx="2088232" cy="230832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90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  <a:ea typeface="+mn-ea"/>
              </a:rPr>
              <a:t>미국 판매량 </a:t>
            </a:r>
            <a:r>
              <a:rPr lang="en-US" altLang="ko-KR" sz="90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  <a:ea typeface="+mn-ea"/>
              </a:rPr>
              <a:t>&amp; </a:t>
            </a:r>
            <a:r>
              <a:rPr lang="ko-KR" altLang="en-US" sz="90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  <a:ea typeface="+mn-ea"/>
              </a:rPr>
              <a:t>유럽 판매량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44054" y="600910"/>
            <a:ext cx="3384376" cy="388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400" spc="300" dirty="0">
                <a:ln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  <a:ea typeface="+mn-ea"/>
              </a:rPr>
              <a:t>미국 판매량</a:t>
            </a:r>
            <a:endParaRPr lang="en-US" altLang="ko-KR" sz="1400" spc="300" dirty="0">
              <a:ln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67543" y="3579862"/>
            <a:ext cx="3672405" cy="11630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ctr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lang="ko-KR" altLang="en-US" sz="1600" spc="300" dirty="0">
                <a:ln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액션 </a:t>
            </a:r>
            <a:r>
              <a:rPr lang="en-US" altLang="ko-KR" sz="1600" spc="300" dirty="0">
                <a:ln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(Action)</a:t>
            </a:r>
          </a:p>
          <a:p>
            <a:pPr marL="457200" indent="-457200" algn="ctr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lang="ko-KR" altLang="en-US" sz="1600" spc="300" dirty="0">
                <a:ln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스포츠 </a:t>
            </a:r>
            <a:r>
              <a:rPr lang="en-US" altLang="ko-KR" sz="1600" spc="300" dirty="0">
                <a:ln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(Sports)</a:t>
            </a:r>
          </a:p>
          <a:p>
            <a:pPr marL="457200" indent="-457200" algn="ctr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lang="ko-KR" altLang="en-US" sz="1600" spc="300" dirty="0">
                <a:ln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슈팅 </a:t>
            </a:r>
            <a:r>
              <a:rPr lang="en-US" altLang="ko-KR" sz="1600" spc="300" dirty="0">
                <a:ln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(Shooter)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9F0383B-8E86-879D-41DD-9968CFE7E1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9" y="964275"/>
            <a:ext cx="3024330" cy="260747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DF4F001-A3ED-42F8-5E4B-BE4DEA97A2FB}"/>
              </a:ext>
            </a:extLst>
          </p:cNvPr>
          <p:cNvSpPr txBox="1"/>
          <p:nvPr/>
        </p:nvSpPr>
        <p:spPr>
          <a:xfrm>
            <a:off x="4648511" y="600910"/>
            <a:ext cx="3384376" cy="388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400" spc="300" dirty="0">
                <a:ln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  <a:ea typeface="+mn-ea"/>
              </a:rPr>
              <a:t>유럽 판매량</a:t>
            </a:r>
            <a:endParaRPr lang="en-US" altLang="ko-KR" sz="1400" spc="300" dirty="0">
              <a:ln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F53134-5190-E00A-061B-69223954E665}"/>
              </a:ext>
            </a:extLst>
          </p:cNvPr>
          <p:cNvSpPr txBox="1"/>
          <p:nvPr/>
        </p:nvSpPr>
        <p:spPr>
          <a:xfrm>
            <a:off x="4572000" y="3579862"/>
            <a:ext cx="3672405" cy="11630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ctr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lang="ko-KR" altLang="en-US" sz="1600" spc="300" dirty="0">
                <a:ln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액션 </a:t>
            </a:r>
            <a:r>
              <a:rPr lang="en-US" altLang="ko-KR" sz="1600" spc="300" dirty="0">
                <a:ln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(Action)</a:t>
            </a:r>
          </a:p>
          <a:p>
            <a:pPr marL="457200" indent="-457200" algn="ctr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lang="ko-KR" altLang="en-US" sz="1600" spc="300" dirty="0">
                <a:ln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스포츠 </a:t>
            </a:r>
            <a:r>
              <a:rPr lang="en-US" altLang="ko-KR" sz="1600" spc="300" dirty="0">
                <a:ln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(Sports)</a:t>
            </a:r>
          </a:p>
          <a:p>
            <a:pPr marL="457200" indent="-457200" algn="ctr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lang="ko-KR" altLang="en-US" sz="1600" spc="300" dirty="0">
                <a:ln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슈팅 </a:t>
            </a:r>
            <a:r>
              <a:rPr lang="en-US" altLang="ko-KR" sz="1600" spc="300" dirty="0">
                <a:ln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(Shooter)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31D4403-089E-7173-3984-6890633E1E04}"/>
              </a:ext>
            </a:extLst>
          </p:cNvPr>
          <p:cNvCxnSpPr>
            <a:cxnSpLocks/>
          </p:cNvCxnSpPr>
          <p:nvPr/>
        </p:nvCxnSpPr>
        <p:spPr>
          <a:xfrm>
            <a:off x="4283968" y="988965"/>
            <a:ext cx="0" cy="260747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9589D409-3D2F-FACC-68F3-409E755C38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988965"/>
            <a:ext cx="3240357" cy="2551923"/>
          </a:xfrm>
          <a:prstGeom prst="rect">
            <a:avLst/>
          </a:prstGeom>
        </p:spPr>
      </p:pic>
      <p:grpSp>
        <p:nvGrpSpPr>
          <p:cNvPr id="2" name="그룹 92">
            <a:extLst>
              <a:ext uri="{FF2B5EF4-FFF2-40B4-BE49-F238E27FC236}">
                <a16:creationId xmlns:a16="http://schemas.microsoft.com/office/drawing/2014/main" id="{FF6A31AF-91E2-91C2-FDEF-148A718B5D93}"/>
              </a:ext>
            </a:extLst>
          </p:cNvPr>
          <p:cNvGrpSpPr>
            <a:grpSpLocks/>
          </p:cNvGrpSpPr>
          <p:nvPr/>
        </p:nvGrpSpPr>
        <p:grpSpPr bwMode="auto">
          <a:xfrm>
            <a:off x="7517835" y="121488"/>
            <a:ext cx="1453146" cy="601580"/>
            <a:chOff x="7128802" y="-48426"/>
            <a:chExt cx="1816633" cy="60145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B9BA68D-1C22-1F27-59D8-83FDEC6E3D6B}"/>
                </a:ext>
              </a:extLst>
            </p:cNvPr>
            <p:cNvSpPr txBox="1"/>
            <p:nvPr/>
          </p:nvSpPr>
          <p:spPr>
            <a:xfrm>
              <a:off x="7231636" y="259761"/>
              <a:ext cx="1713799" cy="276940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200" dirty="0">
                  <a:ln>
                    <a:solidFill>
                      <a:schemeClr val="bg1">
                        <a:lumMod val="95000"/>
                        <a:alpha val="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+mn-ea"/>
                  <a:ea typeface="+mn-ea"/>
                </a:rPr>
                <a:t>게임 데이터 분석</a:t>
              </a:r>
            </a:p>
          </p:txBody>
        </p: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AF528B73-EFF2-08CD-F873-37CD1C7CF690}"/>
                </a:ext>
              </a:extLst>
            </p:cNvPr>
            <p:cNvCxnSpPr/>
            <p:nvPr/>
          </p:nvCxnSpPr>
          <p:spPr>
            <a:xfrm>
              <a:off x="7128802" y="267448"/>
              <a:ext cx="180015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2262C00C-A667-1BA2-36B4-F3EEE1763525}"/>
                </a:ext>
              </a:extLst>
            </p:cNvPr>
            <p:cNvCxnSpPr/>
            <p:nvPr/>
          </p:nvCxnSpPr>
          <p:spPr>
            <a:xfrm>
              <a:off x="7128802" y="553026"/>
              <a:ext cx="180015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F4705EA-8031-F36E-8478-3E2BCA16A531}"/>
                </a:ext>
              </a:extLst>
            </p:cNvPr>
            <p:cNvSpPr txBox="1"/>
            <p:nvPr/>
          </p:nvSpPr>
          <p:spPr>
            <a:xfrm>
              <a:off x="7288667" y="-48426"/>
              <a:ext cx="1599734" cy="30771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400" dirty="0">
                  <a:ln>
                    <a:solidFill>
                      <a:schemeClr val="bg1">
                        <a:lumMod val="95000"/>
                        <a:alpha val="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+mn-ea"/>
                  <a:ea typeface="+mn-ea"/>
                </a:rPr>
                <a:t>AI </a:t>
              </a:r>
              <a:r>
                <a:rPr lang="en-US" altLang="ko-KR" sz="1400" dirty="0" err="1">
                  <a:ln>
                    <a:solidFill>
                      <a:schemeClr val="bg1">
                        <a:lumMod val="95000"/>
                        <a:alpha val="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+mn-ea"/>
                  <a:ea typeface="+mn-ea"/>
                </a:rPr>
                <a:t>codestates</a:t>
              </a:r>
              <a:endParaRPr lang="en-US" altLang="ko-KR" sz="140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240359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755576" y="195486"/>
            <a:ext cx="1954381" cy="230832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90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  <a:ea typeface="+mn-ea"/>
              </a:rPr>
              <a:t>_ </a:t>
            </a:r>
            <a:r>
              <a:rPr lang="ko-KR" altLang="en-US" sz="90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  <a:ea typeface="+mn-ea"/>
              </a:rPr>
              <a:t>일본 판매량 </a:t>
            </a:r>
            <a:r>
              <a:rPr lang="en-US" altLang="ko-KR" sz="90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  <a:ea typeface="+mn-ea"/>
              </a:rPr>
              <a:t>&amp; </a:t>
            </a:r>
            <a:r>
              <a:rPr lang="ko-KR" altLang="en-US" sz="90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  <a:ea typeface="+mn-ea"/>
              </a:rPr>
              <a:t>다른 나라 판매량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44054" y="600910"/>
            <a:ext cx="3384376" cy="388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400" spc="300" dirty="0">
                <a:ln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  <a:ea typeface="+mn-ea"/>
              </a:rPr>
              <a:t>일본 판매량</a:t>
            </a:r>
            <a:endParaRPr lang="en-US" altLang="ko-KR" sz="1400" spc="300" dirty="0">
              <a:ln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55577" y="3630539"/>
            <a:ext cx="3600400" cy="11630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lang="ko-KR" altLang="en-US" sz="1600" spc="300" dirty="0">
                <a:ln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롤플레잉 </a:t>
            </a:r>
            <a:r>
              <a:rPr lang="en-US" altLang="ko-KR" sz="1600" spc="300" dirty="0">
                <a:ln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(Role-Playing )</a:t>
            </a:r>
          </a:p>
          <a:p>
            <a:pPr marL="457200" indent="-45720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lang="ko-KR" altLang="en-US" sz="1600" spc="300" dirty="0">
                <a:ln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액션 </a:t>
            </a:r>
            <a:r>
              <a:rPr lang="en-US" altLang="ko-KR" sz="1600" spc="300" dirty="0">
                <a:ln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(Action)</a:t>
            </a:r>
          </a:p>
          <a:p>
            <a:pPr marL="457200" indent="-45720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lang="ko-KR" altLang="en-US" sz="1600" spc="300" dirty="0">
                <a:ln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스포츠 </a:t>
            </a:r>
            <a:r>
              <a:rPr lang="en-US" altLang="ko-KR" sz="1600" spc="300" dirty="0">
                <a:ln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(Sports)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F4F001-A3ED-42F8-5E4B-BE4DEA97A2FB}"/>
              </a:ext>
            </a:extLst>
          </p:cNvPr>
          <p:cNvSpPr txBox="1"/>
          <p:nvPr/>
        </p:nvSpPr>
        <p:spPr>
          <a:xfrm>
            <a:off x="4648511" y="600910"/>
            <a:ext cx="3384376" cy="388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400" spc="300" dirty="0">
                <a:ln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  <a:ea typeface="+mn-ea"/>
              </a:rPr>
              <a:t>다른 나라 판매량</a:t>
            </a:r>
            <a:endParaRPr lang="en-US" altLang="ko-KR" sz="1400" spc="300" dirty="0">
              <a:ln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F53134-5190-E00A-061B-69223954E665}"/>
              </a:ext>
            </a:extLst>
          </p:cNvPr>
          <p:cNvSpPr txBox="1"/>
          <p:nvPr/>
        </p:nvSpPr>
        <p:spPr>
          <a:xfrm>
            <a:off x="5036819" y="3600586"/>
            <a:ext cx="3672405" cy="11630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lang="ko-KR" altLang="en-US" sz="1600" spc="300" dirty="0">
                <a:ln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액션 </a:t>
            </a:r>
            <a:r>
              <a:rPr lang="en-US" altLang="ko-KR" sz="1600" spc="300" dirty="0">
                <a:ln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(Action)</a:t>
            </a:r>
          </a:p>
          <a:p>
            <a:pPr marL="457200" indent="-45720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lang="ko-KR" altLang="en-US" sz="1600" spc="300" dirty="0">
                <a:ln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스포츠 </a:t>
            </a:r>
            <a:r>
              <a:rPr lang="en-US" altLang="ko-KR" sz="1600" spc="300" dirty="0">
                <a:ln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(Sports)</a:t>
            </a:r>
          </a:p>
          <a:p>
            <a:pPr marL="457200" indent="-45720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lang="ko-KR" altLang="en-US" sz="1600" spc="300" dirty="0">
                <a:ln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슈팅 </a:t>
            </a:r>
            <a:r>
              <a:rPr lang="en-US" altLang="ko-KR" sz="1600" spc="300" dirty="0">
                <a:ln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(Shooter)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31D4403-089E-7173-3984-6890633E1E04}"/>
              </a:ext>
            </a:extLst>
          </p:cNvPr>
          <p:cNvCxnSpPr>
            <a:cxnSpLocks/>
          </p:cNvCxnSpPr>
          <p:nvPr/>
        </p:nvCxnSpPr>
        <p:spPr>
          <a:xfrm>
            <a:off x="4283968" y="988965"/>
            <a:ext cx="0" cy="260747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20D70547-D8D0-2354-CC9E-7E3B193BCB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1000400"/>
            <a:ext cx="2813861" cy="256802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174C695-A13A-7A52-3961-FCDE3AA4C2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996" y="1027332"/>
            <a:ext cx="3100839" cy="251888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32AE61F-3492-8486-0E28-3DFB3A63ECF1}"/>
              </a:ext>
            </a:extLst>
          </p:cNvPr>
          <p:cNvSpPr txBox="1"/>
          <p:nvPr/>
        </p:nvSpPr>
        <p:spPr>
          <a:xfrm>
            <a:off x="87840" y="152974"/>
            <a:ext cx="912429" cy="276999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spc="30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  <a:ea typeface="+mn-ea"/>
              </a:rPr>
              <a:t>Ⅱ. </a:t>
            </a:r>
            <a:r>
              <a:rPr lang="ko-KR" altLang="en-US" sz="1150" spc="30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본론</a:t>
            </a:r>
          </a:p>
        </p:txBody>
      </p:sp>
    </p:spTree>
    <p:extLst>
      <p:ext uri="{BB962C8B-B14F-4D97-AF65-F5344CB8AC3E}">
        <p14:creationId xmlns:p14="http://schemas.microsoft.com/office/powerpoint/2010/main" val="261958467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2"/>
          <p:cNvGrpSpPr>
            <a:grpSpLocks/>
          </p:cNvGrpSpPr>
          <p:nvPr/>
        </p:nvGrpSpPr>
        <p:grpSpPr bwMode="auto">
          <a:xfrm>
            <a:off x="7517835" y="121488"/>
            <a:ext cx="1453146" cy="601580"/>
            <a:chOff x="7128802" y="-48426"/>
            <a:chExt cx="1816633" cy="601452"/>
          </a:xfrm>
        </p:grpSpPr>
        <p:sp>
          <p:nvSpPr>
            <p:cNvPr id="31" name="TextBox 30"/>
            <p:cNvSpPr txBox="1"/>
            <p:nvPr/>
          </p:nvSpPr>
          <p:spPr>
            <a:xfrm>
              <a:off x="7231636" y="259761"/>
              <a:ext cx="1713799" cy="276940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200" dirty="0">
                  <a:ln>
                    <a:solidFill>
                      <a:schemeClr val="bg1">
                        <a:lumMod val="95000"/>
                        <a:alpha val="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+mn-ea"/>
                  <a:ea typeface="+mn-ea"/>
                </a:rPr>
                <a:t>게임 데이터 분석</a:t>
              </a:r>
            </a:p>
          </p:txBody>
        </p:sp>
        <p:cxnSp>
          <p:nvCxnSpPr>
            <p:cNvPr id="32" name="직선 연결선 31"/>
            <p:cNvCxnSpPr/>
            <p:nvPr/>
          </p:nvCxnSpPr>
          <p:spPr>
            <a:xfrm>
              <a:off x="7128802" y="267448"/>
              <a:ext cx="180015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>
              <a:off x="7128802" y="553026"/>
              <a:ext cx="180015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7288667" y="-48426"/>
              <a:ext cx="1599734" cy="30771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400" dirty="0">
                  <a:ln>
                    <a:solidFill>
                      <a:schemeClr val="bg1">
                        <a:lumMod val="95000"/>
                        <a:alpha val="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+mn-ea"/>
                  <a:ea typeface="+mn-ea"/>
                </a:rPr>
                <a:t>AI </a:t>
              </a:r>
              <a:r>
                <a:rPr lang="en-US" altLang="ko-KR" sz="1400" dirty="0" err="1">
                  <a:ln>
                    <a:solidFill>
                      <a:schemeClr val="bg1">
                        <a:lumMod val="95000"/>
                        <a:alpha val="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+mn-ea"/>
                  <a:ea typeface="+mn-ea"/>
                </a:rPr>
                <a:t>codestates</a:t>
              </a:r>
              <a:endParaRPr lang="en-US" altLang="ko-KR" sz="140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755576" y="195486"/>
            <a:ext cx="184731" cy="230832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900" dirty="0">
              <a:ln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graphicFrame>
        <p:nvGraphicFramePr>
          <p:cNvPr id="43" name="차트 42"/>
          <p:cNvGraphicFramePr/>
          <p:nvPr>
            <p:extLst>
              <p:ext uri="{D42A27DB-BD31-4B8C-83A1-F6EECF244321}">
                <p14:modId xmlns:p14="http://schemas.microsoft.com/office/powerpoint/2010/main" val="1532239833"/>
              </p:ext>
            </p:extLst>
          </p:nvPr>
        </p:nvGraphicFramePr>
        <p:xfrm>
          <a:off x="395536" y="987574"/>
          <a:ext cx="5760640" cy="38164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5" name="TextBox 44"/>
          <p:cNvSpPr txBox="1"/>
          <p:nvPr/>
        </p:nvSpPr>
        <p:spPr>
          <a:xfrm>
            <a:off x="6516216" y="2032568"/>
            <a:ext cx="2232248" cy="20879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200" spc="300" dirty="0">
                <a:ln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  <a:ea typeface="+mn-ea"/>
              </a:rPr>
              <a:t>대체적으로 액션을 선호하는 모습 </a:t>
            </a:r>
            <a:endParaRPr lang="en-US" altLang="ko-KR" sz="1200" spc="300" dirty="0">
              <a:ln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+mn-ea"/>
              <a:ea typeface="+mn-ea"/>
            </a:endParaRPr>
          </a:p>
          <a:p>
            <a:pPr algn="ctr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spc="300" dirty="0">
                <a:ln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  <a:ea typeface="+mn-ea"/>
              </a:rPr>
              <a:t>(</a:t>
            </a:r>
            <a:r>
              <a:rPr lang="ko-KR" altLang="en-US" sz="1200" spc="300" dirty="0">
                <a:ln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  <a:ea typeface="+mn-ea"/>
              </a:rPr>
              <a:t>특히 북미와 유럽과 기타 다른 나라</a:t>
            </a:r>
            <a:r>
              <a:rPr lang="en-US" altLang="ko-KR" sz="1200" spc="300" dirty="0">
                <a:ln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  <a:ea typeface="+mn-ea"/>
              </a:rPr>
              <a:t>)</a:t>
            </a:r>
            <a:endParaRPr lang="ko-KR" altLang="en-US" sz="1200" dirty="0">
              <a:latin typeface="+mn-ea"/>
              <a:ea typeface="+mn-ea"/>
              <a:hlinkClick r:id="rId4"/>
            </a:endParaRPr>
          </a:p>
          <a:p>
            <a:br>
              <a:rPr lang="ko-KR" altLang="en-US" sz="1200" dirty="0">
                <a:latin typeface="+mn-ea"/>
                <a:ea typeface="+mn-ea"/>
              </a:rPr>
            </a:br>
            <a:endParaRPr lang="en-US" altLang="ko-KR" sz="1200" spc="300" dirty="0">
              <a:ln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+mn-ea"/>
              <a:ea typeface="+mn-ea"/>
            </a:endParaRPr>
          </a:p>
          <a:p>
            <a:pPr algn="ctr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200" spc="300" dirty="0">
                <a:ln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  <a:ea typeface="+mn-ea"/>
              </a:rPr>
              <a:t>또한 스포츠 장르도 강세를 보여주는 모습</a:t>
            </a:r>
            <a:endParaRPr lang="en-US" altLang="ko-KR" sz="1200" spc="300" dirty="0">
              <a:ln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99592" y="675757"/>
            <a:ext cx="43924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전 세계 나라별 장르 선호도 </a:t>
            </a:r>
            <a:r>
              <a: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(</a:t>
            </a:r>
            <a:r>
              <a:rPr lang="ko-KR" altLang="en-US" sz="1400" dirty="0" err="1">
                <a:ln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히트맵</a:t>
            </a:r>
            <a:r>
              <a: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48182D-1520-2D05-59F2-05C9D01F23C6}"/>
              </a:ext>
            </a:extLst>
          </p:cNvPr>
          <p:cNvSpPr txBox="1"/>
          <p:nvPr/>
        </p:nvSpPr>
        <p:spPr>
          <a:xfrm>
            <a:off x="87840" y="152974"/>
            <a:ext cx="912429" cy="276999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spc="30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  <a:ea typeface="+mn-ea"/>
              </a:rPr>
              <a:t>Ⅱ. </a:t>
            </a:r>
            <a:r>
              <a:rPr lang="ko-KR" altLang="en-US" sz="1150" spc="30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본론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547B48-B60F-9291-E9AE-72154F02832F}"/>
              </a:ext>
            </a:extLst>
          </p:cNvPr>
          <p:cNvSpPr txBox="1"/>
          <p:nvPr/>
        </p:nvSpPr>
        <p:spPr>
          <a:xfrm>
            <a:off x="755576" y="195486"/>
            <a:ext cx="620683" cy="230832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90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  <a:ea typeface="+mn-ea"/>
              </a:rPr>
              <a:t>_ </a:t>
            </a:r>
            <a:r>
              <a:rPr lang="ko-KR" altLang="en-US" sz="900" dirty="0" err="1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  <a:ea typeface="+mn-ea"/>
              </a:rPr>
              <a:t>히트맵</a:t>
            </a:r>
            <a:endParaRPr lang="ko-KR" altLang="en-US" sz="900" dirty="0">
              <a:ln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3848</TotalTime>
  <Words>659</Words>
  <Application>Microsoft Office PowerPoint</Application>
  <PresentationFormat>화면 슬라이드 쇼(16:9)</PresentationFormat>
  <Paragraphs>175</Paragraphs>
  <Slides>14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1" baseType="lpstr">
      <vt:lpstr>Arial</vt:lpstr>
      <vt:lpstr>맑은 고딕</vt:lpstr>
      <vt:lpstr>-윤고딕340</vt:lpstr>
      <vt:lpstr>10X10 Bold</vt:lpstr>
      <vt:lpstr>Wingdings</vt:lpstr>
      <vt:lpstr>-윤고딕330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분석한 데이터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이예은</dc:creator>
  <cp:lastModifiedBy>이유빈</cp:lastModifiedBy>
  <cp:revision>263</cp:revision>
  <dcterms:created xsi:type="dcterms:W3CDTF">2015-05-30T09:48:37Z</dcterms:created>
  <dcterms:modified xsi:type="dcterms:W3CDTF">2022-11-03T08:42:51Z</dcterms:modified>
</cp:coreProperties>
</file>