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5" r:id="rId1"/>
  </p:sldMasterIdLst>
  <p:notesMasterIdLst>
    <p:notesMasterId r:id="rId94"/>
  </p:notesMasterIdLst>
  <p:handoutMasterIdLst>
    <p:handoutMasterId r:id="rId95"/>
  </p:handoutMasterIdLst>
  <p:sldIdLst>
    <p:sldId id="4093" r:id="rId2"/>
    <p:sldId id="1488" r:id="rId3"/>
    <p:sldId id="3999" r:id="rId4"/>
    <p:sldId id="4094" r:id="rId5"/>
    <p:sldId id="4000" r:id="rId6"/>
    <p:sldId id="4001" r:id="rId7"/>
    <p:sldId id="4002" r:id="rId8"/>
    <p:sldId id="4003" r:id="rId9"/>
    <p:sldId id="4004" r:id="rId10"/>
    <p:sldId id="4006" r:id="rId11"/>
    <p:sldId id="4005" r:id="rId12"/>
    <p:sldId id="4007" r:id="rId13"/>
    <p:sldId id="4008" r:id="rId14"/>
    <p:sldId id="4009" r:id="rId15"/>
    <p:sldId id="4010" r:id="rId16"/>
    <p:sldId id="4011" r:id="rId17"/>
    <p:sldId id="4012" r:id="rId18"/>
    <p:sldId id="4095" r:id="rId19"/>
    <p:sldId id="4013" r:id="rId20"/>
    <p:sldId id="4014" r:id="rId21"/>
    <p:sldId id="4015" r:id="rId22"/>
    <p:sldId id="4016" r:id="rId23"/>
    <p:sldId id="4017" r:id="rId24"/>
    <p:sldId id="4096" r:id="rId25"/>
    <p:sldId id="4099" r:id="rId26"/>
    <p:sldId id="4019" r:id="rId27"/>
    <p:sldId id="4020" r:id="rId28"/>
    <p:sldId id="4026" r:id="rId29"/>
    <p:sldId id="4023" r:id="rId30"/>
    <p:sldId id="4025" r:id="rId31"/>
    <p:sldId id="4024" r:id="rId32"/>
    <p:sldId id="4027" r:id="rId33"/>
    <p:sldId id="4028" r:id="rId34"/>
    <p:sldId id="4108" r:id="rId35"/>
    <p:sldId id="4109" r:id="rId36"/>
    <p:sldId id="4110" r:id="rId37"/>
    <p:sldId id="4111" r:id="rId38"/>
    <p:sldId id="4098" r:id="rId39"/>
    <p:sldId id="4029" r:id="rId40"/>
    <p:sldId id="4030" r:id="rId41"/>
    <p:sldId id="4031" r:id="rId42"/>
    <p:sldId id="4032" r:id="rId43"/>
    <p:sldId id="4033" r:id="rId44"/>
    <p:sldId id="4034" r:id="rId45"/>
    <p:sldId id="4035" r:id="rId46"/>
    <p:sldId id="4036" r:id="rId47"/>
    <p:sldId id="4037" r:id="rId48"/>
    <p:sldId id="4038" r:id="rId49"/>
    <p:sldId id="4039" r:id="rId50"/>
    <p:sldId id="4040" r:id="rId51"/>
    <p:sldId id="4041" r:id="rId52"/>
    <p:sldId id="4042" r:id="rId53"/>
    <p:sldId id="4043" r:id="rId54"/>
    <p:sldId id="4044" r:id="rId55"/>
    <p:sldId id="4046" r:id="rId56"/>
    <p:sldId id="4047" r:id="rId57"/>
    <p:sldId id="4048" r:id="rId58"/>
    <p:sldId id="4049" r:id="rId59"/>
    <p:sldId id="4050" r:id="rId60"/>
    <p:sldId id="4051" r:id="rId61"/>
    <p:sldId id="4052" r:id="rId62"/>
    <p:sldId id="4053" r:id="rId63"/>
    <p:sldId id="4054" r:id="rId64"/>
    <p:sldId id="4055" r:id="rId65"/>
    <p:sldId id="4056" r:id="rId66"/>
    <p:sldId id="4057" r:id="rId67"/>
    <p:sldId id="4058" r:id="rId68"/>
    <p:sldId id="4059" r:id="rId69"/>
    <p:sldId id="4060" r:id="rId70"/>
    <p:sldId id="4061" r:id="rId71"/>
    <p:sldId id="4100" r:id="rId72"/>
    <p:sldId id="4062" r:id="rId73"/>
    <p:sldId id="4063" r:id="rId74"/>
    <p:sldId id="4064" r:id="rId75"/>
    <p:sldId id="4065" r:id="rId76"/>
    <p:sldId id="4066" r:id="rId77"/>
    <p:sldId id="4067" r:id="rId78"/>
    <p:sldId id="4068" r:id="rId79"/>
    <p:sldId id="4069" r:id="rId80"/>
    <p:sldId id="4070" r:id="rId81"/>
    <p:sldId id="4071" r:id="rId82"/>
    <p:sldId id="4072" r:id="rId83"/>
    <p:sldId id="4101" r:id="rId84"/>
    <p:sldId id="4102" r:id="rId85"/>
    <p:sldId id="4103" r:id="rId86"/>
    <p:sldId id="4104" r:id="rId87"/>
    <p:sldId id="4073" r:id="rId88"/>
    <p:sldId id="4074" r:id="rId89"/>
    <p:sldId id="4105" r:id="rId90"/>
    <p:sldId id="4075" r:id="rId91"/>
    <p:sldId id="4106" r:id="rId92"/>
    <p:sldId id="4107" r:id="rId93"/>
  </p:sldIdLst>
  <p:sldSz cx="9906000" cy="6858000" type="A4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8">
          <p15:clr>
            <a:srgbClr val="A4A3A4"/>
          </p15:clr>
        </p15:guide>
        <p15:guide id="2" pos="3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569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890" autoAdjust="0"/>
  </p:normalViewPr>
  <p:slideViewPr>
    <p:cSldViewPr snapToGrid="0" snapToObjects="1">
      <p:cViewPr>
        <p:scale>
          <a:sx n="80" d="100"/>
          <a:sy n="80" d="100"/>
        </p:scale>
        <p:origin x="900" y="-33"/>
      </p:cViewPr>
      <p:guideLst>
        <p:guide orient="horz" pos="2158"/>
        <p:guide pos="3118"/>
      </p:guideLst>
    </p:cSldViewPr>
  </p:slideViewPr>
  <p:outlineViewPr>
    <p:cViewPr>
      <p:scale>
        <a:sx n="33" d="100"/>
        <a:sy n="33" d="100"/>
      </p:scale>
      <p:origin x="0" y="-95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0922"/>
    </p:cViewPr>
  </p:sorterViewPr>
  <p:notesViewPr>
    <p:cSldViewPr snapToGrid="0" snapToObjects="1">
      <p:cViewPr varScale="1">
        <p:scale>
          <a:sx n="92" d="100"/>
          <a:sy n="92" d="100"/>
        </p:scale>
        <p:origin x="60" y="1680"/>
      </p:cViewPr>
      <p:guideLst>
        <p:guide orient="horz" pos="2158"/>
        <p:guide pos="3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1922" cy="340915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989" y="2"/>
            <a:ext cx="4301922" cy="340915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en-US" altLang="ko-KR">
                <a:latin typeface="KoPub돋움체 Medium"/>
                <a:ea typeface="KoPub돋움체 Medium"/>
              </a:rPr>
              <a:t>2018-11-21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761"/>
            <a:ext cx="4301922" cy="340915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989" y="6456761"/>
            <a:ext cx="4301922" cy="340915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r">
              <a:defRPr sz="1200"/>
            </a:lvl1pPr>
          </a:lstStyle>
          <a:p>
            <a:pPr lvl="0">
              <a:defRPr/>
            </a:pPr>
            <a:fld id="{65D17C6A-3EEC-42F3-AEAE-7FF8875F99E1}" type="slidenum">
              <a:rPr lang="ko-KR" altLang="en-US">
                <a:latin typeface="KoPub돋움체 Medium"/>
                <a:ea typeface="KoPub돋움체 Medium"/>
              </a:rPr>
              <a:pPr lvl="0">
                <a:defRPr/>
              </a:pPr>
              <a:t>‹#›</a:t>
            </a:fld>
            <a:endParaRPr lang="ko-KR" altLang="en-US"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2231" cy="341064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l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9" y="0"/>
            <a:ext cx="4302231" cy="341064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r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r>
              <a:rPr lang="en-US" altLang="ko-KR"/>
              <a:t>2018-11-21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306763" y="849313"/>
            <a:ext cx="3314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7" rIns="91312" bIns="4565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5"/>
          </a:xfrm>
          <a:prstGeom prst="rect">
            <a:avLst/>
          </a:prstGeom>
        </p:spPr>
        <p:txBody>
          <a:bodyPr vert="horz" lIns="91312" tIns="45657" rIns="91312" bIns="45657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56613"/>
            <a:ext cx="4302231" cy="341063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l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9" y="6456613"/>
            <a:ext cx="4302231" cy="341063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r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fld id="{E9CDEF3D-52BA-4170-8323-8257CC7BA3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8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06763" y="849313"/>
            <a:ext cx="3314700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DEF3D-52BA-4170-8323-8257CC7BA34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50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25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80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63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78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6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8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486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5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76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7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50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97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35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27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10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16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70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58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81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70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6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312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DEF3D-52BA-4170-8323-8257CC7BA34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391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317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093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084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92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530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89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332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097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20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478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529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322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535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6630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820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367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383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70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236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22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320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882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718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9833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323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943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071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869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872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887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66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985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14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415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78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3147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819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505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587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562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329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04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894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07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593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188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1445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8384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155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435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0836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3356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137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2904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937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8000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324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870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7344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983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5619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247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6877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39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2262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67228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9187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1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888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857250" y="391884"/>
            <a:ext cx="9048750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8" name="텍스트 개체 틀 45"/>
          <p:cNvSpPr>
            <a:spLocks noGrp="1"/>
          </p:cNvSpPr>
          <p:nvPr>
            <p:ph type="body" sz="quarter" idx="13"/>
          </p:nvPr>
        </p:nvSpPr>
        <p:spPr>
          <a:xfrm>
            <a:off x="577263" y="1068136"/>
            <a:ext cx="8980272" cy="276999"/>
          </a:xfrm>
        </p:spPr>
        <p:txBody>
          <a:bodyPr lIns="0" tIns="0" rIns="0" bIns="0" anchor="ctr">
            <a:spAutoFit/>
          </a:bodyPr>
          <a:lstStyle>
            <a:lvl1pPr marL="0" indent="0" algn="l" defTabSz="495285" rtl="0" eaLnBrk="1" latinLnBrk="0" hangingPunct="1"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>
              <a:buNone/>
              <a:defRPr sz="1300">
                <a:latin typeface="+mn-ea"/>
                <a:ea typeface="+mn-ea"/>
              </a:defRPr>
            </a:lvl2pPr>
            <a:lvl3pPr marL="990570" indent="0">
              <a:buNone/>
              <a:defRPr sz="1300">
                <a:latin typeface="+mn-ea"/>
                <a:ea typeface="+mn-ea"/>
              </a:defRPr>
            </a:lvl3pPr>
            <a:lvl4pPr marL="1485854" indent="0">
              <a:buNone/>
              <a:defRPr sz="1300">
                <a:latin typeface="+mn-ea"/>
                <a:ea typeface="+mn-ea"/>
              </a:defRPr>
            </a:lvl4pPr>
            <a:lvl5pPr marL="1981139" indent="0">
              <a:buNone/>
              <a:defRPr sz="13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12" name="갈매기형 수장 11"/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8871" y="6527294"/>
            <a:ext cx="1237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341075" y="1466456"/>
            <a:ext cx="9216460" cy="400110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2pPr>
            <a:lvl3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3pPr>
            <a:lvl4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4pPr>
            <a:lvl5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321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353" userDrawn="1">
          <p15:clr>
            <a:srgbClr val="FBAE40"/>
          </p15:clr>
        </p15:guide>
        <p15:guide id="4" pos="217" userDrawn="1">
          <p15:clr>
            <a:srgbClr val="FBAE40"/>
          </p15:clr>
        </p15:guide>
        <p15:guide id="6" pos="6023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pos="5887" userDrawn="1">
          <p15:clr>
            <a:srgbClr val="FBAE40"/>
          </p15:clr>
        </p15:guide>
        <p15:guide id="10" orient="horz" pos="2319" userDrawn="1">
          <p15:clr>
            <a:srgbClr val="FBAE40"/>
          </p15:clr>
        </p15:guide>
        <p15:guide id="11" orient="horz" pos="98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57250" y="391884"/>
            <a:ext cx="9048750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텍스트 개체 틀 45"/>
          <p:cNvSpPr>
            <a:spLocks noGrp="1"/>
          </p:cNvSpPr>
          <p:nvPr>
            <p:ph type="body" sz="quarter" idx="13"/>
          </p:nvPr>
        </p:nvSpPr>
        <p:spPr>
          <a:xfrm>
            <a:off x="577263" y="1066985"/>
            <a:ext cx="8980272" cy="276999"/>
          </a:xfrm>
        </p:spPr>
        <p:txBody>
          <a:bodyPr lIns="0" tIns="0" rIns="0" bIns="0" anchor="ctr">
            <a:spAutoFit/>
          </a:bodyPr>
          <a:lstStyle>
            <a:lvl1pPr marL="0" indent="0" algn="l" defTabSz="495285" rtl="0" eaLnBrk="1" latinLnBrk="0" hangingPunct="1"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>
              <a:buNone/>
              <a:defRPr sz="1300">
                <a:latin typeface="+mn-ea"/>
                <a:ea typeface="+mn-ea"/>
              </a:defRPr>
            </a:lvl2pPr>
            <a:lvl3pPr marL="990570" indent="0">
              <a:buNone/>
              <a:defRPr sz="1300">
                <a:latin typeface="+mn-ea"/>
                <a:ea typeface="+mn-ea"/>
              </a:defRPr>
            </a:lvl3pPr>
            <a:lvl4pPr marL="1485854" indent="0">
              <a:buNone/>
              <a:defRPr sz="1300">
                <a:latin typeface="+mn-ea"/>
                <a:ea typeface="+mn-ea"/>
              </a:defRPr>
            </a:lvl4pPr>
            <a:lvl5pPr marL="1981139" indent="0">
              <a:buNone/>
              <a:defRPr sz="13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395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353">
          <p15:clr>
            <a:srgbClr val="FBAE40"/>
          </p15:clr>
        </p15:guide>
        <p15:guide id="6" pos="5887" userDrawn="1">
          <p15:clr>
            <a:srgbClr val="FBAE40"/>
          </p15:clr>
        </p15:guide>
        <p15:guide id="7" orient="horz" pos="2319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pos="217" userDrawn="1">
          <p15:clr>
            <a:srgbClr val="FBAE40"/>
          </p15:clr>
        </p15:guide>
        <p15:guide id="10" pos="6023" userDrawn="1">
          <p15:clr>
            <a:srgbClr val="FBAE40"/>
          </p15:clr>
        </p15:guide>
        <p15:guide id="12" orient="horz" pos="9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8519" y="6527294"/>
            <a:ext cx="1147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57250" y="391884"/>
            <a:ext cx="9288236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852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50" userDrawn="1">
          <p15:clr>
            <a:srgbClr val="FBAE40"/>
          </p15:clr>
        </p15:guide>
        <p15:guide id="3" orient="horz" pos="231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" y="6356352"/>
            <a:ext cx="412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9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0" r:id="rId2"/>
    <p:sldLayoutId id="2147483691" r:id="rId3"/>
    <p:sldLayoutId id="214748368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iantony/docker-elk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99.100:920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99.100:9200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580" b="26390"/>
          <a:stretch>
            <a:fillRect/>
          </a:stretch>
        </p:blipFill>
        <p:spPr>
          <a:xfrm>
            <a:off x="-1" y="5404017"/>
            <a:ext cx="5654675" cy="1453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460"/>
          <a:stretch>
            <a:fillRect/>
          </a:stretch>
        </p:blipFill>
        <p:spPr>
          <a:xfrm>
            <a:off x="4363197" y="0"/>
            <a:ext cx="5542803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9E43C8-27A8-451D-9BF1-1F4649DF97A8}"/>
              </a:ext>
            </a:extLst>
          </p:cNvPr>
          <p:cNvSpPr txBox="1"/>
          <p:nvPr/>
        </p:nvSpPr>
        <p:spPr>
          <a:xfrm>
            <a:off x="522478" y="1737149"/>
            <a:ext cx="7299234" cy="1264064"/>
          </a:xfrm>
          <a:prstGeom prst="rect">
            <a:avLst/>
          </a:prstGeom>
          <a:noFill/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3600" spc="-162">
                <a:latin typeface="HY궁서" panose="02030600000101010101" pitchFamily="18" charset="-127"/>
                <a:ea typeface="HY궁서" panose="02030600000101010101" pitchFamily="18" charset="-127"/>
                <a:cs typeface="Arial"/>
              </a:rPr>
              <a:t>Cloud computing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3600" spc="-162">
                <a:latin typeface="HY궁서" panose="02030600000101010101" pitchFamily="18" charset="-127"/>
                <a:ea typeface="HY궁서" panose="02030600000101010101" pitchFamily="18" charset="-127"/>
                <a:cs typeface="Arial"/>
              </a:rPr>
              <a:t>for education and research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12B34-43D8-4FDB-B9C0-E01A45FA39C3}"/>
              </a:ext>
            </a:extLst>
          </p:cNvPr>
          <p:cNvSpPr txBox="1"/>
          <p:nvPr/>
        </p:nvSpPr>
        <p:spPr>
          <a:xfrm>
            <a:off x="1177297" y="3841718"/>
            <a:ext cx="7299234" cy="466090"/>
          </a:xfrm>
          <a:prstGeom prst="rect">
            <a:avLst/>
          </a:prstGeom>
          <a:noFill/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2800" spc="-162">
                <a:latin typeface="HY울릉도M" panose="02030600000101010101" pitchFamily="18" charset="-127"/>
                <a:ea typeface="HY울릉도M" panose="02030600000101010101" pitchFamily="18" charset="-127"/>
                <a:cs typeface="Arial"/>
              </a:rPr>
              <a:t>Practice 02. Spring cloud</a:t>
            </a:r>
            <a:endParaRPr lang="ko-KR" altLang="en-US" sz="3600" spc="-162">
              <a:latin typeface="HY울릉도M" panose="02030600000101010101" pitchFamily="18" charset="-127"/>
              <a:ea typeface="HY울릉도M" panose="02030600000101010101" pitchFamily="18" charset="-127"/>
              <a:cs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77EA14-87D3-4143-B73E-9D6ECD4DA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033" y="5002276"/>
            <a:ext cx="2964572" cy="401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/>
              <a:t>Routing and filtering with API G/W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Adding a Prefix to a Path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2124710"/>
          </a:xfrm>
          <a:prstGeom prst="roundRect">
            <a:avLst>
              <a:gd name="adj" fmla="val 7981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Occasionally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직사각형 10"/>
          <p:cNvSpPr>
            <a:spLocks/>
          </p:cNvSpPr>
          <p:nvPr/>
        </p:nvSpPr>
        <p:spPr>
          <a:xfrm>
            <a:off x="823595" y="3811269"/>
            <a:ext cx="7748270" cy="2308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Zuul: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  prefix: /api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routes: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accounts: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/account</a:t>
            </a:r>
            <a:r>
              <a:rPr lang="en-US" altLang="ko-KR" sz="1600">
                <a:latin typeface="Consolas" charset="0"/>
              </a:rPr>
              <a:t>/**</a:t>
            </a:r>
            <a:endParaRPr lang="ko-KR" altLang="en-US" sz="1600"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AF00FF"/>
                </a:solidFill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serviced: </a:t>
            </a:r>
            <a:r>
              <a:rPr lang="en-US" altLang="ko-KR" sz="1600">
                <a:latin typeface="Consolas" charset="0"/>
              </a:rPr>
              <a:t>account-service</a:t>
            </a:r>
            <a:endParaRPr lang="ko-KR" altLang="en-US" sz="1600"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    customers: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      path: </a:t>
            </a:r>
            <a:r>
              <a:rPr lang="en-US" altLang="ko-KR" sz="1600">
                <a:latin typeface="Consolas" charset="0"/>
              </a:rPr>
              <a:t>/customer/**</a:t>
            </a:r>
            <a:endParaRPr lang="ko-KR" altLang="en-US" sz="1600"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      serviceId: </a:t>
            </a:r>
            <a:r>
              <a:rPr lang="en-US" altLang="ko-KR" sz="1600">
                <a:latin typeface="Consolas" charset="0"/>
              </a:rPr>
              <a:t>customer-service</a:t>
            </a:r>
            <a:endParaRPr lang="ko-KR" altLang="en-US" sz="160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56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/>
              <a:t>Routing and filtering with API G/W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Connection Settings and Timeouts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4722495"/>
          </a:xfrm>
          <a:prstGeom prst="roundRect">
            <a:avLst>
              <a:gd name="adj" fmla="val 4401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Zuul's primary mission is to route incoming requests to downstream services, so HTTP clients must be implemented for service and communication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default HTTP client that Zuul uses is based on the Apache HTTP Client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ribbon.restclient.enabled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 must be true to use the ribbon.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also try the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OkHttpClient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the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ribbon.okhttp.enable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 as true.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options, depending on service discovery availability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define a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juul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 that uses a specified network address using the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 without service discovery, set zuul.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host.connect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-timeout-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millis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zuul.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host.socket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-timeout-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millis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zuul.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host.maxtotalconnection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Zuul.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host.maxPerRouteConnections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zuul is set to retrieve a list of services from service discovery, the same timeout as the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ribbon.ReadTimeout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ribbon.SocketTimeout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properties must be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configured.Definable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ribbon.MaxTotalConnections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ribbon.MaxConnectionsPerHost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66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/>
              <a:t>Routing and filtering with API G/W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Enhanced header security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2990850"/>
          </a:xfrm>
          <a:prstGeom prst="roundRect">
            <a:avLst/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subsequent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Set-Cookie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SensitiveHeaders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overridden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explicitly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0" name="직사각형 9"/>
          <p:cNvSpPr>
            <a:spLocks/>
          </p:cNvSpPr>
          <p:nvPr/>
        </p:nvSpPr>
        <p:spPr>
          <a:xfrm>
            <a:off x="758825" y="4695825"/>
            <a:ext cx="7748270" cy="15703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Zuul: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routes: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accounts: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/account</a:t>
            </a:r>
            <a:r>
              <a:rPr lang="en-US" altLang="ko-KR" sz="1600">
                <a:latin typeface="Consolas" charset="0"/>
              </a:rPr>
              <a:t>/**</a:t>
            </a:r>
            <a:endParaRPr lang="ko-KR" altLang="en-US" sz="1600"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sensitiveHeaders: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AF00FF"/>
                </a:solidFill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serviced: </a:t>
            </a:r>
            <a:r>
              <a:rPr lang="en-US" altLang="ko-KR" sz="1600">
                <a:latin typeface="Consolas" charset="0"/>
              </a:rPr>
              <a:t>account-service</a:t>
            </a:r>
            <a:endParaRPr lang="ko-KR" altLang="en-US" sz="160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3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/>
              <a:t>Routing and filtering with API G/W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End Point Management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2633345"/>
          </a:xfrm>
          <a:prstGeom prst="roundRect">
            <a:avLst>
              <a:gd name="adj" fmla="val 4472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spring-cloud-starter-actuator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management.security.enabled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76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/>
              <a:t>Routing and filtering with API G/W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Zuul filter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2990850"/>
          </a:xfrm>
          <a:prstGeom prst="roundRect">
            <a:avLst>
              <a:gd name="adj" fmla="val 2539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Prefilter: Used to prepare the initial data of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RequestContext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use downstream of the filter. The primary role is to set the necessary information in the route filter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filter: Runs after prefilter and generates a request to another service because it is required to convert the request or response to the model required by the client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filter: Used to manipulate responses frequently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filter: Run only if there are exceptions to other filters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70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/>
              <a:t>Routing and filtering with API G/W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Predefined filters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4773930"/>
          </a:xfrm>
          <a:prstGeom prst="roundRect">
            <a:avLst>
              <a:gd name="adj" fmla="val 4737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@Enable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announcement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SimpleRouteLocator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DiscoveryClientRouteLocator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ServletDetectionFilter:checking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dispatchers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FormBodyWrapperFilter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downstream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PreDecorationFilter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RouteLocator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SendForwardFilter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Transfer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RequestFispatcher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RibbonRoutingFilter:RouteFilter.Using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SimpleHostRoutingFilter:RouteFilter.Sending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Apache HTTP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SendResponseFilter:postfilter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84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/>
              <a:t>Routing and filtering with API G/W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Using Spring Cloud G/W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1810" y="1593850"/>
            <a:ext cx="8785860" cy="2339975"/>
          </a:xfrm>
          <a:prstGeom prst="roundRect">
            <a:avLst>
              <a:gd name="adj" fmla="val 4868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Route: Configures a route, destination URL, a list of conditions, and a unique ID to identify a list of filters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Predicates: Finds whether various HTTP requests, such as headers and input values, meet the defined criteria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Filters: This allows you to modify incoming or outgoing HTTP requests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04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/>
              <a:t>Routing and filtering with API G/W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Built-in conditioners and filters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449705"/>
            <a:ext cx="8785860" cy="5342255"/>
          </a:xfrm>
          <a:prstGeom prst="roundRect">
            <a:avLst>
              <a:gd name="adj" fmla="val 5125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route: Receive the Date-time input and map subsequent requests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route: Get a Date-time input and map requests that occurred before that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Cookie route: Take the cookie name and regular expression as input, find the cookie in the header of the HTTP request, and compare the value to the provided expression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route: Take header name and regular expression as input to find a specific header in the header of the HTTP request and compare the value to the provided expression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route:.entered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host name ANT style pattern using delimiter and matched with host header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route: Get HTTP method as input value and compare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Route: takes the pattern of the request contact path as an input value and compares it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QueryRoute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Two input values - receive the requested input and optional regex and compare with the query input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RemoteAddrRoute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Receive a list of IP addresses in a CIDR expression and compare it to the remote address in the request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308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/>
              <a:t>Routing and filtering with API G/W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Implementation of Additional Gateway Filter Patterns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1810" y="1593850"/>
            <a:ext cx="8785860" cy="2521585"/>
          </a:xfrm>
          <a:prstGeom prst="roundRect">
            <a:avLst>
              <a:gd name="adj" fmla="val 5125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AddRequestHeader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AddRequestParameter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AddResponseHeader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Hystrix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gets input for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hystrix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name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PrefixPath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Adding a prefix to an HTTP request path to an input value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RequestRateLimiter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Limit the number of requests processed by a single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based on the three inputs provided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256CCD-5776-420B-8846-223720C1D0F7}"/>
              </a:ext>
            </a:extLst>
          </p:cNvPr>
          <p:cNvSpPr/>
          <p:nvPr/>
        </p:nvSpPr>
        <p:spPr>
          <a:xfrm>
            <a:off x="1030605" y="4253865"/>
            <a:ext cx="7747635" cy="230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cloud: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gateway: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  routes: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  - id: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example_route</a:t>
            </a:r>
            <a:endParaRPr lang="en-US" altLang="ko-KR" sz="1600">
              <a:solidFill>
                <a:srgbClr val="00C832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uri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 http://localhost:8080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filters: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- 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AddRequestHeader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=X-Request-ID, 123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- 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PrefixPath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=/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endParaRPr lang="en-US" altLang="ko-KR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Logging and Tracking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1810" y="1593850"/>
            <a:ext cx="8785860" cy="3409950"/>
          </a:xfrm>
          <a:prstGeom prst="roundRect">
            <a:avLst>
              <a:gd name="adj" fmla="val 351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program's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bottlenecks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ELK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Elasticsearch+Logstash+Kibana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Log4j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micro-service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micro-services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JSON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34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/>
              <a:t>Routing and filtering with API G/W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Foundation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1810" y="1593850"/>
            <a:ext cx="8785860" cy="338391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Designed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provide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authentication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load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canary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testing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dynamic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routing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, and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active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/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active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multi-region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traffic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management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capabilities</a:t>
            </a:r>
            <a:endParaRPr lang="en-US" altLang="ko-KR" sz="2000">
              <a:solidFill>
                <a:srgbClr val="24292E"/>
              </a:solidFill>
              <a:latin typeface="KoPub돋움체 Medium" charset="0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cloud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gateways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provide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simple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effective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way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route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APIs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provide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common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interests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such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security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monitoring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/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metrics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resistance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, and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more</a:t>
            </a:r>
            <a:endParaRPr lang="ko-KR" altLang="en-US" sz="2000">
              <a:solidFill>
                <a:srgbClr val="24292E"/>
              </a:solidFill>
              <a:latin typeface="KoPub돋움체 Medium" charset="0"/>
              <a:cs typeface="Arial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193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Level of Log Information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1810" y="1593850"/>
            <a:ext cx="8785860" cy="2495550"/>
          </a:xfrm>
          <a:prstGeom prst="roundRect">
            <a:avLst>
              <a:gd name="adj" fmla="val 5348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TRACE: Very detailed information and development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DEBUG: used for debugging and troubleshooting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INFO: leaving the most important information in operation in this log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WARN: Logs all events that may cause errors at this level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ERROR: Leave exceptions at this level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FATAL: Leaving significant error events with potential to disrupt apps as this level log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312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Logging with Spring Boot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5206365"/>
          </a:xfrm>
          <a:prstGeom prst="roundRect">
            <a:avLst>
              <a:gd name="adj" fmla="val 2066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starter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Log4J2, and SLF4J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logging.*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application.yml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milliseconds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Springboot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logging.file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logging.path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10M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overridden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application.yml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Springboots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ERROR, WARN, and INFO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Logging.level.*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overridden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logging.level.root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140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Logging with Spring Boot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E5CD5-573F-4B4C-B3AD-53954FAAC63F}"/>
              </a:ext>
            </a:extLst>
          </p:cNvPr>
          <p:cNvSpPr/>
          <p:nvPr/>
        </p:nvSpPr>
        <p:spPr>
          <a:xfrm>
            <a:off x="947420" y="1678305"/>
            <a:ext cx="8442960" cy="206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logging: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file: </a:t>
            </a:r>
            <a:r>
              <a:rPr lang="en-US" altLang="ko-KR" sz="1600">
                <a:latin typeface="Consolas" panose="020B0609020204030204" pitchFamily="49" charset="0"/>
              </a:rPr>
              <a:t>logs/order.log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level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com.netflix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DEBUG</a:t>
            </a:r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org.springframework.web.filter.CommonsRequestLoggingFilter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>
                <a:latin typeface="Consolas" panose="020B0609020204030204" pitchFamily="49" charset="0"/>
              </a:rPr>
              <a:t>DEBUG</a:t>
            </a:r>
          </a:p>
          <a:p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pattern: 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console: </a:t>
            </a:r>
            <a:r>
              <a:rPr lang="en-US" altLang="ko-KR" sz="1600">
                <a:latin typeface="Consolas" panose="020B0609020204030204" pitchFamily="49" charset="0"/>
              </a:rPr>
              <a:t>“%d{</a:t>
            </a:r>
            <a:r>
              <a:rPr lang="en-US" altLang="ko-KR" sz="1600" err="1">
                <a:latin typeface="Consolas" panose="020B0609020204030204" pitchFamily="49" charset="0"/>
              </a:rPr>
              <a:t>HH:mm:ss.SSS</a:t>
            </a:r>
            <a:r>
              <a:rPr lang="en-US" altLang="ko-KR" sz="1600">
                <a:latin typeface="Consolas" panose="020B0609020204030204" pitchFamily="49" charset="0"/>
              </a:rPr>
              <a:t>} %-5level %</a:t>
            </a:r>
            <a:r>
              <a:rPr lang="en-US" altLang="ko-KR" sz="1600" err="1">
                <a:latin typeface="Consolas" panose="020B0609020204030204" pitchFamily="49" charset="0"/>
              </a:rPr>
              <a:t>msg%m</a:t>
            </a:r>
            <a:r>
              <a:rPr lang="en-US" altLang="ko-KR" sz="1600">
                <a:latin typeface="Consolas" panose="020B0609020204030204" pitchFamily="49" charset="0"/>
              </a:rPr>
              <a:t>”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file: </a:t>
            </a:r>
            <a:r>
              <a:rPr lang="en-US" altLang="ko-KR" sz="1600">
                <a:latin typeface="Consolas" panose="020B0609020204030204" pitchFamily="49" charset="0"/>
              </a:rPr>
              <a:t>“%d{</a:t>
            </a:r>
            <a:r>
              <a:rPr lang="en-US" altLang="ko-KR" sz="1600" err="1">
                <a:latin typeface="Consolas" panose="020B0609020204030204" pitchFamily="49" charset="0"/>
              </a:rPr>
              <a:t>HH:mm:ss.SSS</a:t>
            </a:r>
            <a:r>
              <a:rPr lang="en-US" altLang="ko-KR" sz="1600">
                <a:latin typeface="Consolas" panose="020B0609020204030204" pitchFamily="49" charset="0"/>
              </a:rPr>
              <a:t>} %-5level %</a:t>
            </a:r>
            <a:r>
              <a:rPr lang="en-US" altLang="ko-KR" sz="1600" err="1">
                <a:latin typeface="Consolas" panose="020B0609020204030204" pitchFamily="49" charset="0"/>
              </a:rPr>
              <a:t>msg%n</a:t>
            </a:r>
            <a:r>
              <a:rPr lang="en-US" altLang="ko-KR" sz="160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F29B9A1D-51B5-4094-AC70-CDB300EEC983}"/>
              </a:ext>
            </a:extLst>
          </p:cNvPr>
          <p:cNvSpPr/>
          <p:nvPr/>
        </p:nvSpPr>
        <p:spPr>
          <a:xfrm>
            <a:off x="593725" y="4102735"/>
            <a:ext cx="8785860" cy="2062480"/>
          </a:xfrm>
          <a:prstGeom prst="roundRect">
            <a:avLst>
              <a:gd name="adj" fmla="val 2066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Additionally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Log4j2,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logback-spring.xml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application.yml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9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Collecting Integrated Logs Using an ELK Stack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/>
          <p:cNvSpPr>
            <a:spLocks/>
          </p:cNvSpPr>
          <p:nvPr/>
        </p:nvSpPr>
        <p:spPr>
          <a:xfrm>
            <a:off x="492760" y="1568450"/>
            <a:ext cx="8785860" cy="4399915"/>
          </a:xfrm>
          <a:prstGeom prst="roundRect">
            <a:avLst>
              <a:gd name="adj" fmla="val 3149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(ES): Suitable for apps that require full text search in cross-platform environments 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offers REST, JSON-based APIs for scalability, flexibility and retrieval of stored data 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can save and retrieve app logs 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Logstash: Supports various inputs to extract events from external sources. It provides various outputs, and can also be output in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It can store events in Apache Kafka, Rabbit MQ, and Montgomery, and can store metrics in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Graphite 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Kibana: The last element in the ELK stack. The data visualization plug-in. It can easily represent and filter all logs collected in the app by creating search queries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25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Create Docker-elk to proceed with the test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868" y="1655532"/>
            <a:ext cx="9240157" cy="476276"/>
          </a:xfrm>
          <a:prstGeom prst="roundRect">
            <a:avLst>
              <a:gd name="adj" fmla="val 314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git clone 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https://github.com/deviantony/docker-elk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cd docker-elk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Modifying .env and docker-compose files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E339A-3890-4468-AA75-1DA092249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082" y="2706856"/>
            <a:ext cx="4851337" cy="415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47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Create Docker-elk to proceed with the test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868" y="1655532"/>
            <a:ext cx="9240157" cy="476276"/>
          </a:xfrm>
          <a:prstGeom prst="roundRect">
            <a:avLst>
              <a:gd name="adj" fmla="val 314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docker-compose up setup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docker-compose up -d (run with daemon)</a:t>
            </a:r>
          </a:p>
        </p:txBody>
      </p:sp>
    </p:spTree>
    <p:extLst>
      <p:ext uri="{BB962C8B-B14F-4D97-AF65-F5344CB8AC3E}">
        <p14:creationId xmlns:p14="http://schemas.microsoft.com/office/powerpoint/2010/main" val="4139698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Configure the ELK stack on the machine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11810" y="1593850"/>
            <a:ext cx="4681855" cy="5031740"/>
          </a:xfrm>
          <a:prstGeom prst="roundRect">
            <a:avLst>
              <a:gd name="adj" fmla="val 4942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 container must be floated and input and output defined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is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-input-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TCP flog-in as input This is compatible with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LogstashTcpSocketAppender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is used as a logging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companion for apps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all logs of the microservices are exported in JSON format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json codec for the plug-in must be set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microservice is indexed by name and micro prefix in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51054-6FD5-4683-8296-6B9A526283FB}"/>
              </a:ext>
            </a:extLst>
          </p:cNvPr>
          <p:cNvSpPr/>
          <p:nvPr/>
        </p:nvSpPr>
        <p:spPr>
          <a:xfrm>
            <a:off x="5741035" y="2209165"/>
            <a:ext cx="4101465" cy="30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input {</a:t>
            </a:r>
          </a:p>
          <a:p>
            <a:r>
              <a:rPr lang="en-US" altLang="ko-KR" sz="1600"/>
              <a:t>  </a:t>
            </a:r>
            <a:r>
              <a:rPr lang="en-US" altLang="ko-KR" sz="1600" err="1"/>
              <a:t>tcp</a:t>
            </a:r>
            <a:r>
              <a:rPr lang="en-US" altLang="ko-KR" sz="1600"/>
              <a:t> {</a:t>
            </a:r>
          </a:p>
          <a:p>
            <a:r>
              <a:rPr lang="en-US" altLang="ko-KR" sz="1600"/>
              <a:t>    port =&gt; 50000</a:t>
            </a:r>
          </a:p>
          <a:p>
            <a:r>
              <a:rPr lang="en-US" altLang="ko-KR" sz="1600"/>
              <a:t>    codec =&gt; json</a:t>
            </a:r>
          </a:p>
          <a:p>
            <a:r>
              <a:rPr lang="en-US" altLang="ko-KR" sz="1600"/>
              <a:t>  }</a:t>
            </a:r>
          </a:p>
          <a:p>
            <a:r>
              <a:rPr lang="en-US" altLang="ko-KR" sz="1600"/>
              <a:t>}</a:t>
            </a:r>
          </a:p>
          <a:p>
            <a:r>
              <a:rPr lang="en-US" altLang="ko-KR" sz="1600"/>
              <a:t>output {</a:t>
            </a:r>
          </a:p>
          <a:p>
            <a:r>
              <a:rPr lang="en-US" altLang="ko-KR" sz="1600"/>
              <a:t>  </a:t>
            </a:r>
            <a:r>
              <a:rPr lang="en-US" altLang="ko-KR" sz="1600" err="1"/>
              <a:t>elasticsearch</a:t>
            </a:r>
            <a:r>
              <a:rPr lang="en-US" altLang="ko-KR" sz="1600"/>
              <a:t> {</a:t>
            </a:r>
          </a:p>
          <a:p>
            <a:r>
              <a:rPr lang="en-US" altLang="ko-KR" sz="1600"/>
              <a:t>    hosts =&gt; ["http://192.168.99.101:9200"]</a:t>
            </a:r>
          </a:p>
          <a:p>
            <a:r>
              <a:rPr lang="en-US" altLang="ko-KR" sz="1600"/>
              <a:t>    index =&gt; "micro-%{</a:t>
            </a:r>
            <a:r>
              <a:rPr lang="en-US" altLang="ko-KR" sz="1600" err="1"/>
              <a:t>appName</a:t>
            </a:r>
            <a:r>
              <a:rPr lang="en-US" altLang="ko-KR" sz="1600"/>
              <a:t>}"</a:t>
            </a:r>
          </a:p>
          <a:p>
            <a:r>
              <a:rPr lang="en-US" altLang="ko-KR" sz="1600"/>
              <a:t>  }</a:t>
            </a:r>
          </a:p>
          <a:p>
            <a:r>
              <a:rPr lang="en-US" altLang="ko-KR" sz="1600"/>
              <a:t>}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2DFE57D3-3BB4-4594-8308-232AF3E91CEB}"/>
              </a:ext>
            </a:extLst>
          </p:cNvPr>
          <p:cNvSpPr/>
          <p:nvPr/>
        </p:nvSpPr>
        <p:spPr>
          <a:xfrm>
            <a:off x="6573520" y="1239520"/>
            <a:ext cx="3052445" cy="733425"/>
          </a:xfrm>
          <a:prstGeom prst="wedgeRectCallout">
            <a:avLst>
              <a:gd name="adj1" fmla="val -39769"/>
              <a:gd name="adj2" fmla="val 8367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contents of the pipeline/</a:t>
            </a:r>
            <a:r>
              <a:rPr lang="en-US" altLang="ko-KR" err="1">
                <a:solidFill>
                  <a:schemeClr val="tx1"/>
                </a:solidFill>
              </a:rPr>
              <a:t>logstash.conf</a:t>
            </a:r>
            <a:r>
              <a:rPr lang="en-US" altLang="ko-KR">
                <a:solidFill>
                  <a:schemeClr val="tx1"/>
                </a:solidFill>
              </a:rPr>
              <a:t> file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68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Configure the ELK stack on the machine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11702" y="1594065"/>
            <a:ext cx="8785225" cy="433136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The following is the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logstash.conf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configuration file in Logstash.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56760E-72D5-4060-A3EC-281E8A4A8C25}"/>
              </a:ext>
            </a:extLst>
          </p:cNvPr>
          <p:cNvSpPr/>
          <p:nvPr/>
        </p:nvSpPr>
        <p:spPr>
          <a:xfrm>
            <a:off x="1086829" y="2456377"/>
            <a:ext cx="84429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600">
                <a:solidFill>
                  <a:srgbClr val="00C83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tcp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port =&gt; 50000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codex =&gt; json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output {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hosts =&gt; [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  <a:hlinkClick r:id="rId3"/>
              </a:rPr>
              <a:t>“http://192.168.99.100:9200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”]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index =&gt; “micro-%{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appName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}”</a:t>
            </a:r>
            <a:endParaRPr lang="en-US" altLang="ko-KR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67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Integrating apps and ELK stacks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59" y="1557020"/>
            <a:ext cx="9239885" cy="2877521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Filebeat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logstash-input-beats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Filebeat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declare net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.logstash.logback.appender.logstashSocketAppender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logback-spring.xml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464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Using </a:t>
            </a:r>
            <a:r>
              <a:rPr lang="en-US" altLang="ko-KR" err="1"/>
              <a:t>LogstashTCPAppender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8785860" cy="374523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Logstash-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-encoder library provides three approaches: UDP, TCP, and asynchronous. Among them, TCP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appenders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most used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an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afforder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LogstashTCPAppender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in the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configuration file.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should add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logstash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-encoder dependency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TCP adapters must configure their own encoders. At this time, you can choose between Logstash Encoder and Logging Event Complex Json Encoder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LoggingEventCompositeJsonEncoder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provides more freedom and consists of one or more JSON providers mapped to JSON output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7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/>
              <a:t>Routing and filtering with API G/W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Using Netflix Zuul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4570095"/>
          </a:xfrm>
          <a:prstGeom prst="roundRect">
            <a:avLst>
              <a:gd name="adj" fmla="val 5702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Cloud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implements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built-in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Zuul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proxy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allows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front-end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apps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call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back-end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services</a:t>
            </a:r>
            <a:endParaRPr lang="en-US" altLang="ko-KR" sz="2000">
              <a:solidFill>
                <a:srgbClr val="24292E"/>
              </a:solidFill>
              <a:latin typeface="KoPub돋움체 Medium" charset="0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Zuul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useful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external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clients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(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front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end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)</a:t>
            </a:r>
            <a:endParaRPr lang="en-US" altLang="ko-KR" sz="2000">
              <a:solidFill>
                <a:srgbClr val="24292E"/>
              </a:solidFill>
              <a:latin typeface="KoPub돋움체 Medium" charset="0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It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hides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system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complexity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helps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avoid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need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manage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cross-origin-resource-sharing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(CORS) and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authentication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concerns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enforce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access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control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over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various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domains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make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up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web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pages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enhance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security</a:t>
            </a:r>
            <a:endParaRPr lang="en-US" altLang="ko-KR" sz="2000">
              <a:solidFill>
                <a:srgbClr val="24292E"/>
              </a:solidFill>
              <a:latin typeface="KoPub돋움체 Medium" charset="0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Use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@Enable</a:t>
            </a:r>
            <a:r>
              <a:rPr lang="en-US" altLang="ko-KR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Zuul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Proxy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Annotation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main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class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enable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Zuul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Zuul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integrated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with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ribbon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load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balancer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h</a:t>
            </a:r>
            <a:r>
              <a:rPr lang="en-US" altLang="ko-KR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y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strix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circuit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breaker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Eureka</a:t>
            </a:r>
            <a:endParaRPr lang="en-US" altLang="ko-KR" sz="2000">
              <a:solidFill>
                <a:srgbClr val="24292E"/>
              </a:solidFill>
              <a:latin typeface="KoPub돋움체 Medium" charset="0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Do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not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expose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network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addresses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all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micro-services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running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inside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system</a:t>
            </a:r>
            <a:endParaRPr lang="en-US" altLang="ko-KR" sz="2000">
              <a:solidFill>
                <a:srgbClr val="24292E"/>
              </a:solidFill>
              <a:latin typeface="KoPub돋움체 Medium" charset="0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Share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single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edge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network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address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delivers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all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incoming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requests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appropriate</a:t>
            </a:r>
            <a:r>
              <a:rPr lang="ko-KR" altLang="en-US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service</a:t>
            </a:r>
            <a:endParaRPr lang="ko-KR" altLang="en-US" sz="2000">
              <a:solidFill>
                <a:srgbClr val="24292E"/>
              </a:solidFill>
              <a:latin typeface="KoPub돋움체 Medium" charset="0"/>
              <a:cs typeface="Arial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896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F31CB8-EE0B-4A6A-8561-904A0AB35B79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Using </a:t>
            </a:r>
            <a:r>
              <a:rPr lang="en-US" altLang="ko-KR" err="1"/>
              <a:t>LogstashTCPAppender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9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9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7B0BF1-8646-4BEB-8B30-9E24A83D873E}"/>
              </a:ext>
            </a:extLst>
          </p:cNvPr>
          <p:cNvSpPr/>
          <p:nvPr/>
        </p:nvSpPr>
        <p:spPr>
          <a:xfrm>
            <a:off x="162889" y="2249200"/>
            <a:ext cx="10160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Logger </a:t>
            </a:r>
            <a:r>
              <a:rPr lang="en-US" altLang="ko-KR" sz="1600" b="1" i="1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i="1" err="1">
                <a:solidFill>
                  <a:srgbClr val="000000"/>
                </a:solidFill>
                <a:latin typeface="Consolas" panose="020B0609020204030204" pitchFamily="49" charset="0"/>
              </a:rPr>
              <a:t>LoggerFactory.getLogger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err="1">
                <a:solidFill>
                  <a:srgbClr val="000000"/>
                </a:solidFill>
                <a:latin typeface="Consolas" panose="020B0609020204030204" pitchFamily="49" charset="0"/>
              </a:rPr>
              <a:t>OrderController.</a:t>
            </a:r>
            <a:r>
              <a:rPr lang="en-US" altLang="ko-KR" sz="1600" b="1" i="1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ObjectMapper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ObjectMapper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6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OrderRepository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6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AccountClient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err="1">
                <a:solidFill>
                  <a:srgbClr val="0000C0"/>
                </a:solidFill>
                <a:latin typeface="Consolas" panose="020B0609020204030204" pitchFamily="49" charset="0"/>
              </a:rPr>
              <a:t>accountClient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6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CustomerClient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err="1">
                <a:solidFill>
                  <a:srgbClr val="0000C0"/>
                </a:solidFill>
                <a:latin typeface="Consolas" panose="020B0609020204030204" pitchFamily="49" charset="0"/>
              </a:rPr>
              <a:t>customerClient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6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ProductClient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err="1">
                <a:solidFill>
                  <a:srgbClr val="0000C0"/>
                </a:solidFill>
                <a:latin typeface="Consolas" panose="020B0609020204030204" pitchFamily="49" charset="0"/>
              </a:rPr>
              <a:t>productClient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PostMapping</a:t>
            </a:r>
            <a:endParaRPr lang="en-US" altLang="ko-KR" sz="16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Order prepare(</a:t>
            </a:r>
            <a:r>
              <a:rPr lang="en-US" altLang="ko-KR" sz="1600" b="1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b="1" err="1">
                <a:solidFill>
                  <a:srgbClr val="646464"/>
                </a:solidFill>
                <a:latin typeface="Consolas" panose="020B0609020204030204" pitchFamily="49" charset="0"/>
              </a:rPr>
              <a:t>RequestBody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Order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JsonProcessingException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List&lt;Product&gt; </a:t>
            </a:r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products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err="1">
                <a:solidFill>
                  <a:srgbClr val="0000C0"/>
                </a:solidFill>
                <a:latin typeface="Consolas" panose="020B0609020204030204" pitchFamily="49" charset="0"/>
              </a:rPr>
              <a:t>productClient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.findByIds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.getProductIds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1" i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600" b="1" i="1">
                <a:solidFill>
                  <a:srgbClr val="2A00FF"/>
                </a:solidFill>
                <a:latin typeface="Consolas" panose="020B0609020204030204" pitchFamily="49" charset="0"/>
              </a:rPr>
              <a:t>"Products found: {}"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err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600" b="1" i="1" err="1">
                <a:solidFill>
                  <a:srgbClr val="000000"/>
                </a:solidFill>
                <a:latin typeface="Consolas" panose="020B0609020204030204" pitchFamily="49" charset="0"/>
              </a:rPr>
              <a:t>.writeValueAsString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>
                <a:solidFill>
                  <a:srgbClr val="6A3E3E"/>
                </a:solidFill>
                <a:latin typeface="Consolas" panose="020B0609020204030204" pitchFamily="49" charset="0"/>
              </a:rPr>
              <a:t>products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2508B900-498D-4553-BCF5-03B11A7DC7F0}"/>
              </a:ext>
            </a:extLst>
          </p:cNvPr>
          <p:cNvSpPr/>
          <p:nvPr/>
        </p:nvSpPr>
        <p:spPr>
          <a:xfrm>
            <a:off x="5043055" y="1034473"/>
            <a:ext cx="4370077" cy="748145"/>
          </a:xfrm>
          <a:prstGeom prst="wedgeRectCallout">
            <a:avLst>
              <a:gd name="adj1" fmla="val -35839"/>
              <a:gd name="adj2" fmla="val 10324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Call </a:t>
            </a:r>
            <a:r>
              <a:rPr lang="en-US" altLang="ko-KR" sz="1200" err="1">
                <a:solidFill>
                  <a:schemeClr val="tx1"/>
                </a:solidFill>
              </a:rPr>
              <a:t>getLogger</a:t>
            </a:r>
            <a:r>
              <a:rPr lang="en-US" altLang="ko-KR" sz="1200">
                <a:solidFill>
                  <a:schemeClr val="tx1"/>
                </a:solidFill>
              </a:rPr>
              <a:t> in org.slf4j.LoggerFactory to use </a:t>
            </a:r>
            <a:r>
              <a:rPr lang="en-US" altLang="ko-KR" sz="1200" err="1">
                <a:solidFill>
                  <a:schemeClr val="tx1"/>
                </a:solidFill>
              </a:rPr>
              <a:t>logback</a:t>
            </a:r>
            <a:r>
              <a:rPr lang="en-US" altLang="ko-KR" sz="1200">
                <a:solidFill>
                  <a:schemeClr val="tx1"/>
                </a:solidFill>
              </a:rPr>
              <a:t> as a logger on SLF4J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59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Using </a:t>
            </a:r>
            <a:r>
              <a:rPr lang="en-US" altLang="ko-KR" err="1"/>
              <a:t>LogstashTCPAppender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3403E8-A003-48E5-BB53-D58EAA84D9F3}"/>
              </a:ext>
            </a:extLst>
          </p:cNvPr>
          <p:cNvSpPr/>
          <p:nvPr/>
        </p:nvSpPr>
        <p:spPr>
          <a:xfrm>
            <a:off x="144967" y="1595021"/>
            <a:ext cx="1005999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Customer </a:t>
            </a:r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err="1">
                <a:solidFill>
                  <a:srgbClr val="0000C0"/>
                </a:solidFill>
                <a:latin typeface="Consolas" panose="020B0609020204030204" pitchFamily="49" charset="0"/>
              </a:rPr>
              <a:t>customerClient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.findByIdWithAccounts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.getCustomerId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1" i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600" b="1" i="1">
                <a:solidFill>
                  <a:srgbClr val="2A00FF"/>
                </a:solidFill>
                <a:latin typeface="Consolas" panose="020B0609020204030204" pitchFamily="49" charset="0"/>
              </a:rPr>
              <a:t>"Customer found: {}"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err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600" b="1" i="1" err="1">
                <a:solidFill>
                  <a:srgbClr val="000000"/>
                </a:solidFill>
                <a:latin typeface="Consolas" panose="020B0609020204030204" pitchFamily="49" charset="0"/>
              </a:rPr>
              <a:t>.writeValueAsString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(Product </a:t>
            </a:r>
            <a:r>
              <a:rPr lang="en-US" altLang="ko-KR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product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products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product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.getPrice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priceDiscounted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priceDiscount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i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600" b="1" i="1">
                <a:solidFill>
                  <a:srgbClr val="2A00FF"/>
                </a:solidFill>
                <a:latin typeface="Consolas" panose="020B0609020204030204" pitchFamily="49" charset="0"/>
              </a:rPr>
              <a:t>"Discounted price: {}"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err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600" b="1" i="1" err="1">
                <a:solidFill>
                  <a:srgbClr val="000000"/>
                </a:solidFill>
                <a:latin typeface="Consolas" panose="020B0609020204030204" pitchFamily="49" charset="0"/>
              </a:rPr>
              <a:t>.writeValueAsString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err="1">
                <a:solidFill>
                  <a:srgbClr val="000000"/>
                </a:solidFill>
                <a:latin typeface="Consolas" panose="020B0609020204030204" pitchFamily="49" charset="0"/>
              </a:rPr>
              <a:t>Collections.singletonMap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>
                <a:solidFill>
                  <a:srgbClr val="2A00FF"/>
                </a:solidFill>
                <a:latin typeface="Consolas" panose="020B0609020204030204" pitchFamily="49" charset="0"/>
              </a:rPr>
              <a:t>"price"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err="1">
                <a:solidFill>
                  <a:srgbClr val="6A3E3E"/>
                </a:solidFill>
                <a:latin typeface="Consolas" panose="020B0609020204030204" pitchFamily="49" charset="0"/>
              </a:rPr>
              <a:t>priceDiscounted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Optional&lt;Account&gt; </a:t>
            </a:r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.getAccounts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().stream().filter(</a:t>
            </a:r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-&gt; (</a:t>
            </a:r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.getBalance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 &gt; </a:t>
            </a:r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priceDiscounted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.isPresent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.setAccountId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.setStatus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OrderStatus.</a:t>
            </a:r>
            <a:r>
              <a:rPr lang="en-US" altLang="ko-KR" sz="1600" b="1" i="1" err="1">
                <a:solidFill>
                  <a:srgbClr val="0000C0"/>
                </a:solidFill>
                <a:latin typeface="Consolas" panose="020B0609020204030204" pitchFamily="49" charset="0"/>
              </a:rPr>
              <a:t>ACCEPTED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.setPrice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priceDiscounted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i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600" b="1" i="1">
                <a:solidFill>
                  <a:srgbClr val="2A00FF"/>
                </a:solidFill>
                <a:latin typeface="Consolas" panose="020B0609020204030204" pitchFamily="49" charset="0"/>
              </a:rPr>
              <a:t>"Account found: {}"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err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600" b="1" i="1" err="1">
                <a:solidFill>
                  <a:srgbClr val="000000"/>
                </a:solidFill>
                <a:latin typeface="Consolas" panose="020B0609020204030204" pitchFamily="49" charset="0"/>
              </a:rPr>
              <a:t>.writeValueAsString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err="1">
                <a:solidFill>
                  <a:srgbClr val="6A3E3E"/>
                </a:solidFill>
                <a:latin typeface="Consolas" panose="020B0609020204030204" pitchFamily="49" charset="0"/>
              </a:rPr>
              <a:t>account</a:t>
            </a:r>
            <a:r>
              <a:rPr lang="en-US" altLang="ko-KR" sz="1600" b="1" i="1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.setStatus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OrderStatus.</a:t>
            </a:r>
            <a:r>
              <a:rPr lang="en-US" altLang="ko-KR" sz="1600" b="1" i="1" err="1">
                <a:solidFill>
                  <a:srgbClr val="0000C0"/>
                </a:solidFill>
                <a:latin typeface="Consolas" panose="020B0609020204030204" pitchFamily="49" charset="0"/>
              </a:rPr>
              <a:t>REJECTED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i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600" b="1" i="1">
                <a:solidFill>
                  <a:srgbClr val="2A00FF"/>
                </a:solidFill>
                <a:latin typeface="Consolas" panose="020B0609020204030204" pitchFamily="49" charset="0"/>
              </a:rPr>
              <a:t>"Account not found: {}"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err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600" b="1" i="1" err="1">
                <a:solidFill>
                  <a:srgbClr val="000000"/>
                </a:solidFill>
                <a:latin typeface="Consolas" panose="020B0609020204030204" pitchFamily="49" charset="0"/>
              </a:rPr>
              <a:t>.writeValueAsString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en-US" altLang="ko-KR" sz="1600" b="1" i="1" err="1">
                <a:solidFill>
                  <a:srgbClr val="000000"/>
                </a:solidFill>
                <a:latin typeface="Consolas" panose="020B0609020204030204" pitchFamily="49" charset="0"/>
              </a:rPr>
              <a:t>.getAccounts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Map&lt;String, String&gt; </a:t>
            </a:r>
            <a:r>
              <a:rPr lang="en-US" altLang="ko-KR" sz="1600" u="sng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600" u="sng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u="sng" err="1">
                <a:solidFill>
                  <a:srgbClr val="000000"/>
                </a:solidFill>
                <a:latin typeface="Consolas" panose="020B0609020204030204" pitchFamily="49" charset="0"/>
              </a:rPr>
              <a:t>MDC.</a:t>
            </a:r>
            <a:r>
              <a:rPr lang="en-US" altLang="ko-KR" sz="1600" i="1" u="sng" err="1">
                <a:solidFill>
                  <a:srgbClr val="000000"/>
                </a:solidFill>
                <a:latin typeface="Consolas" panose="020B0609020204030204" pitchFamily="49" charset="0"/>
              </a:rPr>
              <a:t>getCopyOfContextMap</a:t>
            </a:r>
            <a:r>
              <a:rPr lang="en-US" altLang="ko-KR" sz="1600" i="1" u="sng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8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Using </a:t>
            </a:r>
            <a:r>
              <a:rPr lang="en-US" altLang="ko-KR" err="1"/>
              <a:t>LogstashTCPAppender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B49D04-4A8F-41D0-A7F2-F29B1C91E68A}"/>
              </a:ext>
            </a:extLst>
          </p:cNvPr>
          <p:cNvSpPr/>
          <p:nvPr/>
        </p:nvSpPr>
        <p:spPr>
          <a:xfrm>
            <a:off x="697703" y="1662320"/>
            <a:ext cx="929882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"STASH" </a:t>
            </a:r>
            <a:r>
              <a:rPr lang="en-US" altLang="ko-KR" sz="1400" i="1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err="1">
                <a:solidFill>
                  <a:srgbClr val="2A00FF"/>
                </a:solidFill>
                <a:latin typeface="Consolas" panose="020B0609020204030204" pitchFamily="49" charset="0"/>
              </a:rPr>
              <a:t>net.logstash.logback.appender.LogstashTcpSocketAppender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destination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192.168.99.100:50000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destination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encoder</a:t>
            </a:r>
          </a:p>
          <a:p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err="1">
                <a:solidFill>
                  <a:srgbClr val="2A00FF"/>
                </a:solidFill>
                <a:latin typeface="Consolas" panose="020B0609020204030204" pitchFamily="49" charset="0"/>
              </a:rPr>
              <a:t>net.logstash.logback.encoder.LoggingEventCompositeJsonEncoder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providers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mdc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context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logLevel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loggerName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pattern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pattern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err="1">
                <a:solidFill>
                  <a:srgbClr val="000000"/>
                </a:solidFill>
                <a:latin typeface="Consolas" panose="020B0609020204030204" pitchFamily="49" charset="0"/>
              </a:rPr>
              <a:t>appName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": "order-service"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pattern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pattern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threadName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message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logstashMarkers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stackTrace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providers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encoder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167964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Using an AMQP </a:t>
            </a:r>
            <a:r>
              <a:rPr lang="en-US" altLang="ko-KR" err="1"/>
              <a:t>Appender</a:t>
            </a:r>
            <a:r>
              <a:rPr lang="en-US" altLang="ko-KR"/>
              <a:t> and a Message Broker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9087522" cy="3274695"/>
          </a:xfrm>
          <a:prstGeom prst="roundRect">
            <a:avLst>
              <a:gd name="adj" fmla="val 4457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AMQP 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appenders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enabled 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q_logstash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ex_logstash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interworking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spring-boot-starter-amqp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AMQP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AMQP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appliances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org.springframework.amqp.rabbit.logback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AmqpAppender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afforder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logback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D2CBC2-81DE-4813-9076-056BBDBCA6A2}"/>
              </a:ext>
            </a:extLst>
          </p:cNvPr>
          <p:cNvSpPr/>
          <p:nvPr/>
        </p:nvSpPr>
        <p:spPr>
          <a:xfrm>
            <a:off x="859631" y="5601970"/>
            <a:ext cx="7737475" cy="1200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spring-boot-starter-</a:t>
            </a:r>
            <a:r>
              <a:rPr lang="en-US" altLang="ko-KR" err="1">
                <a:solidFill>
                  <a:srgbClr val="000000"/>
                </a:solidFill>
                <a:latin typeface="Consolas" panose="020B0609020204030204" pitchFamily="49" charset="0"/>
              </a:rPr>
              <a:t>amqp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95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Rabbit MQ installation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1"/>
            <a:ext cx="9087522" cy="1054698"/>
          </a:xfrm>
          <a:prstGeom prst="roundRect">
            <a:avLst>
              <a:gd name="adj" fmla="val 4457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run -d -- --name rabbitmq -p 5672:5672 -p 15672:15672 rabbitmq:management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delivering type</a:t>
            </a:r>
          </a:p>
          <a:p>
            <a:pPr marL="800100" lvl="1" indent="-342900">
              <a:buClr>
                <a:srgbClr val="24292E"/>
              </a:buClr>
              <a:buFont typeface="Wingdings" panose="05000000000000000000" pitchFamily="2" charset="2"/>
              <a:buChar char="ü"/>
            </a:pPr>
            <a:r>
              <a:rPr lang="en-US" altLang="ko-KR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Direct: Send message to queue with exact matching routing key</a:t>
            </a:r>
            <a:endParaRPr lang="ko-KR" altLang="en-US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4292E"/>
              </a:buClr>
              <a:buFont typeface="Wingdings" panose="05000000000000000000" pitchFamily="2" charset="2"/>
              <a:buChar char="ü"/>
            </a:pPr>
            <a:r>
              <a:rPr lang="en-US" altLang="ko-KR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Topic: Send message to queue with matching routing key pattern</a:t>
            </a:r>
            <a:endParaRPr lang="ko-KR" altLang="en-US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4292E"/>
              </a:buClr>
              <a:buFont typeface="Wingdings" panose="05000000000000000000" pitchFamily="2" charset="2"/>
              <a:buChar char="ü"/>
            </a:pPr>
            <a:r>
              <a:rPr lang="en-US" altLang="ko-KR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Headers: Send message to matching queue based on header value consisting of [key:value]</a:t>
            </a:r>
            <a:endParaRPr lang="ko-KR" altLang="en-US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4292E"/>
              </a:buClr>
              <a:buFont typeface="Wingdings" panose="05000000000000000000" pitchFamily="2" charset="2"/>
              <a:buChar char="ü"/>
            </a:pPr>
            <a:r>
              <a:rPr lang="en-US" altLang="ko-KR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Fanout: Send message to all queues registered in the relevant Exchange</a:t>
            </a:r>
            <a:endParaRPr lang="ko-KR" altLang="en-US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5363A1-64BE-4896-92D6-EB18F62C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8" y="4010212"/>
            <a:ext cx="8731624" cy="28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48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247775"/>
            <a:ext cx="8980170" cy="682238"/>
          </a:xfrm>
        </p:spPr>
        <p:txBody>
          <a:bodyPr/>
          <a:lstStyle/>
          <a:p>
            <a:r>
              <a:rPr lang="en-US" altLang="ko-KR"/>
              <a:t>Rabbit MQ installation</a:t>
            </a:r>
          </a:p>
          <a:p>
            <a:r>
              <a:rPr lang="en-US" altLang="ko-KR"/>
              <a:t> 1. make exchange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EBBC33D-DD1B-4F54-A501-87773D97F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03" y="2041633"/>
            <a:ext cx="6610992" cy="472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56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247775"/>
            <a:ext cx="8980170" cy="682238"/>
          </a:xfrm>
        </p:spPr>
        <p:txBody>
          <a:bodyPr/>
          <a:lstStyle/>
          <a:p>
            <a:r>
              <a:rPr lang="en-US" altLang="ko-KR"/>
              <a:t>Rabbit MQ installation</a:t>
            </a:r>
          </a:p>
          <a:p>
            <a:r>
              <a:rPr lang="en-US" altLang="ko-KR"/>
              <a:t> 1. make queue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C5B2012-E88C-4B44-9D69-D919D924B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50" y="2114956"/>
            <a:ext cx="6675699" cy="474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22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247775"/>
            <a:ext cx="8980170" cy="682238"/>
          </a:xfrm>
        </p:spPr>
        <p:txBody>
          <a:bodyPr/>
          <a:lstStyle/>
          <a:p>
            <a:r>
              <a:rPr lang="en-US" altLang="ko-KR"/>
              <a:t>Rabbit MQ installation</a:t>
            </a:r>
          </a:p>
          <a:p>
            <a:r>
              <a:rPr lang="en-US" altLang="ko-KR"/>
              <a:t> 1. make bindings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692C13E-ED02-4927-AA66-418B9FD72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80" y="1084180"/>
            <a:ext cx="6124065" cy="478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59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75250" y="1039757"/>
            <a:ext cx="8980272" cy="276999"/>
          </a:xfrm>
        </p:spPr>
        <p:txBody>
          <a:bodyPr/>
          <a:lstStyle/>
          <a:p>
            <a:r>
              <a:rPr lang="en-US" altLang="ko-KR"/>
              <a:t>Using an AMQP </a:t>
            </a:r>
            <a:r>
              <a:rPr lang="en-US" altLang="ko-KR" err="1"/>
              <a:t>Appender</a:t>
            </a:r>
            <a:r>
              <a:rPr lang="en-US" altLang="ko-KR"/>
              <a:t> and a Message Broker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1092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675250" y="1377618"/>
            <a:ext cx="8440329" cy="3274076"/>
          </a:xfrm>
          <a:prstGeom prst="roundRect">
            <a:avLst>
              <a:gd name="adj" fmla="val 4457"/>
            </a:avLst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"AMQP" </a:t>
            </a:r>
            <a:r>
              <a:rPr lang="en-US" altLang="ko-KR" sz="1400" i="1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err="1">
                <a:solidFill>
                  <a:srgbClr val="2A00FF"/>
                </a:solidFill>
                <a:latin typeface="Consolas" panose="020B0609020204030204" pitchFamily="49" charset="0"/>
              </a:rPr>
              <a:t>org.springframework.amqp.rabbit.logback.AmqpAppender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layout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pattern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"time":"%date[ISO8601]",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"thread": "%thread",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"level":"%level",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"class":"%logger{36}",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"message":"%message"</a:t>
            </a:r>
          </a:p>
          <a:p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pattern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layout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host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localhost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host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5672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guest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guest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applicationId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account-service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applicationId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routingKeyPattern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account-service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routingKeyPattern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exchangeType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direct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exchangeType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exchangeName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err="1">
                <a:solidFill>
                  <a:srgbClr val="000000"/>
                </a:solidFill>
                <a:latin typeface="Consolas" panose="020B0609020204030204" pitchFamily="49" charset="0"/>
              </a:rPr>
              <a:t>ex_logstash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exchangeName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generateId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generateId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UTF-8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durable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</a:rPr>
              <a:t>durable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deliveryMode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PERSISTENT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deliveryMode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>
              <a:solidFill>
                <a:schemeClr val="tx1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119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Using an AMQP </a:t>
            </a:r>
            <a:r>
              <a:rPr lang="en-US" altLang="ko-KR" err="1"/>
              <a:t>Appender</a:t>
            </a:r>
            <a:r>
              <a:rPr lang="en-US" altLang="ko-KR"/>
              <a:t> and a Message Broker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336922-A7CD-4F7A-96C7-3BE6A15474A8}"/>
              </a:ext>
            </a:extLst>
          </p:cNvPr>
          <p:cNvSpPr/>
          <p:nvPr/>
        </p:nvSpPr>
        <p:spPr>
          <a:xfrm>
            <a:off x="1021391" y="2386534"/>
            <a:ext cx="844299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600">
                <a:solidFill>
                  <a:srgbClr val="00C83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rabbitmq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host =&gt; “192.168.99.100”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port =&gt; 5672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durable =&gt; true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exchange =&gt; “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ex_logstash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output {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elasticsearch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hosts =&gt; [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  <a:hlinkClick r:id="rId3"/>
              </a:rPr>
              <a:t>“http://192.168.99.100:9200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”]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}</a:t>
            </a:r>
            <a:endParaRPr lang="en-US" altLang="ko-KR" sz="1600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ED43F4A7-2C19-4DB9-8F2C-54B8CF013D4F}"/>
              </a:ext>
            </a:extLst>
          </p:cNvPr>
          <p:cNvSpPr/>
          <p:nvPr/>
        </p:nvSpPr>
        <p:spPr>
          <a:xfrm>
            <a:off x="679161" y="1688640"/>
            <a:ext cx="8785225" cy="548237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Connecting a Logstash to </a:t>
            </a:r>
            <a:r>
              <a:rPr lang="en-US" altLang="ko-KR" sz="200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Rabbitmq</a:t>
            </a:r>
            <a:endParaRPr lang="en-US" altLang="ko-KR" sz="200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414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194161" cy="332399"/>
          </a:xfrm>
        </p:spPr>
        <p:txBody>
          <a:bodyPr/>
          <a:lstStyle/>
          <a:p>
            <a:r>
              <a:rPr lang="en-US" altLang="ko-KR"/>
              <a:t>Message-driven microservices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Application Development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07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09163613-E314-4C02-B2A8-15B94877C250}"/>
              </a:ext>
            </a:extLst>
          </p:cNvPr>
          <p:cNvSpPr/>
          <p:nvPr/>
        </p:nvSpPr>
        <p:spPr>
          <a:xfrm>
            <a:off x="1759764" y="2398212"/>
            <a:ext cx="1662545" cy="7758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external client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86D93EC3-3630-4BC3-B7ED-A33B835441E6}"/>
              </a:ext>
            </a:extLst>
          </p:cNvPr>
          <p:cNvSpPr/>
          <p:nvPr/>
        </p:nvSpPr>
        <p:spPr>
          <a:xfrm>
            <a:off x="3856420" y="2398212"/>
            <a:ext cx="1487054" cy="775855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G/W service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5C1ADC04-566C-416A-82F5-60FFDC23E962}"/>
              </a:ext>
            </a:extLst>
          </p:cNvPr>
          <p:cNvSpPr/>
          <p:nvPr/>
        </p:nvSpPr>
        <p:spPr>
          <a:xfrm>
            <a:off x="3856420" y="3386106"/>
            <a:ext cx="1487054" cy="775855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Order service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907AF926-9C3E-4CF8-8828-75A60119817A}"/>
              </a:ext>
            </a:extLst>
          </p:cNvPr>
          <p:cNvSpPr/>
          <p:nvPr/>
        </p:nvSpPr>
        <p:spPr>
          <a:xfrm>
            <a:off x="6146855" y="4903888"/>
            <a:ext cx="1487054" cy="775855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Account service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44471E30-BC1B-440E-A492-E36DA2573916}"/>
              </a:ext>
            </a:extLst>
          </p:cNvPr>
          <p:cNvSpPr/>
          <p:nvPr/>
        </p:nvSpPr>
        <p:spPr>
          <a:xfrm>
            <a:off x="2280556" y="4998778"/>
            <a:ext cx="1487054" cy="775855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Product service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D73820-C7A4-4E17-AC03-6B3FCCF7F346}"/>
              </a:ext>
            </a:extLst>
          </p:cNvPr>
          <p:cNvCxnSpPr>
            <a:stCxn id="13" idx="6"/>
            <a:endCxn id="17" idx="3"/>
          </p:cNvCxnSpPr>
          <p:nvPr/>
        </p:nvCxnSpPr>
        <p:spPr>
          <a:xfrm>
            <a:off x="3422309" y="2786140"/>
            <a:ext cx="434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86AFBE-9B84-4F07-A2DD-881E5819F2CD}"/>
              </a:ext>
            </a:extLst>
          </p:cNvPr>
          <p:cNvCxnSpPr/>
          <p:nvPr/>
        </p:nvCxnSpPr>
        <p:spPr>
          <a:xfrm>
            <a:off x="4599947" y="3174067"/>
            <a:ext cx="0" cy="21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육각형 37">
            <a:extLst>
              <a:ext uri="{FF2B5EF4-FFF2-40B4-BE49-F238E27FC236}">
                <a16:creationId xmlns:a16="http://schemas.microsoft.com/office/drawing/2014/main" id="{5BF789F7-2A50-4930-8356-3832FBDC0CDF}"/>
              </a:ext>
            </a:extLst>
          </p:cNvPr>
          <p:cNvSpPr/>
          <p:nvPr/>
        </p:nvSpPr>
        <p:spPr>
          <a:xfrm>
            <a:off x="5922917" y="3376645"/>
            <a:ext cx="1715977" cy="775855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Customer service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EEC46D-66A2-4E4C-93DE-B1195DFD4E93}"/>
              </a:ext>
            </a:extLst>
          </p:cNvPr>
          <p:cNvCxnSpPr>
            <a:stCxn id="18" idx="0"/>
            <a:endCxn id="38" idx="3"/>
          </p:cNvCxnSpPr>
          <p:nvPr/>
        </p:nvCxnSpPr>
        <p:spPr>
          <a:xfrm flipV="1">
            <a:off x="5343474" y="3764573"/>
            <a:ext cx="579443" cy="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C51F6D0-A98D-45A0-BFF5-AC25386DAAB1}"/>
              </a:ext>
            </a:extLst>
          </p:cNvPr>
          <p:cNvCxnSpPr>
            <a:stCxn id="18" idx="1"/>
            <a:endCxn id="20" idx="3"/>
          </p:cNvCxnSpPr>
          <p:nvPr/>
        </p:nvCxnSpPr>
        <p:spPr>
          <a:xfrm rot="16200000" flipH="1">
            <a:off x="5083255" y="4228215"/>
            <a:ext cx="1129855" cy="997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A76DF57-B996-484E-B9B8-AEDD13F5D38C}"/>
              </a:ext>
            </a:extLst>
          </p:cNvPr>
          <p:cNvCxnSpPr/>
          <p:nvPr/>
        </p:nvCxnSpPr>
        <p:spPr>
          <a:xfrm>
            <a:off x="6823494" y="4161961"/>
            <a:ext cx="0" cy="75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8892398-9AEA-4FAD-9C03-CF1184EA6B9A}"/>
              </a:ext>
            </a:extLst>
          </p:cNvPr>
          <p:cNvCxnSpPr>
            <a:stCxn id="18" idx="2"/>
          </p:cNvCxnSpPr>
          <p:nvPr/>
        </p:nvCxnSpPr>
        <p:spPr>
          <a:xfrm rot="5400000">
            <a:off x="3216153" y="4180714"/>
            <a:ext cx="852984" cy="815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004DDE-B11D-49E2-94A9-954DFBD07E4E}"/>
              </a:ext>
            </a:extLst>
          </p:cNvPr>
          <p:cNvSpPr txBox="1"/>
          <p:nvPr/>
        </p:nvSpPr>
        <p:spPr>
          <a:xfrm>
            <a:off x="7599796" y="546685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KoPub돋움체 Medium"/>
                <a:ea typeface="KoPub돋움체 Medium"/>
              </a:rPr>
              <a:t>8091</a:t>
            </a:r>
            <a:endParaRPr lang="ko-KR" altLang="en-US" sz="1600">
              <a:latin typeface="KoPub돋움체 Medium"/>
              <a:ea typeface="KoPub돋움체 Medium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82EAD7-FBB7-4473-B2E0-CA61E26D9EED}"/>
              </a:ext>
            </a:extLst>
          </p:cNvPr>
          <p:cNvSpPr txBox="1"/>
          <p:nvPr/>
        </p:nvSpPr>
        <p:spPr>
          <a:xfrm>
            <a:off x="7567010" y="389216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KoPub돋움체 Medium"/>
                <a:ea typeface="KoPub돋움체 Medium"/>
              </a:rPr>
              <a:t>8092</a:t>
            </a:r>
            <a:endParaRPr lang="ko-KR" altLang="en-US" sz="1600">
              <a:latin typeface="KoPub돋움체 Medium"/>
              <a:ea typeface="KoPub돋움체 Medium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64703-1C21-46D9-A6B8-08CE4BB2A6C0}"/>
              </a:ext>
            </a:extLst>
          </p:cNvPr>
          <p:cNvSpPr txBox="1"/>
          <p:nvPr/>
        </p:nvSpPr>
        <p:spPr>
          <a:xfrm>
            <a:off x="4491231" y="416195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KoPub돋움체 Medium"/>
                <a:ea typeface="KoPub돋움체 Medium"/>
              </a:rPr>
              <a:t>8090</a:t>
            </a:r>
            <a:endParaRPr lang="ko-KR" altLang="en-US" sz="1600">
              <a:latin typeface="KoPub돋움체 Medium"/>
              <a:ea typeface="KoPub돋움체 Medium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EFA385-28CB-4FD0-84A8-83AADB9B22AF}"/>
              </a:ext>
            </a:extLst>
          </p:cNvPr>
          <p:cNvSpPr txBox="1"/>
          <p:nvPr/>
        </p:nvSpPr>
        <p:spPr>
          <a:xfrm>
            <a:off x="3613716" y="554398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KoPub돋움체 Medium"/>
                <a:ea typeface="KoPub돋움체 Medium"/>
              </a:rPr>
              <a:t>8093</a:t>
            </a:r>
            <a:endParaRPr lang="ko-KR" altLang="en-US" sz="1600">
              <a:latin typeface="KoPub돋움체 Medium"/>
              <a:ea typeface="KoPub돋움체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8F1A94-F6DE-4826-8F27-35351D4FD45B}"/>
              </a:ext>
            </a:extLst>
          </p:cNvPr>
          <p:cNvSpPr txBox="1"/>
          <p:nvPr/>
        </p:nvSpPr>
        <p:spPr>
          <a:xfrm>
            <a:off x="5217242" y="245602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KoPub돋움체 Medium"/>
                <a:ea typeface="KoPub돋움체 Medium"/>
              </a:rPr>
              <a:t>8080</a:t>
            </a:r>
            <a:endParaRPr lang="ko-KR" altLang="en-US" sz="1600"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463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Spring Cloud sleuth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/>
          <p:cNvSpPr>
            <a:spLocks/>
          </p:cNvSpPr>
          <p:nvPr/>
        </p:nvSpPr>
        <p:spPr>
          <a:xfrm>
            <a:off x="492760" y="1557020"/>
            <a:ext cx="8785860" cy="4403090"/>
          </a:xfrm>
          <a:prstGeom prst="roundRect">
            <a:avLst>
              <a:gd name="adj" fmla="val 3766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(Slf4J MDC),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MDC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MDC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887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Spring Cloud sleuth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8785860" cy="374523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MDC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appName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exportable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RestTemplate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Feign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07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Integrating apps with sleuth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8785860" cy="2420620"/>
          </a:xfrm>
          <a:prstGeom prst="roundRect">
            <a:avLst>
              <a:gd name="adj" fmla="val 7756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spring-cloud-starter-sleuth starter to dependency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sleuth automatically adds HTTP headers of X-B3-SpandId and X-B3-TraceId to all requests and responses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field is included in the MDC as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spanId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traceId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can be viewed in the log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Kibana is used as an integrated log collector with a field generated by sleuth, it is easy to find log entries using trace or span ID.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7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Integrating </a:t>
            </a:r>
            <a:r>
              <a:rPr lang="en-US" altLang="ko-KR" err="1">
                <a:latin typeface="HY견고딕" panose="02030600000101010101" pitchFamily="18" charset="-127"/>
                <a:ea typeface="HY견고딕" panose="02030600000101010101" pitchFamily="18" charset="-127"/>
              </a:rPr>
              <a:t>Zipkin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 with sleuth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8785860" cy="262318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micro-service-based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9411:9411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openzipkin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zipkin-server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3F5913-D3AA-4ECA-9989-DDE0ECE92152}"/>
              </a:ext>
            </a:extLst>
          </p:cNvPr>
          <p:cNvSpPr/>
          <p:nvPr/>
        </p:nvSpPr>
        <p:spPr>
          <a:xfrm>
            <a:off x="2697480" y="4442460"/>
            <a:ext cx="4953000" cy="15697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zipkin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-service</a:t>
            </a:r>
          </a:p>
          <a:p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${PORT:9411}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07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err="1"/>
              <a:t>Zipkin</a:t>
            </a:r>
            <a:r>
              <a:rPr lang="en-US" altLang="ko-KR"/>
              <a:t> Client App Development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868" y="1556724"/>
            <a:ext cx="8785225" cy="885768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Spring-cloud-starter-</a:t>
            </a:r>
            <a:r>
              <a:rPr lang="en-US" altLang="ko-KR" sz="200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zipkin</a:t>
            </a: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dependencies must be included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3F5913-D3AA-4ECA-9989-DDE0ECE92152}"/>
              </a:ext>
            </a:extLst>
          </p:cNvPr>
          <p:cNvSpPr/>
          <p:nvPr/>
        </p:nvSpPr>
        <p:spPr>
          <a:xfrm>
            <a:off x="1715523" y="2828277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zipkin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baseUrl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http://192.168.99.100:9411/</a:t>
            </a: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A7D43313-59AD-4B49-9AEF-3434AD42BD58}"/>
              </a:ext>
            </a:extLst>
          </p:cNvPr>
          <p:cNvSpPr/>
          <p:nvPr/>
        </p:nvSpPr>
        <p:spPr>
          <a:xfrm>
            <a:off x="492867" y="4012902"/>
            <a:ext cx="8785225" cy="885768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For service discovery and integration,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spring.zipkin.locator.discovery.enabled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is true when using the client through @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EnableDiscoveryClient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in the app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EC7B21-3079-4373-816D-618A64B06A0C}"/>
              </a:ext>
            </a:extLst>
          </p:cNvPr>
          <p:cNvSpPr/>
          <p:nvPr/>
        </p:nvSpPr>
        <p:spPr>
          <a:xfrm>
            <a:off x="2082715" y="5134733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zipkin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baseUrl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http://zipkin-service/</a:t>
            </a:r>
          </a:p>
        </p:txBody>
      </p:sp>
    </p:spTree>
    <p:extLst>
      <p:ext uri="{BB962C8B-B14F-4D97-AF65-F5344CB8AC3E}">
        <p14:creationId xmlns:p14="http://schemas.microsoft.com/office/powerpoint/2010/main" val="2310647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Analyzing Data with </a:t>
            </a:r>
            <a:r>
              <a:rPr lang="en-US" altLang="ko-KR" err="1"/>
              <a:t>Zipkin</a:t>
            </a:r>
            <a:r>
              <a:rPr lang="en-US" altLang="ko-KR"/>
              <a:t> </a:t>
            </a:r>
            <a:r>
              <a:rPr lang="en-US" altLang="ko-KR" err="1"/>
              <a:t>ui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8785860" cy="187261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that all micro-services, including G/W services, use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tracking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sleuth uses the value of spring.application.name as the service name of the span by default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the Gateway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ControllerTest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implemented Junit test to test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3F5913-D3AA-4ECA-9989-DDE0ECE92152}"/>
              </a:ext>
            </a:extLst>
          </p:cNvPr>
          <p:cNvSpPr/>
          <p:nvPr/>
        </p:nvSpPr>
        <p:spPr>
          <a:xfrm>
            <a:off x="1259840" y="3782060"/>
            <a:ext cx="4953000" cy="8312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zipkin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baseUrl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http://192.168.99.100:9411/</a:t>
            </a:r>
          </a:p>
        </p:txBody>
      </p:sp>
    </p:spTree>
    <p:extLst>
      <p:ext uri="{BB962C8B-B14F-4D97-AF65-F5344CB8AC3E}">
        <p14:creationId xmlns:p14="http://schemas.microsoft.com/office/powerpoint/2010/main" val="2964413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Analyzing Data with </a:t>
            </a:r>
            <a:r>
              <a:rPr lang="en-US" altLang="ko-KR" err="1"/>
              <a:t>Zipkin</a:t>
            </a:r>
            <a:r>
              <a:rPr lang="en-US" altLang="ko-KR"/>
              <a:t> </a:t>
            </a:r>
            <a:r>
              <a:rPr lang="en-US" altLang="ko-KR" err="1"/>
              <a:t>ui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184DDC9-F57F-42C1-8EBF-995ADAA89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1663503"/>
            <a:ext cx="7518400" cy="486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36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Analyzing Data with </a:t>
            </a:r>
            <a:r>
              <a:rPr lang="en-US" altLang="ko-KR" err="1"/>
              <a:t>Zipkin</a:t>
            </a:r>
            <a:r>
              <a:rPr lang="en-US" altLang="ko-KR"/>
              <a:t> </a:t>
            </a:r>
            <a:r>
              <a:rPr lang="en-US" altLang="ko-KR" err="1"/>
              <a:t>ui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7BEB776-1274-4B68-BC02-F70A3BB9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76" y="1708536"/>
            <a:ext cx="8571345" cy="41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69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Analyzing Data with </a:t>
            </a:r>
            <a:r>
              <a:rPr lang="en-US" altLang="ko-KR" err="1"/>
              <a:t>Zipkin</a:t>
            </a:r>
            <a:r>
              <a:rPr lang="en-US" altLang="ko-KR"/>
              <a:t> </a:t>
            </a:r>
            <a:r>
              <a:rPr lang="en-US" altLang="ko-KR" err="1"/>
              <a:t>ui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887986A-B284-4883-BBCD-C36D470A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94" y="1844961"/>
            <a:ext cx="8728364" cy="379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74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574009" cy="332399"/>
          </a:xfrm>
        </p:spPr>
        <p:txBody>
          <a:bodyPr/>
          <a:lstStyle/>
          <a:p>
            <a:r>
              <a:rPr lang="en-US" altLang="ko-KR"/>
              <a:t>Distributed logging and tracking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Integration via message broker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8785860" cy="187261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spring-cloud-starter-zipkin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spring-rabbit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spring-cloud-sleuth-zipkin-stream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spring-cloud-starter-stream-rabbit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follows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DE6544-4AF7-455B-BA26-78517F1C3B09}"/>
              </a:ext>
            </a:extLst>
          </p:cNvPr>
          <p:cNvSpPr/>
          <p:nvPr/>
        </p:nvSpPr>
        <p:spPr>
          <a:xfrm>
            <a:off x="752475" y="3617595"/>
            <a:ext cx="9176385" cy="206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altLang="ko-KR" sz="16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EnableZipkinStreamServer</a:t>
            </a:r>
            <a:endParaRPr lang="en-US" altLang="ko-KR" sz="16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altLang="ko-KR" sz="16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ZipkinApplication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    new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ZipkinApplication.</a:t>
            </a:r>
            <a:r>
              <a:rPr lang="en-US" altLang="ko-KR" sz="1600" b="1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).web(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).run(</a:t>
            </a:r>
            <a:r>
              <a:rPr lang="en-US" altLang="ko-KR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87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/>
              <a:t>Routing and filtering with API G/W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Using Netflix Zuul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1810" y="1593850"/>
            <a:ext cx="8785860" cy="85534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spring-cloud-starter-Zuul starter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@EnableZuulProxy Annotation to the main class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341890-2636-4CA8-A2E6-DDD0D41D413D}"/>
              </a:ext>
            </a:extLst>
          </p:cNvPr>
          <p:cNvSpPr/>
          <p:nvPr/>
        </p:nvSpPr>
        <p:spPr>
          <a:xfrm>
            <a:off x="2278380" y="2560320"/>
            <a:ext cx="7018655" cy="4277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${PORT:8080}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Zuul: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ignoredServices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'*'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routes: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account: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/account/</a:t>
            </a:r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url: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http://localhost:8091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customer: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/customer/</a:t>
            </a:r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url: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http://localhost:8092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order: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/order/</a:t>
            </a:r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url: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http://localhost:8090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product: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/product/</a:t>
            </a:r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url: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http://localhost:8093</a:t>
            </a:r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277C136C-C451-4C39-8167-D8F96FCD94DE}"/>
              </a:ext>
            </a:extLst>
          </p:cNvPr>
          <p:cNvSpPr/>
          <p:nvPr/>
        </p:nvSpPr>
        <p:spPr>
          <a:xfrm>
            <a:off x="6529705" y="3007360"/>
            <a:ext cx="3129915" cy="926465"/>
          </a:xfrm>
          <a:prstGeom prst="wedgeRectCallout">
            <a:avLst>
              <a:gd name="adj1" fmla="val -64362"/>
              <a:gd name="adj2" fmla="val 982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http://localhost:8080/account/1 ----&gt; http://localhost:8091/1 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9628AD76-7F8A-4F6C-BA90-126484E39512}"/>
              </a:ext>
            </a:extLst>
          </p:cNvPr>
          <p:cNvSpPr/>
          <p:nvPr/>
        </p:nvSpPr>
        <p:spPr>
          <a:xfrm>
            <a:off x="2086610" y="3933825"/>
            <a:ext cx="469265" cy="2780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68D51BAE-FB69-4683-9A14-F27D1F301CEE}"/>
              </a:ext>
            </a:extLst>
          </p:cNvPr>
          <p:cNvSpPr/>
          <p:nvPr/>
        </p:nvSpPr>
        <p:spPr>
          <a:xfrm>
            <a:off x="410845" y="3619500"/>
            <a:ext cx="1666240" cy="1363980"/>
          </a:xfrm>
          <a:prstGeom prst="wedgeRectCallout">
            <a:avLst>
              <a:gd name="adj1" fmla="val 45703"/>
              <a:gd name="adj2" fmla="val 7357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>
                <a:solidFill>
                  <a:schemeClr val="tx1"/>
                </a:solidFill>
              </a:rPr>
              <a:t>Do not ignore only the services defined here</a:t>
            </a:r>
          </a:p>
        </p:txBody>
      </p:sp>
    </p:spTree>
    <p:extLst>
      <p:ext uri="{BB962C8B-B14F-4D97-AF65-F5344CB8AC3E}">
        <p14:creationId xmlns:p14="http://schemas.microsoft.com/office/powerpoint/2010/main" val="2896245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194161" cy="332399"/>
          </a:xfrm>
        </p:spPr>
        <p:txBody>
          <a:bodyPr/>
          <a:lstStyle/>
          <a:p>
            <a:r>
              <a:rPr lang="en-US" altLang="ko-KR"/>
              <a:t>Message-driven microservices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Spring Cloud Stream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07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/>
          <p:cNvSpPr>
            <a:spLocks/>
          </p:cNvSpPr>
          <p:nvPr/>
        </p:nvSpPr>
        <p:spPr>
          <a:xfrm>
            <a:off x="492760" y="1557020"/>
            <a:ext cx="8785860" cy="2713355"/>
          </a:xfrm>
          <a:prstGeom prst="roundRect">
            <a:avLst/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built-in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binders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MQ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intergration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intended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EIPs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63D7292-2A58-4FBA-9604-C774A4DE956E}"/>
              </a:ext>
            </a:extLst>
          </p:cNvPr>
          <p:cNvSpPr/>
          <p:nvPr/>
        </p:nvSpPr>
        <p:spPr>
          <a:xfrm>
            <a:off x="803275" y="4839479"/>
            <a:ext cx="1662430" cy="7759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external client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77C8446C-46C6-4F1E-900E-5830BC2B7CCE}"/>
              </a:ext>
            </a:extLst>
          </p:cNvPr>
          <p:cNvSpPr/>
          <p:nvPr/>
        </p:nvSpPr>
        <p:spPr>
          <a:xfrm>
            <a:off x="2900045" y="4839479"/>
            <a:ext cx="1487170" cy="77597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G/W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E6E81C07-6334-4CAB-A285-77DFB6F056EC}"/>
              </a:ext>
            </a:extLst>
          </p:cNvPr>
          <p:cNvSpPr/>
          <p:nvPr/>
        </p:nvSpPr>
        <p:spPr>
          <a:xfrm>
            <a:off x="2900045" y="5826904"/>
            <a:ext cx="1487170" cy="77597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Order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B8BAC2-3F37-4A64-A12B-11830B0065D7}"/>
              </a:ext>
            </a:extLst>
          </p:cNvPr>
          <p:cNvSpPr/>
          <p:nvPr/>
        </p:nvSpPr>
        <p:spPr>
          <a:xfrm>
            <a:off x="5052060" y="5826904"/>
            <a:ext cx="1487170" cy="775970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broker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968D1E38-A18C-451E-A30E-6CEF7C27DC1F}"/>
              </a:ext>
            </a:extLst>
          </p:cNvPr>
          <p:cNvSpPr/>
          <p:nvPr/>
        </p:nvSpPr>
        <p:spPr>
          <a:xfrm>
            <a:off x="7486015" y="5818014"/>
            <a:ext cx="1487170" cy="77597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Account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ED37722C-E766-4EE4-B144-39E8981D4612}"/>
              </a:ext>
            </a:extLst>
          </p:cNvPr>
          <p:cNvSpPr/>
          <p:nvPr/>
        </p:nvSpPr>
        <p:spPr>
          <a:xfrm>
            <a:off x="7486015" y="4728354"/>
            <a:ext cx="1487170" cy="77597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Product service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98DD715-75CE-42CA-801D-08B9ADFEBE83}"/>
              </a:ext>
            </a:extLst>
          </p:cNvPr>
          <p:cNvCxnSpPr>
            <a:stCxn id="5" idx="6"/>
            <a:endCxn id="8" idx="3"/>
          </p:cNvCxnSpPr>
          <p:nvPr/>
        </p:nvCxnSpPr>
        <p:spPr>
          <a:xfrm>
            <a:off x="2466340" y="5227464"/>
            <a:ext cx="434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A44E5D8-3607-49C0-8094-BFF8259E3A87}"/>
              </a:ext>
            </a:extLst>
          </p:cNvPr>
          <p:cNvCxnSpPr/>
          <p:nvPr/>
        </p:nvCxnSpPr>
        <p:spPr>
          <a:xfrm>
            <a:off x="3643630" y="5615449"/>
            <a:ext cx="0" cy="21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5C9BD04-CD7B-4B2A-86C2-45952EEE5CEF}"/>
              </a:ext>
            </a:extLst>
          </p:cNvPr>
          <p:cNvCxnSpPr>
            <a:stCxn id="13" idx="0"/>
            <a:endCxn id="9" idx="1"/>
          </p:cNvCxnSpPr>
          <p:nvPr/>
        </p:nvCxnSpPr>
        <p:spPr>
          <a:xfrm>
            <a:off x="4387215" y="6214889"/>
            <a:ext cx="66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A4837AC-23BF-469B-8BD3-64EC0491BB11}"/>
              </a:ext>
            </a:extLst>
          </p:cNvPr>
          <p:cNvCxnSpPr>
            <a:stCxn id="9" idx="3"/>
            <a:endCxn id="17" idx="3"/>
          </p:cNvCxnSpPr>
          <p:nvPr/>
        </p:nvCxnSpPr>
        <p:spPr>
          <a:xfrm flipV="1">
            <a:off x="6539230" y="6205364"/>
            <a:ext cx="94678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B0EE4E4-7325-495A-A712-CA2BDCC746EA}"/>
              </a:ext>
            </a:extLst>
          </p:cNvPr>
          <p:cNvCxnSpPr/>
          <p:nvPr/>
        </p:nvCxnSpPr>
        <p:spPr>
          <a:xfrm flipV="1">
            <a:off x="8229600" y="5499244"/>
            <a:ext cx="0" cy="32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51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194161" cy="332399"/>
          </a:xfrm>
        </p:spPr>
        <p:txBody>
          <a:bodyPr/>
          <a:lstStyle/>
          <a:p>
            <a:r>
              <a:rPr lang="en-US" altLang="ko-KR"/>
              <a:t>Message-driven microservices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Spring Cloud Stream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07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/>
          <p:cNvSpPr>
            <a:spLocks/>
          </p:cNvSpPr>
          <p:nvPr/>
        </p:nvSpPr>
        <p:spPr>
          <a:xfrm>
            <a:off x="492760" y="1557020"/>
            <a:ext cx="8785860" cy="4029709"/>
          </a:xfrm>
          <a:prstGeom prst="roundRect">
            <a:avLst>
              <a:gd name="adj" fmla="val 2613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spring-cloud-stream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spring-cloud-sleuth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EnableBinding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announcement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announcement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4292E"/>
              </a:buClr>
              <a:buFont typeface="Wingdings" panose="05000000000000000000" pitchFamily="2" charset="2"/>
              <a:buChar char="ü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Sink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4292E"/>
              </a:buClr>
              <a:buFont typeface="Wingdings" panose="05000000000000000000" pitchFamily="2" charset="2"/>
              <a:buChar char="ü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4292E"/>
              </a:buClr>
              <a:buFont typeface="Wingdings" panose="05000000000000000000" pitchFamily="2" charset="2"/>
              <a:buChar char="ü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outgoing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1101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194161" cy="332399"/>
          </a:xfrm>
        </p:spPr>
        <p:txBody>
          <a:bodyPr/>
          <a:lstStyle/>
          <a:p>
            <a:r>
              <a:rPr lang="en-US" altLang="ko-KR"/>
              <a:t>Message-driven microservices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Spring Cloud Stream: Example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07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EA5ED4-DA6B-4D21-8224-56DCC8782641}"/>
              </a:ext>
            </a:extLst>
          </p:cNvPr>
          <p:cNvSpPr/>
          <p:nvPr/>
        </p:nvSpPr>
        <p:spPr>
          <a:xfrm>
            <a:off x="593476" y="1914405"/>
            <a:ext cx="91762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altLang="ko-KR" sz="16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EnableBinding</a:t>
            </a:r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Processor.class</a:t>
            </a:r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altLang="ko-KR" sz="16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OrderApplication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    new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OrderApplication.</a:t>
            </a:r>
            <a:r>
              <a:rPr lang="en-US" altLang="ko-KR" sz="1600" b="1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).web(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).run(</a:t>
            </a:r>
            <a:r>
              <a:rPr lang="en-US" altLang="ko-KR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2672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194161" cy="332399"/>
          </a:xfrm>
        </p:spPr>
        <p:txBody>
          <a:bodyPr/>
          <a:lstStyle/>
          <a:p>
            <a:r>
              <a:rPr lang="en-US" altLang="ko-KR"/>
              <a:t>Message-driven microservices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Declare and bind a channel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07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10845" y="1433512"/>
            <a:ext cx="9239885" cy="3128010"/>
          </a:xfrm>
          <a:prstGeom prst="roundRect">
            <a:avLst>
              <a:gd name="adj" fmla="val 4255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binders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Middleware-specific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redefined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application.yml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spring-cloud-starter-stream-kafka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EC7625-E9F0-4CE6-B1E1-F1DE45B1F020}"/>
              </a:ext>
            </a:extLst>
          </p:cNvPr>
          <p:cNvSpPr/>
          <p:nvPr/>
        </p:nvSpPr>
        <p:spPr>
          <a:xfrm>
            <a:off x="1139190" y="4762500"/>
            <a:ext cx="7832090" cy="107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60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60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spring-cloud-starter-stream-rabbit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B66353-1B82-4176-A91D-180F8E11C360}"/>
              </a:ext>
            </a:extLst>
          </p:cNvPr>
          <p:cNvSpPr/>
          <p:nvPr/>
        </p:nvSpPr>
        <p:spPr>
          <a:xfrm>
            <a:off x="1139190" y="5815330"/>
            <a:ext cx="7832090" cy="107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60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60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spring-cloud-starter-stream-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kafka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461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194161" cy="332399"/>
          </a:xfrm>
        </p:spPr>
        <p:txBody>
          <a:bodyPr/>
          <a:lstStyle/>
          <a:p>
            <a:r>
              <a:rPr lang="en-US" altLang="ko-KR"/>
              <a:t>Message-driven microservices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Declare and bind a channel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07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8785860" cy="105791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986DC8-474A-4B1C-9DCC-83236FD5FFF2}"/>
              </a:ext>
            </a:extLst>
          </p:cNvPr>
          <p:cNvSpPr/>
          <p:nvPr/>
        </p:nvSpPr>
        <p:spPr>
          <a:xfrm>
            <a:off x="752475" y="2785110"/>
            <a:ext cx="9176385" cy="206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@Service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OrderSender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Autowired</a:t>
            </a:r>
            <a:endParaRPr lang="en-US" altLang="ko-KR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 private Source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endParaRPr lang="en-US" altLang="ko-KR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 public Boolean send(Order order)</a:t>
            </a:r>
          </a:p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this.source.output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().send(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MessageBuilder.withPayload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(order).build());</a:t>
            </a:r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41473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194161" cy="332399"/>
          </a:xfrm>
        </p:spPr>
        <p:txBody>
          <a:bodyPr/>
          <a:lstStyle/>
          <a:p>
            <a:r>
              <a:rPr lang="en-US" altLang="ko-KR"/>
              <a:t>Message-driven microservices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Declare and bind a channel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07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868" y="1556725"/>
            <a:ext cx="8785225" cy="42909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controller that can place a new order is as follows.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A76E57-7367-4B1D-AD37-89484076DCE9}"/>
              </a:ext>
            </a:extLst>
          </p:cNvPr>
          <p:cNvSpPr/>
          <p:nvPr/>
        </p:nvSpPr>
        <p:spPr>
          <a:xfrm>
            <a:off x="461398" y="2241857"/>
            <a:ext cx="1025487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err="1">
                <a:solidFill>
                  <a:srgbClr val="646464"/>
                </a:solidFill>
                <a:latin typeface="Consolas" panose="020B0609020204030204" pitchFamily="49" charset="0"/>
              </a:rPr>
              <a:t>RestController</a:t>
            </a:r>
            <a:endParaRPr lang="en-US" altLang="ko-KR" sz="14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OrderController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sz="1400">
              <a:latin typeface="Consolas" panose="020B0609020204030204" pitchFamily="49" charset="0"/>
            </a:endParaRPr>
          </a:p>
          <a:p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Logger </a:t>
            </a:r>
            <a:r>
              <a:rPr lang="en-US" altLang="ko-KR" sz="1400" b="1" i="1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i="1" err="1">
                <a:solidFill>
                  <a:srgbClr val="000000"/>
                </a:solidFill>
                <a:latin typeface="Consolas" panose="020B0609020204030204" pitchFamily="49" charset="0"/>
              </a:rPr>
              <a:t>LoggerFactory.getLogger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err="1">
                <a:solidFill>
                  <a:srgbClr val="000000"/>
                </a:solidFill>
                <a:latin typeface="Consolas" panose="020B0609020204030204" pitchFamily="49" charset="0"/>
              </a:rPr>
              <a:t>OrderController.</a:t>
            </a:r>
            <a:r>
              <a:rPr lang="en-US" altLang="ko-KR" sz="1400" b="1" i="1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400">
              <a:latin typeface="Consolas" panose="020B0609020204030204" pitchFamily="49" charset="0"/>
            </a:endParaRPr>
          </a:p>
          <a:p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ObjectMapper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ObjectMapper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sz="1400"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4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400" err="1">
                <a:solidFill>
                  <a:srgbClr val="000000"/>
                </a:solidFill>
                <a:latin typeface="Consolas" panose="020B0609020204030204" pitchFamily="49" charset="0"/>
              </a:rPr>
              <a:t>OrderRepository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4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400" err="1">
                <a:solidFill>
                  <a:srgbClr val="000000"/>
                </a:solidFill>
                <a:latin typeface="Consolas" panose="020B0609020204030204" pitchFamily="49" charset="0"/>
              </a:rPr>
              <a:t>OrderSender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</a:rPr>
              <a:t>sender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400"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err="1">
                <a:solidFill>
                  <a:srgbClr val="646464"/>
                </a:solidFill>
                <a:latin typeface="Consolas" panose="020B0609020204030204" pitchFamily="49" charset="0"/>
              </a:rPr>
              <a:t>PostMapping</a:t>
            </a:r>
            <a:endParaRPr lang="en-US" altLang="ko-KR" sz="14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Order process(</a:t>
            </a:r>
            <a:r>
              <a:rPr lang="en-US" altLang="ko-KR" sz="1400" b="1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b="1" err="1">
                <a:solidFill>
                  <a:srgbClr val="646464"/>
                </a:solidFill>
                <a:latin typeface="Consolas" panose="020B0609020204030204" pitchFamily="49" charset="0"/>
              </a:rPr>
              <a:t>RequestBody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Order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JsonProcessingException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Order 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en-US" altLang="ko-KR" sz="140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400" b="1" i="1">
                <a:solidFill>
                  <a:srgbClr val="2A00FF"/>
                </a:solidFill>
                <a:latin typeface="Consolas" panose="020B0609020204030204" pitchFamily="49" charset="0"/>
              </a:rPr>
              <a:t>"Order saved: {}"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err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400" b="1" i="1" err="1">
                <a:solidFill>
                  <a:srgbClr val="000000"/>
                </a:solidFill>
                <a:latin typeface="Consolas" panose="020B0609020204030204" pitchFamily="49" charset="0"/>
              </a:rPr>
              <a:t>.writeValueAsString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1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isSent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err="1">
                <a:solidFill>
                  <a:srgbClr val="0000C0"/>
                </a:solidFill>
                <a:latin typeface="Consolas" panose="020B0609020204030204" pitchFamily="49" charset="0"/>
              </a:rPr>
              <a:t>sender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.send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400" b="1" i="1">
                <a:solidFill>
                  <a:srgbClr val="2A00FF"/>
                </a:solidFill>
                <a:latin typeface="Consolas" panose="020B0609020204030204" pitchFamily="49" charset="0"/>
              </a:rPr>
              <a:t>"Order sent: {}"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err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400" b="1" i="1" err="1">
                <a:solidFill>
                  <a:srgbClr val="000000"/>
                </a:solidFill>
                <a:latin typeface="Consolas" panose="020B0609020204030204" pitchFamily="49" charset="0"/>
              </a:rPr>
              <a:t>.writeValueAsString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err="1">
                <a:solidFill>
                  <a:srgbClr val="000000"/>
                </a:solidFill>
                <a:latin typeface="Consolas" panose="020B0609020204030204" pitchFamily="49" charset="0"/>
              </a:rPr>
              <a:t>Collections.singletonMap</a:t>
            </a:r>
            <a:endParaRPr lang="en-US" altLang="ko-KR" sz="1400" b="1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   (</a:t>
            </a:r>
            <a:r>
              <a:rPr lang="en-US" altLang="ko-KR" sz="1400" b="1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i="1" err="1">
                <a:solidFill>
                  <a:srgbClr val="2A00FF"/>
                </a:solidFill>
                <a:latin typeface="Consolas" panose="020B0609020204030204" pitchFamily="49" charset="0"/>
              </a:rPr>
              <a:t>isSent</a:t>
            </a:r>
            <a:r>
              <a:rPr lang="en-US" altLang="ko-KR" sz="1400" b="1" i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err="1">
                <a:solidFill>
                  <a:srgbClr val="6A3E3E"/>
                </a:solidFill>
                <a:latin typeface="Consolas" panose="020B0609020204030204" pitchFamily="49" charset="0"/>
              </a:rPr>
              <a:t>isSent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7130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194161" cy="332399"/>
          </a:xfrm>
        </p:spPr>
        <p:txBody>
          <a:bodyPr/>
          <a:lstStyle/>
          <a:p>
            <a:r>
              <a:rPr lang="en-US" altLang="ko-KR"/>
              <a:t>Message-driven microservices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Declare and bind a channel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07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9240520" cy="105854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account-service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BF481A-2632-47A8-B91C-4FEB63089FE8}"/>
              </a:ext>
            </a:extLst>
          </p:cNvPr>
          <p:cNvSpPr/>
          <p:nvPr/>
        </p:nvSpPr>
        <p:spPr>
          <a:xfrm>
            <a:off x="622935" y="2787015"/>
            <a:ext cx="8980170" cy="3754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altLang="ko-KR" sz="14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altLang="ko-KR" sz="14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err="1">
                <a:solidFill>
                  <a:srgbClr val="646464"/>
                </a:solidFill>
                <a:latin typeface="Consolas" panose="020B0609020204030204" pitchFamily="49" charset="0"/>
              </a:rPr>
              <a:t>EnableFeignClients</a:t>
            </a:r>
            <a:endParaRPr lang="en-US" altLang="ko-KR" sz="14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err="1">
                <a:solidFill>
                  <a:srgbClr val="646464"/>
                </a:solidFill>
                <a:latin typeface="Consolas" panose="020B0609020204030204" pitchFamily="49" charset="0"/>
              </a:rPr>
              <a:t>EnableBinding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rgbClr val="000000"/>
                </a:solidFill>
                <a:latin typeface="Consolas" panose="020B0609020204030204" pitchFamily="49" charset="0"/>
              </a:rPr>
              <a:t>Processor.</a:t>
            </a:r>
            <a:r>
              <a:rPr lang="en-US" altLang="ko-KR" sz="1400" b="1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AccountApplication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sz="1400">
              <a:latin typeface="Consolas" panose="020B0609020204030204" pitchFamily="49" charset="0"/>
            </a:endParaRPr>
          </a:p>
          <a:p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Logger </a:t>
            </a:r>
            <a:r>
              <a:rPr lang="en-US" altLang="ko-KR" sz="1400" b="1" i="1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i="1" err="1">
                <a:solidFill>
                  <a:srgbClr val="000000"/>
                </a:solidFill>
                <a:latin typeface="Consolas" panose="020B0609020204030204" pitchFamily="49" charset="0"/>
              </a:rPr>
              <a:t>LoggerFactory.getLogger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err="1">
                <a:solidFill>
                  <a:srgbClr val="000000"/>
                </a:solidFill>
                <a:latin typeface="Consolas" panose="020B0609020204030204" pitchFamily="49" charset="0"/>
              </a:rPr>
              <a:t>AccountApplication.</a:t>
            </a:r>
            <a:r>
              <a:rPr lang="en-US" altLang="ko-KR" sz="1400" b="1" i="1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400">
              <a:latin typeface="Consolas" panose="020B0609020204030204" pitchFamily="49" charset="0"/>
            </a:endParaRPr>
          </a:p>
          <a:p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ObjectMapper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ObjectMapper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sz="1400"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4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400" err="1">
                <a:solidFill>
                  <a:srgbClr val="000000"/>
                </a:solidFill>
                <a:latin typeface="Consolas" panose="020B0609020204030204" pitchFamily="49" charset="0"/>
              </a:rPr>
              <a:t>AccountService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400">
              <a:latin typeface="Consolas" panose="020B0609020204030204" pitchFamily="49" charset="0"/>
            </a:endParaRPr>
          </a:p>
          <a:p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  new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AccountApplication.</a:t>
            </a:r>
            <a:r>
              <a:rPr lang="en-US" altLang="ko-KR" sz="1400" b="1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).web(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).run(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400" err="1">
                <a:solidFill>
                  <a:srgbClr val="646464"/>
                </a:solidFill>
                <a:latin typeface="Consolas" panose="020B0609020204030204" pitchFamily="49" charset="0"/>
              </a:rPr>
              <a:t>StreamListener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rgbClr val="000000"/>
                </a:solidFill>
                <a:latin typeface="Consolas" panose="020B0609020204030204" pitchFamily="49" charset="0"/>
              </a:rPr>
              <a:t>Processor.</a:t>
            </a:r>
            <a:r>
              <a:rPr lang="en-US" altLang="ko-KR" sz="1400" b="1" i="1" err="1">
                <a:solidFill>
                  <a:srgbClr val="0000C0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receiveOrder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(Order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JsonProcessingException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</a:rPr>
              <a:t>  LOGGER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400" b="1" i="1">
                <a:solidFill>
                  <a:srgbClr val="2A00FF"/>
                </a:solidFill>
                <a:latin typeface="Consolas" panose="020B0609020204030204" pitchFamily="49" charset="0"/>
              </a:rPr>
              <a:t>"Order received: {}"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err="1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400" b="1" i="1" err="1">
                <a:solidFill>
                  <a:srgbClr val="000000"/>
                </a:solidFill>
                <a:latin typeface="Consolas" panose="020B0609020204030204" pitchFamily="49" charset="0"/>
              </a:rPr>
              <a:t>.writeValueAsString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err="1">
                <a:solidFill>
                  <a:srgbClr val="0000C0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1400" err="1">
                <a:solidFill>
                  <a:srgbClr val="000000"/>
                </a:solidFill>
                <a:latin typeface="Consolas" panose="020B0609020204030204" pitchFamily="49" charset="0"/>
              </a:rPr>
              <a:t>.process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439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194161" cy="332399"/>
          </a:xfrm>
        </p:spPr>
        <p:txBody>
          <a:bodyPr/>
          <a:lstStyle/>
          <a:p>
            <a:r>
              <a:rPr lang="en-US" altLang="ko-KR"/>
              <a:t>Message-driven microservices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Declare and bind a channel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07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557020"/>
            <a:ext cx="2941320" cy="4473575"/>
          </a:xfrm>
          <a:prstGeom prst="roundRect">
            <a:avLst>
              <a:gd name="adj" fmla="val 2292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applications use the same exchange as input and output when connecting to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labbitMQ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 is automatically created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exchange with the input name of the @Input channel and the output name of the @Output channel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3E43B8-35B5-4F62-B2FE-450C1037C939}"/>
              </a:ext>
            </a:extLst>
          </p:cNvPr>
          <p:cNvSpPr/>
          <p:nvPr/>
        </p:nvSpPr>
        <p:spPr>
          <a:xfrm>
            <a:off x="3999230" y="1294130"/>
            <a:ext cx="7567930" cy="5509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account-service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rabbitmq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host: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192.168.99.100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5672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cloud: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stream: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bindings: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destination: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orders-in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input: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destination: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orders-out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u="sng">
                <a:solidFill>
                  <a:srgbClr val="00C832"/>
                </a:solidFill>
                <a:latin typeface="Consolas" panose="020B0609020204030204" pitchFamily="49" charset="0"/>
              </a:rPr>
              <a:t>rabbit: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bindings: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producer: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exchangeType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direct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routingKeyExpression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'"#"'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input: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consumer: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exchangeType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direct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592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194161" cy="332399"/>
          </a:xfrm>
        </p:spPr>
        <p:txBody>
          <a:bodyPr/>
          <a:lstStyle/>
          <a:p>
            <a:r>
              <a:rPr lang="en-US" altLang="ko-KR"/>
              <a:t>Message-driven microservices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Declare and bind a channel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07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8785860" cy="2891790"/>
          </a:xfrm>
          <a:prstGeom prst="roundRect">
            <a:avLst>
              <a:gd name="adj" fmla="val 3524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 list available at http://localhost:15672 (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guest:guest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some cases, two input/output message channels need to be defined. 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each message is point-to-point communication to RabbitMQ direct exchange, which is handled by exactly one consumer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case, you must declare the two interfaces @Input, @Output method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MessageChannel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outgoing communication and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SubscribableChannel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incoming communication. For example, the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ProductOrder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 can be created as follows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4ED36-83DF-45BD-A1AF-68136A9C0915}"/>
              </a:ext>
            </a:extLst>
          </p:cNvPr>
          <p:cNvSpPr/>
          <p:nvPr/>
        </p:nvSpPr>
        <p:spPr>
          <a:xfrm>
            <a:off x="556260" y="4592320"/>
            <a:ext cx="9176385" cy="156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ProductOrder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 @Input</a:t>
            </a:r>
          </a:p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SubscribableChannel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productOrdersIn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 @Output</a:t>
            </a:r>
          </a:p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MessageChannel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productOrdersOut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808611-3C49-4BDD-BDD4-9DDF1A40B93D}"/>
              </a:ext>
            </a:extLst>
          </p:cNvPr>
          <p:cNvSpPr/>
          <p:nvPr/>
        </p:nvSpPr>
        <p:spPr>
          <a:xfrm>
            <a:off x="533400" y="6092190"/>
            <a:ext cx="9076690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err="1"/>
              <a:t>curl</a:t>
            </a:r>
            <a:r>
              <a:rPr lang="ko-KR" altLang="en-US"/>
              <a:t> -</a:t>
            </a:r>
            <a:r>
              <a:rPr lang="ko-KR" altLang="en-US" err="1"/>
              <a:t>H</a:t>
            </a:r>
            <a:r>
              <a:rPr lang="ko-KR" altLang="en-US"/>
              <a:t> "</a:t>
            </a:r>
            <a:r>
              <a:rPr lang="ko-KR" altLang="en-US" err="1"/>
              <a:t>Content-Type</a:t>
            </a:r>
            <a:r>
              <a:rPr lang="ko-KR" altLang="en-US"/>
              <a:t>: </a:t>
            </a:r>
            <a:r>
              <a:rPr lang="ko-KR" altLang="en-US" err="1"/>
              <a:t>application</a:t>
            </a:r>
            <a:r>
              <a:rPr lang="ko-KR" altLang="en-US"/>
              <a:t>/</a:t>
            </a:r>
            <a:r>
              <a:rPr lang="ko-KR" altLang="en-US" err="1"/>
              <a:t>json</a:t>
            </a:r>
            <a:r>
              <a:rPr lang="ko-KR" altLang="en-US"/>
              <a:t>" -</a:t>
            </a:r>
            <a:r>
              <a:rPr lang="ko-KR" altLang="en-US" err="1"/>
              <a:t>X</a:t>
            </a:r>
            <a:r>
              <a:rPr lang="ko-KR" altLang="en-US"/>
              <a:t> POST -</a:t>
            </a:r>
            <a:r>
              <a:rPr lang="ko-KR" altLang="en-US" err="1"/>
              <a:t>d</a:t>
            </a:r>
            <a:r>
              <a:rPr lang="ko-KR" altLang="en-US"/>
              <a:t> '{"customerId":1,"productIds":[1,3,4],"</a:t>
            </a:r>
            <a:r>
              <a:rPr lang="ko-KR" altLang="en-US" err="1"/>
              <a:t>status</a:t>
            </a:r>
            <a:r>
              <a:rPr lang="ko-KR" altLang="en-US"/>
              <a:t>":"NEW"}' http://localhost:8080/api/order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809C355-6F7D-4D0A-977A-2A425D754F2B}"/>
              </a:ext>
            </a:extLst>
          </p:cNvPr>
          <p:cNvSpPr/>
          <p:nvPr/>
        </p:nvSpPr>
        <p:spPr>
          <a:xfrm>
            <a:off x="7004685" y="5296535"/>
            <a:ext cx="2323465" cy="382905"/>
          </a:xfrm>
          <a:prstGeom prst="wedgeRectCallout">
            <a:avLst>
              <a:gd name="adj1" fmla="val -59857"/>
              <a:gd name="adj2" fmla="val 19652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Run a test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26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4194161" cy="332399"/>
          </a:xfrm>
        </p:spPr>
        <p:txBody>
          <a:bodyPr/>
          <a:lstStyle/>
          <a:p>
            <a:r>
              <a:rPr lang="en-US" altLang="ko-KR"/>
              <a:t>Message-driven microservices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Integrate with other spring cloud projects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07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8785860" cy="2673985"/>
          </a:xfrm>
          <a:prstGeom prst="roundRect">
            <a:avLst>
              <a:gd name="adj" fmla="val 6018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API, Message Broker, Feign can also be used</a:t>
            </a: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is the implementation of the product-service of the Feign client in the account-service module</a:t>
            </a: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to the spring cloud sleuth, all messages exchanged in relation to requests entering the system via G/W have the same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traceId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integration tools such as synchronous REST, asynchronous messages, standard log files, and elastic stacks can be easily tracked and associated between microservices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4ED36-83DF-45BD-A1AF-68136A9C0915}"/>
              </a:ext>
            </a:extLst>
          </p:cNvPr>
          <p:cNvSpPr/>
          <p:nvPr/>
        </p:nvSpPr>
        <p:spPr>
          <a:xfrm>
            <a:off x="752475" y="4547870"/>
            <a:ext cx="7985760" cy="132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b="1" err="1">
                <a:solidFill>
                  <a:srgbClr val="7F0055"/>
                </a:solidFill>
                <a:latin typeface="Consolas" panose="020B0609020204030204" pitchFamily="49" charset="0"/>
              </a:rPr>
              <a:t>FeignClient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(name=“product-service”)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ProductClient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PostMapping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(“ids”)</a:t>
            </a:r>
          </a:p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 List&lt;Product&gt;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findByIds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(@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RequestBody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List&lt;Long&gt; ids);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870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/>
              <a:t>Routing and filtering with API G/W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Interworking with Service Discovery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268541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requirements for API G/W are interworking with embedded service discovery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enable service discovery with eureka on Zuul, include spring-cloud-starter-eureka and attach @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EnableDiscoveryClientAnnotation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main class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G/W should not register itself with the discovery server. All you need to do is get a list of currently registered services. Therefore, the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eureka.client.registerWithEureka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 is false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2" name="직사각형 11"/>
          <p:cNvSpPr>
            <a:spLocks/>
          </p:cNvSpPr>
          <p:nvPr/>
        </p:nvSpPr>
        <p:spPr>
          <a:xfrm>
            <a:off x="1216660" y="4197350"/>
            <a:ext cx="7019290" cy="25558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Zuul: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routes: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account-service: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/account/</a:t>
            </a:r>
            <a:r>
              <a:rPr lang="en-US" altLang="ko-KR" sz="1600">
                <a:solidFill>
                  <a:srgbClr val="AF00FF"/>
                </a:solidFill>
                <a:latin typeface="Consolas" charset="0"/>
              </a:rPr>
              <a:t>**</a:t>
            </a:r>
            <a:endParaRPr lang="ko-KR" altLang="en-US" sz="1600">
              <a:solidFill>
                <a:srgbClr val="AF00FF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    customer-service: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/customer/</a:t>
            </a:r>
            <a:r>
              <a:rPr lang="en-US" altLang="ko-KR" sz="1600">
                <a:solidFill>
                  <a:srgbClr val="AF00FF"/>
                </a:solidFill>
                <a:latin typeface="Consolas" charset="0"/>
              </a:rPr>
              <a:t>**</a:t>
            </a:r>
            <a:endParaRPr lang="ko-KR" altLang="en-US" sz="1600">
              <a:solidFill>
                <a:srgbClr val="AF00FF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    order-service: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/order/</a:t>
            </a:r>
            <a:r>
              <a:rPr lang="en-US" altLang="ko-KR" sz="1600">
                <a:solidFill>
                  <a:srgbClr val="AF00FF"/>
                </a:solidFill>
                <a:latin typeface="Consolas" charset="0"/>
              </a:rPr>
              <a:t>**</a:t>
            </a:r>
            <a:endParaRPr lang="ko-KR" altLang="en-US" sz="1600">
              <a:solidFill>
                <a:srgbClr val="AF00FF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    product-service:</a:t>
            </a:r>
            <a:endParaRPr lang="ko-KR" altLang="en-US" sz="16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charset="0"/>
              </a:rPr>
              <a:t> /product/</a:t>
            </a:r>
            <a:r>
              <a:rPr lang="en-US" altLang="ko-KR" sz="1600">
                <a:solidFill>
                  <a:srgbClr val="AF00FF"/>
                </a:solidFill>
                <a:latin typeface="Consolas" charset="0"/>
              </a:rPr>
              <a:t>**</a:t>
            </a:r>
            <a:endParaRPr lang="ko-KR" altLang="en-US" sz="1600">
              <a:solidFill>
                <a:srgbClr val="AF00FF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8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194161" cy="332399"/>
          </a:xfrm>
        </p:spPr>
        <p:txBody>
          <a:bodyPr/>
          <a:lstStyle/>
          <a:p>
            <a:r>
              <a:rPr lang="en-US" altLang="ko-KR"/>
              <a:t>Message-driven microservices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Integrate with other spring cloud projects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07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09163613-E314-4C02-B2A8-15B94877C250}"/>
              </a:ext>
            </a:extLst>
          </p:cNvPr>
          <p:cNvSpPr/>
          <p:nvPr/>
        </p:nvSpPr>
        <p:spPr>
          <a:xfrm>
            <a:off x="828112" y="2412467"/>
            <a:ext cx="1662545" cy="7758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external client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86D93EC3-3630-4BC3-B7ED-A33B835441E6}"/>
              </a:ext>
            </a:extLst>
          </p:cNvPr>
          <p:cNvSpPr/>
          <p:nvPr/>
        </p:nvSpPr>
        <p:spPr>
          <a:xfrm>
            <a:off x="2924768" y="2412467"/>
            <a:ext cx="1487054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G/W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5C1ADC04-566C-416A-82F5-60FFDC23E962}"/>
              </a:ext>
            </a:extLst>
          </p:cNvPr>
          <p:cNvSpPr/>
          <p:nvPr/>
        </p:nvSpPr>
        <p:spPr>
          <a:xfrm>
            <a:off x="2924768" y="3400361"/>
            <a:ext cx="1487054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Order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9241278-EAA8-44F6-B942-B0455D9F07C6}"/>
              </a:ext>
            </a:extLst>
          </p:cNvPr>
          <p:cNvSpPr/>
          <p:nvPr/>
        </p:nvSpPr>
        <p:spPr>
          <a:xfrm>
            <a:off x="5076839" y="2524229"/>
            <a:ext cx="1790363" cy="252644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907AF926-9C3E-4CF8-8828-75A60119817A}"/>
              </a:ext>
            </a:extLst>
          </p:cNvPr>
          <p:cNvSpPr/>
          <p:nvPr/>
        </p:nvSpPr>
        <p:spPr>
          <a:xfrm>
            <a:off x="7510623" y="3390900"/>
            <a:ext cx="1487054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Account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44471E30-BC1B-440E-A492-E36DA2573916}"/>
              </a:ext>
            </a:extLst>
          </p:cNvPr>
          <p:cNvSpPr/>
          <p:nvPr/>
        </p:nvSpPr>
        <p:spPr>
          <a:xfrm>
            <a:off x="7510623" y="2301376"/>
            <a:ext cx="1487054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Product service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D73820-C7A4-4E17-AC03-6B3FCCF7F346}"/>
              </a:ext>
            </a:extLst>
          </p:cNvPr>
          <p:cNvCxnSpPr>
            <a:stCxn id="13" idx="6"/>
            <a:endCxn id="17" idx="3"/>
          </p:cNvCxnSpPr>
          <p:nvPr/>
        </p:nvCxnSpPr>
        <p:spPr>
          <a:xfrm>
            <a:off x="2490657" y="2800395"/>
            <a:ext cx="434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86AFBE-9B84-4F07-A2DD-881E5819F2CD}"/>
              </a:ext>
            </a:extLst>
          </p:cNvPr>
          <p:cNvCxnSpPr/>
          <p:nvPr/>
        </p:nvCxnSpPr>
        <p:spPr>
          <a:xfrm>
            <a:off x="3668295" y="3188322"/>
            <a:ext cx="0" cy="21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77BDD4-95E0-42CB-BB32-59D9B80CC944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72564" y="3502662"/>
            <a:ext cx="782791" cy="153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0A6E23-7D66-488A-BA63-9A1450505A41}"/>
              </a:ext>
            </a:extLst>
          </p:cNvPr>
          <p:cNvCxnSpPr/>
          <p:nvPr/>
        </p:nvCxnSpPr>
        <p:spPr>
          <a:xfrm flipV="1">
            <a:off x="8254150" y="3072501"/>
            <a:ext cx="0" cy="32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9E32E9-EDEA-42DE-9030-B313AC83528D}"/>
              </a:ext>
            </a:extLst>
          </p:cNvPr>
          <p:cNvSpPr/>
          <p:nvPr/>
        </p:nvSpPr>
        <p:spPr>
          <a:xfrm>
            <a:off x="5155355" y="2750837"/>
            <a:ext cx="1611734" cy="40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product-orders-in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1A0CAA-D5C0-4CEA-8238-0E1C0F7BE59F}"/>
              </a:ext>
            </a:extLst>
          </p:cNvPr>
          <p:cNvSpPr/>
          <p:nvPr/>
        </p:nvSpPr>
        <p:spPr>
          <a:xfrm>
            <a:off x="5155355" y="3301663"/>
            <a:ext cx="1588653" cy="40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product-orders-out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7EAAD1-F8D9-4496-B1BE-111AC8387058}"/>
              </a:ext>
            </a:extLst>
          </p:cNvPr>
          <p:cNvSpPr/>
          <p:nvPr/>
        </p:nvSpPr>
        <p:spPr>
          <a:xfrm>
            <a:off x="5155355" y="3805367"/>
            <a:ext cx="1611734" cy="40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account-orders-in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576209-0774-41ED-A590-B0BAEE2F1497}"/>
              </a:ext>
            </a:extLst>
          </p:cNvPr>
          <p:cNvSpPr/>
          <p:nvPr/>
        </p:nvSpPr>
        <p:spPr>
          <a:xfrm>
            <a:off x="5155355" y="4356193"/>
            <a:ext cx="1588653" cy="40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account-orders-out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6AA7E1C-6876-4148-AC01-CE7279AE5AB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295325" y="2951836"/>
            <a:ext cx="860030" cy="621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7C3BD9E-B733-441E-AE77-3AD7C0E7A935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294687" y="3937117"/>
            <a:ext cx="860668" cy="69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C3A472-9377-4855-A218-0140BA8AE34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314316" y="4063710"/>
            <a:ext cx="841039" cy="493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A37CEA8-164C-4A40-B965-66366D2CFB5C}"/>
              </a:ext>
            </a:extLst>
          </p:cNvPr>
          <p:cNvCxnSpPr>
            <a:cxnSpLocks/>
            <a:stCxn id="21" idx="3"/>
            <a:endCxn id="10" idx="3"/>
          </p:cNvCxnSpPr>
          <p:nvPr/>
        </p:nvCxnSpPr>
        <p:spPr>
          <a:xfrm flipH="1">
            <a:off x="6767089" y="2689304"/>
            <a:ext cx="743534" cy="262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3D2339E-9874-4DE8-9BBE-92D87031FD5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744008" y="2868346"/>
            <a:ext cx="885717" cy="634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B57BB8F-CAE0-4A6A-9F97-36447B29BA9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767089" y="3620172"/>
            <a:ext cx="803084" cy="386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2A0A8B3-C02F-4A93-8526-DD3B8898B56C}"/>
              </a:ext>
            </a:extLst>
          </p:cNvPr>
          <p:cNvCxnSpPr>
            <a:cxnSpLocks/>
          </p:cNvCxnSpPr>
          <p:nvPr/>
        </p:nvCxnSpPr>
        <p:spPr>
          <a:xfrm flipV="1">
            <a:off x="6748111" y="3937117"/>
            <a:ext cx="881614" cy="62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D656969-7ADE-4948-8799-3E6BD9A1478E}"/>
              </a:ext>
            </a:extLst>
          </p:cNvPr>
          <p:cNvSpPr/>
          <p:nvPr/>
        </p:nvSpPr>
        <p:spPr>
          <a:xfrm>
            <a:off x="5182567" y="5242904"/>
            <a:ext cx="1534228" cy="8050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logstash</a:t>
            </a:r>
            <a:endParaRPr lang="ko-KR" altLang="en-US"/>
          </a:p>
        </p:txBody>
      </p: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13B62AFD-1FB3-4726-8D36-CE7E6CF0B7CA}"/>
              </a:ext>
            </a:extLst>
          </p:cNvPr>
          <p:cNvCxnSpPr>
            <a:endCxn id="66" idx="2"/>
          </p:cNvCxnSpPr>
          <p:nvPr/>
        </p:nvCxnSpPr>
        <p:spPr>
          <a:xfrm>
            <a:off x="3668295" y="4176216"/>
            <a:ext cx="1514272" cy="1469229"/>
          </a:xfrm>
          <a:prstGeom prst="curvedConnector3">
            <a:avLst>
              <a:gd name="adj1" fmla="val 9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6D16CDC1-BA0B-4A45-8B59-5F09988FF839}"/>
              </a:ext>
            </a:extLst>
          </p:cNvPr>
          <p:cNvCxnSpPr>
            <a:cxnSpLocks/>
            <a:stCxn id="20" idx="1"/>
          </p:cNvCxnSpPr>
          <p:nvPr/>
        </p:nvCxnSpPr>
        <p:spPr>
          <a:xfrm rot="5400000">
            <a:off x="7037590" y="3720276"/>
            <a:ext cx="1319644" cy="221260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9E5C26F5-8354-4476-88FB-621DED54F527}"/>
              </a:ext>
            </a:extLst>
          </p:cNvPr>
          <p:cNvCxnSpPr>
            <a:cxnSpLocks/>
            <a:stCxn id="21" idx="0"/>
            <a:endCxn id="66" idx="5"/>
          </p:cNvCxnSpPr>
          <p:nvPr/>
        </p:nvCxnSpPr>
        <p:spPr>
          <a:xfrm flipH="1">
            <a:off x="6492113" y="2689304"/>
            <a:ext cx="2505564" cy="3240780"/>
          </a:xfrm>
          <a:prstGeom prst="curvedConnector4">
            <a:avLst>
              <a:gd name="adj1" fmla="val -9124"/>
              <a:gd name="adj2" fmla="val 1106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CF7EFC63-155F-4EB1-AAE6-FC404BF02A60}"/>
              </a:ext>
            </a:extLst>
          </p:cNvPr>
          <p:cNvSpPr/>
          <p:nvPr/>
        </p:nvSpPr>
        <p:spPr>
          <a:xfrm>
            <a:off x="3407158" y="5810700"/>
            <a:ext cx="1534228" cy="8050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elastic</a:t>
            </a:r>
          </a:p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EE3A144-9144-4797-821D-A9A86C9AD14B}"/>
              </a:ext>
            </a:extLst>
          </p:cNvPr>
          <p:cNvSpPr/>
          <p:nvPr/>
        </p:nvSpPr>
        <p:spPr>
          <a:xfrm>
            <a:off x="1165293" y="5810700"/>
            <a:ext cx="1534228" cy="8050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kibana</a:t>
            </a:r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72E7110-8162-4F62-909E-26E5D3FB6EAE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4878823" y="5930084"/>
            <a:ext cx="528426" cy="140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FD5108C-5A88-4DD0-8835-FF485AD7A0AE}"/>
              </a:ext>
            </a:extLst>
          </p:cNvPr>
          <p:cNvCxnSpPr>
            <a:cxnSpLocks/>
            <a:stCxn id="76" idx="2"/>
            <a:endCxn id="77" idx="6"/>
          </p:cNvCxnSpPr>
          <p:nvPr/>
        </p:nvCxnSpPr>
        <p:spPr>
          <a:xfrm flipH="1">
            <a:off x="2699521" y="6213241"/>
            <a:ext cx="707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687565-4E57-49EF-A91B-3AAB351DBF26}"/>
              </a:ext>
            </a:extLst>
          </p:cNvPr>
          <p:cNvSpPr txBox="1"/>
          <p:nvPr/>
        </p:nvSpPr>
        <p:spPr>
          <a:xfrm>
            <a:off x="5278925" y="2191172"/>
            <a:ext cx="1488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err="1">
                <a:latin typeface="KoPub돋움체 Medium"/>
                <a:ea typeface="KoPub돋움체 Medium"/>
              </a:rPr>
              <a:t>rabbitMQ</a:t>
            </a:r>
            <a:r>
              <a:rPr lang="ko-KR" altLang="en-US" sz="1400">
                <a:latin typeface="KoPub돋움체 Medium"/>
                <a:ea typeface="KoPub돋움체 Medium"/>
              </a:rPr>
              <a:t> </a:t>
            </a:r>
            <a:r>
              <a:rPr lang="en-US" altLang="ko-KR" sz="1400">
                <a:latin typeface="KoPub돋움체 Medium"/>
                <a:ea typeface="KoPub돋움체 Medium"/>
              </a:rPr>
              <a:t>broker</a:t>
            </a:r>
            <a:endParaRPr lang="ko-KR" altLang="en-US" sz="1400"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341052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194161" cy="332399"/>
          </a:xfrm>
        </p:spPr>
        <p:txBody>
          <a:bodyPr/>
          <a:lstStyle/>
          <a:p>
            <a:r>
              <a:rPr lang="en-US" altLang="ko-KR"/>
              <a:t>Message-driven microservices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Integrate with other spring cloud projects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07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C978051-2C67-42AA-9842-55BF70966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16" y="1616981"/>
            <a:ext cx="7775468" cy="49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475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194161" cy="332399"/>
          </a:xfrm>
        </p:spPr>
        <p:txBody>
          <a:bodyPr/>
          <a:lstStyle/>
          <a:p>
            <a:r>
              <a:rPr lang="en-US" altLang="ko-KR"/>
              <a:t>Message-driven microservices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Integrate with other spring cloud projects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07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FEEB465-7E13-4666-8220-DF58A7D5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72" y="1501796"/>
            <a:ext cx="8494429" cy="52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143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194161" cy="332399"/>
          </a:xfrm>
        </p:spPr>
        <p:txBody>
          <a:bodyPr/>
          <a:lstStyle/>
          <a:p>
            <a:r>
              <a:rPr lang="en-US" altLang="ko-KR"/>
              <a:t>Message-driven microservices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Using HTTPS in the Spring Boot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07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6D7113D-DCBE-4A96-A729-D3F30F1B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76" y="1570819"/>
            <a:ext cx="8553982" cy="51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644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1668727" cy="332399"/>
          </a:xfrm>
        </p:spPr>
        <p:txBody>
          <a:bodyPr/>
          <a:lstStyle/>
          <a:p>
            <a:r>
              <a:rPr lang="en-US" altLang="ko-KR"/>
              <a:t>API Security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Using HTTPS in the Spring Boot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8785860" cy="102044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must be generated to use REST API over SSL and HTTPS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create private certificates with the following command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the created certificate to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/main/resources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310E74-21C7-4E1E-9A08-1EF9D5EA80C9}"/>
              </a:ext>
            </a:extLst>
          </p:cNvPr>
          <p:cNvSpPr/>
          <p:nvPr/>
        </p:nvSpPr>
        <p:spPr>
          <a:xfrm>
            <a:off x="1089660" y="2719705"/>
            <a:ext cx="7490460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err="1"/>
              <a:t>keytool</a:t>
            </a:r>
            <a:r>
              <a:rPr lang="en-US" altLang="ko-KR"/>
              <a:t> -</a:t>
            </a:r>
            <a:r>
              <a:rPr lang="en-US" altLang="ko-KR" err="1"/>
              <a:t>genkeypair</a:t>
            </a:r>
            <a:r>
              <a:rPr lang="en-US" altLang="ko-KR"/>
              <a:t> -alias account-key -</a:t>
            </a:r>
            <a:r>
              <a:rPr lang="en-US" altLang="ko-KR" err="1"/>
              <a:t>keyalg</a:t>
            </a:r>
            <a:r>
              <a:rPr lang="en-US" altLang="ko-KR"/>
              <a:t> RSA -</a:t>
            </a:r>
            <a:r>
              <a:rPr lang="en-US" altLang="ko-KR" err="1"/>
              <a:t>keysize</a:t>
            </a:r>
            <a:r>
              <a:rPr lang="en-US" altLang="ko-KR"/>
              <a:t> 2048 -</a:t>
            </a:r>
            <a:r>
              <a:rPr lang="en-US" altLang="ko-KR" err="1"/>
              <a:t>storetype</a:t>
            </a:r>
            <a:r>
              <a:rPr lang="en-US" altLang="ko-KR"/>
              <a:t> PKCS12 -</a:t>
            </a:r>
            <a:r>
              <a:rPr lang="en-US" altLang="ko-KR" err="1"/>
              <a:t>keystore</a:t>
            </a:r>
            <a:r>
              <a:rPr lang="en-US" altLang="ko-KR"/>
              <a:t> account-key.p12 -validity 3650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C4AD08-688E-40F9-B85F-8802FDC70B74}"/>
              </a:ext>
            </a:extLst>
          </p:cNvPr>
          <p:cNvSpPr/>
          <p:nvPr/>
        </p:nvSpPr>
        <p:spPr>
          <a:xfrm>
            <a:off x="1155700" y="3694430"/>
            <a:ext cx="6677025" cy="28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${PORT:8091}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ssl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enabled: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094F05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key-store: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classpath:account-key.p12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key-store-password: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123456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key-store-type: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PKCS12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key-alias: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account-key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security: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require-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ssl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094F05"/>
                </a:solidFill>
                <a:latin typeface="Consolas" panose="020B0609020204030204" pitchFamily="49" charset="0"/>
              </a:rPr>
              <a:t>true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788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1668727" cy="332399"/>
          </a:xfrm>
        </p:spPr>
        <p:txBody>
          <a:bodyPr/>
          <a:lstStyle/>
          <a:p>
            <a:r>
              <a:rPr lang="en-US" altLang="ko-KR"/>
              <a:t>API Security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Discovery Security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8785860" cy="135509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Eureka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Eureka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D359BA-8027-4F2E-8B48-8D3EB4EF4AD5}"/>
              </a:ext>
            </a:extLst>
          </p:cNvPr>
          <p:cNvSpPr/>
          <p:nvPr/>
        </p:nvSpPr>
        <p:spPr>
          <a:xfrm>
            <a:off x="752475" y="3167380"/>
            <a:ext cx="8912860" cy="30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eureka: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instance: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nonSecurePortEnabled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securePortEnabled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094F05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securePort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${PORT:8091}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statusPageUrl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https://localhost:${eureka.instance.securePort}/info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healthCheckUrl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https://localhost:${eureka.instance.securePort}/health</a:t>
            </a:r>
          </a:p>
          <a:p>
            <a:r>
              <a:rPr lang="pt-BR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homePageUrl:</a:t>
            </a:r>
            <a:r>
              <a:rPr lang="pt-BR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https://localhost:${eureka.instance.securePort}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u="sng" err="1">
                <a:solidFill>
                  <a:srgbClr val="00C832"/>
                </a:solidFill>
                <a:latin typeface="Consolas" panose="020B0609020204030204" pitchFamily="49" charset="0"/>
              </a:rPr>
              <a:t>securePortEnabled</a:t>
            </a:r>
            <a:r>
              <a:rPr lang="en-US" altLang="ko-KR" sz="1600" u="sng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u="sng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u="sng">
                <a:solidFill>
                  <a:srgbClr val="094F05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serviceUrl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it-IT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defaultZone:</a:t>
            </a:r>
            <a:r>
              <a:rPr lang="it-IT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https://localhost:8761/eureka/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5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1668727" cy="332399"/>
          </a:xfrm>
        </p:spPr>
        <p:txBody>
          <a:bodyPr/>
          <a:lstStyle/>
          <a:p>
            <a:r>
              <a:rPr lang="en-US" altLang="ko-KR"/>
              <a:t>API Security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Eureka service over HTTPS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8785860" cy="3865245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SSL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Eureka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spring-booted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Eureka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two-way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SSL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trustStore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trustStore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third-party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truststore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595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668727" cy="332399"/>
          </a:xfrm>
        </p:spPr>
        <p:txBody>
          <a:bodyPr/>
          <a:lstStyle/>
          <a:p>
            <a:r>
              <a:rPr lang="en-US" altLang="ko-KR"/>
              <a:t>API Security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Eureka service over HTTPS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2" name="육각형 11">
            <a:extLst>
              <a:ext uri="{FF2B5EF4-FFF2-40B4-BE49-F238E27FC236}">
                <a16:creationId xmlns:a16="http://schemas.microsoft.com/office/drawing/2014/main" id="{90EF4C31-0454-4D0F-8CBB-FD541397F241}"/>
              </a:ext>
            </a:extLst>
          </p:cNvPr>
          <p:cNvSpPr/>
          <p:nvPr/>
        </p:nvSpPr>
        <p:spPr>
          <a:xfrm>
            <a:off x="3690538" y="1858254"/>
            <a:ext cx="1588828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Discovery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4DDC9E68-902A-4964-8BD0-39CDD2862585}"/>
              </a:ext>
            </a:extLst>
          </p:cNvPr>
          <p:cNvSpPr/>
          <p:nvPr/>
        </p:nvSpPr>
        <p:spPr>
          <a:xfrm>
            <a:off x="1085577" y="4247154"/>
            <a:ext cx="1487054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Order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3A4B8F0-DBF9-40C4-A37F-E38033EA4A9D}"/>
              </a:ext>
            </a:extLst>
          </p:cNvPr>
          <p:cNvSpPr/>
          <p:nvPr/>
        </p:nvSpPr>
        <p:spPr>
          <a:xfrm>
            <a:off x="7709667" y="1081268"/>
            <a:ext cx="1790363" cy="2526445"/>
          </a:xfrm>
          <a:prstGeom prst="roundRect">
            <a:avLst>
              <a:gd name="adj" fmla="val 5585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3DED3155-A53B-4377-9DA6-428B5E887303}"/>
              </a:ext>
            </a:extLst>
          </p:cNvPr>
          <p:cNvSpPr/>
          <p:nvPr/>
        </p:nvSpPr>
        <p:spPr>
          <a:xfrm>
            <a:off x="5413808" y="4271513"/>
            <a:ext cx="1487054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Account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E3525A0E-10AD-42B9-BC6A-CD426115D32E}"/>
              </a:ext>
            </a:extLst>
          </p:cNvPr>
          <p:cNvSpPr/>
          <p:nvPr/>
        </p:nvSpPr>
        <p:spPr>
          <a:xfrm>
            <a:off x="3254407" y="4247154"/>
            <a:ext cx="1487054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Product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D0599CC-5F71-46BB-90C0-CF4363577AFA}"/>
              </a:ext>
            </a:extLst>
          </p:cNvPr>
          <p:cNvSpPr/>
          <p:nvPr/>
        </p:nvSpPr>
        <p:spPr>
          <a:xfrm>
            <a:off x="7822687" y="1342380"/>
            <a:ext cx="1611734" cy="40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account.cer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71E983-315B-41A8-9C6B-D715BF06E7CF}"/>
              </a:ext>
            </a:extLst>
          </p:cNvPr>
          <p:cNvSpPr/>
          <p:nvPr/>
        </p:nvSpPr>
        <p:spPr>
          <a:xfrm>
            <a:off x="7822687" y="1893206"/>
            <a:ext cx="1588653" cy="40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customer.cer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0D0D2C-3696-4577-B8A9-FDB896B08247}"/>
              </a:ext>
            </a:extLst>
          </p:cNvPr>
          <p:cNvSpPr/>
          <p:nvPr/>
        </p:nvSpPr>
        <p:spPr>
          <a:xfrm>
            <a:off x="7822687" y="2396910"/>
            <a:ext cx="1611734" cy="40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order.cer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4C9966-F609-4181-B508-5B8AF1A681E0}"/>
              </a:ext>
            </a:extLst>
          </p:cNvPr>
          <p:cNvSpPr/>
          <p:nvPr/>
        </p:nvSpPr>
        <p:spPr>
          <a:xfrm>
            <a:off x="7822687" y="2947736"/>
            <a:ext cx="1588653" cy="401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product.cer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D0F1477-7DAE-419A-96E1-FEF1D77B44D9}"/>
              </a:ext>
            </a:extLst>
          </p:cNvPr>
          <p:cNvCxnSpPr>
            <a:cxnSpLocks/>
          </p:cNvCxnSpPr>
          <p:nvPr/>
        </p:nvCxnSpPr>
        <p:spPr>
          <a:xfrm flipV="1">
            <a:off x="3934609" y="2677812"/>
            <a:ext cx="397246" cy="1536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2C50DF84-9987-4059-9B22-E886D0AAFC0E}"/>
              </a:ext>
            </a:extLst>
          </p:cNvPr>
          <p:cNvCxnSpPr>
            <a:cxnSpLocks/>
            <a:stCxn id="13" idx="5"/>
            <a:endCxn id="12" idx="3"/>
          </p:cNvCxnSpPr>
          <p:nvPr/>
        </p:nvCxnSpPr>
        <p:spPr>
          <a:xfrm rot="5400000" flipH="1" flipV="1">
            <a:off x="2034116" y="2590733"/>
            <a:ext cx="2000972" cy="13118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육각형 42">
            <a:extLst>
              <a:ext uri="{FF2B5EF4-FFF2-40B4-BE49-F238E27FC236}">
                <a16:creationId xmlns:a16="http://schemas.microsoft.com/office/drawing/2014/main" id="{69005DA6-3E8B-4D76-92B5-64FB5DBE3530}"/>
              </a:ext>
            </a:extLst>
          </p:cNvPr>
          <p:cNvSpPr/>
          <p:nvPr/>
        </p:nvSpPr>
        <p:spPr>
          <a:xfrm>
            <a:off x="7553828" y="4292584"/>
            <a:ext cx="1636354" cy="775855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Customer service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0DF010F6-8B79-462D-B822-F6DAC7C16BF9}"/>
              </a:ext>
            </a:extLst>
          </p:cNvPr>
          <p:cNvCxnSpPr>
            <a:cxnSpLocks/>
            <a:stCxn id="43" idx="4"/>
          </p:cNvCxnSpPr>
          <p:nvPr/>
        </p:nvCxnSpPr>
        <p:spPr>
          <a:xfrm rot="16200000" flipV="1">
            <a:off x="5559678" y="2104469"/>
            <a:ext cx="1778496" cy="259773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A69AE92-348D-4F7B-842C-2E4EB57E1D46}"/>
              </a:ext>
            </a:extLst>
          </p:cNvPr>
          <p:cNvCxnSpPr>
            <a:cxnSpLocks/>
          </p:cNvCxnSpPr>
          <p:nvPr/>
        </p:nvCxnSpPr>
        <p:spPr>
          <a:xfrm flipH="1" flipV="1">
            <a:off x="4794858" y="2677812"/>
            <a:ext cx="1281459" cy="157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6ECC462-C955-4E38-ACD4-58DB417E719C}"/>
              </a:ext>
            </a:extLst>
          </p:cNvPr>
          <p:cNvSpPr txBox="1"/>
          <p:nvPr/>
        </p:nvSpPr>
        <p:spPr>
          <a:xfrm>
            <a:off x="7576702" y="737529"/>
            <a:ext cx="22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KoPub돋움체 Medium"/>
                <a:ea typeface="KoPub돋움체 Medium"/>
              </a:rPr>
              <a:t>RabbitMQ broker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67D85DB8-B017-49E9-96CE-AFCAE5558C1F}"/>
              </a:ext>
            </a:extLst>
          </p:cNvPr>
          <p:cNvCxnSpPr>
            <a:cxnSpLocks/>
            <a:stCxn id="12" idx="5"/>
          </p:cNvCxnSpPr>
          <p:nvPr/>
        </p:nvCxnSpPr>
        <p:spPr>
          <a:xfrm rot="5400000" flipH="1" flipV="1">
            <a:off x="6213288" y="327372"/>
            <a:ext cx="402996" cy="26587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4949D1E-C5D9-447E-B4BF-6F63B92C3A18}"/>
              </a:ext>
            </a:extLst>
          </p:cNvPr>
          <p:cNvSpPr txBox="1"/>
          <p:nvPr/>
        </p:nvSpPr>
        <p:spPr>
          <a:xfrm>
            <a:off x="3315115" y="3977529"/>
            <a:ext cx="220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err="1">
                <a:latin typeface="KoPub돋움체 Medium"/>
                <a:ea typeface="KoPub돋움체 Medium"/>
              </a:rPr>
              <a:t>product.jks</a:t>
            </a:r>
            <a:endParaRPr lang="ko-KR" altLang="en-US" sz="1200">
              <a:latin typeface="KoPub돋움체 Medium"/>
              <a:ea typeface="KoPub돋움체 Medium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04C918-68E6-48DD-8D45-9491B72B39A1}"/>
              </a:ext>
            </a:extLst>
          </p:cNvPr>
          <p:cNvSpPr txBox="1"/>
          <p:nvPr/>
        </p:nvSpPr>
        <p:spPr>
          <a:xfrm>
            <a:off x="5369674" y="3974139"/>
            <a:ext cx="220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err="1">
                <a:latin typeface="KoPub돋움체 Medium"/>
                <a:ea typeface="KoPub돋움체 Medium"/>
              </a:rPr>
              <a:t>account.jks</a:t>
            </a:r>
            <a:endParaRPr lang="ko-KR" altLang="en-US" sz="1200">
              <a:latin typeface="KoPub돋움체 Medium"/>
              <a:ea typeface="KoPub돋움체 Medium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5D8083-C4EA-4852-92BD-B5983DC6E0D6}"/>
              </a:ext>
            </a:extLst>
          </p:cNvPr>
          <p:cNvSpPr txBox="1"/>
          <p:nvPr/>
        </p:nvSpPr>
        <p:spPr>
          <a:xfrm>
            <a:off x="7513499" y="4020304"/>
            <a:ext cx="220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err="1">
                <a:latin typeface="KoPub돋움체 Medium"/>
                <a:ea typeface="KoPub돋움체 Medium"/>
              </a:rPr>
              <a:t>customer.jks</a:t>
            </a:r>
            <a:endParaRPr lang="ko-KR" altLang="en-US" sz="1200">
              <a:latin typeface="KoPub돋움체 Medium"/>
              <a:ea typeface="KoPub돋움체 Medium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12BADF-54AD-40AE-88EA-F2694DBF32CD}"/>
              </a:ext>
            </a:extLst>
          </p:cNvPr>
          <p:cNvSpPr txBox="1"/>
          <p:nvPr/>
        </p:nvSpPr>
        <p:spPr>
          <a:xfrm>
            <a:off x="778888" y="3981097"/>
            <a:ext cx="220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err="1">
                <a:latin typeface="KoPub돋움체 Medium"/>
                <a:ea typeface="KoPub돋움체 Medium"/>
              </a:rPr>
              <a:t>order.jks</a:t>
            </a:r>
            <a:endParaRPr lang="ko-KR" altLang="en-US" sz="1200">
              <a:latin typeface="KoPub돋움체 Medium"/>
              <a:ea typeface="KoPub돋움체 Medium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C0ED6B-5087-485F-8412-DE4B9586922B}"/>
              </a:ext>
            </a:extLst>
          </p:cNvPr>
          <p:cNvSpPr txBox="1"/>
          <p:nvPr/>
        </p:nvSpPr>
        <p:spPr>
          <a:xfrm>
            <a:off x="1500642" y="3152001"/>
            <a:ext cx="220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KoPub돋움체 Medium"/>
                <a:ea typeface="KoPub돋움체 Medium"/>
              </a:rPr>
              <a:t>https</a:t>
            </a:r>
            <a:endParaRPr lang="ko-KR" altLang="en-US" sz="1200">
              <a:latin typeface="KoPub돋움체 Medium"/>
              <a:ea typeface="KoPub돋움체 Medium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C7D50B-FCE0-454F-BEB8-58C072D857F6}"/>
              </a:ext>
            </a:extLst>
          </p:cNvPr>
          <p:cNvSpPr txBox="1"/>
          <p:nvPr/>
        </p:nvSpPr>
        <p:spPr>
          <a:xfrm>
            <a:off x="4718939" y="3442900"/>
            <a:ext cx="220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KoPub돋움체 Medium"/>
                <a:ea typeface="KoPub돋움체 Medium"/>
              </a:rPr>
              <a:t>https</a:t>
            </a:r>
            <a:endParaRPr lang="ko-KR" altLang="en-US" sz="1200">
              <a:latin typeface="KoPub돋움체 Medium"/>
              <a:ea typeface="KoPub돋움체 Medium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461575-2A83-4F5D-B17C-A0068B26A91B}"/>
              </a:ext>
            </a:extLst>
          </p:cNvPr>
          <p:cNvSpPr txBox="1"/>
          <p:nvPr/>
        </p:nvSpPr>
        <p:spPr>
          <a:xfrm>
            <a:off x="1653042" y="3304401"/>
            <a:ext cx="220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KoPub돋움체 Medium"/>
                <a:ea typeface="KoPub돋움체 Medium"/>
              </a:rPr>
              <a:t>https</a:t>
            </a:r>
            <a:endParaRPr lang="ko-KR" altLang="en-US" sz="1200">
              <a:latin typeface="KoPub돋움체 Medium"/>
              <a:ea typeface="KoPub돋움체 Medium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E2141F-7202-4A8D-9F3D-EBBEEBA263CF}"/>
              </a:ext>
            </a:extLst>
          </p:cNvPr>
          <p:cNvSpPr txBox="1"/>
          <p:nvPr/>
        </p:nvSpPr>
        <p:spPr>
          <a:xfrm>
            <a:off x="5455509" y="3004319"/>
            <a:ext cx="220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KoPub돋움체 Medium"/>
                <a:ea typeface="KoPub돋움체 Medium"/>
              </a:rPr>
              <a:t>https</a:t>
            </a:r>
            <a:endParaRPr lang="ko-KR" altLang="en-US" sz="1200"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766561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1668727" cy="332399"/>
          </a:xfrm>
        </p:spPr>
        <p:txBody>
          <a:bodyPr/>
          <a:lstStyle/>
          <a:p>
            <a:r>
              <a:rPr lang="en-US" altLang="ko-KR"/>
              <a:t>API Security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Create a </a:t>
            </a:r>
            <a:r>
              <a:rPr lang="en-US" altLang="ko-KR" err="1">
                <a:latin typeface="HY견고딕" panose="02030600000101010101" pitchFamily="18" charset="-127"/>
                <a:ea typeface="HY견고딕" panose="02030600000101010101" pitchFamily="18" charset="-127"/>
              </a:rPr>
              <a:t>keystore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8785860" cy="88074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C3267E-B832-447C-8C35-48CF335894E3}"/>
              </a:ext>
            </a:extLst>
          </p:cNvPr>
          <p:cNvSpPr/>
          <p:nvPr/>
        </p:nvSpPr>
        <p:spPr>
          <a:xfrm>
            <a:off x="671830" y="2894965"/>
            <a:ext cx="8980170" cy="203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err="1"/>
              <a:t>keytool</a:t>
            </a:r>
            <a:r>
              <a:rPr lang="en-US" altLang="ko-KR"/>
              <a:t> -</a:t>
            </a:r>
            <a:r>
              <a:rPr lang="en-US" altLang="ko-KR" err="1"/>
              <a:t>genkeypair</a:t>
            </a:r>
            <a:r>
              <a:rPr lang="en-US" altLang="ko-KR"/>
              <a:t> -alias product -</a:t>
            </a:r>
            <a:r>
              <a:rPr lang="en-US" altLang="ko-KR" err="1"/>
              <a:t>storetype</a:t>
            </a:r>
            <a:r>
              <a:rPr lang="en-US" altLang="ko-KR"/>
              <a:t> JKS -</a:t>
            </a:r>
            <a:r>
              <a:rPr lang="en-US" altLang="ko-KR" err="1"/>
              <a:t>keyalg</a:t>
            </a:r>
            <a:r>
              <a:rPr lang="en-US" altLang="ko-KR"/>
              <a:t> RSA -</a:t>
            </a:r>
            <a:r>
              <a:rPr lang="en-US" altLang="ko-KR" err="1"/>
              <a:t>keysize</a:t>
            </a:r>
            <a:r>
              <a:rPr lang="en-US" altLang="ko-KR"/>
              <a:t> 2048 -</a:t>
            </a:r>
            <a:r>
              <a:rPr lang="en-US" altLang="ko-KR" err="1"/>
              <a:t>keystore</a:t>
            </a:r>
            <a:r>
              <a:rPr lang="en-US" altLang="ko-KR"/>
              <a:t> </a:t>
            </a:r>
            <a:r>
              <a:rPr lang="en-US" altLang="ko-KR" err="1"/>
              <a:t>product.jks</a:t>
            </a:r>
            <a:r>
              <a:rPr lang="en-US" altLang="ko-KR"/>
              <a:t> -validity 3650</a:t>
            </a:r>
          </a:p>
          <a:p>
            <a:r>
              <a:rPr lang="en-US" altLang="ko-KR" err="1"/>
              <a:t>keytool</a:t>
            </a:r>
            <a:r>
              <a:rPr lang="en-US" altLang="ko-KR"/>
              <a:t> -</a:t>
            </a:r>
            <a:r>
              <a:rPr lang="en-US" altLang="ko-KR" err="1"/>
              <a:t>genkeypair</a:t>
            </a:r>
            <a:r>
              <a:rPr lang="en-US" altLang="ko-KR"/>
              <a:t> -alias order -</a:t>
            </a:r>
            <a:r>
              <a:rPr lang="en-US" altLang="ko-KR" err="1"/>
              <a:t>storetype</a:t>
            </a:r>
            <a:r>
              <a:rPr lang="en-US" altLang="ko-KR"/>
              <a:t> JKS -</a:t>
            </a:r>
            <a:r>
              <a:rPr lang="en-US" altLang="ko-KR" err="1"/>
              <a:t>keyalg</a:t>
            </a:r>
            <a:r>
              <a:rPr lang="en-US" altLang="ko-KR"/>
              <a:t> RSA -</a:t>
            </a:r>
            <a:r>
              <a:rPr lang="en-US" altLang="ko-KR" err="1"/>
              <a:t>keysize</a:t>
            </a:r>
            <a:r>
              <a:rPr lang="en-US" altLang="ko-KR"/>
              <a:t> 2048 -</a:t>
            </a:r>
            <a:r>
              <a:rPr lang="en-US" altLang="ko-KR" err="1"/>
              <a:t>keystore</a:t>
            </a:r>
            <a:r>
              <a:rPr lang="en-US" altLang="ko-KR"/>
              <a:t> </a:t>
            </a:r>
            <a:r>
              <a:rPr lang="en-US" altLang="ko-KR" err="1"/>
              <a:t>order.jks</a:t>
            </a:r>
            <a:r>
              <a:rPr lang="en-US" altLang="ko-KR"/>
              <a:t> -validity 3650</a:t>
            </a:r>
          </a:p>
          <a:p>
            <a:endParaRPr lang="en-US" altLang="ko-KR"/>
          </a:p>
          <a:p>
            <a:r>
              <a:rPr lang="en-US" altLang="ko-KR" err="1"/>
              <a:t>keytool</a:t>
            </a:r>
            <a:r>
              <a:rPr lang="en-US" altLang="ko-KR"/>
              <a:t> -</a:t>
            </a:r>
            <a:r>
              <a:rPr lang="en-US" altLang="ko-KR" err="1"/>
              <a:t>exportcert</a:t>
            </a:r>
            <a:r>
              <a:rPr lang="en-US" altLang="ko-KR"/>
              <a:t> -alias product -</a:t>
            </a:r>
            <a:r>
              <a:rPr lang="en-US" altLang="ko-KR" err="1"/>
              <a:t>keystore</a:t>
            </a:r>
            <a:r>
              <a:rPr lang="en-US" altLang="ko-KR"/>
              <a:t> </a:t>
            </a:r>
            <a:r>
              <a:rPr lang="en-US" altLang="ko-KR" err="1"/>
              <a:t>product.jks</a:t>
            </a:r>
            <a:r>
              <a:rPr lang="en-US" altLang="ko-KR"/>
              <a:t> -file product.cer </a:t>
            </a:r>
          </a:p>
          <a:p>
            <a:r>
              <a:rPr lang="en-US" altLang="ko-KR" err="1"/>
              <a:t>keytool</a:t>
            </a:r>
            <a:r>
              <a:rPr lang="en-US" altLang="ko-KR"/>
              <a:t> -</a:t>
            </a:r>
            <a:r>
              <a:rPr lang="en-US" altLang="ko-KR" err="1"/>
              <a:t>exportcert</a:t>
            </a:r>
            <a:r>
              <a:rPr lang="en-US" altLang="ko-KR"/>
              <a:t> -alias order -</a:t>
            </a:r>
            <a:r>
              <a:rPr lang="en-US" altLang="ko-KR" err="1"/>
              <a:t>keystore</a:t>
            </a:r>
            <a:r>
              <a:rPr lang="en-US" altLang="ko-KR"/>
              <a:t> </a:t>
            </a:r>
            <a:r>
              <a:rPr lang="en-US" altLang="ko-KR" err="1"/>
              <a:t>order.jks</a:t>
            </a:r>
            <a:r>
              <a:rPr lang="en-US" altLang="ko-KR"/>
              <a:t> -file order.cer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46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1668727" cy="332399"/>
          </a:xfrm>
        </p:spPr>
        <p:txBody>
          <a:bodyPr/>
          <a:lstStyle/>
          <a:p>
            <a:r>
              <a:rPr lang="en-US" altLang="ko-KR"/>
              <a:t>API Security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Create a </a:t>
            </a:r>
            <a:r>
              <a:rPr lang="en-US" altLang="ko-KR" err="1">
                <a:latin typeface="HY견고딕" panose="02030600000101010101" pitchFamily="18" charset="-127"/>
                <a:ea typeface="HY견고딕" panose="02030600000101010101" pitchFamily="18" charset="-127"/>
              </a:rPr>
              <a:t>keystore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8785860" cy="102044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public certificate of account-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be included in the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trustStore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discovery server. The public certificate of the discovery server must also be stored in the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trustStore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account-server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563816-F630-4A82-BF7B-5CDC3B975C35}"/>
              </a:ext>
            </a:extLst>
          </p:cNvPr>
          <p:cNvSpPr/>
          <p:nvPr/>
        </p:nvSpPr>
        <p:spPr>
          <a:xfrm>
            <a:off x="907415" y="2650490"/>
            <a:ext cx="8590280" cy="424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  <a:p>
            <a:r>
              <a:rPr lang="en-US" altLang="ko-KR" err="1"/>
              <a:t>keytool</a:t>
            </a:r>
            <a:r>
              <a:rPr lang="en-US" altLang="ko-KR"/>
              <a:t> -</a:t>
            </a:r>
            <a:r>
              <a:rPr lang="en-US" altLang="ko-KR" err="1"/>
              <a:t>importcert</a:t>
            </a:r>
            <a:r>
              <a:rPr lang="en-US" altLang="ko-KR"/>
              <a:t> -alias discovery -</a:t>
            </a:r>
            <a:r>
              <a:rPr lang="en-US" altLang="ko-KR" err="1"/>
              <a:t>keystore</a:t>
            </a:r>
            <a:r>
              <a:rPr lang="en-US" altLang="ko-KR"/>
              <a:t> </a:t>
            </a:r>
            <a:r>
              <a:rPr lang="en-US" altLang="ko-KR" err="1"/>
              <a:t>account.jks</a:t>
            </a:r>
            <a:r>
              <a:rPr lang="en-US" altLang="ko-KR"/>
              <a:t> -file discovery.cer</a:t>
            </a:r>
          </a:p>
          <a:p>
            <a:r>
              <a:rPr lang="en-US" altLang="ko-KR" err="1"/>
              <a:t>keytool</a:t>
            </a:r>
            <a:r>
              <a:rPr lang="en-US" altLang="ko-KR"/>
              <a:t> -</a:t>
            </a:r>
            <a:r>
              <a:rPr lang="en-US" altLang="ko-KR" err="1"/>
              <a:t>importcert</a:t>
            </a:r>
            <a:r>
              <a:rPr lang="en-US" altLang="ko-KR"/>
              <a:t> -alias account -</a:t>
            </a:r>
            <a:r>
              <a:rPr lang="en-US" altLang="ko-KR" err="1"/>
              <a:t>keystore</a:t>
            </a:r>
            <a:r>
              <a:rPr lang="en-US" altLang="ko-KR"/>
              <a:t> </a:t>
            </a:r>
            <a:r>
              <a:rPr lang="en-US" altLang="ko-KR" err="1"/>
              <a:t>discovery.jks</a:t>
            </a:r>
            <a:r>
              <a:rPr lang="en-US" altLang="ko-KR"/>
              <a:t> -file account.cer</a:t>
            </a:r>
          </a:p>
          <a:p>
            <a:endParaRPr lang="en-US" altLang="ko-KR"/>
          </a:p>
          <a:p>
            <a:r>
              <a:rPr lang="en-US" altLang="ko-KR" err="1"/>
              <a:t>keytool</a:t>
            </a:r>
            <a:r>
              <a:rPr lang="en-US" altLang="ko-KR"/>
              <a:t> -</a:t>
            </a:r>
            <a:r>
              <a:rPr lang="en-US" altLang="ko-KR" err="1"/>
              <a:t>importcert</a:t>
            </a:r>
            <a:r>
              <a:rPr lang="en-US" altLang="ko-KR"/>
              <a:t> -alias discovery -</a:t>
            </a:r>
            <a:r>
              <a:rPr lang="en-US" altLang="ko-KR" err="1"/>
              <a:t>keystore</a:t>
            </a:r>
            <a:r>
              <a:rPr lang="en-US" altLang="ko-KR"/>
              <a:t> </a:t>
            </a:r>
            <a:r>
              <a:rPr lang="en-US" altLang="ko-KR" err="1"/>
              <a:t>customer.jks</a:t>
            </a:r>
            <a:r>
              <a:rPr lang="en-US" altLang="ko-KR"/>
              <a:t> -file discovery.cer</a:t>
            </a:r>
          </a:p>
          <a:p>
            <a:r>
              <a:rPr lang="en-US" altLang="ko-KR" err="1"/>
              <a:t>keytool</a:t>
            </a:r>
            <a:r>
              <a:rPr lang="en-US" altLang="ko-KR"/>
              <a:t> -</a:t>
            </a:r>
            <a:r>
              <a:rPr lang="en-US" altLang="ko-KR" err="1"/>
              <a:t>importcert</a:t>
            </a:r>
            <a:r>
              <a:rPr lang="en-US" altLang="ko-KR"/>
              <a:t> -alias customer -</a:t>
            </a:r>
            <a:r>
              <a:rPr lang="en-US" altLang="ko-KR" err="1"/>
              <a:t>keystore</a:t>
            </a:r>
            <a:r>
              <a:rPr lang="en-US" altLang="ko-KR"/>
              <a:t> </a:t>
            </a:r>
            <a:r>
              <a:rPr lang="en-US" altLang="ko-KR" err="1"/>
              <a:t>discovery.jks</a:t>
            </a:r>
            <a:r>
              <a:rPr lang="en-US" altLang="ko-KR"/>
              <a:t> -file customer.cer</a:t>
            </a:r>
          </a:p>
          <a:p>
            <a:endParaRPr lang="en-US" altLang="ko-KR"/>
          </a:p>
          <a:p>
            <a:r>
              <a:rPr lang="en-US" altLang="ko-KR" err="1"/>
              <a:t>keytool</a:t>
            </a:r>
            <a:r>
              <a:rPr lang="en-US" altLang="ko-KR"/>
              <a:t> -</a:t>
            </a:r>
            <a:r>
              <a:rPr lang="en-US" altLang="ko-KR" err="1"/>
              <a:t>importcert</a:t>
            </a:r>
            <a:r>
              <a:rPr lang="en-US" altLang="ko-KR"/>
              <a:t> -alias discovery -</a:t>
            </a:r>
            <a:r>
              <a:rPr lang="en-US" altLang="ko-KR" err="1"/>
              <a:t>keystore</a:t>
            </a:r>
            <a:r>
              <a:rPr lang="en-US" altLang="ko-KR"/>
              <a:t> </a:t>
            </a:r>
            <a:r>
              <a:rPr lang="en-US" altLang="ko-KR" err="1"/>
              <a:t>order.jks</a:t>
            </a:r>
            <a:r>
              <a:rPr lang="en-US" altLang="ko-KR"/>
              <a:t> -file discovery.cer</a:t>
            </a:r>
          </a:p>
          <a:p>
            <a:r>
              <a:rPr lang="en-US" altLang="ko-KR" err="1"/>
              <a:t>keytool</a:t>
            </a:r>
            <a:r>
              <a:rPr lang="en-US" altLang="ko-KR"/>
              <a:t> -</a:t>
            </a:r>
            <a:r>
              <a:rPr lang="en-US" altLang="ko-KR" err="1"/>
              <a:t>importcert</a:t>
            </a:r>
            <a:r>
              <a:rPr lang="en-US" altLang="ko-KR"/>
              <a:t> -alias order -</a:t>
            </a:r>
            <a:r>
              <a:rPr lang="en-US" altLang="ko-KR" err="1"/>
              <a:t>keystore</a:t>
            </a:r>
            <a:r>
              <a:rPr lang="en-US" altLang="ko-KR"/>
              <a:t> </a:t>
            </a:r>
            <a:r>
              <a:rPr lang="en-US" altLang="ko-KR" err="1"/>
              <a:t>discovery.jks</a:t>
            </a:r>
            <a:r>
              <a:rPr lang="en-US" altLang="ko-KR"/>
              <a:t> -file order.cer</a:t>
            </a:r>
          </a:p>
          <a:p>
            <a:endParaRPr lang="en-US" altLang="ko-KR"/>
          </a:p>
          <a:p>
            <a:r>
              <a:rPr lang="en-US" altLang="ko-KR" err="1"/>
              <a:t>keytool</a:t>
            </a:r>
            <a:r>
              <a:rPr lang="en-US" altLang="ko-KR"/>
              <a:t> -</a:t>
            </a:r>
            <a:r>
              <a:rPr lang="en-US" altLang="ko-KR" err="1"/>
              <a:t>importcert</a:t>
            </a:r>
            <a:r>
              <a:rPr lang="en-US" altLang="ko-KR"/>
              <a:t> -alias discovery -</a:t>
            </a:r>
            <a:r>
              <a:rPr lang="en-US" altLang="ko-KR" err="1"/>
              <a:t>keystore</a:t>
            </a:r>
            <a:r>
              <a:rPr lang="en-US" altLang="ko-KR"/>
              <a:t> </a:t>
            </a:r>
            <a:r>
              <a:rPr lang="en-US" altLang="ko-KR" err="1"/>
              <a:t>product.jks</a:t>
            </a:r>
            <a:r>
              <a:rPr lang="en-US" altLang="ko-KR"/>
              <a:t> -file discovery.cer</a:t>
            </a:r>
          </a:p>
          <a:p>
            <a:r>
              <a:rPr lang="en-US" altLang="ko-KR" err="1"/>
              <a:t>keytool</a:t>
            </a:r>
            <a:r>
              <a:rPr lang="en-US" altLang="ko-KR"/>
              <a:t> -</a:t>
            </a:r>
            <a:r>
              <a:rPr lang="en-US" altLang="ko-KR" err="1"/>
              <a:t>importcert</a:t>
            </a:r>
            <a:r>
              <a:rPr lang="en-US" altLang="ko-KR"/>
              <a:t> -alias product -</a:t>
            </a:r>
            <a:r>
              <a:rPr lang="en-US" altLang="ko-KR" err="1"/>
              <a:t>keystore</a:t>
            </a:r>
            <a:r>
              <a:rPr lang="en-US" altLang="ko-KR"/>
              <a:t> </a:t>
            </a:r>
            <a:r>
              <a:rPr lang="en-US" altLang="ko-KR" err="1"/>
              <a:t>discovery.jks</a:t>
            </a:r>
            <a:r>
              <a:rPr lang="en-US" altLang="ko-KR"/>
              <a:t> -file product.cer</a:t>
            </a:r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2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/>
              <a:t>Routing and filtering with API G/W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Customizing the route configuration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511810" y="1593850"/>
            <a:ext cx="8785860" cy="1844675"/>
          </a:xfrm>
          <a:prstGeom prst="roundRect">
            <a:avLst/>
          </a:prstGeom>
          <a:solidFill>
            <a:schemeClr val="bg1">
              <a:lumMod val="95000"/>
              <a:alpha val="8478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eureka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Zuul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ignored-services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8" name="직사각형 7"/>
          <p:cNvSpPr>
            <a:spLocks/>
          </p:cNvSpPr>
          <p:nvPr/>
        </p:nvSpPr>
        <p:spPr>
          <a:xfrm>
            <a:off x="857250" y="3513455"/>
            <a:ext cx="4953635" cy="6470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C832"/>
                </a:solidFill>
                <a:latin typeface="Consolas" charset="0"/>
              </a:rPr>
              <a:t>Zuul:</a:t>
            </a:r>
            <a:endParaRPr lang="ko-KR" altLang="en-US" sz="1800">
              <a:solidFill>
                <a:srgbClr val="00C832"/>
              </a:solidFill>
              <a:latin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altLang="ko-KR" sz="1800">
                <a:solidFill>
                  <a:srgbClr val="00C832"/>
                </a:solidFill>
                <a:latin typeface="Consolas" charset="0"/>
              </a:rPr>
              <a:t>ignoredServices:</a:t>
            </a:r>
            <a:r>
              <a:rPr lang="en-US" altLang="ko-KR" sz="1800">
                <a:solidFill>
                  <a:srgbClr val="000000"/>
                </a:solidFill>
                <a:latin typeface="Consolas" charset="0"/>
              </a:rPr>
              <a:t> ‘account-service’</a:t>
            </a:r>
            <a:endParaRPr lang="ko-KR" altLang="en-US" sz="1800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326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1668727" cy="332399"/>
          </a:xfrm>
        </p:spPr>
        <p:txBody>
          <a:bodyPr/>
          <a:lstStyle/>
          <a:p>
            <a:r>
              <a:rPr lang="en-US" altLang="ko-KR"/>
              <a:t>API Security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SSL configuration for microservice and eureka servers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624965"/>
            <a:ext cx="8785860" cy="180467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SSL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Springboot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JKS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server.ssl.client-auth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trustStore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server.ssl.trust-store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F986AB-1EF8-4FA8-845D-DA80C1845296}"/>
              </a:ext>
            </a:extLst>
          </p:cNvPr>
          <p:cNvSpPr/>
          <p:nvPr/>
        </p:nvSpPr>
        <p:spPr>
          <a:xfrm>
            <a:off x="1725295" y="3726657"/>
            <a:ext cx="7035165" cy="3293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discovery-service</a:t>
            </a:r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${PORT:8761}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ssl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enabled: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094F05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client-auth: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need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key-store: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classpath:discovery.jks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key-store-password: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123456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trust-store: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classpath:discovery.jks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trust-store-password: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123456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key-alias: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discovery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284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668727" cy="332399"/>
          </a:xfrm>
        </p:spPr>
        <p:txBody>
          <a:bodyPr/>
          <a:lstStyle/>
          <a:p>
            <a:r>
              <a:rPr lang="en-US" altLang="ko-KR"/>
              <a:t>API Security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SSL configuration for microservice and eureka servers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868" y="1625094"/>
            <a:ext cx="8785225" cy="73845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Conversion of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cer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certificates to PKCS12 format is required to access from web browsers such as chrome, firewall,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etc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keytool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importkeystore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srckeystore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account.jks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srcstoretype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JKS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deststoretype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PKCS12 -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destkeystore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account.p12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keytool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importkeystore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srckeystore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order.jks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srcstoretype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JKS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deststoretype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PKCS12 -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destkeystore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order.p12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keytool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importkeystore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srckeystore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product.jks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srcstoretype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JKS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deststoretype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PKCS12 -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destkeystore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product.p12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keytool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importkeystore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srckeystore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customer.jks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srcstoretype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JKS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deststoretype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PKCS12 -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destkeystore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customer.p12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keytool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importkeystore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srckeystore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discovery.jks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srcstoretype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JKS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deststoretype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PKCS12 -</a:t>
            </a:r>
            <a:r>
              <a:rPr lang="en-US" altLang="ko-KR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destkeystore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 discovery.p12</a:t>
            </a:r>
          </a:p>
        </p:txBody>
      </p:sp>
    </p:spTree>
    <p:extLst>
      <p:ext uri="{BB962C8B-B14F-4D97-AF65-F5344CB8AC3E}">
        <p14:creationId xmlns:p14="http://schemas.microsoft.com/office/powerpoint/2010/main" val="35070687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668727" cy="332399"/>
          </a:xfrm>
        </p:spPr>
        <p:txBody>
          <a:bodyPr/>
          <a:lstStyle/>
          <a:p>
            <a:r>
              <a:rPr lang="en-US" altLang="ko-KR"/>
              <a:t>API Security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SSL configuration for microservice and eureka servers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FDD6428-89EA-435F-89DF-F58D6475A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09" y="1613455"/>
            <a:ext cx="7897091" cy="516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777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3211264" cy="332399"/>
          </a:xfrm>
        </p:spPr>
        <p:txBody>
          <a:bodyPr/>
          <a:lstStyle/>
          <a:p>
            <a:r>
              <a:rPr lang="en-US" altLang="ko-KR"/>
              <a:t>Authorize with OAuth2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Introducing OAuth2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8785860" cy="102044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OAuth2 and JWT. The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complementary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OAuth2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sign-on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third-party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78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3211264" cy="332399"/>
          </a:xfrm>
        </p:spPr>
        <p:txBody>
          <a:bodyPr/>
          <a:lstStyle/>
          <a:p>
            <a:r>
              <a:rPr lang="en-US" altLang="ko-KR"/>
              <a:t>Authorize with OAuth2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/>
              <a:t>Introducing OAuth2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32690" y="1455420"/>
            <a:ext cx="9109710" cy="102044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Resources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Empowerment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Empowerment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owner's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9EEC41-C939-489E-9451-08FF19C5916F}"/>
              </a:ext>
            </a:extLst>
          </p:cNvPr>
          <p:cNvGrpSpPr/>
          <p:nvPr/>
        </p:nvGrpSpPr>
        <p:grpSpPr>
          <a:xfrm>
            <a:off x="1541437" y="4451985"/>
            <a:ext cx="7080984" cy="2279649"/>
            <a:chOff x="1541437" y="4110037"/>
            <a:chExt cx="7080984" cy="262159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BE26B34-87C5-4302-AB25-950270E0089D}"/>
                </a:ext>
              </a:extLst>
            </p:cNvPr>
            <p:cNvSpPr/>
            <p:nvPr/>
          </p:nvSpPr>
          <p:spPr>
            <a:xfrm>
              <a:off x="1541437" y="4110037"/>
              <a:ext cx="2410460" cy="2558415"/>
            </a:xfrm>
            <a:prstGeom prst="round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client application</a:t>
              </a:r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D20DCFF-0F41-4B18-80FA-744AAA4B78BA}"/>
                </a:ext>
              </a:extLst>
            </p:cNvPr>
            <p:cNvSpPr/>
            <p:nvPr/>
          </p:nvSpPr>
          <p:spPr>
            <a:xfrm>
              <a:off x="5999236" y="4116706"/>
              <a:ext cx="2623185" cy="775970"/>
            </a:xfrm>
            <a:prstGeom prst="round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resource owner</a:t>
              </a:r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15BB76A-E7A8-4C1A-AAC4-817C8C31A668}"/>
                </a:ext>
              </a:extLst>
            </p:cNvPr>
            <p:cNvCxnSpPr/>
            <p:nvPr/>
          </p:nvCxnSpPr>
          <p:spPr>
            <a:xfrm>
              <a:off x="4257675" y="4451985"/>
              <a:ext cx="1570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BF66FB-B469-49ED-AA5D-4E87819CD5FD}"/>
                </a:ext>
              </a:extLst>
            </p:cNvPr>
            <p:cNvSpPr txBox="1"/>
            <p:nvPr/>
          </p:nvSpPr>
          <p:spPr>
            <a:xfrm>
              <a:off x="4062631" y="4110355"/>
              <a:ext cx="18588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>
                  <a:latin typeface="KoPub돋움체 Medium"/>
                </a:rPr>
                <a:t>Request permissions</a:t>
              </a:r>
              <a:endParaRPr lang="ko-KR" altLang="en-US" sz="1400">
                <a:latin typeface="KoPub돋움체 Medium"/>
                <a:ea typeface="KoPub돋움체 Medium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8E64CF0-BF45-49D7-8DE8-7CCEE545F23B}"/>
                </a:ext>
              </a:extLst>
            </p:cNvPr>
            <p:cNvCxnSpPr/>
            <p:nvPr/>
          </p:nvCxnSpPr>
          <p:spPr>
            <a:xfrm flipH="1">
              <a:off x="4257675" y="4876800"/>
              <a:ext cx="1570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676933-1B4C-4903-BB1F-9618112BE7EA}"/>
                </a:ext>
              </a:extLst>
            </p:cNvPr>
            <p:cNvSpPr txBox="1"/>
            <p:nvPr/>
          </p:nvSpPr>
          <p:spPr>
            <a:xfrm>
              <a:off x="4083170" y="4572000"/>
              <a:ext cx="1899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>
                  <a:latin typeface="KoPub돋움체 Medium"/>
                </a:rPr>
                <a:t>approved permission</a:t>
              </a:r>
              <a:endParaRPr lang="ko-KR" altLang="en-US" sz="1400">
                <a:latin typeface="KoPub돋움체 Medium"/>
                <a:ea typeface="KoPub돋움체 Medium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7874778-41EF-4A87-BA44-676D42A2AD88}"/>
                </a:ext>
              </a:extLst>
            </p:cNvPr>
            <p:cNvSpPr/>
            <p:nvPr/>
          </p:nvSpPr>
          <p:spPr>
            <a:xfrm>
              <a:off x="5999235" y="4999791"/>
              <a:ext cx="2623185" cy="775970"/>
            </a:xfrm>
            <a:prstGeom prst="round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Authorization server</a:t>
              </a:r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1AE601E-7E9F-4A84-9C9B-D986CD300B95}"/>
                </a:ext>
              </a:extLst>
            </p:cNvPr>
            <p:cNvCxnSpPr/>
            <p:nvPr/>
          </p:nvCxnSpPr>
          <p:spPr>
            <a:xfrm>
              <a:off x="4290060" y="5389245"/>
              <a:ext cx="1570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4ED7EA-3A6B-4F13-978E-0AA5A6D19196}"/>
                </a:ext>
              </a:extLst>
            </p:cNvPr>
            <p:cNvSpPr txBox="1"/>
            <p:nvPr/>
          </p:nvSpPr>
          <p:spPr>
            <a:xfrm>
              <a:off x="3987776" y="5047615"/>
              <a:ext cx="2073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>
                  <a:latin typeface="KoPub돋움체 Medium"/>
                </a:rPr>
                <a:t>Authorization Approval</a:t>
              </a:r>
              <a:endParaRPr lang="ko-KR" altLang="en-US" sz="1400">
                <a:latin typeface="KoPub돋움체 Medium"/>
                <a:ea typeface="KoPub돋움체 Medium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F0356DE-551B-48BC-94A9-5991DB4A9411}"/>
                </a:ext>
              </a:extLst>
            </p:cNvPr>
            <p:cNvCxnSpPr/>
            <p:nvPr/>
          </p:nvCxnSpPr>
          <p:spPr>
            <a:xfrm flipH="1">
              <a:off x="4290060" y="5814060"/>
              <a:ext cx="1570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B964E-E6EF-4447-9DF4-7427E80D5052}"/>
                </a:ext>
              </a:extLst>
            </p:cNvPr>
            <p:cNvSpPr txBox="1"/>
            <p:nvPr/>
          </p:nvSpPr>
          <p:spPr>
            <a:xfrm>
              <a:off x="4455231" y="5509895"/>
              <a:ext cx="1219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>
                  <a:latin typeface="KoPub돋움체 Medium"/>
                  <a:ea typeface="KoPub돋움체 Medium"/>
                </a:rPr>
                <a:t>access token</a:t>
              </a:r>
              <a:endParaRPr lang="ko-KR" altLang="en-US" sz="1400">
                <a:latin typeface="KoPub돋움체 Medium"/>
                <a:ea typeface="KoPub돋움체 Medium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063D082-1A6A-4229-8234-D76E5641643F}"/>
                </a:ext>
              </a:extLst>
            </p:cNvPr>
            <p:cNvSpPr/>
            <p:nvPr/>
          </p:nvSpPr>
          <p:spPr>
            <a:xfrm>
              <a:off x="5954105" y="5955664"/>
              <a:ext cx="2623185" cy="775970"/>
            </a:xfrm>
            <a:prstGeom prst="round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resource server</a:t>
              </a:r>
              <a:endParaRPr lang="ko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10949CE-5E3F-4D7E-93DD-303FEF67AC9A}"/>
                </a:ext>
              </a:extLst>
            </p:cNvPr>
            <p:cNvCxnSpPr/>
            <p:nvPr/>
          </p:nvCxnSpPr>
          <p:spPr>
            <a:xfrm>
              <a:off x="4327525" y="6207125"/>
              <a:ext cx="1570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29CF47-198E-4A9F-8EFE-25669D5ECBB5}"/>
                </a:ext>
              </a:extLst>
            </p:cNvPr>
            <p:cNvSpPr txBox="1"/>
            <p:nvPr/>
          </p:nvSpPr>
          <p:spPr>
            <a:xfrm>
              <a:off x="4452056" y="5865495"/>
              <a:ext cx="1219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>
                  <a:latin typeface="KoPub돋움체 Medium"/>
                  <a:ea typeface="KoPub돋움체 Medium"/>
                </a:rPr>
                <a:t>access token</a:t>
              </a:r>
              <a:endParaRPr lang="ko-KR" altLang="en-US" sz="1400">
                <a:latin typeface="KoPub돋움체 Medium"/>
                <a:ea typeface="KoPub돋움체 Medium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6EC1DC2-5E41-47FC-9EE3-045E64DB2D3A}"/>
                </a:ext>
              </a:extLst>
            </p:cNvPr>
            <p:cNvCxnSpPr/>
            <p:nvPr/>
          </p:nvCxnSpPr>
          <p:spPr>
            <a:xfrm flipH="1">
              <a:off x="4327525" y="6631940"/>
              <a:ext cx="1570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DD0082-A03C-4BA3-8E78-FC200771F4FB}"/>
                </a:ext>
              </a:extLst>
            </p:cNvPr>
            <p:cNvSpPr txBox="1"/>
            <p:nvPr/>
          </p:nvSpPr>
          <p:spPr>
            <a:xfrm>
              <a:off x="4204578" y="6327140"/>
              <a:ext cx="17946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>
                  <a:latin typeface="KoPub돋움체 Medium"/>
                </a:rPr>
                <a:t>Protected resources</a:t>
              </a:r>
              <a:endParaRPr lang="ko-KR" altLang="en-US" sz="1400">
                <a:latin typeface="KoPub돋움체 Medium"/>
                <a:ea typeface="KoPub돋움체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2208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211264" cy="332399"/>
          </a:xfrm>
        </p:spPr>
        <p:txBody>
          <a:bodyPr/>
          <a:lstStyle/>
          <a:p>
            <a:r>
              <a:rPr lang="en-US" altLang="ko-KR"/>
              <a:t>Authorize with OAuth2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Building an Empowerment Server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3172" y="1630414"/>
            <a:ext cx="9108828" cy="101979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spring-cloud-starter-oauth2, spring-cloud-starter-security dependence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Apply @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EnableAuthorizationServer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to the Authorization Server main class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1E0DDD-EB72-459C-AB76-667162122E1C}"/>
              </a:ext>
            </a:extLst>
          </p:cNvPr>
          <p:cNvSpPr/>
          <p:nvPr/>
        </p:nvSpPr>
        <p:spPr>
          <a:xfrm>
            <a:off x="632692" y="2894810"/>
            <a:ext cx="92733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altLang="ko-KR" sz="16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EnableResourceServer</a:t>
            </a:r>
            <a:endParaRPr lang="en-US" altLang="ko-KR" sz="16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3F7F5F"/>
                </a:solidFill>
                <a:latin typeface="Consolas" panose="020B0609020204030204" pitchFamily="49" charset="0"/>
              </a:rPr>
              <a:t>EnableAuthorizationServer</a:t>
            </a:r>
            <a:endParaRPr lang="en-US" altLang="ko-KR" sz="160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AuthApplication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    new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AuthApplication.</a:t>
            </a:r>
            <a:r>
              <a:rPr lang="en-US" altLang="ko-KR" sz="1600" b="1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).web(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).run(</a:t>
            </a:r>
            <a:r>
              <a:rPr lang="en-US" altLang="ko-KR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859DFC-1BE5-4AD4-B837-C642419C3528}"/>
              </a:ext>
            </a:extLst>
          </p:cNvPr>
          <p:cNvSpPr/>
          <p:nvPr/>
        </p:nvSpPr>
        <p:spPr>
          <a:xfrm>
            <a:off x="2014682" y="4648691"/>
            <a:ext cx="4953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user: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name: root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password: password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oauth2: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client: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  client-id: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piotr.minkowski</a:t>
            </a:r>
            <a:endParaRPr lang="en-US" altLang="ko-KR" sz="1600">
              <a:solidFill>
                <a:srgbClr val="00C832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  client-secret: 123456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  scope: read</a:t>
            </a:r>
            <a:endParaRPr lang="ko-KR" altLang="en-US" sz="1600">
              <a:solidFill>
                <a:srgbClr val="00C83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227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211264" cy="332399"/>
          </a:xfrm>
        </p:spPr>
        <p:txBody>
          <a:bodyPr/>
          <a:lstStyle/>
          <a:p>
            <a:r>
              <a:rPr lang="en-US" altLang="ko-KR"/>
              <a:t>Authorize with OAuth2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Building an Empowerment Server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3172" y="1630414"/>
            <a:ext cx="9108828" cy="101979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spring-cloud-starter-oauth2, spring-cloud-starter-security Add dependencies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Apply @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EnableAuthorizationServer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to the Authorization Server main class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533EBE-186B-4ED3-9F0B-2609FDBAB9B5}"/>
              </a:ext>
            </a:extLst>
          </p:cNvPr>
          <p:cNvSpPr/>
          <p:nvPr/>
        </p:nvSpPr>
        <p:spPr>
          <a:xfrm>
            <a:off x="925940" y="2837935"/>
            <a:ext cx="86338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EnableAuthorizationServer</a:t>
            </a:r>
            <a:endParaRPr lang="en-US" altLang="ko-KR" sz="16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AuthServerConfig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AuthorizationServerConfigurerAdapter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6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AuthenticationManager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C0"/>
                </a:solidFill>
                <a:latin typeface="Consolas" panose="020B0609020204030204" pitchFamily="49" charset="0"/>
              </a:rPr>
              <a:t>authenticationManager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AuthorizationServerSecurityConfigurer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oauthServer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oauthServer</a:t>
            </a:r>
            <a:endParaRPr lang="en-US" altLang="ko-KR" sz="160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tokenKeyAccess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err="1">
                <a:solidFill>
                  <a:srgbClr val="2A00FF"/>
                </a:solidFill>
                <a:latin typeface="Consolas" panose="020B0609020204030204" pitchFamily="49" charset="0"/>
              </a:rPr>
              <a:t>permitAll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checkTokenAccess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err="1">
                <a:solidFill>
                  <a:srgbClr val="2A00FF"/>
                </a:solidFill>
                <a:latin typeface="Consolas" panose="020B0609020204030204" pitchFamily="49" charset="0"/>
              </a:rPr>
              <a:t>isAuthenticated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6756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211264" cy="332399"/>
          </a:xfrm>
        </p:spPr>
        <p:txBody>
          <a:bodyPr/>
          <a:lstStyle/>
          <a:p>
            <a:r>
              <a:rPr lang="en-US" altLang="ko-KR"/>
              <a:t>Authorize with OAuth2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Building an Empowerment Server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6A94B5-71E6-466B-B109-4CF85AA9ED11}"/>
              </a:ext>
            </a:extLst>
          </p:cNvPr>
          <p:cNvSpPr/>
          <p:nvPr/>
        </p:nvSpPr>
        <p:spPr>
          <a:xfrm>
            <a:off x="461398" y="1914405"/>
            <a:ext cx="992831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ClientDetailsServiceConfigurer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clients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clients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.inMemory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withClient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“Lee.youngkon"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.secret(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"123456"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.scopes(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"read"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.authorities(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"ROLE_CLIENT"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authorizedGrantTypes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err="1">
                <a:solidFill>
                  <a:srgbClr val="2A00FF"/>
                </a:solidFill>
                <a:latin typeface="Consolas" panose="020B0609020204030204" pitchFamily="49" charset="0"/>
              </a:rPr>
              <a:t>authorization_code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err="1">
                <a:solidFill>
                  <a:srgbClr val="2A00FF"/>
                </a:solidFill>
                <a:latin typeface="Consolas" panose="020B0609020204030204" pitchFamily="49" charset="0"/>
              </a:rPr>
              <a:t>refresh_token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"implicit"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autoApprove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.and()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withClient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err="1">
                <a:solidFill>
                  <a:srgbClr val="2A00FF"/>
                </a:solidFill>
                <a:latin typeface="Consolas" panose="020B0609020204030204" pitchFamily="49" charset="0"/>
              </a:rPr>
              <a:t>john.smith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.secret(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"123456"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.scopes(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"read"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"write"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.authorities(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"ROLE_ADMIN"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authorizedGrantTypes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err="1">
                <a:solidFill>
                  <a:srgbClr val="2A00FF"/>
                </a:solidFill>
                <a:latin typeface="Consolas" panose="020B0609020204030204" pitchFamily="49" charset="0"/>
              </a:rPr>
              <a:t>authorization_code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err="1">
                <a:solidFill>
                  <a:srgbClr val="2A00FF"/>
                </a:solidFill>
                <a:latin typeface="Consolas" panose="020B0609020204030204" pitchFamily="49" charset="0"/>
              </a:rPr>
              <a:t>refresh_token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autoApprove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80203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211264" cy="332399"/>
          </a:xfrm>
        </p:spPr>
        <p:txBody>
          <a:bodyPr/>
          <a:lstStyle/>
          <a:p>
            <a:r>
              <a:rPr lang="en-US" altLang="ko-KR"/>
              <a:t>Authorize with OAuth2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Web Security Settings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11E423-16CB-4BA8-A389-6C0606040807}"/>
              </a:ext>
            </a:extLst>
          </p:cNvPr>
          <p:cNvSpPr/>
          <p:nvPr/>
        </p:nvSpPr>
        <p:spPr>
          <a:xfrm>
            <a:off x="752753" y="1595021"/>
            <a:ext cx="89802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SecurityConfig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WebSecurityConfigurerAdapter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6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AuthenticationManager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C0"/>
                </a:solidFill>
                <a:latin typeface="Consolas" panose="020B0609020204030204" pitchFamily="49" charset="0"/>
              </a:rPr>
              <a:t>authenticationManager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HttpSecurity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.requestMatchers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antMatchers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"/login"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err="1">
                <a:solidFill>
                  <a:srgbClr val="2A00FF"/>
                </a:solidFill>
                <a:latin typeface="Consolas" panose="020B0609020204030204" pitchFamily="49" charset="0"/>
              </a:rPr>
              <a:t>oauth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/authorize"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.and()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authorizeRequests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anyRequest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().authenticated()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.and()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formLogin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permitAll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AuthenticationManagerBuilder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auth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auth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.parentAuthenticationManager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err="1">
                <a:solidFill>
                  <a:srgbClr val="0000C0"/>
                </a:solidFill>
                <a:latin typeface="Consolas" panose="020B0609020204030204" pitchFamily="49" charset="0"/>
              </a:rPr>
              <a:t>authenticationManager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inMemoryAuthentication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withUser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).password(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"123"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).roles(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"USERS"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479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79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671"/>
            <a:ext cx="3211264" cy="332399"/>
          </a:xfrm>
        </p:spPr>
        <p:txBody>
          <a:bodyPr/>
          <a:lstStyle/>
          <a:p>
            <a:r>
              <a:rPr lang="en-US" altLang="ko-KR"/>
              <a:t>Authorize with OAuth2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Client Configuration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9109710" cy="173228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ways to use OAuth2 clients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via @EnableOAuth2ClientAnnotation that creates filter bin with the ID of the oauth2ClientContextFilter responsible for storing requests and contacts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@EnableOauth2Sso enabled. This notation comes with two functions: OAuth2 client and authentication.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43015A-AC25-441C-80B0-86CFB377FA86}"/>
              </a:ext>
            </a:extLst>
          </p:cNvPr>
          <p:cNvSpPr/>
          <p:nvPr/>
        </p:nvSpPr>
        <p:spPr>
          <a:xfrm>
            <a:off x="624205" y="3606800"/>
            <a:ext cx="9109075" cy="206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altLang="ko-KR" sz="16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altLang="ko-KR" sz="160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</a:rPr>
              <a:t>@EnableOAuth2Sso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AccountApplication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    new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SpringApplicationBuilder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AccountApplication.</a:t>
            </a:r>
            <a:r>
              <a:rPr lang="en-US" altLang="ko-KR" sz="1600" b="1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).web(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).run(</a:t>
            </a:r>
            <a:r>
              <a:rPr lang="en-US" altLang="ko-KR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2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/>
              <a:t>Routing and filtering with API G/W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To explicitly name a service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1810" y="1593850"/>
            <a:ext cx="8785860" cy="85534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9A68BF-4B4B-4BFB-A981-D70CC0862CF9}"/>
              </a:ext>
            </a:extLst>
          </p:cNvPr>
          <p:cNvSpPr/>
          <p:nvPr/>
        </p:nvSpPr>
        <p:spPr>
          <a:xfrm>
            <a:off x="1856740" y="2656840"/>
            <a:ext cx="7018655" cy="3539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Zuul: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routes: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accounts: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/account/</a:t>
            </a:r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serviced: </a:t>
            </a:r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account-service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customers: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/customer/</a:t>
            </a:r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serviced: </a:t>
            </a:r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customer-service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orders: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/order/</a:t>
            </a:r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serviced: </a:t>
            </a:r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order-service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products: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/product/</a:t>
            </a:r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serviced: </a:t>
            </a:r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product-service</a:t>
            </a:r>
          </a:p>
        </p:txBody>
      </p:sp>
    </p:spTree>
    <p:extLst>
      <p:ext uri="{BB962C8B-B14F-4D97-AF65-F5344CB8AC3E}">
        <p14:creationId xmlns:p14="http://schemas.microsoft.com/office/powerpoint/2010/main" val="16684068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80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211264" cy="332399"/>
          </a:xfrm>
        </p:spPr>
        <p:txBody>
          <a:bodyPr/>
          <a:lstStyle/>
          <a:p>
            <a:r>
              <a:rPr lang="en-US" altLang="ko-KR"/>
              <a:t>Authorize with OAuth2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Client Configuration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FFD57E-098B-4B51-AE39-F530D7E3EAC0}"/>
              </a:ext>
            </a:extLst>
          </p:cNvPr>
          <p:cNvSpPr/>
          <p:nvPr/>
        </p:nvSpPr>
        <p:spPr>
          <a:xfrm>
            <a:off x="993138" y="1696353"/>
            <a:ext cx="83263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@EnableOAuth2Sso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WebSecurityConfigurerAdapter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  protected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altLang="ko-KR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HttpSecurity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err="1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.antMatcher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"/**"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authorizeRequests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antMatchers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"/login**"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permitAll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anyRequest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.authenticated();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80331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81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211264" cy="332399"/>
          </a:xfrm>
        </p:spPr>
        <p:txBody>
          <a:bodyPr/>
          <a:lstStyle/>
          <a:p>
            <a:r>
              <a:rPr lang="en-US" altLang="ko-KR"/>
              <a:t>Authorize with OAuth2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Client Configuration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3A3F18-A051-4B9A-A2AE-B571E3FF299B}"/>
              </a:ext>
            </a:extLst>
          </p:cNvPr>
          <p:cNvSpPr/>
          <p:nvPr/>
        </p:nvSpPr>
        <p:spPr>
          <a:xfrm>
            <a:off x="752753" y="1819645"/>
            <a:ext cx="91314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security: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basic: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enabled: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oauth2: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clientId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piotr.minkowski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clientSecret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123456</a:t>
            </a:r>
          </a:p>
          <a:p>
            <a:r>
              <a:rPr lang="it-IT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accessTokenUri:</a:t>
            </a:r>
            <a:r>
              <a:rPr lang="it-IT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http://localhost:9999/oauth/token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userAuthorizationUri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http://localhost:9999/oauth/authorize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resource: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userInfoUri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http://localhost:9999/user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698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211264" cy="332399"/>
          </a:xfrm>
        </p:spPr>
        <p:txBody>
          <a:bodyPr/>
          <a:lstStyle/>
          <a:p>
            <a:r>
              <a:rPr lang="en-US" altLang="ko-KR"/>
              <a:t>Authorize with OAuth2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Using JDBC Backend Repository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08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60CF21-4312-4CE7-BB5B-D1529EDDDBEF}"/>
              </a:ext>
            </a:extLst>
          </p:cNvPr>
          <p:cNvSpPr/>
          <p:nvPr/>
        </p:nvSpPr>
        <p:spPr>
          <a:xfrm>
            <a:off x="1497445" y="1819645"/>
            <a:ext cx="75264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auth-service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url: 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://localhost:3306/oath2?useSsl=false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username 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oauth2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password: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oauth2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driver-class-name: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com.mysql.jdbc.Driver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schema: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classpath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:/script/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schema.sql</a:t>
            </a:r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data: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classpath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:/script/</a:t>
            </a:r>
            <a:r>
              <a:rPr lang="en-US" altLang="ko-KR" sz="1600" err="1">
                <a:solidFill>
                  <a:srgbClr val="000000"/>
                </a:solidFill>
                <a:latin typeface="Consolas" panose="020B0609020204030204" pitchFamily="49" charset="0"/>
              </a:rPr>
              <a:t>data.sql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880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83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2205540" cy="332399"/>
          </a:xfrm>
        </p:spPr>
        <p:txBody>
          <a:bodyPr/>
          <a:lstStyle/>
          <a:p>
            <a:r>
              <a:rPr lang="en-US" altLang="ko-KR"/>
              <a:t>Docker Support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 err="1"/>
              <a:t>Dockerfile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09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51485" y="1593215"/>
            <a:ext cx="9356090" cy="4784090"/>
          </a:xfrm>
          <a:prstGeom prst="roundRect">
            <a:avLst>
              <a:gd name="adj" fmla="val 5891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FROM: Initialize a new build phase and set the default image for subsequent indicators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MAINTAINER: Author Identifier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RUN: Executes Linux commands to install and configure S/</a:t>
            </a:r>
            <a:r>
              <a:rPr lang="en-US" altLang="ko-KR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altLang="ko-KR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needed for new layers on the current image and commit results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ENTRYPOINT: Configures the final script used when the container is started. This uses CMD to override all specified elements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CMD: </a:t>
            </a:r>
            <a:r>
              <a:rPr lang="en-US" altLang="ko-KR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altLang="ko-KR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only have one CMD indicator. This indicator provides the default input value to ENTRYPOINT in JSON array format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ENV: Set an environment variable in the form of a key/value in the container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COPY: Copy the specified file or directory to the specified target path inside the container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ADD: Alternative to COPY indicators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WORKDIR: Set the working directory to be used by RUN, CMD, ENTRYPOINT, COPY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EXPOSE: Informs docker to wait on the specified network port while running. Does not actually publish the port. Port is published as docker run –p</a:t>
            </a:r>
          </a:p>
          <a:p>
            <a:pPr marL="342900" indent="-342900">
              <a:buClr>
                <a:srgbClr val="24292E"/>
              </a:buClr>
              <a:buFont typeface="Arial" panose="020B0604020202020204" pitchFamily="34" charset="0"/>
              <a:buChar char="•"/>
            </a:pPr>
            <a:r>
              <a:rPr lang="en-US" altLang="ko-KR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VOLUME:creating</a:t>
            </a:r>
            <a:r>
              <a:rPr lang="en-US" altLang="ko-KR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mount points with the specified name</a:t>
            </a:r>
            <a:endParaRPr lang="ko-KR" altLang="en-US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887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2205540" cy="332399"/>
          </a:xfrm>
        </p:spPr>
        <p:txBody>
          <a:bodyPr/>
          <a:lstStyle/>
          <a:p>
            <a:r>
              <a:rPr lang="en-US" altLang="ko-KR"/>
              <a:t>Docker Support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err="1"/>
              <a:t>Dockerfile</a:t>
            </a:r>
            <a:r>
              <a:rPr lang="en-US" altLang="ko-KR"/>
              <a:t> Example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09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3172" y="1630414"/>
            <a:ext cx="9232930" cy="1731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2000" u="sng">
                <a:solidFill>
                  <a:schemeClr val="tx1"/>
                </a:solidFill>
                <a:latin typeface="Consolas" panose="020B0609020204030204" pitchFamily="49" charset="0"/>
              </a:rPr>
              <a:t>openjdk:8u151-jdk-slim-stretch</a:t>
            </a:r>
          </a:p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MAINTAINER </a:t>
            </a:r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Youngkon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Lee </a:t>
            </a:r>
            <a:r>
              <a:rPr lang="en-US" altLang="ko-KR" sz="2000" u="sng">
                <a:solidFill>
                  <a:schemeClr val="tx1"/>
                </a:solidFill>
                <a:latin typeface="Consolas" panose="020B0609020204030204" pitchFamily="49" charset="0"/>
              </a:rPr>
              <a:t>&lt;yklee2002@gmail.com&gt;</a:t>
            </a:r>
          </a:p>
          <a:p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ENV SPRING_PROFILES_ACTIVE zone1</a:t>
            </a:r>
          </a:p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ENV EUREKA_DEFAULT_ZONE http://localhost:8761/eureka/</a:t>
            </a:r>
          </a:p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ADD target/account-service-1.0-SNAPSHOT.jar app.jar</a:t>
            </a:r>
          </a:p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ENTRYPOINT ["java", "-Xmx160m", "-jar", "-</a:t>
            </a:r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Dspring.profiles.active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=${SPRING_PROFILES_ACTIVE}", "-</a:t>
            </a:r>
            <a:r>
              <a:rPr lang="en-US" altLang="ko-KR" sz="2000" err="1">
                <a:solidFill>
                  <a:schemeClr val="tx1"/>
                </a:solidFill>
                <a:latin typeface="Consolas" panose="020B0609020204030204" pitchFamily="49" charset="0"/>
              </a:rPr>
              <a:t>Deureka.client.serviceUrl.defaultZone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=${EUREKA_DEFAULT_ZONE}", "/app.jar"]</a:t>
            </a:r>
          </a:p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EXPOSE 8091</a:t>
            </a:r>
            <a:endParaRPr lang="en-US" altLang="ko-KR" sz="2000">
              <a:solidFill>
                <a:schemeClr val="tx1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642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85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2205540" cy="332399"/>
          </a:xfrm>
        </p:spPr>
        <p:txBody>
          <a:bodyPr/>
          <a:lstStyle/>
          <a:p>
            <a:r>
              <a:rPr lang="en-US" altLang="ko-KR"/>
              <a:t>Docker Support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09</a:t>
            </a:r>
            <a:endParaRPr lang="ko-KR" altLang="en-US"/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5D5B4D8E-C68D-4F3F-916A-96CEB33808A3}"/>
              </a:ext>
            </a:extLst>
          </p:cNvPr>
          <p:cNvSpPr/>
          <p:nvPr/>
        </p:nvSpPr>
        <p:spPr>
          <a:xfrm>
            <a:off x="419100" y="1036955"/>
            <a:ext cx="9696450" cy="1327785"/>
          </a:xfrm>
          <a:prstGeom prst="roundRect">
            <a:avLst>
              <a:gd name="adj" fmla="val 5891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 build after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ready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from the root directory of the microservice when building the docker image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image build-type 2002/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discovery-service:latest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network on which containers containing micro-services will run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run – used as input value for network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network create sample-spring-cloud-network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run -d —name discovery -p 8761:8761 —network sample-spring-cloud-network yklee2002/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discovery-service:latest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14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run -d —name account -p 8091:8091 -e EUREKA_DEFAULT_ZONE=http://discovery:8761/eureka -m 256m —network sample-spring-cloud-network yklee2002/</a:t>
            </a:r>
            <a:r>
              <a:rPr lang="en-US" altLang="ko-KR" sz="14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account-service:latest</a:t>
            </a:r>
            <a:endParaRPr lang="en-US" altLang="ko-KR" sz="14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14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run -d —name order -p 8090:8090 -e EUREKA_DEFAULT_ZONE=http://discovery:8761/eureka -m 256m —network sample-spring-cloud-network yklee2002/</a:t>
            </a:r>
            <a:r>
              <a:rPr lang="en-US" altLang="ko-KR" sz="14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order-service:latest</a:t>
            </a:r>
            <a:endParaRPr lang="en-US" altLang="ko-KR" sz="14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14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run -d —name product -p 8093:8093 -e EUREKA_DEFAULT_ZONE=http://discovery:8761/eureka -m 256m —network sample-spring-cloud-network yklee2002/</a:t>
            </a:r>
            <a:r>
              <a:rPr lang="en-US" altLang="ko-KR" sz="14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product-service:latest</a:t>
            </a:r>
            <a:endParaRPr lang="en-US" altLang="ko-KR" sz="14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14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run -d —name customer -p 8092:8092 -e EUREKA_DEFAULT_ZONE=http://discovery:8761/eureka -m 256m —network sample-spring-cloud-network yklee2002/</a:t>
            </a:r>
            <a:r>
              <a:rPr lang="en-US" altLang="ko-KR" sz="14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customer-service:latest</a:t>
            </a:r>
            <a:endParaRPr lang="en-US" altLang="ko-KR" sz="14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14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run -d —name gateway -p 8095:8095 -e EUREKA_DEFAULT_ZONE=http://discovery:8761/eureka -m 256m —network sample-spring-cloud-network yklee2002/</a:t>
            </a:r>
            <a:r>
              <a:rPr lang="en-US" altLang="ko-KR" sz="14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gateway-service:latest</a:t>
            </a:r>
            <a:endParaRPr lang="ko-KR" altLang="en-US" sz="14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11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86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2205540" cy="332399"/>
          </a:xfrm>
        </p:spPr>
        <p:txBody>
          <a:bodyPr/>
          <a:lstStyle/>
          <a:p>
            <a:r>
              <a:rPr lang="en-US" altLang="ko-KR"/>
              <a:t>Docker Support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Run a containerized microservice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09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B111A0B-413F-4DD2-A468-D306B3F5E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38" y="1704398"/>
            <a:ext cx="7821146" cy="47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61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87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4502964" cy="332399"/>
          </a:xfrm>
        </p:spPr>
        <p:txBody>
          <a:bodyPr/>
          <a:lstStyle/>
          <a:p>
            <a:r>
              <a:rPr lang="en-US" altLang="ko-KR"/>
              <a:t>Integrating Jenkins into Dockers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Jenkins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09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492760" y="1602105"/>
            <a:ext cx="9109710" cy="2849880"/>
          </a:xfrm>
          <a:prstGeom prst="roundRect">
            <a:avLst>
              <a:gd name="adj" fmla="val 3052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JAR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Plug-in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plug-ins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37D3DC5-F25A-45C2-9FB6-E3094E44C1FE}"/>
              </a:ext>
            </a:extLst>
          </p:cNvPr>
          <p:cNvSpPr/>
          <p:nvPr/>
        </p:nvSpPr>
        <p:spPr>
          <a:xfrm>
            <a:off x="993140" y="5056505"/>
            <a:ext cx="1607820" cy="90233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Github</a:t>
            </a:r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CB9063E-EF55-44B1-B9BA-D1AD420673AB}"/>
              </a:ext>
            </a:extLst>
          </p:cNvPr>
          <p:cNvSpPr/>
          <p:nvPr/>
        </p:nvSpPr>
        <p:spPr>
          <a:xfrm>
            <a:off x="3368040" y="5056505"/>
            <a:ext cx="1607820" cy="90233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Jenkins</a:t>
            </a:r>
          </a:p>
          <a:p>
            <a:pPr algn="ctr"/>
            <a:r>
              <a:rPr lang="en-US" altLang="ko-KR"/>
              <a:t>Master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3BF2E68-2BB1-4AA2-93A1-F028666DA391}"/>
              </a:ext>
            </a:extLst>
          </p:cNvPr>
          <p:cNvSpPr/>
          <p:nvPr/>
        </p:nvSpPr>
        <p:spPr>
          <a:xfrm>
            <a:off x="5614035" y="5056505"/>
            <a:ext cx="1607820" cy="90233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Jenkins</a:t>
            </a:r>
          </a:p>
          <a:p>
            <a:pPr algn="ctr"/>
            <a:r>
              <a:rPr lang="en-US" altLang="ko-KR"/>
              <a:t>Slave</a:t>
            </a:r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1D5427E-29FD-4A74-98E6-F331C7400B21}"/>
              </a:ext>
            </a:extLst>
          </p:cNvPr>
          <p:cNvSpPr/>
          <p:nvPr/>
        </p:nvSpPr>
        <p:spPr>
          <a:xfrm>
            <a:off x="7849235" y="5039360"/>
            <a:ext cx="1607820" cy="90233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Docker</a:t>
            </a:r>
          </a:p>
          <a:p>
            <a:pPr algn="ctr"/>
            <a:r>
              <a:rPr lang="en-US" altLang="ko-KR"/>
              <a:t>Hub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99172FB-F8D2-465D-B1AF-0A1378970DF4}"/>
              </a:ext>
            </a:extLst>
          </p:cNvPr>
          <p:cNvCxnSpPr/>
          <p:nvPr/>
        </p:nvCxnSpPr>
        <p:spPr>
          <a:xfrm>
            <a:off x="2600960" y="5507355"/>
            <a:ext cx="76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BEE7CE-37EA-4403-A5AA-36BB7FA1EE25}"/>
              </a:ext>
            </a:extLst>
          </p:cNvPr>
          <p:cNvSpPr txBox="1"/>
          <p:nvPr/>
        </p:nvSpPr>
        <p:spPr>
          <a:xfrm>
            <a:off x="2604770" y="5245735"/>
            <a:ext cx="763270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KoPub돋움체 Medium"/>
                <a:ea typeface="KoPub돋움체 Medium"/>
              </a:rPr>
              <a:t>checkout</a:t>
            </a:r>
            <a:endParaRPr lang="ko-KR" altLang="en-US" sz="1100">
              <a:latin typeface="KoPub돋움체 Medium"/>
              <a:ea typeface="KoPub돋움체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59C3C-C9AB-46E7-B356-E3CE5CB6E3D7}"/>
              </a:ext>
            </a:extLst>
          </p:cNvPr>
          <p:cNvSpPr txBox="1"/>
          <p:nvPr/>
        </p:nvSpPr>
        <p:spPr>
          <a:xfrm>
            <a:off x="5061585" y="5245735"/>
            <a:ext cx="506730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KoPub돋움체 Medium"/>
                <a:ea typeface="KoPub돋움체 Medium"/>
              </a:rPr>
              <a:t>build</a:t>
            </a:r>
            <a:endParaRPr lang="ko-KR" altLang="en-US" sz="1100">
              <a:latin typeface="KoPub돋움체 Medium"/>
              <a:ea typeface="KoPub돋움체 Medium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44E1663-F5B9-4EE0-901F-FC2DADDFFA6E}"/>
              </a:ext>
            </a:extLst>
          </p:cNvPr>
          <p:cNvCxnSpPr/>
          <p:nvPr/>
        </p:nvCxnSpPr>
        <p:spPr>
          <a:xfrm>
            <a:off x="4846955" y="5507355"/>
            <a:ext cx="76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AA63D7-9547-43ED-8AA8-11414795E5CD}"/>
              </a:ext>
            </a:extLst>
          </p:cNvPr>
          <p:cNvCxnSpPr/>
          <p:nvPr/>
        </p:nvCxnSpPr>
        <p:spPr>
          <a:xfrm>
            <a:off x="7073900" y="5498465"/>
            <a:ext cx="76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EC6C002-EC2C-4144-A3E8-7A3DBBAC412A}"/>
              </a:ext>
            </a:extLst>
          </p:cNvPr>
          <p:cNvSpPr txBox="1"/>
          <p:nvPr/>
        </p:nvSpPr>
        <p:spPr>
          <a:xfrm>
            <a:off x="7264400" y="5228590"/>
            <a:ext cx="494030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KoPub돋움체 Medium"/>
                <a:ea typeface="KoPub돋움체 Medium"/>
              </a:rPr>
              <a:t>push</a:t>
            </a:r>
            <a:endParaRPr lang="ko-KR" altLang="en-US" sz="1100">
              <a:latin typeface="KoPub돋움체 Medium"/>
              <a:ea typeface="KoPub돋움체 Medium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F2B2BEA-D0FF-4ACB-BF01-D8CF7F0F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55" y="5038725"/>
            <a:ext cx="919480" cy="91948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836E0C0-F722-401E-9A8F-B615A5D4A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185" y="5045710"/>
            <a:ext cx="923925" cy="9239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8AFF56E-23F6-4BDD-B1F0-3BAF3649611B}"/>
              </a:ext>
            </a:extLst>
          </p:cNvPr>
          <p:cNvSpPr txBox="1"/>
          <p:nvPr/>
        </p:nvSpPr>
        <p:spPr>
          <a:xfrm>
            <a:off x="3663315" y="6028690"/>
            <a:ext cx="1130300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KoPub돋움체 Medium"/>
                <a:ea typeface="KoPub돋움체 Medium"/>
              </a:rPr>
              <a:t>Jenkins Master</a:t>
            </a:r>
            <a:endParaRPr lang="ko-KR" altLang="en-US" sz="1100">
              <a:latin typeface="KoPub돋움체 Medium"/>
              <a:ea typeface="KoPub돋움체 Medium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9813926-E3F8-4687-9CC3-B6C028782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0530" y="5056505"/>
            <a:ext cx="1250315" cy="8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843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88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4502964" cy="332399"/>
          </a:xfrm>
        </p:spPr>
        <p:txBody>
          <a:bodyPr/>
          <a:lstStyle/>
          <a:p>
            <a:r>
              <a:rPr lang="en-US" altLang="ko-KR"/>
              <a:t>Integrating Jenkins into Dockers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Jenkins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09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9109710" cy="152781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creating Jenkins network, start Jenkins container, expose UI dashboard to 38080 port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extractable with docker logs Jenkins command</a:t>
            </a: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Subsequent slave nodes must be added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network create </a:t>
            </a:r>
            <a:r>
              <a:rPr lang="en-US" altLang="ko-KR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docker run -d —name </a:t>
            </a:r>
            <a:r>
              <a:rPr lang="en-US" altLang="ko-KR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jenkins</a:t>
            </a:r>
            <a:r>
              <a:rPr lang="en-US" altLang="ko-KR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 -p 38080:8080 -p 50000:50000 </a:t>
            </a:r>
            <a:r>
              <a:rPr lang="en-US" altLang="ko-KR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jenkins</a:t>
            </a:r>
            <a:r>
              <a:rPr lang="en-US" altLang="ko-KR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/</a:t>
            </a:r>
            <a:r>
              <a:rPr lang="en-US" altLang="ko-KR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jenkins:lts</a:t>
            </a:r>
            <a:endParaRPr lang="ko-KR" altLang="en-US" sz="2000">
              <a:solidFill>
                <a:srgbClr val="24292E"/>
              </a:solidFill>
              <a:latin typeface="KoPub돋움체 Medium" charset="0"/>
              <a:cs typeface="Arial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>
                <a:solidFill>
                  <a:srgbClr val="24292E"/>
                </a:solidFill>
                <a:latin typeface="KoPub돋움체 Medium" charset="0"/>
                <a:cs typeface="Arial" charset="0"/>
              </a:rPr>
              <a:t>docker logs </a:t>
            </a:r>
            <a:r>
              <a:rPr lang="en-US" altLang="ko-KR" sz="2000" err="1">
                <a:solidFill>
                  <a:srgbClr val="24292E"/>
                </a:solidFill>
                <a:latin typeface="KoPub돋움체 Medium" charset="0"/>
                <a:cs typeface="Arial" charset="0"/>
              </a:rPr>
              <a:t>jenkins</a:t>
            </a:r>
            <a:endParaRPr lang="ko-KR" altLang="en-US" sz="2000">
              <a:solidFill>
                <a:srgbClr val="24292E"/>
              </a:solidFill>
              <a:latin typeface="KoPub돋움체 Medium" charset="0"/>
              <a:cs typeface="Arial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6B576E-A494-4630-94B9-E6F7AD0DB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90" y="4566920"/>
            <a:ext cx="6316345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939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89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4502964" cy="332399"/>
          </a:xfrm>
        </p:spPr>
        <p:txBody>
          <a:bodyPr/>
          <a:lstStyle/>
          <a:p>
            <a:r>
              <a:rPr lang="en-US" altLang="ko-KR"/>
              <a:t>Integrating Jenkins into Dockers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Jenkins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09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9109710" cy="2083435"/>
          </a:xfrm>
          <a:prstGeom prst="roundRect">
            <a:avLst>
              <a:gd name="adj" fmla="val 7797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slave's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Clr>
                <a:srgbClr val="24292E"/>
              </a:buClr>
              <a:buFont typeface="NanumGothic"/>
              <a:buChar char="•"/>
            </a:pP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>
                <a:solidFill>
                  <a:srgbClr val="24292E"/>
                </a:solidFill>
                <a:latin typeface="+mn-ea"/>
                <a:cs typeface="Arial" charset="0"/>
              </a:rPr>
              <a:t> </a:t>
            </a:r>
            <a:r>
              <a:rPr lang="ko-KR" altLang="en-US" sz="1600" err="1">
                <a:solidFill>
                  <a:srgbClr val="24292E"/>
                </a:solidFill>
                <a:latin typeface="+mn-ea"/>
                <a:cs typeface="Arial" charset="0"/>
              </a:rPr>
              <a:t>secret-file</a:t>
            </a:r>
            <a:r>
              <a:rPr lang="ko-KR" altLang="en-US" sz="1600">
                <a:solidFill>
                  <a:srgbClr val="24292E"/>
                </a:solidFill>
                <a:latin typeface="+mn-ea"/>
                <a:cs typeface="Arial" charset="0"/>
              </a:rPr>
              <a:t> &amp; curl.exe -</a:t>
            </a:r>
            <a:r>
              <a:rPr lang="ko-KR" altLang="en-US" sz="1600" err="1">
                <a:solidFill>
                  <a:srgbClr val="24292E"/>
                </a:solidFill>
                <a:latin typeface="+mn-ea"/>
                <a:cs typeface="Arial" charset="0"/>
              </a:rPr>
              <a:t>sO</a:t>
            </a:r>
            <a:r>
              <a:rPr lang="ko-KR" altLang="en-US" sz="1600">
                <a:solidFill>
                  <a:srgbClr val="24292E"/>
                </a:solidFill>
                <a:latin typeface="+mn-ea"/>
                <a:cs typeface="Arial" charset="0"/>
              </a:rPr>
              <a:t> http://localhost:38080/jnlpJars/agent.jar &amp; </a:t>
            </a:r>
            <a:r>
              <a:rPr lang="ko-KR" altLang="en-US" sz="1600" err="1">
                <a:solidFill>
                  <a:srgbClr val="24292E"/>
                </a:solidFill>
                <a:latin typeface="+mn-ea"/>
                <a:cs typeface="Arial" charset="0"/>
              </a:rPr>
              <a:t>java</a:t>
            </a:r>
            <a:r>
              <a:rPr lang="ko-KR" altLang="en-US" sz="1600">
                <a:solidFill>
                  <a:srgbClr val="24292E"/>
                </a:solidFill>
                <a:latin typeface="+mn-ea"/>
                <a:cs typeface="Arial" charset="0"/>
              </a:rPr>
              <a:t> -</a:t>
            </a:r>
            <a:r>
              <a:rPr lang="ko-KR" altLang="en-US" sz="1600" err="1">
                <a:solidFill>
                  <a:srgbClr val="24292E"/>
                </a:solidFill>
                <a:latin typeface="+mn-ea"/>
                <a:cs typeface="Arial" charset="0"/>
              </a:rPr>
              <a:t>jar</a:t>
            </a:r>
            <a:r>
              <a:rPr lang="ko-KR" altLang="en-US" sz="1600">
                <a:solidFill>
                  <a:srgbClr val="24292E"/>
                </a:solidFill>
                <a:latin typeface="+mn-ea"/>
                <a:cs typeface="Arial" charset="0"/>
              </a:rPr>
              <a:t> agent.jar -</a:t>
            </a:r>
            <a:r>
              <a:rPr lang="ko-KR" altLang="en-US" sz="1600" err="1">
                <a:solidFill>
                  <a:srgbClr val="24292E"/>
                </a:solidFill>
                <a:latin typeface="+mn-ea"/>
                <a:cs typeface="Arial" charset="0"/>
              </a:rPr>
              <a:t>jnlpUrl</a:t>
            </a:r>
            <a:r>
              <a:rPr lang="ko-KR" altLang="en-US" sz="1600">
                <a:solidFill>
                  <a:srgbClr val="24292E"/>
                </a:solidFill>
                <a:latin typeface="+mn-ea"/>
                <a:cs typeface="Arial" charset="0"/>
              </a:rPr>
              <a:t> http://localhost:38080/computer/dind%2Dnode%2D1/jenkins-agent.jnlp -</a:t>
            </a:r>
            <a:r>
              <a:rPr lang="ko-KR" altLang="en-US" sz="1600" err="1">
                <a:solidFill>
                  <a:srgbClr val="24292E"/>
                </a:solidFill>
                <a:latin typeface="+mn-ea"/>
                <a:cs typeface="Arial" charset="0"/>
              </a:rPr>
              <a:t>secret</a:t>
            </a:r>
            <a:r>
              <a:rPr lang="ko-KR" altLang="en-US" sz="1600">
                <a:solidFill>
                  <a:srgbClr val="24292E"/>
                </a:solidFill>
                <a:latin typeface="+mn-ea"/>
                <a:cs typeface="Arial" charset="0"/>
              </a:rPr>
              <a:t> @</a:t>
            </a:r>
            <a:r>
              <a:rPr lang="ko-KR" altLang="en-US" sz="1600" err="1">
                <a:solidFill>
                  <a:srgbClr val="24292E"/>
                </a:solidFill>
                <a:latin typeface="+mn-ea"/>
                <a:cs typeface="Arial" charset="0"/>
              </a:rPr>
              <a:t>secret-file</a:t>
            </a:r>
            <a:r>
              <a:rPr lang="ko-KR" altLang="en-US" sz="1600">
                <a:solidFill>
                  <a:srgbClr val="24292E"/>
                </a:solidFill>
                <a:latin typeface="+mn-ea"/>
                <a:cs typeface="Arial" charset="0"/>
              </a:rPr>
              <a:t> -</a:t>
            </a:r>
            <a:r>
              <a:rPr lang="ko-KR" altLang="en-US" sz="1600" err="1">
                <a:solidFill>
                  <a:srgbClr val="24292E"/>
                </a:solidFill>
                <a:latin typeface="+mn-ea"/>
                <a:cs typeface="Arial" charset="0"/>
              </a:rPr>
              <a:t>workDir</a:t>
            </a:r>
            <a:r>
              <a:rPr lang="ko-KR" altLang="en-US" sz="1600">
                <a:solidFill>
                  <a:srgbClr val="24292E"/>
                </a:solidFill>
                <a:latin typeface="+mn-ea"/>
                <a:cs typeface="Arial" charset="0"/>
              </a:rPr>
              <a:t> “/</a:t>
            </a:r>
            <a:r>
              <a:rPr lang="ko-KR" altLang="en-US" sz="1600" err="1">
                <a:solidFill>
                  <a:srgbClr val="24292E"/>
                </a:solidFill>
                <a:latin typeface="+mn-ea"/>
                <a:cs typeface="Arial" charset="0"/>
              </a:rPr>
              <a:t>home</a:t>
            </a:r>
            <a:r>
              <a:rPr lang="ko-KR" altLang="en-US" sz="1600">
                <a:solidFill>
                  <a:srgbClr val="24292E"/>
                </a:solidFill>
                <a:latin typeface="+mn-ea"/>
                <a:cs typeface="Arial" charset="0"/>
              </a:rPr>
              <a:t>/</a:t>
            </a:r>
            <a:r>
              <a:rPr lang="ko-KR" altLang="en-US" sz="1600" err="1">
                <a:solidFill>
                  <a:srgbClr val="24292E"/>
                </a:solidFill>
                <a:latin typeface="+mn-ea"/>
                <a:cs typeface="Arial" charset="0"/>
              </a:rPr>
              <a:t>jenkins</a:t>
            </a:r>
            <a:r>
              <a:rPr lang="ko-KR" altLang="en-US" sz="1600">
                <a:solidFill>
                  <a:srgbClr val="24292E"/>
                </a:solidFill>
                <a:latin typeface="+mn-ea"/>
                <a:cs typeface="Arial" charset="0"/>
              </a:rPr>
              <a:t>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D0D6AC-CB48-4A0E-A5AA-DF98F3199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45432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14141F"/>
                </a:solidFill>
                <a:effectLst/>
                <a:latin typeface="Arial Unicode MS"/>
                <a:ea typeface="var(--font-family-mono)"/>
              </a:rPr>
              <a:t>69209753ccec37277b2e9391def6b4d4e1127ced6ec543f911f3d8027be1f7b1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1F6FE0-21BE-42F7-863C-06737EF3B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222" y="5227320"/>
            <a:ext cx="6345555" cy="19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4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330"/>
            <a:ext cx="4914900" cy="332105"/>
          </a:xfrm>
        </p:spPr>
        <p:txBody>
          <a:bodyPr/>
          <a:lstStyle/>
          <a:p>
            <a:r>
              <a:rPr lang="en-US" altLang="ko-KR"/>
              <a:t>Routing and filtering with API G/W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Defining Routes with Ribbon Clients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06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1810" y="1593850"/>
            <a:ext cx="8785860" cy="1835784"/>
          </a:xfrm>
          <a:prstGeom prst="roundRect">
            <a:avLst>
              <a:gd name="adj" fmla="val 7265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Eureka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listOfServer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load-distributed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ribbon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9A68BF-4B4B-4BFB-A981-D70CC0862CF9}"/>
              </a:ext>
            </a:extLst>
          </p:cNvPr>
          <p:cNvSpPr/>
          <p:nvPr/>
        </p:nvSpPr>
        <p:spPr>
          <a:xfrm>
            <a:off x="1369060" y="3581400"/>
            <a:ext cx="7747635" cy="30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Zuul: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routes: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accounts: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/account/</a:t>
            </a:r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serviced: </a:t>
            </a:r>
            <a:r>
              <a:rPr lang="en-US" altLang="ko-KR" sz="1600">
                <a:solidFill>
                  <a:srgbClr val="AF00FF"/>
                </a:solidFill>
                <a:latin typeface="Consolas" panose="020B0609020204030204" pitchFamily="49" charset="0"/>
              </a:rPr>
              <a:t>account-service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ribbon: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eureka: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enabled: </a:t>
            </a:r>
            <a:r>
              <a:rPr lang="en-US" altLang="ko-KR" sz="1600"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account-service: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ribbon:</a:t>
            </a:r>
          </a:p>
          <a:p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err="1">
                <a:solidFill>
                  <a:srgbClr val="00C832"/>
                </a:solidFill>
                <a:latin typeface="Consolas" panose="020B0609020204030204" pitchFamily="49" charset="0"/>
              </a:rPr>
              <a:t>listOfServers</a:t>
            </a:r>
            <a:r>
              <a:rPr lang="en-US" altLang="ko-KR" sz="1600">
                <a:solidFill>
                  <a:srgbClr val="00C83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>
                <a:latin typeface="Consolas" panose="020B0609020204030204" pitchFamily="49" charset="0"/>
              </a:rPr>
              <a:t>http://localhost:8091, http://localhost:9091</a:t>
            </a:r>
          </a:p>
          <a:p>
            <a:endParaRPr lang="en-US" altLang="ko-KR" sz="1600">
              <a:solidFill>
                <a:srgbClr val="AF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181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90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4502964" cy="332399"/>
          </a:xfrm>
        </p:spPr>
        <p:txBody>
          <a:bodyPr/>
          <a:lstStyle/>
          <a:p>
            <a:r>
              <a:rPr lang="en-US" altLang="ko-KR"/>
              <a:t>Integrating Jenkins into Dockers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Building Pipeline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09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30680"/>
            <a:ext cx="9109710" cy="2480310"/>
          </a:xfrm>
          <a:prstGeom prst="roundRect">
            <a:avLst>
              <a:gd name="adj" fmla="val 549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Jenkinsfile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Logically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endParaRPr lang="en-US" altLang="ko-KR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displayed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ko-KR" altLang="en-US" sz="200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862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91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502964" cy="332399"/>
          </a:xfrm>
        </p:spPr>
        <p:txBody>
          <a:bodyPr/>
          <a:lstStyle/>
          <a:p>
            <a:r>
              <a:rPr lang="en-US" altLang="ko-KR"/>
              <a:t>Integrating Jenkins into Dockers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09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1B2C22-36A5-48A6-9D9F-99648A3F117D}"/>
              </a:ext>
            </a:extLst>
          </p:cNvPr>
          <p:cNvSpPr/>
          <p:nvPr/>
        </p:nvSpPr>
        <p:spPr>
          <a:xfrm>
            <a:off x="387928" y="983265"/>
            <a:ext cx="97720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BF0000"/>
                </a:solidFill>
                <a:latin typeface="Consolas" panose="020B0609020204030204" pitchFamily="49" charset="0"/>
              </a:rPr>
              <a:t>node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>
                <a:solidFill>
                  <a:srgbClr val="2A00FF"/>
                </a:solidFill>
                <a:latin typeface="Consolas" panose="020B0609020204030204" pitchFamily="49" charset="0"/>
              </a:rPr>
              <a:t>'dind-node-1'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withMaven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>
                <a:solidFill>
                  <a:srgbClr val="004080"/>
                </a:solidFill>
                <a:latin typeface="Consolas" panose="020B0609020204030204" pitchFamily="49" charset="0"/>
              </a:rPr>
              <a:t>maven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</a:rPr>
              <a:t>'M3'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BF0000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>
                <a:solidFill>
                  <a:srgbClr val="2A00FF"/>
                </a:solidFill>
                <a:latin typeface="Consolas" panose="020B0609020204030204" pitchFamily="49" charset="0"/>
              </a:rPr>
              <a:t>'Checkout'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git url: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</a:rPr>
              <a:t>'https://github.com/leeyoungkon/</a:t>
            </a:r>
            <a:r>
              <a:rPr lang="en-US" altLang="ko-KR" sz="1200" err="1">
                <a:solidFill>
                  <a:srgbClr val="2A00FF"/>
                </a:solidFill>
                <a:latin typeface="Consolas" panose="020B0609020204030204" pitchFamily="49" charset="0"/>
              </a:rPr>
              <a:t>springcloud.git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credentialsId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</a:rPr>
              <a:t>'leeyoungkon'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  branch: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</a:rPr>
              <a:t>'docker'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BF0000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>
                <a:solidFill>
                  <a:srgbClr val="2A00FF"/>
                </a:solidFill>
                <a:latin typeface="Consolas" panose="020B0609020204030204" pitchFamily="49" charset="0"/>
              </a:rPr>
              <a:t>'Build'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i="1" err="1">
                <a:solidFill>
                  <a:srgbClr val="004080"/>
                </a:solidFill>
                <a:latin typeface="Consolas" panose="020B0609020204030204" pitchFamily="49" charset="0"/>
              </a:rPr>
              <a:t>dir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</a:rPr>
              <a:t>'account-service'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i="1" err="1">
                <a:solidFill>
                  <a:srgbClr val="004080"/>
                </a:solidFill>
                <a:latin typeface="Consolas" panose="020B0609020204030204" pitchFamily="49" charset="0"/>
              </a:rPr>
              <a:t>sh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i="1" err="1">
                <a:solidFill>
                  <a:srgbClr val="2A00FF"/>
                </a:solidFill>
                <a:latin typeface="Consolas" panose="020B0609020204030204" pitchFamily="49" charset="0"/>
              </a:rPr>
              <a:t>mvn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</a:rPr>
              <a:t> clean install'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pom = </a:t>
            </a:r>
            <a:r>
              <a:rPr lang="en-US" altLang="ko-KR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readMavenPom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>
                <a:solidFill>
                  <a:srgbClr val="004080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'pom.xml'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print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pom.version</a:t>
            </a:r>
            <a:endParaRPr lang="en-US" altLang="ko-K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env.version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pom.version</a:t>
            </a:r>
            <a:endParaRPr lang="en-US" altLang="ko-K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currentBuild.description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>
                <a:solidFill>
                  <a:srgbClr val="4169E1"/>
                </a:solidFill>
                <a:latin typeface="Consolas" panose="020B0609020204030204" pitchFamily="49" charset="0"/>
              </a:rPr>
              <a:t>"Release: ${</a:t>
            </a:r>
            <a:r>
              <a:rPr lang="en-US" altLang="ko-KR" sz="1200" err="1">
                <a:solidFill>
                  <a:srgbClr val="4169E1"/>
                </a:solidFill>
                <a:latin typeface="Consolas" panose="020B0609020204030204" pitchFamily="49" charset="0"/>
              </a:rPr>
              <a:t>env.version</a:t>
            </a:r>
            <a:r>
              <a:rPr lang="en-US" altLang="ko-KR" sz="1200">
                <a:solidFill>
                  <a:srgbClr val="4169E1"/>
                </a:solidFill>
                <a:latin typeface="Consolas" panose="020B0609020204030204" pitchFamily="49" charset="0"/>
              </a:rPr>
              <a:t>}"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BF0000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>
                <a:solidFill>
                  <a:srgbClr val="2A00FF"/>
                </a:solidFill>
                <a:latin typeface="Consolas" panose="020B0609020204030204" pitchFamily="49" charset="0"/>
              </a:rPr>
              <a:t>'Image'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i="1" err="1">
                <a:solidFill>
                  <a:srgbClr val="004080"/>
                </a:solidFill>
                <a:latin typeface="Consolas" panose="020B0609020204030204" pitchFamily="49" charset="0"/>
              </a:rPr>
              <a:t>dir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</a:rPr>
              <a:t>'account-service'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altLang="ko-KR" sz="1200" b="1" err="1">
                <a:solidFill>
                  <a:srgbClr val="BF0000"/>
                </a:solidFill>
                <a:latin typeface="Consolas" panose="020B0609020204030204" pitchFamily="49" charset="0"/>
              </a:rPr>
              <a:t>docker</a:t>
            </a:r>
            <a:r>
              <a:rPr lang="en-US" altLang="ko-KR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.build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4169E1"/>
                </a:solidFill>
                <a:latin typeface="Consolas" panose="020B0609020204030204" pitchFamily="49" charset="0"/>
              </a:rPr>
              <a:t>"yklee2002/account-service:${</a:t>
            </a:r>
            <a:r>
              <a:rPr lang="en-US" altLang="ko-KR" sz="1200" b="1" err="1">
                <a:solidFill>
                  <a:srgbClr val="4169E1"/>
                </a:solidFill>
                <a:latin typeface="Consolas" panose="020B0609020204030204" pitchFamily="49" charset="0"/>
              </a:rPr>
              <a:t>env.version</a:t>
            </a:r>
            <a:r>
              <a:rPr lang="en-US" altLang="ko-KR" sz="1200" b="1">
                <a:solidFill>
                  <a:srgbClr val="4169E1"/>
                </a:solidFill>
                <a:latin typeface="Consolas" panose="020B0609020204030204" pitchFamily="49" charset="0"/>
              </a:rPr>
              <a:t>}"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err="1">
                <a:solidFill>
                  <a:srgbClr val="3F7F5F"/>
                </a:solidFill>
                <a:latin typeface="Consolas" panose="020B0609020204030204" pitchFamily="49" charset="0"/>
              </a:rPr>
              <a:t>app.push</a:t>
            </a: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BF0000"/>
                </a:solidFill>
                <a:latin typeface="Consolas" panose="020B0609020204030204" pitchFamily="49" charset="0"/>
              </a:rPr>
              <a:t>stage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>
                <a:solidFill>
                  <a:srgbClr val="2A00FF"/>
                </a:solidFill>
                <a:latin typeface="Consolas" panose="020B0609020204030204" pitchFamily="49" charset="0"/>
              </a:rPr>
              <a:t>'Run'</a:t>
            </a:r>
            <a:r>
              <a:rPr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b="1" err="1">
                <a:solidFill>
                  <a:srgbClr val="BF0000"/>
                </a:solidFill>
                <a:latin typeface="Consolas" panose="020B0609020204030204" pitchFamily="49" charset="0"/>
              </a:rPr>
              <a:t>docker</a:t>
            </a:r>
            <a:r>
              <a:rPr lang="en-US" altLang="ko-KR" sz="1200" b="1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err="1">
                <a:solidFill>
                  <a:srgbClr val="004080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>
                <a:solidFill>
                  <a:srgbClr val="4169E1"/>
                </a:solidFill>
                <a:latin typeface="Consolas" panose="020B0609020204030204" pitchFamily="49" charset="0"/>
              </a:rPr>
              <a:t>"yklee2002/account-service:${</a:t>
            </a:r>
            <a:r>
              <a:rPr lang="en-US" altLang="ko-KR" sz="1200" b="1" i="1" err="1">
                <a:solidFill>
                  <a:srgbClr val="4169E1"/>
                </a:solidFill>
                <a:latin typeface="Consolas" panose="020B0609020204030204" pitchFamily="49" charset="0"/>
              </a:rPr>
              <a:t>env.version</a:t>
            </a:r>
            <a:r>
              <a:rPr lang="en-US" altLang="ko-KR" sz="1200" b="1" i="1">
                <a:solidFill>
                  <a:srgbClr val="4169E1"/>
                </a:solidFill>
                <a:latin typeface="Consolas" panose="020B0609020204030204" pitchFamily="49" charset="0"/>
              </a:rPr>
              <a:t>}"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).run(</a:t>
            </a:r>
            <a:r>
              <a:rPr lang="en-US" altLang="ko-KR" sz="1200" b="1" i="1">
                <a:solidFill>
                  <a:srgbClr val="2A00FF"/>
                </a:solidFill>
                <a:latin typeface="Consolas" panose="020B0609020204030204" pitchFamily="49" charset="0"/>
              </a:rPr>
              <a:t>'-p 8091:8091 -m 256M -e EUREKA_DEFAULT_ZONE=http://discovery:8761/eureka -d --name account --network sample-spring-cloud-network'</a:t>
            </a:r>
            <a:r>
              <a:rPr lang="en-US" altLang="ko-KR" sz="1200" b="1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>
              <a:latin typeface="Consolas" panose="020B0609020204030204" pitchFamily="49" charset="0"/>
            </a:endParaRP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007055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74760" y="6527165"/>
            <a:ext cx="1031875" cy="365760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92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40" y="481036"/>
            <a:ext cx="4502964" cy="332399"/>
          </a:xfrm>
        </p:spPr>
        <p:txBody>
          <a:bodyPr/>
          <a:lstStyle/>
          <a:p>
            <a:r>
              <a:rPr lang="en-US" altLang="ko-KR"/>
              <a:t>Integrating Jenkins into Dockers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475" y="1178560"/>
            <a:ext cx="8980170" cy="276860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Building Pipeline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6835" y="511810"/>
            <a:ext cx="426085" cy="277495"/>
          </a:xfrm>
        </p:spPr>
        <p:txBody>
          <a:bodyPr/>
          <a:lstStyle/>
          <a:p>
            <a:r>
              <a:rPr lang="en-US" altLang="ko-KR"/>
              <a:t>09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0845" y="1247775"/>
            <a:ext cx="182245" cy="137795"/>
            <a:chOff x="410845" y="1247775"/>
            <a:chExt cx="182245" cy="137795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10845" y="1247775"/>
              <a:ext cx="100330" cy="137795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492760" y="1247775"/>
              <a:ext cx="100330" cy="137795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3A657853-C73F-47BA-A427-AD5A1526AF5E}"/>
              </a:ext>
            </a:extLst>
          </p:cNvPr>
          <p:cNvSpPr/>
          <p:nvPr/>
        </p:nvSpPr>
        <p:spPr>
          <a:xfrm>
            <a:off x="542925" y="1675288"/>
            <a:ext cx="9109710" cy="2480310"/>
          </a:xfrm>
          <a:prstGeom prst="roundRect">
            <a:avLst>
              <a:gd name="adj" fmla="val 549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Pipeline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designed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advanced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pipelines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code</a:t>
            </a:r>
            <a:endParaRPr lang="en-US" altLang="ko-KR" sz="2000">
              <a:solidFill>
                <a:srgbClr val="24292E"/>
              </a:solidFill>
              <a:latin typeface="Arial Nova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Jenkinsfile</a:t>
            </a:r>
            <a:endParaRPr lang="en-US" altLang="ko-KR" sz="2000">
              <a:solidFill>
                <a:srgbClr val="24292E"/>
              </a:solidFill>
              <a:latin typeface="Arial Nova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Font typeface="NanumGothic"/>
              <a:buChar char="•"/>
            </a:pP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Logically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steps</a:t>
            </a:r>
            <a:endParaRPr lang="en-US" altLang="ko-KR" sz="2000">
              <a:solidFill>
                <a:srgbClr val="24292E"/>
              </a:solidFill>
              <a:latin typeface="Arial Nova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4292E"/>
              </a:buClr>
              <a:buFont typeface="Wingdings" panose="05000000000000000000" pitchFamily="2" charset="2"/>
              <a:buChar char="ü"/>
            </a:pP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tells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do</a:t>
            </a:r>
            <a:endParaRPr lang="en-US" altLang="ko-KR" sz="2000">
              <a:solidFill>
                <a:srgbClr val="24292E"/>
              </a:solidFill>
              <a:latin typeface="Arial Nova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4292E"/>
              </a:buClr>
              <a:buFont typeface="Wingdings" panose="05000000000000000000" pitchFamily="2" charset="2"/>
              <a:buChar char="ü"/>
            </a:pP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displayed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err="1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pipelin</a:t>
            </a:r>
            <a:r>
              <a:rPr lang="en-US" altLang="ko-KR" sz="2000">
                <a:solidFill>
                  <a:srgbClr val="24292E"/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8326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돋움체 Bold"/>
        <a:cs typeface=""/>
      </a:majorFont>
      <a:minorFont>
        <a:latin typeface="KoPub돋움체 Light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mtClean="0">
            <a:latin typeface="KoPub돋움체 Medium"/>
            <a:ea typeface="KoPub돋움체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Pages>90</Pages>
  <Words>8650</Words>
  <Characters>0</Characters>
  <Application>Microsoft Office PowerPoint</Application>
  <DocSecurity>0</DocSecurity>
  <PresentationFormat>A4 용지(210x297mm)</PresentationFormat>
  <Lines>0</Lines>
  <Paragraphs>1359</Paragraphs>
  <Slides>92</Slides>
  <Notes>92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6" baseType="lpstr">
      <vt:lpstr>Arial Unicode MS</vt:lpstr>
      <vt:lpstr>HY견고딕</vt:lpstr>
      <vt:lpstr>HY궁서</vt:lpstr>
      <vt:lpstr>HY울릉도M</vt:lpstr>
      <vt:lpstr>KoPub돋움체 Bold</vt:lpstr>
      <vt:lpstr>KoPub돋움체 Light</vt:lpstr>
      <vt:lpstr>KoPub돋움체 Medium</vt:lpstr>
      <vt:lpstr>var(--font-family-mono)</vt:lpstr>
      <vt:lpstr>NanumGothic</vt:lpstr>
      <vt:lpstr>Arial</vt:lpstr>
      <vt:lpstr>Arial Nova</vt:lpstr>
      <vt:lpstr>Consolas</vt:lpstr>
      <vt:lpstr>Wingdings</vt:lpstr>
      <vt:lpstr>Office 테마</vt:lpstr>
      <vt:lpstr>PowerPoint 프레젠테이션</vt:lpstr>
      <vt:lpstr>Routing and filtering with API G/W</vt:lpstr>
      <vt:lpstr>Routing and filtering with API G/W</vt:lpstr>
      <vt:lpstr>Message-driven microservices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Routing and filtering with API G/W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Distributed logging and tracking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Message-driven microservices</vt:lpstr>
      <vt:lpstr>API Security</vt:lpstr>
      <vt:lpstr>API Security</vt:lpstr>
      <vt:lpstr>API Security</vt:lpstr>
      <vt:lpstr>API Security</vt:lpstr>
      <vt:lpstr>API Security</vt:lpstr>
      <vt:lpstr>API Security</vt:lpstr>
      <vt:lpstr>API Security</vt:lpstr>
      <vt:lpstr>API Security</vt:lpstr>
      <vt:lpstr>API Security</vt:lpstr>
      <vt:lpstr>Authorize with OAuth2</vt:lpstr>
      <vt:lpstr>Authorize with OAuth2</vt:lpstr>
      <vt:lpstr>Authorize with OAuth2</vt:lpstr>
      <vt:lpstr>Authorize with OAuth2</vt:lpstr>
      <vt:lpstr>Authorize with OAuth2</vt:lpstr>
      <vt:lpstr>Authorize with OAuth2</vt:lpstr>
      <vt:lpstr>Authorize with OAuth2</vt:lpstr>
      <vt:lpstr>Authorize with OAuth2</vt:lpstr>
      <vt:lpstr>Authorize with OAuth2</vt:lpstr>
      <vt:lpstr>Authorize with OAuth2</vt:lpstr>
      <vt:lpstr>Docker Support</vt:lpstr>
      <vt:lpstr>Docker Support</vt:lpstr>
      <vt:lpstr>Docker Support</vt:lpstr>
      <vt:lpstr>Docker Support</vt:lpstr>
      <vt:lpstr>Integrating Jenkins into Dockers</vt:lpstr>
      <vt:lpstr>Integrating Jenkins into Dockers</vt:lpstr>
      <vt:lpstr>Integrating Jenkins into Dockers</vt:lpstr>
      <vt:lpstr>Integrating Jenkins into Dockers</vt:lpstr>
      <vt:lpstr>Integrating Jenkins into Dockers</vt:lpstr>
      <vt:lpstr>Integrating Jenkins into Dockers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</cp:revision>
  <dcterms:modified xsi:type="dcterms:W3CDTF">2024-01-18T01:39:36Z</dcterms:modified>
</cp:coreProperties>
</file>