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4012" r:id="rId2"/>
    <p:sldId id="4030" r:id="rId3"/>
    <p:sldId id="4018" r:id="rId4"/>
    <p:sldId id="4013" r:id="rId5"/>
    <p:sldId id="4014" r:id="rId6"/>
    <p:sldId id="4019" r:id="rId7"/>
    <p:sldId id="4020" r:id="rId8"/>
    <p:sldId id="4017" r:id="rId9"/>
    <p:sldId id="4021" r:id="rId10"/>
    <p:sldId id="4023" r:id="rId11"/>
    <p:sldId id="4028" r:id="rId12"/>
    <p:sldId id="4029" r:id="rId13"/>
    <p:sldId id="1488" r:id="rId14"/>
    <p:sldId id="3999" r:id="rId15"/>
    <p:sldId id="4000" r:id="rId16"/>
    <p:sldId id="4001" r:id="rId17"/>
    <p:sldId id="4002" r:id="rId18"/>
    <p:sldId id="4003" r:id="rId19"/>
    <p:sldId id="4004" r:id="rId20"/>
    <p:sldId id="4005" r:id="rId21"/>
    <p:sldId id="4031" r:id="rId22"/>
    <p:sldId id="4033" r:id="rId23"/>
    <p:sldId id="4032" r:id="rId24"/>
    <p:sldId id="4034" r:id="rId25"/>
    <p:sldId id="4035" r:id="rId26"/>
    <p:sldId id="4036" r:id="rId27"/>
    <p:sldId id="4037" r:id="rId28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6">
          <p15:clr>
            <a:srgbClr val="A4A3A4"/>
          </p15:clr>
        </p15:guide>
        <p15:guide id="2" pos="3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890" autoAdjust="0"/>
  </p:normalViewPr>
  <p:slideViewPr>
    <p:cSldViewPr snapToGrid="0" snapToObjects="1">
      <p:cViewPr>
        <p:scale>
          <a:sx n="70" d="100"/>
          <a:sy n="70" d="100"/>
        </p:scale>
        <p:origin x="1356" y="228"/>
      </p:cViewPr>
      <p:guideLst>
        <p:guide orient="horz" pos="2156"/>
        <p:guide pos="3116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 snapToObjects="1">
      <p:cViewPr varScale="1">
        <p:scale>
          <a:sx n="92" d="100"/>
          <a:sy n="92" d="100"/>
        </p:scale>
        <p:origin x="60" y="1680"/>
      </p:cViewPr>
      <p:guideLst>
        <p:guide orient="horz" pos="2156"/>
        <p:guide pos="3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2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2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2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01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6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4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8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95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60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88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9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3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1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76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7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mc:AlternateContent xmlns:mc="http://schemas.openxmlformats.org/markup-compatibility/2006" xmlns:p14="http://schemas.microsoft.com/office/powerpoint/2010/main">
  <mc:Choice Requires="p14">
    <p:sldLayout xmlns:a="http://schemas.openxmlformats.org/drawingml/2006/main" xmlns:r="http://schemas.openxmlformats.org/officeDocument/2006/relationships" xmlns:p="http://schemas.openxmlformats.org/presentationml/2006/main" preserve="1" userDrawn="1">
      <p:cSld name="2_사용자 지정 레이아웃"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6" name="Slide Number Placeholder 5"/>
              <p:cNvSpPr>
                <a:spLocks noGrp="1"/>
              </p:cNvSpPr>
              <p:nvPr>
                <p:ph type="sldNum" sz="quarter" idx="4"/>
              </p:nvPr>
            </p:nvSpPr>
            <p:spPr>
              <a:xfrm>
                <a:off x="8874760" y="6527165"/>
                <a:ext cx="103124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r">
                  <a:defRPr sz="100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fld id="{2FF31CB8-EE0B-4A6A-8561-904A0AB35B79}" type="slidenum">
                  <a:rPr lang="ko-KR" altLang="en-US" smtClean="0"/>
                  <a:pPr/>
                  <a:t>‹#›</a:t>
                </a:fld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857250" y="391795"/>
                <a:ext cx="9048750" cy="4781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7" name="제목 46"/>
              <p:cNvSpPr>
                <a:spLocks noGrp="1"/>
              </p:cNvSpPr>
              <p:nvPr>
                <p:ph type="title"/>
              </p:nvPr>
            </p:nvSpPr>
            <p:spPr>
              <a:xfrm>
                <a:off x="993140" y="481330"/>
                <a:ext cx="2946400" cy="332105"/>
              </a:xfrm>
            </p:spPr>
            <p:txBody>
              <a:bodyPr wrap="none" lIns="0" tIns="0" rIns="0" bIns="0" anchor="b" anchorCtr="0">
                <a:spAutoFit/>
              </a:bodyPr>
              <a:lstStyle>
                <a:lvl1pPr marL="0" algn="l" defTabSz="457200" rtl="0" eaLnBrk="1" latinLnBrk="0" hangingPunct="1">
                  <a:defRPr lang="ko-KR" altLang="en-US" sz="2400" kern="1200" dirty="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1pPr>
              </a:lstStyle>
              <a:p>
                <a:r>
                  <a:rPr lang="ko-KR" altLang="en-US" dirty="0"/>
                  <a:t>마스터 제목 스타일 편집</a:t>
                </a: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>
                <a:off x="0" y="391795"/>
                <a:ext cx="579120" cy="478155"/>
              </a:xfrm>
              <a:prstGeom prst="rect">
                <a:avLst/>
              </a:prstGeom>
              <a:solidFill>
                <a:srgbClr val="215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2" name="직사각형 21"/>
              <p:cNvSpPr/>
              <p:nvPr userDrawn="1"/>
            </p:nvSpPr>
            <p:spPr>
              <a:xfrm>
                <a:off x="664845" y="391795"/>
                <a:ext cx="106680" cy="478155"/>
              </a:xfrm>
              <a:prstGeom prst="rect">
                <a:avLst/>
              </a:prstGeom>
              <a:solidFill>
                <a:srgbClr val="21569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9" name="텍스트 개체 틀 4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7215" y="1066800"/>
                <a:ext cx="8980170" cy="276860"/>
              </a:xfrm>
            </p:spPr>
            <p:txBody>
              <a:bodyPr lIns="0" tIns="0" rIns="0" bIns="0" anchor="ctr">
                <a:spAutoFit/>
              </a:bodyPr>
              <a:lstStyle>
                <a:lvl1pPr marL="0" indent="0" algn="l" defTabSz="495285" rtl="0" eaLnBrk="1" latinLnBrk="0" hangingPunct="1">
                  <a:buNone/>
                  <a:defRPr lang="ko-KR" altLang="en-US" sz="2000" b="1" kern="1200" dirty="0" smtClean="0">
                    <a:solidFill>
                      <a:srgbClr val="21569E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defRPr>
                </a:lvl1pPr>
                <a:lvl2pPr marL="495285" indent="0">
                  <a:buNone/>
                  <a:defRPr sz="1300">
                    <a:latin typeface="+mn-ea"/>
                    <a:ea typeface="+mn-ea"/>
                  </a:defRPr>
                </a:lvl2pPr>
                <a:lvl3pPr marL="990570" indent="0">
                  <a:buNone/>
                  <a:defRPr sz="1300">
                    <a:latin typeface="+mn-ea"/>
                    <a:ea typeface="+mn-ea"/>
                  </a:defRPr>
                </a:lvl3pPr>
                <a:lvl4pPr marL="1485854" indent="0">
                  <a:buNone/>
                  <a:defRPr sz="1300">
                    <a:latin typeface="+mn-ea"/>
                    <a:ea typeface="+mn-ea"/>
                  </a:defRPr>
                </a:lvl4pPr>
                <a:lvl5pPr marL="1981139" indent="0">
                  <a:buNone/>
                  <a:defRPr sz="1300">
                    <a:latin typeface="+mn-ea"/>
                    <a:ea typeface="+mn-ea"/>
                  </a:defRPr>
                </a:lvl5pPr>
              </a:lstStyle>
              <a:p>
                <a:pPr lvl="0"/>
                <a:r>
                  <a:rPr lang="ko-KR" altLang="en-US" dirty="0"/>
                  <a:t>마스터 텍스트 스타일 편집</a:t>
                </a:r>
              </a:p>
            </p:txBody>
          </p:sp>
          <p:sp>
            <p:nvSpPr>
              <p:cNvPr id="30" name="텍스트 개체 틀 15"/>
              <p:cNvSpPr>
                <a:spLocks noGrp="1"/>
              </p:cNvSpPr>
              <p:nvPr>
                <p:ph type="body" sz="quarter" idx="14" hasCustomPrompt="1"/>
              </p:nvPr>
            </p:nvSpPr>
            <p:spPr>
              <a:xfrm>
                <a:off x="76835" y="511810"/>
                <a:ext cx="425450" cy="276860"/>
              </a:xfrm>
            </p:spPr>
            <p:txBody>
              <a:bodyPr lIns="0" tIns="0" rIns="0" bIns="0" anchor="ctr">
                <a:spAutoFit/>
              </a:bodyPr>
              <a:lstStyle>
                <a:lvl1pPr marL="0" indent="0" algn="ctr" defTabSz="457200" rtl="0" eaLnBrk="1" latinLnBrk="0" hangingPunct="1">
                  <a:buNone/>
                  <a:defRPr lang="ko-KR" altLang="en-US" sz="2000" kern="1200" dirty="0">
                    <a:solidFill>
                      <a:schemeClr val="lt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defRPr>
                </a:lvl1pPr>
              </a:lstStyle>
              <a:p>
                <a:pPr lvl="0"/>
                <a:r>
                  <a:rPr lang="en-US" altLang="ko-KR" dirty="0"/>
                  <a:t>00</a:t>
                </a:r>
                <a:endParaRPr lang="ko-KR" altLang="en-US" dirty="0"/>
              </a:p>
            </p:txBody>
          </p:sp>
        </p:spTree>
        <p:extLst>
          <p:ext uri="{BB962C8B-B14F-4D97-AF65-F5344CB8AC3E}">
            <p14:creationId val="2078395356"/>
          </p:ext>
        </p:extLst>
      </p:cSld>
      <p:clrMapOvr>
        <a:masterClrMapping/>
      </p:clrMapOvr>
      <p:extLst mod="1">
        <p:ext uri="{DCECCB84-F9BA-43D5-87BE-67443E8EF086}">
          <p15:sldGuideLst xmlns:p15="http://schemas.microsoft.com/office/powerpoint/2012/main">
            <p15:guide id="3" pos="353">
              <p15:clr>
                <a:srgbClr val="FBAE40"/>
              </p15:clr>
            </p15:guide>
            <p15:guide id="6" pos="5887" userDrawn="1">
              <p15:clr>
                <a:srgbClr val="FBAE40"/>
              </p15:clr>
            </p15:guide>
            <p15:guide id="7" orient="horz" pos="2319" userDrawn="1">
              <p15:clr>
                <a:srgbClr val="FBAE40"/>
              </p15:clr>
            </p15:guide>
            <p15:guide id="8" orient="horz" pos="550" userDrawn="1">
              <p15:clr>
                <a:srgbClr val="FBAE40"/>
              </p15:clr>
            </p15:guide>
            <p15:guide id="9" pos="217" userDrawn="1">
              <p15:clr>
                <a:srgbClr val="FBAE40"/>
              </p15:clr>
            </p15:guide>
            <p15:guide id="10" pos="6023" userDrawn="1">
              <p15:clr>
                <a:srgbClr val="FBAE40"/>
              </p15:clr>
            </p15:guide>
            <p15:guide id="12" orient="horz" pos="981" userDrawn="1">
              <p15:clr>
                <a:srgbClr val="FBAE40"/>
              </p15:clr>
            </p15:guide>
          </p15:sldGuideLst>
        </p:ext>
      </p:extLst>
    </p:sldLayout>
  </mc:Choice>
  <mc:Fallback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 dirty="0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01. Spring boot</a:t>
            </a:r>
            <a:endParaRPr lang="ko-KR" altLang="en-US" sz="3600" spc="-162" dirty="0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31FAF1-E7F4-4A8B-AC81-3C1F6D60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77" y="5116814"/>
            <a:ext cx="3439423" cy="46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39348"/>
            <a:ext cx="8980805" cy="332399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</a:rPr>
              <a:t>Spring boot Actuator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65785" y="1405254"/>
            <a:ext cx="9118263" cy="3541097"/>
          </a:xfrm>
          <a:prstGeom prst="roundRect">
            <a:avLst>
              <a:gd name="adj" fmla="val 4189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health:displaying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trace:displaying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8" name="그림 7" descr="/var/mobile/Containers/Data/Application/84F2B853-1359-4179-806F-D935485C24BC/tmp/_d/image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" y="5034915"/>
            <a:ext cx="9841230" cy="1823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92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45"/>
          <p:cNvSpPr txBox="1">
            <a:spLocks noGrp="1"/>
          </p:cNvSpPr>
          <p:nvPr>
            <p:ph type="body" idx="13"/>
          </p:nvPr>
        </p:nvSpPr>
        <p:spPr>
          <a:xfrm>
            <a:off x="752792" y="1092934"/>
            <a:ext cx="8980805" cy="307777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>
            <a:lvl1pPr marL="0" indent="0" algn="l" defTabSz="4953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rgbClr val="21569E"/>
                </a:solidFill>
                <a:latin typeface="KoPub돋움체 Medium" charset="0"/>
                <a:ea typeface="KoPub돋움체 Medium" charset="0"/>
                <a:cs typeface="Arial" charset="0"/>
              </a:defRPr>
            </a:lvl1pPr>
            <a:lvl2pPr marL="495300" lvl="1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2pPr>
            <a:lvl3pPr marL="990600" lvl="2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3pPr>
            <a:lvl4pPr marL="1485900" lvl="3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4pPr>
            <a:lvl5pPr marL="1981200" lvl="4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5pPr>
          </a:lstStyle>
          <a:p>
            <a:pPr marL="0" indent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Developer Tools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178877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045A907E-CA7A-4B56-8AD0-D4C05B702DC0}"/>
              </a:ext>
            </a:extLst>
          </p:cNvPr>
          <p:cNvSpPr/>
          <p:nvPr/>
        </p:nvSpPr>
        <p:spPr>
          <a:xfrm>
            <a:off x="752475" y="1541780"/>
            <a:ext cx="8803005" cy="122047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spring-boot-devtools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86772F-524B-42D9-A7EB-6654777DC8DD}"/>
              </a:ext>
            </a:extLst>
          </p:cNvPr>
          <p:cNvSpPr/>
          <p:nvPr/>
        </p:nvSpPr>
        <p:spPr>
          <a:xfrm>
            <a:off x="1470660" y="3109595"/>
            <a:ext cx="7545070" cy="13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74316-BCF8-47D2-8ED3-9855E719F50E}"/>
              </a:ext>
            </a:extLst>
          </p:cNvPr>
          <p:cNvSpPr/>
          <p:nvPr/>
        </p:nvSpPr>
        <p:spPr>
          <a:xfrm>
            <a:off x="1470660" y="4781550"/>
            <a:ext cx="4953000" cy="15697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devtools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restart: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exclude: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static/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8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Developer Tools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045A907E-CA7A-4B56-8AD0-D4C05B702DC0}"/>
              </a:ext>
            </a:extLst>
          </p:cNvPr>
          <p:cNvSpPr/>
          <p:nvPr/>
        </p:nvSpPr>
        <p:spPr>
          <a:xfrm>
            <a:off x="752475" y="1587500"/>
            <a:ext cx="8803005" cy="306260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bootstrap.yml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spring.cloud.bootstrap.enabled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spring.cloud.bootstrap.name .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74316-BCF8-47D2-8ED3-9855E719F50E}"/>
              </a:ext>
            </a:extLst>
          </p:cNvPr>
          <p:cNvSpPr/>
          <p:nvPr/>
        </p:nvSpPr>
        <p:spPr>
          <a:xfrm>
            <a:off x="1470660" y="4781550"/>
            <a:ext cx="4953000" cy="15697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192.168.99.100:8888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541430" cy="3323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66800"/>
            <a:ext cx="898080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Entity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90245" y="1542415"/>
            <a:ext cx="8785860" cy="448310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refers to an object that is mapped to a DB table.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25475" y="2297430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</a:rPr>
              <a:t>Entity Manager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5" name="모서리가 둥근 직사각형 12"/>
          <p:cNvSpPr>
            <a:spLocks/>
          </p:cNvSpPr>
          <p:nvPr/>
        </p:nvSpPr>
        <p:spPr>
          <a:xfrm>
            <a:off x="567690" y="3080901"/>
            <a:ext cx="8785860" cy="2145268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33C4E2-AC69-40EC-911F-8BF444B04B86}"/>
              </a:ext>
            </a:extLst>
          </p:cNvPr>
          <p:cNvGrpSpPr/>
          <p:nvPr/>
        </p:nvGrpSpPr>
        <p:grpSpPr>
          <a:xfrm>
            <a:off x="394970" y="2366645"/>
            <a:ext cx="182245" cy="137795"/>
            <a:chOff x="394970" y="2366645"/>
            <a:chExt cx="182245" cy="137795"/>
          </a:xfrm>
        </p:grpSpPr>
        <p:sp>
          <p:nvSpPr>
            <p:cNvPr id="20" name="갈매기형 수장 23">
              <a:extLst>
                <a:ext uri="{FF2B5EF4-FFF2-40B4-BE49-F238E27FC236}">
                  <a16:creationId xmlns:a16="http://schemas.microsoft.com/office/drawing/2014/main" id="{88218ACE-C70B-4C86-9544-921F9762D156}"/>
                </a:ext>
              </a:extLst>
            </p:cNvPr>
            <p:cNvSpPr/>
            <p:nvPr/>
          </p:nvSpPr>
          <p:spPr>
            <a:xfrm>
              <a:off x="394970" y="236664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21" name="갈매기형 수장 24">
              <a:extLst>
                <a:ext uri="{FF2B5EF4-FFF2-40B4-BE49-F238E27FC236}">
                  <a16:creationId xmlns:a16="http://schemas.microsoft.com/office/drawing/2014/main" id="{A239D601-3282-4F8D-A39D-92FF81AB4715}"/>
                </a:ext>
              </a:extLst>
            </p:cNvPr>
            <p:cNvSpPr/>
            <p:nvPr/>
          </p:nvSpPr>
          <p:spPr>
            <a:xfrm>
              <a:off x="476885" y="236664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1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541430" cy="3323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66800"/>
            <a:ext cx="898080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Persistent Context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67385" y="1422400"/>
            <a:ext cx="8785860" cy="120840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230" y="2920365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</a:rPr>
              <a:t>First Cache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5" name="모서리가 둥근 직사각형 12"/>
          <p:cNvSpPr>
            <a:spLocks/>
          </p:cNvSpPr>
          <p:nvPr/>
        </p:nvSpPr>
        <p:spPr>
          <a:xfrm>
            <a:off x="605155" y="3486785"/>
            <a:ext cx="8785860" cy="210883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670" y="1123950"/>
            <a:ext cx="182245" cy="137795"/>
            <a:chOff x="280670" y="1123950"/>
            <a:chExt cx="182245" cy="137795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280670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36195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670" y="2972435"/>
            <a:ext cx="182245" cy="137795"/>
            <a:chOff x="280670" y="2972435"/>
            <a:chExt cx="182245" cy="137795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280670" y="297243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361950" y="297243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0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541430" cy="3323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66800"/>
            <a:ext cx="898080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write delay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75005" y="1679773"/>
            <a:ext cx="8785860" cy="783193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queries without sending a query to the DB until committing a transaction, and run the query at once upon commitment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230" y="2920365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</a:rPr>
              <a:t>change detection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5" name="모서리가 둥근 직사각형 12"/>
          <p:cNvSpPr>
            <a:spLocks/>
          </p:cNvSpPr>
          <p:nvPr/>
        </p:nvSpPr>
        <p:spPr>
          <a:xfrm>
            <a:off x="773430" y="3213219"/>
            <a:ext cx="8785860" cy="1123712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committing a transaction, compare the value of the entity stored in the primary cache with the value of the current entity and detect any changes and automatically reflect them in the DB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670" y="1123950"/>
            <a:ext cx="182245" cy="137795"/>
            <a:chOff x="280670" y="1123950"/>
            <a:chExt cx="182245" cy="137795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280670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36195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670" y="2972435"/>
            <a:ext cx="182245" cy="137795"/>
            <a:chOff x="280670" y="2972435"/>
            <a:chExt cx="182245" cy="137795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280670" y="297243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361950" y="297243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43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541430" cy="3323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66800"/>
            <a:ext cx="8980805" cy="277495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Defered</a:t>
            </a:r>
            <a:r>
              <a:rPr lang="en-US" altLang="ko-KR" dirty="0">
                <a:latin typeface="Arial" panose="020B0604020202020204" pitchFamily="34" charset="0"/>
              </a:rPr>
              <a:t> Loading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361950" y="1609661"/>
            <a:ext cx="8785860" cy="783193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means querying data by sending queries when needed, rather than loading the data requested by the query directly into the app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230" y="3522027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</a:rPr>
              <a:t>Summary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670" y="1123950"/>
            <a:ext cx="182245" cy="137795"/>
            <a:chOff x="280670" y="1123950"/>
            <a:chExt cx="182245" cy="137795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280670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36195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670" y="3574097"/>
            <a:ext cx="182245" cy="137795"/>
            <a:chOff x="280670" y="2972435"/>
            <a:chExt cx="182245" cy="137795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280670" y="297243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361950" y="297243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 Box 2"/>
          <p:cNvSpPr txBox="1">
            <a:spLocks/>
          </p:cNvSpPr>
          <p:nvPr/>
        </p:nvSpPr>
        <p:spPr>
          <a:xfrm>
            <a:off x="725170" y="4164012"/>
            <a:ext cx="856361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Arial" panose="020B0604020202020204" pitchFamily="34" charset="0"/>
                <a:ea typeface="NanumGothic" charset="0"/>
                <a:cs typeface="Arial" panose="020B0604020202020204" pitchFamily="34" charset="0"/>
              </a:rPr>
              <a:t>To increase performance by minimizing DB access</a:t>
            </a:r>
            <a:endParaRPr lang="ko-KR" altLang="en-US" sz="1800">
              <a:latin typeface="Arial" panose="020B0604020202020204" pitchFamily="34" charset="0"/>
              <a:ea typeface="NanumGothi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1655903" cy="3323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95630" y="1158875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Spring Data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75005" y="1509593"/>
            <a:ext cx="8785860" cy="783193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DB usage at class level to focus on business logic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spring data through the interface provided by spring data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94995" y="2969895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</a:rPr>
              <a:t>Spring Data JPA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5" name="모서리가 둥근 직사각형 12"/>
          <p:cNvSpPr>
            <a:spLocks/>
          </p:cNvSpPr>
          <p:nvPr/>
        </p:nvSpPr>
        <p:spPr>
          <a:xfrm>
            <a:off x="560070" y="3557695"/>
            <a:ext cx="8785860" cy="1464231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JPA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99085" y="1216025"/>
            <a:ext cx="182245" cy="137795"/>
            <a:chOff x="299085" y="1216025"/>
            <a:chExt cx="182245" cy="137795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299085" y="121602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380365" y="121602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04800" y="3021330"/>
            <a:ext cx="182245" cy="137795"/>
            <a:chOff x="304800" y="3021330"/>
            <a:chExt cx="182245" cy="137795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304800" y="302133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386715" y="302133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114978-2184-47C3-BA2A-67680A7E70C8}"/>
              </a:ext>
            </a:extLst>
          </p:cNvPr>
          <p:cNvSpPr/>
          <p:nvPr/>
        </p:nvSpPr>
        <p:spPr>
          <a:xfrm>
            <a:off x="789685" y="5237480"/>
            <a:ext cx="8422640" cy="92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@Repository</a:t>
            </a:r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BookRepository</a:t>
            </a:r>
            <a:r>
              <a:rPr lang="en-US" altLang="ko-KR" dirty="0"/>
              <a:t> extends </a:t>
            </a:r>
            <a:r>
              <a:rPr lang="en-US" altLang="ko-KR" dirty="0" err="1"/>
              <a:t>CrudRepository</a:t>
            </a:r>
            <a:r>
              <a:rPr lang="en-US" altLang="ko-KR" dirty="0"/>
              <a:t>&lt;Book, Integer&gt; 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85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55903" cy="332399"/>
          </a:xfrm>
        </p:spPr>
        <p:txBody>
          <a:bodyPr/>
          <a:lstStyle/>
          <a:p>
            <a:r>
              <a:rPr lang="en-US" altLang="ko-KR" dirty="0"/>
              <a:t>Spring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156" y="125142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Spring Data</a:t>
            </a:r>
            <a:r>
              <a:rPr lang="ko-KR" altLang="en-US" dirty="0"/>
              <a:t> </a:t>
            </a:r>
            <a:r>
              <a:rPr lang="en-US" altLang="ko-KR" dirty="0"/>
              <a:t>JPA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262" y="130312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3C4540-3FDD-4387-BD4B-71C040804D81}"/>
              </a:ext>
            </a:extLst>
          </p:cNvPr>
          <p:cNvSpPr/>
          <p:nvPr/>
        </p:nvSpPr>
        <p:spPr>
          <a:xfrm>
            <a:off x="855320" y="1957286"/>
            <a:ext cx="89783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Book(5,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"my book"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yklee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List&lt;Book&gt; </a:t>
            </a:r>
            <a:r>
              <a:rPr lang="en-US" altLang="ko-KR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bookList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(List&lt;Book&gt;) </a:t>
            </a:r>
            <a:r>
              <a:rPr lang="en-US" altLang="ko-KR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.deleteById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55903" cy="332399"/>
          </a:xfrm>
        </p:spPr>
        <p:txBody>
          <a:bodyPr/>
          <a:lstStyle/>
          <a:p>
            <a:r>
              <a:rPr lang="en-US" altLang="ko-KR" dirty="0"/>
              <a:t>Spring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156" y="125142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Entity Sample Code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262" y="130312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61F75-8B58-4B02-B232-928D3D69A806}"/>
              </a:ext>
            </a:extLst>
          </p:cNvPr>
          <p:cNvSpPr/>
          <p:nvPr/>
        </p:nvSpPr>
        <p:spPr>
          <a:xfrm>
            <a:off x="3127011" y="1100288"/>
            <a:ext cx="70098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@Getter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NoArgsConstructor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(access=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AccessLevel.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AllArgsConstructor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updatable=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"author"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CreationTimestamp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"published"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columnDefinition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"TIMESTAMP DEFAULT CURRENT_TIMESTAMP"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updatable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TIMESTAMP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published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2143215" cy="332399"/>
          </a:xfrm>
        </p:spPr>
        <p:txBody>
          <a:bodyPr/>
          <a:lstStyle/>
          <a:p>
            <a:r>
              <a:rPr lang="en-US" altLang="ko-KR" dirty="0">
                <a:latin typeface="airal"/>
              </a:rPr>
              <a:t>Spring boot</a:t>
            </a:r>
            <a:r>
              <a:rPr lang="ko-KR" altLang="en-US" dirty="0">
                <a:latin typeface="airal"/>
              </a:rPr>
              <a:t> </a:t>
            </a:r>
            <a:r>
              <a:rPr lang="en-US" altLang="ko-KR" dirty="0">
                <a:latin typeface="airal"/>
              </a:rPr>
              <a:t>basic</a:t>
            </a:r>
            <a:endParaRPr lang="ko-KR" altLang="en-US" dirty="0">
              <a:latin typeface="airal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50791"/>
            <a:ext cx="8980170" cy="332399"/>
          </a:xfrm>
        </p:spPr>
        <p:txBody>
          <a:bodyPr/>
          <a:lstStyle/>
          <a:p>
            <a:r>
              <a:rPr lang="en-US" altLang="ko-KR" sz="2400" dirty="0">
                <a:latin typeface="airal"/>
              </a:rPr>
              <a:t>Starter</a:t>
            </a:r>
            <a:endParaRPr lang="ko-KR" altLang="en-US" sz="2400" dirty="0">
              <a:latin typeface="air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iral"/>
              </a:rPr>
              <a:t>01</a:t>
            </a:r>
            <a:endParaRPr lang="ko-KR" altLang="en-US" dirty="0">
              <a:latin typeface="airal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410845" y="1728243"/>
            <a:ext cx="8785860" cy="1804749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iral"/>
                <a:cs typeface="Arial" charset="0"/>
              </a:rPr>
              <a:t>Provide Dependencies to be Included in the Application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iral"/>
                <a:cs typeface="Arial" charset="0"/>
              </a:rPr>
              <a:t>Provides auto configuration</a:t>
            </a:r>
            <a:endParaRPr lang="ko-KR" altLang="en-US" sz="2000" dirty="0">
              <a:solidFill>
                <a:srgbClr val="24292E"/>
              </a:solidFill>
              <a:latin typeface="airal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iral"/>
                <a:cs typeface="Arial" charset="0"/>
              </a:rPr>
              <a:t>spring-boot-starter-*</a:t>
            </a:r>
            <a:endParaRPr lang="ko-KR" altLang="en-US" sz="2000" dirty="0">
              <a:solidFill>
                <a:srgbClr val="24292E"/>
              </a:solidFill>
              <a:latin typeface="airal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iral"/>
                <a:cs typeface="Arial" charset="0"/>
              </a:rPr>
              <a:t>Spring boot is distributed in its own web container in Jar file format</a:t>
            </a:r>
            <a:endParaRPr lang="ko-KR" altLang="en-US" sz="2000" dirty="0">
              <a:solidFill>
                <a:srgbClr val="24292E"/>
              </a:solidFill>
              <a:latin typeface="airal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iral"/>
                <a:cs typeface="Arial" charset="0"/>
              </a:rPr>
              <a:t>Microservice should not share DB or web containers</a:t>
            </a:r>
            <a:endParaRPr lang="ko-KR" altLang="en-US" sz="2000" dirty="0">
              <a:solidFill>
                <a:srgbClr val="24292E"/>
              </a:solidFill>
              <a:latin typeface="airal"/>
              <a:cs typeface="Arial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iral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iral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1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46"/>
          <p:cNvSpPr txBox="1">
            <a:spLocks noGrp="1"/>
          </p:cNvSpPr>
          <p:nvPr>
            <p:ph type="title"/>
          </p:nvPr>
        </p:nvSpPr>
        <p:spPr>
          <a:xfrm>
            <a:off x="993139" y="481330"/>
            <a:ext cx="1619250" cy="332740"/>
          </a:xfrm>
          <a:prstGeom prst="rect">
            <a:avLst/>
          </a:prstGeom>
        </p:spPr>
        <p:txBody>
          <a:bodyPr vert="horz" wrap="none" lIns="0" tIns="0" rIns="0" bIns="0" numCol="1" anchor="b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KoPub돋움체 Bold" charset="0"/>
                <a:ea typeface="KoPub돋움체 Bold" charset="0"/>
                <a:cs typeface="+mn-cs"/>
              </a:defRPr>
            </a:lvl1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Spring data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240" y="1251585"/>
            <a:ext cx="8980170" cy="2768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Entity sample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045" y="1303020"/>
            <a:ext cx="182245" cy="137795"/>
            <a:chOff x="360045" y="1303020"/>
            <a:chExt cx="182245" cy="137795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360045" y="130302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441960" y="130302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F1FF372-C7AC-4C6E-B4DA-D94AEA22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889125"/>
            <a:ext cx="6980555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1323F-B309-4DB2-AFA1-6AC349C0BE48}"/>
              </a:ext>
            </a:extLst>
          </p:cNvPr>
          <p:cNvSpPr/>
          <p:nvPr/>
        </p:nvSpPr>
        <p:spPr>
          <a:xfrm>
            <a:off x="1331191" y="1682951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@Document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(collection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"person"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F088D-426F-467A-A900-6A72220E1396}"/>
              </a:ext>
            </a:extLst>
          </p:cNvPr>
          <p:cNvSpPr/>
          <p:nvPr/>
        </p:nvSpPr>
        <p:spPr>
          <a:xfrm>
            <a:off x="1331191" y="4343784"/>
            <a:ext cx="70092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PersonRepository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MongoRepository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&lt;Person, String&gt;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findByAgeGreaterThan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1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34A81-5348-4832-A428-4BBD657509B7}"/>
              </a:ext>
            </a:extLst>
          </p:cNvPr>
          <p:cNvSpPr/>
          <p:nvPr/>
        </p:nvSpPr>
        <p:spPr>
          <a:xfrm>
            <a:off x="1013690" y="1819645"/>
            <a:ext cx="78786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profiles: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data: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mongodb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#host: 192.168.99.100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localhsot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27017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database: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microservice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#username: micro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#password: micro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autoconfigure: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exclude: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org.springframework.boot.autoconfigure.mongo.embedded.EmbeddedMongoAutoConfiguration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8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6F24B-2BA2-4F33-B114-B095B51E184E}"/>
              </a:ext>
            </a:extLst>
          </p:cNvPr>
          <p:cNvSpPr/>
          <p:nvPr/>
        </p:nvSpPr>
        <p:spPr>
          <a:xfrm>
            <a:off x="1839866" y="1132090"/>
            <a:ext cx="680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docker run -d --name mongo -p 27017:27017 mongo:4.4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B4C627-6655-4190-A0F3-208A55BF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3" y="1718705"/>
            <a:ext cx="8646507" cy="48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995BD81-C25A-4809-BE1D-7D121A91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8" y="1666888"/>
            <a:ext cx="8645911" cy="46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C70053D-D2FC-4B26-918C-ACEAD6AA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7589"/>
            <a:ext cx="7721600" cy="5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9AC1CCC-0CDA-4387-9F70-8463126F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38" y="1577186"/>
            <a:ext cx="8043921" cy="52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7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4AB5127-11CA-4342-BB95-82DC3060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" y="1647503"/>
            <a:ext cx="9779047" cy="45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20394" y="1092583"/>
            <a:ext cx="8980805" cy="332399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</a:rPr>
              <a:t>main class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20394" y="1679593"/>
            <a:ext cx="8980805" cy="1123712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SpringBootApplication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@Configuration,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EnableAutoConfiguration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ComponentScan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spring-boot-starter-web include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80147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AD1512-E48A-4E09-8D40-23E7386CB974}"/>
              </a:ext>
            </a:extLst>
          </p:cNvPr>
          <p:cNvSpPr/>
          <p:nvPr/>
        </p:nvSpPr>
        <p:spPr>
          <a:xfrm>
            <a:off x="993140" y="3095515"/>
            <a:ext cx="8155940" cy="156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2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39348"/>
            <a:ext cx="8980805" cy="332399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</a:rPr>
              <a:t>App build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04837" y="1686373"/>
            <a:ext cx="8785860" cy="1710095"/>
          </a:xfrm>
          <a:prstGeom prst="roundRect">
            <a:avLst>
              <a:gd name="adj" fmla="val 8506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spring-boot-maven-plugin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pom.xml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Log4j, Slf4j,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Jackson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1054509" y="3832857"/>
            <a:ext cx="6723380" cy="1200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charset="0"/>
              </a:rPr>
              <a:t>plugin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&gt;</a:t>
            </a:r>
            <a:endParaRPr lang="ko-KR" altLang="en-US" sz="1800" dirty="0">
              <a:solidFill>
                <a:srgbClr val="008080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charset="0"/>
              </a:rPr>
              <a:t>groupId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latin typeface="Consolas" charset="0"/>
              </a:rPr>
              <a:t>org.springframework.boot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charset="0"/>
              </a:rPr>
              <a:t>groupId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&gt;</a:t>
            </a:r>
            <a:endParaRPr lang="ko-KR" altLang="en-US" sz="1800" dirty="0">
              <a:solidFill>
                <a:srgbClr val="008080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charset="0"/>
              </a:rPr>
              <a:t>artifactId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charset="0"/>
              </a:rPr>
              <a:t>spring-boot-maven-plugin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charset="0"/>
              </a:rPr>
              <a:t>artifactId</a:t>
            </a: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&gt;</a:t>
            </a:r>
            <a:endParaRPr lang="ko-KR" altLang="en-US" sz="1800" dirty="0">
              <a:solidFill>
                <a:srgbClr val="008080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charset="0"/>
              </a:rPr>
              <a:t>&lt;/plugin&gt;</a:t>
            </a:r>
            <a:endParaRPr lang="ko-KR" altLang="en-US" sz="1800" dirty="0">
              <a:solidFill>
                <a:srgbClr val="00808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45"/>
          <p:cNvSpPr txBox="1">
            <a:spLocks noGrp="1"/>
          </p:cNvSpPr>
          <p:nvPr>
            <p:ph type="body" idx="13"/>
          </p:nvPr>
        </p:nvSpPr>
        <p:spPr>
          <a:xfrm>
            <a:off x="577215" y="1051659"/>
            <a:ext cx="8980805" cy="307777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>
            <a:lvl1pPr marL="0" indent="0" algn="l" defTabSz="4953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rgbClr val="21569E"/>
                </a:solidFill>
                <a:latin typeface="KoPub돋움체 Medium" charset="0"/>
                <a:ea typeface="KoPub돋움체 Medium" charset="0"/>
                <a:cs typeface="Arial" charset="0"/>
              </a:defRPr>
            </a:lvl1pPr>
            <a:lvl2pPr marL="495300" lvl="1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2pPr>
            <a:lvl3pPr marL="990600" lvl="2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3pPr>
            <a:lvl4pPr marL="1485900" lvl="3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4pPr>
            <a:lvl5pPr marL="1981200" lvl="4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300">
                <a:latin typeface="+mn-ea"/>
                <a:ea typeface="+mn-ea"/>
              </a:defRPr>
            </a:lvl5pPr>
          </a:lstStyle>
          <a:p>
            <a:pPr marL="0" indent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Customizing the configuration file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05" y="1542375"/>
            <a:ext cx="8785225" cy="44267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 configuration information by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application.yml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A61927-4C0C-4FC2-942E-44118F8FBFF9}"/>
              </a:ext>
            </a:extLst>
          </p:cNvPr>
          <p:cNvSpPr/>
          <p:nvPr/>
        </p:nvSpPr>
        <p:spPr>
          <a:xfrm>
            <a:off x="1010285" y="2183765"/>
            <a:ext cx="8114030" cy="452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${port:2222}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logging: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pattern: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console: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"%d{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%-5level %logger{36} - %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"%d{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[%thread] %-5level %logger{36} - %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  level:</a:t>
            </a:r>
          </a:p>
          <a:p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    </a:t>
            </a:r>
            <a:r>
              <a:rPr lang="en-US" altLang="ko-KR" sz="1600" dirty="0" err="1">
                <a:solidFill>
                  <a:srgbClr val="FF0032"/>
                </a:solidFill>
                <a:latin typeface="Consolas" panose="020B0609020204030204" pitchFamily="49" charset="0"/>
              </a:rPr>
              <a:t>org.springframework.web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: DEBUG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app.log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management: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39348"/>
            <a:ext cx="8980805" cy="332399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</a:rPr>
              <a:t>Restful web service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05" y="1478914"/>
            <a:ext cx="9039728" cy="3663819"/>
          </a:xfrm>
          <a:prstGeom prst="roundRect">
            <a:avLst>
              <a:gd name="adj" fmla="val 349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Jackson library, which serializes and de-serializes JSON messages, is included in the spring-boot-starter-web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declare a model class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RestController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sets incoming HTTP requests to a controller empty class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RequestMapping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used to correspond to the controller method and HTTP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PostMapping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DeleteMapping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RequestMapping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(method=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RequestMethod.GET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..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RequestParam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Bind the path and input value of the request to object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RequestBody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Bind input JSON to Object using Jackson Library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4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0695"/>
            <a:ext cx="2385060" cy="33337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Spring boot basic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7215" y="1039348"/>
            <a:ext cx="8980805" cy="332399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</a:rPr>
              <a:t>API </a:t>
            </a:r>
            <a:r>
              <a:rPr lang="en-US" altLang="ko-KR" sz="2400" dirty="0" err="1">
                <a:latin typeface="Arial" panose="020B0604020202020204" pitchFamily="34" charset="0"/>
              </a:rPr>
              <a:t>documetation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04" y="1478915"/>
            <a:ext cx="9180877" cy="120904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Springfox-swagger2,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springfox-swagger-ui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0995" y="1123950"/>
            <a:ext cx="182245" cy="137795"/>
            <a:chOff x="340995" y="1123950"/>
            <a:chExt cx="182245" cy="137795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340995" y="1123950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422910" y="1123950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C047F-6D71-42A4-8DF1-049184AB791A}"/>
              </a:ext>
            </a:extLst>
          </p:cNvPr>
          <p:cNvSpPr/>
          <p:nvPr/>
        </p:nvSpPr>
        <p:spPr>
          <a:xfrm>
            <a:off x="416545" y="3170555"/>
            <a:ext cx="9457690" cy="353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Docket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XmlPullParserException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MavenXpp3Reader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MavenXpp3Reader();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Model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"pom.xml"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.title(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"Person Service 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 Documentation"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.description(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"Documentation automatically generated"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.version(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.getVersion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.contact(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youngkon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“yklee.wordpress.com"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“yklee2002@gmail.com"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Docket(DocumentationType.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SWAGGER_2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).select()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RequestHandlerSelectors.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pl.piomin.services.boot.controller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.paths(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PathSelectors.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()).build()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0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BB4CD5-556F-407F-903F-C35F3484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008"/>
            <a:ext cx="9906000" cy="47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88A3A7-1AD4-4EF4-9B5E-2583D6E0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72" y="1452636"/>
            <a:ext cx="8099054" cy="54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Pages>27</Pages>
  <Words>1667</Words>
  <Characters>0</Characters>
  <Application>Microsoft Office PowerPoint</Application>
  <DocSecurity>0</DocSecurity>
  <PresentationFormat>A4 용지(210x297mm)</PresentationFormat>
  <Lines>0</Lines>
  <Paragraphs>320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airal</vt:lpstr>
      <vt:lpstr>HY궁서</vt:lpstr>
      <vt:lpstr>HY울릉도M</vt:lpstr>
      <vt:lpstr>KoPub돋움체 Bold</vt:lpstr>
      <vt:lpstr>KoPub돋움체 Light</vt:lpstr>
      <vt:lpstr>KoPub돋움체 Medium</vt:lpstr>
      <vt:lpstr>NanumGothic</vt:lpstr>
      <vt:lpstr>Arial</vt:lpstr>
      <vt:lpstr>Consolas</vt:lpstr>
      <vt:lpstr>Wingdings</vt:lpstr>
      <vt:lpstr>Office 테마</vt:lpstr>
      <vt:lpstr>PowerPoint 프레젠테이션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JPA</vt:lpstr>
      <vt:lpstr>JPA</vt:lpstr>
      <vt:lpstr>JPA</vt:lpstr>
      <vt:lpstr>JPA</vt:lpstr>
      <vt:lpstr>Spring Data</vt:lpstr>
      <vt:lpstr>Spring Data</vt:lpstr>
      <vt:lpstr>Spring Data</vt:lpstr>
      <vt:lpstr>Spring data</vt:lpstr>
      <vt:lpstr>JPA</vt:lpstr>
      <vt:lpstr>JPA</vt:lpstr>
      <vt:lpstr>JPA</vt:lpstr>
      <vt:lpstr>JPA</vt:lpstr>
      <vt:lpstr>JPA</vt:lpstr>
      <vt:lpstr>JPA</vt:lpstr>
      <vt:lpstr>JPA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modified xsi:type="dcterms:W3CDTF">2024-01-15T03:24:56Z</dcterms:modified>
</cp:coreProperties>
</file>