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5" r:id="rId1"/>
  </p:sldMasterIdLst>
  <p:notesMasterIdLst>
    <p:notesMasterId r:id="rId29"/>
  </p:notesMasterIdLst>
  <p:handoutMasterIdLst>
    <p:handoutMasterId r:id="rId30"/>
  </p:handoutMasterIdLst>
  <p:sldIdLst>
    <p:sldId id="4012" r:id="rId2"/>
    <p:sldId id="4030" r:id="rId3"/>
    <p:sldId id="4018" r:id="rId4"/>
    <p:sldId id="4013" r:id="rId5"/>
    <p:sldId id="4014" r:id="rId6"/>
    <p:sldId id="4019" r:id="rId7"/>
    <p:sldId id="4020" r:id="rId8"/>
    <p:sldId id="4017" r:id="rId9"/>
    <p:sldId id="4021" r:id="rId10"/>
    <p:sldId id="4023" r:id="rId11"/>
    <p:sldId id="4028" r:id="rId12"/>
    <p:sldId id="4029" r:id="rId13"/>
    <p:sldId id="1488" r:id="rId14"/>
    <p:sldId id="3999" r:id="rId15"/>
    <p:sldId id="4000" r:id="rId16"/>
    <p:sldId id="4001" r:id="rId17"/>
    <p:sldId id="4002" r:id="rId18"/>
    <p:sldId id="4003" r:id="rId19"/>
    <p:sldId id="4004" r:id="rId20"/>
    <p:sldId id="4005" r:id="rId21"/>
    <p:sldId id="4031" r:id="rId22"/>
    <p:sldId id="4033" r:id="rId23"/>
    <p:sldId id="4032" r:id="rId24"/>
    <p:sldId id="4034" r:id="rId25"/>
    <p:sldId id="4035" r:id="rId26"/>
    <p:sldId id="4036" r:id="rId27"/>
    <p:sldId id="4037" r:id="rId28"/>
  </p:sldIdLst>
  <p:sldSz cx="9906000" cy="6858000" type="A4"/>
  <p:notesSz cx="9928225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1569E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TxStyle/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4890" autoAdjust="0"/>
  </p:normalViewPr>
  <p:slideViewPr>
    <p:cSldViewPr snapToGrid="0">
      <p:cViewPr varScale="1">
        <p:scale>
          <a:sx n="78" d="100"/>
          <a:sy n="78" d="100"/>
        </p:scale>
        <p:origin x="966" y="51"/>
      </p:cViewPr>
      <p:guideLst>
        <p:guide orient="horz" pos="2159"/>
        <p:guide pos="3119"/>
      </p:guideLst>
    </p:cSldViewPr>
  </p:slideViewPr>
  <p:outlineViewPr>
    <p:cViewPr>
      <p:scale>
        <a:sx n="33" d="100"/>
        <a:sy n="33" d="100"/>
      </p:scale>
      <p:origin x="0" y="-952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50922"/>
    </p:cViewPr>
  </p:sorterViewPr>
  <p:notesViewPr>
    <p:cSldViewPr snapToGrid="0">
      <p:cViewPr varScale="1">
        <p:scale>
          <a:sx n="92" d="100"/>
          <a:sy n="92" d="100"/>
        </p:scale>
        <p:origin x="60" y="16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1922" cy="340915"/>
          </a:xfrm>
          <a:prstGeom prst="rect">
            <a:avLst/>
          </a:prstGeom>
        </p:spPr>
        <p:txBody>
          <a:bodyPr vert="horz" lIns="91312" tIns="45657" rIns="91312" bIns="45657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989" y="2"/>
            <a:ext cx="4301922" cy="340915"/>
          </a:xfrm>
          <a:prstGeom prst="rect">
            <a:avLst/>
          </a:prstGeom>
        </p:spPr>
        <p:txBody>
          <a:bodyPr vert="horz" lIns="91312" tIns="45657" rIns="91312" bIns="45657"/>
          <a:lstStyle>
            <a:lvl1pPr algn="r">
              <a:defRPr sz="1200"/>
            </a:lvl1pPr>
          </a:lstStyle>
          <a:p>
            <a:pPr lvl="0">
              <a:defRPr/>
            </a:pPr>
            <a:r>
              <a:rPr lang="en-US" altLang="ko-KR">
                <a:latin typeface="KoPub돋움체 Medium"/>
                <a:ea typeface="KoPub돋움체 Medium"/>
              </a:rPr>
              <a:t>2018-11-21</a:t>
            </a: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761"/>
            <a:ext cx="4301922" cy="340915"/>
          </a:xfrm>
          <a:prstGeom prst="rect">
            <a:avLst/>
          </a:prstGeom>
        </p:spPr>
        <p:txBody>
          <a:bodyPr vert="horz" lIns="91312" tIns="45657" rIns="91312" bIns="45657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>
              <a:latin typeface="KoPub돋움체 Medium"/>
              <a:ea typeface="KoPub돋움체 Medium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989" y="6456761"/>
            <a:ext cx="4301922" cy="340915"/>
          </a:xfrm>
          <a:prstGeom prst="rect">
            <a:avLst/>
          </a:prstGeom>
        </p:spPr>
        <p:txBody>
          <a:bodyPr vert="horz" lIns="91312" tIns="45657" rIns="91312" bIns="45657" anchor="b"/>
          <a:lstStyle>
            <a:lvl1pPr algn="r">
              <a:defRPr sz="1200"/>
            </a:lvl1pPr>
          </a:lstStyle>
          <a:p>
            <a:pPr lvl="0">
              <a:defRPr/>
            </a:pPr>
            <a:fld id="{65D17C6A-3EEC-42F3-AEAE-7FF8875F99E1}" type="slidenum">
              <a:rPr lang="ko-KR" altLang="en-US">
                <a:latin typeface="KoPub돋움체 Medium"/>
                <a:ea typeface="KoPub돋움체 Medium"/>
              </a:rPr>
              <a:pPr lvl="0">
                <a:defRPr/>
              </a:pPr>
              <a:t>‹#›</a:t>
            </a:fld>
            <a:endParaRPr lang="ko-KR" altLang="en-US">
              <a:latin typeface="KoPub돋움체 Medium"/>
              <a:ea typeface="KoPub돋움체 Medium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4302231" cy="341064"/>
          </a:xfrm>
          <a:prstGeom prst="rect">
            <a:avLst/>
          </a:prstGeom>
        </p:spPr>
        <p:txBody>
          <a:bodyPr vert="horz" lIns="91312" tIns="45657" rIns="91312" bIns="45657"/>
          <a:lstStyle>
            <a:lvl1pPr algn="l">
              <a:defRPr sz="1200">
                <a:latin typeface="KoPub돋움체 Medium"/>
                <a:ea typeface="KoPub돋움체 Medium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9" y="0"/>
            <a:ext cx="4302231" cy="341064"/>
          </a:xfrm>
          <a:prstGeom prst="rect">
            <a:avLst/>
          </a:prstGeom>
        </p:spPr>
        <p:txBody>
          <a:bodyPr vert="horz" lIns="91312" tIns="45657" rIns="91312" bIns="45657"/>
          <a:lstStyle>
            <a:lvl1pPr algn="r">
              <a:defRPr sz="1200">
                <a:latin typeface="KoPub돋움체 Medium"/>
                <a:ea typeface="KoPub돋움체 Medium"/>
              </a:defRPr>
            </a:lvl1pPr>
          </a:lstStyle>
          <a:p>
            <a:pPr lvl="0">
              <a:defRPr/>
            </a:pPr>
            <a:r>
              <a:rPr lang="en-US" altLang="ko-KR"/>
              <a:t>2018-11-21</a:t>
            </a: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306763" y="849313"/>
            <a:ext cx="3314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7" rIns="91312" bIns="45657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2"/>
            <a:ext cx="7942580" cy="2676585"/>
          </a:xfrm>
          <a:prstGeom prst="rect">
            <a:avLst/>
          </a:prstGeom>
        </p:spPr>
        <p:txBody>
          <a:bodyPr vert="horz" lIns="91312" tIns="45657" rIns="91312" bIns="45657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6456613"/>
            <a:ext cx="4302231" cy="341063"/>
          </a:xfrm>
          <a:prstGeom prst="rect">
            <a:avLst/>
          </a:prstGeom>
        </p:spPr>
        <p:txBody>
          <a:bodyPr vert="horz" lIns="91312" tIns="45657" rIns="91312" bIns="45657" anchor="b"/>
          <a:lstStyle>
            <a:lvl1pPr algn="l">
              <a:defRPr sz="1200">
                <a:latin typeface="KoPub돋움체 Medium"/>
                <a:ea typeface="KoPub돋움체 Medium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9" y="6456613"/>
            <a:ext cx="4302231" cy="341063"/>
          </a:xfrm>
          <a:prstGeom prst="rect">
            <a:avLst/>
          </a:prstGeom>
        </p:spPr>
        <p:txBody>
          <a:bodyPr vert="horz" lIns="91312" tIns="45657" rIns="91312" bIns="45657" anchor="b"/>
          <a:lstStyle>
            <a:lvl1pPr algn="r">
              <a:defRPr sz="1200">
                <a:latin typeface="KoPub돋움체 Medium"/>
                <a:ea typeface="KoPub돋움체 Medium"/>
              </a:defRPr>
            </a:lvl1pPr>
          </a:lstStyle>
          <a:p>
            <a:pPr lvl="0">
              <a:defRPr/>
            </a:pPr>
            <a:fld id="{E9CDEF3D-52BA-4170-8323-8257CC7BA34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80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oPub돋움체 Medium"/>
        <a:ea typeface="KoPub돋움체 Medium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306763" y="849313"/>
            <a:ext cx="3314700" cy="229393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E9CDEF3D-52BA-4170-8323-8257CC7BA349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6507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827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21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027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50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9273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2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9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691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401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063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50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4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6471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9808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4953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58609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088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8901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214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76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83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19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276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871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30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CDEF3D-52BA-4170-8323-8257CC7BA34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791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28887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857250" y="391884"/>
            <a:ext cx="9048750" cy="478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5" name="제목 46"/>
          <p:cNvSpPr>
            <a:spLocks noGrp="1"/>
          </p:cNvSpPr>
          <p:nvPr>
            <p:ph type="title"/>
          </p:nvPr>
        </p:nvSpPr>
        <p:spPr>
          <a:xfrm>
            <a:off x="993138" y="481469"/>
            <a:ext cx="2946319" cy="332399"/>
          </a:xfr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직사각형 5"/>
          <p:cNvSpPr/>
          <p:nvPr userDrawn="1"/>
        </p:nvSpPr>
        <p:spPr>
          <a:xfrm>
            <a:off x="0" y="391885"/>
            <a:ext cx="579120" cy="478236"/>
          </a:xfrm>
          <a:prstGeom prst="rect">
            <a:avLst/>
          </a:prstGeom>
          <a:solidFill>
            <a:srgbClr val="215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7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76835" y="511552"/>
            <a:ext cx="425450" cy="276999"/>
          </a:xfrm>
        </p:spPr>
        <p:txBody>
          <a:bodyPr lIns="0" tIns="0" rIns="0" bIns="0" anchor="ctr">
            <a:spAutoFit/>
          </a:bodyPr>
          <a:lstStyle>
            <a:lvl1pPr marL="0" indent="0" algn="ctr" defTabSz="457200" rtl="0" eaLnBrk="1" latinLnBrk="0" hangingPunct="1">
              <a:buNone/>
              <a:defRPr lang="ko-KR" altLang="en-US" sz="2000" kern="1200" dirty="0">
                <a:solidFill>
                  <a:schemeClr val="lt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8" name="텍스트 개체 틀 45"/>
          <p:cNvSpPr>
            <a:spLocks noGrp="1"/>
          </p:cNvSpPr>
          <p:nvPr>
            <p:ph type="body" sz="quarter" idx="13"/>
          </p:nvPr>
        </p:nvSpPr>
        <p:spPr>
          <a:xfrm>
            <a:off x="577263" y="1068136"/>
            <a:ext cx="8980272" cy="276999"/>
          </a:xfrm>
        </p:spPr>
        <p:txBody>
          <a:bodyPr lIns="0" tIns="0" rIns="0" bIns="0" anchor="ctr">
            <a:spAutoFit/>
          </a:bodyPr>
          <a:lstStyle>
            <a:lvl1pPr marL="0" indent="0" algn="l" defTabSz="495285" rtl="0" eaLnBrk="1" latinLnBrk="0" hangingPunct="1"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>
              <a:buNone/>
              <a:defRPr sz="1300">
                <a:latin typeface="+mn-ea"/>
                <a:ea typeface="+mn-ea"/>
              </a:defRPr>
            </a:lvl2pPr>
            <a:lvl3pPr marL="990570" indent="0">
              <a:buNone/>
              <a:defRPr sz="1300">
                <a:latin typeface="+mn-ea"/>
                <a:ea typeface="+mn-ea"/>
              </a:defRPr>
            </a:lvl3pPr>
            <a:lvl4pPr marL="1485854" indent="0">
              <a:buNone/>
              <a:defRPr sz="1300">
                <a:latin typeface="+mn-ea"/>
                <a:ea typeface="+mn-ea"/>
              </a:defRPr>
            </a:lvl4pPr>
            <a:lvl5pPr marL="1981139" indent="0">
              <a:buNone/>
              <a:defRPr sz="13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664845" y="391885"/>
            <a:ext cx="106680" cy="478236"/>
          </a:xfrm>
          <a:prstGeom prst="rect">
            <a:avLst/>
          </a:prstGeom>
          <a:solidFill>
            <a:srgbClr val="21569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341075" y="1123729"/>
            <a:ext cx="182382" cy="138112"/>
            <a:chOff x="435418" y="842963"/>
            <a:chExt cx="168353" cy="138112"/>
          </a:xfrm>
        </p:grpSpPr>
        <p:sp>
          <p:nvSpPr>
            <p:cNvPr id="12" name="갈매기형 수장 11"/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8871" y="6527294"/>
            <a:ext cx="12371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2FF31CB8-EE0B-4A6A-8561-904A0AB35B7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5"/>
          </p:nvPr>
        </p:nvSpPr>
        <p:spPr>
          <a:xfrm>
            <a:off x="341075" y="1466456"/>
            <a:ext cx="9216460" cy="400110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2pPr>
            <a:lvl3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3pPr>
            <a:lvl4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4pPr>
            <a:lvl5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321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53" userDrawn="1">
          <p15:clr>
            <a:srgbClr val="FBAE40"/>
          </p15:clr>
        </p15:guide>
        <p15:guide id="4" pos="217" userDrawn="1">
          <p15:clr>
            <a:srgbClr val="FBAE40"/>
          </p15:clr>
        </p15:guide>
        <p15:guide id="6" pos="6023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pos="5887" userDrawn="1">
          <p15:clr>
            <a:srgbClr val="FBAE40"/>
          </p15:clr>
        </p15:guide>
        <p15:guide id="10" orient="horz" pos="2319" userDrawn="1">
          <p15:clr>
            <a:srgbClr val="FBAE40"/>
          </p15:clr>
        </p15:guide>
        <p15:guide id="11" orient="horz" pos="98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75059" y="6527294"/>
            <a:ext cx="103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2FF31CB8-EE0B-4A6A-8561-904A0AB35B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직사각형 13"/>
          <p:cNvSpPr/>
          <p:nvPr userDrawn="1"/>
        </p:nvSpPr>
        <p:spPr>
          <a:xfrm>
            <a:off x="857250" y="391884"/>
            <a:ext cx="9048750" cy="478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" name="제목 46"/>
          <p:cNvSpPr>
            <a:spLocks noGrp="1"/>
          </p:cNvSpPr>
          <p:nvPr>
            <p:ph type="title"/>
          </p:nvPr>
        </p:nvSpPr>
        <p:spPr>
          <a:xfrm>
            <a:off x="993138" y="481469"/>
            <a:ext cx="2946319" cy="332399"/>
          </a:xfr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8" name="직사각형 17"/>
          <p:cNvSpPr/>
          <p:nvPr userDrawn="1"/>
        </p:nvSpPr>
        <p:spPr>
          <a:xfrm>
            <a:off x="0" y="391885"/>
            <a:ext cx="579120" cy="478236"/>
          </a:xfrm>
          <a:prstGeom prst="rect">
            <a:avLst/>
          </a:prstGeom>
          <a:solidFill>
            <a:srgbClr val="215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2" name="직사각형 21"/>
          <p:cNvSpPr/>
          <p:nvPr userDrawn="1"/>
        </p:nvSpPr>
        <p:spPr>
          <a:xfrm>
            <a:off x="664845" y="391885"/>
            <a:ext cx="106680" cy="478236"/>
          </a:xfrm>
          <a:prstGeom prst="rect">
            <a:avLst/>
          </a:prstGeom>
          <a:solidFill>
            <a:srgbClr val="21569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29" name="텍스트 개체 틀 45"/>
          <p:cNvSpPr>
            <a:spLocks noGrp="1"/>
          </p:cNvSpPr>
          <p:nvPr>
            <p:ph type="body" sz="quarter" idx="13"/>
          </p:nvPr>
        </p:nvSpPr>
        <p:spPr>
          <a:xfrm>
            <a:off x="577263" y="1066985"/>
            <a:ext cx="8980272" cy="276999"/>
          </a:xfrm>
        </p:spPr>
        <p:txBody>
          <a:bodyPr lIns="0" tIns="0" rIns="0" bIns="0" anchor="ctr">
            <a:spAutoFit/>
          </a:bodyPr>
          <a:lstStyle>
            <a:lvl1pPr marL="0" indent="0" algn="l" defTabSz="495285" rtl="0" eaLnBrk="1" latinLnBrk="0" hangingPunct="1"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>
              <a:buNone/>
              <a:defRPr sz="1300">
                <a:latin typeface="+mn-ea"/>
                <a:ea typeface="+mn-ea"/>
              </a:defRPr>
            </a:lvl2pPr>
            <a:lvl3pPr marL="990570" indent="0">
              <a:buNone/>
              <a:defRPr sz="1300">
                <a:latin typeface="+mn-ea"/>
                <a:ea typeface="+mn-ea"/>
              </a:defRPr>
            </a:lvl3pPr>
            <a:lvl4pPr marL="1485854" indent="0">
              <a:buNone/>
              <a:defRPr sz="1300">
                <a:latin typeface="+mn-ea"/>
                <a:ea typeface="+mn-ea"/>
              </a:defRPr>
            </a:lvl4pPr>
            <a:lvl5pPr marL="1981139" indent="0">
              <a:buNone/>
              <a:defRPr sz="13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30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76835" y="511552"/>
            <a:ext cx="425450" cy="276999"/>
          </a:xfrm>
        </p:spPr>
        <p:txBody>
          <a:bodyPr lIns="0" tIns="0" rIns="0" bIns="0" anchor="ctr">
            <a:spAutoFit/>
          </a:bodyPr>
          <a:lstStyle>
            <a:lvl1pPr marL="0" indent="0" algn="ctr" defTabSz="457200" rtl="0" eaLnBrk="1" latinLnBrk="0" hangingPunct="1">
              <a:buNone/>
              <a:defRPr lang="ko-KR" altLang="en-US" sz="2000" kern="1200" dirty="0">
                <a:solidFill>
                  <a:schemeClr val="lt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3953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3" pos="353">
          <p15:clr>
            <a:srgbClr val="FBAE40"/>
          </p15:clr>
        </p15:guide>
        <p15:guide id="6" pos="5887" userDrawn="1">
          <p15:clr>
            <a:srgbClr val="FBAE40"/>
          </p15:clr>
        </p15:guide>
        <p15:guide id="7" orient="horz" pos="2319" userDrawn="1">
          <p15:clr>
            <a:srgbClr val="FBAE40"/>
          </p15:clr>
        </p15:guide>
        <p15:guide id="8" orient="horz" pos="550" userDrawn="1">
          <p15:clr>
            <a:srgbClr val="FBAE40"/>
          </p15:clr>
        </p15:guide>
        <p15:guide id="9" pos="217" userDrawn="1">
          <p15:clr>
            <a:srgbClr val="FBAE40"/>
          </p15:clr>
        </p15:guide>
        <p15:guide id="10" pos="6023" userDrawn="1">
          <p15:clr>
            <a:srgbClr val="FBAE40"/>
          </p15:clr>
        </p15:guide>
        <p15:guide id="12" orient="horz" pos="98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8519" y="6527294"/>
            <a:ext cx="1147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2FF31CB8-EE0B-4A6A-8561-904A0AB35B7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857250" y="391884"/>
            <a:ext cx="9288236" cy="4782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0" name="제목 46"/>
          <p:cNvSpPr>
            <a:spLocks noGrp="1"/>
          </p:cNvSpPr>
          <p:nvPr>
            <p:ph type="title"/>
          </p:nvPr>
        </p:nvSpPr>
        <p:spPr>
          <a:xfrm>
            <a:off x="993138" y="481469"/>
            <a:ext cx="2946319" cy="332399"/>
          </a:xfrm>
        </p:spPr>
        <p:txBody>
          <a:bodyPr wrap="none" lIns="0" tIns="0" rIns="0" bIns="0" anchor="b" anchorCtr="0">
            <a:spAutoFit/>
          </a:bodyPr>
          <a:lstStyle>
            <a:lvl1pPr marL="0" algn="l" defTabSz="457200" rtl="0" eaLnBrk="1" latinLnBrk="0" hangingPunct="1">
              <a:defRPr lang="ko-KR" altLang="en-US" sz="2400" kern="1200" dirty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직사각형 13"/>
          <p:cNvSpPr/>
          <p:nvPr userDrawn="1"/>
        </p:nvSpPr>
        <p:spPr>
          <a:xfrm>
            <a:off x="0" y="391885"/>
            <a:ext cx="579120" cy="478236"/>
          </a:xfrm>
          <a:prstGeom prst="rect">
            <a:avLst/>
          </a:prstGeom>
          <a:solidFill>
            <a:srgbClr val="2156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5" name="텍스트 개체 틀 15"/>
          <p:cNvSpPr>
            <a:spLocks noGrp="1"/>
          </p:cNvSpPr>
          <p:nvPr>
            <p:ph type="body" sz="quarter" idx="14" hasCustomPrompt="1"/>
          </p:nvPr>
        </p:nvSpPr>
        <p:spPr>
          <a:xfrm>
            <a:off x="76835" y="511552"/>
            <a:ext cx="425450" cy="276999"/>
          </a:xfrm>
        </p:spPr>
        <p:txBody>
          <a:bodyPr lIns="0" tIns="0" rIns="0" bIns="0" anchor="ctr">
            <a:spAutoFit/>
          </a:bodyPr>
          <a:lstStyle>
            <a:lvl1pPr marL="0" indent="0" algn="ctr" defTabSz="457200" rtl="0" eaLnBrk="1" latinLnBrk="0" hangingPunct="1">
              <a:buNone/>
              <a:defRPr lang="ko-KR" altLang="en-US" sz="2000" kern="1200" dirty="0">
                <a:solidFill>
                  <a:schemeClr val="lt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1" name="직사각형 20"/>
          <p:cNvSpPr/>
          <p:nvPr userDrawn="1"/>
        </p:nvSpPr>
        <p:spPr>
          <a:xfrm>
            <a:off x="664845" y="391885"/>
            <a:ext cx="106680" cy="478236"/>
          </a:xfrm>
          <a:prstGeom prst="rect">
            <a:avLst/>
          </a:prstGeom>
          <a:solidFill>
            <a:srgbClr val="21569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8852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0" userDrawn="1">
          <p15:clr>
            <a:srgbClr val="FBAE40"/>
          </p15:clr>
        </p15:guide>
        <p15:guide id="3" orient="horz" pos="231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" y="6356352"/>
            <a:ext cx="4126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2FF31CB8-EE0B-4A6A-8561-904A0AB35B7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90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90" r:id="rId2"/>
    <p:sldLayoutId id="2147483691" r:id="rId3"/>
    <p:sldLayoutId id="2147483689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oPub돋움체 Medium" panose="00000600000000000000" pitchFamily="2" charset="-127"/>
          <a:ea typeface="KoPub돋움체 Medium" panose="000006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l="3580" b="26390"/>
          <a:stretch>
            <a:fillRect/>
          </a:stretch>
        </p:blipFill>
        <p:spPr>
          <a:xfrm>
            <a:off x="-1" y="5404017"/>
            <a:ext cx="5654675" cy="145398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t="1460"/>
          <a:stretch>
            <a:fillRect/>
          </a:stretch>
        </p:blipFill>
        <p:spPr>
          <a:xfrm>
            <a:off x="4363197" y="0"/>
            <a:ext cx="5542803" cy="6858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9E43C8-27A8-451D-9BF1-1F4649DF97A8}"/>
              </a:ext>
            </a:extLst>
          </p:cNvPr>
          <p:cNvSpPr txBox="1"/>
          <p:nvPr/>
        </p:nvSpPr>
        <p:spPr>
          <a:xfrm>
            <a:off x="522478" y="1737149"/>
            <a:ext cx="7299234" cy="1264064"/>
          </a:xfrm>
          <a:prstGeom prst="rect">
            <a:avLst/>
          </a:prstGeom>
          <a:noFill/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3600" spc="-162" dirty="0">
                <a:latin typeface="HY궁서" panose="02030600000101010101" pitchFamily="18" charset="-127"/>
                <a:ea typeface="HY궁서" panose="02030600000101010101" pitchFamily="18" charset="-127"/>
                <a:cs typeface="Arial"/>
              </a:rPr>
              <a:t>Cloud computing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3600" spc="-162" dirty="0">
                <a:latin typeface="HY궁서" panose="02030600000101010101" pitchFamily="18" charset="-127"/>
                <a:ea typeface="HY궁서" panose="02030600000101010101" pitchFamily="18" charset="-127"/>
                <a:cs typeface="Arial"/>
              </a:rPr>
              <a:t>for education and research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312B34-43D8-4FDB-B9C0-E01A45FA39C3}"/>
              </a:ext>
            </a:extLst>
          </p:cNvPr>
          <p:cNvSpPr txBox="1"/>
          <p:nvPr/>
        </p:nvSpPr>
        <p:spPr>
          <a:xfrm>
            <a:off x="1177297" y="3841718"/>
            <a:ext cx="7299234" cy="466090"/>
          </a:xfrm>
          <a:prstGeom prst="rect">
            <a:avLst/>
          </a:prstGeom>
          <a:noFill/>
          <a:effectLst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en-US" altLang="ko-KR" sz="2800" spc="-162" dirty="0">
                <a:latin typeface="HY울릉도M" panose="02030600000101010101" pitchFamily="18" charset="-127"/>
                <a:ea typeface="HY울릉도M" panose="02030600000101010101" pitchFamily="18" charset="-127"/>
                <a:cs typeface="Arial"/>
              </a:rPr>
              <a:t>Practice 01. Spring boot</a:t>
            </a:r>
            <a:endParaRPr lang="ko-KR" altLang="en-US" sz="3600" spc="-162" dirty="0">
              <a:latin typeface="HY울릉도M" panose="02030600000101010101" pitchFamily="18" charset="-127"/>
              <a:ea typeface="HY울릉도M" panose="02030600000101010101" pitchFamily="18" charset="-127"/>
              <a:cs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31FAF1-E7F4-4A8B-AC81-3C1F6D609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577" y="5116814"/>
            <a:ext cx="3439423" cy="4660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0635"/>
            <a:ext cx="2385268" cy="333233"/>
          </a:xfrm>
        </p:spPr>
        <p:txBody>
          <a:bodyPr/>
          <a:lstStyle/>
          <a:p>
            <a:r>
              <a:rPr lang="en-US" altLang="ko-KR" dirty="0"/>
              <a:t>Spring boot basic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Spring boot Actuator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772310" y="1343984"/>
            <a:ext cx="8785225" cy="3421910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앱을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모니터링하고 상호작용하기 위한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종단점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제공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800100" lvl="1" indent="-342900">
              <a:buFont typeface="맑은 고딕" panose="020B0503020000020004" pitchFamily="50" charset="-127"/>
              <a:buChar char="–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/beans: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앱에 초기화된 모든 스프링 빈의 목록 표시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800100" lvl="1" indent="-342900">
              <a:buFont typeface="맑은 고딕" panose="020B0503020000020004" pitchFamily="50" charset="-127"/>
              <a:buChar char="–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/env: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스프링의 설정 가능한 환경 속성 목록을 표시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800100" lvl="1" indent="-342900">
              <a:buFont typeface="맑은 고딕" panose="020B0503020000020004" pitchFamily="50" charset="-127"/>
              <a:buChar char="–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/health: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앱의 상태정보 표시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800100" lvl="1" indent="-342900">
              <a:buFont typeface="맑은 고딕" panose="020B0503020000020004" pitchFamily="50" charset="-127"/>
              <a:buChar char="–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/info: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앱의 임의 정보 표시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800100" lvl="1" indent="-342900">
              <a:buFont typeface="맑은 고딕" panose="020B0503020000020004" pitchFamily="50" charset="-127"/>
              <a:buChar char="–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/loggers: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앱의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로거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컨피규레이션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정보 표시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800100" lvl="1" indent="-342900">
              <a:buFont typeface="맑은 고딕" panose="020B0503020000020004" pitchFamily="50" charset="-127"/>
              <a:buChar char="–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/metrics: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앱의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메트릭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정보 표시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(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메모리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스레드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, rest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응답시간 등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)</a:t>
            </a:r>
          </a:p>
          <a:p>
            <a:pPr marL="800100" lvl="1" indent="-342900">
              <a:buFont typeface="맑은 고딕" panose="020B0503020000020004" pitchFamily="50" charset="-127"/>
              <a:buChar char="–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/trace: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트레이스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정보 표시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프로젝트에서 보안 비활성화 하려면 </a:t>
            </a: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application.yml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파일에 </a:t>
            </a:r>
            <a:r>
              <a:rPr lang="en-US" altLang="ko-KR" sz="2000" dirty="0">
                <a:solidFill>
                  <a:srgbClr val="00C832"/>
                </a:solidFill>
                <a:latin typeface="Consolas" panose="020B0609020204030204" pitchFamily="49" charset="0"/>
              </a:rPr>
              <a:t>management: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2000" dirty="0">
                <a:solidFill>
                  <a:srgbClr val="00C832"/>
                </a:solidFill>
                <a:latin typeface="Consolas" panose="020B0609020204030204" pitchFamily="49" charset="0"/>
              </a:rPr>
              <a:t>security: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C832"/>
                </a:solidFill>
                <a:latin typeface="Consolas" panose="020B0609020204030204" pitchFamily="49" charset="0"/>
              </a:rPr>
              <a:t>enabled:</a:t>
            </a:r>
            <a:r>
              <a:rPr lang="en-US" altLang="ko-K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1" dirty="0">
                <a:solidFill>
                  <a:srgbClr val="094F05"/>
                </a:solidFill>
                <a:latin typeface="Consolas" panose="020B0609020204030204" pitchFamily="49" charset="0"/>
              </a:rPr>
              <a:t>false </a:t>
            </a:r>
            <a:r>
              <a:rPr lang="ko-KR" altLang="en-US" sz="2000" b="1" dirty="0">
                <a:solidFill>
                  <a:srgbClr val="094F05"/>
                </a:solidFill>
                <a:latin typeface="Consolas" panose="020B0609020204030204" pitchFamily="49" charset="0"/>
              </a:rPr>
              <a:t>추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가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8DB911-127A-4C0F-B18F-94DEA891AD7A}"/>
              </a:ext>
            </a:extLst>
          </p:cNvPr>
          <p:cNvGrpSpPr/>
          <p:nvPr/>
        </p:nvGrpSpPr>
        <p:grpSpPr>
          <a:xfrm>
            <a:off x="341075" y="1123729"/>
            <a:ext cx="182382" cy="138112"/>
            <a:chOff x="435418" y="842963"/>
            <a:chExt cx="168353" cy="138112"/>
          </a:xfrm>
        </p:grpSpPr>
        <p:sp>
          <p:nvSpPr>
            <p:cNvPr id="17" name="갈매기형 수장 23">
              <a:extLst>
                <a:ext uri="{FF2B5EF4-FFF2-40B4-BE49-F238E27FC236}">
                  <a16:creationId xmlns:a16="http://schemas.microsoft.com/office/drawing/2014/main" id="{700C7F60-304E-4A54-9AAE-9B6E0FBDFD6C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8" name="갈매기형 수장 24">
              <a:extLst>
                <a:ext uri="{FF2B5EF4-FFF2-40B4-BE49-F238E27FC236}">
                  <a16:creationId xmlns:a16="http://schemas.microsoft.com/office/drawing/2014/main" id="{27D98A43-205E-425E-90AD-10FA9DB68D6B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96DFBFB9-2715-4CEE-A90C-30E2A2923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02" y="4901914"/>
            <a:ext cx="9840698" cy="182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23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0635"/>
            <a:ext cx="2385268" cy="333233"/>
          </a:xfrm>
        </p:spPr>
        <p:txBody>
          <a:bodyPr/>
          <a:lstStyle/>
          <a:p>
            <a:r>
              <a:rPr lang="en-US" altLang="ko-KR" dirty="0"/>
              <a:t>Spring boot basic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ko-KR" altLang="en-US" dirty="0"/>
              <a:t>개발자 도구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045A907E-CA7A-4B56-8AD0-D4C05B702DC0}"/>
              </a:ext>
            </a:extLst>
          </p:cNvPr>
          <p:cNvSpPr/>
          <p:nvPr/>
        </p:nvSpPr>
        <p:spPr>
          <a:xfrm>
            <a:off x="752753" y="1541818"/>
            <a:ext cx="8802138" cy="1219794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클래스경로상의 파일이 변경되면 자동으로 재시작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spring-boot-</a:t>
            </a: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devtools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의존성 포함하면 됨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변경시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재시작 되지 않도록 하려면 제외 항목에 포함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86772F-524B-42D9-A7EB-6654777DC8DD}"/>
              </a:ext>
            </a:extLst>
          </p:cNvPr>
          <p:cNvSpPr/>
          <p:nvPr/>
        </p:nvSpPr>
        <p:spPr>
          <a:xfrm>
            <a:off x="1470349" y="3109831"/>
            <a:ext cx="75450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devtools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optional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optional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altLang="ko-KR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074316-BCF8-47D2-8ED3-9855E719F50E}"/>
              </a:ext>
            </a:extLst>
          </p:cNvPr>
          <p:cNvSpPr/>
          <p:nvPr/>
        </p:nvSpPr>
        <p:spPr>
          <a:xfrm>
            <a:off x="1470349" y="4781489"/>
            <a:ext cx="4953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application: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first-service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devtools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restart: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exclude: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static/</a:t>
            </a:r>
            <a:r>
              <a:rPr lang="en-US" altLang="ko-KR" sz="1600" dirty="0">
                <a:solidFill>
                  <a:srgbClr val="AF00FF"/>
                </a:solidFill>
                <a:latin typeface="Consolas" panose="020B0609020204030204" pitchFamily="49" charset="0"/>
              </a:rPr>
              <a:t>**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806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0635"/>
            <a:ext cx="2385268" cy="333233"/>
          </a:xfrm>
        </p:spPr>
        <p:txBody>
          <a:bodyPr/>
          <a:lstStyle/>
          <a:p>
            <a:r>
              <a:rPr lang="en-US" altLang="ko-KR" dirty="0"/>
              <a:t>Spring boot basic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ko-KR" altLang="en-US" dirty="0"/>
              <a:t>개발자 도구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045A907E-CA7A-4B56-8AD0-D4C05B702DC0}"/>
              </a:ext>
            </a:extLst>
          </p:cNvPr>
          <p:cNvSpPr/>
          <p:nvPr/>
        </p:nvSpPr>
        <p:spPr>
          <a:xfrm>
            <a:off x="752753" y="1587433"/>
            <a:ext cx="8802138" cy="3061879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스프링클라우드는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원격서버에서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컨피규레이션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가져옴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.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이를 위해 부트스트랩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컨택스트에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App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내 필요한 최소 설정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즉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App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이름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컨피규레이션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주소 설정 등을 해야 함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.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즉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컨피규레이션을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외부 소스에서 읽어 올 수 있도록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부트스트랩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컨택스트는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bootstrap.yml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을 사용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부트스트랩 비활성화 하려면 </a:t>
            </a: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spring.cloud.bootstrap.enabled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를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false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로 설정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부트스트랩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컨피규레이션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파일 이름은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spring.cloud.bootstrap.name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에서 변경 가능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.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위치는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location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으로 변경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endParaRPr lang="ko-KR" altLang="en-US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074316-BCF8-47D2-8ED3-9855E719F50E}"/>
              </a:ext>
            </a:extLst>
          </p:cNvPr>
          <p:cNvSpPr/>
          <p:nvPr/>
        </p:nvSpPr>
        <p:spPr>
          <a:xfrm>
            <a:off x="1470349" y="4781489"/>
            <a:ext cx="4953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application: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first-service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cloud: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config: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uri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http://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192.168.99.100:8888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4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63204" cy="332399"/>
          </a:xfrm>
        </p:spPr>
        <p:txBody>
          <a:bodyPr/>
          <a:lstStyle/>
          <a:p>
            <a:r>
              <a:rPr lang="en-US" altLang="ko-KR" dirty="0"/>
              <a:t>JPA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엔티티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4786" y="1542625"/>
            <a:ext cx="8785225" cy="442674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엔티티는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DB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테이블과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매핑되는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객체 의미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59F46CFA-CC7A-4B5E-AA49-2DEED5C27824}"/>
              </a:ext>
            </a:extLst>
          </p:cNvPr>
          <p:cNvSpPr txBox="1">
            <a:spLocks/>
          </p:cNvSpPr>
          <p:nvPr/>
        </p:nvSpPr>
        <p:spPr>
          <a:xfrm>
            <a:off x="625336" y="2297454"/>
            <a:ext cx="8980272" cy="2769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49528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엔티티 매니저</a:t>
            </a:r>
          </a:p>
        </p:txBody>
      </p:sp>
      <p:sp>
        <p:nvSpPr>
          <p:cNvPr id="15" name="모서리가 둥근 직사각형 12">
            <a:extLst>
              <a:ext uri="{FF2B5EF4-FFF2-40B4-BE49-F238E27FC236}">
                <a16:creationId xmlns:a16="http://schemas.microsoft.com/office/drawing/2014/main" id="{4E6D9811-97E8-4ACE-A61D-D4C5267D9903}"/>
              </a:ext>
            </a:extLst>
          </p:cNvPr>
          <p:cNvSpPr/>
          <p:nvPr/>
        </p:nvSpPr>
        <p:spPr>
          <a:xfrm>
            <a:off x="674786" y="2886608"/>
            <a:ext cx="8785225" cy="1804749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엔티티를 관리해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DB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와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App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사이에서 객체를 생성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수정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삭제하는 역할 수행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엔티티 매니저를 만드는 곳이 엔티티 매니저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팩토리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스프링부트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내부에서 엔티티 매니저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팩토리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하나만 생성해서 관리하고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@</a:t>
            </a: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PersistenceContext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혹은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@</a:t>
            </a: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Autowired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를 사용해 엔티티 매니저 사용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8DB911-127A-4C0F-B18F-94DEA891AD7A}"/>
              </a:ext>
            </a:extLst>
          </p:cNvPr>
          <p:cNvGrpSpPr/>
          <p:nvPr/>
        </p:nvGrpSpPr>
        <p:grpSpPr>
          <a:xfrm>
            <a:off x="341075" y="1123729"/>
            <a:ext cx="182382" cy="138112"/>
            <a:chOff x="435418" y="842963"/>
            <a:chExt cx="168353" cy="138112"/>
          </a:xfrm>
        </p:grpSpPr>
        <p:sp>
          <p:nvSpPr>
            <p:cNvPr id="17" name="갈매기형 수장 23">
              <a:extLst>
                <a:ext uri="{FF2B5EF4-FFF2-40B4-BE49-F238E27FC236}">
                  <a16:creationId xmlns:a16="http://schemas.microsoft.com/office/drawing/2014/main" id="{700C7F60-304E-4A54-9AAE-9B6E0FBDFD6C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8" name="갈매기형 수장 24">
              <a:extLst>
                <a:ext uri="{FF2B5EF4-FFF2-40B4-BE49-F238E27FC236}">
                  <a16:creationId xmlns:a16="http://schemas.microsoft.com/office/drawing/2014/main" id="{27D98A43-205E-425E-90AD-10FA9DB68D6B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2633C4E2-AC69-40EC-911F-8BF444B04B86}"/>
              </a:ext>
            </a:extLst>
          </p:cNvPr>
          <p:cNvGrpSpPr/>
          <p:nvPr/>
        </p:nvGrpSpPr>
        <p:grpSpPr>
          <a:xfrm>
            <a:off x="394881" y="2366897"/>
            <a:ext cx="182382" cy="138112"/>
            <a:chOff x="435418" y="842963"/>
            <a:chExt cx="168353" cy="138112"/>
          </a:xfrm>
        </p:grpSpPr>
        <p:sp>
          <p:nvSpPr>
            <p:cNvPr id="20" name="갈매기형 수장 23">
              <a:extLst>
                <a:ext uri="{FF2B5EF4-FFF2-40B4-BE49-F238E27FC236}">
                  <a16:creationId xmlns:a16="http://schemas.microsoft.com/office/drawing/2014/main" id="{88218ACE-C70B-4C86-9544-921F9762D156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21" name="갈매기형 수장 24">
              <a:extLst>
                <a:ext uri="{FF2B5EF4-FFF2-40B4-BE49-F238E27FC236}">
                  <a16:creationId xmlns:a16="http://schemas.microsoft.com/office/drawing/2014/main" id="{A239D601-3282-4F8D-A39D-92FF81AB4715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4193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63204" cy="332399"/>
          </a:xfrm>
        </p:spPr>
        <p:txBody>
          <a:bodyPr/>
          <a:lstStyle/>
          <a:p>
            <a:r>
              <a:rPr lang="en-US" altLang="ko-KR" dirty="0"/>
              <a:t>JPA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영속성 </a:t>
            </a:r>
            <a:r>
              <a:rPr lang="ko-KR" altLang="en-US" dirty="0" err="1"/>
              <a:t>컨택스트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4786" y="1472532"/>
            <a:ext cx="8785225" cy="1123712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엔티티 매니저는 엔티티를 영속성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컨택스트에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저장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영속성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컨택스트는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엔티티를 관리하는 가상의 공간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1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차 캐시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쓰기 지연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변경 감지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지연 로딩 특징 있음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59F46CFA-CC7A-4B5E-AA49-2DEED5C27824}"/>
              </a:ext>
            </a:extLst>
          </p:cNvPr>
          <p:cNvSpPr txBox="1">
            <a:spLocks/>
          </p:cNvSpPr>
          <p:nvPr/>
        </p:nvSpPr>
        <p:spPr>
          <a:xfrm>
            <a:off x="570376" y="2920662"/>
            <a:ext cx="8980272" cy="2769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49528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1</a:t>
            </a:r>
            <a:r>
              <a:rPr lang="ko-KR" altLang="en-US" dirty="0"/>
              <a:t>차 캐시</a:t>
            </a:r>
          </a:p>
        </p:txBody>
      </p:sp>
      <p:sp>
        <p:nvSpPr>
          <p:cNvPr id="15" name="모서리가 둥근 직사각형 12">
            <a:extLst>
              <a:ext uri="{FF2B5EF4-FFF2-40B4-BE49-F238E27FC236}">
                <a16:creationId xmlns:a16="http://schemas.microsoft.com/office/drawing/2014/main" id="{4E6D9811-97E8-4ACE-A61D-D4C5267D9903}"/>
              </a:ext>
            </a:extLst>
          </p:cNvPr>
          <p:cNvSpPr/>
          <p:nvPr/>
        </p:nvSpPr>
        <p:spPr>
          <a:xfrm>
            <a:off x="605304" y="3486599"/>
            <a:ext cx="8785225" cy="1123712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캐시의 키는 엔티티의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@Id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가 달린 식별자이며 값은 엔티티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엔티티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조회시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1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차 캐시에서 조회하고 값이 있으면 반환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없으면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DB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에서 읽어와 캐시에 저장하고 반환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3FF5239-3311-41CB-B7D0-0F3457FA7A8C}"/>
              </a:ext>
            </a:extLst>
          </p:cNvPr>
          <p:cNvGrpSpPr/>
          <p:nvPr/>
        </p:nvGrpSpPr>
        <p:grpSpPr>
          <a:xfrm>
            <a:off x="280482" y="1123729"/>
            <a:ext cx="182382" cy="138112"/>
            <a:chOff x="435418" y="842963"/>
            <a:chExt cx="168353" cy="138112"/>
          </a:xfrm>
        </p:grpSpPr>
        <p:sp>
          <p:nvSpPr>
            <p:cNvPr id="11" name="갈매기형 수장 23">
              <a:extLst>
                <a:ext uri="{FF2B5EF4-FFF2-40B4-BE49-F238E27FC236}">
                  <a16:creationId xmlns:a16="http://schemas.microsoft.com/office/drawing/2014/main" id="{A03C545D-41A8-488D-AE9B-50C4AE8A568B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20C7286A-A00D-4D79-AAF0-2C067611E415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A28C10-2F81-4728-A200-F68D92D9D7AB}"/>
              </a:ext>
            </a:extLst>
          </p:cNvPr>
          <p:cNvGrpSpPr/>
          <p:nvPr/>
        </p:nvGrpSpPr>
        <p:grpSpPr>
          <a:xfrm>
            <a:off x="280482" y="2972365"/>
            <a:ext cx="182382" cy="138112"/>
            <a:chOff x="435418" y="842963"/>
            <a:chExt cx="168353" cy="138112"/>
          </a:xfrm>
        </p:grpSpPr>
        <p:sp>
          <p:nvSpPr>
            <p:cNvPr id="18" name="갈매기형 수장 23">
              <a:extLst>
                <a:ext uri="{FF2B5EF4-FFF2-40B4-BE49-F238E27FC236}">
                  <a16:creationId xmlns:a16="http://schemas.microsoft.com/office/drawing/2014/main" id="{23C844BC-D269-4F9C-AEC1-1DC6E7C2EB9B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9" name="갈매기형 수장 24">
              <a:extLst>
                <a:ext uri="{FF2B5EF4-FFF2-40B4-BE49-F238E27FC236}">
                  <a16:creationId xmlns:a16="http://schemas.microsoft.com/office/drawing/2014/main" id="{839D3398-5C43-4E14-991C-A2CD64AA3377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404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63204" cy="332399"/>
          </a:xfrm>
        </p:spPr>
        <p:txBody>
          <a:bodyPr/>
          <a:lstStyle/>
          <a:p>
            <a:r>
              <a:rPr lang="en-US" altLang="ko-KR" dirty="0"/>
              <a:t>JPA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쓰기 지연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4786" y="1642792"/>
            <a:ext cx="8785225" cy="783193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트랜잭션을 커밋하기 전까지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DB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에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질의문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보내지 않고 쿼리를 모았다가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커밋시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쿼리를 한번에 실행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59F46CFA-CC7A-4B5E-AA49-2DEED5C27824}"/>
              </a:ext>
            </a:extLst>
          </p:cNvPr>
          <p:cNvSpPr txBox="1">
            <a:spLocks/>
          </p:cNvSpPr>
          <p:nvPr/>
        </p:nvSpPr>
        <p:spPr>
          <a:xfrm>
            <a:off x="570376" y="2920662"/>
            <a:ext cx="8980272" cy="2769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49528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변경 감지</a:t>
            </a:r>
          </a:p>
        </p:txBody>
      </p:sp>
      <p:sp>
        <p:nvSpPr>
          <p:cNvPr id="15" name="모서리가 둥근 직사각형 12">
            <a:extLst>
              <a:ext uri="{FF2B5EF4-FFF2-40B4-BE49-F238E27FC236}">
                <a16:creationId xmlns:a16="http://schemas.microsoft.com/office/drawing/2014/main" id="{4E6D9811-97E8-4ACE-A61D-D4C5267D9903}"/>
              </a:ext>
            </a:extLst>
          </p:cNvPr>
          <p:cNvSpPr/>
          <p:nvPr/>
        </p:nvSpPr>
        <p:spPr>
          <a:xfrm>
            <a:off x="605304" y="3486600"/>
            <a:ext cx="8785225" cy="1123712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트랜잭션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커밋시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1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차 캐시에 저장되어 있는 엔티티의 값과 현재 엔티티의 값을 비교해 변경된 값이 있으면 변경사항 감지해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DB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에 자동으로 반영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3FF5239-3311-41CB-B7D0-0F3457FA7A8C}"/>
              </a:ext>
            </a:extLst>
          </p:cNvPr>
          <p:cNvGrpSpPr/>
          <p:nvPr/>
        </p:nvGrpSpPr>
        <p:grpSpPr>
          <a:xfrm>
            <a:off x="280482" y="1123729"/>
            <a:ext cx="182382" cy="138112"/>
            <a:chOff x="435418" y="842963"/>
            <a:chExt cx="168353" cy="138112"/>
          </a:xfrm>
        </p:grpSpPr>
        <p:sp>
          <p:nvSpPr>
            <p:cNvPr id="11" name="갈매기형 수장 23">
              <a:extLst>
                <a:ext uri="{FF2B5EF4-FFF2-40B4-BE49-F238E27FC236}">
                  <a16:creationId xmlns:a16="http://schemas.microsoft.com/office/drawing/2014/main" id="{A03C545D-41A8-488D-AE9B-50C4AE8A568B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20C7286A-A00D-4D79-AAF0-2C067611E415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A28C10-2F81-4728-A200-F68D92D9D7AB}"/>
              </a:ext>
            </a:extLst>
          </p:cNvPr>
          <p:cNvGrpSpPr/>
          <p:nvPr/>
        </p:nvGrpSpPr>
        <p:grpSpPr>
          <a:xfrm>
            <a:off x="280482" y="2972365"/>
            <a:ext cx="182382" cy="138112"/>
            <a:chOff x="435418" y="842963"/>
            <a:chExt cx="168353" cy="138112"/>
          </a:xfrm>
        </p:grpSpPr>
        <p:sp>
          <p:nvSpPr>
            <p:cNvPr id="18" name="갈매기형 수장 23">
              <a:extLst>
                <a:ext uri="{FF2B5EF4-FFF2-40B4-BE49-F238E27FC236}">
                  <a16:creationId xmlns:a16="http://schemas.microsoft.com/office/drawing/2014/main" id="{23C844BC-D269-4F9C-AEC1-1DC6E7C2EB9B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9" name="갈매기형 수장 24">
              <a:extLst>
                <a:ext uri="{FF2B5EF4-FFF2-40B4-BE49-F238E27FC236}">
                  <a16:creationId xmlns:a16="http://schemas.microsoft.com/office/drawing/2014/main" id="{839D3398-5C43-4E14-991C-A2CD64AA3377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0430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463204" cy="332399"/>
          </a:xfrm>
        </p:spPr>
        <p:txBody>
          <a:bodyPr/>
          <a:lstStyle/>
          <a:p>
            <a:r>
              <a:rPr lang="en-US" altLang="ko-KR" dirty="0"/>
              <a:t>JPA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지연 로딩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4786" y="1642792"/>
            <a:ext cx="8785225" cy="783193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쿼리로 요청한 데이터를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App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에 바로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로딩하지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않고 필요할 때 쿼리를 보내 데이터를 조회하는 것 의미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59F46CFA-CC7A-4B5E-AA49-2DEED5C27824}"/>
              </a:ext>
            </a:extLst>
          </p:cNvPr>
          <p:cNvSpPr txBox="1">
            <a:spLocks/>
          </p:cNvSpPr>
          <p:nvPr/>
        </p:nvSpPr>
        <p:spPr>
          <a:xfrm>
            <a:off x="570376" y="2920662"/>
            <a:ext cx="8980272" cy="2769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49528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정리</a:t>
            </a:r>
          </a:p>
        </p:txBody>
      </p:sp>
      <p:sp>
        <p:nvSpPr>
          <p:cNvPr id="15" name="모서리가 둥근 직사각형 12">
            <a:extLst>
              <a:ext uri="{FF2B5EF4-FFF2-40B4-BE49-F238E27FC236}">
                <a16:creationId xmlns:a16="http://schemas.microsoft.com/office/drawing/2014/main" id="{4E6D9811-97E8-4ACE-A61D-D4C5267D9903}"/>
              </a:ext>
            </a:extLst>
          </p:cNvPr>
          <p:cNvSpPr/>
          <p:nvPr/>
        </p:nvSpPr>
        <p:spPr>
          <a:xfrm>
            <a:off x="605304" y="3559989"/>
            <a:ext cx="8785225" cy="442674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DB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접근을 최소화해 성능을 높이기 위함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3FF5239-3311-41CB-B7D0-0F3457FA7A8C}"/>
              </a:ext>
            </a:extLst>
          </p:cNvPr>
          <p:cNvGrpSpPr/>
          <p:nvPr/>
        </p:nvGrpSpPr>
        <p:grpSpPr>
          <a:xfrm>
            <a:off x="280482" y="1123729"/>
            <a:ext cx="182382" cy="138112"/>
            <a:chOff x="435418" y="842963"/>
            <a:chExt cx="168353" cy="138112"/>
          </a:xfrm>
        </p:grpSpPr>
        <p:sp>
          <p:nvSpPr>
            <p:cNvPr id="11" name="갈매기형 수장 23">
              <a:extLst>
                <a:ext uri="{FF2B5EF4-FFF2-40B4-BE49-F238E27FC236}">
                  <a16:creationId xmlns:a16="http://schemas.microsoft.com/office/drawing/2014/main" id="{A03C545D-41A8-488D-AE9B-50C4AE8A568B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20C7286A-A00D-4D79-AAF0-2C067611E415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A28C10-2F81-4728-A200-F68D92D9D7AB}"/>
              </a:ext>
            </a:extLst>
          </p:cNvPr>
          <p:cNvGrpSpPr/>
          <p:nvPr/>
        </p:nvGrpSpPr>
        <p:grpSpPr>
          <a:xfrm>
            <a:off x="280482" y="2972365"/>
            <a:ext cx="182382" cy="138112"/>
            <a:chOff x="435418" y="842963"/>
            <a:chExt cx="168353" cy="138112"/>
          </a:xfrm>
        </p:grpSpPr>
        <p:sp>
          <p:nvSpPr>
            <p:cNvPr id="18" name="갈매기형 수장 23">
              <a:extLst>
                <a:ext uri="{FF2B5EF4-FFF2-40B4-BE49-F238E27FC236}">
                  <a16:creationId xmlns:a16="http://schemas.microsoft.com/office/drawing/2014/main" id="{23C844BC-D269-4F9C-AEC1-1DC6E7C2EB9B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9" name="갈매기형 수장 24">
              <a:extLst>
                <a:ext uri="{FF2B5EF4-FFF2-40B4-BE49-F238E27FC236}">
                  <a16:creationId xmlns:a16="http://schemas.microsoft.com/office/drawing/2014/main" id="{839D3398-5C43-4E14-991C-A2CD64AA3377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727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955664" cy="332399"/>
          </a:xfrm>
        </p:spPr>
        <p:txBody>
          <a:bodyPr/>
          <a:lstStyle/>
          <a:p>
            <a:r>
              <a:rPr lang="ko-KR" altLang="en-US" dirty="0"/>
              <a:t>스프링 데이터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595674" y="1159040"/>
            <a:ext cx="8980272" cy="276999"/>
          </a:xfrm>
        </p:spPr>
        <p:txBody>
          <a:bodyPr/>
          <a:lstStyle/>
          <a:p>
            <a:r>
              <a:rPr lang="ko-KR" altLang="en-US" dirty="0"/>
              <a:t>스프링 데이터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4786" y="1472533"/>
            <a:ext cx="8785225" cy="1123712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비즈니스 로직에 집중할 수 있도록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DB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사용기능을 클래스 레벨에서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추상화함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스프링 데이터에서 제공하는 인터페이스를 통해 스프링 데이터 사용</a:t>
            </a:r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59F46CFA-CC7A-4B5E-AA49-2DEED5C27824}"/>
              </a:ext>
            </a:extLst>
          </p:cNvPr>
          <p:cNvSpPr txBox="1">
            <a:spLocks/>
          </p:cNvSpPr>
          <p:nvPr/>
        </p:nvSpPr>
        <p:spPr>
          <a:xfrm>
            <a:off x="594924" y="2969758"/>
            <a:ext cx="8980272" cy="2769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49528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스프링 데이터 </a:t>
            </a:r>
            <a:r>
              <a:rPr lang="en-US" altLang="ko-KR" dirty="0"/>
              <a:t>JPA</a:t>
            </a:r>
            <a:endParaRPr lang="ko-KR" altLang="en-US" dirty="0"/>
          </a:p>
        </p:txBody>
      </p:sp>
      <p:sp>
        <p:nvSpPr>
          <p:cNvPr id="15" name="모서리가 둥근 직사각형 12">
            <a:extLst>
              <a:ext uri="{FF2B5EF4-FFF2-40B4-BE49-F238E27FC236}">
                <a16:creationId xmlns:a16="http://schemas.microsoft.com/office/drawing/2014/main" id="{4E6D9811-97E8-4ACE-A61D-D4C5267D9903}"/>
              </a:ext>
            </a:extLst>
          </p:cNvPr>
          <p:cNvSpPr/>
          <p:nvPr/>
        </p:nvSpPr>
        <p:spPr>
          <a:xfrm>
            <a:off x="629852" y="3268567"/>
            <a:ext cx="8785225" cy="1123712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스프링 데이터의 공통적인 기능에서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JPA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의 유용한 기술 추가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리포지터리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역할을 하는 인터페이스를 만들어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DB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테이블 조회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수정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생성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삭제 작업을 간단히 수행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3FF5239-3311-41CB-B7D0-0F3457FA7A8C}"/>
              </a:ext>
            </a:extLst>
          </p:cNvPr>
          <p:cNvGrpSpPr/>
          <p:nvPr/>
        </p:nvGrpSpPr>
        <p:grpSpPr>
          <a:xfrm>
            <a:off x="298893" y="1215784"/>
            <a:ext cx="182382" cy="138112"/>
            <a:chOff x="435418" y="842963"/>
            <a:chExt cx="168353" cy="138112"/>
          </a:xfrm>
        </p:grpSpPr>
        <p:sp>
          <p:nvSpPr>
            <p:cNvPr id="11" name="갈매기형 수장 23">
              <a:extLst>
                <a:ext uri="{FF2B5EF4-FFF2-40B4-BE49-F238E27FC236}">
                  <a16:creationId xmlns:a16="http://schemas.microsoft.com/office/drawing/2014/main" id="{A03C545D-41A8-488D-AE9B-50C4AE8A568B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20C7286A-A00D-4D79-AAF0-2C067611E415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A28C10-2F81-4728-A200-F68D92D9D7AB}"/>
              </a:ext>
            </a:extLst>
          </p:cNvPr>
          <p:cNvGrpSpPr/>
          <p:nvPr/>
        </p:nvGrpSpPr>
        <p:grpSpPr>
          <a:xfrm>
            <a:off x="305030" y="3021461"/>
            <a:ext cx="182382" cy="138112"/>
            <a:chOff x="435418" y="842963"/>
            <a:chExt cx="168353" cy="138112"/>
          </a:xfrm>
        </p:grpSpPr>
        <p:sp>
          <p:nvSpPr>
            <p:cNvPr id="18" name="갈매기형 수장 23">
              <a:extLst>
                <a:ext uri="{FF2B5EF4-FFF2-40B4-BE49-F238E27FC236}">
                  <a16:creationId xmlns:a16="http://schemas.microsoft.com/office/drawing/2014/main" id="{23C844BC-D269-4F9C-AEC1-1DC6E7C2EB9B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9" name="갈매기형 수장 24">
              <a:extLst>
                <a:ext uri="{FF2B5EF4-FFF2-40B4-BE49-F238E27FC236}">
                  <a16:creationId xmlns:a16="http://schemas.microsoft.com/office/drawing/2014/main" id="{839D3398-5C43-4E14-991C-A2CD64AA3377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114978-2184-47C3-BA2A-67680A7E70C8}"/>
              </a:ext>
            </a:extLst>
          </p:cNvPr>
          <p:cNvSpPr/>
          <p:nvPr/>
        </p:nvSpPr>
        <p:spPr>
          <a:xfrm>
            <a:off x="692521" y="4731260"/>
            <a:ext cx="84226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@Repository</a:t>
            </a:r>
          </a:p>
          <a:p>
            <a:r>
              <a:rPr lang="en-US" altLang="ko-KR" dirty="0"/>
              <a:t>public interface </a:t>
            </a:r>
            <a:r>
              <a:rPr lang="en-US" altLang="ko-KR" dirty="0" err="1"/>
              <a:t>BookRepository</a:t>
            </a:r>
            <a:r>
              <a:rPr lang="en-US" altLang="ko-KR" dirty="0"/>
              <a:t> extends </a:t>
            </a:r>
            <a:r>
              <a:rPr lang="en-US" altLang="ko-KR" dirty="0" err="1"/>
              <a:t>CrudRepository</a:t>
            </a:r>
            <a:r>
              <a:rPr lang="en-US" altLang="ko-KR" dirty="0"/>
              <a:t>&lt;Book, Integer&gt; {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28588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955664" cy="332399"/>
          </a:xfrm>
        </p:spPr>
        <p:txBody>
          <a:bodyPr/>
          <a:lstStyle/>
          <a:p>
            <a:r>
              <a:rPr lang="ko-KR" altLang="en-US" dirty="0"/>
              <a:t>스프링 데이터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59F46CFA-CC7A-4B5E-AA49-2DEED5C27824}"/>
              </a:ext>
            </a:extLst>
          </p:cNvPr>
          <p:cNvSpPr txBox="1">
            <a:spLocks/>
          </p:cNvSpPr>
          <p:nvPr/>
        </p:nvSpPr>
        <p:spPr>
          <a:xfrm>
            <a:off x="650156" y="1251422"/>
            <a:ext cx="8980272" cy="2769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49528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스프링 데이터 </a:t>
            </a:r>
            <a:r>
              <a:rPr lang="en-US" altLang="ko-KR" dirty="0"/>
              <a:t>JPA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A28C10-2F81-4728-A200-F68D92D9D7AB}"/>
              </a:ext>
            </a:extLst>
          </p:cNvPr>
          <p:cNvGrpSpPr/>
          <p:nvPr/>
        </p:nvGrpSpPr>
        <p:grpSpPr>
          <a:xfrm>
            <a:off x="360262" y="1303125"/>
            <a:ext cx="182382" cy="138112"/>
            <a:chOff x="435418" y="842963"/>
            <a:chExt cx="168353" cy="138112"/>
          </a:xfrm>
        </p:grpSpPr>
        <p:sp>
          <p:nvSpPr>
            <p:cNvPr id="18" name="갈매기형 수장 23">
              <a:extLst>
                <a:ext uri="{FF2B5EF4-FFF2-40B4-BE49-F238E27FC236}">
                  <a16:creationId xmlns:a16="http://schemas.microsoft.com/office/drawing/2014/main" id="{23C844BC-D269-4F9C-AEC1-1DC6E7C2EB9B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9" name="갈매기형 수장 24">
              <a:extLst>
                <a:ext uri="{FF2B5EF4-FFF2-40B4-BE49-F238E27FC236}">
                  <a16:creationId xmlns:a16="http://schemas.microsoft.com/office/drawing/2014/main" id="{839D3398-5C43-4E14-991C-A2CD64AA3377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C3C4540-3FDD-4387-BD4B-71C040804D81}"/>
              </a:ext>
            </a:extLst>
          </p:cNvPr>
          <p:cNvSpPr/>
          <p:nvPr/>
        </p:nvSpPr>
        <p:spPr>
          <a:xfrm>
            <a:off x="855320" y="1957286"/>
            <a:ext cx="897832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@Service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BookService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Autowired</a:t>
            </a:r>
            <a:endParaRPr lang="en-US" altLang="ko-KR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BookRepository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bookRepository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test() {</a:t>
            </a:r>
          </a:p>
          <a:p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bookRepository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Book(5,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"my book"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yklee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java.util.Date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()));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List&lt;Book&gt; </a:t>
            </a:r>
            <a:r>
              <a:rPr lang="en-US" altLang="ko-KR" sz="1600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bookList</a:t>
            </a:r>
            <a:r>
              <a:rPr lang="en-US" altLang="ko-KR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 = (List&lt;Book&gt;) </a:t>
            </a:r>
            <a:r>
              <a:rPr lang="en-US" altLang="ko-KR" sz="1600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bookRepository</a:t>
            </a:r>
            <a:r>
              <a:rPr lang="en-US" altLang="ko-KR" sz="1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.findAll</a:t>
            </a:r>
            <a:r>
              <a:rPr lang="en-US" altLang="ko-KR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6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bookRepository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.deleteById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30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955664" cy="332399"/>
          </a:xfrm>
        </p:spPr>
        <p:txBody>
          <a:bodyPr/>
          <a:lstStyle/>
          <a:p>
            <a:r>
              <a:rPr lang="ko-KR" altLang="en-US" dirty="0"/>
              <a:t>스프링 데이터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59F46CFA-CC7A-4B5E-AA49-2DEED5C27824}"/>
              </a:ext>
            </a:extLst>
          </p:cNvPr>
          <p:cNvSpPr txBox="1">
            <a:spLocks/>
          </p:cNvSpPr>
          <p:nvPr/>
        </p:nvSpPr>
        <p:spPr>
          <a:xfrm>
            <a:off x="650156" y="1251422"/>
            <a:ext cx="8980272" cy="2769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49528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Entity </a:t>
            </a:r>
            <a:r>
              <a:rPr lang="ko-KR" altLang="en-US" dirty="0"/>
              <a:t>샘플 코드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A28C10-2F81-4728-A200-F68D92D9D7AB}"/>
              </a:ext>
            </a:extLst>
          </p:cNvPr>
          <p:cNvGrpSpPr/>
          <p:nvPr/>
        </p:nvGrpSpPr>
        <p:grpSpPr>
          <a:xfrm>
            <a:off x="360262" y="1303125"/>
            <a:ext cx="182382" cy="138112"/>
            <a:chOff x="435418" y="842963"/>
            <a:chExt cx="168353" cy="138112"/>
          </a:xfrm>
        </p:grpSpPr>
        <p:sp>
          <p:nvSpPr>
            <p:cNvPr id="18" name="갈매기형 수장 23">
              <a:extLst>
                <a:ext uri="{FF2B5EF4-FFF2-40B4-BE49-F238E27FC236}">
                  <a16:creationId xmlns:a16="http://schemas.microsoft.com/office/drawing/2014/main" id="{23C844BC-D269-4F9C-AEC1-1DC6E7C2EB9B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9" name="갈매기형 수장 24">
              <a:extLst>
                <a:ext uri="{FF2B5EF4-FFF2-40B4-BE49-F238E27FC236}">
                  <a16:creationId xmlns:a16="http://schemas.microsoft.com/office/drawing/2014/main" id="{839D3398-5C43-4E14-991C-A2CD64AA3377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B61F75-8B58-4B02-B232-928D3D69A806}"/>
              </a:ext>
            </a:extLst>
          </p:cNvPr>
          <p:cNvSpPr/>
          <p:nvPr/>
        </p:nvSpPr>
        <p:spPr>
          <a:xfrm>
            <a:off x="2728112" y="1102466"/>
            <a:ext cx="700982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@Entity</a:t>
            </a:r>
          </a:p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@Getter</a:t>
            </a:r>
          </a:p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NoArgsConstructor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(access=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AccessLevel.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AllArgsConstructor</a:t>
            </a:r>
            <a:endParaRPr lang="en-US" altLang="ko-KR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Book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(strategy =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GenerationType.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IDENTITY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"id"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updatable=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"name"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nullable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"author"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author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CreationTimestamp</a:t>
            </a:r>
            <a:endParaRPr lang="en-US" altLang="ko-KR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@Column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(name =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"published"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columnDefinition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"TIMESTAMP DEFAULT CURRENT_TIMESTAMP"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, updatable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@Temporal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TemporalType.</a:t>
            </a:r>
            <a:r>
              <a:rPr lang="en-US" altLang="ko-KR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TIMESTAMP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Date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published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3912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2470676" cy="332399"/>
          </a:xfrm>
        </p:spPr>
        <p:txBody>
          <a:bodyPr/>
          <a:lstStyle/>
          <a:p>
            <a:r>
              <a:rPr lang="en-US" altLang="ko-KR" dirty="0"/>
              <a:t>Spring boot</a:t>
            </a:r>
            <a:r>
              <a:rPr lang="ko-KR" altLang="en-US" dirty="0"/>
              <a:t> </a:t>
            </a:r>
            <a:r>
              <a:rPr lang="en-US" altLang="ko-KR" dirty="0"/>
              <a:t>basic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Starter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66837" y="1642563"/>
            <a:ext cx="8785225" cy="2419953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Provide Dependencies to be Included in the Application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자동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컨피규레이션을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제공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spring-boot-starter-*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스프링부트는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Jar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파일 형태로 독자적인 웹컨테이너에 배포됨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마이크로서비스는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DB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나 웹컨테이너를 공유해서는 안됨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817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1469"/>
            <a:ext cx="1955664" cy="332399"/>
          </a:xfrm>
        </p:spPr>
        <p:txBody>
          <a:bodyPr/>
          <a:lstStyle/>
          <a:p>
            <a:r>
              <a:rPr lang="ko-KR" altLang="en-US" dirty="0"/>
              <a:t>스프링 데이터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4" name="텍스트 개체 틀 3">
            <a:extLst>
              <a:ext uri="{FF2B5EF4-FFF2-40B4-BE49-F238E27FC236}">
                <a16:creationId xmlns:a16="http://schemas.microsoft.com/office/drawing/2014/main" id="{59F46CFA-CC7A-4B5E-AA49-2DEED5C27824}"/>
              </a:ext>
            </a:extLst>
          </p:cNvPr>
          <p:cNvSpPr txBox="1">
            <a:spLocks/>
          </p:cNvSpPr>
          <p:nvPr/>
        </p:nvSpPr>
        <p:spPr>
          <a:xfrm>
            <a:off x="650156" y="1251422"/>
            <a:ext cx="8980272" cy="2769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marL="0" indent="0" algn="l" defTabSz="495285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000" b="1" kern="1200" dirty="0" smtClean="0">
                <a:solidFill>
                  <a:srgbClr val="21569E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  <a:cs typeface="Arial" panose="020B0604020202020204" pitchFamily="34" charset="0"/>
              </a:defRPr>
            </a:lvl1pPr>
            <a:lvl2pPr marL="495285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99057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485854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1981139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Entity sample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A28C10-2F81-4728-A200-F68D92D9D7AB}"/>
              </a:ext>
            </a:extLst>
          </p:cNvPr>
          <p:cNvGrpSpPr/>
          <p:nvPr/>
        </p:nvGrpSpPr>
        <p:grpSpPr>
          <a:xfrm>
            <a:off x="360262" y="1303125"/>
            <a:ext cx="182382" cy="138112"/>
            <a:chOff x="435418" y="842963"/>
            <a:chExt cx="168353" cy="138112"/>
          </a:xfrm>
        </p:grpSpPr>
        <p:sp>
          <p:nvSpPr>
            <p:cNvPr id="18" name="갈매기형 수장 23">
              <a:extLst>
                <a:ext uri="{FF2B5EF4-FFF2-40B4-BE49-F238E27FC236}">
                  <a16:creationId xmlns:a16="http://schemas.microsoft.com/office/drawing/2014/main" id="{23C844BC-D269-4F9C-AEC1-1DC6E7C2EB9B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9" name="갈매기형 수장 24">
              <a:extLst>
                <a:ext uri="{FF2B5EF4-FFF2-40B4-BE49-F238E27FC236}">
                  <a16:creationId xmlns:a16="http://schemas.microsoft.com/office/drawing/2014/main" id="{839D3398-5C43-4E14-991C-A2CD64AA3377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F1FF372-C7AC-4C6E-B4DA-D94AEA223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463" y="1889317"/>
            <a:ext cx="6980737" cy="372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4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0635"/>
            <a:ext cx="532710" cy="333233"/>
          </a:xfrm>
        </p:spPr>
        <p:txBody>
          <a:bodyPr/>
          <a:lstStyle/>
          <a:p>
            <a:r>
              <a:rPr lang="en-US" altLang="ko-KR" dirty="0"/>
              <a:t>JPA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D1323F-B309-4DB2-AFA1-6AC349C0BE48}"/>
              </a:ext>
            </a:extLst>
          </p:cNvPr>
          <p:cNvSpPr/>
          <p:nvPr/>
        </p:nvSpPr>
        <p:spPr>
          <a:xfrm>
            <a:off x="1331191" y="1682951"/>
            <a:ext cx="4953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@Document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(collection = 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"person"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Person {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ko-KR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gender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3F088D-426F-467A-A900-6A72220E1396}"/>
              </a:ext>
            </a:extLst>
          </p:cNvPr>
          <p:cNvSpPr/>
          <p:nvPr/>
        </p:nvSpPr>
        <p:spPr>
          <a:xfrm>
            <a:off x="1331191" y="4343784"/>
            <a:ext cx="70092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PersonRepository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MongoRepository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&lt;Person, String&gt; {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List&lt;Person&gt;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findByLastName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lastName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List&lt;Person&gt;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findByAgeGreaterThan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age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617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0635"/>
            <a:ext cx="532710" cy="333233"/>
          </a:xfrm>
        </p:spPr>
        <p:txBody>
          <a:bodyPr/>
          <a:lstStyle/>
          <a:p>
            <a:r>
              <a:rPr lang="en-US" altLang="ko-KR" dirty="0"/>
              <a:t>JPA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D34A81-5348-4832-A428-4BBD657509B7}"/>
              </a:ext>
            </a:extLst>
          </p:cNvPr>
          <p:cNvSpPr/>
          <p:nvPr/>
        </p:nvSpPr>
        <p:spPr>
          <a:xfrm>
            <a:off x="1013690" y="1819645"/>
            <a:ext cx="787861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profiles: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production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application: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first-service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data: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C832"/>
                </a:solidFill>
                <a:latin typeface="Consolas" panose="020B0609020204030204" pitchFamily="49" charset="0"/>
              </a:rPr>
              <a:t>mongodb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FF0032"/>
                </a:solidFill>
                <a:latin typeface="Consolas" panose="020B0609020204030204" pitchFamily="49" charset="0"/>
              </a:rPr>
              <a:t>#host: 192.168.99.100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host: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localhsot</a:t>
            </a:r>
            <a:endParaRPr lang="en-US" altLang="ko-K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27017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database: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microservice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FF0032"/>
                </a:solidFill>
                <a:latin typeface="Consolas" panose="020B0609020204030204" pitchFamily="49" charset="0"/>
              </a:rPr>
              <a:t>#username: micro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FF0032"/>
                </a:solidFill>
                <a:latin typeface="Consolas" panose="020B0609020204030204" pitchFamily="49" charset="0"/>
              </a:rPr>
              <a:t>#password: micro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autoconfigure: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exclude: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org.springframework.boot.autoconfigure.mongo.embedded.EmbeddedMongoAutoConfiguration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983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0635"/>
            <a:ext cx="532710" cy="333233"/>
          </a:xfrm>
        </p:spPr>
        <p:txBody>
          <a:bodyPr/>
          <a:lstStyle/>
          <a:p>
            <a:r>
              <a:rPr lang="en-US" altLang="ko-KR" dirty="0"/>
              <a:t>JPA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B76F24B-2BA2-4F33-B114-B095B51E184E}"/>
              </a:ext>
            </a:extLst>
          </p:cNvPr>
          <p:cNvSpPr/>
          <p:nvPr/>
        </p:nvSpPr>
        <p:spPr>
          <a:xfrm>
            <a:off x="1839866" y="1132090"/>
            <a:ext cx="6806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docker run -d --name mongo -p 27017:27017 mongo:4.4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1B4C627-6655-4190-A0F3-208A55BF4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53" y="1718705"/>
            <a:ext cx="8646507" cy="488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32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0635"/>
            <a:ext cx="532710" cy="333233"/>
          </a:xfrm>
        </p:spPr>
        <p:txBody>
          <a:bodyPr/>
          <a:lstStyle/>
          <a:p>
            <a:r>
              <a:rPr lang="en-US" altLang="ko-KR" dirty="0"/>
              <a:t>JPA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E995BD81-C25A-4809-BE1D-7D121A915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98" y="1666888"/>
            <a:ext cx="8645911" cy="46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3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0635"/>
            <a:ext cx="532710" cy="333233"/>
          </a:xfrm>
        </p:spPr>
        <p:txBody>
          <a:bodyPr/>
          <a:lstStyle/>
          <a:p>
            <a:r>
              <a:rPr lang="en-US" altLang="ko-KR" dirty="0"/>
              <a:t>JPA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3C70053D-D2FC-4B26-918C-ACEAD6AAE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1547589"/>
            <a:ext cx="7721600" cy="517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11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0635"/>
            <a:ext cx="532710" cy="333233"/>
          </a:xfrm>
        </p:spPr>
        <p:txBody>
          <a:bodyPr/>
          <a:lstStyle/>
          <a:p>
            <a:r>
              <a:rPr lang="en-US" altLang="ko-KR" dirty="0"/>
              <a:t>JPA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9AC1CCC-0CDA-4387-9F70-8463126F4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38" y="1577186"/>
            <a:ext cx="8043921" cy="5242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75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0635"/>
            <a:ext cx="532710" cy="333233"/>
          </a:xfrm>
        </p:spPr>
        <p:txBody>
          <a:bodyPr/>
          <a:lstStyle/>
          <a:p>
            <a:r>
              <a:rPr lang="en-US" altLang="ko-KR" dirty="0"/>
              <a:t>JPA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752753" y="1178257"/>
            <a:ext cx="8980272" cy="276999"/>
          </a:xfrm>
        </p:spPr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4826714-4519-4D5D-88A4-AC1DC67E233C}"/>
              </a:ext>
            </a:extLst>
          </p:cNvPr>
          <p:cNvGrpSpPr/>
          <p:nvPr/>
        </p:nvGrpSpPr>
        <p:grpSpPr>
          <a:xfrm>
            <a:off x="411094" y="1247700"/>
            <a:ext cx="182382" cy="138112"/>
            <a:chOff x="435418" y="842963"/>
            <a:chExt cx="168353" cy="138112"/>
          </a:xfrm>
        </p:grpSpPr>
        <p:sp>
          <p:nvSpPr>
            <p:cNvPr id="15" name="갈매기형 수장 23">
              <a:extLst>
                <a:ext uri="{FF2B5EF4-FFF2-40B4-BE49-F238E27FC236}">
                  <a16:creationId xmlns:a16="http://schemas.microsoft.com/office/drawing/2014/main" id="{8DC2FEA1-8A81-41AE-85ED-88E82808B7B7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6" name="갈매기형 수장 24">
              <a:extLst>
                <a:ext uri="{FF2B5EF4-FFF2-40B4-BE49-F238E27FC236}">
                  <a16:creationId xmlns:a16="http://schemas.microsoft.com/office/drawing/2014/main" id="{473DB3B3-6AC0-4832-AF22-53387970DA3F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14AB5127-11CA-4342-BB95-82DC30602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5" y="1647503"/>
            <a:ext cx="9779047" cy="452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4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0635"/>
            <a:ext cx="2385268" cy="333233"/>
          </a:xfrm>
        </p:spPr>
        <p:txBody>
          <a:bodyPr/>
          <a:lstStyle/>
          <a:p>
            <a:r>
              <a:rPr lang="en-US" altLang="ko-KR" dirty="0"/>
              <a:t>Spring boot</a:t>
            </a:r>
            <a:r>
              <a:rPr lang="ko-KR" altLang="en-US" dirty="0"/>
              <a:t> </a:t>
            </a:r>
            <a:r>
              <a:rPr lang="en-US" altLang="ko-KR" dirty="0"/>
              <a:t>basic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main class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05304" y="1550147"/>
            <a:ext cx="8785225" cy="1464231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@</a:t>
            </a: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SpringBootApplication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애노테이션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추가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800100" lvl="1" indent="-342900">
              <a:buFont typeface="Symbol" panose="05050102010706020507" pitchFamily="18" charset="2"/>
              <a:buChar char="Þ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@Configuration, @</a:t>
            </a: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EnableAutoConfiguration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, @</a:t>
            </a: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ComponentScan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과 동일한 의미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spring-boot-starter-web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포함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8DB911-127A-4C0F-B18F-94DEA891AD7A}"/>
              </a:ext>
            </a:extLst>
          </p:cNvPr>
          <p:cNvGrpSpPr/>
          <p:nvPr/>
        </p:nvGrpSpPr>
        <p:grpSpPr>
          <a:xfrm>
            <a:off x="341075" y="1123729"/>
            <a:ext cx="182382" cy="138112"/>
            <a:chOff x="435418" y="842963"/>
            <a:chExt cx="168353" cy="138112"/>
          </a:xfrm>
        </p:grpSpPr>
        <p:sp>
          <p:nvSpPr>
            <p:cNvPr id="17" name="갈매기형 수장 23">
              <a:extLst>
                <a:ext uri="{FF2B5EF4-FFF2-40B4-BE49-F238E27FC236}">
                  <a16:creationId xmlns:a16="http://schemas.microsoft.com/office/drawing/2014/main" id="{700C7F60-304E-4A54-9AAE-9B6E0FBDFD6C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8" name="갈매기형 수장 24">
              <a:extLst>
                <a:ext uri="{FF2B5EF4-FFF2-40B4-BE49-F238E27FC236}">
                  <a16:creationId xmlns:a16="http://schemas.microsoft.com/office/drawing/2014/main" id="{27D98A43-205E-425E-90AD-10FA9DB68D6B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AD1512-E48A-4E09-8D40-23E7386CB974}"/>
              </a:ext>
            </a:extLst>
          </p:cNvPr>
          <p:cNvSpPr/>
          <p:nvPr/>
        </p:nvSpPr>
        <p:spPr>
          <a:xfrm>
            <a:off x="1099129" y="3648701"/>
            <a:ext cx="81557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ko-KR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SpringBootApplication</a:t>
            </a:r>
            <a:endParaRPr lang="en-US" altLang="ko-KR" sz="16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Application {</a:t>
            </a:r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altLang="ko-KR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SpringApplication.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Application.</a:t>
            </a:r>
            <a:r>
              <a:rPr lang="en-US" altLang="ko-KR" sz="16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27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0635"/>
            <a:ext cx="2385268" cy="333233"/>
          </a:xfrm>
        </p:spPr>
        <p:txBody>
          <a:bodyPr/>
          <a:lstStyle/>
          <a:p>
            <a:r>
              <a:rPr lang="en-US" altLang="ko-KR" dirty="0"/>
              <a:t>Spring boot</a:t>
            </a:r>
            <a:r>
              <a:rPr lang="ko-KR" altLang="en-US" dirty="0"/>
              <a:t> </a:t>
            </a:r>
            <a:r>
              <a:rPr lang="en-US" altLang="ko-KR" dirty="0"/>
              <a:t>basic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App build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4786" y="1597101"/>
            <a:ext cx="8785225" cy="1804749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앱을 빌드하는 동안 모든 의존성을 실행가능한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Jar(fat Jar)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에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포함하는 일을 담당하는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컨피규레이션을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제공해야 함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이는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pom.xml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에 정의된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spring-boot-maven-plugin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이 수행함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spring-core,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spring-app,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spring-context,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스프링부트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,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내장형톰캣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, </a:t>
            </a: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logback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Log4j,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Slf4j, Jackson lib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등을 포함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8DB911-127A-4C0F-B18F-94DEA891AD7A}"/>
              </a:ext>
            </a:extLst>
          </p:cNvPr>
          <p:cNvGrpSpPr/>
          <p:nvPr/>
        </p:nvGrpSpPr>
        <p:grpSpPr>
          <a:xfrm>
            <a:off x="341075" y="1123729"/>
            <a:ext cx="182382" cy="138112"/>
            <a:chOff x="435418" y="842963"/>
            <a:chExt cx="168353" cy="138112"/>
          </a:xfrm>
        </p:grpSpPr>
        <p:sp>
          <p:nvSpPr>
            <p:cNvPr id="17" name="갈매기형 수장 23">
              <a:extLst>
                <a:ext uri="{FF2B5EF4-FFF2-40B4-BE49-F238E27FC236}">
                  <a16:creationId xmlns:a16="http://schemas.microsoft.com/office/drawing/2014/main" id="{700C7F60-304E-4A54-9AAE-9B6E0FBDFD6C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8" name="갈매기형 수장 24">
              <a:extLst>
                <a:ext uri="{FF2B5EF4-FFF2-40B4-BE49-F238E27FC236}">
                  <a16:creationId xmlns:a16="http://schemas.microsoft.com/office/drawing/2014/main" id="{27D98A43-205E-425E-90AD-10FA9DB68D6B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E19315-3C86-4AC4-B27C-DC5F31857321}"/>
              </a:ext>
            </a:extLst>
          </p:cNvPr>
          <p:cNvSpPr/>
          <p:nvPr/>
        </p:nvSpPr>
        <p:spPr>
          <a:xfrm>
            <a:off x="1442026" y="3966928"/>
            <a:ext cx="67229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spring-boot-maven-plugin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&lt;/plugin&gt;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5349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0635"/>
            <a:ext cx="2385268" cy="333233"/>
          </a:xfrm>
        </p:spPr>
        <p:txBody>
          <a:bodyPr/>
          <a:lstStyle/>
          <a:p>
            <a:r>
              <a:rPr lang="en-US" altLang="ko-KR" dirty="0"/>
              <a:t>Spring boot basic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컨피규레이션</a:t>
            </a:r>
            <a:r>
              <a:rPr lang="ko-KR" altLang="en-US" dirty="0"/>
              <a:t> 파일 사용자 정의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4786" y="1542625"/>
            <a:ext cx="8785225" cy="442674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application.yml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을 통해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컨피규레이션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정보 제공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8DB911-127A-4C0F-B18F-94DEA891AD7A}"/>
              </a:ext>
            </a:extLst>
          </p:cNvPr>
          <p:cNvGrpSpPr/>
          <p:nvPr/>
        </p:nvGrpSpPr>
        <p:grpSpPr>
          <a:xfrm>
            <a:off x="341075" y="1123729"/>
            <a:ext cx="182382" cy="138112"/>
            <a:chOff x="435418" y="842963"/>
            <a:chExt cx="168353" cy="138112"/>
          </a:xfrm>
        </p:grpSpPr>
        <p:sp>
          <p:nvSpPr>
            <p:cNvPr id="17" name="갈매기형 수장 23">
              <a:extLst>
                <a:ext uri="{FF2B5EF4-FFF2-40B4-BE49-F238E27FC236}">
                  <a16:creationId xmlns:a16="http://schemas.microsoft.com/office/drawing/2014/main" id="{700C7F60-304E-4A54-9AAE-9B6E0FBDFD6C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8" name="갈매기형 수장 24">
              <a:extLst>
                <a:ext uri="{FF2B5EF4-FFF2-40B4-BE49-F238E27FC236}">
                  <a16:creationId xmlns:a16="http://schemas.microsoft.com/office/drawing/2014/main" id="{27D98A43-205E-425E-90AD-10FA9DB68D6B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65A61927-4C0C-4FC2-942E-44118F8FBFF9}"/>
              </a:ext>
            </a:extLst>
          </p:cNvPr>
          <p:cNvSpPr/>
          <p:nvPr/>
        </p:nvSpPr>
        <p:spPr>
          <a:xfrm>
            <a:off x="1010325" y="2183940"/>
            <a:ext cx="81141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server: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port: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${port:2222}</a:t>
            </a:r>
          </a:p>
          <a:p>
            <a:endParaRPr lang="ko-KR" altLang="en-US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spring: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application: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name: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first-service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logging: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pattern: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console: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"%d{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HH:mm:ss.SSS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%-5level %logger{36} - %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msg%n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file: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"%d{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HH:mm:ss.SSS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 [%thread] %-5level %logger{36} - %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msg%n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1600" dirty="0">
                <a:solidFill>
                  <a:srgbClr val="FF0032"/>
                </a:solidFill>
                <a:latin typeface="Consolas" panose="020B0609020204030204" pitchFamily="49" charset="0"/>
              </a:rPr>
              <a:t>#  level:</a:t>
            </a:r>
          </a:p>
          <a:p>
            <a:r>
              <a:rPr lang="en-US" altLang="ko-KR" sz="1600" dirty="0">
                <a:solidFill>
                  <a:srgbClr val="FF0032"/>
                </a:solidFill>
                <a:latin typeface="Consolas" panose="020B0609020204030204" pitchFamily="49" charset="0"/>
              </a:rPr>
              <a:t>#    </a:t>
            </a:r>
            <a:r>
              <a:rPr lang="en-US" altLang="ko-KR" sz="1600" dirty="0" err="1">
                <a:solidFill>
                  <a:srgbClr val="FF0032"/>
                </a:solidFill>
                <a:latin typeface="Consolas" panose="020B0609020204030204" pitchFamily="49" charset="0"/>
              </a:rPr>
              <a:t>org.springframework.web</a:t>
            </a:r>
            <a:r>
              <a:rPr lang="en-US" altLang="ko-KR" sz="1600" dirty="0">
                <a:solidFill>
                  <a:srgbClr val="FF0032"/>
                </a:solidFill>
                <a:latin typeface="Consolas" panose="020B0609020204030204" pitchFamily="49" charset="0"/>
              </a:rPr>
              <a:t>: DEBUG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file: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app.log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management: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security: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600" dirty="0">
                <a:solidFill>
                  <a:srgbClr val="00C832"/>
                </a:solidFill>
                <a:latin typeface="Consolas" panose="020B0609020204030204" pitchFamily="49" charset="0"/>
              </a:rPr>
              <a:t>enabled: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094F05"/>
                </a:solidFill>
                <a:latin typeface="Consolas" panose="020B0609020204030204" pitchFamily="49" charset="0"/>
              </a:rPr>
              <a:t>false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629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0635"/>
            <a:ext cx="2385268" cy="333233"/>
          </a:xfrm>
        </p:spPr>
        <p:txBody>
          <a:bodyPr/>
          <a:lstStyle/>
          <a:p>
            <a:r>
              <a:rPr lang="en-US" altLang="ko-KR" dirty="0"/>
              <a:t>Spring boot basic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Restful web service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4786" y="1479197"/>
            <a:ext cx="8785225" cy="3434548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JSON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메시지를 직렬화하고 역직렬화 하는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Jackson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라이브러리는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spring-boot-starter-web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에 포함됨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모델 클래스를 선언하기만 하면 됨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@</a:t>
            </a: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RestController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는 유입되는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HTTP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요청을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컨트럴러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빈 클래스에 설정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@</a:t>
            </a: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RequestMapping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: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컨트럴러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메서드와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HTTP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를 대응하는데 사용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@</a:t>
            </a: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GetMapping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,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@</a:t>
            </a: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PostMapping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, @</a:t>
            </a: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DeleteMapping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= @</a:t>
            </a: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RequestMapping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(method=</a:t>
            </a: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RequestMethod.GET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) 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@</a:t>
            </a: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RequestParam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: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요청의 경로와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입력값을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Object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로 바인딩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@</a:t>
            </a: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RequestBody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: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입력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JSON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을 잭슨 라이브러리를 사용해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Object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로 바인딩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8DB911-127A-4C0F-B18F-94DEA891AD7A}"/>
              </a:ext>
            </a:extLst>
          </p:cNvPr>
          <p:cNvGrpSpPr/>
          <p:nvPr/>
        </p:nvGrpSpPr>
        <p:grpSpPr>
          <a:xfrm>
            <a:off x="341075" y="1123729"/>
            <a:ext cx="182382" cy="138112"/>
            <a:chOff x="435418" y="842963"/>
            <a:chExt cx="168353" cy="138112"/>
          </a:xfrm>
        </p:grpSpPr>
        <p:sp>
          <p:nvSpPr>
            <p:cNvPr id="17" name="갈매기형 수장 23">
              <a:extLst>
                <a:ext uri="{FF2B5EF4-FFF2-40B4-BE49-F238E27FC236}">
                  <a16:creationId xmlns:a16="http://schemas.microsoft.com/office/drawing/2014/main" id="{700C7F60-304E-4A54-9AAE-9B6E0FBDFD6C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8" name="갈매기형 수장 24">
              <a:extLst>
                <a:ext uri="{FF2B5EF4-FFF2-40B4-BE49-F238E27FC236}">
                  <a16:creationId xmlns:a16="http://schemas.microsoft.com/office/drawing/2014/main" id="{27D98A43-205E-425E-90AD-10FA9DB68D6B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1474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0635"/>
            <a:ext cx="2385268" cy="333233"/>
          </a:xfrm>
        </p:spPr>
        <p:txBody>
          <a:bodyPr/>
          <a:lstStyle/>
          <a:p>
            <a:r>
              <a:rPr lang="en-US" altLang="ko-KR" dirty="0"/>
              <a:t>Spring boot basic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API </a:t>
            </a:r>
            <a:r>
              <a:rPr lang="en-US" altLang="ko-KR" dirty="0" err="1"/>
              <a:t>documetation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4786" y="1479197"/>
            <a:ext cx="8785225" cy="1208585"/>
          </a:xfrm>
          <a:prstGeom prst="roundRect">
            <a:avLst/>
          </a:prstGeom>
          <a:solidFill>
            <a:schemeClr val="bg1">
              <a:lumMod val="9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스웨거를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가장 많이 사용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springfox-swagger2, </a:t>
            </a: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springfox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-swagger-</a:t>
            </a:r>
            <a:r>
              <a:rPr lang="en-US" altLang="ko-KR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ui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를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의존성에 추가해야 함</a:t>
            </a:r>
            <a:endParaRPr lang="en-US" altLang="ko-KR" sz="2000" dirty="0">
              <a:solidFill>
                <a:srgbClr val="24292E"/>
              </a:solidFill>
              <a:latin typeface="+mn-ea"/>
              <a:cs typeface="Arial"/>
              <a:sym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앱이 시작될 때 </a:t>
            </a:r>
            <a:r>
              <a:rPr lang="ko-KR" altLang="en-US" sz="2000" dirty="0" err="1">
                <a:solidFill>
                  <a:srgbClr val="24292E"/>
                </a:solidFill>
                <a:latin typeface="+mn-ea"/>
                <a:cs typeface="Arial"/>
                <a:sym typeface="Arial"/>
              </a:rPr>
              <a:t>스웨거에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 의해 </a:t>
            </a:r>
            <a:r>
              <a:rPr lang="en-US" altLang="ko-KR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API </a:t>
            </a:r>
            <a:r>
              <a:rPr lang="ko-KR" altLang="en-US" sz="2000" dirty="0">
                <a:solidFill>
                  <a:srgbClr val="24292E"/>
                </a:solidFill>
                <a:latin typeface="+mn-ea"/>
                <a:cs typeface="Arial"/>
                <a:sym typeface="Arial"/>
              </a:rPr>
              <a:t>문서 자동 생성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8DB911-127A-4C0F-B18F-94DEA891AD7A}"/>
              </a:ext>
            </a:extLst>
          </p:cNvPr>
          <p:cNvGrpSpPr/>
          <p:nvPr/>
        </p:nvGrpSpPr>
        <p:grpSpPr>
          <a:xfrm>
            <a:off x="341075" y="1123729"/>
            <a:ext cx="182382" cy="138112"/>
            <a:chOff x="435418" y="842963"/>
            <a:chExt cx="168353" cy="138112"/>
          </a:xfrm>
        </p:grpSpPr>
        <p:sp>
          <p:nvSpPr>
            <p:cNvPr id="17" name="갈매기형 수장 23">
              <a:extLst>
                <a:ext uri="{FF2B5EF4-FFF2-40B4-BE49-F238E27FC236}">
                  <a16:creationId xmlns:a16="http://schemas.microsoft.com/office/drawing/2014/main" id="{700C7F60-304E-4A54-9AAE-9B6E0FBDFD6C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8" name="갈매기형 수장 24">
              <a:extLst>
                <a:ext uri="{FF2B5EF4-FFF2-40B4-BE49-F238E27FC236}">
                  <a16:creationId xmlns:a16="http://schemas.microsoft.com/office/drawing/2014/main" id="{27D98A43-205E-425E-90AD-10FA9DB68D6B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6C047F-6D71-42A4-8DF1-049184AB791A}"/>
              </a:ext>
            </a:extLst>
          </p:cNvPr>
          <p:cNvSpPr/>
          <p:nvPr/>
        </p:nvSpPr>
        <p:spPr>
          <a:xfrm>
            <a:off x="448519" y="2822995"/>
            <a:ext cx="945748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646464"/>
                </a:solidFill>
                <a:latin typeface="Consolas" panose="020B0609020204030204" pitchFamily="49" charset="0"/>
              </a:rPr>
              <a:t>@Bean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Docket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api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XmlPullParserException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MavenXpp3Reader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MavenXpp3Reader();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Model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reader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.read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FileReader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"pom.xml"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ApiInfoBuilder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6A3E3E"/>
                </a:solidFill>
                <a:latin typeface="Consolas" panose="020B0609020204030204" pitchFamily="49" charset="0"/>
              </a:rPr>
              <a:t>builder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ApiInfoBuilder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.title(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"Person Service </a:t>
            </a:r>
            <a:r>
              <a:rPr lang="en-US" altLang="ko-KR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Api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 Documentation"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.description(</a:t>
            </a:r>
            <a:r>
              <a:rPr lang="en-US" altLang="ko-KR" sz="1600" dirty="0">
                <a:solidFill>
                  <a:srgbClr val="2A00FF"/>
                </a:solidFill>
                <a:latin typeface="Consolas" panose="020B0609020204030204" pitchFamily="49" charset="0"/>
              </a:rPr>
              <a:t>"Documentation automatically generated"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.version(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.getVersion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.contact(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Contact(</a:t>
            </a:r>
            <a:r>
              <a:rPr lang="ko-KR" alt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“</a:t>
            </a:r>
            <a:r>
              <a:rPr lang="en-US" altLang="ko-KR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youngkon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“yklee.wordpress.com"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 </a:t>
            </a:r>
            <a:r>
              <a:rPr lang="en-US" altLang="ko-KR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“yklee2002@gmail.com"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Docket(DocumentationType.</a:t>
            </a:r>
            <a:r>
              <a:rPr lang="en-US" altLang="ko-K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SWAGGER_2</a:t>
            </a:r>
            <a:r>
              <a:rPr lang="en-US" altLang="ko-KR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).select()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apis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RequestHandlerSelectors.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basePackage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pl.piomin.services.boot.controller</a:t>
            </a:r>
            <a:r>
              <a:rPr lang="en-US" altLang="ko-KR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.paths(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PathSelectors.</a:t>
            </a:r>
            <a:r>
              <a:rPr lang="en-US" altLang="ko-KR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any</a:t>
            </a:r>
            <a:r>
              <a:rPr lang="en-US" altLang="ko-KR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()).build()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apiInfo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builder</a:t>
            </a:r>
            <a:r>
              <a:rPr lang="en-US" altLang="ko-K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.build</a:t>
            </a:r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065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0635"/>
            <a:ext cx="2385268" cy="333233"/>
          </a:xfrm>
        </p:spPr>
        <p:txBody>
          <a:bodyPr/>
          <a:lstStyle/>
          <a:p>
            <a:r>
              <a:rPr lang="en-US" altLang="ko-KR" dirty="0"/>
              <a:t>Spring boot basic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Swagger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8DB911-127A-4C0F-B18F-94DEA891AD7A}"/>
              </a:ext>
            </a:extLst>
          </p:cNvPr>
          <p:cNvGrpSpPr/>
          <p:nvPr/>
        </p:nvGrpSpPr>
        <p:grpSpPr>
          <a:xfrm>
            <a:off x="341075" y="1123729"/>
            <a:ext cx="182382" cy="138112"/>
            <a:chOff x="435418" y="842963"/>
            <a:chExt cx="168353" cy="138112"/>
          </a:xfrm>
        </p:grpSpPr>
        <p:sp>
          <p:nvSpPr>
            <p:cNvPr id="17" name="갈매기형 수장 23">
              <a:extLst>
                <a:ext uri="{FF2B5EF4-FFF2-40B4-BE49-F238E27FC236}">
                  <a16:creationId xmlns:a16="http://schemas.microsoft.com/office/drawing/2014/main" id="{700C7F60-304E-4A54-9AAE-9B6E0FBDFD6C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8" name="갈매기형 수장 24">
              <a:extLst>
                <a:ext uri="{FF2B5EF4-FFF2-40B4-BE49-F238E27FC236}">
                  <a16:creationId xmlns:a16="http://schemas.microsoft.com/office/drawing/2014/main" id="{27D98A43-205E-425E-90AD-10FA9DB68D6B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10BB4CD5-556F-407F-903F-C35F34840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8008"/>
            <a:ext cx="9906000" cy="479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62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F31CB8-EE0B-4A6A-8561-904A0AB35B79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3138" y="480635"/>
            <a:ext cx="2385268" cy="333233"/>
          </a:xfrm>
        </p:spPr>
        <p:txBody>
          <a:bodyPr/>
          <a:lstStyle/>
          <a:p>
            <a:r>
              <a:rPr lang="en-US" altLang="ko-KR" dirty="0"/>
              <a:t>Spring boot basic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Swagger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A8DB911-127A-4C0F-B18F-94DEA891AD7A}"/>
              </a:ext>
            </a:extLst>
          </p:cNvPr>
          <p:cNvGrpSpPr/>
          <p:nvPr/>
        </p:nvGrpSpPr>
        <p:grpSpPr>
          <a:xfrm>
            <a:off x="341075" y="1123729"/>
            <a:ext cx="182382" cy="138112"/>
            <a:chOff x="435418" y="842963"/>
            <a:chExt cx="168353" cy="138112"/>
          </a:xfrm>
        </p:grpSpPr>
        <p:sp>
          <p:nvSpPr>
            <p:cNvPr id="17" name="갈매기형 수장 23">
              <a:extLst>
                <a:ext uri="{FF2B5EF4-FFF2-40B4-BE49-F238E27FC236}">
                  <a16:creationId xmlns:a16="http://schemas.microsoft.com/office/drawing/2014/main" id="{700C7F60-304E-4A54-9AAE-9B6E0FBDFD6C}"/>
                </a:ext>
              </a:extLst>
            </p:cNvPr>
            <p:cNvSpPr/>
            <p:nvPr/>
          </p:nvSpPr>
          <p:spPr>
            <a:xfrm>
              <a:off x="435418" y="842963"/>
              <a:ext cx="92869" cy="138112"/>
            </a:xfrm>
            <a:prstGeom prst="chevron">
              <a:avLst/>
            </a:prstGeom>
            <a:solidFill>
              <a:srgbClr val="215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  <p:sp>
          <p:nvSpPr>
            <p:cNvPr id="18" name="갈매기형 수장 24">
              <a:extLst>
                <a:ext uri="{FF2B5EF4-FFF2-40B4-BE49-F238E27FC236}">
                  <a16:creationId xmlns:a16="http://schemas.microsoft.com/office/drawing/2014/main" id="{27D98A43-205E-425E-90AD-10FA9DB68D6B}"/>
                </a:ext>
              </a:extLst>
            </p:cNvPr>
            <p:cNvSpPr/>
            <p:nvPr/>
          </p:nvSpPr>
          <p:spPr>
            <a:xfrm>
              <a:off x="510902" y="842963"/>
              <a:ext cx="92869" cy="138112"/>
            </a:xfrm>
            <a:prstGeom prst="chevron">
              <a:avLst/>
            </a:prstGeom>
            <a:solidFill>
              <a:srgbClr val="696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950">
                <a:solidFill>
                  <a:schemeClr val="tx1"/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E88A3A7-1AD4-4EF4-9B5E-2583D6E0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72" y="1452636"/>
            <a:ext cx="8099054" cy="540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3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 Light"/>
        <a:ea typeface="KoPub돋움체 Bold"/>
        <a:cs typeface=""/>
      </a:majorFont>
      <a:minorFont>
        <a:latin typeface="KoPub돋움체 Light"/>
        <a:ea typeface="KoPub돋움체 Medium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smtClean="0">
            <a:latin typeface="KoPub돋움체 Medium"/>
            <a:ea typeface="KoPub돋움체 Medium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23681</TotalTime>
  <Words>1502</Words>
  <Application>Microsoft Office PowerPoint</Application>
  <PresentationFormat>A4 용지(210x297mm)</PresentationFormat>
  <Paragraphs>322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HY궁서</vt:lpstr>
      <vt:lpstr>HY울릉도M</vt:lpstr>
      <vt:lpstr>KoPub돋움체 Bold</vt:lpstr>
      <vt:lpstr>KoPub돋움체 Light</vt:lpstr>
      <vt:lpstr>KoPub돋움체 Medium</vt:lpstr>
      <vt:lpstr>맑은 고딕</vt:lpstr>
      <vt:lpstr>Arial</vt:lpstr>
      <vt:lpstr>Consolas</vt:lpstr>
      <vt:lpstr>Symbol</vt:lpstr>
      <vt:lpstr>Office 테마</vt:lpstr>
      <vt:lpstr>PowerPoint 프레젠테이션</vt:lpstr>
      <vt:lpstr>Spring boot basic</vt:lpstr>
      <vt:lpstr>Spring boot basic</vt:lpstr>
      <vt:lpstr>Spring boot basic</vt:lpstr>
      <vt:lpstr>Spring boot basic</vt:lpstr>
      <vt:lpstr>Spring boot basic</vt:lpstr>
      <vt:lpstr>Spring boot basic</vt:lpstr>
      <vt:lpstr>Spring boot basic</vt:lpstr>
      <vt:lpstr>Spring boot basic</vt:lpstr>
      <vt:lpstr>Spring boot basic</vt:lpstr>
      <vt:lpstr>Spring boot basic</vt:lpstr>
      <vt:lpstr>Spring boot basic</vt:lpstr>
      <vt:lpstr>JPA</vt:lpstr>
      <vt:lpstr>JPA</vt:lpstr>
      <vt:lpstr>JPA</vt:lpstr>
      <vt:lpstr>JPA</vt:lpstr>
      <vt:lpstr>스프링 데이터</vt:lpstr>
      <vt:lpstr>스프링 데이터</vt:lpstr>
      <vt:lpstr>스프링 데이터</vt:lpstr>
      <vt:lpstr>스프링 데이터</vt:lpstr>
      <vt:lpstr>JPA</vt:lpstr>
      <vt:lpstr>JPA</vt:lpstr>
      <vt:lpstr>JPA</vt:lpstr>
      <vt:lpstr>JPA</vt:lpstr>
      <vt:lpstr>JPA</vt:lpstr>
      <vt:lpstr>JPA</vt:lpstr>
      <vt:lpstr>JPA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6101</cp:revision>
  <dcterms:created xsi:type="dcterms:W3CDTF">2018-09-13T06:27:38Z</dcterms:created>
  <dcterms:modified xsi:type="dcterms:W3CDTF">2024-01-14T12:05:37Z</dcterms:modified>
  <cp:version/>
</cp:coreProperties>
</file>