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5" r:id="rId1"/>
  </p:sldMasterIdLst>
  <p:notesMasterIdLst>
    <p:notesMasterId r:id="rId110"/>
  </p:notesMasterIdLst>
  <p:handoutMasterIdLst>
    <p:handoutMasterId r:id="rId111"/>
  </p:handoutMasterIdLst>
  <p:sldIdLst>
    <p:sldId id="4093" r:id="rId2"/>
    <p:sldId id="1488" r:id="rId3"/>
    <p:sldId id="3999" r:id="rId4"/>
    <p:sldId id="4000" r:id="rId5"/>
    <p:sldId id="4001" r:id="rId6"/>
    <p:sldId id="4002" r:id="rId7"/>
    <p:sldId id="4003" r:id="rId8"/>
    <p:sldId id="4004" r:id="rId9"/>
    <p:sldId id="4005" r:id="rId10"/>
    <p:sldId id="4006" r:id="rId11"/>
    <p:sldId id="4007" r:id="rId12"/>
    <p:sldId id="4008" r:id="rId13"/>
    <p:sldId id="4009" r:id="rId14"/>
    <p:sldId id="4011" r:id="rId15"/>
    <p:sldId id="4012" r:id="rId16"/>
    <p:sldId id="4013" r:id="rId17"/>
    <p:sldId id="4094" r:id="rId18"/>
    <p:sldId id="4015" r:id="rId19"/>
    <p:sldId id="4014" r:id="rId20"/>
    <p:sldId id="4016" r:id="rId21"/>
    <p:sldId id="4017" r:id="rId22"/>
    <p:sldId id="4018" r:id="rId23"/>
    <p:sldId id="4019" r:id="rId24"/>
    <p:sldId id="4020" r:id="rId25"/>
    <p:sldId id="4021" r:id="rId26"/>
    <p:sldId id="4022" r:id="rId27"/>
    <p:sldId id="4023" r:id="rId28"/>
    <p:sldId id="4024" r:id="rId29"/>
    <p:sldId id="4025" r:id="rId30"/>
    <p:sldId id="4026" r:id="rId31"/>
    <p:sldId id="4027" r:id="rId32"/>
    <p:sldId id="4028" r:id="rId33"/>
    <p:sldId id="4029" r:id="rId34"/>
    <p:sldId id="4032" r:id="rId35"/>
    <p:sldId id="4030" r:id="rId36"/>
    <p:sldId id="4031" r:id="rId37"/>
    <p:sldId id="4095" r:id="rId38"/>
    <p:sldId id="4033" r:id="rId39"/>
    <p:sldId id="4096" r:id="rId40"/>
    <p:sldId id="4097" r:id="rId41"/>
    <p:sldId id="4034" r:id="rId42"/>
    <p:sldId id="4035" r:id="rId43"/>
    <p:sldId id="4036" r:id="rId44"/>
    <p:sldId id="4100" r:id="rId45"/>
    <p:sldId id="4098" r:id="rId46"/>
    <p:sldId id="4037" r:id="rId47"/>
    <p:sldId id="4038" r:id="rId48"/>
    <p:sldId id="4039" r:id="rId49"/>
    <p:sldId id="4099" r:id="rId50"/>
    <p:sldId id="4040" r:id="rId51"/>
    <p:sldId id="4041" r:id="rId52"/>
    <p:sldId id="4042" r:id="rId53"/>
    <p:sldId id="4043" r:id="rId54"/>
    <p:sldId id="4044" r:id="rId55"/>
    <p:sldId id="4045" r:id="rId56"/>
    <p:sldId id="4046" r:id="rId57"/>
    <p:sldId id="4047" r:id="rId58"/>
    <p:sldId id="4048" r:id="rId59"/>
    <p:sldId id="4049" r:id="rId60"/>
    <p:sldId id="4050" r:id="rId61"/>
    <p:sldId id="4051" r:id="rId62"/>
    <p:sldId id="4101" r:id="rId63"/>
    <p:sldId id="4052" r:id="rId64"/>
    <p:sldId id="4053" r:id="rId65"/>
    <p:sldId id="4054" r:id="rId66"/>
    <p:sldId id="4055" r:id="rId67"/>
    <p:sldId id="4056" r:id="rId68"/>
    <p:sldId id="4057" r:id="rId69"/>
    <p:sldId id="4058" r:id="rId70"/>
    <p:sldId id="4059" r:id="rId71"/>
    <p:sldId id="4060" r:id="rId72"/>
    <p:sldId id="4061" r:id="rId73"/>
    <p:sldId id="4062" r:id="rId74"/>
    <p:sldId id="4063" r:id="rId75"/>
    <p:sldId id="4064" r:id="rId76"/>
    <p:sldId id="4065" r:id="rId77"/>
    <p:sldId id="4066" r:id="rId78"/>
    <p:sldId id="4067" r:id="rId79"/>
    <p:sldId id="4068" r:id="rId80"/>
    <p:sldId id="4069" r:id="rId81"/>
    <p:sldId id="4070" r:id="rId82"/>
    <p:sldId id="4071" r:id="rId83"/>
    <p:sldId id="4072" r:id="rId84"/>
    <p:sldId id="4073" r:id="rId85"/>
    <p:sldId id="4074" r:id="rId86"/>
    <p:sldId id="4075" r:id="rId87"/>
    <p:sldId id="4102" r:id="rId88"/>
    <p:sldId id="4076" r:id="rId89"/>
    <p:sldId id="4077" r:id="rId90"/>
    <p:sldId id="4078" r:id="rId91"/>
    <p:sldId id="4079" r:id="rId92"/>
    <p:sldId id="4081" r:id="rId93"/>
    <p:sldId id="4080" r:id="rId94"/>
    <p:sldId id="4103" r:id="rId95"/>
    <p:sldId id="4104" r:id="rId96"/>
    <p:sldId id="4105" r:id="rId97"/>
    <p:sldId id="4082" r:id="rId98"/>
    <p:sldId id="4083" r:id="rId99"/>
    <p:sldId id="4084" r:id="rId100"/>
    <p:sldId id="4085" r:id="rId101"/>
    <p:sldId id="4086" r:id="rId102"/>
    <p:sldId id="4087" r:id="rId103"/>
    <p:sldId id="4106" r:id="rId104"/>
    <p:sldId id="4088" r:id="rId105"/>
    <p:sldId id="4089" r:id="rId106"/>
    <p:sldId id="4090" r:id="rId107"/>
    <p:sldId id="4091" r:id="rId108"/>
    <p:sldId id="4092" r:id="rId109"/>
  </p:sldIdLst>
  <p:sldSz cx="9906000" cy="6858000" type="A4"/>
  <p:notesSz cx="9928225"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1569E"/>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TxStyle/>
      <a:tcStyle>
        <a:tcBdr/>
        <a:fill>
          <a:solidFill>
            <a:schemeClr val="accent5">
              <a:tint val="40000"/>
            </a:schemeClr>
          </a:solidFill>
        </a:fill>
      </a:tcStyle>
    </a:band1H>
    <a:band2H>
      <a:tcTxStyle/>
      <a:tcStyle>
        <a:tcBdr/>
      </a:tcStyle>
    </a:band2H>
    <a:band1V>
      <a:tcTxStyle/>
      <a:tcStyle>
        <a:tcBdr/>
        <a:fill>
          <a:solidFill>
            <a:schemeClr val="accent5">
              <a:tint val="40000"/>
            </a:schemeClr>
          </a:solidFill>
        </a:fill>
      </a:tcStyle>
    </a:band1V>
    <a:band2V>
      <a:tcTxStyle/>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TxStyle/>
      <a:tcStyle>
        <a:tcBdr/>
        <a:fill>
          <a:solidFill>
            <a:schemeClr val="tx1">
              <a:alpha val="20000"/>
            </a:schemeClr>
          </a:solidFill>
        </a:fill>
      </a:tcStyle>
    </a:band1H>
    <a:band2H>
      <a:tcTxStyle/>
      <a:tcStyle>
        <a:tcBdr/>
      </a:tcStyle>
    </a:band2H>
    <a:band1V>
      <a:tcTxStyle/>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테마 스타일 2 - 강조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TxStyle/>
      <a:tcStyle>
        <a:tcBdr/>
        <a:fill>
          <a:solidFill>
            <a:schemeClr val="lt1">
              <a:alpha val="20000"/>
            </a:schemeClr>
          </a:solidFill>
        </a:fill>
      </a:tcStyle>
    </a:band1H>
    <a:band1V>
      <a:tcTxStyle/>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TxStyle/>
      <a:tcStyle>
        <a:tcBdr>
          <a:left>
            <a:ln>
              <a:noFill/>
            </a:ln>
          </a:left>
          <a:top>
            <a:ln>
              <a:noFill/>
            </a:ln>
          </a:top>
        </a:tcBdr>
      </a:tcStyle>
    </a:seCell>
    <a:swCell>
      <a:tcTxStyle/>
      <a:tcStyle>
        <a:tcBdr>
          <a:right>
            <a:ln>
              <a:noFill/>
            </a:ln>
          </a:right>
          <a:top>
            <a:ln>
              <a:noFill/>
            </a:ln>
          </a:top>
        </a:tcBdr>
      </a:tcStyle>
    </a:swCell>
    <a:firstRow>
      <a:tcTxStyle b="on"/>
      <a:tcStyle>
        <a:tcBdr>
          <a:bottom>
            <a:lnRef idx="3">
              <a:schemeClr val="lt1"/>
            </a:lnRef>
          </a:bottom>
        </a:tcBdr>
        <a:fill>
          <a:noFill/>
        </a:fill>
      </a:tcStyle>
    </a:firstRow>
    <a:neCell>
      <a:tcTxStyle/>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4890" autoAdjust="0"/>
  </p:normalViewPr>
  <p:slideViewPr>
    <p:cSldViewPr snapToGrid="0">
      <p:cViewPr varScale="1">
        <p:scale>
          <a:sx n="78" d="100"/>
          <a:sy n="78" d="100"/>
        </p:scale>
        <p:origin x="966" y="51"/>
      </p:cViewPr>
      <p:guideLst>
        <p:guide orient="horz" pos="2159"/>
        <p:guide pos="3119"/>
      </p:guideLst>
    </p:cSldViewPr>
  </p:slideViewPr>
  <p:outlineViewPr>
    <p:cViewPr>
      <p:scale>
        <a:sx n="33" d="100"/>
        <a:sy n="33" d="100"/>
      </p:scale>
      <p:origin x="0" y="-95208"/>
    </p:cViewPr>
  </p:outlineViewPr>
  <p:notesTextViewPr>
    <p:cViewPr>
      <p:scale>
        <a:sx n="100" d="100"/>
        <a:sy n="100" d="100"/>
      </p:scale>
      <p:origin x="0" y="0"/>
    </p:cViewPr>
  </p:notesTextViewPr>
  <p:sorterViewPr>
    <p:cViewPr varScale="1">
      <p:scale>
        <a:sx n="100" d="100"/>
        <a:sy n="100" d="100"/>
      </p:scale>
      <p:origin x="0" y="-50922"/>
    </p:cViewPr>
  </p:sorterViewPr>
  <p:notesViewPr>
    <p:cSldViewPr snapToGrid="0">
      <p:cViewPr varScale="1">
        <p:scale>
          <a:sx n="92" d="100"/>
          <a:sy n="92" d="100"/>
        </p:scale>
        <p:origin x="60" y="168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2"/>
            <a:ext cx="4301922" cy="340915"/>
          </a:xfrm>
          <a:prstGeom prst="rect">
            <a:avLst/>
          </a:prstGeom>
        </p:spPr>
        <p:txBody>
          <a:bodyPr vert="horz" lIns="91312" tIns="45657" rIns="91312" bIns="45657"/>
          <a:lstStyle>
            <a:lvl1pPr algn="l">
              <a:defRPr sz="1200"/>
            </a:lvl1pPr>
          </a:lstStyle>
          <a:p>
            <a:pPr lvl="0">
              <a:defRPr/>
            </a:pPr>
            <a:endParaRPr lang="ko-KR" altLang="en-US">
              <a:latin typeface="KoPub돋움체 Medium"/>
              <a:ea typeface="KoPub돋움체 Medium"/>
            </a:endParaRPr>
          </a:p>
        </p:txBody>
      </p:sp>
      <p:sp>
        <p:nvSpPr>
          <p:cNvPr id="3" name="날짜 개체 틀 2"/>
          <p:cNvSpPr>
            <a:spLocks noGrp="1"/>
          </p:cNvSpPr>
          <p:nvPr>
            <p:ph type="dt" sz="quarter" idx="1"/>
          </p:nvPr>
        </p:nvSpPr>
        <p:spPr>
          <a:xfrm>
            <a:off x="5623989" y="2"/>
            <a:ext cx="4301922" cy="340915"/>
          </a:xfrm>
          <a:prstGeom prst="rect">
            <a:avLst/>
          </a:prstGeom>
        </p:spPr>
        <p:txBody>
          <a:bodyPr vert="horz" lIns="91312" tIns="45657" rIns="91312" bIns="45657"/>
          <a:lstStyle>
            <a:lvl1pPr algn="r">
              <a:defRPr sz="1200"/>
            </a:lvl1pPr>
          </a:lstStyle>
          <a:p>
            <a:pPr lvl="0">
              <a:defRPr/>
            </a:pPr>
            <a:r>
              <a:rPr lang="en-US" altLang="ko-KR">
                <a:latin typeface="KoPub돋움체 Medium"/>
                <a:ea typeface="KoPub돋움체 Medium"/>
              </a:rPr>
              <a:t>2018-11-21</a:t>
            </a:r>
            <a:endParaRPr lang="ko-KR" altLang="en-US">
              <a:latin typeface="KoPub돋움체 Medium"/>
              <a:ea typeface="KoPub돋움체 Medium"/>
            </a:endParaRPr>
          </a:p>
        </p:txBody>
      </p:sp>
      <p:sp>
        <p:nvSpPr>
          <p:cNvPr id="4" name="바닥글 개체 틀 3"/>
          <p:cNvSpPr>
            <a:spLocks noGrp="1"/>
          </p:cNvSpPr>
          <p:nvPr>
            <p:ph type="ftr" sz="quarter" idx="2"/>
          </p:nvPr>
        </p:nvSpPr>
        <p:spPr>
          <a:xfrm>
            <a:off x="1" y="6456761"/>
            <a:ext cx="4301922" cy="340915"/>
          </a:xfrm>
          <a:prstGeom prst="rect">
            <a:avLst/>
          </a:prstGeom>
        </p:spPr>
        <p:txBody>
          <a:bodyPr vert="horz" lIns="91312" tIns="45657" rIns="91312" bIns="45657" anchor="b"/>
          <a:lstStyle>
            <a:lvl1pPr algn="l">
              <a:defRPr sz="1200"/>
            </a:lvl1pPr>
          </a:lstStyle>
          <a:p>
            <a:pPr lvl="0">
              <a:defRPr/>
            </a:pPr>
            <a:endParaRPr lang="ko-KR" altLang="en-US">
              <a:latin typeface="KoPub돋움체 Medium"/>
              <a:ea typeface="KoPub돋움체 Medium"/>
            </a:endParaRPr>
          </a:p>
        </p:txBody>
      </p:sp>
      <p:sp>
        <p:nvSpPr>
          <p:cNvPr id="5" name="슬라이드 번호 개체 틀 4"/>
          <p:cNvSpPr>
            <a:spLocks noGrp="1"/>
          </p:cNvSpPr>
          <p:nvPr>
            <p:ph type="sldNum" sz="quarter" idx="3"/>
          </p:nvPr>
        </p:nvSpPr>
        <p:spPr>
          <a:xfrm>
            <a:off x="5623989" y="6456761"/>
            <a:ext cx="4301922" cy="340915"/>
          </a:xfrm>
          <a:prstGeom prst="rect">
            <a:avLst/>
          </a:prstGeom>
        </p:spPr>
        <p:txBody>
          <a:bodyPr vert="horz" lIns="91312" tIns="45657" rIns="91312" bIns="45657" anchor="b"/>
          <a:lstStyle>
            <a:lvl1pPr algn="r">
              <a:defRPr sz="1200"/>
            </a:lvl1pPr>
          </a:lstStyle>
          <a:p>
            <a:pPr lvl="0">
              <a:defRPr/>
            </a:pPr>
            <a:fld id="{65D17C6A-3EEC-42F3-AEAE-7FF8875F99E1}" type="slidenum">
              <a:rPr lang="ko-KR" altLang="en-US">
                <a:latin typeface="KoPub돋움체 Medium"/>
                <a:ea typeface="KoPub돋움체 Medium"/>
              </a:rPr>
              <a:pPr lvl="0">
                <a:defRPr/>
              </a:pPr>
              <a:t>‹#›</a:t>
            </a:fld>
            <a:endParaRPr lang="ko-KR" altLang="en-US">
              <a:latin typeface="KoPub돋움체 Medium"/>
              <a:ea typeface="KoPub돋움체 Medium"/>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3" y="0"/>
            <a:ext cx="4302231" cy="341064"/>
          </a:xfrm>
          <a:prstGeom prst="rect">
            <a:avLst/>
          </a:prstGeom>
        </p:spPr>
        <p:txBody>
          <a:bodyPr vert="horz" lIns="91312" tIns="45657" rIns="91312" bIns="45657"/>
          <a:lstStyle>
            <a:lvl1pPr algn="l">
              <a:defRPr sz="1200">
                <a:latin typeface="KoPub돋움체 Medium"/>
                <a:ea typeface="KoPub돋움체 Medium"/>
              </a:defRPr>
            </a:lvl1pPr>
          </a:lstStyle>
          <a:p>
            <a:pPr lvl="0">
              <a:defRPr/>
            </a:pPr>
            <a:endParaRPr lang="ko-KR" altLang="en-US"/>
          </a:p>
        </p:txBody>
      </p:sp>
      <p:sp>
        <p:nvSpPr>
          <p:cNvPr id="3" name="날짜 개체 틀 2"/>
          <p:cNvSpPr>
            <a:spLocks noGrp="1"/>
          </p:cNvSpPr>
          <p:nvPr>
            <p:ph type="dt" idx="1"/>
          </p:nvPr>
        </p:nvSpPr>
        <p:spPr>
          <a:xfrm>
            <a:off x="5623699" y="0"/>
            <a:ext cx="4302231" cy="341064"/>
          </a:xfrm>
          <a:prstGeom prst="rect">
            <a:avLst/>
          </a:prstGeom>
        </p:spPr>
        <p:txBody>
          <a:bodyPr vert="horz" lIns="91312" tIns="45657" rIns="91312" bIns="45657"/>
          <a:lstStyle>
            <a:lvl1pPr algn="r">
              <a:defRPr sz="1200">
                <a:latin typeface="KoPub돋움체 Medium"/>
                <a:ea typeface="KoPub돋움체 Medium"/>
              </a:defRPr>
            </a:lvl1pPr>
          </a:lstStyle>
          <a:p>
            <a:pPr lvl="0">
              <a:defRPr/>
            </a:pPr>
            <a:r>
              <a:rPr lang="en-US" altLang="ko-KR"/>
              <a:t>2018-11-21</a:t>
            </a:r>
            <a:endParaRPr lang="ko-KR" altLang="en-US"/>
          </a:p>
        </p:txBody>
      </p:sp>
      <p:sp>
        <p:nvSpPr>
          <p:cNvPr id="4" name="슬라이드 이미지 개체 틀 3"/>
          <p:cNvSpPr>
            <a:spLocks noGrp="1" noRot="1" noChangeAspect="1" noTextEdit="1"/>
          </p:cNvSpPr>
          <p:nvPr>
            <p:ph type="sldImg" idx="2"/>
          </p:nvPr>
        </p:nvSpPr>
        <p:spPr>
          <a:xfrm>
            <a:off x="3306763" y="849313"/>
            <a:ext cx="3314700" cy="2293937"/>
          </a:xfrm>
          <a:prstGeom prst="rect">
            <a:avLst/>
          </a:prstGeom>
          <a:noFill/>
          <a:ln w="12700">
            <a:solidFill>
              <a:prstClr val="black"/>
            </a:solidFill>
          </a:ln>
        </p:spPr>
        <p:txBody>
          <a:bodyPr vert="horz" lIns="91312" tIns="45657" rIns="91312" bIns="45657" anchor="ctr"/>
          <a:lstStyle/>
          <a:p>
            <a:pPr lvl="0">
              <a:defRPr/>
            </a:pPr>
            <a:endParaRPr lang="ko-KR" altLang="en-US"/>
          </a:p>
        </p:txBody>
      </p:sp>
      <p:sp>
        <p:nvSpPr>
          <p:cNvPr id="5" name="슬라이드 노트 개체 틀 4"/>
          <p:cNvSpPr>
            <a:spLocks noGrp="1"/>
          </p:cNvSpPr>
          <p:nvPr>
            <p:ph type="body" sz="quarter" idx="3"/>
          </p:nvPr>
        </p:nvSpPr>
        <p:spPr>
          <a:xfrm>
            <a:off x="992823" y="3271382"/>
            <a:ext cx="7942580" cy="2676585"/>
          </a:xfrm>
          <a:prstGeom prst="rect">
            <a:avLst/>
          </a:prstGeom>
        </p:spPr>
        <p:txBody>
          <a:bodyPr vert="horz" lIns="91312" tIns="45657" rIns="91312" bIns="45657"/>
          <a:lstStyle/>
          <a:p>
            <a:pPr lvl="0">
              <a:defRPr/>
            </a:pPr>
            <a:r>
              <a:rPr lang="ko-KR" altLang="en-US"/>
              <a:t>마스터 텍스트 스타일 편집</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3" y="6456613"/>
            <a:ext cx="4302231" cy="341063"/>
          </a:xfrm>
          <a:prstGeom prst="rect">
            <a:avLst/>
          </a:prstGeom>
        </p:spPr>
        <p:txBody>
          <a:bodyPr vert="horz" lIns="91312" tIns="45657" rIns="91312" bIns="45657" anchor="b"/>
          <a:lstStyle>
            <a:lvl1pPr algn="l">
              <a:defRPr sz="1200">
                <a:latin typeface="KoPub돋움체 Medium"/>
                <a:ea typeface="KoPub돋움체 Medium"/>
              </a:defRPr>
            </a:lvl1pPr>
          </a:lstStyle>
          <a:p>
            <a:pPr lvl="0">
              <a:defRPr/>
            </a:pPr>
            <a:endParaRPr lang="ko-KR" altLang="en-US"/>
          </a:p>
        </p:txBody>
      </p:sp>
      <p:sp>
        <p:nvSpPr>
          <p:cNvPr id="7" name="슬라이드 번호 개체 틀 6"/>
          <p:cNvSpPr>
            <a:spLocks noGrp="1"/>
          </p:cNvSpPr>
          <p:nvPr>
            <p:ph type="sldNum" sz="quarter" idx="5"/>
          </p:nvPr>
        </p:nvSpPr>
        <p:spPr>
          <a:xfrm>
            <a:off x="5623699" y="6456613"/>
            <a:ext cx="4302231" cy="341063"/>
          </a:xfrm>
          <a:prstGeom prst="rect">
            <a:avLst/>
          </a:prstGeom>
        </p:spPr>
        <p:txBody>
          <a:bodyPr vert="horz" lIns="91312" tIns="45657" rIns="91312" bIns="45657" anchor="b"/>
          <a:lstStyle>
            <a:lvl1pPr algn="r">
              <a:defRPr sz="1200">
                <a:latin typeface="KoPub돋움체 Medium"/>
                <a:ea typeface="KoPub돋움체 Medium"/>
              </a:defRPr>
            </a:lvl1pPr>
          </a:lstStyle>
          <a:p>
            <a:pPr lvl="0">
              <a:defRPr/>
            </a:pPr>
            <a:fld id="{E9CDEF3D-52BA-4170-8323-8257CC7BA349}" type="slidenum">
              <a:rPr lang="ko-KR" altLang="en-US"/>
              <a:pPr lvl="0">
                <a:defRPr/>
              </a:pPr>
              <a:t>‹#›</a:t>
            </a:fld>
            <a:endParaRPr lang="ko-KR" altLang="en-US"/>
          </a:p>
        </p:txBody>
      </p:sp>
    </p:spTree>
    <p:extLst>
      <p:ext uri="{BB962C8B-B14F-4D97-AF65-F5344CB8AC3E}">
        <p14:creationId xmlns:p14="http://schemas.microsoft.com/office/powerpoint/2010/main" val="170968024"/>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KoPub돋움체 Medium"/>
        <a:ea typeface="KoPub돋움체 Medium"/>
        <a:cs typeface="+mn-cs"/>
      </a:defRPr>
    </a:lvl1pPr>
    <a:lvl2pPr marL="457200" algn="l" defTabSz="914400" rtl="0" eaLnBrk="1" latinLnBrk="1" hangingPunct="1">
      <a:defRPr sz="1200" kern="1200">
        <a:solidFill>
          <a:schemeClr val="tx1"/>
        </a:solidFill>
        <a:latin typeface="KoPub돋움체 Medium"/>
        <a:ea typeface="KoPub돋움체 Medium"/>
        <a:cs typeface="+mn-cs"/>
      </a:defRPr>
    </a:lvl2pPr>
    <a:lvl3pPr marL="914400" algn="l" defTabSz="914400" rtl="0" eaLnBrk="1" latinLnBrk="1" hangingPunct="1">
      <a:defRPr sz="1200" kern="1200">
        <a:solidFill>
          <a:schemeClr val="tx1"/>
        </a:solidFill>
        <a:latin typeface="KoPub돋움체 Medium"/>
        <a:ea typeface="KoPub돋움체 Medium"/>
        <a:cs typeface="+mn-cs"/>
      </a:defRPr>
    </a:lvl3pPr>
    <a:lvl4pPr marL="1371600" algn="l" defTabSz="914400" rtl="0" eaLnBrk="1" latinLnBrk="1" hangingPunct="1">
      <a:defRPr sz="1200" kern="1200">
        <a:solidFill>
          <a:schemeClr val="tx1"/>
        </a:solidFill>
        <a:latin typeface="KoPub돋움체 Medium"/>
        <a:ea typeface="KoPub돋움체 Medium"/>
        <a:cs typeface="+mn-cs"/>
      </a:defRPr>
    </a:lvl4pPr>
    <a:lvl5pPr marL="1828800" algn="l" defTabSz="914400" rtl="0" eaLnBrk="1" latinLnBrk="1" hangingPunct="1">
      <a:defRPr sz="1200" kern="1200">
        <a:solidFill>
          <a:schemeClr val="tx1"/>
        </a:solidFill>
        <a:latin typeface="KoPub돋움체 Medium"/>
        <a:ea typeface="KoPub돋움체 Medium"/>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a:xfrm>
            <a:off x="3306763" y="849313"/>
            <a:ext cx="3314700" cy="2293937"/>
          </a:xfrm>
        </p:spPr>
      </p:sp>
      <p:sp>
        <p:nvSpPr>
          <p:cNvPr id="3" name="슬라이드 노트 개체 틀 2"/>
          <p:cNvSpPr>
            <a:spLocks noGrp="1"/>
          </p:cNvSpPr>
          <p:nvPr>
            <p:ph type="body" idx="1"/>
          </p:nvPr>
        </p:nvSpPr>
        <p:spPr/>
        <p:txBody>
          <a:bodyPr/>
          <a:lstStyle/>
          <a:p>
            <a:pPr lvl="0">
              <a:defRPr/>
            </a:pPr>
            <a:endParaRPr lang="ko-KR" altLang="en-US"/>
          </a:p>
        </p:txBody>
      </p:sp>
      <p:sp>
        <p:nvSpPr>
          <p:cNvPr id="4" name="슬라이드 번호 개체 틀 3"/>
          <p:cNvSpPr>
            <a:spLocks noGrp="1"/>
          </p:cNvSpPr>
          <p:nvPr>
            <p:ph type="sldNum" sz="quarter" idx="10"/>
          </p:nvPr>
        </p:nvSpPr>
        <p:spPr/>
        <p:txBody>
          <a:bodyPr/>
          <a:lstStyle/>
          <a:p>
            <a:pPr lvl="0">
              <a:defRPr/>
            </a:pPr>
            <a:fld id="{E9CDEF3D-52BA-4170-8323-8257CC7BA349}" type="slidenum">
              <a:rPr lang="en-US" altLang="en-US"/>
              <a:pPr lvl="0">
                <a:defRPr/>
              </a:pPr>
              <a:t>1</a:t>
            </a:fld>
            <a:endParaRPr lang="en-US" altLang="en-US"/>
          </a:p>
        </p:txBody>
      </p:sp>
    </p:spTree>
    <p:extLst>
      <p:ext uri="{BB962C8B-B14F-4D97-AF65-F5344CB8AC3E}">
        <p14:creationId xmlns:p14="http://schemas.microsoft.com/office/powerpoint/2010/main" val="2366507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10</a:t>
            </a:fld>
            <a:endParaRPr lang="ko-KR" altLang="en-US"/>
          </a:p>
        </p:txBody>
      </p:sp>
    </p:spTree>
    <p:extLst>
      <p:ext uri="{BB962C8B-B14F-4D97-AF65-F5344CB8AC3E}">
        <p14:creationId xmlns:p14="http://schemas.microsoft.com/office/powerpoint/2010/main" val="17324077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100</a:t>
            </a:fld>
            <a:endParaRPr lang="ko-KR" altLang="en-US"/>
          </a:p>
        </p:txBody>
      </p:sp>
    </p:spTree>
    <p:extLst>
      <p:ext uri="{BB962C8B-B14F-4D97-AF65-F5344CB8AC3E}">
        <p14:creationId xmlns:p14="http://schemas.microsoft.com/office/powerpoint/2010/main" val="62894461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101</a:t>
            </a:fld>
            <a:endParaRPr lang="ko-KR" altLang="en-US"/>
          </a:p>
        </p:txBody>
      </p:sp>
    </p:spTree>
    <p:extLst>
      <p:ext uri="{BB962C8B-B14F-4D97-AF65-F5344CB8AC3E}">
        <p14:creationId xmlns:p14="http://schemas.microsoft.com/office/powerpoint/2010/main" val="142111806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102</a:t>
            </a:fld>
            <a:endParaRPr lang="ko-KR" altLang="en-US"/>
          </a:p>
        </p:txBody>
      </p:sp>
    </p:spTree>
    <p:extLst>
      <p:ext uri="{BB962C8B-B14F-4D97-AF65-F5344CB8AC3E}">
        <p14:creationId xmlns:p14="http://schemas.microsoft.com/office/powerpoint/2010/main" val="195742595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103</a:t>
            </a:fld>
            <a:endParaRPr lang="ko-KR" altLang="en-US"/>
          </a:p>
        </p:txBody>
      </p:sp>
    </p:spTree>
    <p:extLst>
      <p:ext uri="{BB962C8B-B14F-4D97-AF65-F5344CB8AC3E}">
        <p14:creationId xmlns:p14="http://schemas.microsoft.com/office/powerpoint/2010/main" val="332126268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104</a:t>
            </a:fld>
            <a:endParaRPr lang="ko-KR" altLang="en-US"/>
          </a:p>
        </p:txBody>
      </p:sp>
    </p:spTree>
    <p:extLst>
      <p:ext uri="{BB962C8B-B14F-4D97-AF65-F5344CB8AC3E}">
        <p14:creationId xmlns:p14="http://schemas.microsoft.com/office/powerpoint/2010/main" val="100758891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105</a:t>
            </a:fld>
            <a:endParaRPr lang="ko-KR" altLang="en-US"/>
          </a:p>
        </p:txBody>
      </p:sp>
    </p:spTree>
    <p:extLst>
      <p:ext uri="{BB962C8B-B14F-4D97-AF65-F5344CB8AC3E}">
        <p14:creationId xmlns:p14="http://schemas.microsoft.com/office/powerpoint/2010/main" val="112574642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106</a:t>
            </a:fld>
            <a:endParaRPr lang="ko-KR" altLang="en-US"/>
          </a:p>
        </p:txBody>
      </p:sp>
    </p:spTree>
    <p:extLst>
      <p:ext uri="{BB962C8B-B14F-4D97-AF65-F5344CB8AC3E}">
        <p14:creationId xmlns:p14="http://schemas.microsoft.com/office/powerpoint/2010/main" val="227311978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107</a:t>
            </a:fld>
            <a:endParaRPr lang="ko-KR" altLang="en-US"/>
          </a:p>
        </p:txBody>
      </p:sp>
    </p:spTree>
    <p:extLst>
      <p:ext uri="{BB962C8B-B14F-4D97-AF65-F5344CB8AC3E}">
        <p14:creationId xmlns:p14="http://schemas.microsoft.com/office/powerpoint/2010/main" val="281387951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108</a:t>
            </a:fld>
            <a:endParaRPr lang="ko-KR" altLang="en-US"/>
          </a:p>
        </p:txBody>
      </p:sp>
    </p:spTree>
    <p:extLst>
      <p:ext uri="{BB962C8B-B14F-4D97-AF65-F5344CB8AC3E}">
        <p14:creationId xmlns:p14="http://schemas.microsoft.com/office/powerpoint/2010/main" val="8605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11</a:t>
            </a:fld>
            <a:endParaRPr lang="ko-KR" altLang="en-US"/>
          </a:p>
        </p:txBody>
      </p:sp>
    </p:spTree>
    <p:extLst>
      <p:ext uri="{BB962C8B-B14F-4D97-AF65-F5344CB8AC3E}">
        <p14:creationId xmlns:p14="http://schemas.microsoft.com/office/powerpoint/2010/main" val="1984364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12</a:t>
            </a:fld>
            <a:endParaRPr lang="ko-KR" altLang="en-US"/>
          </a:p>
        </p:txBody>
      </p:sp>
    </p:spTree>
    <p:extLst>
      <p:ext uri="{BB962C8B-B14F-4D97-AF65-F5344CB8AC3E}">
        <p14:creationId xmlns:p14="http://schemas.microsoft.com/office/powerpoint/2010/main" val="2986490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13</a:t>
            </a:fld>
            <a:endParaRPr lang="ko-KR" altLang="en-US"/>
          </a:p>
        </p:txBody>
      </p:sp>
    </p:spTree>
    <p:extLst>
      <p:ext uri="{BB962C8B-B14F-4D97-AF65-F5344CB8AC3E}">
        <p14:creationId xmlns:p14="http://schemas.microsoft.com/office/powerpoint/2010/main" val="3333863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14</a:t>
            </a:fld>
            <a:endParaRPr lang="ko-KR" altLang="en-US"/>
          </a:p>
        </p:txBody>
      </p:sp>
    </p:spTree>
    <p:extLst>
      <p:ext uri="{BB962C8B-B14F-4D97-AF65-F5344CB8AC3E}">
        <p14:creationId xmlns:p14="http://schemas.microsoft.com/office/powerpoint/2010/main" val="3243398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15</a:t>
            </a:fld>
            <a:endParaRPr lang="ko-KR" altLang="en-US"/>
          </a:p>
        </p:txBody>
      </p:sp>
    </p:spTree>
    <p:extLst>
      <p:ext uri="{BB962C8B-B14F-4D97-AF65-F5344CB8AC3E}">
        <p14:creationId xmlns:p14="http://schemas.microsoft.com/office/powerpoint/2010/main" val="178958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16</a:t>
            </a:fld>
            <a:endParaRPr lang="ko-KR" altLang="en-US"/>
          </a:p>
        </p:txBody>
      </p:sp>
    </p:spTree>
    <p:extLst>
      <p:ext uri="{BB962C8B-B14F-4D97-AF65-F5344CB8AC3E}">
        <p14:creationId xmlns:p14="http://schemas.microsoft.com/office/powerpoint/2010/main" val="4276180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17</a:t>
            </a:fld>
            <a:endParaRPr lang="ko-KR" altLang="en-US"/>
          </a:p>
        </p:txBody>
      </p:sp>
    </p:spTree>
    <p:extLst>
      <p:ext uri="{BB962C8B-B14F-4D97-AF65-F5344CB8AC3E}">
        <p14:creationId xmlns:p14="http://schemas.microsoft.com/office/powerpoint/2010/main" val="2516723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18</a:t>
            </a:fld>
            <a:endParaRPr lang="ko-KR" altLang="en-US"/>
          </a:p>
        </p:txBody>
      </p:sp>
    </p:spTree>
    <p:extLst>
      <p:ext uri="{BB962C8B-B14F-4D97-AF65-F5344CB8AC3E}">
        <p14:creationId xmlns:p14="http://schemas.microsoft.com/office/powerpoint/2010/main" val="2395353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19</a:t>
            </a:fld>
            <a:endParaRPr lang="ko-KR" altLang="en-US"/>
          </a:p>
        </p:txBody>
      </p:sp>
    </p:spTree>
    <p:extLst>
      <p:ext uri="{BB962C8B-B14F-4D97-AF65-F5344CB8AC3E}">
        <p14:creationId xmlns:p14="http://schemas.microsoft.com/office/powerpoint/2010/main" val="3080010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2</a:t>
            </a:fld>
            <a:endParaRPr lang="ko-KR" altLang="en-US"/>
          </a:p>
        </p:txBody>
      </p:sp>
    </p:spTree>
    <p:extLst>
      <p:ext uri="{BB962C8B-B14F-4D97-AF65-F5344CB8AC3E}">
        <p14:creationId xmlns:p14="http://schemas.microsoft.com/office/powerpoint/2010/main" val="2747350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20</a:t>
            </a:fld>
            <a:endParaRPr lang="ko-KR" altLang="en-US"/>
          </a:p>
        </p:txBody>
      </p:sp>
    </p:spTree>
    <p:extLst>
      <p:ext uri="{BB962C8B-B14F-4D97-AF65-F5344CB8AC3E}">
        <p14:creationId xmlns:p14="http://schemas.microsoft.com/office/powerpoint/2010/main" val="1971414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21</a:t>
            </a:fld>
            <a:endParaRPr lang="ko-KR" altLang="en-US"/>
          </a:p>
        </p:txBody>
      </p:sp>
    </p:spTree>
    <p:extLst>
      <p:ext uri="{BB962C8B-B14F-4D97-AF65-F5344CB8AC3E}">
        <p14:creationId xmlns:p14="http://schemas.microsoft.com/office/powerpoint/2010/main" val="559273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22</a:t>
            </a:fld>
            <a:endParaRPr lang="ko-KR" altLang="en-US"/>
          </a:p>
        </p:txBody>
      </p:sp>
    </p:spTree>
    <p:extLst>
      <p:ext uri="{BB962C8B-B14F-4D97-AF65-F5344CB8AC3E}">
        <p14:creationId xmlns:p14="http://schemas.microsoft.com/office/powerpoint/2010/main" val="2678516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23</a:t>
            </a:fld>
            <a:endParaRPr lang="ko-KR" altLang="en-US"/>
          </a:p>
        </p:txBody>
      </p:sp>
    </p:spTree>
    <p:extLst>
      <p:ext uri="{BB962C8B-B14F-4D97-AF65-F5344CB8AC3E}">
        <p14:creationId xmlns:p14="http://schemas.microsoft.com/office/powerpoint/2010/main" val="383931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24</a:t>
            </a:fld>
            <a:endParaRPr lang="ko-KR" altLang="en-US"/>
          </a:p>
        </p:txBody>
      </p:sp>
    </p:spTree>
    <p:extLst>
      <p:ext uri="{BB962C8B-B14F-4D97-AF65-F5344CB8AC3E}">
        <p14:creationId xmlns:p14="http://schemas.microsoft.com/office/powerpoint/2010/main" val="2226904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25</a:t>
            </a:fld>
            <a:endParaRPr lang="ko-KR" altLang="en-US"/>
          </a:p>
        </p:txBody>
      </p:sp>
    </p:spTree>
    <p:extLst>
      <p:ext uri="{BB962C8B-B14F-4D97-AF65-F5344CB8AC3E}">
        <p14:creationId xmlns:p14="http://schemas.microsoft.com/office/powerpoint/2010/main" val="1791315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26</a:t>
            </a:fld>
            <a:endParaRPr lang="ko-KR" altLang="en-US"/>
          </a:p>
        </p:txBody>
      </p:sp>
    </p:spTree>
    <p:extLst>
      <p:ext uri="{BB962C8B-B14F-4D97-AF65-F5344CB8AC3E}">
        <p14:creationId xmlns:p14="http://schemas.microsoft.com/office/powerpoint/2010/main" val="2624543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27</a:t>
            </a:fld>
            <a:endParaRPr lang="ko-KR" altLang="en-US"/>
          </a:p>
        </p:txBody>
      </p:sp>
    </p:spTree>
    <p:extLst>
      <p:ext uri="{BB962C8B-B14F-4D97-AF65-F5344CB8AC3E}">
        <p14:creationId xmlns:p14="http://schemas.microsoft.com/office/powerpoint/2010/main" val="23409909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28</a:t>
            </a:fld>
            <a:endParaRPr lang="ko-KR" altLang="en-US"/>
          </a:p>
        </p:txBody>
      </p:sp>
    </p:spTree>
    <p:extLst>
      <p:ext uri="{BB962C8B-B14F-4D97-AF65-F5344CB8AC3E}">
        <p14:creationId xmlns:p14="http://schemas.microsoft.com/office/powerpoint/2010/main" val="3184856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29</a:t>
            </a:fld>
            <a:endParaRPr lang="ko-KR" altLang="en-US"/>
          </a:p>
        </p:txBody>
      </p:sp>
    </p:spTree>
    <p:extLst>
      <p:ext uri="{BB962C8B-B14F-4D97-AF65-F5344CB8AC3E}">
        <p14:creationId xmlns:p14="http://schemas.microsoft.com/office/powerpoint/2010/main" val="4035973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3</a:t>
            </a:fld>
            <a:endParaRPr lang="ko-KR" altLang="en-US"/>
          </a:p>
        </p:txBody>
      </p:sp>
    </p:spTree>
    <p:extLst>
      <p:ext uri="{BB962C8B-B14F-4D97-AF65-F5344CB8AC3E}">
        <p14:creationId xmlns:p14="http://schemas.microsoft.com/office/powerpoint/2010/main" val="4058501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30</a:t>
            </a:fld>
            <a:endParaRPr lang="ko-KR" altLang="en-US"/>
          </a:p>
        </p:txBody>
      </p:sp>
    </p:spTree>
    <p:extLst>
      <p:ext uri="{BB962C8B-B14F-4D97-AF65-F5344CB8AC3E}">
        <p14:creationId xmlns:p14="http://schemas.microsoft.com/office/powerpoint/2010/main" val="2552028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31</a:t>
            </a:fld>
            <a:endParaRPr lang="ko-KR" altLang="en-US"/>
          </a:p>
        </p:txBody>
      </p:sp>
    </p:spTree>
    <p:extLst>
      <p:ext uri="{BB962C8B-B14F-4D97-AF65-F5344CB8AC3E}">
        <p14:creationId xmlns:p14="http://schemas.microsoft.com/office/powerpoint/2010/main" val="33759258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32</a:t>
            </a:fld>
            <a:endParaRPr lang="ko-KR" altLang="en-US"/>
          </a:p>
        </p:txBody>
      </p:sp>
    </p:spTree>
    <p:extLst>
      <p:ext uri="{BB962C8B-B14F-4D97-AF65-F5344CB8AC3E}">
        <p14:creationId xmlns:p14="http://schemas.microsoft.com/office/powerpoint/2010/main" val="7728881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33</a:t>
            </a:fld>
            <a:endParaRPr lang="ko-KR" altLang="en-US"/>
          </a:p>
        </p:txBody>
      </p:sp>
    </p:spTree>
    <p:extLst>
      <p:ext uri="{BB962C8B-B14F-4D97-AF65-F5344CB8AC3E}">
        <p14:creationId xmlns:p14="http://schemas.microsoft.com/office/powerpoint/2010/main" val="5166931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34</a:t>
            </a:fld>
            <a:endParaRPr lang="ko-KR" altLang="en-US"/>
          </a:p>
        </p:txBody>
      </p:sp>
    </p:spTree>
    <p:extLst>
      <p:ext uri="{BB962C8B-B14F-4D97-AF65-F5344CB8AC3E}">
        <p14:creationId xmlns:p14="http://schemas.microsoft.com/office/powerpoint/2010/main" val="20699206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35</a:t>
            </a:fld>
            <a:endParaRPr lang="ko-KR" altLang="en-US"/>
          </a:p>
        </p:txBody>
      </p:sp>
    </p:spTree>
    <p:extLst>
      <p:ext uri="{BB962C8B-B14F-4D97-AF65-F5344CB8AC3E}">
        <p14:creationId xmlns:p14="http://schemas.microsoft.com/office/powerpoint/2010/main" val="36919092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36</a:t>
            </a:fld>
            <a:endParaRPr lang="ko-KR" altLang="en-US"/>
          </a:p>
        </p:txBody>
      </p:sp>
    </p:spTree>
    <p:extLst>
      <p:ext uri="{BB962C8B-B14F-4D97-AF65-F5344CB8AC3E}">
        <p14:creationId xmlns:p14="http://schemas.microsoft.com/office/powerpoint/2010/main" val="20068892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37</a:t>
            </a:fld>
            <a:endParaRPr lang="ko-KR" altLang="en-US"/>
          </a:p>
        </p:txBody>
      </p:sp>
    </p:spTree>
    <p:extLst>
      <p:ext uri="{BB962C8B-B14F-4D97-AF65-F5344CB8AC3E}">
        <p14:creationId xmlns:p14="http://schemas.microsoft.com/office/powerpoint/2010/main" val="2151069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38</a:t>
            </a:fld>
            <a:endParaRPr lang="ko-KR" altLang="en-US"/>
          </a:p>
        </p:txBody>
      </p:sp>
    </p:spTree>
    <p:extLst>
      <p:ext uri="{BB962C8B-B14F-4D97-AF65-F5344CB8AC3E}">
        <p14:creationId xmlns:p14="http://schemas.microsoft.com/office/powerpoint/2010/main" val="1154235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39</a:t>
            </a:fld>
            <a:endParaRPr lang="ko-KR" altLang="en-US"/>
          </a:p>
        </p:txBody>
      </p:sp>
    </p:spTree>
    <p:extLst>
      <p:ext uri="{BB962C8B-B14F-4D97-AF65-F5344CB8AC3E}">
        <p14:creationId xmlns:p14="http://schemas.microsoft.com/office/powerpoint/2010/main" val="103308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4</a:t>
            </a:fld>
            <a:endParaRPr lang="ko-KR" altLang="en-US"/>
          </a:p>
        </p:txBody>
      </p:sp>
    </p:spTree>
    <p:extLst>
      <p:ext uri="{BB962C8B-B14F-4D97-AF65-F5344CB8AC3E}">
        <p14:creationId xmlns:p14="http://schemas.microsoft.com/office/powerpoint/2010/main" val="40457383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40</a:t>
            </a:fld>
            <a:endParaRPr lang="ko-KR" altLang="en-US"/>
          </a:p>
        </p:txBody>
      </p:sp>
    </p:spTree>
    <p:extLst>
      <p:ext uri="{BB962C8B-B14F-4D97-AF65-F5344CB8AC3E}">
        <p14:creationId xmlns:p14="http://schemas.microsoft.com/office/powerpoint/2010/main" val="32787824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41</a:t>
            </a:fld>
            <a:endParaRPr lang="ko-KR" altLang="en-US"/>
          </a:p>
        </p:txBody>
      </p:sp>
    </p:spTree>
    <p:extLst>
      <p:ext uri="{BB962C8B-B14F-4D97-AF65-F5344CB8AC3E}">
        <p14:creationId xmlns:p14="http://schemas.microsoft.com/office/powerpoint/2010/main" val="1582191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42</a:t>
            </a:fld>
            <a:endParaRPr lang="ko-KR" altLang="en-US"/>
          </a:p>
        </p:txBody>
      </p:sp>
    </p:spTree>
    <p:extLst>
      <p:ext uri="{BB962C8B-B14F-4D97-AF65-F5344CB8AC3E}">
        <p14:creationId xmlns:p14="http://schemas.microsoft.com/office/powerpoint/2010/main" val="21399678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43</a:t>
            </a:fld>
            <a:endParaRPr lang="ko-KR" altLang="en-US"/>
          </a:p>
        </p:txBody>
      </p:sp>
    </p:spTree>
    <p:extLst>
      <p:ext uri="{BB962C8B-B14F-4D97-AF65-F5344CB8AC3E}">
        <p14:creationId xmlns:p14="http://schemas.microsoft.com/office/powerpoint/2010/main" val="37164046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44</a:t>
            </a:fld>
            <a:endParaRPr lang="ko-KR" altLang="en-US"/>
          </a:p>
        </p:txBody>
      </p:sp>
    </p:spTree>
    <p:extLst>
      <p:ext uri="{BB962C8B-B14F-4D97-AF65-F5344CB8AC3E}">
        <p14:creationId xmlns:p14="http://schemas.microsoft.com/office/powerpoint/2010/main" val="8692944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45</a:t>
            </a:fld>
            <a:endParaRPr lang="ko-KR" altLang="en-US"/>
          </a:p>
        </p:txBody>
      </p:sp>
    </p:spTree>
    <p:extLst>
      <p:ext uri="{BB962C8B-B14F-4D97-AF65-F5344CB8AC3E}">
        <p14:creationId xmlns:p14="http://schemas.microsoft.com/office/powerpoint/2010/main" val="33085730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46</a:t>
            </a:fld>
            <a:endParaRPr lang="ko-KR" altLang="en-US"/>
          </a:p>
        </p:txBody>
      </p:sp>
    </p:spTree>
    <p:extLst>
      <p:ext uri="{BB962C8B-B14F-4D97-AF65-F5344CB8AC3E}">
        <p14:creationId xmlns:p14="http://schemas.microsoft.com/office/powerpoint/2010/main" val="3012932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47</a:t>
            </a:fld>
            <a:endParaRPr lang="ko-KR" altLang="en-US"/>
          </a:p>
        </p:txBody>
      </p:sp>
    </p:spTree>
    <p:extLst>
      <p:ext uri="{BB962C8B-B14F-4D97-AF65-F5344CB8AC3E}">
        <p14:creationId xmlns:p14="http://schemas.microsoft.com/office/powerpoint/2010/main" val="20056396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48</a:t>
            </a:fld>
            <a:endParaRPr lang="ko-KR" altLang="en-US"/>
          </a:p>
        </p:txBody>
      </p:sp>
    </p:spTree>
    <p:extLst>
      <p:ext uri="{BB962C8B-B14F-4D97-AF65-F5344CB8AC3E}">
        <p14:creationId xmlns:p14="http://schemas.microsoft.com/office/powerpoint/2010/main" val="2594572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49</a:t>
            </a:fld>
            <a:endParaRPr lang="ko-KR" altLang="en-US"/>
          </a:p>
        </p:txBody>
      </p:sp>
    </p:spTree>
    <p:extLst>
      <p:ext uri="{BB962C8B-B14F-4D97-AF65-F5344CB8AC3E}">
        <p14:creationId xmlns:p14="http://schemas.microsoft.com/office/powerpoint/2010/main" val="207722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5</a:t>
            </a:fld>
            <a:endParaRPr lang="ko-KR" altLang="en-US"/>
          </a:p>
        </p:txBody>
      </p:sp>
    </p:spTree>
    <p:extLst>
      <p:ext uri="{BB962C8B-B14F-4D97-AF65-F5344CB8AC3E}">
        <p14:creationId xmlns:p14="http://schemas.microsoft.com/office/powerpoint/2010/main" val="3618002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50</a:t>
            </a:fld>
            <a:endParaRPr lang="ko-KR" altLang="en-US"/>
          </a:p>
        </p:txBody>
      </p:sp>
    </p:spTree>
    <p:extLst>
      <p:ext uri="{BB962C8B-B14F-4D97-AF65-F5344CB8AC3E}">
        <p14:creationId xmlns:p14="http://schemas.microsoft.com/office/powerpoint/2010/main" val="25544834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51</a:t>
            </a:fld>
            <a:endParaRPr lang="ko-KR" altLang="en-US"/>
          </a:p>
        </p:txBody>
      </p:sp>
    </p:spTree>
    <p:extLst>
      <p:ext uri="{BB962C8B-B14F-4D97-AF65-F5344CB8AC3E}">
        <p14:creationId xmlns:p14="http://schemas.microsoft.com/office/powerpoint/2010/main" val="39202188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52</a:t>
            </a:fld>
            <a:endParaRPr lang="ko-KR" altLang="en-US"/>
          </a:p>
        </p:txBody>
      </p:sp>
    </p:spTree>
    <p:extLst>
      <p:ext uri="{BB962C8B-B14F-4D97-AF65-F5344CB8AC3E}">
        <p14:creationId xmlns:p14="http://schemas.microsoft.com/office/powerpoint/2010/main" val="18997752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53</a:t>
            </a:fld>
            <a:endParaRPr lang="ko-KR" altLang="en-US"/>
          </a:p>
        </p:txBody>
      </p:sp>
    </p:spTree>
    <p:extLst>
      <p:ext uri="{BB962C8B-B14F-4D97-AF65-F5344CB8AC3E}">
        <p14:creationId xmlns:p14="http://schemas.microsoft.com/office/powerpoint/2010/main" val="21031659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54</a:t>
            </a:fld>
            <a:endParaRPr lang="ko-KR" altLang="en-US"/>
          </a:p>
        </p:txBody>
      </p:sp>
    </p:spTree>
    <p:extLst>
      <p:ext uri="{BB962C8B-B14F-4D97-AF65-F5344CB8AC3E}">
        <p14:creationId xmlns:p14="http://schemas.microsoft.com/office/powerpoint/2010/main" val="22910712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55</a:t>
            </a:fld>
            <a:endParaRPr lang="ko-KR" altLang="en-US"/>
          </a:p>
        </p:txBody>
      </p:sp>
    </p:spTree>
    <p:extLst>
      <p:ext uri="{BB962C8B-B14F-4D97-AF65-F5344CB8AC3E}">
        <p14:creationId xmlns:p14="http://schemas.microsoft.com/office/powerpoint/2010/main" val="33382115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56</a:t>
            </a:fld>
            <a:endParaRPr lang="ko-KR" altLang="en-US"/>
          </a:p>
        </p:txBody>
      </p:sp>
    </p:spTree>
    <p:extLst>
      <p:ext uri="{BB962C8B-B14F-4D97-AF65-F5344CB8AC3E}">
        <p14:creationId xmlns:p14="http://schemas.microsoft.com/office/powerpoint/2010/main" val="31475118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57</a:t>
            </a:fld>
            <a:endParaRPr lang="ko-KR" altLang="en-US"/>
          </a:p>
        </p:txBody>
      </p:sp>
    </p:spTree>
    <p:extLst>
      <p:ext uri="{BB962C8B-B14F-4D97-AF65-F5344CB8AC3E}">
        <p14:creationId xmlns:p14="http://schemas.microsoft.com/office/powerpoint/2010/main" val="15387278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58</a:t>
            </a:fld>
            <a:endParaRPr lang="ko-KR" altLang="en-US"/>
          </a:p>
        </p:txBody>
      </p:sp>
    </p:spTree>
    <p:extLst>
      <p:ext uri="{BB962C8B-B14F-4D97-AF65-F5344CB8AC3E}">
        <p14:creationId xmlns:p14="http://schemas.microsoft.com/office/powerpoint/2010/main" val="34076438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59</a:t>
            </a:fld>
            <a:endParaRPr lang="ko-KR" altLang="en-US"/>
          </a:p>
        </p:txBody>
      </p:sp>
    </p:spTree>
    <p:extLst>
      <p:ext uri="{BB962C8B-B14F-4D97-AF65-F5344CB8AC3E}">
        <p14:creationId xmlns:p14="http://schemas.microsoft.com/office/powerpoint/2010/main" val="2331663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6</a:t>
            </a:fld>
            <a:endParaRPr lang="ko-KR" altLang="en-US"/>
          </a:p>
        </p:txBody>
      </p:sp>
    </p:spTree>
    <p:extLst>
      <p:ext uri="{BB962C8B-B14F-4D97-AF65-F5344CB8AC3E}">
        <p14:creationId xmlns:p14="http://schemas.microsoft.com/office/powerpoint/2010/main" val="4275463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60</a:t>
            </a:fld>
            <a:endParaRPr lang="ko-KR" altLang="en-US"/>
          </a:p>
        </p:txBody>
      </p:sp>
    </p:spTree>
    <p:extLst>
      <p:ext uri="{BB962C8B-B14F-4D97-AF65-F5344CB8AC3E}">
        <p14:creationId xmlns:p14="http://schemas.microsoft.com/office/powerpoint/2010/main" val="37986454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61</a:t>
            </a:fld>
            <a:endParaRPr lang="ko-KR" altLang="en-US"/>
          </a:p>
        </p:txBody>
      </p:sp>
    </p:spTree>
    <p:extLst>
      <p:ext uri="{BB962C8B-B14F-4D97-AF65-F5344CB8AC3E}">
        <p14:creationId xmlns:p14="http://schemas.microsoft.com/office/powerpoint/2010/main" val="40077334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62</a:t>
            </a:fld>
            <a:endParaRPr lang="ko-KR" altLang="en-US"/>
          </a:p>
        </p:txBody>
      </p:sp>
    </p:spTree>
    <p:extLst>
      <p:ext uri="{BB962C8B-B14F-4D97-AF65-F5344CB8AC3E}">
        <p14:creationId xmlns:p14="http://schemas.microsoft.com/office/powerpoint/2010/main" val="9750272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63</a:t>
            </a:fld>
            <a:endParaRPr lang="ko-KR" altLang="en-US"/>
          </a:p>
        </p:txBody>
      </p:sp>
    </p:spTree>
    <p:extLst>
      <p:ext uri="{BB962C8B-B14F-4D97-AF65-F5344CB8AC3E}">
        <p14:creationId xmlns:p14="http://schemas.microsoft.com/office/powerpoint/2010/main" val="212596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64</a:t>
            </a:fld>
            <a:endParaRPr lang="ko-KR" altLang="en-US"/>
          </a:p>
        </p:txBody>
      </p:sp>
    </p:spTree>
    <p:extLst>
      <p:ext uri="{BB962C8B-B14F-4D97-AF65-F5344CB8AC3E}">
        <p14:creationId xmlns:p14="http://schemas.microsoft.com/office/powerpoint/2010/main" val="6539354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65</a:t>
            </a:fld>
            <a:endParaRPr lang="ko-KR" altLang="en-US"/>
          </a:p>
        </p:txBody>
      </p:sp>
    </p:spTree>
    <p:extLst>
      <p:ext uri="{BB962C8B-B14F-4D97-AF65-F5344CB8AC3E}">
        <p14:creationId xmlns:p14="http://schemas.microsoft.com/office/powerpoint/2010/main" val="16172225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66</a:t>
            </a:fld>
            <a:endParaRPr lang="ko-KR" altLang="en-US"/>
          </a:p>
        </p:txBody>
      </p:sp>
    </p:spTree>
    <p:extLst>
      <p:ext uri="{BB962C8B-B14F-4D97-AF65-F5344CB8AC3E}">
        <p14:creationId xmlns:p14="http://schemas.microsoft.com/office/powerpoint/2010/main" val="1529627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67</a:t>
            </a:fld>
            <a:endParaRPr lang="ko-KR" altLang="en-US"/>
          </a:p>
        </p:txBody>
      </p:sp>
    </p:spTree>
    <p:extLst>
      <p:ext uri="{BB962C8B-B14F-4D97-AF65-F5344CB8AC3E}">
        <p14:creationId xmlns:p14="http://schemas.microsoft.com/office/powerpoint/2010/main" val="4713394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68</a:t>
            </a:fld>
            <a:endParaRPr lang="ko-KR" altLang="en-US"/>
          </a:p>
        </p:txBody>
      </p:sp>
    </p:spTree>
    <p:extLst>
      <p:ext uri="{BB962C8B-B14F-4D97-AF65-F5344CB8AC3E}">
        <p14:creationId xmlns:p14="http://schemas.microsoft.com/office/powerpoint/2010/main" val="5232413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69</a:t>
            </a:fld>
            <a:endParaRPr lang="ko-KR" altLang="en-US"/>
          </a:p>
        </p:txBody>
      </p:sp>
    </p:spTree>
    <p:extLst>
      <p:ext uri="{BB962C8B-B14F-4D97-AF65-F5344CB8AC3E}">
        <p14:creationId xmlns:p14="http://schemas.microsoft.com/office/powerpoint/2010/main" val="1876197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7</a:t>
            </a:fld>
            <a:endParaRPr lang="ko-KR" altLang="en-US"/>
          </a:p>
        </p:txBody>
      </p:sp>
    </p:spTree>
    <p:extLst>
      <p:ext uri="{BB962C8B-B14F-4D97-AF65-F5344CB8AC3E}">
        <p14:creationId xmlns:p14="http://schemas.microsoft.com/office/powerpoint/2010/main" val="3948744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70</a:t>
            </a:fld>
            <a:endParaRPr lang="ko-KR" altLang="en-US"/>
          </a:p>
        </p:txBody>
      </p:sp>
    </p:spTree>
    <p:extLst>
      <p:ext uri="{BB962C8B-B14F-4D97-AF65-F5344CB8AC3E}">
        <p14:creationId xmlns:p14="http://schemas.microsoft.com/office/powerpoint/2010/main" val="28282657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71</a:t>
            </a:fld>
            <a:endParaRPr lang="ko-KR" altLang="en-US"/>
          </a:p>
        </p:txBody>
      </p:sp>
    </p:spTree>
    <p:extLst>
      <p:ext uri="{BB962C8B-B14F-4D97-AF65-F5344CB8AC3E}">
        <p14:creationId xmlns:p14="http://schemas.microsoft.com/office/powerpoint/2010/main" val="16372980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72</a:t>
            </a:fld>
            <a:endParaRPr lang="ko-KR" altLang="en-US"/>
          </a:p>
        </p:txBody>
      </p:sp>
    </p:spTree>
    <p:extLst>
      <p:ext uri="{BB962C8B-B14F-4D97-AF65-F5344CB8AC3E}">
        <p14:creationId xmlns:p14="http://schemas.microsoft.com/office/powerpoint/2010/main" val="33818136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73</a:t>
            </a:fld>
            <a:endParaRPr lang="ko-KR" altLang="en-US"/>
          </a:p>
        </p:txBody>
      </p:sp>
    </p:spTree>
    <p:extLst>
      <p:ext uri="{BB962C8B-B14F-4D97-AF65-F5344CB8AC3E}">
        <p14:creationId xmlns:p14="http://schemas.microsoft.com/office/powerpoint/2010/main" val="40885890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74</a:t>
            </a:fld>
            <a:endParaRPr lang="ko-KR" altLang="en-US"/>
          </a:p>
        </p:txBody>
      </p:sp>
    </p:spTree>
    <p:extLst>
      <p:ext uri="{BB962C8B-B14F-4D97-AF65-F5344CB8AC3E}">
        <p14:creationId xmlns:p14="http://schemas.microsoft.com/office/powerpoint/2010/main" val="323337441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75</a:t>
            </a:fld>
            <a:endParaRPr lang="ko-KR" altLang="en-US"/>
          </a:p>
        </p:txBody>
      </p:sp>
    </p:spTree>
    <p:extLst>
      <p:ext uri="{BB962C8B-B14F-4D97-AF65-F5344CB8AC3E}">
        <p14:creationId xmlns:p14="http://schemas.microsoft.com/office/powerpoint/2010/main" val="3886171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76</a:t>
            </a:fld>
            <a:endParaRPr lang="ko-KR" altLang="en-US"/>
          </a:p>
        </p:txBody>
      </p:sp>
    </p:spTree>
    <p:extLst>
      <p:ext uri="{BB962C8B-B14F-4D97-AF65-F5344CB8AC3E}">
        <p14:creationId xmlns:p14="http://schemas.microsoft.com/office/powerpoint/2010/main" val="27522740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77</a:t>
            </a:fld>
            <a:endParaRPr lang="ko-KR" altLang="en-US"/>
          </a:p>
        </p:txBody>
      </p:sp>
    </p:spTree>
    <p:extLst>
      <p:ext uri="{BB962C8B-B14F-4D97-AF65-F5344CB8AC3E}">
        <p14:creationId xmlns:p14="http://schemas.microsoft.com/office/powerpoint/2010/main" val="9878963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78</a:t>
            </a:fld>
            <a:endParaRPr lang="ko-KR" altLang="en-US"/>
          </a:p>
        </p:txBody>
      </p:sp>
    </p:spTree>
    <p:extLst>
      <p:ext uri="{BB962C8B-B14F-4D97-AF65-F5344CB8AC3E}">
        <p14:creationId xmlns:p14="http://schemas.microsoft.com/office/powerpoint/2010/main" val="7950411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79</a:t>
            </a:fld>
            <a:endParaRPr lang="ko-KR" altLang="en-US"/>
          </a:p>
        </p:txBody>
      </p:sp>
    </p:spTree>
    <p:extLst>
      <p:ext uri="{BB962C8B-B14F-4D97-AF65-F5344CB8AC3E}">
        <p14:creationId xmlns:p14="http://schemas.microsoft.com/office/powerpoint/2010/main" val="2811104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8</a:t>
            </a:fld>
            <a:endParaRPr lang="ko-KR" altLang="en-US"/>
          </a:p>
        </p:txBody>
      </p:sp>
    </p:spTree>
    <p:extLst>
      <p:ext uri="{BB962C8B-B14F-4D97-AF65-F5344CB8AC3E}">
        <p14:creationId xmlns:p14="http://schemas.microsoft.com/office/powerpoint/2010/main" val="26642323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80</a:t>
            </a:fld>
            <a:endParaRPr lang="ko-KR" altLang="en-US"/>
          </a:p>
        </p:txBody>
      </p:sp>
    </p:spTree>
    <p:extLst>
      <p:ext uri="{BB962C8B-B14F-4D97-AF65-F5344CB8AC3E}">
        <p14:creationId xmlns:p14="http://schemas.microsoft.com/office/powerpoint/2010/main" val="223166916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81</a:t>
            </a:fld>
            <a:endParaRPr lang="ko-KR" altLang="en-US"/>
          </a:p>
        </p:txBody>
      </p:sp>
    </p:spTree>
    <p:extLst>
      <p:ext uri="{BB962C8B-B14F-4D97-AF65-F5344CB8AC3E}">
        <p14:creationId xmlns:p14="http://schemas.microsoft.com/office/powerpoint/2010/main" val="37413250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82</a:t>
            </a:fld>
            <a:endParaRPr lang="ko-KR" altLang="en-US"/>
          </a:p>
        </p:txBody>
      </p:sp>
    </p:spTree>
    <p:extLst>
      <p:ext uri="{BB962C8B-B14F-4D97-AF65-F5344CB8AC3E}">
        <p14:creationId xmlns:p14="http://schemas.microsoft.com/office/powerpoint/2010/main" val="196115054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83</a:t>
            </a:fld>
            <a:endParaRPr lang="ko-KR" altLang="en-US"/>
          </a:p>
        </p:txBody>
      </p:sp>
    </p:spTree>
    <p:extLst>
      <p:ext uri="{BB962C8B-B14F-4D97-AF65-F5344CB8AC3E}">
        <p14:creationId xmlns:p14="http://schemas.microsoft.com/office/powerpoint/2010/main" val="279609654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84</a:t>
            </a:fld>
            <a:endParaRPr lang="ko-KR" altLang="en-US"/>
          </a:p>
        </p:txBody>
      </p:sp>
    </p:spTree>
    <p:extLst>
      <p:ext uri="{BB962C8B-B14F-4D97-AF65-F5344CB8AC3E}">
        <p14:creationId xmlns:p14="http://schemas.microsoft.com/office/powerpoint/2010/main" val="1982853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85</a:t>
            </a:fld>
            <a:endParaRPr lang="ko-KR" altLang="en-US"/>
          </a:p>
        </p:txBody>
      </p:sp>
    </p:spTree>
    <p:extLst>
      <p:ext uri="{BB962C8B-B14F-4D97-AF65-F5344CB8AC3E}">
        <p14:creationId xmlns:p14="http://schemas.microsoft.com/office/powerpoint/2010/main" val="7997498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86</a:t>
            </a:fld>
            <a:endParaRPr lang="ko-KR" altLang="en-US"/>
          </a:p>
        </p:txBody>
      </p:sp>
    </p:spTree>
    <p:extLst>
      <p:ext uri="{BB962C8B-B14F-4D97-AF65-F5344CB8AC3E}">
        <p14:creationId xmlns:p14="http://schemas.microsoft.com/office/powerpoint/2010/main" val="42471484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87</a:t>
            </a:fld>
            <a:endParaRPr lang="ko-KR" altLang="en-US"/>
          </a:p>
        </p:txBody>
      </p:sp>
    </p:spTree>
    <p:extLst>
      <p:ext uri="{BB962C8B-B14F-4D97-AF65-F5344CB8AC3E}">
        <p14:creationId xmlns:p14="http://schemas.microsoft.com/office/powerpoint/2010/main" val="165200260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88</a:t>
            </a:fld>
            <a:endParaRPr lang="ko-KR" altLang="en-US"/>
          </a:p>
        </p:txBody>
      </p:sp>
    </p:spTree>
    <p:extLst>
      <p:ext uri="{BB962C8B-B14F-4D97-AF65-F5344CB8AC3E}">
        <p14:creationId xmlns:p14="http://schemas.microsoft.com/office/powerpoint/2010/main" val="187655951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89</a:t>
            </a:fld>
            <a:endParaRPr lang="ko-KR" altLang="en-US"/>
          </a:p>
        </p:txBody>
      </p:sp>
    </p:spTree>
    <p:extLst>
      <p:ext uri="{BB962C8B-B14F-4D97-AF65-F5344CB8AC3E}">
        <p14:creationId xmlns:p14="http://schemas.microsoft.com/office/powerpoint/2010/main" val="4215118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9</a:t>
            </a:fld>
            <a:endParaRPr lang="ko-KR" altLang="en-US"/>
          </a:p>
        </p:txBody>
      </p:sp>
    </p:spTree>
    <p:extLst>
      <p:ext uri="{BB962C8B-B14F-4D97-AF65-F5344CB8AC3E}">
        <p14:creationId xmlns:p14="http://schemas.microsoft.com/office/powerpoint/2010/main" val="22897605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90</a:t>
            </a:fld>
            <a:endParaRPr lang="ko-KR" altLang="en-US"/>
          </a:p>
        </p:txBody>
      </p:sp>
    </p:spTree>
    <p:extLst>
      <p:ext uri="{BB962C8B-B14F-4D97-AF65-F5344CB8AC3E}">
        <p14:creationId xmlns:p14="http://schemas.microsoft.com/office/powerpoint/2010/main" val="378829704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91</a:t>
            </a:fld>
            <a:endParaRPr lang="ko-KR" altLang="en-US"/>
          </a:p>
        </p:txBody>
      </p:sp>
    </p:spTree>
    <p:extLst>
      <p:ext uri="{BB962C8B-B14F-4D97-AF65-F5344CB8AC3E}">
        <p14:creationId xmlns:p14="http://schemas.microsoft.com/office/powerpoint/2010/main" val="24371123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92</a:t>
            </a:fld>
            <a:endParaRPr lang="ko-KR" altLang="en-US"/>
          </a:p>
        </p:txBody>
      </p:sp>
    </p:spTree>
    <p:extLst>
      <p:ext uri="{BB962C8B-B14F-4D97-AF65-F5344CB8AC3E}">
        <p14:creationId xmlns:p14="http://schemas.microsoft.com/office/powerpoint/2010/main" val="12328595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93</a:t>
            </a:fld>
            <a:endParaRPr lang="ko-KR" altLang="en-US"/>
          </a:p>
        </p:txBody>
      </p:sp>
    </p:spTree>
    <p:extLst>
      <p:ext uri="{BB962C8B-B14F-4D97-AF65-F5344CB8AC3E}">
        <p14:creationId xmlns:p14="http://schemas.microsoft.com/office/powerpoint/2010/main" val="355586019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94</a:t>
            </a:fld>
            <a:endParaRPr lang="ko-KR" altLang="en-US"/>
          </a:p>
        </p:txBody>
      </p:sp>
    </p:spTree>
    <p:extLst>
      <p:ext uri="{BB962C8B-B14F-4D97-AF65-F5344CB8AC3E}">
        <p14:creationId xmlns:p14="http://schemas.microsoft.com/office/powerpoint/2010/main" val="313994240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95</a:t>
            </a:fld>
            <a:endParaRPr lang="ko-KR" altLang="en-US"/>
          </a:p>
        </p:txBody>
      </p:sp>
    </p:spTree>
    <p:extLst>
      <p:ext uri="{BB962C8B-B14F-4D97-AF65-F5344CB8AC3E}">
        <p14:creationId xmlns:p14="http://schemas.microsoft.com/office/powerpoint/2010/main" val="265677977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96</a:t>
            </a:fld>
            <a:endParaRPr lang="ko-KR" altLang="en-US"/>
          </a:p>
        </p:txBody>
      </p:sp>
    </p:spTree>
    <p:extLst>
      <p:ext uri="{BB962C8B-B14F-4D97-AF65-F5344CB8AC3E}">
        <p14:creationId xmlns:p14="http://schemas.microsoft.com/office/powerpoint/2010/main" val="19538952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97</a:t>
            </a:fld>
            <a:endParaRPr lang="ko-KR" altLang="en-US"/>
          </a:p>
        </p:txBody>
      </p:sp>
    </p:spTree>
    <p:extLst>
      <p:ext uri="{BB962C8B-B14F-4D97-AF65-F5344CB8AC3E}">
        <p14:creationId xmlns:p14="http://schemas.microsoft.com/office/powerpoint/2010/main" val="175263386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98</a:t>
            </a:fld>
            <a:endParaRPr lang="ko-KR" altLang="en-US"/>
          </a:p>
        </p:txBody>
      </p:sp>
    </p:spTree>
    <p:extLst>
      <p:ext uri="{BB962C8B-B14F-4D97-AF65-F5344CB8AC3E}">
        <p14:creationId xmlns:p14="http://schemas.microsoft.com/office/powerpoint/2010/main" val="359015883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E9CDEF3D-52BA-4170-8323-8257CC7BA349}" type="slidenum">
              <a:rPr lang="ko-KR" altLang="en-US" smtClean="0"/>
              <a:pPr/>
              <a:t>99</a:t>
            </a:fld>
            <a:endParaRPr lang="ko-KR" altLang="en-US"/>
          </a:p>
        </p:txBody>
      </p:sp>
    </p:spTree>
    <p:extLst>
      <p:ext uri="{BB962C8B-B14F-4D97-AF65-F5344CB8AC3E}">
        <p14:creationId xmlns:p14="http://schemas.microsoft.com/office/powerpoint/2010/main" val="1030589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8887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
        <p:nvSpPr>
          <p:cNvPr id="9" name="직사각형 8"/>
          <p:cNvSpPr/>
          <p:nvPr userDrawn="1"/>
        </p:nvSpPr>
        <p:spPr>
          <a:xfrm>
            <a:off x="857250" y="391884"/>
            <a:ext cx="9048750" cy="4782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schemeClr val="tx1"/>
              </a:solidFill>
              <a:latin typeface="KoPub돋움체 Bold" panose="00000800000000000000" pitchFamily="2" charset="-127"/>
              <a:ea typeface="KoPub돋움체 Bold" panose="00000800000000000000" pitchFamily="2" charset="-127"/>
            </a:endParaRPr>
          </a:p>
        </p:txBody>
      </p:sp>
      <p:sp>
        <p:nvSpPr>
          <p:cNvPr id="15" name="제목 46"/>
          <p:cNvSpPr>
            <a:spLocks noGrp="1"/>
          </p:cNvSpPr>
          <p:nvPr>
            <p:ph type="title"/>
          </p:nvPr>
        </p:nvSpPr>
        <p:spPr>
          <a:xfrm>
            <a:off x="993138" y="481469"/>
            <a:ext cx="2946319" cy="332399"/>
          </a:xfrm>
        </p:spPr>
        <p:txBody>
          <a:bodyPr wrap="none" lIns="0" tIns="0" rIns="0" bIns="0" anchor="b" anchorCtr="0">
            <a:spAutoFit/>
          </a:bodyPr>
          <a:lstStyle>
            <a:lvl1pPr marL="0" algn="l" defTabSz="457200" rtl="0" eaLnBrk="1" latinLnBrk="0" hangingPunct="1">
              <a:defRPr lang="ko-KR" altLang="en-US" sz="2400" kern="1200" dirty="0">
                <a:solidFill>
                  <a:schemeClr val="tx1"/>
                </a:solidFill>
                <a:latin typeface="KoPub돋움체 Bold" panose="00000800000000000000" pitchFamily="2" charset="-127"/>
                <a:ea typeface="KoPub돋움체 Bold" panose="00000800000000000000" pitchFamily="2" charset="-127"/>
                <a:cs typeface="+mn-cs"/>
              </a:defRPr>
            </a:lvl1pPr>
          </a:lstStyle>
          <a:p>
            <a:r>
              <a:rPr lang="ko-KR" altLang="en-US" dirty="0"/>
              <a:t>마스터 제목 스타일 편집</a:t>
            </a:r>
          </a:p>
        </p:txBody>
      </p:sp>
      <p:sp>
        <p:nvSpPr>
          <p:cNvPr id="6" name="직사각형 5"/>
          <p:cNvSpPr/>
          <p:nvPr userDrawn="1"/>
        </p:nvSpPr>
        <p:spPr>
          <a:xfrm>
            <a:off x="0" y="391885"/>
            <a:ext cx="579120" cy="478236"/>
          </a:xfrm>
          <a:prstGeom prst="rect">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7" name="텍스트 개체 틀 15"/>
          <p:cNvSpPr>
            <a:spLocks noGrp="1"/>
          </p:cNvSpPr>
          <p:nvPr>
            <p:ph type="body" sz="quarter" idx="14" hasCustomPrompt="1"/>
          </p:nvPr>
        </p:nvSpPr>
        <p:spPr>
          <a:xfrm>
            <a:off x="76835" y="511552"/>
            <a:ext cx="425450" cy="276999"/>
          </a:xfrm>
        </p:spPr>
        <p:txBody>
          <a:bodyPr lIns="0" tIns="0" rIns="0" bIns="0" anchor="ctr">
            <a:spAutoFit/>
          </a:bodyPr>
          <a:lstStyle>
            <a:lvl1pPr marL="0" indent="0" algn="ctr" defTabSz="457200" rtl="0" eaLnBrk="1" latinLnBrk="0" hangingPunct="1">
              <a:buNone/>
              <a:defRPr lang="ko-KR" altLang="en-US" sz="2000" kern="1200" dirty="0">
                <a:solidFill>
                  <a:schemeClr val="lt1"/>
                </a:solidFill>
                <a:latin typeface="KoPub돋움체 Bold" panose="00000800000000000000" pitchFamily="2" charset="-127"/>
                <a:ea typeface="KoPub돋움체 Bold" panose="00000800000000000000" pitchFamily="2" charset="-127"/>
                <a:cs typeface="+mn-cs"/>
              </a:defRPr>
            </a:lvl1pPr>
          </a:lstStyle>
          <a:p>
            <a:pPr lvl="0"/>
            <a:r>
              <a:rPr lang="en-US" altLang="ko-KR" dirty="0"/>
              <a:t>00</a:t>
            </a:r>
            <a:endParaRPr lang="ko-KR" altLang="en-US" dirty="0"/>
          </a:p>
        </p:txBody>
      </p:sp>
      <p:sp>
        <p:nvSpPr>
          <p:cNvPr id="8" name="텍스트 개체 틀 45"/>
          <p:cNvSpPr>
            <a:spLocks noGrp="1"/>
          </p:cNvSpPr>
          <p:nvPr>
            <p:ph type="body" sz="quarter" idx="13"/>
          </p:nvPr>
        </p:nvSpPr>
        <p:spPr>
          <a:xfrm>
            <a:off x="577263" y="1068136"/>
            <a:ext cx="8980272" cy="276999"/>
          </a:xfrm>
        </p:spPr>
        <p:txBody>
          <a:bodyPr lIns="0" tIns="0" rIns="0" bIns="0" anchor="ctr">
            <a:spAutoFit/>
          </a:bodyPr>
          <a:lstStyle>
            <a:lvl1pPr marL="0" indent="0" algn="l" defTabSz="495285" rtl="0" eaLnBrk="1" latinLnBrk="0" hangingPunct="1">
              <a:buNone/>
              <a:defRPr lang="ko-KR" altLang="en-US" sz="2000" b="1" kern="1200" dirty="0" smtClean="0">
                <a:solidFill>
                  <a:srgbClr val="21569E"/>
                </a:solidFill>
                <a:latin typeface="KoPub돋움체 Medium" panose="00000600000000000000" pitchFamily="2" charset="-127"/>
                <a:ea typeface="KoPub돋움체 Medium" panose="00000600000000000000" pitchFamily="2" charset="-127"/>
                <a:cs typeface="Arial" panose="020B0604020202020204" pitchFamily="34" charset="0"/>
              </a:defRPr>
            </a:lvl1pPr>
            <a:lvl2pPr marL="495285" indent="0">
              <a:buNone/>
              <a:defRPr sz="1300">
                <a:latin typeface="+mn-ea"/>
                <a:ea typeface="+mn-ea"/>
              </a:defRPr>
            </a:lvl2pPr>
            <a:lvl3pPr marL="990570" indent="0">
              <a:buNone/>
              <a:defRPr sz="1300">
                <a:latin typeface="+mn-ea"/>
                <a:ea typeface="+mn-ea"/>
              </a:defRPr>
            </a:lvl3pPr>
            <a:lvl4pPr marL="1485854" indent="0">
              <a:buNone/>
              <a:defRPr sz="1300">
                <a:latin typeface="+mn-ea"/>
                <a:ea typeface="+mn-ea"/>
              </a:defRPr>
            </a:lvl4pPr>
            <a:lvl5pPr marL="1981139" indent="0">
              <a:buNone/>
              <a:defRPr sz="1300">
                <a:latin typeface="+mn-ea"/>
                <a:ea typeface="+mn-ea"/>
              </a:defRPr>
            </a:lvl5pPr>
          </a:lstStyle>
          <a:p>
            <a:pPr lvl="0"/>
            <a:r>
              <a:rPr lang="ko-KR" altLang="en-US" dirty="0"/>
              <a:t>마스터 텍스트 스타일 편집</a:t>
            </a:r>
          </a:p>
        </p:txBody>
      </p:sp>
      <p:sp>
        <p:nvSpPr>
          <p:cNvPr id="10" name="직사각형 9"/>
          <p:cNvSpPr/>
          <p:nvPr userDrawn="1"/>
        </p:nvSpPr>
        <p:spPr>
          <a:xfrm>
            <a:off x="664845" y="391885"/>
            <a:ext cx="106680" cy="478236"/>
          </a:xfrm>
          <a:prstGeom prst="rect">
            <a:avLst/>
          </a:prstGeom>
          <a:solidFill>
            <a:srgbClr val="21569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grpSp>
        <p:nvGrpSpPr>
          <p:cNvPr id="11" name="그룹 10"/>
          <p:cNvGrpSpPr/>
          <p:nvPr userDrawn="1"/>
        </p:nvGrpSpPr>
        <p:grpSpPr>
          <a:xfrm>
            <a:off x="341075" y="1123729"/>
            <a:ext cx="182382" cy="138112"/>
            <a:chOff x="435418" y="842963"/>
            <a:chExt cx="168353" cy="138112"/>
          </a:xfrm>
        </p:grpSpPr>
        <p:sp>
          <p:nvSpPr>
            <p:cNvPr id="12" name="갈매기형 수장 11"/>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3" name="갈매기형 수장 12"/>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6" name="Slide Number Placeholder 5"/>
          <p:cNvSpPr>
            <a:spLocks noGrp="1"/>
          </p:cNvSpPr>
          <p:nvPr>
            <p:ph type="sldNum" sz="quarter" idx="4"/>
          </p:nvPr>
        </p:nvSpPr>
        <p:spPr>
          <a:xfrm>
            <a:off x="8668871" y="6527294"/>
            <a:ext cx="1237129" cy="365125"/>
          </a:xfrm>
          <a:prstGeom prst="rect">
            <a:avLst/>
          </a:prstGeom>
        </p:spPr>
        <p:txBody>
          <a:bodyPr vert="horz" lIns="91440" tIns="45720" rIns="91440" bIns="45720" rtlCol="0" anchor="ctr"/>
          <a:lstStyle>
            <a:lvl1pPr algn="r">
              <a:defRPr sz="1000">
                <a:solidFill>
                  <a:schemeClr val="tx1"/>
                </a:solidFill>
                <a:latin typeface="KoPub돋움체 Medium" panose="00000600000000000000" pitchFamily="2" charset="-127"/>
                <a:ea typeface="KoPub돋움체 Medium" panose="00000600000000000000" pitchFamily="2" charset="-127"/>
              </a:defRPr>
            </a:lvl1pPr>
          </a:lstStyle>
          <a:p>
            <a:fld id="{2FF31CB8-EE0B-4A6A-8561-904A0AB35B79}" type="slidenum">
              <a:rPr lang="ko-KR" altLang="en-US" smtClean="0"/>
              <a:pPr/>
              <a:t>‹#›</a:t>
            </a:fld>
            <a:endParaRPr lang="ko-KR" altLang="en-US"/>
          </a:p>
        </p:txBody>
      </p:sp>
      <p:sp>
        <p:nvSpPr>
          <p:cNvPr id="3" name="텍스트 개체 틀 2"/>
          <p:cNvSpPr>
            <a:spLocks noGrp="1"/>
          </p:cNvSpPr>
          <p:nvPr>
            <p:ph type="body" sz="quarter" idx="15"/>
          </p:nvPr>
        </p:nvSpPr>
        <p:spPr>
          <a:xfrm>
            <a:off x="341075" y="1466456"/>
            <a:ext cx="9216460" cy="400110"/>
          </a:xfrm>
        </p:spPr>
        <p:txBody>
          <a:bodyPr>
            <a:spAutoFit/>
          </a:bodyPr>
          <a:lstStyle>
            <a:lvl1pPr marL="0" indent="0">
              <a:lnSpc>
                <a:spcPct val="100000"/>
              </a:lnSpc>
              <a:spcBef>
                <a:spcPts val="0"/>
              </a:spcBef>
              <a:buNone/>
              <a:defRPr sz="2000">
                <a:latin typeface="KoPub돋움체 Medium" panose="00000600000000000000" pitchFamily="2" charset="-127"/>
                <a:ea typeface="KoPub돋움체 Medium" panose="00000600000000000000" pitchFamily="2" charset="-127"/>
              </a:defRPr>
            </a:lvl1pPr>
            <a:lvl2pPr>
              <a:defRPr>
                <a:latin typeface="KoPub돋움체 Medium" panose="00000600000000000000" pitchFamily="2" charset="-127"/>
                <a:ea typeface="KoPub돋움체 Medium" panose="00000600000000000000" pitchFamily="2" charset="-127"/>
              </a:defRPr>
            </a:lvl2pPr>
            <a:lvl3pPr>
              <a:defRPr>
                <a:latin typeface="KoPub돋움체 Medium" panose="00000600000000000000" pitchFamily="2" charset="-127"/>
                <a:ea typeface="KoPub돋움체 Medium" panose="00000600000000000000" pitchFamily="2" charset="-127"/>
              </a:defRPr>
            </a:lvl3pPr>
            <a:lvl4pPr>
              <a:defRPr>
                <a:latin typeface="KoPub돋움체 Medium" panose="00000600000000000000" pitchFamily="2" charset="-127"/>
                <a:ea typeface="KoPub돋움체 Medium" panose="00000600000000000000" pitchFamily="2" charset="-127"/>
              </a:defRPr>
            </a:lvl4pPr>
            <a:lvl5pPr>
              <a:defRPr>
                <a:latin typeface="KoPub돋움체 Medium" panose="00000600000000000000" pitchFamily="2" charset="-127"/>
                <a:ea typeface="KoPub돋움체 Medium" panose="00000600000000000000" pitchFamily="2" charset="-127"/>
              </a:defRPr>
            </a:lvl5pPr>
          </a:lstStyle>
          <a:p>
            <a:pPr lvl="0"/>
            <a:endParaRPr lang="ko-KR" altLang="en-US" dirty="0"/>
          </a:p>
        </p:txBody>
      </p:sp>
    </p:spTree>
    <p:extLst>
      <p:ext uri="{BB962C8B-B14F-4D97-AF65-F5344CB8AC3E}">
        <p14:creationId xmlns:p14="http://schemas.microsoft.com/office/powerpoint/2010/main" val="2774321976"/>
      </p:ext>
    </p:extLst>
  </p:cSld>
  <p:clrMapOvr>
    <a:masterClrMapping/>
  </p:clrMapOvr>
  <p:extLst>
    <p:ext uri="{DCECCB84-F9BA-43D5-87BE-67443E8EF086}">
      <p15:sldGuideLst xmlns:p15="http://schemas.microsoft.com/office/powerpoint/2012/main">
        <p15:guide id="3" pos="353" userDrawn="1">
          <p15:clr>
            <a:srgbClr val="FBAE40"/>
          </p15:clr>
        </p15:guide>
        <p15:guide id="4" pos="217" userDrawn="1">
          <p15:clr>
            <a:srgbClr val="FBAE40"/>
          </p15:clr>
        </p15:guide>
        <p15:guide id="6" pos="6023" userDrawn="1">
          <p15:clr>
            <a:srgbClr val="FBAE40"/>
          </p15:clr>
        </p15:guide>
        <p15:guide id="8" orient="horz" pos="550" userDrawn="1">
          <p15:clr>
            <a:srgbClr val="FBAE40"/>
          </p15:clr>
        </p15:guide>
        <p15:guide id="9" pos="5887" userDrawn="1">
          <p15:clr>
            <a:srgbClr val="FBAE40"/>
          </p15:clr>
        </p15:guide>
        <p15:guide id="10" orient="horz" pos="2319" userDrawn="1">
          <p15:clr>
            <a:srgbClr val="FBAE40"/>
          </p15:clr>
        </p15:guide>
        <p15:guide id="11" orient="horz" pos="98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16" name="Slide Number Placeholder 5"/>
          <p:cNvSpPr>
            <a:spLocks noGrp="1"/>
          </p:cNvSpPr>
          <p:nvPr>
            <p:ph type="sldNum" sz="quarter" idx="4"/>
          </p:nvPr>
        </p:nvSpPr>
        <p:spPr>
          <a:xfrm>
            <a:off x="8875059" y="6527294"/>
            <a:ext cx="1030941" cy="365125"/>
          </a:xfrm>
          <a:prstGeom prst="rect">
            <a:avLst/>
          </a:prstGeom>
        </p:spPr>
        <p:txBody>
          <a:bodyPr vert="horz" lIns="91440" tIns="45720" rIns="91440" bIns="45720" rtlCol="0" anchor="ctr"/>
          <a:lstStyle>
            <a:lvl1pPr algn="r">
              <a:defRPr sz="1000">
                <a:solidFill>
                  <a:schemeClr val="tx1"/>
                </a:solidFill>
                <a:latin typeface="KoPub돋움체 Medium" panose="00000600000000000000" pitchFamily="2" charset="-127"/>
                <a:ea typeface="KoPub돋움체 Medium" panose="00000600000000000000" pitchFamily="2" charset="-127"/>
              </a:defRPr>
            </a:lvl1pPr>
          </a:lstStyle>
          <a:p>
            <a:fld id="{2FF31CB8-EE0B-4A6A-8561-904A0AB35B79}" type="slidenum">
              <a:rPr lang="ko-KR" altLang="en-US" smtClean="0"/>
              <a:pPr/>
              <a:t>‹#›</a:t>
            </a:fld>
            <a:endParaRPr lang="ko-KR" altLang="en-US" dirty="0"/>
          </a:p>
        </p:txBody>
      </p:sp>
      <p:sp>
        <p:nvSpPr>
          <p:cNvPr id="14" name="직사각형 13"/>
          <p:cNvSpPr/>
          <p:nvPr userDrawn="1"/>
        </p:nvSpPr>
        <p:spPr>
          <a:xfrm>
            <a:off x="857250" y="391884"/>
            <a:ext cx="9048750" cy="4782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schemeClr val="tx1"/>
              </a:solidFill>
              <a:latin typeface="KoPub돋움체 Bold" panose="00000800000000000000" pitchFamily="2" charset="-127"/>
              <a:ea typeface="KoPub돋움체 Bold" panose="00000800000000000000" pitchFamily="2" charset="-127"/>
            </a:endParaRPr>
          </a:p>
        </p:txBody>
      </p:sp>
      <p:sp>
        <p:nvSpPr>
          <p:cNvPr id="17" name="제목 46"/>
          <p:cNvSpPr>
            <a:spLocks noGrp="1"/>
          </p:cNvSpPr>
          <p:nvPr>
            <p:ph type="title"/>
          </p:nvPr>
        </p:nvSpPr>
        <p:spPr>
          <a:xfrm>
            <a:off x="993138" y="481469"/>
            <a:ext cx="2946319" cy="332399"/>
          </a:xfrm>
        </p:spPr>
        <p:txBody>
          <a:bodyPr wrap="none" lIns="0" tIns="0" rIns="0" bIns="0" anchor="b" anchorCtr="0">
            <a:spAutoFit/>
          </a:bodyPr>
          <a:lstStyle>
            <a:lvl1pPr marL="0" algn="l" defTabSz="457200" rtl="0" eaLnBrk="1" latinLnBrk="0" hangingPunct="1">
              <a:defRPr lang="ko-KR" altLang="en-US" sz="2400" kern="1200" dirty="0">
                <a:solidFill>
                  <a:schemeClr val="tx1"/>
                </a:solidFill>
                <a:latin typeface="KoPub돋움체 Bold" panose="00000800000000000000" pitchFamily="2" charset="-127"/>
                <a:ea typeface="KoPub돋움체 Bold" panose="00000800000000000000" pitchFamily="2" charset="-127"/>
                <a:cs typeface="+mn-cs"/>
              </a:defRPr>
            </a:lvl1pPr>
          </a:lstStyle>
          <a:p>
            <a:r>
              <a:rPr lang="ko-KR" altLang="en-US" dirty="0"/>
              <a:t>마스터 제목 스타일 편집</a:t>
            </a:r>
          </a:p>
        </p:txBody>
      </p:sp>
      <p:sp>
        <p:nvSpPr>
          <p:cNvPr id="18" name="직사각형 17"/>
          <p:cNvSpPr/>
          <p:nvPr userDrawn="1"/>
        </p:nvSpPr>
        <p:spPr>
          <a:xfrm>
            <a:off x="0" y="391885"/>
            <a:ext cx="579120" cy="478236"/>
          </a:xfrm>
          <a:prstGeom prst="rect">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22" name="직사각형 21"/>
          <p:cNvSpPr/>
          <p:nvPr userDrawn="1"/>
        </p:nvSpPr>
        <p:spPr>
          <a:xfrm>
            <a:off x="664845" y="391885"/>
            <a:ext cx="106680" cy="478236"/>
          </a:xfrm>
          <a:prstGeom prst="rect">
            <a:avLst/>
          </a:prstGeom>
          <a:solidFill>
            <a:srgbClr val="21569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29" name="텍스트 개체 틀 45"/>
          <p:cNvSpPr>
            <a:spLocks noGrp="1"/>
          </p:cNvSpPr>
          <p:nvPr>
            <p:ph type="body" sz="quarter" idx="13"/>
          </p:nvPr>
        </p:nvSpPr>
        <p:spPr>
          <a:xfrm>
            <a:off x="577263" y="1066985"/>
            <a:ext cx="8980272" cy="276999"/>
          </a:xfrm>
        </p:spPr>
        <p:txBody>
          <a:bodyPr lIns="0" tIns="0" rIns="0" bIns="0" anchor="ctr">
            <a:spAutoFit/>
          </a:bodyPr>
          <a:lstStyle>
            <a:lvl1pPr marL="0" indent="0" algn="l" defTabSz="495285" rtl="0" eaLnBrk="1" latinLnBrk="0" hangingPunct="1">
              <a:buNone/>
              <a:defRPr lang="ko-KR" altLang="en-US" sz="2000" b="1" kern="1200" dirty="0" smtClean="0">
                <a:solidFill>
                  <a:srgbClr val="21569E"/>
                </a:solidFill>
                <a:latin typeface="KoPub돋움체 Medium" panose="00000600000000000000" pitchFamily="2" charset="-127"/>
                <a:ea typeface="KoPub돋움체 Medium" panose="00000600000000000000" pitchFamily="2" charset="-127"/>
                <a:cs typeface="Arial" panose="020B0604020202020204" pitchFamily="34" charset="0"/>
              </a:defRPr>
            </a:lvl1pPr>
            <a:lvl2pPr marL="495285" indent="0">
              <a:buNone/>
              <a:defRPr sz="1300">
                <a:latin typeface="+mn-ea"/>
                <a:ea typeface="+mn-ea"/>
              </a:defRPr>
            </a:lvl2pPr>
            <a:lvl3pPr marL="990570" indent="0">
              <a:buNone/>
              <a:defRPr sz="1300">
                <a:latin typeface="+mn-ea"/>
                <a:ea typeface="+mn-ea"/>
              </a:defRPr>
            </a:lvl3pPr>
            <a:lvl4pPr marL="1485854" indent="0">
              <a:buNone/>
              <a:defRPr sz="1300">
                <a:latin typeface="+mn-ea"/>
                <a:ea typeface="+mn-ea"/>
              </a:defRPr>
            </a:lvl4pPr>
            <a:lvl5pPr marL="1981139" indent="0">
              <a:buNone/>
              <a:defRPr sz="1300">
                <a:latin typeface="+mn-ea"/>
                <a:ea typeface="+mn-ea"/>
              </a:defRPr>
            </a:lvl5pPr>
          </a:lstStyle>
          <a:p>
            <a:pPr lvl="0"/>
            <a:r>
              <a:rPr lang="ko-KR" altLang="en-US" dirty="0"/>
              <a:t>마스터 텍스트 스타일 편집</a:t>
            </a:r>
          </a:p>
        </p:txBody>
      </p:sp>
      <p:sp>
        <p:nvSpPr>
          <p:cNvPr id="30" name="텍스트 개체 틀 15"/>
          <p:cNvSpPr>
            <a:spLocks noGrp="1"/>
          </p:cNvSpPr>
          <p:nvPr>
            <p:ph type="body" sz="quarter" idx="14" hasCustomPrompt="1"/>
          </p:nvPr>
        </p:nvSpPr>
        <p:spPr>
          <a:xfrm>
            <a:off x="76835" y="511552"/>
            <a:ext cx="425450" cy="276999"/>
          </a:xfrm>
        </p:spPr>
        <p:txBody>
          <a:bodyPr lIns="0" tIns="0" rIns="0" bIns="0" anchor="ctr">
            <a:spAutoFit/>
          </a:bodyPr>
          <a:lstStyle>
            <a:lvl1pPr marL="0" indent="0" algn="ctr" defTabSz="457200" rtl="0" eaLnBrk="1" latinLnBrk="0" hangingPunct="1">
              <a:buNone/>
              <a:defRPr lang="ko-KR" altLang="en-US" sz="2000" kern="1200" dirty="0">
                <a:solidFill>
                  <a:schemeClr val="lt1"/>
                </a:solidFill>
                <a:latin typeface="KoPub돋움체 Bold" panose="00000800000000000000" pitchFamily="2" charset="-127"/>
                <a:ea typeface="KoPub돋움체 Bold" panose="00000800000000000000" pitchFamily="2" charset="-127"/>
                <a:cs typeface="+mn-cs"/>
              </a:defRPr>
            </a:lvl1pPr>
          </a:lstStyle>
          <a:p>
            <a:pPr lvl="0"/>
            <a:r>
              <a:rPr lang="en-US" altLang="ko-KR" dirty="0"/>
              <a:t>00</a:t>
            </a:r>
            <a:endParaRPr lang="ko-KR" altLang="en-US" dirty="0"/>
          </a:p>
        </p:txBody>
      </p:sp>
    </p:spTree>
    <p:extLst>
      <p:ext uri="{BB962C8B-B14F-4D97-AF65-F5344CB8AC3E}">
        <p14:creationId xmlns:p14="http://schemas.microsoft.com/office/powerpoint/2010/main" val="2078395356"/>
      </p:ext>
    </p:extLst>
  </p:cSld>
  <p:clrMapOvr>
    <a:masterClrMapping/>
  </p:clrMapOvr>
  <p:extLst>
    <p:ext uri="{DCECCB84-F9BA-43D5-87BE-67443E8EF086}">
      <p15:sldGuideLst xmlns:p15="http://schemas.microsoft.com/office/powerpoint/2012/main">
        <p15:guide id="3" pos="353">
          <p15:clr>
            <a:srgbClr val="FBAE40"/>
          </p15:clr>
        </p15:guide>
        <p15:guide id="6" pos="5887" userDrawn="1">
          <p15:clr>
            <a:srgbClr val="FBAE40"/>
          </p15:clr>
        </p15:guide>
        <p15:guide id="7" orient="horz" pos="2319" userDrawn="1">
          <p15:clr>
            <a:srgbClr val="FBAE40"/>
          </p15:clr>
        </p15:guide>
        <p15:guide id="8" orient="horz" pos="550" userDrawn="1">
          <p15:clr>
            <a:srgbClr val="FBAE40"/>
          </p15:clr>
        </p15:guide>
        <p15:guide id="9" pos="217" userDrawn="1">
          <p15:clr>
            <a:srgbClr val="FBAE40"/>
          </p15:clr>
        </p15:guide>
        <p15:guide id="10" pos="6023" userDrawn="1">
          <p15:clr>
            <a:srgbClr val="FBAE40"/>
          </p15:clr>
        </p15:guide>
        <p15:guide id="12" orient="horz" pos="98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사용자 지정 레이아웃">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8758519" y="6527294"/>
            <a:ext cx="1147482" cy="365125"/>
          </a:xfrm>
          <a:prstGeom prst="rect">
            <a:avLst/>
          </a:prstGeom>
        </p:spPr>
        <p:txBody>
          <a:bodyPr vert="horz" lIns="91440" tIns="45720" rIns="91440" bIns="45720" rtlCol="0" anchor="ctr"/>
          <a:lstStyle>
            <a:lvl1pPr algn="r">
              <a:defRPr sz="1000">
                <a:solidFill>
                  <a:schemeClr val="tx1"/>
                </a:solidFill>
                <a:latin typeface="KoPub돋움체 Medium" panose="00000600000000000000" pitchFamily="2" charset="-127"/>
                <a:ea typeface="KoPub돋움체 Medium" panose="00000600000000000000" pitchFamily="2" charset="-127"/>
              </a:defRPr>
            </a:lvl1pPr>
          </a:lstStyle>
          <a:p>
            <a:fld id="{2FF31CB8-EE0B-4A6A-8561-904A0AB35B79}" type="slidenum">
              <a:rPr lang="ko-KR" altLang="en-US" smtClean="0"/>
              <a:pPr/>
              <a:t>‹#›</a:t>
            </a:fld>
            <a:endParaRPr lang="ko-KR" altLang="en-US" dirty="0"/>
          </a:p>
        </p:txBody>
      </p:sp>
      <p:sp>
        <p:nvSpPr>
          <p:cNvPr id="9" name="직사각형 8"/>
          <p:cNvSpPr/>
          <p:nvPr userDrawn="1"/>
        </p:nvSpPr>
        <p:spPr>
          <a:xfrm>
            <a:off x="857250" y="391884"/>
            <a:ext cx="9288236" cy="4782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a:solidFill>
                <a:schemeClr val="tx1"/>
              </a:solidFill>
              <a:latin typeface="KoPub돋움체 Bold" panose="00000800000000000000" pitchFamily="2" charset="-127"/>
              <a:ea typeface="KoPub돋움체 Bold" panose="00000800000000000000" pitchFamily="2" charset="-127"/>
            </a:endParaRPr>
          </a:p>
        </p:txBody>
      </p:sp>
      <p:sp>
        <p:nvSpPr>
          <p:cNvPr id="10" name="제목 46"/>
          <p:cNvSpPr>
            <a:spLocks noGrp="1"/>
          </p:cNvSpPr>
          <p:nvPr>
            <p:ph type="title"/>
          </p:nvPr>
        </p:nvSpPr>
        <p:spPr>
          <a:xfrm>
            <a:off x="993138" y="481469"/>
            <a:ext cx="2946319" cy="332399"/>
          </a:xfrm>
        </p:spPr>
        <p:txBody>
          <a:bodyPr wrap="none" lIns="0" tIns="0" rIns="0" bIns="0" anchor="b" anchorCtr="0">
            <a:spAutoFit/>
          </a:bodyPr>
          <a:lstStyle>
            <a:lvl1pPr marL="0" algn="l" defTabSz="457200" rtl="0" eaLnBrk="1" latinLnBrk="0" hangingPunct="1">
              <a:defRPr lang="ko-KR" altLang="en-US" sz="2400" kern="1200" dirty="0">
                <a:solidFill>
                  <a:schemeClr val="tx1"/>
                </a:solidFill>
                <a:latin typeface="KoPub돋움체 Bold" panose="00000800000000000000" pitchFamily="2" charset="-127"/>
                <a:ea typeface="KoPub돋움체 Bold" panose="00000800000000000000" pitchFamily="2" charset="-127"/>
                <a:cs typeface="+mn-cs"/>
              </a:defRPr>
            </a:lvl1pPr>
          </a:lstStyle>
          <a:p>
            <a:r>
              <a:rPr lang="ko-KR" altLang="en-US" dirty="0"/>
              <a:t>마스터 제목 스타일 편집</a:t>
            </a:r>
          </a:p>
        </p:txBody>
      </p:sp>
      <p:sp>
        <p:nvSpPr>
          <p:cNvPr id="14" name="직사각형 13"/>
          <p:cNvSpPr/>
          <p:nvPr userDrawn="1"/>
        </p:nvSpPr>
        <p:spPr>
          <a:xfrm>
            <a:off x="0" y="391885"/>
            <a:ext cx="579120" cy="478236"/>
          </a:xfrm>
          <a:prstGeom prst="rect">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15" name="텍스트 개체 틀 15"/>
          <p:cNvSpPr>
            <a:spLocks noGrp="1"/>
          </p:cNvSpPr>
          <p:nvPr>
            <p:ph type="body" sz="quarter" idx="14" hasCustomPrompt="1"/>
          </p:nvPr>
        </p:nvSpPr>
        <p:spPr>
          <a:xfrm>
            <a:off x="76835" y="511552"/>
            <a:ext cx="425450" cy="276999"/>
          </a:xfrm>
        </p:spPr>
        <p:txBody>
          <a:bodyPr lIns="0" tIns="0" rIns="0" bIns="0" anchor="ctr">
            <a:spAutoFit/>
          </a:bodyPr>
          <a:lstStyle>
            <a:lvl1pPr marL="0" indent="0" algn="ctr" defTabSz="457200" rtl="0" eaLnBrk="1" latinLnBrk="0" hangingPunct="1">
              <a:buNone/>
              <a:defRPr lang="ko-KR" altLang="en-US" sz="2000" kern="1200" dirty="0">
                <a:solidFill>
                  <a:schemeClr val="lt1"/>
                </a:solidFill>
                <a:latin typeface="KoPub돋움체 Bold" panose="00000800000000000000" pitchFamily="2" charset="-127"/>
                <a:ea typeface="KoPub돋움체 Bold" panose="00000800000000000000" pitchFamily="2" charset="-127"/>
                <a:cs typeface="+mn-cs"/>
              </a:defRPr>
            </a:lvl1pPr>
          </a:lstStyle>
          <a:p>
            <a:pPr lvl="0"/>
            <a:r>
              <a:rPr lang="en-US" altLang="ko-KR" dirty="0"/>
              <a:t>00</a:t>
            </a:r>
            <a:endParaRPr lang="ko-KR" altLang="en-US" dirty="0"/>
          </a:p>
        </p:txBody>
      </p:sp>
      <p:sp>
        <p:nvSpPr>
          <p:cNvPr id="21" name="직사각형 20"/>
          <p:cNvSpPr/>
          <p:nvPr userDrawn="1"/>
        </p:nvSpPr>
        <p:spPr>
          <a:xfrm>
            <a:off x="664845" y="391885"/>
            <a:ext cx="106680" cy="478236"/>
          </a:xfrm>
          <a:prstGeom prst="rect">
            <a:avLst/>
          </a:prstGeom>
          <a:solidFill>
            <a:srgbClr val="21569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3968852243"/>
      </p:ext>
    </p:extLst>
  </p:cSld>
  <p:clrMapOvr>
    <a:masterClrMapping/>
  </p:clrMapOvr>
  <p:extLst>
    <p:ext uri="{DCECCB84-F9BA-43D5-87BE-67443E8EF086}">
      <p15:sldGuideLst xmlns:p15="http://schemas.microsoft.com/office/powerpoint/2012/main">
        <p15:guide id="1" orient="horz" pos="550" userDrawn="1">
          <p15:clr>
            <a:srgbClr val="FBAE40"/>
          </p15:clr>
        </p15:guide>
        <p15:guide id="3" orient="horz" pos="2319"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latin typeface="KoPub돋움체 Medium" panose="00000600000000000000" pitchFamily="2" charset="-127"/>
                <a:ea typeface="KoPub돋움체 Medium" panose="00000600000000000000" pitchFamily="2" charset="-127"/>
              </a:defRPr>
            </a:lvl1pPr>
          </a:lstStyle>
          <a:p>
            <a:endParaRPr lang="ko-KR"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latin typeface="KoPub돋움체 Medium" panose="00000600000000000000" pitchFamily="2" charset="-127"/>
                <a:ea typeface="KoPub돋움체 Medium" panose="00000600000000000000" pitchFamily="2" charset="-127"/>
              </a:defRPr>
            </a:lvl1pPr>
          </a:lstStyle>
          <a:p>
            <a:endParaRPr lang="ko-KR" altLang="en-US"/>
          </a:p>
        </p:txBody>
      </p:sp>
      <p:sp>
        <p:nvSpPr>
          <p:cNvPr id="6" name="Slide Number Placeholder 5"/>
          <p:cNvSpPr>
            <a:spLocks noGrp="1"/>
          </p:cNvSpPr>
          <p:nvPr>
            <p:ph type="sldNum" sz="quarter" idx="4"/>
          </p:nvPr>
        </p:nvSpPr>
        <p:spPr>
          <a:xfrm>
            <a:off x="-1" y="6356352"/>
            <a:ext cx="412657" cy="365125"/>
          </a:xfrm>
          <a:prstGeom prst="rect">
            <a:avLst/>
          </a:prstGeom>
        </p:spPr>
        <p:txBody>
          <a:bodyPr vert="horz" lIns="91440" tIns="45720" rIns="91440" bIns="45720" rtlCol="0" anchor="ctr"/>
          <a:lstStyle>
            <a:lvl1pPr algn="r">
              <a:defRPr sz="1000">
                <a:solidFill>
                  <a:schemeClr val="tx1">
                    <a:tint val="75000"/>
                  </a:schemeClr>
                </a:solidFill>
                <a:latin typeface="KoPub돋움체 Medium" panose="00000600000000000000" pitchFamily="2" charset="-127"/>
                <a:ea typeface="KoPub돋움체 Medium" panose="00000600000000000000" pitchFamily="2" charset="-127"/>
              </a:defRPr>
            </a:lvl1pPr>
          </a:lstStyle>
          <a:p>
            <a:fld id="{2FF31CB8-EE0B-4A6A-8561-904A0AB35B79}" type="slidenum">
              <a:rPr lang="ko-KR" altLang="en-US" smtClean="0"/>
              <a:pPr/>
              <a:t>‹#›</a:t>
            </a:fld>
            <a:endParaRPr lang="ko-KR" altLang="en-US"/>
          </a:p>
        </p:txBody>
      </p:sp>
    </p:spTree>
    <p:extLst>
      <p:ext uri="{BB962C8B-B14F-4D97-AF65-F5344CB8AC3E}">
        <p14:creationId xmlns:p14="http://schemas.microsoft.com/office/powerpoint/2010/main" val="1672890613"/>
      </p:ext>
    </p:extLst>
  </p:cSld>
  <p:clrMap bg1="lt1" tx1="dk1" bg2="lt2" tx2="dk2" accent1="accent1" accent2="accent2" accent3="accent3" accent4="accent4" accent5="accent5" accent6="accent6" hlink="hlink" folHlink="folHlink"/>
  <p:sldLayoutIdLst>
    <p:sldLayoutId id="2147483680" r:id="rId1"/>
    <p:sldLayoutId id="2147483690" r:id="rId2"/>
    <p:sldLayoutId id="2147483691" r:id="rId3"/>
    <p:sldLayoutId id="2147483689" r:id="rId4"/>
  </p:sldLayoutIdLst>
  <p:hf hdr="0" ftr="0" dt="0"/>
  <p:txStyles>
    <p:titleStyle>
      <a:lvl1pPr algn="l" defTabSz="914400" rtl="0" eaLnBrk="1" latinLnBrk="1" hangingPunct="1">
        <a:lnSpc>
          <a:spcPct val="90000"/>
        </a:lnSpc>
        <a:spcBef>
          <a:spcPct val="0"/>
        </a:spcBef>
        <a:buNone/>
        <a:defRPr sz="4400" kern="1200">
          <a:solidFill>
            <a:schemeClr val="tx1"/>
          </a:solidFill>
          <a:latin typeface="KoPub돋움체 Medium" panose="00000600000000000000" pitchFamily="2" charset="-127"/>
          <a:ea typeface="KoPub돋움체 Medium" panose="00000600000000000000" pitchFamily="2" charset="-127"/>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KoPub돋움체 Medium" panose="00000600000000000000" pitchFamily="2" charset="-127"/>
          <a:ea typeface="KoPub돋움체 Medium" panose="00000600000000000000" pitchFamily="2"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KoPub돋움체 Medium" panose="00000600000000000000" pitchFamily="2" charset="-127"/>
          <a:ea typeface="KoPub돋움체 Medium" panose="00000600000000000000" pitchFamily="2"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KoPub돋움체 Medium" panose="00000600000000000000" pitchFamily="2" charset="-127"/>
          <a:ea typeface="KoPub돋움체 Medium" panose="00000600000000000000" pitchFamily="2"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KoPub돋움체 Medium" panose="00000600000000000000" pitchFamily="2" charset="-127"/>
          <a:ea typeface="KoPub돋움체 Medium" panose="00000600000000000000" pitchFamily="2"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KoPub돋움체 Medium" panose="00000600000000000000" pitchFamily="2" charset="-127"/>
          <a:ea typeface="KoPub돋움체 Medium" panose="00000600000000000000" pitchFamily="2"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8763/eureka/"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github.com/piomin/sample-spring-cloud-config.git"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NULL"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hyperlink" Target="https://github.com/"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hyperlink" Target="http://localhost:8889/" TargetMode="External"/><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그림 16"/>
          <p:cNvPicPr>
            <a:picLocks noChangeAspect="1"/>
          </p:cNvPicPr>
          <p:nvPr/>
        </p:nvPicPr>
        <p:blipFill rotWithShape="1">
          <a:blip r:embed="rId3"/>
          <a:srcRect l="3580" b="26390"/>
          <a:stretch>
            <a:fillRect/>
          </a:stretch>
        </p:blipFill>
        <p:spPr>
          <a:xfrm>
            <a:off x="-1" y="5404017"/>
            <a:ext cx="5654675" cy="1453984"/>
          </a:xfrm>
          <a:prstGeom prst="rect">
            <a:avLst/>
          </a:prstGeom>
        </p:spPr>
      </p:pic>
      <p:pic>
        <p:nvPicPr>
          <p:cNvPr id="7" name="그림 6"/>
          <p:cNvPicPr>
            <a:picLocks noChangeAspect="1"/>
          </p:cNvPicPr>
          <p:nvPr/>
        </p:nvPicPr>
        <p:blipFill rotWithShape="1">
          <a:blip r:embed="rId4"/>
          <a:srcRect t="1460"/>
          <a:stretch>
            <a:fillRect/>
          </a:stretch>
        </p:blipFill>
        <p:spPr>
          <a:xfrm>
            <a:off x="4363197" y="0"/>
            <a:ext cx="5542803" cy="6858000"/>
          </a:xfrm>
          <a:prstGeom prst="rect">
            <a:avLst/>
          </a:prstGeom>
        </p:spPr>
      </p:pic>
      <p:sp>
        <p:nvSpPr>
          <p:cNvPr id="20" name="TextBox 19">
            <a:extLst>
              <a:ext uri="{FF2B5EF4-FFF2-40B4-BE49-F238E27FC236}">
                <a16:creationId xmlns:a16="http://schemas.microsoft.com/office/drawing/2014/main" id="{D69E43C8-27A8-451D-9BF1-1F4649DF97A8}"/>
              </a:ext>
            </a:extLst>
          </p:cNvPr>
          <p:cNvSpPr txBox="1"/>
          <p:nvPr/>
        </p:nvSpPr>
        <p:spPr>
          <a:xfrm>
            <a:off x="522478" y="1737149"/>
            <a:ext cx="7299234" cy="1264064"/>
          </a:xfrm>
          <a:prstGeom prst="rect">
            <a:avLst/>
          </a:prstGeom>
          <a:noFill/>
          <a:effectLst/>
        </p:spPr>
        <p:txBody>
          <a:bodyPr wrap="squar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defRPr/>
            </a:pPr>
            <a:r>
              <a:rPr lang="en-US" altLang="ko-KR" sz="3600" spc="-162" dirty="0">
                <a:latin typeface="HY궁서" panose="02030600000101010101" pitchFamily="18" charset="-127"/>
                <a:ea typeface="HY궁서" panose="02030600000101010101" pitchFamily="18" charset="-127"/>
                <a:cs typeface="Arial"/>
              </a:rPr>
              <a:t>Cloud computing </a:t>
            </a:r>
          </a:p>
          <a:p>
            <a:pPr>
              <a:lnSpc>
                <a:spcPct val="120000"/>
              </a:lnSpc>
              <a:defRPr/>
            </a:pPr>
            <a:r>
              <a:rPr lang="en-US" altLang="ko-KR" sz="3600" spc="-162" dirty="0">
                <a:latin typeface="HY궁서" panose="02030600000101010101" pitchFamily="18" charset="-127"/>
                <a:ea typeface="HY궁서" panose="02030600000101010101" pitchFamily="18" charset="-127"/>
                <a:cs typeface="Arial"/>
              </a:rPr>
              <a:t>for education and research</a:t>
            </a:r>
          </a:p>
        </p:txBody>
      </p:sp>
      <p:sp>
        <p:nvSpPr>
          <p:cNvPr id="8" name="TextBox 7">
            <a:extLst>
              <a:ext uri="{FF2B5EF4-FFF2-40B4-BE49-F238E27FC236}">
                <a16:creationId xmlns:a16="http://schemas.microsoft.com/office/drawing/2014/main" id="{C1312B34-43D8-4FDB-B9C0-E01A45FA39C3}"/>
              </a:ext>
            </a:extLst>
          </p:cNvPr>
          <p:cNvSpPr txBox="1"/>
          <p:nvPr/>
        </p:nvSpPr>
        <p:spPr>
          <a:xfrm>
            <a:off x="1177297" y="3841718"/>
            <a:ext cx="7299234" cy="466090"/>
          </a:xfrm>
          <a:prstGeom prst="rect">
            <a:avLst/>
          </a:prstGeom>
          <a:noFill/>
          <a:effectLst/>
        </p:spPr>
        <p:txBody>
          <a:bodyPr wrap="square" lIns="0" tIns="0" rIns="0" bIns="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defRPr/>
            </a:pPr>
            <a:r>
              <a:rPr lang="en-US" altLang="ko-KR" sz="2800" spc="-162" dirty="0">
                <a:latin typeface="HY울릉도M" panose="02030600000101010101" pitchFamily="18" charset="-127"/>
                <a:ea typeface="HY울릉도M" panose="02030600000101010101" pitchFamily="18" charset="-127"/>
                <a:cs typeface="Arial"/>
              </a:rPr>
              <a:t>Practice 01. Spring cloud</a:t>
            </a:r>
            <a:endParaRPr lang="ko-KR" altLang="en-US" sz="3600" spc="-162" dirty="0">
              <a:latin typeface="HY울릉도M" panose="02030600000101010101" pitchFamily="18" charset="-127"/>
              <a:ea typeface="HY울릉도M" panose="02030600000101010101" pitchFamily="18" charset="-127"/>
              <a:cs typeface="Arial"/>
            </a:endParaRPr>
          </a:p>
        </p:txBody>
      </p:sp>
      <p:pic>
        <p:nvPicPr>
          <p:cNvPr id="3" name="그림 2">
            <a:extLst>
              <a:ext uri="{FF2B5EF4-FFF2-40B4-BE49-F238E27FC236}">
                <a16:creationId xmlns:a16="http://schemas.microsoft.com/office/drawing/2014/main" id="{6E77EA14-87D3-4143-B73E-9D6ECD4DA51D}"/>
              </a:ext>
            </a:extLst>
          </p:cNvPr>
          <p:cNvPicPr>
            <a:picLocks noChangeAspect="1"/>
          </p:cNvPicPr>
          <p:nvPr/>
        </p:nvPicPr>
        <p:blipFill>
          <a:blip r:embed="rId5"/>
          <a:stretch>
            <a:fillRect/>
          </a:stretch>
        </p:blipFill>
        <p:spPr>
          <a:xfrm>
            <a:off x="1978033" y="5002276"/>
            <a:ext cx="2964572" cy="401741"/>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10</a:t>
            </a:fld>
            <a:endParaRPr lang="ko-KR" altLang="en-US"/>
          </a:p>
        </p:txBody>
      </p:sp>
      <p:sp>
        <p:nvSpPr>
          <p:cNvPr id="2" name="제목 1"/>
          <p:cNvSpPr>
            <a:spLocks noGrp="1"/>
          </p:cNvSpPr>
          <p:nvPr>
            <p:ph type="title"/>
          </p:nvPr>
        </p:nvSpPr>
        <p:spPr>
          <a:xfrm>
            <a:off x="993138" y="481469"/>
            <a:ext cx="1578958" cy="332399"/>
          </a:xfrm>
        </p:spPr>
        <p:txBody>
          <a:bodyPr/>
          <a:lstStyle/>
          <a:p>
            <a:r>
              <a:rPr lang="en-US" altLang="ko-KR" dirty="0"/>
              <a:t>Netflix OSS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Support on cloud platforms</a:t>
            </a:r>
            <a:endParaRPr lang="ko-KR" altLang="en-US" dirty="0"/>
          </a:p>
        </p:txBody>
      </p:sp>
      <p:sp>
        <p:nvSpPr>
          <p:cNvPr id="3" name="텍스트 개체 틀 2"/>
          <p:cNvSpPr>
            <a:spLocks noGrp="1"/>
          </p:cNvSpPr>
          <p:nvPr>
            <p:ph type="body" sz="quarter" idx="14"/>
          </p:nvPr>
        </p:nvSpPr>
        <p:spPr/>
        <p:txBody>
          <a:bodyPr/>
          <a:lstStyle/>
          <a:p>
            <a:r>
              <a:rPr lang="en-US" altLang="ko-KR" dirty="0"/>
              <a:t>01</a:t>
            </a:r>
            <a:endParaRPr lang="ko-KR" altLang="en-US" dirty="0"/>
          </a:p>
        </p:txBody>
      </p:sp>
      <p:sp>
        <p:nvSpPr>
          <p:cNvPr id="13" name="모서리가 둥근 직사각형 12"/>
          <p:cNvSpPr/>
          <p:nvPr/>
        </p:nvSpPr>
        <p:spPr>
          <a:xfrm>
            <a:off x="511702" y="1741350"/>
            <a:ext cx="8785225" cy="3382972"/>
          </a:xfrm>
          <a:prstGeom prst="roundRect">
            <a:avLst>
              <a:gd name="adj" fmla="val 6871"/>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Pivotal Cloud Foundry is a cloud native platform that deploys and manages the latest apps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PCF fully supports spring-boot executable JAR files and all spring cloud micro-service patterns, including configuration servers, service registry, circuit breakers, </a:t>
            </a:r>
            <a:r>
              <a:rPr lang="en-US" altLang="ko-KR" sz="2000" dirty="0" err="1">
                <a:solidFill>
                  <a:srgbClr val="24292E"/>
                </a:solidFill>
                <a:latin typeface="+mn-ea"/>
                <a:cs typeface="Arial"/>
                <a:sym typeface="Arial"/>
              </a:rPr>
              <a:t>etc</a:t>
            </a:r>
            <a:endParaRPr lang="en-US" altLang="ko-KR" sz="2000" dirty="0">
              <a:solidFill>
                <a:srgbClr val="24292E"/>
              </a:solidFill>
              <a:latin typeface="+mn-ea"/>
              <a:cs typeface="Arial"/>
              <a:sym typeface="Arial"/>
            </a:endParaRPr>
          </a:p>
          <a:p>
            <a:pPr marL="342900" indent="-342900">
              <a:buFont typeface="Arial" panose="020B0604020202020204" pitchFamily="34" charset="0"/>
              <a:buChar char="•"/>
            </a:pPr>
            <a:r>
              <a:rPr lang="en-US" altLang="ko-KR" sz="2000" dirty="0">
                <a:solidFill>
                  <a:srgbClr val="24292E"/>
                </a:solidFill>
                <a:latin typeface="+mn-ea"/>
                <a:cs typeface="Arial"/>
                <a:sym typeface="Arial"/>
              </a:rPr>
              <a:t>Add the following starter</a:t>
            </a:r>
          </a:p>
          <a:p>
            <a:pPr marL="800100" lvl="1" indent="-342900">
              <a:buFont typeface="Wingdings" panose="05000000000000000000" pitchFamily="2" charset="2"/>
              <a:buChar char="ü"/>
            </a:pPr>
            <a:r>
              <a:rPr lang="en-US" altLang="ko-KR" sz="2000" dirty="0">
                <a:solidFill>
                  <a:srgbClr val="24292E"/>
                </a:solidFill>
                <a:latin typeface="+mn-ea"/>
                <a:cs typeface="Arial"/>
                <a:sym typeface="Arial"/>
              </a:rPr>
              <a:t>spring-cloud-services-starter-circuit-breaker</a:t>
            </a:r>
          </a:p>
          <a:p>
            <a:pPr marL="800100" lvl="1" indent="-342900">
              <a:buFont typeface="Wingdings" panose="05000000000000000000" pitchFamily="2" charset="2"/>
              <a:buChar char="ü"/>
            </a:pPr>
            <a:r>
              <a:rPr lang="en-US" altLang="ko-KR" sz="2000" dirty="0">
                <a:solidFill>
                  <a:srgbClr val="24292E"/>
                </a:solidFill>
                <a:latin typeface="+mn-ea"/>
                <a:cs typeface="Arial"/>
                <a:sym typeface="Arial"/>
              </a:rPr>
              <a:t>spring-cloud-services-starter-config-client</a:t>
            </a:r>
          </a:p>
          <a:p>
            <a:pPr marL="800100" lvl="1" indent="-342900">
              <a:buFont typeface="Wingdings" panose="05000000000000000000" pitchFamily="2" charset="2"/>
              <a:buChar char="ü"/>
            </a:pPr>
            <a:r>
              <a:rPr lang="en-US" altLang="ko-KR" sz="2000" dirty="0">
                <a:solidFill>
                  <a:srgbClr val="24292E"/>
                </a:solidFill>
                <a:latin typeface="+mn-ea"/>
                <a:cs typeface="Arial"/>
                <a:sym typeface="Arial"/>
              </a:rPr>
              <a:t>spring-cloud-services-starter-service-registry</a:t>
            </a:r>
            <a:endParaRPr lang="ko-KR" altLang="en-US" sz="2000" dirty="0">
              <a:solidFill>
                <a:srgbClr val="24292E"/>
              </a:solidFill>
              <a:latin typeface="+mn-ea"/>
              <a:cs typeface="Arial"/>
              <a:sym typeface="Arial"/>
            </a:endParaRPr>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Tree>
    <p:extLst>
      <p:ext uri="{BB962C8B-B14F-4D97-AF65-F5344CB8AC3E}">
        <p14:creationId xmlns:p14="http://schemas.microsoft.com/office/powerpoint/2010/main" val="6104864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100</a:t>
            </a:fld>
            <a:endParaRPr lang="ko-KR" altLang="en-US"/>
          </a:p>
        </p:txBody>
      </p:sp>
      <p:sp>
        <p:nvSpPr>
          <p:cNvPr id="2" name="제목 1"/>
          <p:cNvSpPr>
            <a:spLocks noGrp="1"/>
          </p:cNvSpPr>
          <p:nvPr>
            <p:ph type="title"/>
          </p:nvPr>
        </p:nvSpPr>
        <p:spPr>
          <a:xfrm>
            <a:off x="993138" y="481469"/>
            <a:ext cx="4028090" cy="332399"/>
          </a:xfrm>
        </p:spPr>
        <p:txBody>
          <a:bodyPr/>
          <a:lstStyle/>
          <a:p>
            <a:r>
              <a:rPr lang="en-US" altLang="ko-KR" dirty="0"/>
              <a:t>Circuit Breakers Using </a:t>
            </a:r>
            <a:r>
              <a:rPr lang="en-US" altLang="ko-KR" dirty="0" err="1"/>
              <a:t>Histrix</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Implement fallback using cache data</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64633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If the request fails, it is recommended to read data from the cache and return it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Cache can be implemented within client apps or can be used by third-party tools such as Redis, </a:t>
            </a:r>
            <a:r>
              <a:rPr lang="en-US" altLang="ko-KR" sz="2000" dirty="0" err="1">
                <a:solidFill>
                  <a:srgbClr val="24292E"/>
                </a:solidFill>
                <a:latin typeface="+mn-ea"/>
                <a:cs typeface="Arial"/>
                <a:sym typeface="Arial"/>
              </a:rPr>
              <a:t>Hazelcast</a:t>
            </a:r>
            <a:r>
              <a:rPr lang="en-US" altLang="ko-KR" sz="2000" dirty="0">
                <a:solidFill>
                  <a:srgbClr val="24292E"/>
                </a:solidFill>
                <a:latin typeface="+mn-ea"/>
                <a:cs typeface="Arial"/>
                <a:sym typeface="Arial"/>
              </a:rPr>
              <a:t>, and </a:t>
            </a:r>
            <a:r>
              <a:rPr lang="en-US" altLang="ko-KR" sz="2000" dirty="0" err="1">
                <a:solidFill>
                  <a:srgbClr val="24292E"/>
                </a:solidFill>
                <a:latin typeface="+mn-ea"/>
                <a:cs typeface="Arial"/>
                <a:sym typeface="Arial"/>
              </a:rPr>
              <a:t>Ehcache</a:t>
            </a:r>
            <a:endParaRPr lang="en-US" altLang="ko-KR" sz="2000" dirty="0">
              <a:solidFill>
                <a:srgbClr val="24292E"/>
              </a:solidFill>
              <a:latin typeface="+mn-ea"/>
              <a:cs typeface="Arial"/>
              <a:sym typeface="Arial"/>
            </a:endParaRPr>
          </a:p>
          <a:p>
            <a:pPr marL="342900" indent="-342900">
              <a:buFont typeface="Arial" panose="020B0604020202020204" pitchFamily="34" charset="0"/>
              <a:buChar char="•"/>
            </a:pPr>
            <a:r>
              <a:rPr lang="en-US" altLang="ko-KR" sz="2000" dirty="0">
                <a:solidFill>
                  <a:srgbClr val="24292E"/>
                </a:solidFill>
                <a:latin typeface="+mn-ea"/>
                <a:cs typeface="Arial"/>
                <a:sym typeface="Arial"/>
              </a:rPr>
              <a:t>Simple as adding spring-boot-starter-cache dependencies</a:t>
            </a:r>
          </a:p>
        </p:txBody>
      </p:sp>
      <p:sp>
        <p:nvSpPr>
          <p:cNvPr id="5" name="직사각형 4">
            <a:extLst>
              <a:ext uri="{FF2B5EF4-FFF2-40B4-BE49-F238E27FC236}">
                <a16:creationId xmlns:a16="http://schemas.microsoft.com/office/drawing/2014/main" id="{DDD6C5C8-B80A-43CC-92C7-8AF229DDCC06}"/>
              </a:ext>
            </a:extLst>
          </p:cNvPr>
          <p:cNvSpPr/>
          <p:nvPr/>
        </p:nvSpPr>
        <p:spPr>
          <a:xfrm>
            <a:off x="708343" y="2987864"/>
            <a:ext cx="9024682" cy="3539430"/>
          </a:xfrm>
          <a:prstGeom prst="rect">
            <a:avLst/>
          </a:prstGeom>
        </p:spPr>
        <p:txBody>
          <a:bodyPr wrap="square">
            <a:spAutoFit/>
          </a:bodyPr>
          <a:lstStyle/>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SpringBootApplication</a:t>
            </a:r>
            <a:endParaRPr lang="en-US" altLang="ko-KR" sz="1600" dirty="0">
              <a:solidFill>
                <a:srgbClr val="646464"/>
              </a:solidFill>
              <a:latin typeface="Consolas" panose="020B0609020204030204" pitchFamily="49" charset="0"/>
            </a:endParaRP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RibbonClient</a:t>
            </a:r>
            <a:r>
              <a:rPr lang="en-US" altLang="ko-KR" sz="1600" dirty="0">
                <a:solidFill>
                  <a:srgbClr val="000000"/>
                </a:solidFill>
                <a:latin typeface="Consolas" panose="020B0609020204030204" pitchFamily="49" charset="0"/>
              </a:rPr>
              <a:t>(name = </a:t>
            </a:r>
            <a:r>
              <a:rPr lang="en-US" altLang="ko-KR" sz="1600" dirty="0">
                <a:solidFill>
                  <a:srgbClr val="2A00FF"/>
                </a:solidFill>
                <a:latin typeface="Consolas" panose="020B0609020204030204" pitchFamily="49" charset="0"/>
              </a:rPr>
              <a:t>"account-service"</a:t>
            </a:r>
            <a:r>
              <a:rPr lang="en-US" altLang="ko-KR" sz="1600" dirty="0">
                <a:solidFill>
                  <a:srgbClr val="000000"/>
                </a:solidFill>
                <a:latin typeface="Consolas" panose="020B0609020204030204" pitchFamily="49" charset="0"/>
              </a:rPr>
              <a:t>)</a:t>
            </a: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EnableHystrix</a:t>
            </a:r>
            <a:endParaRPr lang="en-US" altLang="ko-KR" sz="1600" dirty="0">
              <a:solidFill>
                <a:srgbClr val="646464"/>
              </a:solidFill>
              <a:latin typeface="Consolas" panose="020B0609020204030204" pitchFamily="49" charset="0"/>
            </a:endParaRP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EnableHystrixDashboard</a:t>
            </a:r>
            <a:endParaRPr lang="en-US" altLang="ko-KR" sz="1600" dirty="0">
              <a:solidFill>
                <a:srgbClr val="646464"/>
              </a:solidFill>
              <a:latin typeface="Consolas" panose="020B0609020204030204" pitchFamily="49" charset="0"/>
            </a:endParaRP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EnableCaching</a:t>
            </a:r>
            <a:endParaRPr lang="en-US" altLang="ko-KR" sz="1600" dirty="0">
              <a:solidFill>
                <a:srgbClr val="646464"/>
              </a:solidFill>
              <a:latin typeface="Consolas" panose="020B0609020204030204" pitchFamily="49" charset="0"/>
            </a:endParaRP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CustomerApplication</a:t>
            </a:r>
            <a:r>
              <a:rPr lang="en-US" altLang="ko-KR" sz="1600" b="1"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dirty="0">
                <a:solidFill>
                  <a:srgbClr val="646464"/>
                </a:solidFill>
                <a:latin typeface="Consolas" panose="020B0609020204030204" pitchFamily="49" charset="0"/>
              </a:rPr>
              <a:t>  @</a:t>
            </a:r>
            <a:r>
              <a:rPr lang="en-US" altLang="ko-KR" sz="1600" dirty="0" err="1">
                <a:solidFill>
                  <a:srgbClr val="646464"/>
                </a:solidFill>
                <a:latin typeface="Consolas" panose="020B0609020204030204" pitchFamily="49" charset="0"/>
              </a:rPr>
              <a:t>LoadBalanced</a:t>
            </a:r>
            <a:endParaRPr lang="en-US" altLang="ko-KR" sz="1600" dirty="0">
              <a:solidFill>
                <a:srgbClr val="646464"/>
              </a:solidFill>
              <a:latin typeface="Consolas" panose="020B0609020204030204" pitchFamily="49" charset="0"/>
            </a:endParaRPr>
          </a:p>
          <a:p>
            <a:r>
              <a:rPr lang="en-US" altLang="ko-KR" sz="1600" dirty="0">
                <a:solidFill>
                  <a:srgbClr val="646464"/>
                </a:solidFill>
                <a:latin typeface="Consolas" panose="020B0609020204030204" pitchFamily="49" charset="0"/>
              </a:rPr>
              <a:t>  @Bean</a:t>
            </a:r>
          </a:p>
          <a:p>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RestTemplate</a:t>
            </a:r>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restTemplate</a:t>
            </a:r>
            <a:r>
              <a:rPr lang="en-US" altLang="ko-KR" sz="1600"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    return</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RestTemplate</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b="1" dirty="0">
                <a:solidFill>
                  <a:srgbClr val="7F0055"/>
                </a:solidFill>
                <a:latin typeface="Consolas" panose="020B0609020204030204" pitchFamily="49" charset="0"/>
              </a:rPr>
              <a:t>  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static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void</a:t>
            </a:r>
            <a:r>
              <a:rPr lang="en-US" altLang="ko-KR" sz="1600" b="1" dirty="0">
                <a:solidFill>
                  <a:srgbClr val="000000"/>
                </a:solidFill>
                <a:latin typeface="Consolas" panose="020B0609020204030204" pitchFamily="49" charset="0"/>
              </a:rPr>
              <a:t> main(String[] </a:t>
            </a:r>
            <a:r>
              <a:rPr lang="en-US" altLang="ko-KR" sz="1600" b="1" dirty="0" err="1">
                <a:solidFill>
                  <a:srgbClr val="6A3E3E"/>
                </a:solidFill>
                <a:latin typeface="Consolas" panose="020B0609020204030204" pitchFamily="49" charset="0"/>
              </a:rPr>
              <a:t>args</a:t>
            </a:r>
            <a:r>
              <a:rPr lang="en-US" altLang="ko-KR" sz="1600" b="1"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    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SpringApplicationBuilder</a:t>
            </a:r>
            <a:r>
              <a:rPr lang="en-US" altLang="ko-KR" sz="1600" b="1" dirty="0">
                <a:solidFill>
                  <a:srgbClr val="000000"/>
                </a:solidFill>
                <a:latin typeface="Consolas" panose="020B0609020204030204" pitchFamily="49" charset="0"/>
              </a:rPr>
              <a:t>(</a:t>
            </a:r>
            <a:r>
              <a:rPr lang="en-US" altLang="ko-KR" sz="1600" b="1" dirty="0" err="1">
                <a:solidFill>
                  <a:srgbClr val="000000"/>
                </a:solidFill>
                <a:latin typeface="Consolas" panose="020B0609020204030204" pitchFamily="49" charset="0"/>
              </a:rPr>
              <a:t>CustomerApplication.</a:t>
            </a:r>
            <a:r>
              <a:rPr lang="en-US" altLang="ko-KR" sz="1600" b="1" dirty="0" err="1">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).web(</a:t>
            </a:r>
            <a:r>
              <a:rPr lang="en-US" altLang="ko-KR" sz="1600" b="1" dirty="0">
                <a:solidFill>
                  <a:srgbClr val="7F0055"/>
                </a:solidFill>
                <a:latin typeface="Consolas" panose="020B0609020204030204" pitchFamily="49" charset="0"/>
              </a:rPr>
              <a:t>true</a:t>
            </a:r>
            <a:r>
              <a:rPr lang="en-US" altLang="ko-KR" sz="1600" b="1" dirty="0">
                <a:solidFill>
                  <a:srgbClr val="000000"/>
                </a:solidFill>
                <a:latin typeface="Consolas" panose="020B0609020204030204" pitchFamily="49" charset="0"/>
              </a:rPr>
              <a:t>).run(</a:t>
            </a:r>
            <a:r>
              <a:rPr lang="en-US" altLang="ko-KR" sz="1600" b="1" dirty="0" err="1">
                <a:solidFill>
                  <a:srgbClr val="6A3E3E"/>
                </a:solidFill>
                <a:latin typeface="Consolas" panose="020B0609020204030204" pitchFamily="49" charset="0"/>
              </a:rPr>
              <a:t>args</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endParaRPr lang="ko-KR" altLang="en-US" dirty="0"/>
          </a:p>
        </p:txBody>
      </p:sp>
    </p:spTree>
    <p:extLst>
      <p:ext uri="{BB962C8B-B14F-4D97-AF65-F5344CB8AC3E}">
        <p14:creationId xmlns:p14="http://schemas.microsoft.com/office/powerpoint/2010/main" val="34675145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101</a:t>
            </a:fld>
            <a:endParaRPr lang="ko-KR" altLang="en-US"/>
          </a:p>
        </p:txBody>
      </p:sp>
      <p:sp>
        <p:nvSpPr>
          <p:cNvPr id="2" name="제목 1"/>
          <p:cNvSpPr>
            <a:spLocks noGrp="1"/>
          </p:cNvSpPr>
          <p:nvPr>
            <p:ph type="title"/>
          </p:nvPr>
        </p:nvSpPr>
        <p:spPr>
          <a:xfrm>
            <a:off x="993138" y="481469"/>
            <a:ext cx="4028090" cy="332399"/>
          </a:xfrm>
        </p:spPr>
        <p:txBody>
          <a:bodyPr/>
          <a:lstStyle/>
          <a:p>
            <a:r>
              <a:rPr lang="en-US" altLang="ko-KR" dirty="0"/>
              <a:t>Circuit Breakers Using </a:t>
            </a:r>
            <a:r>
              <a:rPr lang="en-US" altLang="ko-KR" dirty="0" err="1"/>
              <a:t>Histrix</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Implement fallback using cache data</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7" name="직사각형 6">
            <a:extLst>
              <a:ext uri="{FF2B5EF4-FFF2-40B4-BE49-F238E27FC236}">
                <a16:creationId xmlns:a16="http://schemas.microsoft.com/office/drawing/2014/main" id="{63DC3322-D049-42FF-B61F-5A7A9A460673}"/>
              </a:ext>
            </a:extLst>
          </p:cNvPr>
          <p:cNvSpPr/>
          <p:nvPr/>
        </p:nvSpPr>
        <p:spPr>
          <a:xfrm>
            <a:off x="815168" y="3939569"/>
            <a:ext cx="9139549" cy="1323439"/>
          </a:xfrm>
          <a:prstGeom prst="rect">
            <a:avLst/>
          </a:prstGeom>
        </p:spPr>
        <p:txBody>
          <a:bodyPr wrap="square">
            <a:spAutoFit/>
          </a:bodyPr>
          <a:lstStyle/>
          <a:p>
            <a:r>
              <a:rPr lang="en-US" altLang="ko-KR" sz="1600" dirty="0">
                <a:solidFill>
                  <a:srgbClr val="646464"/>
                </a:solidFill>
                <a:latin typeface="Consolas" panose="020B0609020204030204" pitchFamily="49" charset="0"/>
              </a:rPr>
              <a:t>@Bean</a:t>
            </a: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CacheManager</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cacheManager</a:t>
            </a:r>
            <a:r>
              <a:rPr lang="en-US" altLang="ko-KR" sz="1600" b="1"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  return</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ConcurrentMapCacheManager</a:t>
            </a:r>
            <a:r>
              <a:rPr lang="en-US" altLang="ko-KR" sz="1600" b="1" dirty="0">
                <a:solidFill>
                  <a:srgbClr val="000000"/>
                </a:solidFill>
                <a:latin typeface="Consolas" panose="020B0609020204030204" pitchFamily="49" charset="0"/>
              </a:rPr>
              <a:t>(</a:t>
            </a:r>
            <a:r>
              <a:rPr lang="en-US" altLang="ko-KR" sz="1600" b="1" dirty="0">
                <a:solidFill>
                  <a:srgbClr val="2A00FF"/>
                </a:solidFill>
                <a:latin typeface="Consolas" panose="020B0609020204030204" pitchFamily="49" charset="0"/>
              </a:rPr>
              <a:t>"accounts"</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a:t>
            </a:r>
          </a:p>
          <a:p>
            <a:endParaRPr lang="ko-KR" altLang="en-US" sz="1600" dirty="0">
              <a:latin typeface="Consolas" panose="020B0609020204030204" pitchFamily="49" charset="0"/>
            </a:endParaRPr>
          </a:p>
        </p:txBody>
      </p:sp>
      <p:sp>
        <p:nvSpPr>
          <p:cNvPr id="12" name="모서리가 둥근 직사각형 12">
            <a:extLst>
              <a:ext uri="{FF2B5EF4-FFF2-40B4-BE49-F238E27FC236}">
                <a16:creationId xmlns:a16="http://schemas.microsoft.com/office/drawing/2014/main" id="{3536769D-1B0C-4DDA-95F7-D2EB2D3C8B39}"/>
              </a:ext>
            </a:extLst>
          </p:cNvPr>
          <p:cNvSpPr/>
          <p:nvPr/>
        </p:nvSpPr>
        <p:spPr>
          <a:xfrm>
            <a:off x="560387" y="1610381"/>
            <a:ext cx="8785225" cy="64633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You must add @EnableCaching to the main class to use the cache</a:t>
            </a:r>
          </a:p>
          <a:p>
            <a:pPr marL="342900" indent="-342900">
              <a:buFont typeface="Arial" panose="020B0604020202020204" pitchFamily="34" charset="0"/>
              <a:buChar char="•"/>
            </a:pPr>
            <a:r>
              <a:rPr lang="en-US" altLang="ko-KR" sz="2000" dirty="0">
                <a:solidFill>
                  <a:srgbClr val="24292E"/>
                </a:solidFill>
                <a:latin typeface="+mn-ea"/>
                <a:cs typeface="Arial"/>
                <a:sym typeface="Arial"/>
              </a:rPr>
              <a:t>And need to provide </a:t>
            </a:r>
            <a:r>
              <a:rPr lang="en-US" altLang="ko-KR" sz="2000" dirty="0" err="1">
                <a:solidFill>
                  <a:srgbClr val="24292E"/>
                </a:solidFill>
                <a:latin typeface="+mn-ea"/>
                <a:cs typeface="Arial"/>
                <a:sym typeface="Arial"/>
              </a:rPr>
              <a:t>CacheManager</a:t>
            </a:r>
            <a:r>
              <a:rPr lang="en-US" altLang="ko-KR" sz="2000" dirty="0">
                <a:solidFill>
                  <a:srgbClr val="24292E"/>
                </a:solidFill>
                <a:latin typeface="+mn-ea"/>
                <a:cs typeface="Arial"/>
                <a:sym typeface="Arial"/>
              </a:rPr>
              <a:t> bin in the context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method surrounded by circuit breakers can then be displayed using @CachePutAnnotation</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This adds the method call result to the cache map</a:t>
            </a:r>
          </a:p>
          <a:p>
            <a:pPr marL="342900" indent="-342900">
              <a:buFont typeface="Arial" panose="020B0604020202020204" pitchFamily="34" charset="0"/>
              <a:buChar char="•"/>
            </a:pPr>
            <a:r>
              <a:rPr lang="en-US" altLang="ko-KR" sz="2000" dirty="0">
                <a:solidFill>
                  <a:srgbClr val="24292E"/>
                </a:solidFill>
                <a:latin typeface="+mn-ea"/>
                <a:cs typeface="Arial"/>
                <a:sym typeface="Arial"/>
              </a:rPr>
              <a:t>Data can be read by invoking </a:t>
            </a:r>
            <a:r>
              <a:rPr lang="en-US" altLang="ko-KR" sz="2000" dirty="0" err="1">
                <a:solidFill>
                  <a:srgbClr val="24292E"/>
                </a:solidFill>
                <a:latin typeface="+mn-ea"/>
                <a:cs typeface="Arial"/>
                <a:sym typeface="Arial"/>
              </a:rPr>
              <a:t>CacheManager</a:t>
            </a:r>
            <a:r>
              <a:rPr lang="en-US" altLang="ko-KR" sz="2000" dirty="0">
                <a:solidFill>
                  <a:srgbClr val="24292E"/>
                </a:solidFill>
                <a:latin typeface="+mn-ea"/>
                <a:cs typeface="Arial"/>
                <a:sym typeface="Arial"/>
              </a:rPr>
              <a:t> bin directly in fallback method implementation</a:t>
            </a:r>
          </a:p>
        </p:txBody>
      </p:sp>
      <p:sp>
        <p:nvSpPr>
          <p:cNvPr id="5" name="직사각형 4">
            <a:extLst>
              <a:ext uri="{FF2B5EF4-FFF2-40B4-BE49-F238E27FC236}">
                <a16:creationId xmlns:a16="http://schemas.microsoft.com/office/drawing/2014/main" id="{F3E3C772-12C3-4FC8-B26D-3F8D37F286A6}"/>
              </a:ext>
            </a:extLst>
          </p:cNvPr>
          <p:cNvSpPr/>
          <p:nvPr/>
        </p:nvSpPr>
        <p:spPr>
          <a:xfrm>
            <a:off x="815168" y="5090005"/>
            <a:ext cx="9947817" cy="1815882"/>
          </a:xfrm>
          <a:prstGeom prst="rect">
            <a:avLst/>
          </a:prstGeom>
        </p:spPr>
        <p:txBody>
          <a:bodyPr wrap="square">
            <a:spAutoFit/>
          </a:bodyPr>
          <a:lstStyle/>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List&lt;Account&gt; </a:t>
            </a:r>
            <a:r>
              <a:rPr lang="en-US" altLang="ko-KR" sz="1600" b="1" dirty="0" err="1">
                <a:solidFill>
                  <a:srgbClr val="000000"/>
                </a:solidFill>
                <a:latin typeface="Consolas" panose="020B0609020204030204" pitchFamily="49" charset="0"/>
              </a:rPr>
              <a:t>findCustomerAccountsFallback</a:t>
            </a:r>
            <a:r>
              <a:rPr lang="en-US" altLang="ko-KR" sz="1600" b="1" dirty="0">
                <a:solidFill>
                  <a:srgbClr val="000000"/>
                </a:solidFill>
                <a:latin typeface="Consolas" panose="020B0609020204030204" pitchFamily="49" charset="0"/>
              </a:rPr>
              <a:t>(Long </a:t>
            </a:r>
            <a:r>
              <a:rPr lang="en-US" altLang="ko-KR" sz="1600" b="1" dirty="0">
                <a:solidFill>
                  <a:srgbClr val="6A3E3E"/>
                </a:solidFill>
                <a:latin typeface="Consolas" panose="020B0609020204030204" pitchFamily="49" charset="0"/>
              </a:rPr>
              <a:t>id</a:t>
            </a:r>
            <a:r>
              <a:rPr lang="en-US" altLang="ko-KR" sz="1600" b="1" dirty="0">
                <a:solidFill>
                  <a:srgbClr val="000000"/>
                </a:solidFill>
                <a:latin typeface="Consolas" panose="020B0609020204030204" pitchFamily="49" charset="0"/>
              </a:rPr>
              <a:t>) {</a:t>
            </a:r>
          </a:p>
          <a:p>
            <a:r>
              <a:rPr lang="en-US" altLang="ko-KR" sz="1600" dirty="0" err="1">
                <a:solidFill>
                  <a:srgbClr val="000000"/>
                </a:solidFill>
                <a:latin typeface="Consolas" panose="020B0609020204030204" pitchFamily="49" charset="0"/>
              </a:rPr>
              <a:t>ValueWrapper</a:t>
            </a:r>
            <a:r>
              <a:rPr lang="en-US" altLang="ko-KR" sz="1600" dirty="0">
                <a:solidFill>
                  <a:srgbClr val="000000"/>
                </a:solidFill>
                <a:latin typeface="Consolas" panose="020B0609020204030204" pitchFamily="49" charset="0"/>
              </a:rPr>
              <a:t> </a:t>
            </a:r>
            <a:r>
              <a:rPr lang="en-US" altLang="ko-KR" sz="1600" dirty="0">
                <a:solidFill>
                  <a:srgbClr val="6A3E3E"/>
                </a:solidFill>
                <a:latin typeface="Consolas" panose="020B0609020204030204" pitchFamily="49" charset="0"/>
              </a:rPr>
              <a:t>w</a:t>
            </a:r>
            <a:r>
              <a:rPr lang="en-US" altLang="ko-KR" sz="1600" dirty="0">
                <a:solidFill>
                  <a:srgbClr val="000000"/>
                </a:solidFill>
                <a:latin typeface="Consolas" panose="020B0609020204030204" pitchFamily="49" charset="0"/>
              </a:rPr>
              <a:t> = </a:t>
            </a:r>
            <a:r>
              <a:rPr lang="en-US" altLang="ko-KR" sz="1600" dirty="0" err="1">
                <a:solidFill>
                  <a:srgbClr val="0000C0"/>
                </a:solidFill>
                <a:latin typeface="Consolas" panose="020B0609020204030204" pitchFamily="49" charset="0"/>
              </a:rPr>
              <a:t>cacheManager</a:t>
            </a:r>
            <a:r>
              <a:rPr lang="en-US" altLang="ko-KR" sz="1600" dirty="0" err="1">
                <a:solidFill>
                  <a:srgbClr val="000000"/>
                </a:solidFill>
                <a:latin typeface="Consolas" panose="020B0609020204030204" pitchFamily="49" charset="0"/>
              </a:rPr>
              <a:t>.getCache</a:t>
            </a:r>
            <a:r>
              <a:rPr lang="en-US" altLang="ko-KR" sz="1600" dirty="0">
                <a:solidFill>
                  <a:srgbClr val="000000"/>
                </a:solidFill>
                <a:latin typeface="Consolas" panose="020B0609020204030204" pitchFamily="49" charset="0"/>
              </a:rPr>
              <a:t>(</a:t>
            </a:r>
            <a:r>
              <a:rPr lang="en-US" altLang="ko-KR" sz="1600" dirty="0">
                <a:solidFill>
                  <a:srgbClr val="2A00FF"/>
                </a:solidFill>
                <a:latin typeface="Consolas" panose="020B0609020204030204" pitchFamily="49" charset="0"/>
              </a:rPr>
              <a:t>"accounts"</a:t>
            </a:r>
            <a:r>
              <a:rPr lang="en-US" altLang="ko-KR" sz="1600" dirty="0">
                <a:solidFill>
                  <a:srgbClr val="000000"/>
                </a:solidFill>
                <a:latin typeface="Consolas" panose="020B0609020204030204" pitchFamily="49" charset="0"/>
              </a:rPr>
              <a:t>).get(</a:t>
            </a:r>
            <a:r>
              <a:rPr lang="en-US" altLang="ko-KR" sz="1600" dirty="0">
                <a:solidFill>
                  <a:srgbClr val="6A3E3E"/>
                </a:solidFill>
                <a:latin typeface="Consolas" panose="020B0609020204030204" pitchFamily="49" charset="0"/>
              </a:rPr>
              <a:t>id</a:t>
            </a:r>
            <a:r>
              <a:rPr lang="en-US" altLang="ko-KR" sz="1600" dirty="0">
                <a:solidFill>
                  <a:srgbClr val="000000"/>
                </a:solidFill>
                <a:latin typeface="Consolas" panose="020B0609020204030204" pitchFamily="49" charset="0"/>
              </a:rPr>
              <a:t>);</a:t>
            </a:r>
          </a:p>
          <a:p>
            <a:r>
              <a:rPr lang="en-US" altLang="ko-KR" sz="1600" b="1" dirty="0">
                <a:solidFill>
                  <a:srgbClr val="7F0055"/>
                </a:solidFill>
                <a:latin typeface="Consolas" panose="020B0609020204030204" pitchFamily="49" charset="0"/>
              </a:rPr>
              <a:t>if</a:t>
            </a:r>
            <a:r>
              <a:rPr lang="en-US" altLang="ko-KR" sz="1600" b="1" dirty="0">
                <a:solidFill>
                  <a:srgbClr val="000000"/>
                </a:solidFill>
                <a:latin typeface="Consolas" panose="020B0609020204030204" pitchFamily="49" charset="0"/>
              </a:rPr>
              <a:t> (</a:t>
            </a:r>
            <a:r>
              <a:rPr lang="en-US" altLang="ko-KR" sz="1600" b="1" dirty="0">
                <a:solidFill>
                  <a:srgbClr val="6A3E3E"/>
                </a:solidFill>
                <a:latin typeface="Consolas" panose="020B0609020204030204" pitchFamily="49" charset="0"/>
              </a:rPr>
              <a:t>w</a:t>
            </a:r>
            <a:r>
              <a:rPr lang="en-US" altLang="ko-KR" sz="1600" b="1" dirty="0">
                <a:solidFill>
                  <a:srgbClr val="000000"/>
                </a:solidFill>
                <a:latin typeface="Consolas" panose="020B0609020204030204" pitchFamily="49" charset="0"/>
              </a:rPr>
              <a:t> != </a:t>
            </a:r>
            <a:r>
              <a:rPr lang="en-US" altLang="ko-KR" sz="1600" b="1" dirty="0">
                <a:solidFill>
                  <a:srgbClr val="7F0055"/>
                </a:solidFill>
                <a:latin typeface="Consolas" panose="020B0609020204030204" pitchFamily="49" charset="0"/>
              </a:rPr>
              <a:t>null</a:t>
            </a:r>
            <a:r>
              <a:rPr lang="en-US" altLang="ko-KR" sz="1600" b="1"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return</a:t>
            </a:r>
            <a:r>
              <a:rPr lang="en-US" altLang="ko-KR" sz="1600" b="1" dirty="0">
                <a:solidFill>
                  <a:srgbClr val="000000"/>
                </a:solidFill>
                <a:latin typeface="Consolas" panose="020B0609020204030204" pitchFamily="49" charset="0"/>
              </a:rPr>
              <a:t> </a:t>
            </a:r>
            <a:r>
              <a:rPr lang="en-US" altLang="ko-KR" sz="1600" b="1" u="sng" dirty="0">
                <a:solidFill>
                  <a:srgbClr val="000000"/>
                </a:solidFill>
                <a:latin typeface="Consolas" panose="020B0609020204030204" pitchFamily="49" charset="0"/>
              </a:rPr>
              <a:t>(List&lt;Account&gt;) </a:t>
            </a:r>
            <a:r>
              <a:rPr lang="en-US" altLang="ko-KR" sz="1600" b="1" u="sng" dirty="0" err="1">
                <a:solidFill>
                  <a:srgbClr val="6A3E3E"/>
                </a:solidFill>
                <a:latin typeface="Consolas" panose="020B0609020204030204" pitchFamily="49" charset="0"/>
              </a:rPr>
              <a:t>w</a:t>
            </a:r>
            <a:r>
              <a:rPr lang="en-US" altLang="ko-KR" sz="1600" b="1" u="sng" dirty="0" err="1">
                <a:solidFill>
                  <a:srgbClr val="000000"/>
                </a:solidFill>
                <a:latin typeface="Consolas" panose="020B0609020204030204" pitchFamily="49" charset="0"/>
              </a:rPr>
              <a:t>.get</a:t>
            </a:r>
            <a:r>
              <a:rPr lang="en-US" altLang="ko-KR" sz="1600" b="1" u="sng"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else</a:t>
            </a:r>
            <a:r>
              <a:rPr lang="en-US" altLang="ko-KR" sz="1600" b="1"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return</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ArrayList</a:t>
            </a:r>
            <a:r>
              <a:rPr lang="en-US" altLang="ko-KR" sz="1600" b="1" dirty="0">
                <a:solidFill>
                  <a:srgbClr val="000000"/>
                </a:solidFill>
                <a:latin typeface="Consolas" panose="020B0609020204030204" pitchFamily="49" charset="0"/>
              </a:rPr>
              <a:t>&lt;&gt;();</a:t>
            </a:r>
          </a:p>
          <a:p>
            <a:r>
              <a:rPr lang="en-US" altLang="ko-KR" sz="1600" dirty="0">
                <a:solidFill>
                  <a:srgbClr val="000000"/>
                </a:solidFill>
                <a:latin typeface="Consolas" panose="020B0609020204030204" pitchFamily="49" charset="0"/>
              </a:rPr>
              <a:t>}</a:t>
            </a:r>
          </a:p>
        </p:txBody>
      </p:sp>
      <p:sp>
        <p:nvSpPr>
          <p:cNvPr id="8" name="말풍선: 사각형 7">
            <a:extLst>
              <a:ext uri="{FF2B5EF4-FFF2-40B4-BE49-F238E27FC236}">
                <a16:creationId xmlns:a16="http://schemas.microsoft.com/office/drawing/2014/main" id="{54032D3F-4416-4172-9339-F6D78AFF8F1E}"/>
              </a:ext>
            </a:extLst>
          </p:cNvPr>
          <p:cNvSpPr/>
          <p:nvPr/>
        </p:nvSpPr>
        <p:spPr>
          <a:xfrm>
            <a:off x="7511581" y="4105595"/>
            <a:ext cx="2221444" cy="466405"/>
          </a:xfrm>
          <a:prstGeom prst="wedgeRectCallout">
            <a:avLst>
              <a:gd name="adj1" fmla="val -92107"/>
              <a:gd name="adj2" fmla="val 13816"/>
            </a:avLst>
          </a:prstGeom>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t>Declared to main class</a:t>
            </a:r>
            <a:endParaRPr lang="ko-KR" altLang="en-US" dirty="0"/>
          </a:p>
        </p:txBody>
      </p:sp>
      <p:sp>
        <p:nvSpPr>
          <p:cNvPr id="13" name="말풍선: 사각형 12">
            <a:extLst>
              <a:ext uri="{FF2B5EF4-FFF2-40B4-BE49-F238E27FC236}">
                <a16:creationId xmlns:a16="http://schemas.microsoft.com/office/drawing/2014/main" id="{3FDD0B77-D81D-4D9A-ACEB-4BBED092BE63}"/>
              </a:ext>
            </a:extLst>
          </p:cNvPr>
          <p:cNvSpPr/>
          <p:nvPr/>
        </p:nvSpPr>
        <p:spPr>
          <a:xfrm>
            <a:off x="7430778" y="5947039"/>
            <a:ext cx="2400556" cy="466405"/>
          </a:xfrm>
          <a:prstGeom prst="wedgeRectCallout">
            <a:avLst>
              <a:gd name="adj1" fmla="val -201229"/>
              <a:gd name="adj2" fmla="val -115132"/>
            </a:avLst>
          </a:prstGeom>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t>Injected into service class</a:t>
            </a:r>
            <a:endParaRPr lang="ko-KR" altLang="en-US" dirty="0"/>
          </a:p>
        </p:txBody>
      </p:sp>
    </p:spTree>
    <p:extLst>
      <p:ext uri="{BB962C8B-B14F-4D97-AF65-F5344CB8AC3E}">
        <p14:creationId xmlns:p14="http://schemas.microsoft.com/office/powerpoint/2010/main" val="24286099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102</a:t>
            </a:fld>
            <a:endParaRPr lang="ko-KR" altLang="en-US"/>
          </a:p>
        </p:txBody>
      </p:sp>
      <p:sp>
        <p:nvSpPr>
          <p:cNvPr id="2" name="제목 1"/>
          <p:cNvSpPr>
            <a:spLocks noGrp="1"/>
          </p:cNvSpPr>
          <p:nvPr>
            <p:ph type="title"/>
          </p:nvPr>
        </p:nvSpPr>
        <p:spPr>
          <a:xfrm>
            <a:off x="993138" y="481469"/>
            <a:ext cx="4028090" cy="332399"/>
          </a:xfrm>
        </p:spPr>
        <p:txBody>
          <a:bodyPr/>
          <a:lstStyle/>
          <a:p>
            <a:r>
              <a:rPr lang="en-US" altLang="ko-KR" dirty="0"/>
              <a:t>Circuit Breakers Using </a:t>
            </a:r>
            <a:r>
              <a:rPr lang="en-US" altLang="ko-KR" dirty="0" err="1"/>
              <a:t>Histrix</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Example of blocking a circuit breaker</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3536769D-1B0C-4DDA-95F7-D2EB2D3C8B39}"/>
              </a:ext>
            </a:extLst>
          </p:cNvPr>
          <p:cNvSpPr/>
          <p:nvPr/>
        </p:nvSpPr>
        <p:spPr>
          <a:xfrm>
            <a:off x="560387" y="1610381"/>
            <a:ext cx="8785225" cy="64633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If the failure rate in the circuit breaker exceeds 30%, the circuit will open after three failed call attempts, and the API will not be called for 5 seconds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This requires overriding the </a:t>
            </a:r>
            <a:r>
              <a:rPr lang="en-US" altLang="ko-KR" sz="2000" dirty="0" err="1">
                <a:solidFill>
                  <a:srgbClr val="24292E"/>
                </a:solidFill>
                <a:latin typeface="+mn-ea"/>
                <a:cs typeface="Arial"/>
                <a:sym typeface="Arial"/>
              </a:rPr>
              <a:t>Histrix</a:t>
            </a:r>
            <a:r>
              <a:rPr lang="en-US" altLang="ko-KR" sz="2000" dirty="0">
                <a:solidFill>
                  <a:srgbClr val="24292E"/>
                </a:solidFill>
                <a:latin typeface="+mn-ea"/>
                <a:cs typeface="Arial"/>
                <a:sym typeface="Arial"/>
              </a:rPr>
              <a:t> default configuration settings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This can be done using the @HystrixProperty annotation within the @Hystrixcommand.</a:t>
            </a:r>
          </a:p>
        </p:txBody>
      </p:sp>
    </p:spTree>
    <p:extLst>
      <p:ext uri="{BB962C8B-B14F-4D97-AF65-F5344CB8AC3E}">
        <p14:creationId xmlns:p14="http://schemas.microsoft.com/office/powerpoint/2010/main" val="10213933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103</a:t>
            </a:fld>
            <a:endParaRPr lang="ko-KR" altLang="en-US"/>
          </a:p>
        </p:txBody>
      </p:sp>
      <p:sp>
        <p:nvSpPr>
          <p:cNvPr id="2" name="제목 1"/>
          <p:cNvSpPr>
            <a:spLocks noGrp="1"/>
          </p:cNvSpPr>
          <p:nvPr>
            <p:ph type="title"/>
          </p:nvPr>
        </p:nvSpPr>
        <p:spPr>
          <a:xfrm>
            <a:off x="993138" y="481469"/>
            <a:ext cx="4028090" cy="332399"/>
          </a:xfrm>
        </p:spPr>
        <p:txBody>
          <a:bodyPr/>
          <a:lstStyle/>
          <a:p>
            <a:r>
              <a:rPr lang="en-US" altLang="ko-KR" dirty="0"/>
              <a:t>Circuit Breakers Using </a:t>
            </a:r>
            <a:r>
              <a:rPr lang="en-US" altLang="ko-KR" dirty="0" err="1"/>
              <a:t>Histrix</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Blocking Circuit Breakers</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3536769D-1B0C-4DDA-95F7-D2EB2D3C8B39}"/>
              </a:ext>
            </a:extLst>
          </p:cNvPr>
          <p:cNvSpPr/>
          <p:nvPr/>
        </p:nvSpPr>
        <p:spPr>
          <a:xfrm>
            <a:off x="560387" y="1610381"/>
            <a:ext cx="8785225" cy="64633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err="1">
                <a:solidFill>
                  <a:srgbClr val="24292E"/>
                </a:solidFill>
                <a:latin typeface="+mn-ea"/>
                <a:cs typeface="Arial"/>
                <a:sym typeface="Arial"/>
              </a:rPr>
              <a:t>execution.isolation.thread.timeoutInMillisonds</a:t>
            </a:r>
            <a:r>
              <a:rPr lang="en-US" altLang="ko-KR" sz="2000" dirty="0">
                <a:solidFill>
                  <a:srgbClr val="24292E"/>
                </a:solidFill>
                <a:latin typeface="+mn-ea"/>
                <a:cs typeface="Arial"/>
                <a:sym typeface="Arial"/>
              </a:rPr>
              <a:t>: Set the amount of time in milliseconds that a read or connection timeout occurs and the client no longer executes commands. Logs these method calls as failures and executes fallback logic</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circuitBreaker.requestVolumeThreshold</a:t>
            </a:r>
            <a:r>
              <a:rPr lang="en-US" altLang="ko-KR" sz="2000" dirty="0">
                <a:solidFill>
                  <a:srgbClr val="24292E"/>
                </a:solidFill>
                <a:latin typeface="+mn-ea"/>
                <a:cs typeface="Arial"/>
                <a:sym typeface="Arial"/>
              </a:rPr>
              <a:t>: Setting the minimum number of requests for windows that set a circuit failure. Default is 20. If you set it to 10, it means that the circuit will not be opened even if the first nine fail</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circuitBreaker.errorThresholdPercentage</a:t>
            </a:r>
            <a:r>
              <a:rPr lang="en-US" altLang="ko-KR" sz="2000" dirty="0">
                <a:solidFill>
                  <a:srgbClr val="24292E"/>
                </a:solidFill>
                <a:latin typeface="+mn-ea"/>
                <a:cs typeface="Arial"/>
                <a:sym typeface="Arial"/>
              </a:rPr>
              <a:t>: setting the minimum error rate</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circuitBreaker.sleepWindowInMillisonds</a:t>
            </a:r>
            <a:r>
              <a:rPr lang="en-US" altLang="ko-KR" sz="2000" dirty="0">
                <a:solidFill>
                  <a:srgbClr val="24292E"/>
                </a:solidFill>
                <a:latin typeface="+mn-ea"/>
                <a:cs typeface="Arial"/>
                <a:sym typeface="Arial"/>
              </a:rPr>
              <a:t>: Set the time after the circuit is opened to determine if it should be closed again</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metrics.rollingStats.timeInMillisonds</a:t>
            </a:r>
            <a:r>
              <a:rPr lang="en-US" altLang="ko-KR" sz="2000" dirty="0">
                <a:solidFill>
                  <a:srgbClr val="24292E"/>
                </a:solidFill>
                <a:latin typeface="+mn-ea"/>
                <a:cs typeface="Arial"/>
                <a:sym typeface="Arial"/>
              </a:rPr>
              <a:t>: Set the duration of the rolling interval in the statistics in milliseconds. How long will the </a:t>
            </a:r>
            <a:r>
              <a:rPr lang="en-US" altLang="ko-KR" sz="2000" dirty="0" err="1">
                <a:solidFill>
                  <a:srgbClr val="24292E"/>
                </a:solidFill>
                <a:latin typeface="+mn-ea"/>
                <a:cs typeface="Arial"/>
                <a:sym typeface="Arial"/>
              </a:rPr>
              <a:t>hystrix</a:t>
            </a:r>
            <a:r>
              <a:rPr lang="en-US" altLang="ko-KR" sz="2000" dirty="0">
                <a:solidFill>
                  <a:srgbClr val="24292E"/>
                </a:solidFill>
                <a:latin typeface="+mn-ea"/>
                <a:cs typeface="Arial"/>
                <a:sym typeface="Arial"/>
              </a:rPr>
              <a:t> maintain and expose the metrics it will use for circuit breakers.</a:t>
            </a:r>
          </a:p>
        </p:txBody>
      </p:sp>
    </p:spTree>
    <p:extLst>
      <p:ext uri="{BB962C8B-B14F-4D97-AF65-F5344CB8AC3E}">
        <p14:creationId xmlns:p14="http://schemas.microsoft.com/office/powerpoint/2010/main" val="30546952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104</a:t>
            </a:fld>
            <a:endParaRPr lang="ko-KR" altLang="en-US"/>
          </a:p>
        </p:txBody>
      </p:sp>
      <p:sp>
        <p:nvSpPr>
          <p:cNvPr id="2" name="제목 1"/>
          <p:cNvSpPr>
            <a:spLocks noGrp="1"/>
          </p:cNvSpPr>
          <p:nvPr>
            <p:ph type="title"/>
          </p:nvPr>
        </p:nvSpPr>
        <p:spPr>
          <a:xfrm>
            <a:off x="993138" y="481469"/>
            <a:ext cx="4028090" cy="332399"/>
          </a:xfrm>
        </p:spPr>
        <p:txBody>
          <a:bodyPr/>
          <a:lstStyle/>
          <a:p>
            <a:r>
              <a:rPr lang="en-US" altLang="ko-KR" dirty="0"/>
              <a:t>Circuit Breakers Using </a:t>
            </a:r>
            <a:r>
              <a:rPr lang="en-US" altLang="ko-KR" dirty="0" err="1"/>
              <a:t>Histrix</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err="1"/>
              <a:t>Histrix</a:t>
            </a:r>
            <a:r>
              <a:rPr lang="en-US" altLang="ko-KR" dirty="0"/>
              <a:t> Dashboard</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3536769D-1B0C-4DDA-95F7-D2EB2D3C8B39}"/>
              </a:ext>
            </a:extLst>
          </p:cNvPr>
          <p:cNvSpPr/>
          <p:nvPr/>
        </p:nvSpPr>
        <p:spPr>
          <a:xfrm>
            <a:off x="560387" y="1610381"/>
            <a:ext cx="8785225" cy="2795364"/>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The amount of status and </a:t>
            </a:r>
            <a:r>
              <a:rPr lang="en-US" altLang="ko-KR" sz="2000" dirty="0" err="1">
                <a:solidFill>
                  <a:srgbClr val="24292E"/>
                </a:solidFill>
                <a:latin typeface="+mn-ea"/>
                <a:cs typeface="Arial"/>
                <a:sym typeface="Arial"/>
              </a:rPr>
              <a:t>trackpick</a:t>
            </a:r>
            <a:r>
              <a:rPr lang="en-US" altLang="ko-KR" sz="2000" dirty="0">
                <a:solidFill>
                  <a:srgbClr val="24292E"/>
                </a:solidFill>
                <a:latin typeface="+mn-ea"/>
                <a:cs typeface="Arial"/>
                <a:sym typeface="Arial"/>
              </a:rPr>
              <a:t> is shown in circles and changes in color and size as the statistics come in</a:t>
            </a:r>
          </a:p>
          <a:p>
            <a:pPr marL="342900" indent="-342900">
              <a:buFont typeface="Arial" panose="020B0604020202020204" pitchFamily="34" charset="0"/>
              <a:buChar char="•"/>
            </a:pPr>
            <a:r>
              <a:rPr lang="en-US" altLang="ko-KR" sz="2000" dirty="0">
                <a:solidFill>
                  <a:srgbClr val="24292E"/>
                </a:solidFill>
                <a:latin typeface="+mn-ea"/>
                <a:cs typeface="Arial"/>
                <a:sym typeface="Arial"/>
              </a:rPr>
              <a:t>Error rate in the last 10 seconds (%)</a:t>
            </a:r>
          </a:p>
          <a:p>
            <a:pPr marL="342900" indent="-342900">
              <a:buFont typeface="Arial" panose="020B0604020202020204" pitchFamily="34" charset="0"/>
              <a:buChar char="•"/>
            </a:pPr>
            <a:r>
              <a:rPr lang="en-US" altLang="ko-KR" sz="2000" dirty="0">
                <a:solidFill>
                  <a:srgbClr val="24292E"/>
                </a:solidFill>
                <a:latin typeface="+mn-ea"/>
                <a:cs typeface="Arial"/>
                <a:sym typeface="Arial"/>
              </a:rPr>
              <a:t>Graph the percentage of requests in the last two minutes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Circuit breaker status (open/closed)</a:t>
            </a:r>
          </a:p>
          <a:p>
            <a:pPr marL="342900" indent="-342900">
              <a:buFont typeface="Arial" panose="020B0604020202020204" pitchFamily="34" charset="0"/>
              <a:buChar char="•"/>
            </a:pPr>
            <a:r>
              <a:rPr lang="en-US" altLang="ko-KR" sz="2000" dirty="0">
                <a:solidFill>
                  <a:srgbClr val="24292E"/>
                </a:solidFill>
                <a:latin typeface="+mn-ea"/>
                <a:cs typeface="Arial"/>
                <a:sym typeface="Arial"/>
              </a:rPr>
              <a:t>Number of service hosts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Last minute delay percentile</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Threadful</a:t>
            </a:r>
            <a:r>
              <a:rPr lang="en-US" altLang="ko-KR" sz="2000" dirty="0">
                <a:solidFill>
                  <a:srgbClr val="24292E"/>
                </a:solidFill>
                <a:latin typeface="+mn-ea"/>
                <a:cs typeface="Arial"/>
                <a:sym typeface="Arial"/>
              </a:rPr>
              <a:t> of the service</a:t>
            </a:r>
          </a:p>
        </p:txBody>
      </p:sp>
    </p:spTree>
    <p:extLst>
      <p:ext uri="{BB962C8B-B14F-4D97-AF65-F5344CB8AC3E}">
        <p14:creationId xmlns:p14="http://schemas.microsoft.com/office/powerpoint/2010/main" val="628269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105</a:t>
            </a:fld>
            <a:endParaRPr lang="ko-KR" altLang="en-US"/>
          </a:p>
        </p:txBody>
      </p:sp>
      <p:sp>
        <p:nvSpPr>
          <p:cNvPr id="2" name="제목 1"/>
          <p:cNvSpPr>
            <a:spLocks noGrp="1"/>
          </p:cNvSpPr>
          <p:nvPr>
            <p:ph type="title"/>
          </p:nvPr>
        </p:nvSpPr>
        <p:spPr>
          <a:xfrm>
            <a:off x="993138" y="481469"/>
            <a:ext cx="4028090" cy="332399"/>
          </a:xfrm>
        </p:spPr>
        <p:txBody>
          <a:bodyPr/>
          <a:lstStyle/>
          <a:p>
            <a:r>
              <a:rPr lang="en-US" altLang="ko-KR" dirty="0"/>
              <a:t>Circuit Breakers Using </a:t>
            </a:r>
            <a:r>
              <a:rPr lang="en-US" altLang="ko-KR" dirty="0" err="1"/>
              <a:t>Histrix</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Create an application that uses the dashboard</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5" name="직사각형 4">
            <a:extLst>
              <a:ext uri="{FF2B5EF4-FFF2-40B4-BE49-F238E27FC236}">
                <a16:creationId xmlns:a16="http://schemas.microsoft.com/office/drawing/2014/main" id="{E40BD73C-9F7C-4BD4-AEBC-1E6F42E5F223}"/>
              </a:ext>
            </a:extLst>
          </p:cNvPr>
          <p:cNvSpPr/>
          <p:nvPr/>
        </p:nvSpPr>
        <p:spPr>
          <a:xfrm>
            <a:off x="593477" y="2028617"/>
            <a:ext cx="8796000" cy="2308324"/>
          </a:xfrm>
          <a:prstGeom prst="rect">
            <a:avLst/>
          </a:prstGeom>
        </p:spPr>
        <p:txBody>
          <a:bodyPr wrap="square">
            <a:spAutoFit/>
          </a:bodyPr>
          <a:lstStyle/>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SpringBootApplication</a:t>
            </a:r>
            <a:endParaRPr lang="en-US" altLang="ko-KR" sz="1600" dirty="0">
              <a:solidFill>
                <a:srgbClr val="646464"/>
              </a:solidFill>
              <a:latin typeface="Consolas" panose="020B0609020204030204" pitchFamily="49" charset="0"/>
            </a:endParaRP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EnableHystrixDashboard</a:t>
            </a:r>
            <a:endParaRPr lang="en-US" altLang="ko-KR" sz="1600" dirty="0">
              <a:solidFill>
                <a:srgbClr val="646464"/>
              </a:solidFill>
              <a:latin typeface="Consolas" panose="020B0609020204030204" pitchFamily="49" charset="0"/>
            </a:endParaRP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HystrixApplication</a:t>
            </a:r>
            <a:r>
              <a:rPr lang="en-US" altLang="ko-KR" sz="1600" b="1" dirty="0">
                <a:solidFill>
                  <a:srgbClr val="000000"/>
                </a:solidFill>
                <a:latin typeface="Consolas" panose="020B0609020204030204" pitchFamily="49" charset="0"/>
              </a:rPr>
              <a:t> {</a:t>
            </a:r>
          </a:p>
          <a:p>
            <a:endParaRPr lang="ko-KR" altLang="en-US" sz="1600" dirty="0">
              <a:latin typeface="Consolas" panose="020B0609020204030204" pitchFamily="49" charset="0"/>
            </a:endParaRP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static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void</a:t>
            </a:r>
            <a:r>
              <a:rPr lang="en-US" altLang="ko-KR" sz="1600" b="1" dirty="0">
                <a:solidFill>
                  <a:srgbClr val="000000"/>
                </a:solidFill>
                <a:latin typeface="Consolas" panose="020B0609020204030204" pitchFamily="49" charset="0"/>
              </a:rPr>
              <a:t> main(String[] </a:t>
            </a:r>
            <a:r>
              <a:rPr lang="en-US" altLang="ko-KR" sz="1600" b="1" dirty="0" err="1">
                <a:solidFill>
                  <a:srgbClr val="6A3E3E"/>
                </a:solidFill>
                <a:latin typeface="Consolas" panose="020B0609020204030204" pitchFamily="49" charset="0"/>
              </a:rPr>
              <a:t>args</a:t>
            </a:r>
            <a:r>
              <a:rPr lang="en-US" altLang="ko-KR" sz="1600" b="1"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  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SpringApplicationBuilder</a:t>
            </a:r>
            <a:r>
              <a:rPr lang="en-US" altLang="ko-KR" sz="1600" b="1" dirty="0">
                <a:solidFill>
                  <a:srgbClr val="000000"/>
                </a:solidFill>
                <a:latin typeface="Consolas" panose="020B0609020204030204" pitchFamily="49" charset="0"/>
              </a:rPr>
              <a:t>(</a:t>
            </a:r>
            <a:r>
              <a:rPr lang="en-US" altLang="ko-KR" sz="1600" b="1" dirty="0" err="1">
                <a:solidFill>
                  <a:srgbClr val="000000"/>
                </a:solidFill>
                <a:latin typeface="Consolas" panose="020B0609020204030204" pitchFamily="49" charset="0"/>
              </a:rPr>
              <a:t>HystrixApplication.</a:t>
            </a:r>
            <a:r>
              <a:rPr lang="en-US" altLang="ko-KR" sz="1600" b="1" dirty="0" err="1">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).web(</a:t>
            </a:r>
            <a:r>
              <a:rPr lang="en-US" altLang="ko-KR" sz="1600" b="1" dirty="0">
                <a:solidFill>
                  <a:srgbClr val="7F0055"/>
                </a:solidFill>
                <a:latin typeface="Consolas" panose="020B0609020204030204" pitchFamily="49" charset="0"/>
              </a:rPr>
              <a:t>true</a:t>
            </a:r>
            <a:r>
              <a:rPr lang="en-US" altLang="ko-KR" sz="1600" b="1" dirty="0">
                <a:solidFill>
                  <a:srgbClr val="000000"/>
                </a:solidFill>
                <a:latin typeface="Consolas" panose="020B0609020204030204" pitchFamily="49" charset="0"/>
              </a:rPr>
              <a:t>).run(</a:t>
            </a:r>
            <a:r>
              <a:rPr lang="en-US" altLang="ko-KR" sz="1600" b="1" dirty="0" err="1">
                <a:solidFill>
                  <a:srgbClr val="6A3E3E"/>
                </a:solidFill>
                <a:latin typeface="Consolas" panose="020B0609020204030204" pitchFamily="49" charset="0"/>
              </a:rPr>
              <a:t>args</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a:t>
            </a:r>
          </a:p>
          <a:p>
            <a:endParaRPr lang="ko-KR" altLang="en-US" sz="1600" dirty="0">
              <a:latin typeface="Consolas" panose="020B0609020204030204" pitchFamily="49" charset="0"/>
            </a:endParaRPr>
          </a:p>
          <a:p>
            <a:r>
              <a:rPr lang="en-US" altLang="ko-KR" sz="1600" dirty="0">
                <a:solidFill>
                  <a:srgbClr val="000000"/>
                </a:solidFill>
                <a:latin typeface="Consolas" panose="020B0609020204030204" pitchFamily="49" charset="0"/>
              </a:rPr>
              <a:t>}</a:t>
            </a:r>
            <a:endParaRPr lang="ko-KR" altLang="en-US" dirty="0"/>
          </a:p>
        </p:txBody>
      </p:sp>
    </p:spTree>
    <p:extLst>
      <p:ext uri="{BB962C8B-B14F-4D97-AF65-F5344CB8AC3E}">
        <p14:creationId xmlns:p14="http://schemas.microsoft.com/office/powerpoint/2010/main" val="172018903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106</a:t>
            </a:fld>
            <a:endParaRPr lang="ko-KR" altLang="en-US"/>
          </a:p>
        </p:txBody>
      </p:sp>
      <p:sp>
        <p:nvSpPr>
          <p:cNvPr id="2" name="제목 1"/>
          <p:cNvSpPr>
            <a:spLocks noGrp="1"/>
          </p:cNvSpPr>
          <p:nvPr>
            <p:ph type="title"/>
          </p:nvPr>
        </p:nvSpPr>
        <p:spPr>
          <a:xfrm>
            <a:off x="993138" y="481469"/>
            <a:ext cx="4028090" cy="332399"/>
          </a:xfrm>
        </p:spPr>
        <p:txBody>
          <a:bodyPr/>
          <a:lstStyle/>
          <a:p>
            <a:r>
              <a:rPr lang="en-US" altLang="ko-KR" dirty="0"/>
              <a:t>Circuit Breakers Using </a:t>
            </a:r>
            <a:r>
              <a:rPr lang="en-US" altLang="ko-KR" dirty="0" err="1"/>
              <a:t>Histrix</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Create an application that uses the dashboard</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pic>
        <p:nvPicPr>
          <p:cNvPr id="7" name="그림 6">
            <a:extLst>
              <a:ext uri="{FF2B5EF4-FFF2-40B4-BE49-F238E27FC236}">
                <a16:creationId xmlns:a16="http://schemas.microsoft.com/office/drawing/2014/main" id="{91F872DB-E0E0-416A-95EA-121D9A78B5F7}"/>
              </a:ext>
            </a:extLst>
          </p:cNvPr>
          <p:cNvPicPr>
            <a:picLocks noChangeAspect="1"/>
          </p:cNvPicPr>
          <p:nvPr/>
        </p:nvPicPr>
        <p:blipFill>
          <a:blip r:embed="rId3"/>
          <a:stretch>
            <a:fillRect/>
          </a:stretch>
        </p:blipFill>
        <p:spPr>
          <a:xfrm>
            <a:off x="593476" y="1455256"/>
            <a:ext cx="8881055" cy="5316948"/>
          </a:xfrm>
          <a:prstGeom prst="rect">
            <a:avLst/>
          </a:prstGeom>
        </p:spPr>
      </p:pic>
    </p:spTree>
    <p:extLst>
      <p:ext uri="{BB962C8B-B14F-4D97-AF65-F5344CB8AC3E}">
        <p14:creationId xmlns:p14="http://schemas.microsoft.com/office/powerpoint/2010/main" val="41199289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107</a:t>
            </a:fld>
            <a:endParaRPr lang="ko-KR" altLang="en-US"/>
          </a:p>
        </p:txBody>
      </p:sp>
      <p:sp>
        <p:nvSpPr>
          <p:cNvPr id="2" name="제목 1"/>
          <p:cNvSpPr>
            <a:spLocks noGrp="1"/>
          </p:cNvSpPr>
          <p:nvPr>
            <p:ph type="title"/>
          </p:nvPr>
        </p:nvSpPr>
        <p:spPr>
          <a:xfrm>
            <a:off x="993138" y="481469"/>
            <a:ext cx="4028090" cy="332399"/>
          </a:xfrm>
        </p:spPr>
        <p:txBody>
          <a:bodyPr/>
          <a:lstStyle/>
          <a:p>
            <a:r>
              <a:rPr lang="en-US" altLang="ko-KR" dirty="0"/>
              <a:t>Circuit Breakers Using </a:t>
            </a:r>
            <a:r>
              <a:rPr lang="en-US" altLang="ko-KR" dirty="0" err="1"/>
              <a:t>Histrix</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Create an application that uses the dashboard</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pic>
        <p:nvPicPr>
          <p:cNvPr id="7" name="그림 6">
            <a:extLst>
              <a:ext uri="{FF2B5EF4-FFF2-40B4-BE49-F238E27FC236}">
                <a16:creationId xmlns:a16="http://schemas.microsoft.com/office/drawing/2014/main" id="{E72A1E8E-25B4-4FF0-AA94-DA38C67B3109}"/>
              </a:ext>
            </a:extLst>
          </p:cNvPr>
          <p:cNvPicPr>
            <a:picLocks noChangeAspect="1"/>
          </p:cNvPicPr>
          <p:nvPr/>
        </p:nvPicPr>
        <p:blipFill>
          <a:blip r:embed="rId3"/>
          <a:stretch>
            <a:fillRect/>
          </a:stretch>
        </p:blipFill>
        <p:spPr>
          <a:xfrm>
            <a:off x="445306" y="1615476"/>
            <a:ext cx="8945223" cy="4458322"/>
          </a:xfrm>
          <a:prstGeom prst="rect">
            <a:avLst/>
          </a:prstGeom>
        </p:spPr>
      </p:pic>
    </p:spTree>
    <p:extLst>
      <p:ext uri="{BB962C8B-B14F-4D97-AF65-F5344CB8AC3E}">
        <p14:creationId xmlns:p14="http://schemas.microsoft.com/office/powerpoint/2010/main" val="263798081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108</a:t>
            </a:fld>
            <a:endParaRPr lang="ko-KR" altLang="en-US"/>
          </a:p>
        </p:txBody>
      </p:sp>
      <p:sp>
        <p:nvSpPr>
          <p:cNvPr id="2" name="제목 1"/>
          <p:cNvSpPr>
            <a:spLocks noGrp="1"/>
          </p:cNvSpPr>
          <p:nvPr>
            <p:ph type="title"/>
          </p:nvPr>
        </p:nvSpPr>
        <p:spPr>
          <a:xfrm>
            <a:off x="993138" y="481469"/>
            <a:ext cx="4028090" cy="332399"/>
          </a:xfrm>
        </p:spPr>
        <p:txBody>
          <a:bodyPr/>
          <a:lstStyle/>
          <a:p>
            <a:r>
              <a:rPr lang="en-US" altLang="ko-KR" dirty="0"/>
              <a:t>Circuit Breakers Using </a:t>
            </a:r>
            <a:r>
              <a:rPr lang="en-US" altLang="ko-KR" dirty="0" err="1"/>
              <a:t>Histrix</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Integrate a </a:t>
            </a:r>
            <a:r>
              <a:rPr lang="en-US" altLang="ko-KR" dirty="0" err="1"/>
              <a:t>Histrix</a:t>
            </a:r>
            <a:r>
              <a:rPr lang="en-US" altLang="ko-KR" dirty="0"/>
              <a:t> stream using a turbine</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1" name="모서리가 둥근 직사각형 12">
            <a:extLst>
              <a:ext uri="{FF2B5EF4-FFF2-40B4-BE49-F238E27FC236}">
                <a16:creationId xmlns:a16="http://schemas.microsoft.com/office/drawing/2014/main" id="{F113D953-B3F8-496C-9DCF-CAA5AE80507D}"/>
              </a:ext>
            </a:extLst>
          </p:cNvPr>
          <p:cNvSpPr/>
          <p:nvPr/>
        </p:nvSpPr>
        <p:spPr>
          <a:xfrm>
            <a:off x="560387" y="1610381"/>
            <a:ext cx="8785225" cy="1372964"/>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Only each instance of the service is visible in the </a:t>
            </a:r>
            <a:r>
              <a:rPr lang="en-US" altLang="ko-KR" sz="2000" dirty="0" err="1">
                <a:solidFill>
                  <a:srgbClr val="24292E"/>
                </a:solidFill>
                <a:latin typeface="+mn-ea"/>
                <a:cs typeface="Arial"/>
                <a:sym typeface="Arial"/>
              </a:rPr>
              <a:t>Histrix</a:t>
            </a:r>
            <a:r>
              <a:rPr lang="en-US" altLang="ko-KR" sz="2000" dirty="0">
                <a:solidFill>
                  <a:srgbClr val="24292E"/>
                </a:solidFill>
                <a:latin typeface="+mn-ea"/>
                <a:cs typeface="Arial"/>
                <a:sym typeface="Arial"/>
              </a:rPr>
              <a:t> dashboard</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'Turbines enable health monitoring of the entire system'</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Turbine finds /</a:t>
            </a:r>
            <a:r>
              <a:rPr lang="en-US" altLang="ko-KR" sz="2000" dirty="0" err="1">
                <a:solidFill>
                  <a:srgbClr val="24292E"/>
                </a:solidFill>
                <a:latin typeface="+mn-ea"/>
                <a:cs typeface="Arial"/>
                <a:sym typeface="Arial"/>
              </a:rPr>
              <a:t>hystrix.stream</a:t>
            </a:r>
            <a:r>
              <a:rPr lang="en-US" altLang="ko-KR" sz="2000" dirty="0">
                <a:solidFill>
                  <a:srgbClr val="24292E"/>
                </a:solidFill>
                <a:latin typeface="+mn-ea"/>
                <a:cs typeface="Arial"/>
                <a:sym typeface="Arial"/>
              </a:rPr>
              <a:t> endpoint at </a:t>
            </a:r>
            <a:r>
              <a:rPr lang="en-US" altLang="ko-KR" sz="2000" dirty="0" err="1">
                <a:solidFill>
                  <a:srgbClr val="24292E"/>
                </a:solidFill>
                <a:latin typeface="+mn-ea"/>
                <a:cs typeface="Arial"/>
                <a:sym typeface="Arial"/>
              </a:rPr>
              <a:t>homePageUrl</a:t>
            </a:r>
            <a:r>
              <a:rPr lang="en-US" altLang="ko-KR" sz="2000" dirty="0">
                <a:solidFill>
                  <a:srgbClr val="24292E"/>
                </a:solidFill>
                <a:latin typeface="+mn-ea"/>
                <a:cs typeface="Arial"/>
                <a:sym typeface="Arial"/>
              </a:rPr>
              <a:t> address of instance registered in Eureka </a:t>
            </a:r>
          </a:p>
          <a:p>
            <a:pPr marL="342900" indent="-342900">
              <a:buFont typeface="Arial" panose="020B0604020202020204" pitchFamily="34" charset="0"/>
              <a:buChar char="•"/>
            </a:pPr>
            <a:r>
              <a:rPr lang="en-US" altLang="ko-KR" sz="2000" dirty="0">
                <a:solidFill>
                  <a:srgbClr val="24292E"/>
                </a:solidFill>
                <a:latin typeface="+mn-ea"/>
                <a:cs typeface="Arial"/>
                <a:sym typeface="Arial"/>
              </a:rPr>
              <a:t>For example, the order-service uses the 8090 port, so the management port is also redefined to 8090</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Turbine models that pull metrics from all distributed </a:t>
            </a:r>
            <a:r>
              <a:rPr lang="en-US" altLang="ko-KR" sz="2000" dirty="0" err="1">
                <a:solidFill>
                  <a:srgbClr val="24292E"/>
                </a:solidFill>
                <a:latin typeface="+mn-ea"/>
                <a:cs typeface="Arial"/>
                <a:sym typeface="Arial"/>
              </a:rPr>
              <a:t>histrix</a:t>
            </a:r>
            <a:r>
              <a:rPr lang="en-US" altLang="ko-KR" sz="2000" dirty="0">
                <a:solidFill>
                  <a:srgbClr val="24292E"/>
                </a:solidFill>
                <a:latin typeface="+mn-ea"/>
                <a:cs typeface="Arial"/>
                <a:sym typeface="Arial"/>
              </a:rPr>
              <a:t> commands are not always good</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Collecting metrics from HTTP endpoints can also be implemented asynchronously using a message broker</a:t>
            </a:r>
          </a:p>
          <a:p>
            <a:pPr marL="342900" indent="-342900">
              <a:buFont typeface="Arial" panose="020B0604020202020204" pitchFamily="34" charset="0"/>
              <a:buChar char="•"/>
            </a:pPr>
            <a:r>
              <a:rPr lang="en-US" altLang="ko-KR" sz="2000" dirty="0">
                <a:solidFill>
                  <a:srgbClr val="24292E"/>
                </a:solidFill>
                <a:latin typeface="+mn-ea"/>
                <a:cs typeface="Arial"/>
                <a:sym typeface="Arial"/>
              </a:rPr>
              <a:t>Add the following to </a:t>
            </a:r>
            <a:r>
              <a:rPr lang="en-US" altLang="ko-KR" sz="2000" dirty="0" err="1">
                <a:solidFill>
                  <a:srgbClr val="24292E"/>
                </a:solidFill>
                <a:latin typeface="+mn-ea"/>
                <a:cs typeface="Arial"/>
                <a:sym typeface="Arial"/>
              </a:rPr>
              <a:t>application.yml</a:t>
            </a:r>
            <a:endParaRPr lang="en-US" altLang="ko-KR" sz="2000" dirty="0">
              <a:solidFill>
                <a:srgbClr val="24292E"/>
              </a:solidFill>
              <a:latin typeface="+mn-ea"/>
              <a:cs typeface="Arial"/>
              <a:sym typeface="Arial"/>
            </a:endParaRPr>
          </a:p>
        </p:txBody>
      </p:sp>
      <p:sp>
        <p:nvSpPr>
          <p:cNvPr id="8" name="직사각형 7">
            <a:extLst>
              <a:ext uri="{FF2B5EF4-FFF2-40B4-BE49-F238E27FC236}">
                <a16:creationId xmlns:a16="http://schemas.microsoft.com/office/drawing/2014/main" id="{5D44B398-56DC-4A5C-A0BA-C0EFE331982A}"/>
              </a:ext>
            </a:extLst>
          </p:cNvPr>
          <p:cNvSpPr/>
          <p:nvPr/>
        </p:nvSpPr>
        <p:spPr>
          <a:xfrm>
            <a:off x="1388340" y="5369953"/>
            <a:ext cx="7129318" cy="830997"/>
          </a:xfrm>
          <a:prstGeom prst="rect">
            <a:avLst/>
          </a:prstGeom>
        </p:spPr>
        <p:txBody>
          <a:bodyPr wrap="square">
            <a:spAutoFit/>
          </a:bodyPr>
          <a:lstStyle/>
          <a:p>
            <a:r>
              <a:rPr lang="en-US" altLang="ko-KR" sz="1600" dirty="0">
                <a:solidFill>
                  <a:srgbClr val="00C832"/>
                </a:solidFill>
                <a:latin typeface="Consolas" panose="020B0609020204030204" pitchFamily="49" charset="0"/>
              </a:rPr>
              <a:t>turbine:</a:t>
            </a:r>
          </a:p>
          <a:p>
            <a:r>
              <a:rPr lang="en-US" altLang="ko-KR" sz="1600" dirty="0">
                <a:solidFill>
                  <a:srgbClr val="00C832"/>
                </a:solidFill>
                <a:latin typeface="Consolas" panose="020B0609020204030204" pitchFamily="49" charset="0"/>
              </a:rPr>
              <a:t>  </a:t>
            </a:r>
            <a:r>
              <a:rPr lang="en-US" altLang="ko-KR" sz="1600" dirty="0" err="1">
                <a:solidFill>
                  <a:srgbClr val="00C832"/>
                </a:solidFill>
                <a:latin typeface="Consolas" panose="020B0609020204030204" pitchFamily="49" charset="0"/>
              </a:rPr>
              <a:t>appConfig</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order-service, customer-service</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clusterNameExpression</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"'default'"</a:t>
            </a:r>
            <a:endParaRPr lang="ko-KR" altLang="en-US" dirty="0"/>
          </a:p>
        </p:txBody>
      </p:sp>
    </p:spTree>
    <p:extLst>
      <p:ext uri="{BB962C8B-B14F-4D97-AF65-F5344CB8AC3E}">
        <p14:creationId xmlns:p14="http://schemas.microsoft.com/office/powerpoint/2010/main" val="840713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11</a:t>
            </a:fld>
            <a:endParaRPr lang="ko-KR" altLang="en-US"/>
          </a:p>
        </p:txBody>
      </p:sp>
      <p:sp>
        <p:nvSpPr>
          <p:cNvPr id="2" name="제목 1"/>
          <p:cNvSpPr>
            <a:spLocks noGrp="1"/>
          </p:cNvSpPr>
          <p:nvPr>
            <p:ph type="title"/>
          </p:nvPr>
        </p:nvSpPr>
        <p:spPr>
          <a:xfrm>
            <a:off x="993138" y="481469"/>
            <a:ext cx="1578958" cy="332399"/>
          </a:xfrm>
        </p:spPr>
        <p:txBody>
          <a:bodyPr/>
          <a:lstStyle/>
          <a:p>
            <a:r>
              <a:rPr lang="en-US" altLang="ko-KR" dirty="0"/>
              <a:t>Netflix OSS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Security</a:t>
            </a:r>
            <a:endParaRPr lang="ko-KR" altLang="en-US" dirty="0"/>
          </a:p>
        </p:txBody>
      </p:sp>
      <p:sp>
        <p:nvSpPr>
          <p:cNvPr id="3" name="텍스트 개체 틀 2"/>
          <p:cNvSpPr>
            <a:spLocks noGrp="1"/>
          </p:cNvSpPr>
          <p:nvPr>
            <p:ph type="body" sz="quarter" idx="14"/>
          </p:nvPr>
        </p:nvSpPr>
        <p:spPr/>
        <p:txBody>
          <a:bodyPr/>
          <a:lstStyle/>
          <a:p>
            <a:r>
              <a:rPr lang="en-US" altLang="ko-KR" dirty="0"/>
              <a:t>01</a:t>
            </a:r>
            <a:endParaRPr lang="ko-KR" altLang="en-US" dirty="0"/>
          </a:p>
        </p:txBody>
      </p:sp>
      <p:sp>
        <p:nvSpPr>
          <p:cNvPr id="13" name="모서리가 둥근 직사각형 12"/>
          <p:cNvSpPr/>
          <p:nvPr/>
        </p:nvSpPr>
        <p:spPr>
          <a:xfrm>
            <a:off x="511702" y="1741350"/>
            <a:ext cx="8785225" cy="151735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Spring Security and Spring Web projects require secure implementation of APIs using mechanisms such as OAuth2, JWT, and Basic Authentication</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Includes spring-cloud-starter-security starter to enable security management</a:t>
            </a:r>
            <a:endParaRPr lang="ko-KR" altLang="en-US" sz="2000" dirty="0">
              <a:solidFill>
                <a:srgbClr val="24292E"/>
              </a:solidFill>
              <a:latin typeface="+mn-ea"/>
              <a:cs typeface="Arial"/>
              <a:sym typeface="Arial"/>
            </a:endParaRPr>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텍스트 개체 틀 3">
            <a:extLst>
              <a:ext uri="{FF2B5EF4-FFF2-40B4-BE49-F238E27FC236}">
                <a16:creationId xmlns:a16="http://schemas.microsoft.com/office/drawing/2014/main" id="{E8D4DF95-FD67-4D36-8193-133E25C58268}"/>
              </a:ext>
            </a:extLst>
          </p:cNvPr>
          <p:cNvSpPr txBox="1">
            <a:spLocks/>
          </p:cNvSpPr>
          <p:nvPr/>
        </p:nvSpPr>
        <p:spPr>
          <a:xfrm>
            <a:off x="752753" y="3597765"/>
            <a:ext cx="8980272" cy="276999"/>
          </a:xfrm>
          <a:prstGeom prst="rect">
            <a:avLst/>
          </a:prstGeom>
        </p:spPr>
        <p:txBody>
          <a:bodyPr vert="horz" lIns="0" tIns="0" rIns="0" bIns="0" rtlCol="0" anchor="ctr">
            <a:spAutoFit/>
          </a:bodyPr>
          <a:lstStyle>
            <a:lvl1pPr marL="0" indent="0" algn="l" defTabSz="495285" rtl="0" eaLnBrk="1" latinLnBrk="0" hangingPunct="1">
              <a:lnSpc>
                <a:spcPct val="90000"/>
              </a:lnSpc>
              <a:spcBef>
                <a:spcPts val="1000"/>
              </a:spcBef>
              <a:buFont typeface="Arial" panose="020B0604020202020204" pitchFamily="34" charset="0"/>
              <a:buNone/>
              <a:defRPr lang="ko-KR" altLang="en-US" sz="2000" b="1" kern="1200" dirty="0" smtClean="0">
                <a:solidFill>
                  <a:srgbClr val="21569E"/>
                </a:solidFill>
                <a:latin typeface="KoPub돋움체 Medium" panose="00000600000000000000" pitchFamily="2" charset="-127"/>
                <a:ea typeface="KoPub돋움체 Medium" panose="00000600000000000000" pitchFamily="2" charset="-127"/>
                <a:cs typeface="Arial" panose="020B0604020202020204" pitchFamily="34" charset="0"/>
              </a:defRPr>
            </a:lvl1pPr>
            <a:lvl2pPr marL="495285" indent="0" algn="l" defTabSz="914400" rtl="0" eaLnBrk="1" latinLnBrk="1" hangingPunct="1">
              <a:lnSpc>
                <a:spcPct val="90000"/>
              </a:lnSpc>
              <a:spcBef>
                <a:spcPts val="500"/>
              </a:spcBef>
              <a:buFont typeface="Arial" panose="020B0604020202020204" pitchFamily="34" charset="0"/>
              <a:buNone/>
              <a:defRPr sz="1300" kern="1200">
                <a:solidFill>
                  <a:schemeClr val="tx1"/>
                </a:solidFill>
                <a:latin typeface="+mn-ea"/>
                <a:ea typeface="+mn-ea"/>
                <a:cs typeface="+mn-cs"/>
              </a:defRPr>
            </a:lvl2pPr>
            <a:lvl3pPr marL="990570" indent="0" algn="l" defTabSz="914400" rtl="0" eaLnBrk="1" latinLnBrk="1" hangingPunct="1">
              <a:lnSpc>
                <a:spcPct val="90000"/>
              </a:lnSpc>
              <a:spcBef>
                <a:spcPts val="500"/>
              </a:spcBef>
              <a:buFont typeface="Arial" panose="020B0604020202020204" pitchFamily="34" charset="0"/>
              <a:buNone/>
              <a:defRPr sz="1300" kern="1200">
                <a:solidFill>
                  <a:schemeClr val="tx1"/>
                </a:solidFill>
                <a:latin typeface="+mn-ea"/>
                <a:ea typeface="+mn-ea"/>
                <a:cs typeface="+mn-cs"/>
              </a:defRPr>
            </a:lvl3pPr>
            <a:lvl4pPr marL="1485854" indent="0" algn="l" defTabSz="914400" rtl="0" eaLnBrk="1" latinLnBrk="1" hangingPunct="1">
              <a:lnSpc>
                <a:spcPct val="90000"/>
              </a:lnSpc>
              <a:spcBef>
                <a:spcPts val="500"/>
              </a:spcBef>
              <a:buFont typeface="Arial" panose="020B0604020202020204" pitchFamily="34" charset="0"/>
              <a:buNone/>
              <a:defRPr sz="1300" kern="1200">
                <a:solidFill>
                  <a:schemeClr val="tx1"/>
                </a:solidFill>
                <a:latin typeface="+mn-ea"/>
                <a:ea typeface="+mn-ea"/>
                <a:cs typeface="+mn-cs"/>
              </a:defRPr>
            </a:lvl4pPr>
            <a:lvl5pPr marL="1981139" indent="0" algn="l" defTabSz="914400" rtl="0" eaLnBrk="1" latinLnBrk="1" hangingPunct="1">
              <a:lnSpc>
                <a:spcPct val="90000"/>
              </a:lnSpc>
              <a:spcBef>
                <a:spcPts val="500"/>
              </a:spcBef>
              <a:buFont typeface="Arial" panose="020B0604020202020204" pitchFamily="34" charset="0"/>
              <a:buNone/>
              <a:defRPr sz="1300" kern="1200">
                <a:solidFill>
                  <a:schemeClr val="tx1"/>
                </a:solidFill>
                <a:latin typeface="+mn-ea"/>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Test Automation</a:t>
            </a:r>
            <a:endParaRPr lang="ko-KR" altLang="en-US" dirty="0"/>
          </a:p>
        </p:txBody>
      </p:sp>
      <p:sp>
        <p:nvSpPr>
          <p:cNvPr id="11" name="모서리가 둥근 직사각형 12">
            <a:extLst>
              <a:ext uri="{FF2B5EF4-FFF2-40B4-BE49-F238E27FC236}">
                <a16:creationId xmlns:a16="http://schemas.microsoft.com/office/drawing/2014/main" id="{53890039-4B8F-462F-AC08-267D26D361C5}"/>
              </a:ext>
            </a:extLst>
          </p:cNvPr>
          <p:cNvSpPr/>
          <p:nvPr/>
        </p:nvSpPr>
        <p:spPr>
          <a:xfrm>
            <a:off x="511702" y="4160858"/>
            <a:ext cx="8785225" cy="151735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The importance of contact tests is growing</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Integrated contract testing is a test that verifies the service is satisfied with the contract that consumers expect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Includes spring-cloud-starter-task starter for spring cloud tasks</a:t>
            </a:r>
            <a:endParaRPr lang="ko-KR" altLang="en-US" sz="2000" dirty="0">
              <a:solidFill>
                <a:srgbClr val="24292E"/>
              </a:solidFill>
              <a:latin typeface="+mn-ea"/>
              <a:cs typeface="Arial"/>
              <a:sym typeface="Arial"/>
            </a:endParaRPr>
          </a:p>
        </p:txBody>
      </p:sp>
      <p:grpSp>
        <p:nvGrpSpPr>
          <p:cNvPr id="12" name="그룹 11">
            <a:extLst>
              <a:ext uri="{FF2B5EF4-FFF2-40B4-BE49-F238E27FC236}">
                <a16:creationId xmlns:a16="http://schemas.microsoft.com/office/drawing/2014/main" id="{6B5CD5D4-9E51-4FC6-AC61-967DDD302AC7}"/>
              </a:ext>
            </a:extLst>
          </p:cNvPr>
          <p:cNvGrpSpPr/>
          <p:nvPr/>
        </p:nvGrpSpPr>
        <p:grpSpPr>
          <a:xfrm>
            <a:off x="411094" y="3667208"/>
            <a:ext cx="182382" cy="138112"/>
            <a:chOff x="435418" y="842963"/>
            <a:chExt cx="168353" cy="138112"/>
          </a:xfrm>
        </p:grpSpPr>
        <p:sp>
          <p:nvSpPr>
            <p:cNvPr id="17" name="갈매기형 수장 23">
              <a:extLst>
                <a:ext uri="{FF2B5EF4-FFF2-40B4-BE49-F238E27FC236}">
                  <a16:creationId xmlns:a16="http://schemas.microsoft.com/office/drawing/2014/main" id="{B2A69FF4-2712-4EDD-B8C1-C10FE024E3E3}"/>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8" name="갈매기형 수장 24">
              <a:extLst>
                <a:ext uri="{FF2B5EF4-FFF2-40B4-BE49-F238E27FC236}">
                  <a16:creationId xmlns:a16="http://schemas.microsoft.com/office/drawing/2014/main" id="{6599D22C-58B4-4E4A-91B4-6C6B8FD9E26A}"/>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Tree>
    <p:extLst>
      <p:ext uri="{BB962C8B-B14F-4D97-AF65-F5344CB8AC3E}">
        <p14:creationId xmlns:p14="http://schemas.microsoft.com/office/powerpoint/2010/main" val="116598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12</a:t>
            </a:fld>
            <a:endParaRPr lang="ko-KR" altLang="en-US"/>
          </a:p>
        </p:txBody>
      </p:sp>
      <p:sp>
        <p:nvSpPr>
          <p:cNvPr id="2" name="제목 1"/>
          <p:cNvSpPr>
            <a:spLocks noGrp="1"/>
          </p:cNvSpPr>
          <p:nvPr>
            <p:ph type="title"/>
          </p:nvPr>
        </p:nvSpPr>
        <p:spPr>
          <a:xfrm>
            <a:off x="993138" y="481469"/>
            <a:ext cx="1578958" cy="332399"/>
          </a:xfrm>
        </p:spPr>
        <p:txBody>
          <a:bodyPr/>
          <a:lstStyle/>
          <a:p>
            <a:r>
              <a:rPr lang="en-US" altLang="ko-KR" dirty="0"/>
              <a:t>Netflix OSS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Spring Cloud Project Overview</a:t>
            </a:r>
            <a:endParaRPr lang="ko-KR" altLang="en-US" dirty="0"/>
          </a:p>
        </p:txBody>
      </p:sp>
      <p:sp>
        <p:nvSpPr>
          <p:cNvPr id="3" name="텍스트 개체 틀 2"/>
          <p:cNvSpPr>
            <a:spLocks noGrp="1"/>
          </p:cNvSpPr>
          <p:nvPr>
            <p:ph type="body" sz="quarter" idx="14"/>
          </p:nvPr>
        </p:nvSpPr>
        <p:spPr/>
        <p:txBody>
          <a:bodyPr/>
          <a:lstStyle/>
          <a:p>
            <a:r>
              <a:rPr lang="en-US" altLang="ko-KR" dirty="0"/>
              <a:t>01</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pic>
        <p:nvPicPr>
          <p:cNvPr id="1026" name="Picture 2" descr="https://static.packt-cdn.com/products/9781788475433/graphics/76a03557-6a71-4966-ad83-ee9a25733210.png">
            <a:extLst>
              <a:ext uri="{FF2B5EF4-FFF2-40B4-BE49-F238E27FC236}">
                <a16:creationId xmlns:a16="http://schemas.microsoft.com/office/drawing/2014/main" id="{D6E2C69D-6C04-42AA-8732-71FE95144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36" y="1664728"/>
            <a:ext cx="75438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68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13</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Eureka</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sp>
        <p:nvSpPr>
          <p:cNvPr id="13" name="모서리가 둥근 직사각형 12"/>
          <p:cNvSpPr/>
          <p:nvPr/>
        </p:nvSpPr>
        <p:spPr>
          <a:xfrm>
            <a:off x="605304" y="1612475"/>
            <a:ext cx="8785225" cy="151735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Server runs as a dedicated spring boot application</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server API consists of an API for collecting a list of registered services and an API for registering new services with a network location address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Replicate and deploy each server's status to another server: Increase availability</a:t>
            </a:r>
            <a:endParaRPr lang="ko-KR" altLang="en-US" sz="2000" dirty="0">
              <a:solidFill>
                <a:srgbClr val="24292E"/>
              </a:solidFill>
              <a:latin typeface="+mn-ea"/>
              <a:cs typeface="Arial"/>
              <a:sym typeface="Arial"/>
            </a:endParaRPr>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직사각형 9">
            <a:extLst>
              <a:ext uri="{FF2B5EF4-FFF2-40B4-BE49-F238E27FC236}">
                <a16:creationId xmlns:a16="http://schemas.microsoft.com/office/drawing/2014/main" id="{D51188BD-AC57-4D13-ADA6-47D418AD47D7}"/>
              </a:ext>
            </a:extLst>
          </p:cNvPr>
          <p:cNvSpPr/>
          <p:nvPr/>
        </p:nvSpPr>
        <p:spPr>
          <a:xfrm>
            <a:off x="1139736" y="3664148"/>
            <a:ext cx="7930389" cy="1077218"/>
          </a:xfrm>
          <a:prstGeom prst="rect">
            <a:avLst/>
          </a:prstGeom>
        </p:spPr>
        <p:txBody>
          <a:bodyPr wrap="square">
            <a:spAutoFit/>
          </a:bodyPr>
          <a:lstStyle/>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  &lt;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r>
              <a:rPr lang="en-US" altLang="ko-KR" sz="1600" dirty="0" err="1">
                <a:solidFill>
                  <a:srgbClr val="000000"/>
                </a:solidFill>
                <a:latin typeface="Consolas" panose="020B0609020204030204" pitchFamily="49" charset="0"/>
              </a:rPr>
              <a:t>org.springframework.cloud</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  &lt;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r>
              <a:rPr lang="en-US" altLang="ko-KR" sz="1600" dirty="0">
                <a:solidFill>
                  <a:srgbClr val="000000"/>
                </a:solidFill>
                <a:latin typeface="Consolas" panose="020B0609020204030204" pitchFamily="49" charset="0"/>
              </a:rPr>
              <a:t>spring-cloud-starter-eureka-server</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p>
        </p:txBody>
      </p:sp>
      <p:sp>
        <p:nvSpPr>
          <p:cNvPr id="11" name="직사각형 10">
            <a:extLst>
              <a:ext uri="{FF2B5EF4-FFF2-40B4-BE49-F238E27FC236}">
                <a16:creationId xmlns:a16="http://schemas.microsoft.com/office/drawing/2014/main" id="{68156DD6-90E9-4795-8FB0-EF78292C41EB}"/>
              </a:ext>
            </a:extLst>
          </p:cNvPr>
          <p:cNvSpPr/>
          <p:nvPr/>
        </p:nvSpPr>
        <p:spPr>
          <a:xfrm>
            <a:off x="1139736" y="4771802"/>
            <a:ext cx="7735323" cy="1815882"/>
          </a:xfrm>
          <a:prstGeom prst="rect">
            <a:avLst/>
          </a:prstGeom>
        </p:spPr>
        <p:txBody>
          <a:bodyPr wrap="square">
            <a:spAutoFit/>
          </a:bodyPr>
          <a:lstStyle/>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SpringBootApplication</a:t>
            </a:r>
            <a:endParaRPr lang="en-US" altLang="ko-KR" sz="1600" dirty="0">
              <a:solidFill>
                <a:srgbClr val="646464"/>
              </a:solidFill>
              <a:latin typeface="Consolas" panose="020B0609020204030204" pitchFamily="49" charset="0"/>
            </a:endParaRP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EnableEurekaServer</a:t>
            </a:r>
            <a:endParaRPr lang="en-US" altLang="ko-KR" sz="1600" dirty="0">
              <a:solidFill>
                <a:srgbClr val="646464"/>
              </a:solidFill>
              <a:latin typeface="Consolas" panose="020B0609020204030204" pitchFamily="49" charset="0"/>
            </a:endParaRP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DiscoveryApplication</a:t>
            </a:r>
            <a:r>
              <a:rPr lang="en-US" altLang="ko-KR" sz="1600" b="1"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b="1" dirty="0">
                <a:solidFill>
                  <a:srgbClr val="7F0055"/>
                </a:solidFill>
                <a:latin typeface="Consolas" panose="020B0609020204030204" pitchFamily="49" charset="0"/>
              </a:rPr>
              <a:t>  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static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void</a:t>
            </a:r>
            <a:r>
              <a:rPr lang="en-US" altLang="ko-KR" sz="1600" b="1" dirty="0">
                <a:solidFill>
                  <a:srgbClr val="000000"/>
                </a:solidFill>
                <a:latin typeface="Consolas" panose="020B0609020204030204" pitchFamily="49" charset="0"/>
              </a:rPr>
              <a:t> main(String[] </a:t>
            </a:r>
            <a:r>
              <a:rPr lang="en-US" altLang="ko-KR" sz="1600" b="1" dirty="0" err="1">
                <a:solidFill>
                  <a:srgbClr val="6A3E3E"/>
                </a:solidFill>
                <a:latin typeface="Consolas" panose="020B0609020204030204" pitchFamily="49" charset="0"/>
              </a:rPr>
              <a:t>args</a:t>
            </a:r>
            <a:r>
              <a:rPr lang="en-US" altLang="ko-KR" sz="1600" b="1"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SpringApplication.</a:t>
            </a:r>
            <a:r>
              <a:rPr lang="en-US" altLang="ko-KR" sz="1600" i="1" dirty="0" err="1">
                <a:solidFill>
                  <a:srgbClr val="000000"/>
                </a:solidFill>
                <a:latin typeface="Consolas" panose="020B0609020204030204" pitchFamily="49" charset="0"/>
              </a:rPr>
              <a:t>run</a:t>
            </a:r>
            <a:r>
              <a:rPr lang="en-US" altLang="ko-KR" sz="1600" i="1" dirty="0">
                <a:solidFill>
                  <a:srgbClr val="000000"/>
                </a:solidFill>
                <a:latin typeface="Consolas" panose="020B0609020204030204" pitchFamily="49" charset="0"/>
              </a:rPr>
              <a:t>(</a:t>
            </a:r>
            <a:r>
              <a:rPr lang="en-US" altLang="ko-KR" sz="1600" i="1" dirty="0" err="1">
                <a:solidFill>
                  <a:srgbClr val="000000"/>
                </a:solidFill>
                <a:latin typeface="Consolas" panose="020B0609020204030204" pitchFamily="49" charset="0"/>
              </a:rPr>
              <a:t>DiscoveryApplication.</a:t>
            </a:r>
            <a:r>
              <a:rPr lang="en-US" altLang="ko-KR" sz="1600" b="1" i="1" dirty="0" err="1">
                <a:solidFill>
                  <a:srgbClr val="7F0055"/>
                </a:solidFill>
                <a:latin typeface="Consolas" panose="020B0609020204030204" pitchFamily="49" charset="0"/>
              </a:rPr>
              <a:t>class</a:t>
            </a:r>
            <a:r>
              <a:rPr lang="en-US" altLang="ko-KR" sz="1600" b="1" i="1" dirty="0">
                <a:solidFill>
                  <a:srgbClr val="000000"/>
                </a:solidFill>
                <a:latin typeface="Consolas" panose="020B0609020204030204" pitchFamily="49" charset="0"/>
              </a:rPr>
              <a:t>, </a:t>
            </a:r>
            <a:r>
              <a:rPr lang="en-US" altLang="ko-KR" sz="1600" b="1" i="1" dirty="0" err="1">
                <a:solidFill>
                  <a:srgbClr val="6A3E3E"/>
                </a:solidFill>
                <a:latin typeface="Consolas" panose="020B0609020204030204" pitchFamily="49" charset="0"/>
              </a:rPr>
              <a:t>args</a:t>
            </a:r>
            <a:r>
              <a:rPr lang="en-US" altLang="ko-KR" sz="1600" b="1" i="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dirty="0">
                <a:solidFill>
                  <a:srgbClr val="000000"/>
                </a:solidFill>
                <a:latin typeface="Consolas" panose="020B0609020204030204" pitchFamily="49" charset="0"/>
              </a:rPr>
              <a:t>}</a:t>
            </a:r>
            <a:endParaRPr lang="ko-KR" altLang="en-US" dirty="0"/>
          </a:p>
        </p:txBody>
      </p:sp>
    </p:spTree>
    <p:extLst>
      <p:ext uri="{BB962C8B-B14F-4D97-AF65-F5344CB8AC3E}">
        <p14:creationId xmlns:p14="http://schemas.microsoft.com/office/powerpoint/2010/main" val="324862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14</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Run Eureka on the server side</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직사각형 9">
            <a:extLst>
              <a:ext uri="{FF2B5EF4-FFF2-40B4-BE49-F238E27FC236}">
                <a16:creationId xmlns:a16="http://schemas.microsoft.com/office/drawing/2014/main" id="{68B1C7D6-6596-483C-A74B-6CDA742FC77D}"/>
              </a:ext>
            </a:extLst>
          </p:cNvPr>
          <p:cNvSpPr/>
          <p:nvPr/>
        </p:nvSpPr>
        <p:spPr>
          <a:xfrm>
            <a:off x="1077284" y="1914572"/>
            <a:ext cx="7581900" cy="3139321"/>
          </a:xfrm>
          <a:prstGeom prst="rect">
            <a:avLst/>
          </a:prstGeom>
        </p:spPr>
        <p:txBody>
          <a:bodyPr wrap="square">
            <a:spAutoFit/>
          </a:bodyPr>
          <a:lstStyle/>
          <a:p>
            <a:r>
              <a:rPr lang="en-US" altLang="ko-KR" dirty="0">
                <a:solidFill>
                  <a:srgbClr val="00C832"/>
                </a:solidFill>
                <a:latin typeface="Consolas" panose="020B0609020204030204" pitchFamily="49" charset="0"/>
              </a:rPr>
              <a:t>spring:</a:t>
            </a:r>
            <a:r>
              <a:rPr lang="en-US" altLang="ko-KR" dirty="0">
                <a:solidFill>
                  <a:srgbClr val="000000"/>
                </a:solidFill>
                <a:latin typeface="Consolas" panose="020B0609020204030204" pitchFamily="49" charset="0"/>
              </a:rPr>
              <a:t>  </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application:</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name:</a:t>
            </a:r>
            <a:r>
              <a:rPr lang="en-US" altLang="ko-KR" dirty="0">
                <a:solidFill>
                  <a:srgbClr val="000000"/>
                </a:solidFill>
                <a:latin typeface="Consolas" panose="020B0609020204030204" pitchFamily="49" charset="0"/>
              </a:rPr>
              <a:t> discovery-service</a:t>
            </a:r>
          </a:p>
          <a:p>
            <a:endParaRPr lang="ko-KR" altLang="en-US" dirty="0">
              <a:latin typeface="Consolas" panose="020B0609020204030204" pitchFamily="49" charset="0"/>
            </a:endParaRPr>
          </a:p>
          <a:p>
            <a:r>
              <a:rPr lang="en-US" altLang="ko-KR" dirty="0">
                <a:solidFill>
                  <a:srgbClr val="00C832"/>
                </a:solidFill>
                <a:latin typeface="Consolas" panose="020B0609020204030204" pitchFamily="49" charset="0"/>
              </a:rPr>
              <a:t>server:</a:t>
            </a:r>
            <a:r>
              <a:rPr lang="en-US" altLang="ko-KR" dirty="0">
                <a:solidFill>
                  <a:srgbClr val="000000"/>
                </a:solidFill>
                <a:latin typeface="Consolas" panose="020B0609020204030204" pitchFamily="49" charset="0"/>
              </a:rPr>
              <a:t>  </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port:</a:t>
            </a:r>
            <a:r>
              <a:rPr lang="en-US" altLang="ko-KR" dirty="0">
                <a:solidFill>
                  <a:srgbClr val="000000"/>
                </a:solidFill>
                <a:latin typeface="Consolas" panose="020B0609020204030204" pitchFamily="49" charset="0"/>
              </a:rPr>
              <a:t> ${PORT:8761}</a:t>
            </a:r>
          </a:p>
          <a:p>
            <a:r>
              <a:rPr lang="ko-KR" altLang="en-US" dirty="0">
                <a:solidFill>
                  <a:srgbClr val="000000"/>
                </a:solidFill>
                <a:latin typeface="Consolas" panose="020B0609020204030204" pitchFamily="49" charset="0"/>
              </a:rPr>
              <a:t>      </a:t>
            </a:r>
          </a:p>
          <a:p>
            <a:r>
              <a:rPr lang="en-US" altLang="ko-KR" dirty="0">
                <a:solidFill>
                  <a:srgbClr val="00C832"/>
                </a:solidFill>
                <a:latin typeface="Consolas" panose="020B0609020204030204" pitchFamily="49" charset="0"/>
              </a:rPr>
              <a:t>eureka:</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client:</a:t>
            </a:r>
          </a:p>
          <a:p>
            <a:r>
              <a:rPr lang="en-US" altLang="ko-KR" dirty="0">
                <a:solidFill>
                  <a:srgbClr val="000000"/>
                </a:solidFill>
                <a:latin typeface="Consolas" panose="020B0609020204030204" pitchFamily="49" charset="0"/>
              </a:rPr>
              <a:t>    </a:t>
            </a:r>
            <a:r>
              <a:rPr lang="en-US" altLang="ko-KR" dirty="0" err="1">
                <a:solidFill>
                  <a:srgbClr val="00C832"/>
                </a:solidFill>
                <a:latin typeface="Consolas" panose="020B0609020204030204" pitchFamily="49" charset="0"/>
              </a:rPr>
              <a:t>registerWithEureka</a:t>
            </a:r>
            <a:r>
              <a:rPr lang="en-US" altLang="ko-KR" dirty="0">
                <a:solidFill>
                  <a:srgbClr val="00C832"/>
                </a:solidFill>
                <a:latin typeface="Consolas" panose="020B0609020204030204" pitchFamily="49" charset="0"/>
              </a:rPr>
              <a:t>:</a:t>
            </a:r>
            <a:r>
              <a:rPr lang="en-US" altLang="ko-KR" dirty="0">
                <a:solidFill>
                  <a:srgbClr val="000000"/>
                </a:solidFill>
                <a:latin typeface="Consolas" panose="020B0609020204030204" pitchFamily="49" charset="0"/>
              </a:rPr>
              <a:t> </a:t>
            </a:r>
            <a:r>
              <a:rPr lang="en-US" altLang="ko-KR" b="1" dirty="0">
                <a:solidFill>
                  <a:srgbClr val="094F05"/>
                </a:solidFill>
                <a:latin typeface="Consolas" panose="020B0609020204030204" pitchFamily="49" charset="0"/>
              </a:rPr>
              <a:t>false</a:t>
            </a:r>
          </a:p>
          <a:p>
            <a:r>
              <a:rPr lang="en-US" altLang="ko-KR" dirty="0">
                <a:solidFill>
                  <a:srgbClr val="000000"/>
                </a:solidFill>
                <a:latin typeface="Consolas" panose="020B0609020204030204" pitchFamily="49" charset="0"/>
              </a:rPr>
              <a:t>    </a:t>
            </a:r>
            <a:r>
              <a:rPr lang="en-US" altLang="ko-KR" dirty="0" err="1">
                <a:solidFill>
                  <a:srgbClr val="00C832"/>
                </a:solidFill>
                <a:latin typeface="Consolas" panose="020B0609020204030204" pitchFamily="49" charset="0"/>
              </a:rPr>
              <a:t>fetchRegistry</a:t>
            </a:r>
            <a:r>
              <a:rPr lang="en-US" altLang="ko-KR" dirty="0">
                <a:solidFill>
                  <a:srgbClr val="00C832"/>
                </a:solidFill>
                <a:latin typeface="Consolas" panose="020B0609020204030204" pitchFamily="49" charset="0"/>
              </a:rPr>
              <a:t>:</a:t>
            </a:r>
            <a:r>
              <a:rPr lang="en-US" altLang="ko-KR" dirty="0">
                <a:solidFill>
                  <a:srgbClr val="000000"/>
                </a:solidFill>
                <a:latin typeface="Consolas" panose="020B0609020204030204" pitchFamily="49" charset="0"/>
              </a:rPr>
              <a:t> </a:t>
            </a:r>
            <a:r>
              <a:rPr lang="en-US" altLang="ko-KR" b="1" dirty="0">
                <a:solidFill>
                  <a:srgbClr val="094F05"/>
                </a:solidFill>
                <a:latin typeface="Consolas" panose="020B0609020204030204" pitchFamily="49" charset="0"/>
              </a:rPr>
              <a:t>false</a:t>
            </a:r>
            <a:endParaRPr lang="ko-KR" altLang="en-US" dirty="0"/>
          </a:p>
        </p:txBody>
      </p:sp>
      <p:sp>
        <p:nvSpPr>
          <p:cNvPr id="11" name="말풍선: 사각형 10">
            <a:extLst>
              <a:ext uri="{FF2B5EF4-FFF2-40B4-BE49-F238E27FC236}">
                <a16:creationId xmlns:a16="http://schemas.microsoft.com/office/drawing/2014/main" id="{21C2416E-114C-45B4-939A-8AC8CEDAE252}"/>
              </a:ext>
            </a:extLst>
          </p:cNvPr>
          <p:cNvSpPr/>
          <p:nvPr/>
        </p:nvSpPr>
        <p:spPr>
          <a:xfrm>
            <a:off x="5143756" y="2356574"/>
            <a:ext cx="4762244" cy="1851813"/>
          </a:xfrm>
          <a:prstGeom prst="wedgeRectCallout">
            <a:avLst>
              <a:gd name="adj1" fmla="val -54467"/>
              <a:gd name="adj2" fmla="val 65590"/>
            </a:avLst>
          </a:prstGeom>
          <a:solidFill>
            <a:schemeClr val="bg1">
              <a:lumMod val="95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altLang="ko-KR" dirty="0">
                <a:solidFill>
                  <a:srgbClr val="24292E"/>
                </a:solidFill>
                <a:latin typeface="+mn-ea"/>
                <a:cs typeface="Arial"/>
                <a:sym typeface="Arial"/>
              </a:rPr>
              <a:t>Server starter is client-inclusive, useful only for peer-to-peer communication between discovery instances when operating in high-availability mode</a:t>
            </a:r>
          </a:p>
          <a:p>
            <a:pPr marL="342900" indent="-342900">
              <a:buFont typeface="Arial" panose="020B0604020202020204" pitchFamily="34" charset="0"/>
              <a:buChar char="•"/>
            </a:pPr>
            <a:r>
              <a:rPr lang="en-US" altLang="ko-KR" dirty="0">
                <a:solidFill>
                  <a:srgbClr val="24292E"/>
                </a:solidFill>
                <a:latin typeface="+mn-ea"/>
                <a:cs typeface="Arial"/>
                <a:sym typeface="Arial"/>
              </a:rPr>
              <a:t>Disable the client if not required, as shown here</a:t>
            </a:r>
            <a:endParaRPr lang="ko-KR" altLang="en-US" dirty="0">
              <a:solidFill>
                <a:srgbClr val="24292E"/>
              </a:solidFill>
              <a:latin typeface="+mn-ea"/>
              <a:cs typeface="Arial"/>
              <a:sym typeface="Arial"/>
            </a:endParaRPr>
          </a:p>
        </p:txBody>
      </p:sp>
    </p:spTree>
    <p:extLst>
      <p:ext uri="{BB962C8B-B14F-4D97-AF65-F5344CB8AC3E}">
        <p14:creationId xmlns:p14="http://schemas.microsoft.com/office/powerpoint/2010/main" val="3854004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15</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Enable Eureka on the client side</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ACD67FF2-6A55-44B2-BB55-8D6E55C0BD98}"/>
              </a:ext>
            </a:extLst>
          </p:cNvPr>
          <p:cNvSpPr/>
          <p:nvPr/>
        </p:nvSpPr>
        <p:spPr>
          <a:xfrm>
            <a:off x="560387" y="1540365"/>
            <a:ext cx="8865911" cy="2974285"/>
          </a:xfrm>
          <a:prstGeom prst="roundRect">
            <a:avLst>
              <a:gd name="adj" fmla="val 7382"/>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It's all about communicating with the Eureka server</a:t>
            </a:r>
          </a:p>
          <a:p>
            <a:pPr marL="342900" indent="-342900">
              <a:buFont typeface="Arial" panose="020B0604020202020204" pitchFamily="34" charset="0"/>
              <a:buChar char="•"/>
            </a:pPr>
            <a:r>
              <a:rPr lang="en-US" altLang="ko-KR" sz="2000" dirty="0">
                <a:solidFill>
                  <a:srgbClr val="24292E"/>
                </a:solidFill>
                <a:latin typeface="+mn-ea"/>
                <a:cs typeface="Arial"/>
                <a:sym typeface="Arial"/>
              </a:rPr>
              <a:t>Register yourself and send the host, port, status information URL, and homepage URL</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Eureka server receives a heartbeat message from an instance of the service</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If a heart beat message is not received for a set period of time, the service will be deleted from the registry</a:t>
            </a:r>
          </a:p>
          <a:p>
            <a:pPr marL="342900" indent="-342900">
              <a:buFont typeface="Arial" panose="020B0604020202020204" pitchFamily="34" charset="0"/>
              <a:buChar char="•"/>
            </a:pPr>
            <a:r>
              <a:rPr lang="en-US" altLang="ko-KR" sz="2000" dirty="0">
                <a:solidFill>
                  <a:srgbClr val="24292E"/>
                </a:solidFill>
                <a:latin typeface="+mn-ea"/>
                <a:cs typeface="Arial"/>
                <a:sym typeface="Arial"/>
              </a:rPr>
              <a:t>Get data from the server, caching it, and periodically checking for changes</a:t>
            </a:r>
            <a:endParaRPr lang="ko-KR" altLang="en-US" sz="2000" dirty="0">
              <a:solidFill>
                <a:srgbClr val="24292E"/>
              </a:solidFill>
              <a:latin typeface="+mn-ea"/>
              <a:cs typeface="Arial"/>
              <a:sym typeface="Arial"/>
            </a:endParaRPr>
          </a:p>
        </p:txBody>
      </p:sp>
      <p:sp>
        <p:nvSpPr>
          <p:cNvPr id="5" name="직사각형 4">
            <a:extLst>
              <a:ext uri="{FF2B5EF4-FFF2-40B4-BE49-F238E27FC236}">
                <a16:creationId xmlns:a16="http://schemas.microsoft.com/office/drawing/2014/main" id="{A084A310-3EE0-4DC8-B485-007BC299E1B6}"/>
              </a:ext>
            </a:extLst>
          </p:cNvPr>
          <p:cNvSpPr/>
          <p:nvPr/>
        </p:nvSpPr>
        <p:spPr>
          <a:xfrm>
            <a:off x="993138" y="4584095"/>
            <a:ext cx="7495983" cy="2308324"/>
          </a:xfrm>
          <a:prstGeom prst="rect">
            <a:avLst/>
          </a:prstGeom>
        </p:spPr>
        <p:txBody>
          <a:bodyPr wrap="square">
            <a:spAutoFit/>
          </a:bodyPr>
          <a:lstStyle/>
          <a:p>
            <a:r>
              <a:rPr lang="en-US" altLang="ko-KR" dirty="0">
                <a:solidFill>
                  <a:srgbClr val="008080"/>
                </a:solidFill>
                <a:latin typeface="Consolas" panose="020B0609020204030204" pitchFamily="49" charset="0"/>
              </a:rPr>
              <a:t>&lt;</a:t>
            </a:r>
            <a:r>
              <a:rPr lang="en-US" altLang="ko-KR" dirty="0">
                <a:solidFill>
                  <a:srgbClr val="3F7F7F"/>
                </a:solidFill>
                <a:latin typeface="Consolas" panose="020B0609020204030204" pitchFamily="49" charset="0"/>
              </a:rPr>
              <a:t>dependency</a:t>
            </a:r>
            <a:r>
              <a:rPr lang="en-US" altLang="ko-KR" dirty="0">
                <a:solidFill>
                  <a:srgbClr val="008080"/>
                </a:solidFill>
                <a:latin typeface="Consolas" panose="020B0609020204030204" pitchFamily="49" charset="0"/>
              </a:rPr>
              <a:t>&gt;</a:t>
            </a:r>
          </a:p>
          <a:p>
            <a:r>
              <a:rPr lang="en-US" altLang="ko-KR" dirty="0">
                <a:solidFill>
                  <a:srgbClr val="008080"/>
                </a:solidFill>
                <a:latin typeface="Consolas" panose="020B0609020204030204" pitchFamily="49" charset="0"/>
              </a:rPr>
              <a:t>  &lt;</a:t>
            </a:r>
            <a:r>
              <a:rPr lang="en-US" altLang="ko-KR" dirty="0" err="1">
                <a:solidFill>
                  <a:srgbClr val="3F7F7F"/>
                </a:solidFill>
                <a:latin typeface="Consolas" panose="020B0609020204030204" pitchFamily="49" charset="0"/>
              </a:rPr>
              <a:t>groupId</a:t>
            </a:r>
            <a:r>
              <a:rPr lang="en-US" altLang="ko-KR" dirty="0">
                <a:solidFill>
                  <a:srgbClr val="008080"/>
                </a:solidFill>
                <a:latin typeface="Consolas" panose="020B0609020204030204" pitchFamily="49" charset="0"/>
              </a:rPr>
              <a:t>&gt;</a:t>
            </a:r>
            <a:r>
              <a:rPr lang="en-US" altLang="ko-KR" dirty="0" err="1">
                <a:solidFill>
                  <a:srgbClr val="000000"/>
                </a:solidFill>
                <a:latin typeface="Consolas" panose="020B0609020204030204" pitchFamily="49" charset="0"/>
              </a:rPr>
              <a:t>org.springframework.cloud</a:t>
            </a:r>
            <a:r>
              <a:rPr lang="en-US" altLang="ko-KR" dirty="0">
                <a:solidFill>
                  <a:srgbClr val="008080"/>
                </a:solidFill>
                <a:latin typeface="Consolas" panose="020B0609020204030204" pitchFamily="49" charset="0"/>
              </a:rPr>
              <a:t>&lt;/</a:t>
            </a:r>
            <a:r>
              <a:rPr lang="en-US" altLang="ko-KR" dirty="0" err="1">
                <a:solidFill>
                  <a:srgbClr val="3F7F7F"/>
                </a:solidFill>
                <a:latin typeface="Consolas" panose="020B0609020204030204" pitchFamily="49" charset="0"/>
              </a:rPr>
              <a:t>groupId</a:t>
            </a:r>
            <a:r>
              <a:rPr lang="en-US" altLang="ko-KR" dirty="0">
                <a:solidFill>
                  <a:srgbClr val="008080"/>
                </a:solidFill>
                <a:latin typeface="Consolas" panose="020B0609020204030204" pitchFamily="49" charset="0"/>
              </a:rPr>
              <a:t>&gt;</a:t>
            </a:r>
          </a:p>
          <a:p>
            <a:r>
              <a:rPr lang="en-US" altLang="ko-KR" dirty="0">
                <a:solidFill>
                  <a:srgbClr val="008080"/>
                </a:solidFill>
                <a:latin typeface="Consolas" panose="020B0609020204030204" pitchFamily="49" charset="0"/>
              </a:rPr>
              <a:t>  &lt;</a:t>
            </a:r>
            <a:r>
              <a:rPr lang="en-US" altLang="ko-KR" dirty="0" err="1">
                <a:solidFill>
                  <a:srgbClr val="3F7F7F"/>
                </a:solidFill>
                <a:latin typeface="Consolas" panose="020B0609020204030204" pitchFamily="49" charset="0"/>
              </a:rPr>
              <a:t>artifactId</a:t>
            </a:r>
            <a:r>
              <a:rPr lang="en-US" altLang="ko-KR" dirty="0">
                <a:solidFill>
                  <a:srgbClr val="008080"/>
                </a:solidFill>
                <a:latin typeface="Consolas" panose="020B0609020204030204" pitchFamily="49" charset="0"/>
              </a:rPr>
              <a:t>&gt;</a:t>
            </a:r>
            <a:r>
              <a:rPr lang="en-US" altLang="ko-KR" dirty="0">
                <a:solidFill>
                  <a:srgbClr val="000000"/>
                </a:solidFill>
                <a:latin typeface="Consolas" panose="020B0609020204030204" pitchFamily="49" charset="0"/>
              </a:rPr>
              <a:t>spring-cloud-starter-eureka</a:t>
            </a:r>
            <a:r>
              <a:rPr lang="en-US" altLang="ko-KR" dirty="0">
                <a:solidFill>
                  <a:srgbClr val="008080"/>
                </a:solidFill>
                <a:latin typeface="Consolas" panose="020B0609020204030204" pitchFamily="49" charset="0"/>
              </a:rPr>
              <a:t>&lt;/</a:t>
            </a:r>
            <a:r>
              <a:rPr lang="en-US" altLang="ko-KR" dirty="0" err="1">
                <a:solidFill>
                  <a:srgbClr val="3F7F7F"/>
                </a:solidFill>
                <a:latin typeface="Consolas" panose="020B0609020204030204" pitchFamily="49" charset="0"/>
              </a:rPr>
              <a:t>artifactId</a:t>
            </a:r>
            <a:r>
              <a:rPr lang="en-US" altLang="ko-KR" dirty="0">
                <a:solidFill>
                  <a:srgbClr val="008080"/>
                </a:solidFill>
                <a:latin typeface="Consolas" panose="020B0609020204030204" pitchFamily="49" charset="0"/>
              </a:rPr>
              <a:t>&gt;</a:t>
            </a:r>
          </a:p>
          <a:p>
            <a:r>
              <a:rPr lang="en-US" altLang="ko-KR" dirty="0">
                <a:solidFill>
                  <a:srgbClr val="008080"/>
                </a:solidFill>
                <a:latin typeface="Consolas" panose="020B0609020204030204" pitchFamily="49" charset="0"/>
              </a:rPr>
              <a:t>&lt;/</a:t>
            </a:r>
            <a:r>
              <a:rPr lang="en-US" altLang="ko-KR" dirty="0">
                <a:solidFill>
                  <a:srgbClr val="3F7F7F"/>
                </a:solidFill>
                <a:latin typeface="Consolas" panose="020B0609020204030204" pitchFamily="49" charset="0"/>
              </a:rPr>
              <a:t>dependency</a:t>
            </a:r>
            <a:r>
              <a:rPr lang="en-US" altLang="ko-KR" dirty="0">
                <a:solidFill>
                  <a:srgbClr val="008080"/>
                </a:solidFill>
                <a:latin typeface="Consolas" panose="020B0609020204030204" pitchFamily="49" charset="0"/>
              </a:rPr>
              <a:t>&gt;</a:t>
            </a:r>
          </a:p>
          <a:p>
            <a:r>
              <a:rPr lang="en-US" altLang="ko-KR" dirty="0">
                <a:solidFill>
                  <a:srgbClr val="008080"/>
                </a:solidFill>
                <a:latin typeface="Consolas" panose="020B0609020204030204" pitchFamily="49" charset="0"/>
              </a:rPr>
              <a:t>&lt;</a:t>
            </a:r>
            <a:r>
              <a:rPr lang="en-US" altLang="ko-KR" dirty="0">
                <a:solidFill>
                  <a:srgbClr val="3F7F7F"/>
                </a:solidFill>
                <a:latin typeface="Consolas" panose="020B0609020204030204" pitchFamily="49" charset="0"/>
              </a:rPr>
              <a:t>dependency</a:t>
            </a:r>
            <a:r>
              <a:rPr lang="en-US" altLang="ko-KR" dirty="0">
                <a:solidFill>
                  <a:srgbClr val="008080"/>
                </a:solidFill>
                <a:latin typeface="Consolas" panose="020B0609020204030204" pitchFamily="49" charset="0"/>
              </a:rPr>
              <a:t>&gt;</a:t>
            </a:r>
          </a:p>
          <a:p>
            <a:r>
              <a:rPr lang="en-US" altLang="ko-KR" dirty="0">
                <a:solidFill>
                  <a:srgbClr val="008080"/>
                </a:solidFill>
                <a:latin typeface="Consolas" panose="020B0609020204030204" pitchFamily="49" charset="0"/>
              </a:rPr>
              <a:t>  &lt;</a:t>
            </a:r>
            <a:r>
              <a:rPr lang="en-US" altLang="ko-KR" dirty="0" err="1">
                <a:solidFill>
                  <a:srgbClr val="3F7F7F"/>
                </a:solidFill>
                <a:latin typeface="Consolas" panose="020B0609020204030204" pitchFamily="49" charset="0"/>
              </a:rPr>
              <a:t>groupId</a:t>
            </a:r>
            <a:r>
              <a:rPr lang="en-US" altLang="ko-KR" dirty="0">
                <a:solidFill>
                  <a:srgbClr val="008080"/>
                </a:solidFill>
                <a:latin typeface="Consolas" panose="020B0609020204030204" pitchFamily="49" charset="0"/>
              </a:rPr>
              <a:t>&gt;</a:t>
            </a:r>
            <a:r>
              <a:rPr lang="en-US" altLang="ko-KR" dirty="0" err="1">
                <a:solidFill>
                  <a:srgbClr val="000000"/>
                </a:solidFill>
                <a:latin typeface="Consolas" panose="020B0609020204030204" pitchFamily="49" charset="0"/>
              </a:rPr>
              <a:t>org.springframework.boot</a:t>
            </a:r>
            <a:r>
              <a:rPr lang="en-US" altLang="ko-KR" dirty="0">
                <a:solidFill>
                  <a:srgbClr val="008080"/>
                </a:solidFill>
                <a:latin typeface="Consolas" panose="020B0609020204030204" pitchFamily="49" charset="0"/>
              </a:rPr>
              <a:t>&lt;/</a:t>
            </a:r>
            <a:r>
              <a:rPr lang="en-US" altLang="ko-KR" dirty="0" err="1">
                <a:solidFill>
                  <a:srgbClr val="3F7F7F"/>
                </a:solidFill>
                <a:latin typeface="Consolas" panose="020B0609020204030204" pitchFamily="49" charset="0"/>
              </a:rPr>
              <a:t>groupId</a:t>
            </a:r>
            <a:r>
              <a:rPr lang="en-US" altLang="ko-KR" dirty="0">
                <a:solidFill>
                  <a:srgbClr val="008080"/>
                </a:solidFill>
                <a:latin typeface="Consolas" panose="020B0609020204030204" pitchFamily="49" charset="0"/>
              </a:rPr>
              <a:t>&gt;</a:t>
            </a:r>
          </a:p>
          <a:p>
            <a:r>
              <a:rPr lang="en-US" altLang="ko-KR" dirty="0">
                <a:solidFill>
                  <a:srgbClr val="008080"/>
                </a:solidFill>
                <a:latin typeface="Consolas" panose="020B0609020204030204" pitchFamily="49" charset="0"/>
              </a:rPr>
              <a:t>  &lt;</a:t>
            </a:r>
            <a:r>
              <a:rPr lang="en-US" altLang="ko-KR" dirty="0" err="1">
                <a:solidFill>
                  <a:srgbClr val="3F7F7F"/>
                </a:solidFill>
                <a:latin typeface="Consolas" panose="020B0609020204030204" pitchFamily="49" charset="0"/>
              </a:rPr>
              <a:t>artifactId</a:t>
            </a:r>
            <a:r>
              <a:rPr lang="en-US" altLang="ko-KR" dirty="0">
                <a:solidFill>
                  <a:srgbClr val="008080"/>
                </a:solidFill>
                <a:latin typeface="Consolas" panose="020B0609020204030204" pitchFamily="49" charset="0"/>
              </a:rPr>
              <a:t>&gt;</a:t>
            </a:r>
            <a:r>
              <a:rPr lang="en-US" altLang="ko-KR" dirty="0">
                <a:solidFill>
                  <a:srgbClr val="000000"/>
                </a:solidFill>
                <a:latin typeface="Consolas" panose="020B0609020204030204" pitchFamily="49" charset="0"/>
              </a:rPr>
              <a:t>spring-boot-starter-actuator</a:t>
            </a:r>
            <a:r>
              <a:rPr lang="en-US" altLang="ko-KR" dirty="0">
                <a:solidFill>
                  <a:srgbClr val="008080"/>
                </a:solidFill>
                <a:latin typeface="Consolas" panose="020B0609020204030204" pitchFamily="49" charset="0"/>
              </a:rPr>
              <a:t>&lt;/</a:t>
            </a:r>
            <a:r>
              <a:rPr lang="en-US" altLang="ko-KR" dirty="0" err="1">
                <a:solidFill>
                  <a:srgbClr val="3F7F7F"/>
                </a:solidFill>
                <a:latin typeface="Consolas" panose="020B0609020204030204" pitchFamily="49" charset="0"/>
              </a:rPr>
              <a:t>artifactId</a:t>
            </a:r>
            <a:r>
              <a:rPr lang="en-US" altLang="ko-KR" dirty="0">
                <a:solidFill>
                  <a:srgbClr val="008080"/>
                </a:solidFill>
                <a:latin typeface="Consolas" panose="020B0609020204030204" pitchFamily="49" charset="0"/>
              </a:rPr>
              <a:t>&gt;</a:t>
            </a:r>
          </a:p>
          <a:p>
            <a:r>
              <a:rPr lang="en-US" altLang="ko-KR" dirty="0">
                <a:solidFill>
                  <a:srgbClr val="008080"/>
                </a:solidFill>
                <a:latin typeface="Consolas" panose="020B0609020204030204" pitchFamily="49" charset="0"/>
              </a:rPr>
              <a:t>&lt;/</a:t>
            </a:r>
            <a:r>
              <a:rPr lang="en-US" altLang="ko-KR" dirty="0">
                <a:solidFill>
                  <a:srgbClr val="3F7F7F"/>
                </a:solidFill>
                <a:latin typeface="Consolas" panose="020B0609020204030204" pitchFamily="49" charset="0"/>
              </a:rPr>
              <a:t>dependency</a:t>
            </a:r>
            <a:r>
              <a:rPr lang="en-US" altLang="ko-KR" dirty="0">
                <a:solidFill>
                  <a:srgbClr val="008080"/>
                </a:solidFill>
                <a:latin typeface="Consolas" panose="020B0609020204030204" pitchFamily="49" charset="0"/>
              </a:rPr>
              <a:t>&gt;</a:t>
            </a:r>
            <a:endParaRPr lang="ko-KR" altLang="en-US" dirty="0"/>
          </a:p>
        </p:txBody>
      </p:sp>
    </p:spTree>
    <p:extLst>
      <p:ext uri="{BB962C8B-B14F-4D97-AF65-F5344CB8AC3E}">
        <p14:creationId xmlns:p14="http://schemas.microsoft.com/office/powerpoint/2010/main" val="2685157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16</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Enable Eureka on the client side</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ACD67FF2-6A55-44B2-BB55-8D6E55C0BD98}"/>
              </a:ext>
            </a:extLst>
          </p:cNvPr>
          <p:cNvSpPr/>
          <p:nvPr/>
        </p:nvSpPr>
        <p:spPr>
          <a:xfrm>
            <a:off x="560387" y="1610381"/>
            <a:ext cx="8785225" cy="1482624"/>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@EnableDiscoveryClient exists in spring-cloud-commons and can be used when Consul, Eureka, Zookeeper, etc. are on the class path</a:t>
            </a:r>
          </a:p>
          <a:p>
            <a:pPr marL="342900" indent="-342900">
              <a:buFont typeface="Arial" panose="020B0604020202020204" pitchFamily="34" charset="0"/>
              <a:buChar char="•"/>
            </a:pPr>
            <a:r>
              <a:rPr lang="en-US" altLang="ko-KR" sz="2000" dirty="0">
                <a:solidFill>
                  <a:srgbClr val="24292E"/>
                </a:solidFill>
                <a:latin typeface="+mn-ea"/>
                <a:cs typeface="Arial"/>
                <a:sym typeface="Arial"/>
              </a:rPr>
              <a:t>@EnableEurekaClient exists in spring-cloud-</a:t>
            </a:r>
            <a:r>
              <a:rPr lang="en-US" altLang="ko-KR" sz="2000" dirty="0" err="1">
                <a:solidFill>
                  <a:srgbClr val="24292E"/>
                </a:solidFill>
                <a:latin typeface="+mn-ea"/>
                <a:cs typeface="Arial"/>
                <a:sym typeface="Arial"/>
              </a:rPr>
              <a:t>netflix</a:t>
            </a:r>
            <a:r>
              <a:rPr lang="en-US" altLang="ko-KR" sz="2000" dirty="0">
                <a:solidFill>
                  <a:srgbClr val="24292E"/>
                </a:solidFill>
                <a:latin typeface="+mn-ea"/>
                <a:cs typeface="Arial"/>
                <a:sym typeface="Arial"/>
              </a:rPr>
              <a:t> and works only for Eureka</a:t>
            </a:r>
            <a:endParaRPr lang="ko-KR" altLang="en-US" sz="2000" dirty="0">
              <a:solidFill>
                <a:srgbClr val="24292E"/>
              </a:solidFill>
              <a:latin typeface="+mn-ea"/>
              <a:cs typeface="Arial"/>
              <a:sym typeface="Arial"/>
            </a:endParaRPr>
          </a:p>
        </p:txBody>
      </p:sp>
      <p:sp>
        <p:nvSpPr>
          <p:cNvPr id="7" name="직사각형 6">
            <a:extLst>
              <a:ext uri="{FF2B5EF4-FFF2-40B4-BE49-F238E27FC236}">
                <a16:creationId xmlns:a16="http://schemas.microsoft.com/office/drawing/2014/main" id="{DBEB0242-B05D-4AE0-BB1C-3626E7F8A009}"/>
              </a:ext>
            </a:extLst>
          </p:cNvPr>
          <p:cNvSpPr/>
          <p:nvPr/>
        </p:nvSpPr>
        <p:spPr>
          <a:xfrm>
            <a:off x="850276" y="3322177"/>
            <a:ext cx="8785225" cy="1815882"/>
          </a:xfrm>
          <a:prstGeom prst="rect">
            <a:avLst/>
          </a:prstGeom>
        </p:spPr>
        <p:txBody>
          <a:bodyPr wrap="square">
            <a:spAutoFit/>
          </a:bodyPr>
          <a:lstStyle/>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SpringBootApplication</a:t>
            </a:r>
            <a:endParaRPr lang="en-US" altLang="ko-KR" sz="1600" dirty="0">
              <a:solidFill>
                <a:srgbClr val="646464"/>
              </a:solidFill>
              <a:latin typeface="Consolas" panose="020B0609020204030204" pitchFamily="49" charset="0"/>
            </a:endParaRP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EnableDiscoveryClient</a:t>
            </a:r>
            <a:endParaRPr lang="en-US" altLang="ko-KR" sz="1600" dirty="0">
              <a:solidFill>
                <a:srgbClr val="646464"/>
              </a:solidFill>
              <a:latin typeface="Consolas" panose="020B0609020204030204" pitchFamily="49" charset="0"/>
            </a:endParaRP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ClientApplication</a:t>
            </a:r>
            <a:r>
              <a:rPr lang="en-US" altLang="ko-KR" sz="1600" b="1"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b="1" dirty="0">
                <a:solidFill>
                  <a:srgbClr val="7F0055"/>
                </a:solidFill>
                <a:latin typeface="Consolas" panose="020B0609020204030204" pitchFamily="49" charset="0"/>
              </a:rPr>
              <a:t>  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static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void</a:t>
            </a:r>
            <a:r>
              <a:rPr lang="en-US" altLang="ko-KR" sz="1600" b="1" dirty="0">
                <a:solidFill>
                  <a:srgbClr val="000000"/>
                </a:solidFill>
                <a:latin typeface="Consolas" panose="020B0609020204030204" pitchFamily="49" charset="0"/>
              </a:rPr>
              <a:t> main(String[] </a:t>
            </a:r>
            <a:r>
              <a:rPr lang="en-US" altLang="ko-KR" sz="1600" b="1" dirty="0" err="1">
                <a:solidFill>
                  <a:srgbClr val="6A3E3E"/>
                </a:solidFill>
                <a:latin typeface="Consolas" panose="020B0609020204030204" pitchFamily="49" charset="0"/>
              </a:rPr>
              <a:t>args</a:t>
            </a:r>
            <a:r>
              <a:rPr lang="en-US" altLang="ko-KR" sz="1600" b="1"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    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SpringApplicationBuilder</a:t>
            </a:r>
            <a:r>
              <a:rPr lang="en-US" altLang="ko-KR" sz="1600" b="1" dirty="0">
                <a:solidFill>
                  <a:srgbClr val="000000"/>
                </a:solidFill>
                <a:latin typeface="Consolas" panose="020B0609020204030204" pitchFamily="49" charset="0"/>
              </a:rPr>
              <a:t>(</a:t>
            </a:r>
            <a:r>
              <a:rPr lang="en-US" altLang="ko-KR" sz="1600" b="1" dirty="0" err="1">
                <a:solidFill>
                  <a:srgbClr val="000000"/>
                </a:solidFill>
                <a:latin typeface="Consolas" panose="020B0609020204030204" pitchFamily="49" charset="0"/>
              </a:rPr>
              <a:t>ClientApplication.</a:t>
            </a:r>
            <a:r>
              <a:rPr lang="en-US" altLang="ko-KR" sz="1600" b="1" dirty="0" err="1">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).web(</a:t>
            </a:r>
            <a:r>
              <a:rPr lang="en-US" altLang="ko-KR" sz="1600" b="1" dirty="0">
                <a:solidFill>
                  <a:srgbClr val="7F0055"/>
                </a:solidFill>
                <a:latin typeface="Consolas" panose="020B0609020204030204" pitchFamily="49" charset="0"/>
              </a:rPr>
              <a:t>true</a:t>
            </a:r>
            <a:r>
              <a:rPr lang="en-US" altLang="ko-KR" sz="1600" b="1" dirty="0">
                <a:solidFill>
                  <a:srgbClr val="000000"/>
                </a:solidFill>
                <a:latin typeface="Consolas" panose="020B0609020204030204" pitchFamily="49" charset="0"/>
              </a:rPr>
              <a:t>).run(</a:t>
            </a:r>
            <a:r>
              <a:rPr lang="en-US" altLang="ko-KR" sz="1600" b="1" dirty="0" err="1">
                <a:solidFill>
                  <a:srgbClr val="6A3E3E"/>
                </a:solidFill>
                <a:latin typeface="Consolas" panose="020B0609020204030204" pitchFamily="49" charset="0"/>
              </a:rPr>
              <a:t>args</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829189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17</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Client Registration Example</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pic>
        <p:nvPicPr>
          <p:cNvPr id="5" name="그림 4">
            <a:extLst>
              <a:ext uri="{FF2B5EF4-FFF2-40B4-BE49-F238E27FC236}">
                <a16:creationId xmlns:a16="http://schemas.microsoft.com/office/drawing/2014/main" id="{5856D77D-ED08-44DF-BC61-57A61065F5C1}"/>
              </a:ext>
            </a:extLst>
          </p:cNvPr>
          <p:cNvPicPr>
            <a:picLocks noChangeAspect="1"/>
          </p:cNvPicPr>
          <p:nvPr/>
        </p:nvPicPr>
        <p:blipFill>
          <a:blip r:embed="rId3"/>
          <a:stretch>
            <a:fillRect/>
          </a:stretch>
        </p:blipFill>
        <p:spPr>
          <a:xfrm>
            <a:off x="543172" y="1625316"/>
            <a:ext cx="8875059" cy="5084540"/>
          </a:xfrm>
          <a:prstGeom prst="rect">
            <a:avLst/>
          </a:prstGeom>
        </p:spPr>
      </p:pic>
    </p:spTree>
    <p:extLst>
      <p:ext uri="{BB962C8B-B14F-4D97-AF65-F5344CB8AC3E}">
        <p14:creationId xmlns:p14="http://schemas.microsoft.com/office/powerpoint/2010/main" val="4270330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18</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Unregister at end</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ACD67FF2-6A55-44B2-BB55-8D6E55C0BD98}"/>
              </a:ext>
            </a:extLst>
          </p:cNvPr>
          <p:cNvSpPr/>
          <p:nvPr/>
        </p:nvSpPr>
        <p:spPr>
          <a:xfrm>
            <a:off x="560387" y="1610380"/>
            <a:ext cx="9111387" cy="4116749"/>
          </a:xfrm>
          <a:prstGeom prst="roundRect">
            <a:avLst>
              <a:gd name="adj" fmla="val 5321"/>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Apps must gracefully stop to intercept suspended events or send events to servers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best way to do this is to use the /shutdown API of the actuator</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Call /shutdown API to POST to exit App</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Call http://localhost:8081/shutdown from postman to POST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It can be terminated due to various problems such as the type of server machine, app failure, and network failure. It can still come up on the Eureka server. And the Eureka registration status does not expire. </a:t>
            </a:r>
          </a:p>
          <a:p>
            <a:pPr marL="342900" indent="-342900">
              <a:buFont typeface="Arial" panose="020B0604020202020204" pitchFamily="34" charset="0"/>
              <a:buChar char="•"/>
            </a:pPr>
            <a:r>
              <a:rPr lang="en-US" altLang="ko-KR" sz="2000" dirty="0">
                <a:solidFill>
                  <a:srgbClr val="24292E"/>
                </a:solidFill>
                <a:latin typeface="+mn-ea"/>
                <a:cs typeface="Arial"/>
                <a:sym typeface="Arial"/>
              </a:rPr>
              <a:t>You need to change the default settings to prevent this. </a:t>
            </a:r>
          </a:p>
          <a:p>
            <a:pPr marL="342900" indent="-342900">
              <a:buFont typeface="Arial" panose="020B0604020202020204" pitchFamily="34" charset="0"/>
              <a:buChar char="•"/>
            </a:pPr>
            <a:r>
              <a:rPr lang="en-US" altLang="ko-KR" sz="2000" dirty="0">
                <a:solidFill>
                  <a:srgbClr val="24292E"/>
                </a:solidFill>
                <a:latin typeface="+mn-ea"/>
                <a:cs typeface="Arial"/>
                <a:sym typeface="Arial"/>
              </a:rPr>
              <a:t>Eureka stops expiring registration when a certain number of services do not update their server registration status on time exceeds a certain number. This is to prevent all services registered due to a network failure: self-preservation mode</a:t>
            </a:r>
            <a:endParaRPr lang="ko-KR" altLang="en-US" sz="2000" dirty="0">
              <a:solidFill>
                <a:srgbClr val="24292E"/>
              </a:solidFill>
              <a:latin typeface="+mn-ea"/>
              <a:cs typeface="Arial"/>
              <a:sym typeface="Arial"/>
            </a:endParaRPr>
          </a:p>
        </p:txBody>
      </p:sp>
      <p:sp>
        <p:nvSpPr>
          <p:cNvPr id="5" name="직사각형 4">
            <a:extLst>
              <a:ext uri="{FF2B5EF4-FFF2-40B4-BE49-F238E27FC236}">
                <a16:creationId xmlns:a16="http://schemas.microsoft.com/office/drawing/2014/main" id="{A76AABB2-857E-4FB6-AE9B-A27AEAE6D9EC}"/>
              </a:ext>
            </a:extLst>
          </p:cNvPr>
          <p:cNvSpPr/>
          <p:nvPr/>
        </p:nvSpPr>
        <p:spPr>
          <a:xfrm>
            <a:off x="1328649" y="5728917"/>
            <a:ext cx="4953000" cy="830997"/>
          </a:xfrm>
          <a:prstGeom prst="rect">
            <a:avLst/>
          </a:prstGeom>
        </p:spPr>
        <p:txBody>
          <a:bodyPr>
            <a:spAutoFit/>
          </a:bodyPr>
          <a:lstStyle/>
          <a:p>
            <a:r>
              <a:rPr lang="en-US" altLang="ko-KR" sz="1600" dirty="0">
                <a:solidFill>
                  <a:srgbClr val="00C832"/>
                </a:solidFill>
                <a:latin typeface="Consolas" panose="020B0609020204030204" pitchFamily="49" charset="0"/>
              </a:rPr>
              <a:t>eureka: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server:</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enable-self-preservation:</a:t>
            </a:r>
            <a:r>
              <a:rPr lang="en-US" altLang="ko-KR" sz="1600" dirty="0">
                <a:solidFill>
                  <a:srgbClr val="000000"/>
                </a:solidFill>
                <a:latin typeface="Consolas" panose="020B0609020204030204" pitchFamily="49" charset="0"/>
              </a:rPr>
              <a:t> </a:t>
            </a:r>
            <a:r>
              <a:rPr lang="en-US" altLang="ko-KR" sz="1600" b="1" dirty="0">
                <a:solidFill>
                  <a:srgbClr val="094F05"/>
                </a:solidFill>
                <a:latin typeface="Consolas" panose="020B0609020204030204" pitchFamily="49" charset="0"/>
              </a:rPr>
              <a:t>false</a:t>
            </a:r>
            <a:r>
              <a:rPr lang="en-US" altLang="ko-KR" sz="1600" b="1" dirty="0">
                <a:solidFill>
                  <a:srgbClr val="000000"/>
                </a:solidFill>
                <a:latin typeface="Consolas" panose="020B0609020204030204" pitchFamily="49" charset="0"/>
              </a:rPr>
              <a:t> </a:t>
            </a:r>
            <a:endParaRPr lang="ko-KR" altLang="en-US" dirty="0"/>
          </a:p>
        </p:txBody>
      </p:sp>
      <p:sp>
        <p:nvSpPr>
          <p:cNvPr id="8" name="말풍선: 사각형 7">
            <a:extLst>
              <a:ext uri="{FF2B5EF4-FFF2-40B4-BE49-F238E27FC236}">
                <a16:creationId xmlns:a16="http://schemas.microsoft.com/office/drawing/2014/main" id="{28F2F2E9-5A75-426D-AE21-AB3AC8EFAD04}"/>
              </a:ext>
            </a:extLst>
          </p:cNvPr>
          <p:cNvSpPr/>
          <p:nvPr/>
        </p:nvSpPr>
        <p:spPr>
          <a:xfrm>
            <a:off x="6325823" y="6003450"/>
            <a:ext cx="2549236" cy="612648"/>
          </a:xfrm>
          <a:prstGeom prst="wedgeRectCallout">
            <a:avLst>
              <a:gd name="adj1" fmla="val -71195"/>
              <a:gd name="adj2" fmla="val 15764"/>
            </a:avLst>
          </a:prstGeom>
          <a:solidFill>
            <a:schemeClr val="bg1">
              <a:lumMod val="95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Must be true in operational state</a:t>
            </a:r>
            <a:endParaRPr lang="ko-KR" altLang="en-US" sz="1400" dirty="0">
              <a:solidFill>
                <a:schemeClr val="tx1"/>
              </a:solidFill>
            </a:endParaRPr>
          </a:p>
        </p:txBody>
      </p:sp>
    </p:spTree>
    <p:extLst>
      <p:ext uri="{BB962C8B-B14F-4D97-AF65-F5344CB8AC3E}">
        <p14:creationId xmlns:p14="http://schemas.microsoft.com/office/powerpoint/2010/main" val="4015990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19</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Enable Eureka on the client side</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5" name="직사각형 4">
            <a:extLst>
              <a:ext uri="{FF2B5EF4-FFF2-40B4-BE49-F238E27FC236}">
                <a16:creationId xmlns:a16="http://schemas.microsoft.com/office/drawing/2014/main" id="{3AC6818B-EE86-46A7-9CBF-25C73F8B269A}"/>
              </a:ext>
            </a:extLst>
          </p:cNvPr>
          <p:cNvSpPr/>
          <p:nvPr/>
        </p:nvSpPr>
        <p:spPr>
          <a:xfrm>
            <a:off x="993138" y="1819645"/>
            <a:ext cx="7152316" cy="4031873"/>
          </a:xfrm>
          <a:prstGeom prst="rect">
            <a:avLst/>
          </a:prstGeom>
        </p:spPr>
        <p:txBody>
          <a:bodyPr wrap="square">
            <a:spAutoFit/>
          </a:bodyPr>
          <a:lstStyle/>
          <a:p>
            <a:r>
              <a:rPr lang="en-US" altLang="ko-KR" sz="1600" dirty="0">
                <a:solidFill>
                  <a:srgbClr val="00C832"/>
                </a:solidFill>
                <a:latin typeface="Consolas" panose="020B0609020204030204" pitchFamily="49" charset="0"/>
              </a:rPr>
              <a:t>spring:</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application: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name:</a:t>
            </a:r>
            <a:r>
              <a:rPr lang="en-US" altLang="ko-KR" sz="1600" dirty="0">
                <a:solidFill>
                  <a:srgbClr val="000000"/>
                </a:solidFill>
                <a:latin typeface="Consolas" panose="020B0609020204030204" pitchFamily="49" charset="0"/>
              </a:rPr>
              <a:t> client-service</a:t>
            </a:r>
          </a:p>
          <a:p>
            <a:endParaRPr lang="ko-KR" altLang="en-US" sz="1600" dirty="0">
              <a:latin typeface="Consolas" panose="020B0609020204030204" pitchFamily="49" charset="0"/>
            </a:endParaRPr>
          </a:p>
          <a:p>
            <a:r>
              <a:rPr lang="en-US" altLang="ko-KR" sz="1600" dirty="0">
                <a:solidFill>
                  <a:srgbClr val="00C832"/>
                </a:solidFill>
                <a:latin typeface="Consolas" panose="020B0609020204030204" pitchFamily="49" charset="0"/>
              </a:rPr>
              <a:t>server:</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port:</a:t>
            </a:r>
            <a:r>
              <a:rPr lang="en-US" altLang="ko-KR" sz="1600" dirty="0">
                <a:solidFill>
                  <a:srgbClr val="000000"/>
                </a:solidFill>
                <a:latin typeface="Consolas" panose="020B0609020204030204" pitchFamily="49" charset="0"/>
              </a:rPr>
              <a:t> ${PORT:8081}</a:t>
            </a:r>
          </a:p>
          <a:p>
            <a:endParaRPr lang="ko-KR" altLang="en-US" sz="1600" dirty="0">
              <a:latin typeface="Consolas" panose="020B0609020204030204" pitchFamily="49" charset="0"/>
            </a:endParaRPr>
          </a:p>
          <a:p>
            <a:r>
              <a:rPr lang="en-US" altLang="ko-KR" sz="1600"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client:</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serviceUrl</a:t>
            </a:r>
            <a:r>
              <a:rPr lang="en-US" altLang="ko-KR" sz="1600" dirty="0">
                <a:solidFill>
                  <a:srgbClr val="00C832"/>
                </a:solidFill>
                <a:latin typeface="Consolas" panose="020B0609020204030204" pitchFamily="49" charset="0"/>
              </a:rPr>
              <a:t>:</a:t>
            </a:r>
          </a:p>
          <a:p>
            <a:r>
              <a:rPr lang="it-IT" altLang="ko-KR" sz="1600" dirty="0">
                <a:solidFill>
                  <a:srgbClr val="000000"/>
                </a:solidFill>
                <a:latin typeface="Consolas" panose="020B0609020204030204" pitchFamily="49" charset="0"/>
              </a:rPr>
              <a:t>      </a:t>
            </a:r>
            <a:r>
              <a:rPr lang="it-IT" altLang="ko-KR" sz="1600" dirty="0">
                <a:solidFill>
                  <a:srgbClr val="00C832"/>
                </a:solidFill>
                <a:latin typeface="Consolas" panose="020B0609020204030204" pitchFamily="49" charset="0"/>
              </a:rPr>
              <a:t>defaultZone:</a:t>
            </a:r>
            <a:r>
              <a:rPr lang="it-IT" altLang="ko-KR" sz="1600" dirty="0">
                <a:solidFill>
                  <a:srgbClr val="000000"/>
                </a:solidFill>
                <a:latin typeface="Consolas" panose="020B0609020204030204" pitchFamily="49" charset="0"/>
              </a:rPr>
              <a:t> ${EUREKA_URL:http://localhost:8761/eureka/}</a:t>
            </a:r>
          </a:p>
          <a:p>
            <a:r>
              <a:rPr lang="ko-KR" altLang="en-US" sz="1600" dirty="0">
                <a:solidFill>
                  <a:srgbClr val="000000"/>
                </a:solidFill>
                <a:latin typeface="Consolas" panose="020B0609020204030204" pitchFamily="49" charset="0"/>
              </a:rPr>
              <a:t>   </a:t>
            </a:r>
          </a:p>
          <a:p>
            <a:r>
              <a:rPr lang="en-US" altLang="ko-KR" sz="1600" dirty="0">
                <a:solidFill>
                  <a:srgbClr val="00C832"/>
                </a:solidFill>
                <a:latin typeface="Consolas" panose="020B0609020204030204" pitchFamily="49" charset="0"/>
              </a:rPr>
              <a:t>endpoints:</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shutdown: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enabled:</a:t>
            </a:r>
            <a:r>
              <a:rPr lang="en-US" altLang="ko-KR" sz="1600" dirty="0">
                <a:solidFill>
                  <a:srgbClr val="000000"/>
                </a:solidFill>
                <a:latin typeface="Consolas" panose="020B0609020204030204" pitchFamily="49" charset="0"/>
              </a:rPr>
              <a:t> </a:t>
            </a:r>
            <a:r>
              <a:rPr lang="en-US" altLang="ko-KR" sz="1600" b="1" dirty="0">
                <a:solidFill>
                  <a:srgbClr val="094F05"/>
                </a:solidFill>
                <a:latin typeface="Consolas" panose="020B0609020204030204" pitchFamily="49" charset="0"/>
              </a:rPr>
              <a:t>true</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sensitive:</a:t>
            </a:r>
            <a:r>
              <a:rPr lang="en-US" altLang="ko-KR" sz="1600" dirty="0">
                <a:solidFill>
                  <a:srgbClr val="000000"/>
                </a:solidFill>
                <a:latin typeface="Consolas" panose="020B0609020204030204" pitchFamily="49" charset="0"/>
              </a:rPr>
              <a:t> </a:t>
            </a:r>
            <a:r>
              <a:rPr lang="en-US" altLang="ko-KR" sz="1600" b="1" dirty="0">
                <a:solidFill>
                  <a:srgbClr val="094F05"/>
                </a:solidFill>
                <a:latin typeface="Consolas" panose="020B0609020204030204" pitchFamily="49" charset="0"/>
              </a:rPr>
              <a:t>false</a:t>
            </a:r>
            <a:endParaRPr lang="ko-KR" altLang="en-US" dirty="0"/>
          </a:p>
        </p:txBody>
      </p:sp>
      <p:sp>
        <p:nvSpPr>
          <p:cNvPr id="10" name="말풍선: 사각형 9">
            <a:extLst>
              <a:ext uri="{FF2B5EF4-FFF2-40B4-BE49-F238E27FC236}">
                <a16:creationId xmlns:a16="http://schemas.microsoft.com/office/drawing/2014/main" id="{721E2147-F59E-4F1C-96EA-43FE5E6C1B26}"/>
              </a:ext>
            </a:extLst>
          </p:cNvPr>
          <p:cNvSpPr/>
          <p:nvPr/>
        </p:nvSpPr>
        <p:spPr>
          <a:xfrm>
            <a:off x="4229356" y="5181600"/>
            <a:ext cx="4762244" cy="1034307"/>
          </a:xfrm>
          <a:prstGeom prst="wedgeRectCallout">
            <a:avLst>
              <a:gd name="adj1" fmla="val -68157"/>
              <a:gd name="adj2" fmla="val -21849"/>
            </a:avLst>
          </a:prstGeom>
          <a:solidFill>
            <a:schemeClr val="bg1">
              <a:lumMod val="95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altLang="ko-KR" dirty="0">
                <a:solidFill>
                  <a:srgbClr val="24292E"/>
                </a:solidFill>
                <a:latin typeface="+mn-ea"/>
                <a:cs typeface="Arial"/>
                <a:sym typeface="Arial"/>
              </a:rPr>
              <a:t>Actuators are disabled by default and must be enabled, and user/password security for end points is disabled</a:t>
            </a:r>
            <a:endParaRPr lang="ko-KR" altLang="en-US" dirty="0">
              <a:solidFill>
                <a:srgbClr val="24292E"/>
              </a:solidFill>
              <a:latin typeface="+mn-ea"/>
              <a:cs typeface="Arial"/>
              <a:sym typeface="Arial"/>
            </a:endParaRPr>
          </a:p>
        </p:txBody>
      </p:sp>
    </p:spTree>
    <p:extLst>
      <p:ext uri="{BB962C8B-B14F-4D97-AF65-F5344CB8AC3E}">
        <p14:creationId xmlns:p14="http://schemas.microsoft.com/office/powerpoint/2010/main" val="185075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2</a:t>
            </a:fld>
            <a:endParaRPr lang="ko-KR" altLang="en-US"/>
          </a:p>
        </p:txBody>
      </p:sp>
      <p:sp>
        <p:nvSpPr>
          <p:cNvPr id="2" name="제목 1"/>
          <p:cNvSpPr>
            <a:spLocks noGrp="1"/>
          </p:cNvSpPr>
          <p:nvPr>
            <p:ph type="title"/>
          </p:nvPr>
        </p:nvSpPr>
        <p:spPr>
          <a:xfrm>
            <a:off x="993138" y="481469"/>
            <a:ext cx="1578958" cy="332399"/>
          </a:xfrm>
        </p:spPr>
        <p:txBody>
          <a:bodyPr/>
          <a:lstStyle/>
          <a:p>
            <a:r>
              <a:rPr lang="en-US" altLang="ko-KR" dirty="0"/>
              <a:t>Netflix OSS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Eureka</a:t>
            </a:r>
            <a:endParaRPr lang="ko-KR" altLang="en-US" dirty="0"/>
          </a:p>
        </p:txBody>
      </p:sp>
      <p:sp>
        <p:nvSpPr>
          <p:cNvPr id="3" name="텍스트 개체 틀 2"/>
          <p:cNvSpPr>
            <a:spLocks noGrp="1"/>
          </p:cNvSpPr>
          <p:nvPr>
            <p:ph type="body" sz="quarter" idx="14"/>
          </p:nvPr>
        </p:nvSpPr>
        <p:spPr/>
        <p:txBody>
          <a:bodyPr/>
          <a:lstStyle/>
          <a:p>
            <a:r>
              <a:rPr lang="en-US" altLang="ko-KR" dirty="0"/>
              <a:t>01</a:t>
            </a:r>
            <a:endParaRPr lang="ko-KR" altLang="en-US" dirty="0"/>
          </a:p>
        </p:txBody>
      </p:sp>
      <p:sp>
        <p:nvSpPr>
          <p:cNvPr id="13" name="모서리가 둥근 직사각형 12"/>
          <p:cNvSpPr/>
          <p:nvPr/>
        </p:nvSpPr>
        <p:spPr>
          <a:xfrm>
            <a:off x="511702" y="1741350"/>
            <a:ext cx="8785225" cy="338297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Eureka: Discovery service. If a service endpoint needs to be called, the client gets the latest configuration containing a list of registered services from the server</a:t>
            </a:r>
          </a:p>
          <a:p>
            <a:pPr marL="342900" indent="-342900">
              <a:buFont typeface="Arial" panose="020B0604020202020204" pitchFamily="34" charset="0"/>
              <a:buChar char="•"/>
            </a:pPr>
            <a:r>
              <a:rPr lang="en-US" altLang="ko-KR" sz="2000" dirty="0">
                <a:solidFill>
                  <a:srgbClr val="24292E"/>
                </a:solidFill>
                <a:latin typeface="+mn-ea"/>
                <a:cs typeface="Arial"/>
                <a:sym typeface="Arial"/>
              </a:rPr>
              <a:t>High availability by replicating the status of each server to another server</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To include Eureka clients, include spring-cloud-starter-eureka</a:t>
            </a:r>
          </a:p>
          <a:p>
            <a:pPr marL="342900" indent="-342900">
              <a:buFont typeface="Arial" panose="020B0604020202020204" pitchFamily="34" charset="0"/>
              <a:buChar char="•"/>
            </a:pPr>
            <a:r>
              <a:rPr lang="en-US" altLang="ko-KR" sz="2000" dirty="0">
                <a:solidFill>
                  <a:srgbClr val="24292E"/>
                </a:solidFill>
                <a:latin typeface="+mn-ea"/>
                <a:cs typeface="Arial"/>
                <a:sym typeface="Arial"/>
              </a:rPr>
              <a:t>Use spring-cloud-starter-eureka-server starter to include eureka servers</a:t>
            </a:r>
            <a:endParaRPr lang="ko-KR" altLang="en-US" sz="2000" dirty="0">
              <a:solidFill>
                <a:srgbClr val="24292E"/>
              </a:solidFill>
              <a:latin typeface="+mn-ea"/>
              <a:cs typeface="Arial"/>
              <a:sym typeface="Arial"/>
            </a:endParaRPr>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Tree>
    <p:extLst>
      <p:ext uri="{BB962C8B-B14F-4D97-AF65-F5344CB8AC3E}">
        <p14:creationId xmlns:p14="http://schemas.microsoft.com/office/powerpoint/2010/main" val="434193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20</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Using the Discovery Client Programmed</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ACD67FF2-6A55-44B2-BB55-8D6E55C0BD98}"/>
              </a:ext>
            </a:extLst>
          </p:cNvPr>
          <p:cNvSpPr/>
          <p:nvPr/>
        </p:nvSpPr>
        <p:spPr>
          <a:xfrm>
            <a:off x="560387" y="1610380"/>
            <a:ext cx="9062292" cy="2370493"/>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Obtain a list of registered services from the Eureka server after starting the App</a:t>
            </a:r>
          </a:p>
          <a:p>
            <a:pPr marL="342900" indent="-342900">
              <a:buFont typeface="Arial" panose="020B0604020202020204" pitchFamily="34" charset="0"/>
              <a:buChar char="•"/>
            </a:pPr>
            <a:r>
              <a:rPr lang="en-US" altLang="ko-KR" sz="2000" dirty="0">
                <a:solidFill>
                  <a:srgbClr val="24292E"/>
                </a:solidFill>
                <a:latin typeface="+mn-ea"/>
                <a:cs typeface="Arial"/>
                <a:sym typeface="Arial"/>
              </a:rPr>
              <a:t>You also need to use the Eureka Client API as a programming method</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com.Netflix.discovery.EurekaClient</a:t>
            </a:r>
            <a:r>
              <a:rPr lang="en-US" altLang="ko-KR" sz="2000" dirty="0">
                <a:solidFill>
                  <a:srgbClr val="24292E"/>
                </a:solidFill>
                <a:latin typeface="+mn-ea"/>
                <a:cs typeface="Arial"/>
                <a:sym typeface="Arial"/>
              </a:rPr>
              <a:t>: Implementing all HTTP APIs exposed by Eureka servers</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org.springframework.cloud.client.discovery.discoveryClient</a:t>
            </a:r>
            <a:r>
              <a:rPr lang="en-US" altLang="ko-KR" sz="2000" dirty="0">
                <a:solidFill>
                  <a:srgbClr val="24292E"/>
                </a:solidFill>
                <a:latin typeface="+mn-ea"/>
                <a:cs typeface="Arial"/>
                <a:sym typeface="Arial"/>
              </a:rPr>
              <a:t>: Netflix </a:t>
            </a:r>
            <a:r>
              <a:rPr lang="en-US" altLang="ko-KR" sz="2000" dirty="0" err="1">
                <a:solidFill>
                  <a:srgbClr val="24292E"/>
                </a:solidFill>
                <a:latin typeface="+mn-ea"/>
                <a:cs typeface="Arial"/>
                <a:sym typeface="Arial"/>
              </a:rPr>
              <a:t>EurekaClient</a:t>
            </a:r>
            <a:r>
              <a:rPr lang="en-US" altLang="ko-KR" sz="2000" dirty="0">
                <a:solidFill>
                  <a:srgbClr val="24292E"/>
                </a:solidFill>
                <a:latin typeface="+mn-ea"/>
                <a:cs typeface="Arial"/>
                <a:sym typeface="Arial"/>
              </a:rPr>
              <a:t> Replacement Spring Cloud Implementation for All Discovery Clients</a:t>
            </a:r>
            <a:endParaRPr lang="ko-KR" altLang="en-US" sz="2000" dirty="0">
              <a:solidFill>
                <a:srgbClr val="24292E"/>
              </a:solidFill>
              <a:latin typeface="+mn-ea"/>
              <a:cs typeface="Arial"/>
              <a:sym typeface="Arial"/>
            </a:endParaRPr>
          </a:p>
        </p:txBody>
      </p:sp>
      <p:sp>
        <p:nvSpPr>
          <p:cNvPr id="7" name="직사각형 6">
            <a:extLst>
              <a:ext uri="{FF2B5EF4-FFF2-40B4-BE49-F238E27FC236}">
                <a16:creationId xmlns:a16="http://schemas.microsoft.com/office/drawing/2014/main" id="{AB06CF2F-E387-4CE1-A63E-382155DA09F9}"/>
              </a:ext>
            </a:extLst>
          </p:cNvPr>
          <p:cNvSpPr/>
          <p:nvPr/>
        </p:nvSpPr>
        <p:spPr>
          <a:xfrm>
            <a:off x="1335340" y="4091652"/>
            <a:ext cx="7628082" cy="2800767"/>
          </a:xfrm>
          <a:prstGeom prst="rect">
            <a:avLst/>
          </a:prstGeom>
        </p:spPr>
        <p:txBody>
          <a:bodyPr wrap="square">
            <a:spAutoFit/>
          </a:bodyPr>
          <a:lstStyle/>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Autowired</a:t>
            </a:r>
            <a:endParaRPr lang="en-US" altLang="ko-KR" sz="1600" dirty="0">
              <a:solidFill>
                <a:srgbClr val="646464"/>
              </a:solidFill>
              <a:latin typeface="Consolas" panose="020B0609020204030204" pitchFamily="49" charset="0"/>
            </a:endParaRPr>
          </a:p>
          <a:p>
            <a:r>
              <a:rPr lang="en-US" altLang="ko-KR" sz="1600" dirty="0">
                <a:solidFill>
                  <a:srgbClr val="646464"/>
                </a:solidFill>
                <a:latin typeface="Consolas" panose="020B0609020204030204" pitchFamily="49" charset="0"/>
              </a:rPr>
              <a:t>private </a:t>
            </a:r>
            <a:r>
              <a:rPr lang="en-US" altLang="ko-KR" sz="1600" dirty="0" err="1">
                <a:solidFill>
                  <a:srgbClr val="646464"/>
                </a:solidFill>
                <a:latin typeface="Consolas" panose="020B0609020204030204" pitchFamily="49" charset="0"/>
              </a:rPr>
              <a:t>DiscoveryClient</a:t>
            </a:r>
            <a:r>
              <a:rPr lang="en-US" altLang="ko-KR" sz="1600" dirty="0">
                <a:solidFill>
                  <a:srgbClr val="646464"/>
                </a:solidFill>
                <a:latin typeface="Consolas" panose="020B0609020204030204" pitchFamily="49" charset="0"/>
              </a:rPr>
              <a:t> </a:t>
            </a:r>
            <a:r>
              <a:rPr lang="en-US" altLang="ko-KR" sz="1600" dirty="0" err="1">
                <a:solidFill>
                  <a:srgbClr val="646464"/>
                </a:solidFill>
                <a:latin typeface="Consolas" panose="020B0609020204030204" pitchFamily="49" charset="0"/>
              </a:rPr>
              <a:t>discoveryClient</a:t>
            </a:r>
            <a:r>
              <a:rPr lang="en-US" altLang="ko-KR" sz="1600" dirty="0">
                <a:solidFill>
                  <a:srgbClr val="646464"/>
                </a:solidFill>
                <a:latin typeface="Consolas" panose="020B0609020204030204" pitchFamily="49" charset="0"/>
              </a:rPr>
              <a:t>;</a:t>
            </a: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GetMapping</a:t>
            </a:r>
            <a:r>
              <a:rPr lang="en-US" altLang="ko-KR" sz="1600" dirty="0">
                <a:solidFill>
                  <a:srgbClr val="000000"/>
                </a:solidFill>
                <a:latin typeface="Consolas" panose="020B0609020204030204" pitchFamily="49" charset="0"/>
              </a:rPr>
              <a:t>(</a:t>
            </a:r>
            <a:r>
              <a:rPr lang="en-US" altLang="ko-KR" sz="1600" dirty="0">
                <a:solidFill>
                  <a:srgbClr val="2A00FF"/>
                </a:solidFill>
                <a:latin typeface="Consolas" panose="020B0609020204030204" pitchFamily="49" charset="0"/>
              </a:rPr>
              <a:t>"/ping"</a:t>
            </a:r>
            <a:r>
              <a:rPr lang="en-US" altLang="ko-KR" sz="1600" dirty="0">
                <a:solidFill>
                  <a:srgbClr val="000000"/>
                </a:solidFill>
                <a:latin typeface="Consolas" panose="020B0609020204030204" pitchFamily="49" charset="0"/>
              </a:rPr>
              <a:t>)</a:t>
            </a: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List&lt;</a:t>
            </a:r>
            <a:r>
              <a:rPr lang="en-US" altLang="ko-KR" sz="1600" b="1" dirty="0" err="1">
                <a:solidFill>
                  <a:srgbClr val="000000"/>
                </a:solidFill>
                <a:latin typeface="Consolas" panose="020B0609020204030204" pitchFamily="49" charset="0"/>
              </a:rPr>
              <a:t>ServiceInstance</a:t>
            </a:r>
            <a:r>
              <a:rPr lang="en-US" altLang="ko-KR" sz="1600" b="1" dirty="0">
                <a:solidFill>
                  <a:srgbClr val="000000"/>
                </a:solidFill>
                <a:latin typeface="Consolas" panose="020B0609020204030204" pitchFamily="49" charset="0"/>
              </a:rPr>
              <a:t>&gt; ping() {</a:t>
            </a:r>
          </a:p>
          <a:p>
            <a:pPr marL="176213" indent="-176213"/>
            <a:r>
              <a:rPr lang="fr-FR" altLang="ko-KR" sz="1600" dirty="0">
                <a:solidFill>
                  <a:srgbClr val="000000"/>
                </a:solidFill>
                <a:latin typeface="Consolas" panose="020B0609020204030204" pitchFamily="49" charset="0"/>
              </a:rPr>
              <a:t>  List&lt;ServiceInstance&gt; </a:t>
            </a:r>
            <a:r>
              <a:rPr lang="fr-FR" altLang="ko-KR" sz="1600" dirty="0">
                <a:solidFill>
                  <a:srgbClr val="6A3E3E"/>
                </a:solidFill>
                <a:latin typeface="Consolas" panose="020B0609020204030204" pitchFamily="49" charset="0"/>
              </a:rPr>
              <a:t>instances</a:t>
            </a:r>
            <a:r>
              <a:rPr lang="fr-FR" altLang="ko-KR" sz="1600" dirty="0">
                <a:solidFill>
                  <a:srgbClr val="000000"/>
                </a:solidFill>
                <a:latin typeface="Consolas" panose="020B0609020204030204" pitchFamily="49" charset="0"/>
              </a:rPr>
              <a:t> =      </a:t>
            </a:r>
            <a:r>
              <a:rPr lang="fr-FR" altLang="ko-KR" sz="1600" dirty="0">
                <a:solidFill>
                  <a:srgbClr val="0000C0"/>
                </a:solidFill>
                <a:latin typeface="Consolas" panose="020B0609020204030204" pitchFamily="49" charset="0"/>
              </a:rPr>
              <a:t>discoveryClient</a:t>
            </a:r>
            <a:r>
              <a:rPr lang="fr-FR" altLang="ko-KR" sz="1600" dirty="0">
                <a:solidFill>
                  <a:srgbClr val="000000"/>
                </a:solidFill>
                <a:latin typeface="Consolas" panose="020B0609020204030204" pitchFamily="49" charset="0"/>
              </a:rPr>
              <a:t>.getInstances(</a:t>
            </a:r>
            <a:r>
              <a:rPr lang="fr-FR" altLang="ko-KR" sz="1600" dirty="0">
                <a:solidFill>
                  <a:srgbClr val="2A00FF"/>
                </a:solidFill>
                <a:latin typeface="Consolas" panose="020B0609020204030204" pitchFamily="49" charset="0"/>
              </a:rPr>
              <a:t>"CLIENT-SERVICE"</a:t>
            </a:r>
            <a:r>
              <a:rPr lang="fr-FR" altLang="ko-KR" sz="1600" dirty="0">
                <a:solidFill>
                  <a:srgbClr val="000000"/>
                </a:solidFill>
                <a:latin typeface="Consolas" panose="020B0609020204030204" pitchFamily="49" charset="0"/>
              </a:rPr>
              <a:t>);</a:t>
            </a:r>
          </a:p>
          <a:p>
            <a:r>
              <a:rPr lang="en-US" altLang="ko-KR" sz="1600" b="1" i="1" dirty="0">
                <a:solidFill>
                  <a:srgbClr val="0000C0"/>
                </a:solidFill>
                <a:latin typeface="Consolas" panose="020B0609020204030204" pitchFamily="49" charset="0"/>
              </a:rPr>
              <a:t>  LOGGER</a:t>
            </a:r>
            <a:r>
              <a:rPr lang="en-US" altLang="ko-KR" sz="1600" b="1" i="1" dirty="0">
                <a:solidFill>
                  <a:srgbClr val="000000"/>
                </a:solidFill>
                <a:latin typeface="Consolas" panose="020B0609020204030204" pitchFamily="49" charset="0"/>
              </a:rPr>
              <a:t>.info(</a:t>
            </a:r>
            <a:r>
              <a:rPr lang="en-US" altLang="ko-KR" sz="1600" b="1" i="1" dirty="0">
                <a:solidFill>
                  <a:srgbClr val="2A00FF"/>
                </a:solidFill>
                <a:latin typeface="Consolas" panose="020B0609020204030204" pitchFamily="49" charset="0"/>
              </a:rPr>
              <a:t>"INSTANCES: count={}"</a:t>
            </a:r>
            <a:r>
              <a:rPr lang="en-US" altLang="ko-KR" sz="1600" b="1" i="1" dirty="0">
                <a:solidFill>
                  <a:srgbClr val="000000"/>
                </a:solidFill>
                <a:latin typeface="Consolas" panose="020B0609020204030204" pitchFamily="49" charset="0"/>
              </a:rPr>
              <a:t>, </a:t>
            </a:r>
            <a:r>
              <a:rPr lang="en-US" altLang="ko-KR" sz="1600" b="1" i="1" dirty="0" err="1">
                <a:solidFill>
                  <a:srgbClr val="6A3E3E"/>
                </a:solidFill>
                <a:latin typeface="Consolas" panose="020B0609020204030204" pitchFamily="49" charset="0"/>
              </a:rPr>
              <a:t>instances</a:t>
            </a:r>
            <a:r>
              <a:rPr lang="en-US" altLang="ko-KR" sz="1600" b="1" i="1" dirty="0" err="1">
                <a:solidFill>
                  <a:srgbClr val="000000"/>
                </a:solidFill>
                <a:latin typeface="Consolas" panose="020B0609020204030204" pitchFamily="49" charset="0"/>
              </a:rPr>
              <a:t>.size</a:t>
            </a:r>
            <a:r>
              <a:rPr lang="en-US" altLang="ko-KR" sz="1600" b="1" i="1" dirty="0">
                <a:solidFill>
                  <a:srgbClr val="000000"/>
                </a:solidFill>
                <a:latin typeface="Consolas" panose="020B0609020204030204" pitchFamily="49" charset="0"/>
              </a:rPr>
              <a:t>());</a:t>
            </a:r>
          </a:p>
          <a:p>
            <a:pPr marL="534988" indent="-534988"/>
            <a:r>
              <a:rPr lang="en-US" altLang="ko-KR" sz="1600" dirty="0">
                <a:solidFill>
                  <a:srgbClr val="6A3E3E"/>
                </a:solidFill>
                <a:latin typeface="Consolas" panose="020B0609020204030204" pitchFamily="49" charset="0"/>
              </a:rPr>
              <a:t>  </a:t>
            </a:r>
            <a:r>
              <a:rPr lang="en-US" altLang="ko-KR" sz="1600" dirty="0" err="1">
                <a:solidFill>
                  <a:srgbClr val="6A3E3E"/>
                </a:solidFill>
                <a:latin typeface="Consolas" panose="020B0609020204030204" pitchFamily="49" charset="0"/>
              </a:rPr>
              <a:t>instances</a:t>
            </a:r>
            <a:r>
              <a:rPr lang="en-US" altLang="ko-KR" sz="1600" dirty="0" err="1">
                <a:solidFill>
                  <a:srgbClr val="000000"/>
                </a:solidFill>
                <a:latin typeface="Consolas" panose="020B0609020204030204" pitchFamily="49" charset="0"/>
              </a:rPr>
              <a:t>.stream</a:t>
            </a:r>
            <a:r>
              <a:rPr lang="en-US" altLang="ko-KR" sz="1600" dirty="0">
                <a:solidFill>
                  <a:srgbClr val="000000"/>
                </a:solidFill>
                <a:latin typeface="Consolas" panose="020B0609020204030204" pitchFamily="49" charset="0"/>
              </a:rPr>
              <a:t>().</a:t>
            </a:r>
            <a:r>
              <a:rPr lang="en-US" altLang="ko-KR" sz="1600" dirty="0" err="1">
                <a:solidFill>
                  <a:srgbClr val="000000"/>
                </a:solidFill>
                <a:latin typeface="Consolas" panose="020B0609020204030204" pitchFamily="49" charset="0"/>
              </a:rPr>
              <a:t>forEach</a:t>
            </a:r>
            <a:r>
              <a:rPr lang="en-US" altLang="ko-KR" sz="1600" dirty="0">
                <a:solidFill>
                  <a:srgbClr val="000000"/>
                </a:solidFill>
                <a:latin typeface="Consolas" panose="020B0609020204030204" pitchFamily="49" charset="0"/>
              </a:rPr>
              <a:t>(</a:t>
            </a:r>
            <a:r>
              <a:rPr lang="en-US" altLang="ko-KR" sz="1600" dirty="0">
                <a:solidFill>
                  <a:srgbClr val="6A3E3E"/>
                </a:solidFill>
                <a:latin typeface="Consolas" panose="020B0609020204030204" pitchFamily="49" charset="0"/>
              </a:rPr>
              <a:t>it</a:t>
            </a:r>
            <a:r>
              <a:rPr lang="en-US" altLang="ko-KR" sz="1600" dirty="0">
                <a:solidFill>
                  <a:srgbClr val="000000"/>
                </a:solidFill>
                <a:latin typeface="Consolas" panose="020B0609020204030204" pitchFamily="49" charset="0"/>
              </a:rPr>
              <a:t> -&gt; </a:t>
            </a:r>
            <a:r>
              <a:rPr lang="en-US" altLang="ko-KR" sz="1600" b="1" i="1" dirty="0">
                <a:solidFill>
                  <a:srgbClr val="0000C0"/>
                </a:solidFill>
                <a:latin typeface="Consolas" panose="020B0609020204030204" pitchFamily="49" charset="0"/>
              </a:rPr>
              <a:t>LOGGER</a:t>
            </a:r>
            <a:r>
              <a:rPr lang="en-US" altLang="ko-KR" sz="1600" b="1" i="1" dirty="0">
                <a:solidFill>
                  <a:srgbClr val="000000"/>
                </a:solidFill>
                <a:latin typeface="Consolas" panose="020B0609020204030204" pitchFamily="49" charset="0"/>
              </a:rPr>
              <a:t>.info(</a:t>
            </a:r>
            <a:r>
              <a:rPr lang="en-US" altLang="ko-KR" sz="1600" b="1" i="1" dirty="0">
                <a:solidFill>
                  <a:srgbClr val="2A00FF"/>
                </a:solidFill>
                <a:latin typeface="Consolas" panose="020B0609020204030204" pitchFamily="49" charset="0"/>
              </a:rPr>
              <a:t>"INSTANCE: id={},  port={}"</a:t>
            </a:r>
            <a:r>
              <a:rPr lang="en-US" altLang="ko-KR" sz="1600" b="1" i="1" dirty="0">
                <a:solidFill>
                  <a:srgbClr val="000000"/>
                </a:solidFill>
                <a:latin typeface="Consolas" panose="020B0609020204030204" pitchFamily="49" charset="0"/>
              </a:rPr>
              <a:t>, </a:t>
            </a:r>
            <a:r>
              <a:rPr lang="en-US" altLang="ko-KR" sz="1600" b="1" i="1" dirty="0" err="1">
                <a:solidFill>
                  <a:srgbClr val="6A3E3E"/>
                </a:solidFill>
                <a:latin typeface="Consolas" panose="020B0609020204030204" pitchFamily="49" charset="0"/>
              </a:rPr>
              <a:t>it</a:t>
            </a:r>
            <a:r>
              <a:rPr lang="en-US" altLang="ko-KR" sz="1600" b="1" i="1" dirty="0" err="1">
                <a:solidFill>
                  <a:srgbClr val="000000"/>
                </a:solidFill>
                <a:latin typeface="Consolas" panose="020B0609020204030204" pitchFamily="49" charset="0"/>
              </a:rPr>
              <a:t>.getServiceId</a:t>
            </a:r>
            <a:r>
              <a:rPr lang="en-US" altLang="ko-KR" sz="1600" b="1" i="1" dirty="0">
                <a:solidFill>
                  <a:srgbClr val="000000"/>
                </a:solidFill>
                <a:latin typeface="Consolas" panose="020B0609020204030204" pitchFamily="49" charset="0"/>
              </a:rPr>
              <a:t>(), </a:t>
            </a:r>
            <a:r>
              <a:rPr lang="en-US" altLang="ko-KR" sz="1600" b="1" i="1" dirty="0" err="1">
                <a:solidFill>
                  <a:srgbClr val="6A3E3E"/>
                </a:solidFill>
                <a:latin typeface="Consolas" panose="020B0609020204030204" pitchFamily="49" charset="0"/>
              </a:rPr>
              <a:t>it</a:t>
            </a:r>
            <a:r>
              <a:rPr lang="en-US" altLang="ko-KR" sz="1600" b="1" i="1" dirty="0" err="1">
                <a:solidFill>
                  <a:srgbClr val="000000"/>
                </a:solidFill>
                <a:latin typeface="Consolas" panose="020B0609020204030204" pitchFamily="49" charset="0"/>
              </a:rPr>
              <a:t>.getPort</a:t>
            </a:r>
            <a:r>
              <a:rPr lang="en-US" altLang="ko-KR" sz="1600" b="1" i="1" dirty="0">
                <a:solidFill>
                  <a:srgbClr val="000000"/>
                </a:solidFill>
                <a:latin typeface="Consolas" panose="020B0609020204030204" pitchFamily="49" charset="0"/>
              </a:rPr>
              <a:t>()));</a:t>
            </a:r>
          </a:p>
          <a:p>
            <a:r>
              <a:rPr lang="en-US" altLang="ko-KR" sz="1600" b="1" dirty="0">
                <a:solidFill>
                  <a:srgbClr val="7F0055"/>
                </a:solidFill>
                <a:latin typeface="Consolas" panose="020B0609020204030204" pitchFamily="49" charset="0"/>
              </a:rPr>
              <a:t>  return</a:t>
            </a:r>
            <a:r>
              <a:rPr lang="en-US" altLang="ko-KR" sz="1600" b="1" dirty="0">
                <a:solidFill>
                  <a:srgbClr val="000000"/>
                </a:solidFill>
                <a:latin typeface="Consolas" panose="020B0609020204030204" pitchFamily="49" charset="0"/>
              </a:rPr>
              <a:t> </a:t>
            </a:r>
            <a:r>
              <a:rPr lang="en-US" altLang="ko-KR" sz="1600" b="1" dirty="0">
                <a:solidFill>
                  <a:srgbClr val="6A3E3E"/>
                </a:solidFill>
                <a:latin typeface="Consolas" panose="020B0609020204030204" pitchFamily="49" charset="0"/>
              </a:rPr>
              <a:t>instances</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a:t>
            </a:r>
            <a:endParaRPr lang="ko-KR" altLang="en-US" dirty="0"/>
          </a:p>
        </p:txBody>
      </p:sp>
    </p:spTree>
    <p:extLst>
      <p:ext uri="{BB962C8B-B14F-4D97-AF65-F5344CB8AC3E}">
        <p14:creationId xmlns:p14="http://schemas.microsoft.com/office/powerpoint/2010/main" val="1117250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21</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Update registry</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ACD67FF2-6A55-44B2-BB55-8D6E55C0BD98}"/>
              </a:ext>
            </a:extLst>
          </p:cNvPr>
          <p:cNvSpPr/>
          <p:nvPr/>
        </p:nvSpPr>
        <p:spPr>
          <a:xfrm>
            <a:off x="560387" y="1610380"/>
            <a:ext cx="8785225" cy="1175699"/>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It takes time for the discovery server to delete the registration information. Because all clients send a heart beat every 30 seconds. Therefore, the following information can be designated to the client to reduce the deletion time</a:t>
            </a:r>
            <a:endParaRPr lang="ko-KR" altLang="en-US" sz="2000" dirty="0">
              <a:solidFill>
                <a:srgbClr val="24292E"/>
              </a:solidFill>
              <a:latin typeface="+mn-ea"/>
              <a:cs typeface="Arial"/>
              <a:sym typeface="Arial"/>
            </a:endParaRPr>
          </a:p>
        </p:txBody>
      </p:sp>
      <p:sp>
        <p:nvSpPr>
          <p:cNvPr id="5" name="직사각형 4">
            <a:extLst>
              <a:ext uri="{FF2B5EF4-FFF2-40B4-BE49-F238E27FC236}">
                <a16:creationId xmlns:a16="http://schemas.microsoft.com/office/drawing/2014/main" id="{FE6BED96-151F-4BF6-BFE2-8245590A3CE8}"/>
              </a:ext>
            </a:extLst>
          </p:cNvPr>
          <p:cNvSpPr/>
          <p:nvPr/>
        </p:nvSpPr>
        <p:spPr>
          <a:xfrm>
            <a:off x="1756063" y="3129233"/>
            <a:ext cx="4953000" cy="1077218"/>
          </a:xfrm>
          <a:prstGeom prst="rect">
            <a:avLst/>
          </a:prstGeom>
        </p:spPr>
        <p:txBody>
          <a:bodyPr>
            <a:spAutoFit/>
          </a:bodyPr>
          <a:lstStyle/>
          <a:p>
            <a:r>
              <a:rPr lang="en-US" altLang="ko-KR" sz="1600"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instance:</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leaseRenewalIntervalInSeconds</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1</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leaseExpirationDurationInSeconds</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2</a:t>
            </a:r>
            <a:endParaRPr lang="ko-KR" altLang="en-US" dirty="0"/>
          </a:p>
        </p:txBody>
      </p:sp>
      <p:sp>
        <p:nvSpPr>
          <p:cNvPr id="13" name="모서리가 둥근 직사각형 12">
            <a:extLst>
              <a:ext uri="{FF2B5EF4-FFF2-40B4-BE49-F238E27FC236}">
                <a16:creationId xmlns:a16="http://schemas.microsoft.com/office/drawing/2014/main" id="{D22E2284-5236-4714-8C34-40BD7FF85DAF}"/>
              </a:ext>
            </a:extLst>
          </p:cNvPr>
          <p:cNvSpPr/>
          <p:nvPr/>
        </p:nvSpPr>
        <p:spPr>
          <a:xfrm>
            <a:off x="543172" y="4395560"/>
            <a:ext cx="8785225" cy="65673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On the server side, it also sets the time for the lease expiration time.</a:t>
            </a:r>
            <a:endParaRPr lang="ko-KR" altLang="en-US" sz="2000" dirty="0">
              <a:solidFill>
                <a:srgbClr val="24292E"/>
              </a:solidFill>
              <a:latin typeface="+mn-ea"/>
              <a:cs typeface="Arial"/>
              <a:sym typeface="Arial"/>
            </a:endParaRPr>
          </a:p>
        </p:txBody>
      </p:sp>
      <p:sp>
        <p:nvSpPr>
          <p:cNvPr id="18" name="직사각형 17">
            <a:extLst>
              <a:ext uri="{FF2B5EF4-FFF2-40B4-BE49-F238E27FC236}">
                <a16:creationId xmlns:a16="http://schemas.microsoft.com/office/drawing/2014/main" id="{388C5AD4-DB99-4AD3-925D-20B7F955F81E}"/>
              </a:ext>
            </a:extLst>
          </p:cNvPr>
          <p:cNvSpPr/>
          <p:nvPr/>
        </p:nvSpPr>
        <p:spPr>
          <a:xfrm>
            <a:off x="1562100" y="5323696"/>
            <a:ext cx="4953000" cy="1077218"/>
          </a:xfrm>
          <a:prstGeom prst="rect">
            <a:avLst/>
          </a:prstGeom>
        </p:spPr>
        <p:txBody>
          <a:bodyPr>
            <a:spAutoFit/>
          </a:bodyPr>
          <a:lstStyle/>
          <a:p>
            <a:r>
              <a:rPr lang="en-US" altLang="ko-KR" sz="1600" dirty="0">
                <a:solidFill>
                  <a:srgbClr val="00C832"/>
                </a:solidFill>
                <a:latin typeface="Consolas" panose="020B0609020204030204" pitchFamily="49" charset="0"/>
              </a:rPr>
              <a:t>eureka: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server:</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enable-self-preservation:</a:t>
            </a:r>
            <a:r>
              <a:rPr lang="en-US" altLang="ko-KR" sz="1600" dirty="0">
                <a:solidFill>
                  <a:srgbClr val="000000"/>
                </a:solidFill>
                <a:latin typeface="Consolas" panose="020B0609020204030204" pitchFamily="49" charset="0"/>
              </a:rPr>
              <a:t> </a:t>
            </a:r>
            <a:r>
              <a:rPr lang="en-US" altLang="ko-KR" sz="1600" b="1" dirty="0">
                <a:solidFill>
                  <a:srgbClr val="094F05"/>
                </a:solidFill>
                <a:latin typeface="Consolas" panose="020B0609020204030204" pitchFamily="49" charset="0"/>
              </a:rPr>
              <a:t>false</a:t>
            </a:r>
          </a:p>
          <a:p>
            <a:r>
              <a:rPr lang="en-US" altLang="ko-KR" sz="1600" b="1" dirty="0">
                <a:solidFill>
                  <a:srgbClr val="094F05"/>
                </a:solidFill>
                <a:latin typeface="Consolas" panose="020B0609020204030204" pitchFamily="49" charset="0"/>
              </a:rPr>
              <a:t>    </a:t>
            </a:r>
            <a:r>
              <a:rPr lang="en-US" altLang="ko-KR" sz="1600" dirty="0" err="1">
                <a:solidFill>
                  <a:srgbClr val="00C832"/>
                </a:solidFill>
                <a:latin typeface="Consolas" panose="020B0609020204030204" pitchFamily="49" charset="0"/>
              </a:rPr>
              <a:t>evictionIntervalTime</a:t>
            </a:r>
            <a:r>
              <a:rPr lang="en-US" altLang="ko-KR" sz="1600" dirty="0">
                <a:solidFill>
                  <a:srgbClr val="00C832"/>
                </a:solidFill>
                <a:latin typeface="Consolas" panose="020B0609020204030204" pitchFamily="49" charset="0"/>
              </a:rPr>
              <a:t>:</a:t>
            </a:r>
            <a:r>
              <a:rPr lang="ko-KR" altLang="en-US" sz="1600" b="1" dirty="0">
                <a:solidFill>
                  <a:srgbClr val="094F05"/>
                </a:solidFill>
                <a:latin typeface="Consolas" panose="020B0609020204030204" pitchFamily="49" charset="0"/>
              </a:rPr>
              <a:t> </a:t>
            </a:r>
            <a:r>
              <a:rPr lang="en-US" altLang="ko-KR" sz="1600" b="1" dirty="0">
                <a:solidFill>
                  <a:srgbClr val="094F05"/>
                </a:solidFill>
                <a:latin typeface="Consolas" panose="020B0609020204030204" pitchFamily="49" charset="0"/>
              </a:rPr>
              <a:t>3000 </a:t>
            </a:r>
            <a:r>
              <a:rPr lang="en-US" altLang="ko-KR" sz="1600" b="1" dirty="0">
                <a:solidFill>
                  <a:srgbClr val="000000"/>
                </a:solidFill>
                <a:latin typeface="Consolas" panose="020B0609020204030204" pitchFamily="49" charset="0"/>
              </a:rPr>
              <a:t> </a:t>
            </a:r>
            <a:endParaRPr lang="ko-KR" altLang="en-US" dirty="0"/>
          </a:p>
        </p:txBody>
      </p:sp>
      <p:sp>
        <p:nvSpPr>
          <p:cNvPr id="19" name="말풍선: 사각형 18">
            <a:extLst>
              <a:ext uri="{FF2B5EF4-FFF2-40B4-BE49-F238E27FC236}">
                <a16:creationId xmlns:a16="http://schemas.microsoft.com/office/drawing/2014/main" id="{405154E5-220F-4F26-8C27-6BB39E6DF834}"/>
              </a:ext>
            </a:extLst>
          </p:cNvPr>
          <p:cNvSpPr/>
          <p:nvPr/>
        </p:nvSpPr>
        <p:spPr>
          <a:xfrm>
            <a:off x="6412670" y="5862305"/>
            <a:ext cx="2462389" cy="365125"/>
          </a:xfrm>
          <a:prstGeom prst="wedgeRectCallout">
            <a:avLst>
              <a:gd name="adj1" fmla="val -98165"/>
              <a:gd name="adj2" fmla="val 59100"/>
            </a:avLst>
          </a:prstGeom>
          <a:solidFill>
            <a:schemeClr val="bg1">
              <a:lumMod val="95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altLang="ko-KR" dirty="0">
                <a:solidFill>
                  <a:srgbClr val="24292E"/>
                </a:solidFill>
                <a:latin typeface="+mn-ea"/>
                <a:cs typeface="Arial"/>
                <a:sym typeface="Arial"/>
              </a:rPr>
              <a:t>the unit of </a:t>
            </a:r>
            <a:r>
              <a:rPr lang="en-US" altLang="ko-KR" dirty="0" err="1">
                <a:solidFill>
                  <a:srgbClr val="24292E"/>
                </a:solidFill>
                <a:latin typeface="+mn-ea"/>
                <a:cs typeface="Arial"/>
                <a:sym typeface="Arial"/>
              </a:rPr>
              <a:t>mili</a:t>
            </a:r>
            <a:r>
              <a:rPr lang="en-US" altLang="ko-KR" dirty="0">
                <a:solidFill>
                  <a:srgbClr val="24292E"/>
                </a:solidFill>
                <a:latin typeface="+mn-ea"/>
                <a:cs typeface="Arial"/>
                <a:sym typeface="Arial"/>
              </a:rPr>
              <a:t> second</a:t>
            </a:r>
            <a:endParaRPr lang="ko-KR" altLang="en-US" dirty="0">
              <a:solidFill>
                <a:srgbClr val="24292E"/>
              </a:solidFill>
              <a:latin typeface="+mn-ea"/>
              <a:cs typeface="Arial"/>
              <a:sym typeface="Arial"/>
            </a:endParaRPr>
          </a:p>
        </p:txBody>
      </p:sp>
    </p:spTree>
    <p:extLst>
      <p:ext uri="{BB962C8B-B14F-4D97-AF65-F5344CB8AC3E}">
        <p14:creationId xmlns:p14="http://schemas.microsoft.com/office/powerpoint/2010/main" val="3832569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22</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To change the instance identifier</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ACD67FF2-6A55-44B2-BB55-8D6E55C0BD98}"/>
              </a:ext>
            </a:extLst>
          </p:cNvPr>
          <p:cNvSpPr/>
          <p:nvPr/>
        </p:nvSpPr>
        <p:spPr>
          <a:xfrm>
            <a:off x="560387" y="1610380"/>
            <a:ext cx="8785225" cy="252751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Each instance must send a unique identifiable ID to the server. </a:t>
            </a:r>
            <a:r>
              <a:rPr lang="en-US" altLang="ko-KR" sz="2000" dirty="0" err="1">
                <a:solidFill>
                  <a:srgbClr val="24292E"/>
                </a:solidFill>
                <a:latin typeface="+mn-ea"/>
                <a:cs typeface="Arial"/>
                <a:sym typeface="Arial"/>
              </a:rPr>
              <a:t>InstanceId</a:t>
            </a:r>
            <a:r>
              <a:rPr lang="en-US" altLang="ko-KR" sz="2000" dirty="0">
                <a:solidFill>
                  <a:srgbClr val="24292E"/>
                </a:solidFill>
                <a:latin typeface="+mn-ea"/>
                <a:cs typeface="Arial"/>
                <a:sym typeface="Arial"/>
              </a:rPr>
              <a:t> is displayed in the status column for all service groups. </a:t>
            </a:r>
          </a:p>
          <a:p>
            <a:pPr marL="342900" indent="-342900">
              <a:buFont typeface="Arial" panose="020B0604020202020204" pitchFamily="34" charset="0"/>
              <a:buChar char="•"/>
            </a:pPr>
            <a:r>
              <a:rPr lang="en-US" altLang="ko-KR" sz="2000" dirty="0">
                <a:solidFill>
                  <a:srgbClr val="24292E"/>
                </a:solidFill>
                <a:latin typeface="+mn-ea"/>
                <a:cs typeface="Arial"/>
                <a:sym typeface="Arial"/>
              </a:rPr>
              <a:t>Spring Cloud Eureka combines fields to create identifiers as below</a:t>
            </a:r>
          </a:p>
          <a:p>
            <a:pPr marL="342900" indent="-342900">
              <a:buFont typeface="Arial" panose="020B0604020202020204" pitchFamily="34" charset="0"/>
              <a:buChar char="•"/>
            </a:pPr>
            <a:r>
              <a:rPr lang="en-US" altLang="ko-KR" sz="2000" dirty="0">
                <a:solidFill>
                  <a:srgbClr val="24292E"/>
                </a:solidFill>
                <a:latin typeface="+mn-ea"/>
                <a:cs typeface="Arial"/>
                <a:sym typeface="Arial"/>
              </a:rPr>
              <a:t>${</a:t>
            </a:r>
            <a:r>
              <a:rPr lang="en-US" altLang="ko-KR" sz="2000" dirty="0" err="1">
                <a:solidFill>
                  <a:srgbClr val="24292E"/>
                </a:solidFill>
                <a:latin typeface="+mn-ea"/>
                <a:cs typeface="Arial"/>
                <a:sym typeface="Arial"/>
              </a:rPr>
              <a:t>spring.cloud.client.hostname</a:t>
            </a:r>
            <a:r>
              <a:rPr lang="en-US" altLang="ko-KR" sz="2000" dirty="0">
                <a:solidFill>
                  <a:srgbClr val="24292E"/>
                </a:solidFill>
                <a:latin typeface="+mn-ea"/>
                <a:cs typeface="Arial"/>
                <a:sym typeface="Arial"/>
              </a:rPr>
              <a:t>}:${spring.application.name}:${</a:t>
            </a:r>
            <a:r>
              <a:rPr lang="en-US" altLang="ko-KR" sz="2000" dirty="0" err="1">
                <a:solidFill>
                  <a:srgbClr val="24292E"/>
                </a:solidFill>
                <a:latin typeface="+mn-ea"/>
                <a:cs typeface="Arial"/>
                <a:sym typeface="Arial"/>
              </a:rPr>
              <a:t>spring.application.instance_id</a:t>
            </a:r>
            <a:r>
              <a:rPr lang="en-US" altLang="ko-KR" sz="2000" dirty="0">
                <a:solidFill>
                  <a:srgbClr val="24292E"/>
                </a:solidFill>
                <a:latin typeface="+mn-ea"/>
                <a:cs typeface="Arial"/>
                <a:sym typeface="Arial"/>
              </a:rPr>
              <a:t>:${</a:t>
            </a:r>
            <a:r>
              <a:rPr lang="en-US" altLang="ko-KR" sz="2000" dirty="0" err="1">
                <a:solidFill>
                  <a:srgbClr val="24292E"/>
                </a:solidFill>
                <a:latin typeface="+mn-ea"/>
                <a:cs typeface="Arial"/>
                <a:sym typeface="Arial"/>
              </a:rPr>
              <a:t>server.port</a:t>
            </a:r>
            <a:r>
              <a:rPr lang="en-US" altLang="ko-KR" sz="2000" dirty="0">
                <a:solidFill>
                  <a:srgbClr val="24292E"/>
                </a:solidFill>
                <a:latin typeface="+mn-ea"/>
                <a:cs typeface="Arial"/>
                <a:sym typeface="Arial"/>
              </a:rPr>
              <a: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above identifier can be easily overridden using the </a:t>
            </a:r>
            <a:r>
              <a:rPr lang="en-US" altLang="ko-KR" sz="2000" dirty="0" err="1">
                <a:solidFill>
                  <a:srgbClr val="24292E"/>
                </a:solidFill>
                <a:latin typeface="+mn-ea"/>
                <a:cs typeface="Arial"/>
                <a:sym typeface="Arial"/>
              </a:rPr>
              <a:t>eureka.instance.instanceId</a:t>
            </a:r>
            <a:r>
              <a:rPr lang="en-US" altLang="ko-KR" sz="2000" dirty="0">
                <a:solidFill>
                  <a:srgbClr val="24292E"/>
                </a:solidFill>
                <a:latin typeface="+mn-ea"/>
                <a:cs typeface="Arial"/>
                <a:sym typeface="Arial"/>
              </a:rPr>
              <a:t> property</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Correction Example:</a:t>
            </a:r>
            <a:endParaRPr lang="ko-KR" altLang="en-US" sz="2000" dirty="0">
              <a:solidFill>
                <a:srgbClr val="24292E"/>
              </a:solidFill>
              <a:latin typeface="+mn-ea"/>
              <a:cs typeface="Arial"/>
              <a:sym typeface="Arial"/>
            </a:endParaRPr>
          </a:p>
        </p:txBody>
      </p:sp>
      <p:sp>
        <p:nvSpPr>
          <p:cNvPr id="5" name="직사각형 4">
            <a:extLst>
              <a:ext uri="{FF2B5EF4-FFF2-40B4-BE49-F238E27FC236}">
                <a16:creationId xmlns:a16="http://schemas.microsoft.com/office/drawing/2014/main" id="{FE6BED96-151F-4BF6-BFE2-8245590A3CE8}"/>
              </a:ext>
            </a:extLst>
          </p:cNvPr>
          <p:cNvSpPr/>
          <p:nvPr/>
        </p:nvSpPr>
        <p:spPr>
          <a:xfrm>
            <a:off x="1348576" y="4764244"/>
            <a:ext cx="7526483" cy="1477328"/>
          </a:xfrm>
          <a:prstGeom prst="rect">
            <a:avLst/>
          </a:prstGeom>
        </p:spPr>
        <p:txBody>
          <a:bodyPr wrap="square">
            <a:spAutoFit/>
          </a:bodyPr>
          <a:lstStyle/>
          <a:p>
            <a:r>
              <a:rPr lang="en-US" altLang="ko-KR" dirty="0">
                <a:solidFill>
                  <a:srgbClr val="00C832"/>
                </a:solidFill>
                <a:latin typeface="Consolas" panose="020B0609020204030204" pitchFamily="49" charset="0"/>
              </a:rPr>
              <a:t>server:</a:t>
            </a:r>
          </a:p>
          <a:p>
            <a:r>
              <a:rPr lang="en-US" altLang="ko-KR" dirty="0">
                <a:solidFill>
                  <a:srgbClr val="00C832"/>
                </a:solidFill>
                <a:latin typeface="Consolas" panose="020B0609020204030204" pitchFamily="49" charset="0"/>
              </a:rPr>
              <a:t>  port: </a:t>
            </a:r>
            <a:r>
              <a:rPr lang="en-US" altLang="ko-KR" dirty="0">
                <a:latin typeface="Consolas" panose="020B0609020204030204" pitchFamily="49" charset="0"/>
              </a:rPr>
              <a:t>808${SEQUENCE_NO}</a:t>
            </a:r>
          </a:p>
          <a:p>
            <a:r>
              <a:rPr lang="en-US" altLang="ko-KR" dirty="0">
                <a:solidFill>
                  <a:srgbClr val="00C832"/>
                </a:solidFill>
                <a:latin typeface="Consolas" panose="020B0609020204030204" pitchFamily="49" charset="0"/>
              </a:rPr>
              <a:t>eureka:</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instance:</a:t>
            </a:r>
          </a:p>
          <a:p>
            <a:r>
              <a:rPr lang="en-US" altLang="ko-KR" dirty="0">
                <a:solidFill>
                  <a:srgbClr val="000000"/>
                </a:solidFill>
                <a:latin typeface="Consolas" panose="020B0609020204030204" pitchFamily="49" charset="0"/>
              </a:rPr>
              <a:t>    </a:t>
            </a:r>
            <a:r>
              <a:rPr lang="en-US" altLang="ko-KR" dirty="0" err="1">
                <a:solidFill>
                  <a:srgbClr val="00C832"/>
                </a:solidFill>
                <a:latin typeface="Consolas" panose="020B0609020204030204" pitchFamily="49" charset="0"/>
              </a:rPr>
              <a:t>instanceId</a:t>
            </a:r>
            <a:r>
              <a:rPr lang="en-US" altLang="ko-KR" dirty="0">
                <a:solidFill>
                  <a:srgbClr val="00C832"/>
                </a:solidFill>
                <a:latin typeface="Consolas" panose="020B0609020204030204" pitchFamily="49" charset="0"/>
              </a:rPr>
              <a:t>:</a:t>
            </a:r>
            <a:r>
              <a:rPr lang="en-US" altLang="ko-KR" dirty="0">
                <a:solidFill>
                  <a:srgbClr val="000000"/>
                </a:solidFill>
                <a:latin typeface="Consolas" panose="020B0609020204030204" pitchFamily="49" charset="0"/>
              </a:rPr>
              <a:t> ${spring.application.name}-${SEQUENCE_NO}</a:t>
            </a:r>
            <a:endParaRPr lang="ko-KR" altLang="en-US" sz="2000" dirty="0"/>
          </a:p>
        </p:txBody>
      </p:sp>
    </p:spTree>
    <p:extLst>
      <p:ext uri="{BB962C8B-B14F-4D97-AF65-F5344CB8AC3E}">
        <p14:creationId xmlns:p14="http://schemas.microsoft.com/office/powerpoint/2010/main" val="3311256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23</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Prioritize IP Addresses</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ACD67FF2-6A55-44B2-BB55-8D6E55C0BD98}"/>
              </a:ext>
            </a:extLst>
          </p:cNvPr>
          <p:cNvSpPr/>
          <p:nvPr/>
        </p:nvSpPr>
        <p:spPr>
          <a:xfrm>
            <a:off x="560387" y="1610380"/>
            <a:ext cx="8785225" cy="252751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All instances are registered as hostnames by default. </a:t>
            </a:r>
          </a:p>
          <a:p>
            <a:pPr marL="342900" indent="-342900">
              <a:buFont typeface="Arial" panose="020B0604020202020204" pitchFamily="34" charset="0"/>
              <a:buChar char="•"/>
            </a:pPr>
            <a:r>
              <a:rPr lang="en-US" altLang="ko-KR" sz="2000" dirty="0">
                <a:solidFill>
                  <a:srgbClr val="24292E"/>
                </a:solidFill>
                <a:latin typeface="+mn-ea"/>
                <a:cs typeface="Arial"/>
                <a:sym typeface="Arial"/>
              </a:rPr>
              <a:t>However, it is common that there is no DNS for the servers that make up the microservice environment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In the Eureka registration process, there is a plan to use the IP address of the service instead of the hostname when setting up the configuration</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To do this, set the </a:t>
            </a:r>
            <a:r>
              <a:rPr lang="en-US" altLang="ko-KR" sz="2000" dirty="0" err="1">
                <a:solidFill>
                  <a:srgbClr val="24292E"/>
                </a:solidFill>
                <a:latin typeface="+mn-ea"/>
                <a:cs typeface="Arial"/>
                <a:sym typeface="Arial"/>
              </a:rPr>
              <a:t>eureka.instance.preferIpAddress</a:t>
            </a:r>
            <a:r>
              <a:rPr lang="en-US" altLang="ko-KR" sz="2000" dirty="0">
                <a:solidFill>
                  <a:srgbClr val="24292E"/>
                </a:solidFill>
                <a:latin typeface="+mn-ea"/>
                <a:cs typeface="Arial"/>
                <a:sym typeface="Arial"/>
              </a:rPr>
              <a:t> attribute of the client to true</a:t>
            </a:r>
          </a:p>
          <a:p>
            <a:pPr marL="342900" indent="-342900">
              <a:buFont typeface="Arial" panose="020B0604020202020204" pitchFamily="34" charset="0"/>
              <a:buChar char="•"/>
            </a:pPr>
            <a:r>
              <a:rPr lang="en-US" altLang="ko-KR" sz="2000" dirty="0">
                <a:solidFill>
                  <a:srgbClr val="24292E"/>
                </a:solidFill>
                <a:latin typeface="+mn-ea"/>
                <a:cs typeface="Arial"/>
                <a:sym typeface="Arial"/>
              </a:rPr>
              <a:t>However, in this case, if the machine has at least one network interface, you can define a list of patterns that you ignore or like as follows</a:t>
            </a:r>
            <a:endParaRPr lang="ko-KR" altLang="en-US" sz="2000" dirty="0">
              <a:solidFill>
                <a:srgbClr val="24292E"/>
              </a:solidFill>
              <a:latin typeface="+mn-ea"/>
              <a:cs typeface="Arial"/>
              <a:sym typeface="Arial"/>
            </a:endParaRPr>
          </a:p>
        </p:txBody>
      </p:sp>
      <p:sp>
        <p:nvSpPr>
          <p:cNvPr id="11" name="직사각형 10">
            <a:extLst>
              <a:ext uri="{FF2B5EF4-FFF2-40B4-BE49-F238E27FC236}">
                <a16:creationId xmlns:a16="http://schemas.microsoft.com/office/drawing/2014/main" id="{8993F1ED-4EC7-4269-918D-ADEBB72537DB}"/>
              </a:ext>
            </a:extLst>
          </p:cNvPr>
          <p:cNvSpPr/>
          <p:nvPr/>
        </p:nvSpPr>
        <p:spPr>
          <a:xfrm>
            <a:off x="1513252" y="5071461"/>
            <a:ext cx="3310362" cy="1354217"/>
          </a:xfrm>
          <a:prstGeom prst="rect">
            <a:avLst/>
          </a:prstGeom>
        </p:spPr>
        <p:txBody>
          <a:bodyPr wrap="square">
            <a:spAutoFit/>
          </a:bodyPr>
          <a:lstStyle/>
          <a:p>
            <a:r>
              <a:rPr lang="en-US" altLang="ko-KR" sz="1600" dirty="0">
                <a:solidFill>
                  <a:srgbClr val="00C832"/>
                </a:solidFill>
                <a:latin typeface="Consolas" panose="020B0609020204030204" pitchFamily="49" charset="0"/>
              </a:rPr>
              <a:t>spring:</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cloud:</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inetutils</a:t>
            </a:r>
            <a:r>
              <a:rPr lang="en-US" altLang="ko-KR" sz="1600" dirty="0">
                <a:solidFill>
                  <a:srgbClr val="00C832"/>
                </a:solidFill>
                <a:latin typeface="Consolas" panose="020B0609020204030204" pitchFamily="49" charset="0"/>
              </a:rPr>
              <a:t>:</a:t>
            </a:r>
          </a:p>
          <a:p>
            <a:r>
              <a:rPr lang="en-US" altLang="ko-KR" sz="1600" dirty="0">
                <a:solidFill>
                  <a:srgbClr val="00C832"/>
                </a:solidFill>
                <a:latin typeface="Consolas" panose="020B0609020204030204" pitchFamily="49" charset="0"/>
              </a:rPr>
              <a:t>      </a:t>
            </a:r>
            <a:r>
              <a:rPr lang="en-US" altLang="ko-KR" sz="1600" dirty="0" err="1">
                <a:solidFill>
                  <a:srgbClr val="00C832"/>
                </a:solidFill>
                <a:latin typeface="Consolas" panose="020B0609020204030204" pitchFamily="49" charset="0"/>
              </a:rPr>
              <a:t>ignoredInterface</a:t>
            </a:r>
            <a:r>
              <a:rPr lang="en-US" altLang="ko-KR" sz="1600" dirty="0">
                <a:solidFill>
                  <a:srgbClr val="00C832"/>
                </a:solidFill>
                <a:latin typeface="Consolas" panose="020B0609020204030204" pitchFamily="49" charset="0"/>
              </a:rPr>
              <a:t>:</a:t>
            </a:r>
          </a:p>
          <a:p>
            <a:r>
              <a:rPr lang="en-US" altLang="ko-KR" sz="1600" dirty="0">
                <a:solidFill>
                  <a:srgbClr val="00C832"/>
                </a:solidFill>
                <a:latin typeface="Consolas" panose="020B0609020204030204" pitchFamily="49" charset="0"/>
              </a:rPr>
              <a:t>        - eth1*</a:t>
            </a:r>
            <a:endParaRPr lang="ko-KR" altLang="en-US" dirty="0"/>
          </a:p>
        </p:txBody>
      </p:sp>
      <p:sp>
        <p:nvSpPr>
          <p:cNvPr id="13" name="직사각형 12">
            <a:extLst>
              <a:ext uri="{FF2B5EF4-FFF2-40B4-BE49-F238E27FC236}">
                <a16:creationId xmlns:a16="http://schemas.microsoft.com/office/drawing/2014/main" id="{5B463E30-8EDE-4D50-AC00-65EA11F63391}"/>
              </a:ext>
            </a:extLst>
          </p:cNvPr>
          <p:cNvSpPr/>
          <p:nvPr/>
        </p:nvSpPr>
        <p:spPr>
          <a:xfrm>
            <a:off x="5420859" y="5002634"/>
            <a:ext cx="3310362" cy="1354217"/>
          </a:xfrm>
          <a:prstGeom prst="rect">
            <a:avLst/>
          </a:prstGeom>
        </p:spPr>
        <p:txBody>
          <a:bodyPr wrap="square">
            <a:spAutoFit/>
          </a:bodyPr>
          <a:lstStyle/>
          <a:p>
            <a:r>
              <a:rPr lang="en-US" altLang="ko-KR" sz="1600" dirty="0">
                <a:solidFill>
                  <a:srgbClr val="00C832"/>
                </a:solidFill>
                <a:latin typeface="Consolas" panose="020B0609020204030204" pitchFamily="49" charset="0"/>
              </a:rPr>
              <a:t>spring:</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cloud:</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inetutils</a:t>
            </a:r>
            <a:r>
              <a:rPr lang="en-US" altLang="ko-KR" sz="1600" dirty="0">
                <a:solidFill>
                  <a:srgbClr val="00C832"/>
                </a:solidFill>
                <a:latin typeface="Consolas" panose="020B0609020204030204" pitchFamily="49" charset="0"/>
              </a:rPr>
              <a:t>:</a:t>
            </a:r>
          </a:p>
          <a:p>
            <a:r>
              <a:rPr lang="en-US" altLang="ko-KR" sz="1600" dirty="0">
                <a:solidFill>
                  <a:srgbClr val="00C832"/>
                </a:solidFill>
                <a:latin typeface="Consolas" panose="020B0609020204030204" pitchFamily="49" charset="0"/>
              </a:rPr>
              <a:t>      </a:t>
            </a:r>
            <a:r>
              <a:rPr lang="en-US" altLang="ko-KR" sz="1600" dirty="0" err="1">
                <a:solidFill>
                  <a:srgbClr val="00C832"/>
                </a:solidFill>
                <a:latin typeface="Consolas" panose="020B0609020204030204" pitchFamily="49" charset="0"/>
              </a:rPr>
              <a:t>preferredNetworks</a:t>
            </a:r>
            <a:r>
              <a:rPr lang="en-US" altLang="ko-KR" sz="1600" dirty="0">
                <a:solidFill>
                  <a:srgbClr val="00C832"/>
                </a:solidFill>
                <a:latin typeface="Consolas" panose="020B0609020204030204" pitchFamily="49" charset="0"/>
              </a:rPr>
              <a:t>:</a:t>
            </a:r>
          </a:p>
          <a:p>
            <a:r>
              <a:rPr lang="en-US" altLang="ko-KR" sz="1600" dirty="0">
                <a:solidFill>
                  <a:srgbClr val="00C832"/>
                </a:solidFill>
                <a:latin typeface="Consolas" panose="020B0609020204030204" pitchFamily="49" charset="0"/>
              </a:rPr>
              <a:t>        - 192.168</a:t>
            </a:r>
            <a:endParaRPr lang="ko-KR" altLang="en-US" dirty="0"/>
          </a:p>
        </p:txBody>
      </p:sp>
    </p:spTree>
    <p:extLst>
      <p:ext uri="{BB962C8B-B14F-4D97-AF65-F5344CB8AC3E}">
        <p14:creationId xmlns:p14="http://schemas.microsoft.com/office/powerpoint/2010/main" val="3883764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24</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Response Cache</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ACD67FF2-6A55-44B2-BB55-8D6E55C0BD98}"/>
              </a:ext>
            </a:extLst>
          </p:cNvPr>
          <p:cNvSpPr/>
          <p:nvPr/>
        </p:nvSpPr>
        <p:spPr>
          <a:xfrm>
            <a:off x="560387" y="1610380"/>
            <a:ext cx="8785225" cy="274726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The Eureka server caches responses by default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Cache is disabled every 30 seconds.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When you call /eureka/apps immediately after the client app is registered, the registered app does not appear. After 30 seconds, an instance appears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response cache timeout can be overridden with </a:t>
            </a:r>
            <a:r>
              <a:rPr lang="en-US" altLang="ko-KR" sz="2000" dirty="0" err="1">
                <a:solidFill>
                  <a:srgbClr val="24292E"/>
                </a:solidFill>
                <a:latin typeface="+mn-ea"/>
                <a:cs typeface="Arial"/>
                <a:sym typeface="Arial"/>
              </a:rPr>
              <a:t>responseCacheUpdateIntervalMs</a:t>
            </a:r>
            <a:r>
              <a:rPr lang="en-US" altLang="ko-KR" sz="2000" dirty="0">
                <a:solidFill>
                  <a:srgbClr val="24292E"/>
                </a:solidFill>
                <a:latin typeface="+mn-ea"/>
                <a:cs typeface="Arial"/>
                <a:sym typeface="Arial"/>
              </a:rPr>
              <a:t> property</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Client side also cached Eureka registry. This cycle can be changed to </a:t>
            </a:r>
            <a:r>
              <a:rPr lang="en-US" altLang="ko-KR" sz="2000" dirty="0" err="1">
                <a:solidFill>
                  <a:srgbClr val="24292E"/>
                </a:solidFill>
                <a:latin typeface="+mn-ea"/>
                <a:cs typeface="Arial"/>
                <a:sym typeface="Arial"/>
              </a:rPr>
              <a:t>registerFetchIntervalSeconds</a:t>
            </a:r>
            <a:r>
              <a:rPr lang="en-US" altLang="ko-KR" sz="2000" dirty="0">
                <a:solidFill>
                  <a:srgbClr val="24292E"/>
                </a:solidFill>
                <a:latin typeface="+mn-ea"/>
                <a:cs typeface="Arial"/>
                <a:sym typeface="Arial"/>
              </a:rPr>
              <a:t> property</a:t>
            </a:r>
            <a:endParaRPr lang="ko-KR" altLang="en-US" sz="2000" dirty="0">
              <a:solidFill>
                <a:srgbClr val="24292E"/>
              </a:solidFill>
              <a:latin typeface="+mn-ea"/>
              <a:cs typeface="Arial"/>
              <a:sym typeface="Arial"/>
            </a:endParaRPr>
          </a:p>
        </p:txBody>
      </p:sp>
      <p:sp>
        <p:nvSpPr>
          <p:cNvPr id="11" name="직사각형 10">
            <a:extLst>
              <a:ext uri="{FF2B5EF4-FFF2-40B4-BE49-F238E27FC236}">
                <a16:creationId xmlns:a16="http://schemas.microsoft.com/office/drawing/2014/main" id="{8993F1ED-4EC7-4269-918D-ADEBB72537DB}"/>
              </a:ext>
            </a:extLst>
          </p:cNvPr>
          <p:cNvSpPr/>
          <p:nvPr/>
        </p:nvSpPr>
        <p:spPr>
          <a:xfrm>
            <a:off x="1525525" y="4427085"/>
            <a:ext cx="7735076" cy="830997"/>
          </a:xfrm>
          <a:prstGeom prst="rect">
            <a:avLst/>
          </a:prstGeom>
        </p:spPr>
        <p:txBody>
          <a:bodyPr wrap="square">
            <a:spAutoFit/>
          </a:bodyPr>
          <a:lstStyle/>
          <a:p>
            <a:r>
              <a:rPr lang="en-US" altLang="ko-KR" sz="1600"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server:</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responseCacheUpdateIntervalMs</a:t>
            </a:r>
            <a:r>
              <a:rPr lang="en-US" altLang="ko-KR" sz="1600" dirty="0">
                <a:solidFill>
                  <a:srgbClr val="00C832"/>
                </a:solidFill>
                <a:latin typeface="Consolas" panose="020B0609020204030204" pitchFamily="49" charset="0"/>
              </a:rPr>
              <a:t>: </a:t>
            </a:r>
            <a:r>
              <a:rPr lang="en-US" altLang="ko-KR" sz="1600" dirty="0">
                <a:latin typeface="Consolas" panose="020B0609020204030204" pitchFamily="49" charset="0"/>
              </a:rPr>
              <a:t>3000</a:t>
            </a:r>
          </a:p>
        </p:txBody>
      </p:sp>
      <p:sp>
        <p:nvSpPr>
          <p:cNvPr id="17" name="직사각형 16">
            <a:extLst>
              <a:ext uri="{FF2B5EF4-FFF2-40B4-BE49-F238E27FC236}">
                <a16:creationId xmlns:a16="http://schemas.microsoft.com/office/drawing/2014/main" id="{0224017C-B5B8-4C8B-8A18-28D5D1B8AB3F}"/>
              </a:ext>
            </a:extLst>
          </p:cNvPr>
          <p:cNvSpPr/>
          <p:nvPr/>
        </p:nvSpPr>
        <p:spPr>
          <a:xfrm>
            <a:off x="1610536" y="5545534"/>
            <a:ext cx="7735076" cy="1077218"/>
          </a:xfrm>
          <a:prstGeom prst="rect">
            <a:avLst/>
          </a:prstGeom>
        </p:spPr>
        <p:txBody>
          <a:bodyPr wrap="square">
            <a:spAutoFit/>
          </a:bodyPr>
          <a:lstStyle/>
          <a:p>
            <a:r>
              <a:rPr lang="en-US" altLang="ko-KR" sz="1600"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client:</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registryFetchIntervalSeconds</a:t>
            </a:r>
            <a:r>
              <a:rPr lang="en-US" altLang="ko-KR" sz="1600" dirty="0">
                <a:solidFill>
                  <a:srgbClr val="00C832"/>
                </a:solidFill>
                <a:latin typeface="Consolas" panose="020B0609020204030204" pitchFamily="49" charset="0"/>
              </a:rPr>
              <a:t>: </a:t>
            </a:r>
            <a:r>
              <a:rPr lang="en-US" altLang="ko-KR" sz="1600" dirty="0">
                <a:latin typeface="Consolas" panose="020B0609020204030204" pitchFamily="49" charset="0"/>
              </a:rPr>
              <a:t>3</a:t>
            </a:r>
          </a:p>
          <a:p>
            <a:r>
              <a:rPr lang="en-US" altLang="ko-KR" sz="1600" dirty="0">
                <a:latin typeface="Consolas" panose="020B0609020204030204" pitchFamily="49" charset="0"/>
              </a:rPr>
              <a:t>    </a:t>
            </a:r>
            <a:r>
              <a:rPr lang="en-US" altLang="ko-KR" sz="1600" dirty="0" err="1">
                <a:solidFill>
                  <a:srgbClr val="00C832"/>
                </a:solidFill>
                <a:latin typeface="Consolas" panose="020B0609020204030204" pitchFamily="49" charset="0"/>
              </a:rPr>
              <a:t>shouldDisableDelta</a:t>
            </a:r>
            <a:r>
              <a:rPr lang="en-US" altLang="ko-KR" sz="1600" dirty="0">
                <a:solidFill>
                  <a:srgbClr val="00C832"/>
                </a:solidFill>
                <a:latin typeface="Consolas" panose="020B0609020204030204" pitchFamily="49" charset="0"/>
              </a:rPr>
              <a:t>:</a:t>
            </a:r>
            <a:r>
              <a:rPr lang="en-US" altLang="ko-KR" sz="1600" dirty="0">
                <a:latin typeface="Consolas" panose="020B0609020204030204" pitchFamily="49" charset="0"/>
              </a:rPr>
              <a:t> true</a:t>
            </a:r>
          </a:p>
        </p:txBody>
      </p:sp>
    </p:spTree>
    <p:extLst>
      <p:ext uri="{BB962C8B-B14F-4D97-AF65-F5344CB8AC3E}">
        <p14:creationId xmlns:p14="http://schemas.microsoft.com/office/powerpoint/2010/main" val="2676873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25</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Enable secure communication between client and server</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ACD67FF2-6A55-44B2-BB55-8D6E55C0BD98}"/>
              </a:ext>
            </a:extLst>
          </p:cNvPr>
          <p:cNvSpPr/>
          <p:nvPr/>
        </p:nvSpPr>
        <p:spPr>
          <a:xfrm>
            <a:off x="560387" y="1610380"/>
            <a:ext cx="8785225" cy="830997"/>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Minimum security may be applied to the discovery server using basic authentication to prevent unauthorized access.</a:t>
            </a:r>
            <a:endParaRPr lang="ko-KR" altLang="en-US" sz="2000" dirty="0">
              <a:solidFill>
                <a:srgbClr val="24292E"/>
              </a:solidFill>
              <a:latin typeface="+mn-ea"/>
              <a:cs typeface="Arial"/>
              <a:sym typeface="Arial"/>
            </a:endParaRPr>
          </a:p>
        </p:txBody>
      </p:sp>
      <p:sp>
        <p:nvSpPr>
          <p:cNvPr id="11" name="직사각형 10">
            <a:extLst>
              <a:ext uri="{FF2B5EF4-FFF2-40B4-BE49-F238E27FC236}">
                <a16:creationId xmlns:a16="http://schemas.microsoft.com/office/drawing/2014/main" id="{8993F1ED-4EC7-4269-918D-ADEBB72537DB}"/>
              </a:ext>
            </a:extLst>
          </p:cNvPr>
          <p:cNvSpPr/>
          <p:nvPr/>
        </p:nvSpPr>
        <p:spPr>
          <a:xfrm>
            <a:off x="6086013" y="3806047"/>
            <a:ext cx="3039576" cy="1569660"/>
          </a:xfrm>
          <a:prstGeom prst="rect">
            <a:avLst/>
          </a:prstGeom>
        </p:spPr>
        <p:txBody>
          <a:bodyPr wrap="square">
            <a:spAutoFit/>
          </a:bodyPr>
          <a:lstStyle/>
          <a:p>
            <a:r>
              <a:rPr lang="en-US" altLang="ko-KR" sz="1600" dirty="0">
                <a:solidFill>
                  <a:srgbClr val="00C832"/>
                </a:solidFill>
                <a:latin typeface="Consolas" panose="020B0609020204030204" pitchFamily="49" charset="0"/>
              </a:rPr>
              <a:t>security:</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basic:</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enabled: </a:t>
            </a:r>
            <a:r>
              <a:rPr lang="en-US" altLang="ko-KR" sz="1600" dirty="0">
                <a:latin typeface="Consolas" panose="020B0609020204030204" pitchFamily="49" charset="0"/>
              </a:rPr>
              <a:t>true</a:t>
            </a:r>
          </a:p>
          <a:p>
            <a:r>
              <a:rPr lang="en-US" altLang="ko-KR" sz="1600" dirty="0">
                <a:latin typeface="Consolas" panose="020B0609020204030204" pitchFamily="49" charset="0"/>
              </a:rPr>
              <a:t>  </a:t>
            </a:r>
            <a:r>
              <a:rPr lang="en-US" altLang="ko-KR" sz="1600" dirty="0">
                <a:solidFill>
                  <a:srgbClr val="00C832"/>
                </a:solidFill>
                <a:latin typeface="Consolas" panose="020B0609020204030204" pitchFamily="49" charset="0"/>
              </a:rPr>
              <a:t>user:</a:t>
            </a:r>
          </a:p>
          <a:p>
            <a:r>
              <a:rPr lang="en-US" altLang="ko-KR" sz="1600" dirty="0">
                <a:solidFill>
                  <a:srgbClr val="00C832"/>
                </a:solidFill>
                <a:latin typeface="Consolas" panose="020B0609020204030204" pitchFamily="49" charset="0"/>
              </a:rPr>
              <a:t>    name: </a:t>
            </a:r>
            <a:r>
              <a:rPr lang="en-US" altLang="ko-KR" sz="1600" dirty="0">
                <a:latin typeface="Consolas" panose="020B0609020204030204" pitchFamily="49" charset="0"/>
              </a:rPr>
              <a:t>admin</a:t>
            </a:r>
          </a:p>
          <a:p>
            <a:r>
              <a:rPr lang="en-US" altLang="ko-KR" sz="1600" dirty="0">
                <a:latin typeface="Consolas" panose="020B0609020204030204" pitchFamily="49" charset="0"/>
              </a:rPr>
              <a:t>    </a:t>
            </a:r>
            <a:r>
              <a:rPr lang="en-US" altLang="ko-KR" sz="1600" dirty="0">
                <a:solidFill>
                  <a:srgbClr val="00C832"/>
                </a:solidFill>
                <a:latin typeface="Consolas" panose="020B0609020204030204" pitchFamily="49" charset="0"/>
              </a:rPr>
              <a:t>password: </a:t>
            </a:r>
            <a:r>
              <a:rPr lang="en-US" altLang="ko-KR" sz="1600" dirty="0">
                <a:latin typeface="Consolas" panose="020B0609020204030204" pitchFamily="49" charset="0"/>
              </a:rPr>
              <a:t>admin123</a:t>
            </a:r>
          </a:p>
        </p:txBody>
      </p:sp>
      <p:sp>
        <p:nvSpPr>
          <p:cNvPr id="5" name="직사각형 4">
            <a:extLst>
              <a:ext uri="{FF2B5EF4-FFF2-40B4-BE49-F238E27FC236}">
                <a16:creationId xmlns:a16="http://schemas.microsoft.com/office/drawing/2014/main" id="{8750D3B9-D8CF-4276-AA77-0085AF97827D}"/>
              </a:ext>
            </a:extLst>
          </p:cNvPr>
          <p:cNvSpPr/>
          <p:nvPr/>
        </p:nvSpPr>
        <p:spPr>
          <a:xfrm>
            <a:off x="1187747" y="2728829"/>
            <a:ext cx="7937842" cy="1077218"/>
          </a:xfrm>
          <a:prstGeom prst="rect">
            <a:avLst/>
          </a:prstGeom>
        </p:spPr>
        <p:txBody>
          <a:bodyPr wrap="square">
            <a:spAutoFit/>
          </a:bodyPr>
          <a:lstStyle/>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  &lt;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r>
              <a:rPr lang="en-US" altLang="ko-KR" sz="1600" dirty="0" err="1">
                <a:solidFill>
                  <a:srgbClr val="000000"/>
                </a:solidFill>
                <a:latin typeface="Consolas" panose="020B0609020204030204" pitchFamily="49" charset="0"/>
              </a:rPr>
              <a:t>org.springframework.boot</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  &lt;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r>
              <a:rPr lang="en-US" altLang="ko-KR" sz="1600" dirty="0">
                <a:solidFill>
                  <a:srgbClr val="000000"/>
                </a:solidFill>
                <a:latin typeface="Consolas" panose="020B0609020204030204" pitchFamily="49" charset="0"/>
              </a:rPr>
              <a:t>spring-cloud-starter-security</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endParaRPr lang="ko-KR" altLang="en-US" dirty="0"/>
          </a:p>
        </p:txBody>
      </p:sp>
      <p:sp>
        <p:nvSpPr>
          <p:cNvPr id="13" name="직사각형 12">
            <a:extLst>
              <a:ext uri="{FF2B5EF4-FFF2-40B4-BE49-F238E27FC236}">
                <a16:creationId xmlns:a16="http://schemas.microsoft.com/office/drawing/2014/main" id="{D6E2A09A-F63F-4D0F-9857-2ED0B1B0C56B}"/>
              </a:ext>
            </a:extLst>
          </p:cNvPr>
          <p:cNvSpPr/>
          <p:nvPr/>
        </p:nvSpPr>
        <p:spPr>
          <a:xfrm>
            <a:off x="1187747" y="5247620"/>
            <a:ext cx="7409563" cy="1077218"/>
          </a:xfrm>
          <a:prstGeom prst="rect">
            <a:avLst/>
          </a:prstGeom>
        </p:spPr>
        <p:txBody>
          <a:bodyPr wrap="square">
            <a:spAutoFit/>
          </a:bodyPr>
          <a:lstStyle/>
          <a:p>
            <a:r>
              <a:rPr lang="en-US" altLang="ko-KR" sz="1600"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client:</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serverUrl</a:t>
            </a:r>
            <a:r>
              <a:rPr lang="en-US" altLang="ko-KR" sz="1600" dirty="0">
                <a:solidFill>
                  <a:srgbClr val="00C832"/>
                </a:solidFill>
                <a:latin typeface="Consolas" panose="020B0609020204030204" pitchFamily="49" charset="0"/>
              </a:rPr>
              <a:t>: </a:t>
            </a:r>
            <a:endParaRPr lang="en-US" altLang="ko-KR" sz="1600" dirty="0">
              <a:latin typeface="Consolas" panose="020B0609020204030204" pitchFamily="49" charset="0"/>
            </a:endParaRPr>
          </a:p>
          <a:p>
            <a:r>
              <a:rPr lang="en-US" altLang="ko-KR" sz="1600" dirty="0">
                <a:latin typeface="Consolas" panose="020B0609020204030204" pitchFamily="49" charset="0"/>
              </a:rPr>
              <a:t>      </a:t>
            </a:r>
            <a:r>
              <a:rPr lang="en-US" altLang="ko-KR" sz="1600" dirty="0" err="1">
                <a:solidFill>
                  <a:srgbClr val="00C832"/>
                </a:solidFill>
                <a:latin typeface="Consolas" panose="020B0609020204030204" pitchFamily="49" charset="0"/>
              </a:rPr>
              <a:t>defaultZone</a:t>
            </a:r>
            <a:r>
              <a:rPr lang="en-US" altLang="ko-KR" sz="1600" dirty="0">
                <a:solidFill>
                  <a:srgbClr val="00C832"/>
                </a:solidFill>
                <a:latin typeface="Consolas" panose="020B0609020204030204" pitchFamily="49" charset="0"/>
              </a:rPr>
              <a:t>: </a:t>
            </a:r>
            <a:r>
              <a:rPr lang="en-US" altLang="ko-KR" sz="1600" dirty="0">
                <a:latin typeface="Consolas" panose="020B0609020204030204" pitchFamily="49" charset="0"/>
              </a:rPr>
              <a:t>http://admin:admin123@localhost:8761/eureka/</a:t>
            </a:r>
          </a:p>
        </p:txBody>
      </p:sp>
    </p:spTree>
    <p:extLst>
      <p:ext uri="{BB962C8B-B14F-4D97-AF65-F5344CB8AC3E}">
        <p14:creationId xmlns:p14="http://schemas.microsoft.com/office/powerpoint/2010/main" val="3300824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26</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Register for a secure service</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ACD67FF2-6A55-44B2-BB55-8D6E55C0BD98}"/>
              </a:ext>
            </a:extLst>
          </p:cNvPr>
          <p:cNvSpPr/>
          <p:nvPr/>
        </p:nvSpPr>
        <p:spPr>
          <a:xfrm>
            <a:off x="560387" y="1610380"/>
            <a:ext cx="8785225" cy="219819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You must create a private certificate to enable SSL for the </a:t>
            </a:r>
            <a:r>
              <a:rPr lang="en-US" altLang="ko-KR" sz="2000" dirty="0" err="1">
                <a:solidFill>
                  <a:srgbClr val="24292E"/>
                </a:solidFill>
                <a:latin typeface="+mn-ea"/>
                <a:cs typeface="Arial"/>
                <a:sym typeface="Arial"/>
              </a:rPr>
              <a:t>Springboot</a:t>
            </a:r>
            <a:r>
              <a:rPr lang="en-US" altLang="ko-KR" sz="2000" dirty="0">
                <a:solidFill>
                  <a:srgbClr val="24292E"/>
                </a:solidFill>
                <a:latin typeface="+mn-ea"/>
                <a:cs typeface="Arial"/>
                <a:sym typeface="Arial"/>
              </a:rPr>
              <a:t> app</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keytool</a:t>
            </a:r>
            <a:r>
              <a:rPr lang="en-US" altLang="ko-KR" sz="2000" dirty="0">
                <a:solidFill>
                  <a:srgbClr val="24292E"/>
                </a:solidFill>
                <a:latin typeface="+mn-ea"/>
                <a:cs typeface="Arial"/>
                <a:sym typeface="Arial"/>
              </a:rPr>
              <a:t> –</a:t>
            </a:r>
            <a:r>
              <a:rPr lang="en-US" altLang="ko-KR" sz="2000" dirty="0" err="1">
                <a:solidFill>
                  <a:srgbClr val="24292E"/>
                </a:solidFill>
                <a:latin typeface="+mn-ea"/>
                <a:cs typeface="Arial"/>
                <a:sym typeface="Arial"/>
              </a:rPr>
              <a:t>genkey</a:t>
            </a:r>
            <a:r>
              <a:rPr lang="en-US" altLang="ko-KR" sz="2000" dirty="0">
                <a:solidFill>
                  <a:srgbClr val="24292E"/>
                </a:solidFill>
                <a:latin typeface="+mn-ea"/>
                <a:cs typeface="Arial"/>
                <a:sym typeface="Arial"/>
              </a:rPr>
              <a:t> –alias client –</a:t>
            </a:r>
            <a:r>
              <a:rPr lang="en-US" altLang="ko-KR" sz="2000" dirty="0" err="1">
                <a:solidFill>
                  <a:srgbClr val="24292E"/>
                </a:solidFill>
                <a:latin typeface="+mn-ea"/>
                <a:cs typeface="Arial"/>
                <a:sym typeface="Arial"/>
              </a:rPr>
              <a:t>storetype</a:t>
            </a:r>
            <a:r>
              <a:rPr lang="en-US" altLang="ko-KR" sz="2000" dirty="0">
                <a:solidFill>
                  <a:srgbClr val="24292E"/>
                </a:solidFill>
                <a:latin typeface="+mn-ea"/>
                <a:cs typeface="Arial"/>
                <a:sym typeface="Arial"/>
              </a:rPr>
              <a:t> PKCS12 –</a:t>
            </a:r>
            <a:r>
              <a:rPr lang="en-US" altLang="ko-KR" sz="2000" dirty="0" err="1">
                <a:solidFill>
                  <a:srgbClr val="24292E"/>
                </a:solidFill>
                <a:latin typeface="+mn-ea"/>
                <a:cs typeface="Arial"/>
                <a:sym typeface="Arial"/>
              </a:rPr>
              <a:t>keyalg</a:t>
            </a:r>
            <a:r>
              <a:rPr lang="en-US" altLang="ko-KR" sz="2000" dirty="0">
                <a:solidFill>
                  <a:srgbClr val="24292E"/>
                </a:solidFill>
                <a:latin typeface="+mn-ea"/>
                <a:cs typeface="Arial"/>
                <a:sym typeface="Arial"/>
              </a:rPr>
              <a:t> RSA –</a:t>
            </a:r>
            <a:r>
              <a:rPr lang="en-US" altLang="ko-KR" sz="2000" dirty="0" err="1">
                <a:solidFill>
                  <a:srgbClr val="24292E"/>
                </a:solidFill>
                <a:latin typeface="+mn-ea"/>
                <a:cs typeface="Arial"/>
                <a:sym typeface="Arial"/>
              </a:rPr>
              <a:t>keysize</a:t>
            </a:r>
            <a:r>
              <a:rPr lang="en-US" altLang="ko-KR" sz="2000" dirty="0">
                <a:solidFill>
                  <a:srgbClr val="24292E"/>
                </a:solidFill>
                <a:latin typeface="+mn-ea"/>
                <a:cs typeface="Arial"/>
                <a:sym typeface="Arial"/>
              </a:rPr>
              <a:t> 2048 –keystore keystore.p12 –validity 3650</a:t>
            </a:r>
          </a:p>
          <a:p>
            <a:pPr marL="342900" indent="-342900">
              <a:buFont typeface="Arial" panose="020B0604020202020204" pitchFamily="34" charset="0"/>
              <a:buChar char="•"/>
            </a:pPr>
            <a:r>
              <a:rPr lang="en-US" altLang="ko-KR" sz="2000" dirty="0">
                <a:solidFill>
                  <a:srgbClr val="24292E"/>
                </a:solidFill>
                <a:latin typeface="+mn-ea"/>
                <a:cs typeface="Arial"/>
                <a:sym typeface="Arial"/>
              </a:rPr>
              <a:t>Enter data and copy the generated keystore file keystore.p12 to the </a:t>
            </a:r>
            <a:r>
              <a:rPr lang="en-US" altLang="ko-KR" sz="2000" dirty="0" err="1">
                <a:solidFill>
                  <a:srgbClr val="24292E"/>
                </a:solidFill>
                <a:latin typeface="+mn-ea"/>
                <a:cs typeface="Arial"/>
                <a:sym typeface="Arial"/>
              </a:rPr>
              <a:t>src</a:t>
            </a:r>
            <a:r>
              <a:rPr lang="en-US" altLang="ko-KR" sz="2000" dirty="0">
                <a:solidFill>
                  <a:srgbClr val="24292E"/>
                </a:solidFill>
                <a:latin typeface="+mn-ea"/>
                <a:cs typeface="Arial"/>
                <a:sym typeface="Arial"/>
              </a:rPr>
              <a:t>/main/resources folder in the app</a:t>
            </a:r>
          </a:p>
          <a:p>
            <a:pPr marL="342900" indent="-342900">
              <a:buFont typeface="Arial" panose="020B0604020202020204" pitchFamily="34" charset="0"/>
              <a:buChar char="•"/>
            </a:pPr>
            <a:r>
              <a:rPr lang="en-US" altLang="ko-KR" sz="2000" dirty="0">
                <a:solidFill>
                  <a:srgbClr val="24292E"/>
                </a:solidFill>
                <a:latin typeface="+mn-ea"/>
                <a:cs typeface="Arial"/>
                <a:sym typeface="Arial"/>
              </a:rPr>
              <a:t>And use the configuration properties to enable HTTPS in the spring boot</a:t>
            </a:r>
            <a:endParaRPr lang="ko-KR" altLang="en-US" sz="2000" dirty="0">
              <a:solidFill>
                <a:srgbClr val="24292E"/>
              </a:solidFill>
              <a:latin typeface="+mn-ea"/>
              <a:cs typeface="Arial"/>
              <a:sym typeface="Arial"/>
            </a:endParaRPr>
          </a:p>
        </p:txBody>
      </p:sp>
      <p:sp>
        <p:nvSpPr>
          <p:cNvPr id="13" name="직사각형 12">
            <a:extLst>
              <a:ext uri="{FF2B5EF4-FFF2-40B4-BE49-F238E27FC236}">
                <a16:creationId xmlns:a16="http://schemas.microsoft.com/office/drawing/2014/main" id="{D6E2A09A-F63F-4D0F-9857-2ED0B1B0C56B}"/>
              </a:ext>
            </a:extLst>
          </p:cNvPr>
          <p:cNvSpPr/>
          <p:nvPr/>
        </p:nvSpPr>
        <p:spPr>
          <a:xfrm>
            <a:off x="1365717" y="4033139"/>
            <a:ext cx="7409563" cy="1815882"/>
          </a:xfrm>
          <a:prstGeom prst="rect">
            <a:avLst/>
          </a:prstGeom>
        </p:spPr>
        <p:txBody>
          <a:bodyPr wrap="square">
            <a:spAutoFit/>
          </a:bodyPr>
          <a:lstStyle/>
          <a:p>
            <a:r>
              <a:rPr lang="en-US" altLang="ko-KR" sz="1600" dirty="0">
                <a:solidFill>
                  <a:srgbClr val="00C832"/>
                </a:solidFill>
                <a:latin typeface="Consolas" panose="020B0609020204030204" pitchFamily="49" charset="0"/>
              </a:rPr>
              <a:t>server:</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port: </a:t>
            </a:r>
            <a:r>
              <a:rPr lang="en-US" altLang="ko-KR" sz="1600" dirty="0">
                <a:latin typeface="Consolas" panose="020B0609020204030204" pitchFamily="49" charset="0"/>
              </a:rPr>
              <a:t>${PORT:8081}</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ssl</a:t>
            </a:r>
            <a:r>
              <a:rPr lang="en-US" altLang="ko-KR" sz="1600" dirty="0">
                <a:solidFill>
                  <a:srgbClr val="00C832"/>
                </a:solidFill>
                <a:latin typeface="Consolas" panose="020B0609020204030204" pitchFamily="49" charset="0"/>
              </a:rPr>
              <a:t>: </a:t>
            </a:r>
            <a:endParaRPr lang="en-US" altLang="ko-KR" sz="1600" dirty="0">
              <a:latin typeface="Consolas" panose="020B0609020204030204" pitchFamily="49" charset="0"/>
            </a:endParaRPr>
          </a:p>
          <a:p>
            <a:r>
              <a:rPr lang="en-US" altLang="ko-KR" sz="1600" dirty="0">
                <a:latin typeface="Consolas" panose="020B0609020204030204" pitchFamily="49" charset="0"/>
              </a:rPr>
              <a:t>      </a:t>
            </a:r>
            <a:r>
              <a:rPr lang="en-US" altLang="ko-KR" sz="1600" dirty="0">
                <a:solidFill>
                  <a:srgbClr val="00C832"/>
                </a:solidFill>
                <a:latin typeface="Consolas" panose="020B0609020204030204" pitchFamily="49" charset="0"/>
              </a:rPr>
              <a:t>key-store: </a:t>
            </a:r>
            <a:r>
              <a:rPr lang="en-US" altLang="ko-KR" sz="1600" dirty="0">
                <a:latin typeface="Consolas" panose="020B0609020204030204" pitchFamily="49" charset="0"/>
              </a:rPr>
              <a:t>classpath:keystore.p12</a:t>
            </a:r>
          </a:p>
          <a:p>
            <a:r>
              <a:rPr lang="en-US" altLang="ko-KR" sz="1600" dirty="0">
                <a:latin typeface="Consolas" panose="020B0609020204030204" pitchFamily="49" charset="0"/>
              </a:rPr>
              <a:t>      </a:t>
            </a:r>
            <a:r>
              <a:rPr lang="en-US" altLang="ko-KR" sz="1600" dirty="0">
                <a:solidFill>
                  <a:srgbClr val="00C832"/>
                </a:solidFill>
                <a:latin typeface="Consolas" panose="020B0609020204030204" pitchFamily="49" charset="0"/>
              </a:rPr>
              <a:t>key-store-password: </a:t>
            </a:r>
            <a:r>
              <a:rPr lang="en-US" altLang="ko-KR" sz="1600" dirty="0">
                <a:latin typeface="Consolas" panose="020B0609020204030204" pitchFamily="49" charset="0"/>
              </a:rPr>
              <a:t>123456</a:t>
            </a:r>
          </a:p>
          <a:p>
            <a:r>
              <a:rPr lang="en-US" altLang="ko-KR" sz="1600" dirty="0">
                <a:solidFill>
                  <a:srgbClr val="00C832"/>
                </a:solidFill>
                <a:latin typeface="Consolas" panose="020B0609020204030204" pitchFamily="49" charset="0"/>
              </a:rPr>
              <a:t>      </a:t>
            </a:r>
            <a:r>
              <a:rPr lang="en-US" altLang="ko-KR" sz="1600" dirty="0" err="1">
                <a:solidFill>
                  <a:srgbClr val="00C832"/>
                </a:solidFill>
                <a:latin typeface="Consolas" panose="020B0609020204030204" pitchFamily="49" charset="0"/>
              </a:rPr>
              <a:t>keyStoreType</a:t>
            </a:r>
            <a:r>
              <a:rPr lang="en-US" altLang="ko-KR" sz="1600" dirty="0">
                <a:solidFill>
                  <a:srgbClr val="00C832"/>
                </a:solidFill>
                <a:latin typeface="Consolas" panose="020B0609020204030204" pitchFamily="49" charset="0"/>
              </a:rPr>
              <a:t>: </a:t>
            </a:r>
            <a:r>
              <a:rPr lang="en-US" altLang="ko-KR" sz="1600" dirty="0">
                <a:latin typeface="Consolas" panose="020B0609020204030204" pitchFamily="49" charset="0"/>
              </a:rPr>
              <a:t>RKCS12</a:t>
            </a:r>
          </a:p>
          <a:p>
            <a:r>
              <a:rPr lang="en-US" altLang="ko-KR" sz="1600" dirty="0">
                <a:solidFill>
                  <a:srgbClr val="00C832"/>
                </a:solidFill>
                <a:latin typeface="Consolas" panose="020B0609020204030204" pitchFamily="49" charset="0"/>
              </a:rPr>
              <a:t>      </a:t>
            </a:r>
            <a:r>
              <a:rPr lang="en-US" altLang="ko-KR" sz="1600" dirty="0" err="1">
                <a:solidFill>
                  <a:srgbClr val="00C832"/>
                </a:solidFill>
                <a:latin typeface="Consolas" panose="020B0609020204030204" pitchFamily="49" charset="0"/>
              </a:rPr>
              <a:t>keyAlias</a:t>
            </a:r>
            <a:r>
              <a:rPr lang="en-US" altLang="ko-KR" sz="1600" dirty="0">
                <a:solidFill>
                  <a:srgbClr val="00C832"/>
                </a:solidFill>
                <a:latin typeface="Consolas" panose="020B0609020204030204" pitchFamily="49" charset="0"/>
              </a:rPr>
              <a:t>: </a:t>
            </a:r>
            <a:r>
              <a:rPr lang="en-US" altLang="ko-KR" sz="1600" dirty="0">
                <a:latin typeface="Consolas" panose="020B0609020204030204" pitchFamily="49" charset="0"/>
              </a:rPr>
              <a:t>client</a:t>
            </a:r>
          </a:p>
        </p:txBody>
      </p:sp>
    </p:spTree>
    <p:extLst>
      <p:ext uri="{BB962C8B-B14F-4D97-AF65-F5344CB8AC3E}">
        <p14:creationId xmlns:p14="http://schemas.microsoft.com/office/powerpoint/2010/main" val="1676447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27</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Register for a secure service</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ACD67FF2-6A55-44B2-BB55-8D6E55C0BD98}"/>
              </a:ext>
            </a:extLst>
          </p:cNvPr>
          <p:cNvSpPr/>
          <p:nvPr/>
        </p:nvSpPr>
        <p:spPr>
          <a:xfrm>
            <a:off x="560387" y="1610381"/>
            <a:ext cx="8785225" cy="568224"/>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You also need to change the configuration of the Eureka client instance</a:t>
            </a:r>
            <a:endParaRPr lang="ko-KR" altLang="en-US" sz="2000" dirty="0">
              <a:solidFill>
                <a:srgbClr val="24292E"/>
              </a:solidFill>
              <a:latin typeface="+mn-ea"/>
              <a:cs typeface="Arial"/>
              <a:sym typeface="Arial"/>
            </a:endParaRPr>
          </a:p>
        </p:txBody>
      </p:sp>
      <p:sp>
        <p:nvSpPr>
          <p:cNvPr id="13" name="직사각형 12">
            <a:extLst>
              <a:ext uri="{FF2B5EF4-FFF2-40B4-BE49-F238E27FC236}">
                <a16:creationId xmlns:a16="http://schemas.microsoft.com/office/drawing/2014/main" id="{D6E2A09A-F63F-4D0F-9857-2ED0B1B0C56B}"/>
              </a:ext>
            </a:extLst>
          </p:cNvPr>
          <p:cNvSpPr/>
          <p:nvPr/>
        </p:nvSpPr>
        <p:spPr>
          <a:xfrm>
            <a:off x="1465496" y="2441946"/>
            <a:ext cx="8785225" cy="1815882"/>
          </a:xfrm>
          <a:prstGeom prst="rect">
            <a:avLst/>
          </a:prstGeom>
        </p:spPr>
        <p:txBody>
          <a:bodyPr wrap="square">
            <a:spAutoFit/>
          </a:bodyPr>
          <a:lstStyle/>
          <a:p>
            <a:r>
              <a:rPr lang="en-US" altLang="ko-KR" sz="1600" dirty="0">
                <a:solidFill>
                  <a:srgbClr val="00C832"/>
                </a:solidFill>
                <a:latin typeface="Consolas" panose="020B0609020204030204" pitchFamily="49" charset="0"/>
              </a:rPr>
              <a:t>eureka:</a:t>
            </a:r>
          </a:p>
          <a:p>
            <a:r>
              <a:rPr lang="en-US" altLang="ko-KR" sz="1600" dirty="0">
                <a:solidFill>
                  <a:srgbClr val="00C832"/>
                </a:solidFill>
                <a:latin typeface="Consolas" panose="020B0609020204030204" pitchFamily="49" charset="0"/>
              </a:rPr>
              <a:t>  instance:</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securityPortEnabled</a:t>
            </a:r>
            <a:r>
              <a:rPr lang="en-US" altLang="ko-KR" sz="1600" dirty="0">
                <a:solidFill>
                  <a:srgbClr val="00C832"/>
                </a:solidFill>
                <a:latin typeface="Consolas" panose="020B0609020204030204" pitchFamily="49" charset="0"/>
              </a:rPr>
              <a:t>: </a:t>
            </a:r>
            <a:r>
              <a:rPr lang="en-US" altLang="ko-KR" sz="1600" dirty="0">
                <a:latin typeface="Consolas" panose="020B0609020204030204" pitchFamily="49" charset="0"/>
              </a:rPr>
              <a:t>true</a:t>
            </a:r>
          </a:p>
          <a:p>
            <a:r>
              <a:rPr lang="en-US" altLang="ko-KR" sz="1600" dirty="0">
                <a:solidFill>
                  <a:srgbClr val="00C832"/>
                </a:solidFill>
                <a:latin typeface="Consolas" panose="020B0609020204030204" pitchFamily="49" charset="0"/>
              </a:rPr>
              <a:t>    </a:t>
            </a:r>
            <a:r>
              <a:rPr lang="en-US" altLang="ko-KR" sz="1600" dirty="0" err="1">
                <a:solidFill>
                  <a:srgbClr val="00C832"/>
                </a:solidFill>
                <a:latin typeface="Consolas" panose="020B0609020204030204" pitchFamily="49" charset="0"/>
              </a:rPr>
              <a:t>nonSecurePortEnabled</a:t>
            </a:r>
            <a:r>
              <a:rPr lang="en-US" altLang="ko-KR" sz="1600" dirty="0">
                <a:solidFill>
                  <a:srgbClr val="00C832"/>
                </a:solidFill>
                <a:latin typeface="Consolas" panose="020B0609020204030204" pitchFamily="49" charset="0"/>
              </a:rPr>
              <a:t>: </a:t>
            </a:r>
            <a:r>
              <a:rPr lang="en-US" altLang="ko-KR" sz="1600" dirty="0">
                <a:latin typeface="Consolas" panose="020B0609020204030204" pitchFamily="49" charset="0"/>
              </a:rPr>
              <a:t>false</a:t>
            </a:r>
          </a:p>
          <a:p>
            <a:r>
              <a:rPr lang="en-US" altLang="ko-KR" sz="1600" dirty="0">
                <a:solidFill>
                  <a:srgbClr val="00C832"/>
                </a:solidFill>
                <a:latin typeface="Consolas" panose="020B0609020204030204" pitchFamily="49" charset="0"/>
              </a:rPr>
              <a:t>    </a:t>
            </a:r>
            <a:r>
              <a:rPr lang="en-US" altLang="ko-KR" sz="1600" dirty="0" err="1">
                <a:solidFill>
                  <a:srgbClr val="00C832"/>
                </a:solidFill>
                <a:latin typeface="Consolas" panose="020B0609020204030204" pitchFamily="49" charset="0"/>
              </a:rPr>
              <a:t>statusPageUrl</a:t>
            </a:r>
            <a:r>
              <a:rPr lang="en-US" altLang="ko-KR" sz="1600" dirty="0">
                <a:solidFill>
                  <a:srgbClr val="00C832"/>
                </a:solidFill>
                <a:latin typeface="Consolas" panose="020B0609020204030204" pitchFamily="49" charset="0"/>
              </a:rPr>
              <a:t>: </a:t>
            </a:r>
            <a:r>
              <a:rPr lang="en-US" altLang="ko-KR" sz="1600" dirty="0">
                <a:latin typeface="Consolas" panose="020B0609020204030204" pitchFamily="49" charset="0"/>
              </a:rPr>
              <a:t>https://${eureka.hostname}:${eureka.port}/info</a:t>
            </a:r>
          </a:p>
          <a:p>
            <a:r>
              <a:rPr lang="en-US" altLang="ko-KR" sz="1600" dirty="0">
                <a:solidFill>
                  <a:srgbClr val="00C832"/>
                </a:solidFill>
                <a:latin typeface="Consolas" panose="020B0609020204030204" pitchFamily="49" charset="0"/>
              </a:rPr>
              <a:t>    </a:t>
            </a:r>
            <a:r>
              <a:rPr lang="en-US" altLang="ko-KR" sz="1600" dirty="0" err="1">
                <a:solidFill>
                  <a:srgbClr val="00C832"/>
                </a:solidFill>
                <a:latin typeface="Consolas" panose="020B0609020204030204" pitchFamily="49" charset="0"/>
              </a:rPr>
              <a:t>healthCheckUrl</a:t>
            </a:r>
            <a:r>
              <a:rPr lang="en-US" altLang="ko-KR" sz="1600" dirty="0">
                <a:solidFill>
                  <a:srgbClr val="00C832"/>
                </a:solidFill>
                <a:latin typeface="Consolas" panose="020B0609020204030204" pitchFamily="49" charset="0"/>
              </a:rPr>
              <a:t>: </a:t>
            </a:r>
            <a:r>
              <a:rPr lang="en-US" altLang="ko-KR" sz="1600" dirty="0">
                <a:latin typeface="Consolas" panose="020B0609020204030204" pitchFamily="49" charset="0"/>
              </a:rPr>
              <a:t>https://${eureka.hostname}:${eureka.port}/health</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homePageUrl</a:t>
            </a:r>
            <a:r>
              <a:rPr lang="en-US" altLang="ko-KR" sz="1600" dirty="0">
                <a:solidFill>
                  <a:srgbClr val="00C832"/>
                </a:solidFill>
                <a:latin typeface="Consolas" panose="020B0609020204030204" pitchFamily="49" charset="0"/>
              </a:rPr>
              <a:t>: </a:t>
            </a:r>
            <a:r>
              <a:rPr lang="en-US" altLang="ko-KR" sz="1600" dirty="0">
                <a:latin typeface="Consolas" panose="020B0609020204030204" pitchFamily="49" charset="0"/>
              </a:rPr>
              <a:t>https://${eureka.hostname}:${eureka.port}/</a:t>
            </a:r>
          </a:p>
        </p:txBody>
      </p:sp>
    </p:spTree>
    <p:extLst>
      <p:ext uri="{BB962C8B-B14F-4D97-AF65-F5344CB8AC3E}">
        <p14:creationId xmlns:p14="http://schemas.microsoft.com/office/powerpoint/2010/main" val="3233461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28</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Eureka</a:t>
            </a:r>
            <a:r>
              <a:rPr lang="ko-KR" altLang="en-US" dirty="0"/>
              <a:t> </a:t>
            </a:r>
            <a:r>
              <a:rPr lang="en-US" altLang="ko-KR" dirty="0"/>
              <a:t>API</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ACD67FF2-6A55-44B2-BB55-8D6E55C0BD98}"/>
              </a:ext>
            </a:extLst>
          </p:cNvPr>
          <p:cNvSpPr/>
          <p:nvPr/>
        </p:nvSpPr>
        <p:spPr>
          <a:xfrm>
            <a:off x="289560" y="1647482"/>
            <a:ext cx="9504150" cy="3563036"/>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In some cases, the Eureka API needs to be called directly. For example, if you created an app in a different programming language and if the service list information is required in the continuous distribution process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POST /eureka/apps/</a:t>
            </a:r>
            <a:r>
              <a:rPr lang="en-US" altLang="ko-KR" sz="2000" dirty="0" err="1">
                <a:solidFill>
                  <a:srgbClr val="24292E"/>
                </a:solidFill>
                <a:latin typeface="+mn-ea"/>
                <a:cs typeface="Arial"/>
                <a:sym typeface="Arial"/>
              </a:rPr>
              <a:t>appID</a:t>
            </a:r>
            <a:r>
              <a:rPr lang="en-US" altLang="ko-KR" sz="2000" dirty="0">
                <a:solidFill>
                  <a:srgbClr val="24292E"/>
                </a:solidFill>
                <a:latin typeface="+mn-ea"/>
                <a:cs typeface="Arial"/>
                <a:sym typeface="Arial"/>
              </a:rPr>
              <a:t> -&gt; Register the app in the registry</a:t>
            </a:r>
          </a:p>
          <a:p>
            <a:pPr marL="342900" indent="-342900">
              <a:buFont typeface="Arial" panose="020B0604020202020204" pitchFamily="34" charset="0"/>
              <a:buChar char="•"/>
            </a:pPr>
            <a:r>
              <a:rPr lang="en-US" altLang="ko-KR" sz="2000" dirty="0">
                <a:solidFill>
                  <a:srgbClr val="24292E"/>
                </a:solidFill>
                <a:latin typeface="+mn-ea"/>
                <a:cs typeface="Arial"/>
                <a:sym typeface="Arial"/>
              </a:rPr>
              <a:t>DELETE /eureka/apps/</a:t>
            </a:r>
            <a:r>
              <a:rPr lang="en-US" altLang="ko-KR" sz="2000" dirty="0" err="1">
                <a:solidFill>
                  <a:srgbClr val="24292E"/>
                </a:solidFill>
                <a:latin typeface="+mn-ea"/>
                <a:cs typeface="Arial"/>
                <a:sym typeface="Arial"/>
              </a:rPr>
              <a:t>appID</a:t>
            </a:r>
            <a:r>
              <a:rPr lang="en-US" altLang="ko-KR" sz="2000" dirty="0">
                <a:solidFill>
                  <a:srgbClr val="24292E"/>
                </a:solidFill>
                <a:latin typeface="+mn-ea"/>
                <a:cs typeface="Arial"/>
                <a:sym typeface="Arial"/>
              </a:rPr>
              <a:t>/</a:t>
            </a:r>
            <a:r>
              <a:rPr lang="en-US" altLang="ko-KR" sz="2000" dirty="0" err="1">
                <a:solidFill>
                  <a:srgbClr val="24292E"/>
                </a:solidFill>
                <a:latin typeface="+mn-ea"/>
                <a:cs typeface="Arial"/>
                <a:sym typeface="Arial"/>
              </a:rPr>
              <a:t>instanceID</a:t>
            </a:r>
            <a:r>
              <a:rPr lang="en-US" altLang="ko-KR" sz="2000" dirty="0">
                <a:solidFill>
                  <a:srgbClr val="24292E"/>
                </a:solidFill>
                <a:latin typeface="+mn-ea"/>
                <a:cs typeface="Arial"/>
                <a:sym typeface="Arial"/>
              </a:rPr>
              <a:t> -&gt; Delete apps from registry</a:t>
            </a:r>
          </a:p>
          <a:p>
            <a:pPr marL="342900" indent="-342900">
              <a:buFont typeface="Arial" panose="020B0604020202020204" pitchFamily="34" charset="0"/>
              <a:buChar char="•"/>
            </a:pPr>
            <a:r>
              <a:rPr lang="en-US" altLang="ko-KR" sz="2000" dirty="0">
                <a:solidFill>
                  <a:srgbClr val="24292E"/>
                </a:solidFill>
                <a:latin typeface="+mn-ea"/>
                <a:cs typeface="Arial"/>
                <a:sym typeface="Arial"/>
              </a:rPr>
              <a:t>PUT /eureka/apps/</a:t>
            </a:r>
            <a:r>
              <a:rPr lang="en-US" altLang="ko-KR" sz="2000" dirty="0" err="1">
                <a:solidFill>
                  <a:srgbClr val="24292E"/>
                </a:solidFill>
                <a:latin typeface="+mn-ea"/>
                <a:cs typeface="Arial"/>
                <a:sym typeface="Arial"/>
              </a:rPr>
              <a:t>appID</a:t>
            </a:r>
            <a:r>
              <a:rPr lang="en-US" altLang="ko-KR" sz="2000" dirty="0">
                <a:solidFill>
                  <a:srgbClr val="24292E"/>
                </a:solidFill>
                <a:latin typeface="+mn-ea"/>
                <a:cs typeface="Arial"/>
                <a:sym typeface="Arial"/>
              </a:rPr>
              <a:t>/</a:t>
            </a:r>
            <a:r>
              <a:rPr lang="en-US" altLang="ko-KR" sz="2000" dirty="0" err="1">
                <a:solidFill>
                  <a:srgbClr val="24292E"/>
                </a:solidFill>
                <a:latin typeface="+mn-ea"/>
                <a:cs typeface="Arial"/>
                <a:sym typeface="Arial"/>
              </a:rPr>
              <a:t>instanceID</a:t>
            </a:r>
            <a:r>
              <a:rPr lang="en-US" altLang="ko-KR" sz="2000" dirty="0">
                <a:solidFill>
                  <a:srgbClr val="24292E"/>
                </a:solidFill>
                <a:latin typeface="+mn-ea"/>
                <a:cs typeface="Arial"/>
                <a:sym typeface="Arial"/>
              </a:rPr>
              <a:t> -&gt; Send hit bits to server</a:t>
            </a:r>
          </a:p>
          <a:p>
            <a:pPr marL="342900" indent="-342900">
              <a:buFont typeface="Arial" panose="020B0604020202020204" pitchFamily="34" charset="0"/>
              <a:buChar char="•"/>
            </a:pPr>
            <a:r>
              <a:rPr lang="en-US" altLang="ko-KR" sz="2000" dirty="0">
                <a:solidFill>
                  <a:srgbClr val="24292E"/>
                </a:solidFill>
                <a:latin typeface="+mn-ea"/>
                <a:cs typeface="Arial"/>
                <a:sym typeface="Arial"/>
              </a:rPr>
              <a:t>GET /eureka/apps -&gt; Look up all registered service instances details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GET /eureka/apps/</a:t>
            </a:r>
            <a:r>
              <a:rPr lang="en-US" altLang="ko-KR" sz="2000" dirty="0" err="1">
                <a:solidFill>
                  <a:srgbClr val="24292E"/>
                </a:solidFill>
                <a:latin typeface="+mn-ea"/>
                <a:cs typeface="Arial"/>
                <a:sym typeface="Arial"/>
              </a:rPr>
              <a:t>appID</a:t>
            </a:r>
            <a:r>
              <a:rPr lang="en-US" altLang="ko-KR" sz="2000" dirty="0">
                <a:solidFill>
                  <a:srgbClr val="24292E"/>
                </a:solidFill>
                <a:latin typeface="+mn-ea"/>
                <a:cs typeface="Arial"/>
                <a:sym typeface="Arial"/>
              </a:rPr>
              <a:t> -&gt; Look up details of all instances of a particular service</a:t>
            </a:r>
            <a:endParaRPr lang="ko-KR" altLang="en-US" sz="2000" dirty="0">
              <a:solidFill>
                <a:srgbClr val="24292E"/>
              </a:solidFill>
              <a:latin typeface="+mn-ea"/>
              <a:cs typeface="Arial"/>
              <a:sym typeface="Arial"/>
            </a:endParaRPr>
          </a:p>
        </p:txBody>
      </p:sp>
    </p:spTree>
    <p:extLst>
      <p:ext uri="{BB962C8B-B14F-4D97-AF65-F5344CB8AC3E}">
        <p14:creationId xmlns:p14="http://schemas.microsoft.com/office/powerpoint/2010/main" val="1789928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29</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Example Solution Architecture</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5" name="사각형: 둥근 모서리 4">
            <a:extLst>
              <a:ext uri="{FF2B5EF4-FFF2-40B4-BE49-F238E27FC236}">
                <a16:creationId xmlns:a16="http://schemas.microsoft.com/office/drawing/2014/main" id="{13AA125D-B8B3-401A-9E98-ED199340E82D}"/>
              </a:ext>
            </a:extLst>
          </p:cNvPr>
          <p:cNvSpPr/>
          <p:nvPr/>
        </p:nvSpPr>
        <p:spPr>
          <a:xfrm>
            <a:off x="4179239" y="1911885"/>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Gateway</a:t>
            </a:r>
            <a:endParaRPr lang="ko-KR" altLang="en-US" dirty="0">
              <a:solidFill>
                <a:schemeClr val="tx1"/>
              </a:solidFill>
            </a:endParaRPr>
          </a:p>
        </p:txBody>
      </p:sp>
      <p:sp>
        <p:nvSpPr>
          <p:cNvPr id="11" name="사각형: 둥근 모서리 10">
            <a:extLst>
              <a:ext uri="{FF2B5EF4-FFF2-40B4-BE49-F238E27FC236}">
                <a16:creationId xmlns:a16="http://schemas.microsoft.com/office/drawing/2014/main" id="{858A03FE-F048-4768-8D37-AEAAA5CF21D3}"/>
              </a:ext>
            </a:extLst>
          </p:cNvPr>
          <p:cNvSpPr/>
          <p:nvPr/>
        </p:nvSpPr>
        <p:spPr>
          <a:xfrm>
            <a:off x="1416576" y="3254845"/>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App #2</a:t>
            </a:r>
          </a:p>
          <a:p>
            <a:pPr algn="ctr"/>
            <a:r>
              <a:rPr lang="en-US" altLang="ko-KR" dirty="0">
                <a:solidFill>
                  <a:schemeClr val="tx1"/>
                </a:solidFill>
              </a:rPr>
              <a:t>localhost:8082</a:t>
            </a:r>
            <a:endParaRPr lang="ko-KR" altLang="en-US" dirty="0">
              <a:solidFill>
                <a:schemeClr val="tx1"/>
              </a:solidFill>
            </a:endParaRPr>
          </a:p>
        </p:txBody>
      </p:sp>
      <p:sp>
        <p:nvSpPr>
          <p:cNvPr id="13" name="사각형: 둥근 모서리 12">
            <a:extLst>
              <a:ext uri="{FF2B5EF4-FFF2-40B4-BE49-F238E27FC236}">
                <a16:creationId xmlns:a16="http://schemas.microsoft.com/office/drawing/2014/main" id="{53BDD036-EAEC-4875-87F2-D4EE90520E3C}"/>
              </a:ext>
            </a:extLst>
          </p:cNvPr>
          <p:cNvSpPr/>
          <p:nvPr/>
        </p:nvSpPr>
        <p:spPr>
          <a:xfrm>
            <a:off x="4177164" y="3254845"/>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App #1</a:t>
            </a:r>
          </a:p>
          <a:p>
            <a:pPr algn="ctr"/>
            <a:r>
              <a:rPr lang="en-US" altLang="ko-KR" dirty="0">
                <a:solidFill>
                  <a:schemeClr val="tx1"/>
                </a:solidFill>
              </a:rPr>
              <a:t>localhost:8081</a:t>
            </a:r>
            <a:endParaRPr lang="ko-KR" altLang="en-US" dirty="0">
              <a:solidFill>
                <a:schemeClr val="tx1"/>
              </a:solidFill>
            </a:endParaRPr>
          </a:p>
        </p:txBody>
      </p:sp>
      <p:sp>
        <p:nvSpPr>
          <p:cNvPr id="17" name="사각형: 둥근 모서리 16">
            <a:extLst>
              <a:ext uri="{FF2B5EF4-FFF2-40B4-BE49-F238E27FC236}">
                <a16:creationId xmlns:a16="http://schemas.microsoft.com/office/drawing/2014/main" id="{58CDD038-26B5-4A59-8F8A-F89BF32B1713}"/>
              </a:ext>
            </a:extLst>
          </p:cNvPr>
          <p:cNvSpPr/>
          <p:nvPr/>
        </p:nvSpPr>
        <p:spPr>
          <a:xfrm>
            <a:off x="7054353" y="3210864"/>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App #3</a:t>
            </a:r>
          </a:p>
          <a:p>
            <a:pPr algn="ctr"/>
            <a:r>
              <a:rPr lang="en-US" altLang="ko-KR" dirty="0">
                <a:solidFill>
                  <a:schemeClr val="tx1"/>
                </a:solidFill>
              </a:rPr>
              <a:t>localhost:8083</a:t>
            </a:r>
            <a:endParaRPr lang="ko-KR" altLang="en-US" dirty="0">
              <a:solidFill>
                <a:schemeClr val="tx1"/>
              </a:solidFill>
            </a:endParaRPr>
          </a:p>
        </p:txBody>
      </p:sp>
      <p:sp>
        <p:nvSpPr>
          <p:cNvPr id="18" name="사각형: 둥근 모서리 17">
            <a:extLst>
              <a:ext uri="{FF2B5EF4-FFF2-40B4-BE49-F238E27FC236}">
                <a16:creationId xmlns:a16="http://schemas.microsoft.com/office/drawing/2014/main" id="{E0130D33-5014-4738-9269-B32ED0F0C8D8}"/>
              </a:ext>
            </a:extLst>
          </p:cNvPr>
          <p:cNvSpPr/>
          <p:nvPr/>
        </p:nvSpPr>
        <p:spPr>
          <a:xfrm>
            <a:off x="1421689" y="4597806"/>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Eureka #2</a:t>
            </a:r>
          </a:p>
          <a:p>
            <a:pPr algn="ctr"/>
            <a:r>
              <a:rPr lang="en-US" altLang="ko-KR" dirty="0">
                <a:solidFill>
                  <a:schemeClr val="tx1"/>
                </a:solidFill>
              </a:rPr>
              <a:t>localhost:8762</a:t>
            </a:r>
            <a:endParaRPr lang="ko-KR" altLang="en-US" dirty="0">
              <a:solidFill>
                <a:schemeClr val="tx1"/>
              </a:solidFill>
            </a:endParaRPr>
          </a:p>
        </p:txBody>
      </p:sp>
      <p:sp>
        <p:nvSpPr>
          <p:cNvPr id="19" name="사각형: 둥근 모서리 18">
            <a:extLst>
              <a:ext uri="{FF2B5EF4-FFF2-40B4-BE49-F238E27FC236}">
                <a16:creationId xmlns:a16="http://schemas.microsoft.com/office/drawing/2014/main" id="{BCB11B0D-251F-434D-A104-37CCE95DFC5F}"/>
              </a:ext>
            </a:extLst>
          </p:cNvPr>
          <p:cNvSpPr/>
          <p:nvPr/>
        </p:nvSpPr>
        <p:spPr>
          <a:xfrm>
            <a:off x="4230298" y="4619521"/>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Eureka #1</a:t>
            </a:r>
          </a:p>
          <a:p>
            <a:pPr algn="ctr"/>
            <a:r>
              <a:rPr lang="en-US" altLang="ko-KR" dirty="0">
                <a:solidFill>
                  <a:schemeClr val="tx1"/>
                </a:solidFill>
              </a:rPr>
              <a:t>localhost:8761</a:t>
            </a:r>
            <a:endParaRPr lang="ko-KR" altLang="en-US" dirty="0">
              <a:solidFill>
                <a:schemeClr val="tx1"/>
              </a:solidFill>
            </a:endParaRPr>
          </a:p>
        </p:txBody>
      </p:sp>
      <p:sp>
        <p:nvSpPr>
          <p:cNvPr id="20" name="사각형: 둥근 모서리 19">
            <a:extLst>
              <a:ext uri="{FF2B5EF4-FFF2-40B4-BE49-F238E27FC236}">
                <a16:creationId xmlns:a16="http://schemas.microsoft.com/office/drawing/2014/main" id="{D9FE1D66-D440-4294-8C8E-92A63668E31B}"/>
              </a:ext>
            </a:extLst>
          </p:cNvPr>
          <p:cNvSpPr/>
          <p:nvPr/>
        </p:nvSpPr>
        <p:spPr>
          <a:xfrm>
            <a:off x="7140270" y="4597806"/>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Eureka #3</a:t>
            </a:r>
          </a:p>
          <a:p>
            <a:pPr algn="ctr"/>
            <a:r>
              <a:rPr lang="en-US" altLang="ko-KR" dirty="0">
                <a:solidFill>
                  <a:schemeClr val="tx1"/>
                </a:solidFill>
              </a:rPr>
              <a:t>localhost:8763</a:t>
            </a:r>
            <a:endParaRPr lang="ko-KR" altLang="en-US" dirty="0">
              <a:solidFill>
                <a:schemeClr val="tx1"/>
              </a:solidFill>
            </a:endParaRPr>
          </a:p>
        </p:txBody>
      </p:sp>
      <p:cxnSp>
        <p:nvCxnSpPr>
          <p:cNvPr id="8" name="직선 화살표 연결선 7">
            <a:extLst>
              <a:ext uri="{FF2B5EF4-FFF2-40B4-BE49-F238E27FC236}">
                <a16:creationId xmlns:a16="http://schemas.microsoft.com/office/drawing/2014/main" id="{71B48AA3-C5C9-45C1-B3BB-B03B5BB5358A}"/>
              </a:ext>
            </a:extLst>
          </p:cNvPr>
          <p:cNvCxnSpPr>
            <a:stCxn id="11" idx="2"/>
            <a:endCxn id="18" idx="0"/>
          </p:cNvCxnSpPr>
          <p:nvPr/>
        </p:nvCxnSpPr>
        <p:spPr>
          <a:xfrm>
            <a:off x="2429167" y="3991275"/>
            <a:ext cx="5113" cy="6065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3D2D958A-7072-4B1B-BAF7-2D453E4C9F2C}"/>
              </a:ext>
            </a:extLst>
          </p:cNvPr>
          <p:cNvCxnSpPr/>
          <p:nvPr/>
        </p:nvCxnSpPr>
        <p:spPr>
          <a:xfrm>
            <a:off x="5237775" y="3991274"/>
            <a:ext cx="5113" cy="6065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554FB73C-F6C8-4C5A-ACC0-FBEDF03846B8}"/>
              </a:ext>
            </a:extLst>
          </p:cNvPr>
          <p:cNvCxnSpPr/>
          <p:nvPr/>
        </p:nvCxnSpPr>
        <p:spPr>
          <a:xfrm>
            <a:off x="8147747" y="3947294"/>
            <a:ext cx="5113" cy="6065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33026FCB-D6B6-4212-A0F7-2E8785D772FC}"/>
              </a:ext>
            </a:extLst>
          </p:cNvPr>
          <p:cNvCxnSpPr>
            <a:cxnSpLocks/>
          </p:cNvCxnSpPr>
          <p:nvPr/>
        </p:nvCxnSpPr>
        <p:spPr>
          <a:xfrm flipH="1">
            <a:off x="3441757" y="4994108"/>
            <a:ext cx="7404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60368C85-ED70-4326-AA3D-1836C9FF10DF}"/>
              </a:ext>
            </a:extLst>
          </p:cNvPr>
          <p:cNvCxnSpPr>
            <a:cxnSpLocks/>
          </p:cNvCxnSpPr>
          <p:nvPr/>
        </p:nvCxnSpPr>
        <p:spPr>
          <a:xfrm flipH="1">
            <a:off x="6313857" y="4979472"/>
            <a:ext cx="7404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연결선: 구부러짐 24">
            <a:extLst>
              <a:ext uri="{FF2B5EF4-FFF2-40B4-BE49-F238E27FC236}">
                <a16:creationId xmlns:a16="http://schemas.microsoft.com/office/drawing/2014/main" id="{0DA042FD-8DF9-43D5-8E98-C2448C4E5AA1}"/>
              </a:ext>
            </a:extLst>
          </p:cNvPr>
          <p:cNvCxnSpPr>
            <a:stCxn id="5" idx="1"/>
            <a:endCxn id="11" idx="0"/>
          </p:cNvCxnSpPr>
          <p:nvPr/>
        </p:nvCxnSpPr>
        <p:spPr>
          <a:xfrm rot="10800000" flipV="1">
            <a:off x="2429167" y="2280099"/>
            <a:ext cx="1750072" cy="97474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연결선: 구부러짐 26">
            <a:extLst>
              <a:ext uri="{FF2B5EF4-FFF2-40B4-BE49-F238E27FC236}">
                <a16:creationId xmlns:a16="http://schemas.microsoft.com/office/drawing/2014/main" id="{D3CAB975-0C80-43C7-8508-65EA2EC87331}"/>
              </a:ext>
            </a:extLst>
          </p:cNvPr>
          <p:cNvCxnSpPr>
            <a:stCxn id="5" idx="3"/>
            <a:endCxn id="17" idx="0"/>
          </p:cNvCxnSpPr>
          <p:nvPr/>
        </p:nvCxnSpPr>
        <p:spPr>
          <a:xfrm>
            <a:off x="6204420" y="2280100"/>
            <a:ext cx="1862524" cy="9307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1CC65547-094C-4490-AC5C-5DB7E16D12F5}"/>
              </a:ext>
            </a:extLst>
          </p:cNvPr>
          <p:cNvCxnSpPr>
            <a:stCxn id="5" idx="2"/>
            <a:endCxn id="13" idx="0"/>
          </p:cNvCxnSpPr>
          <p:nvPr/>
        </p:nvCxnSpPr>
        <p:spPr>
          <a:xfrm flipH="1">
            <a:off x="5189755" y="2648315"/>
            <a:ext cx="2075" cy="606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CE5D8E16-18BA-45DE-8E99-64F343B641FB}"/>
              </a:ext>
            </a:extLst>
          </p:cNvPr>
          <p:cNvSpPr/>
          <p:nvPr/>
        </p:nvSpPr>
        <p:spPr>
          <a:xfrm>
            <a:off x="1272305" y="2945718"/>
            <a:ext cx="2309617" cy="2626600"/>
          </a:xfrm>
          <a:prstGeom prst="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C13DB832-24A1-49E2-A6EA-7B3EB45CFB53}"/>
              </a:ext>
            </a:extLst>
          </p:cNvPr>
          <p:cNvSpPr txBox="1"/>
          <p:nvPr/>
        </p:nvSpPr>
        <p:spPr>
          <a:xfrm>
            <a:off x="1603618" y="5727556"/>
            <a:ext cx="1646989" cy="307777"/>
          </a:xfrm>
          <a:prstGeom prst="rect">
            <a:avLst/>
          </a:prstGeom>
          <a:noFill/>
        </p:spPr>
        <p:txBody>
          <a:bodyPr wrap="none" rtlCol="0">
            <a:spAutoFit/>
          </a:bodyPr>
          <a:lstStyle/>
          <a:p>
            <a:pPr algn="ctr"/>
            <a:r>
              <a:rPr lang="en-US" altLang="ko-KR" sz="1400" dirty="0">
                <a:latin typeface="KoPub돋움체 Medium"/>
                <a:ea typeface="KoPub돋움체 Medium"/>
              </a:rPr>
              <a:t>discovery cluster1</a:t>
            </a:r>
            <a:endParaRPr lang="ko-KR" altLang="en-US" sz="1400" dirty="0">
              <a:latin typeface="KoPub돋움체 Medium"/>
              <a:ea typeface="KoPub돋움체 Medium"/>
            </a:endParaRPr>
          </a:p>
        </p:txBody>
      </p:sp>
      <p:sp>
        <p:nvSpPr>
          <p:cNvPr id="26" name="직사각형 25">
            <a:extLst>
              <a:ext uri="{FF2B5EF4-FFF2-40B4-BE49-F238E27FC236}">
                <a16:creationId xmlns:a16="http://schemas.microsoft.com/office/drawing/2014/main" id="{2EE78B32-8C26-4EA5-B71A-9FFA0FF2F4EA}"/>
              </a:ext>
            </a:extLst>
          </p:cNvPr>
          <p:cNvSpPr/>
          <p:nvPr/>
        </p:nvSpPr>
        <p:spPr>
          <a:xfrm>
            <a:off x="4053265" y="2935261"/>
            <a:ext cx="2309617" cy="2626600"/>
          </a:xfrm>
          <a:prstGeom prst="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6639590D-EAD8-490D-BD71-FFBBC9D72A64}"/>
              </a:ext>
            </a:extLst>
          </p:cNvPr>
          <p:cNvSpPr txBox="1"/>
          <p:nvPr/>
        </p:nvSpPr>
        <p:spPr>
          <a:xfrm>
            <a:off x="4384578" y="5717099"/>
            <a:ext cx="1646990" cy="307777"/>
          </a:xfrm>
          <a:prstGeom prst="rect">
            <a:avLst/>
          </a:prstGeom>
          <a:noFill/>
        </p:spPr>
        <p:txBody>
          <a:bodyPr wrap="none" rtlCol="0">
            <a:spAutoFit/>
          </a:bodyPr>
          <a:lstStyle/>
          <a:p>
            <a:pPr algn="ctr"/>
            <a:r>
              <a:rPr lang="en-US" altLang="ko-KR" sz="1400" dirty="0">
                <a:latin typeface="KoPub돋움체 Medium"/>
                <a:ea typeface="KoPub돋움체 Medium"/>
              </a:rPr>
              <a:t>discovery cluster2</a:t>
            </a:r>
            <a:endParaRPr lang="ko-KR" altLang="en-US" sz="1400" dirty="0">
              <a:latin typeface="KoPub돋움체 Medium"/>
              <a:ea typeface="KoPub돋움체 Medium"/>
            </a:endParaRPr>
          </a:p>
        </p:txBody>
      </p:sp>
      <p:sp>
        <p:nvSpPr>
          <p:cNvPr id="30" name="직사각형 29">
            <a:extLst>
              <a:ext uri="{FF2B5EF4-FFF2-40B4-BE49-F238E27FC236}">
                <a16:creationId xmlns:a16="http://schemas.microsoft.com/office/drawing/2014/main" id="{29BE541F-A6EF-4705-81C5-80D38F8236C1}"/>
              </a:ext>
            </a:extLst>
          </p:cNvPr>
          <p:cNvSpPr/>
          <p:nvPr/>
        </p:nvSpPr>
        <p:spPr>
          <a:xfrm>
            <a:off x="6912135" y="2930940"/>
            <a:ext cx="2309617" cy="2626600"/>
          </a:xfrm>
          <a:prstGeom prst="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1FA0391D-D5E6-4E54-9DDB-16F488469B34}"/>
              </a:ext>
            </a:extLst>
          </p:cNvPr>
          <p:cNvSpPr txBox="1"/>
          <p:nvPr/>
        </p:nvSpPr>
        <p:spPr>
          <a:xfrm>
            <a:off x="7243448" y="5712778"/>
            <a:ext cx="1646990" cy="307777"/>
          </a:xfrm>
          <a:prstGeom prst="rect">
            <a:avLst/>
          </a:prstGeom>
          <a:noFill/>
        </p:spPr>
        <p:txBody>
          <a:bodyPr wrap="none" rtlCol="0">
            <a:spAutoFit/>
          </a:bodyPr>
          <a:lstStyle/>
          <a:p>
            <a:pPr algn="ctr"/>
            <a:r>
              <a:rPr lang="en-US" altLang="ko-KR" sz="1400" dirty="0">
                <a:latin typeface="KoPub돋움체 Medium"/>
                <a:ea typeface="KoPub돋움체 Medium"/>
              </a:rPr>
              <a:t>discovery cluster3</a:t>
            </a:r>
            <a:endParaRPr lang="ko-KR" altLang="en-US" sz="1400" dirty="0">
              <a:latin typeface="KoPub돋움체 Medium"/>
              <a:ea typeface="KoPub돋움체 Medium"/>
            </a:endParaRPr>
          </a:p>
        </p:txBody>
      </p:sp>
    </p:spTree>
    <p:extLst>
      <p:ext uri="{BB962C8B-B14F-4D97-AF65-F5344CB8AC3E}">
        <p14:creationId xmlns:p14="http://schemas.microsoft.com/office/powerpoint/2010/main" val="384952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3</a:t>
            </a:fld>
            <a:endParaRPr lang="ko-KR" altLang="en-US"/>
          </a:p>
        </p:txBody>
      </p:sp>
      <p:sp>
        <p:nvSpPr>
          <p:cNvPr id="2" name="제목 1"/>
          <p:cNvSpPr>
            <a:spLocks noGrp="1"/>
          </p:cNvSpPr>
          <p:nvPr>
            <p:ph type="title"/>
          </p:nvPr>
        </p:nvSpPr>
        <p:spPr>
          <a:xfrm>
            <a:off x="993138" y="481469"/>
            <a:ext cx="1578958" cy="332399"/>
          </a:xfrm>
        </p:spPr>
        <p:txBody>
          <a:bodyPr/>
          <a:lstStyle/>
          <a:p>
            <a:r>
              <a:rPr lang="en-US" altLang="ko-KR" dirty="0"/>
              <a:t>Netflix OSS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err="1"/>
              <a:t>Zuul</a:t>
            </a:r>
            <a:endParaRPr lang="ko-KR" altLang="en-US" dirty="0"/>
          </a:p>
        </p:txBody>
      </p:sp>
      <p:sp>
        <p:nvSpPr>
          <p:cNvPr id="3" name="텍스트 개체 틀 2"/>
          <p:cNvSpPr>
            <a:spLocks noGrp="1"/>
          </p:cNvSpPr>
          <p:nvPr>
            <p:ph type="body" sz="quarter" idx="14"/>
          </p:nvPr>
        </p:nvSpPr>
        <p:spPr/>
        <p:txBody>
          <a:bodyPr/>
          <a:lstStyle/>
          <a:p>
            <a:r>
              <a:rPr lang="en-US" altLang="ko-KR" dirty="0"/>
              <a:t>01</a:t>
            </a:r>
            <a:endParaRPr lang="ko-KR" altLang="en-US" dirty="0"/>
          </a:p>
        </p:txBody>
      </p:sp>
      <p:sp>
        <p:nvSpPr>
          <p:cNvPr id="13" name="모서리가 둥근 직사각형 12"/>
          <p:cNvSpPr/>
          <p:nvPr/>
        </p:nvSpPr>
        <p:spPr>
          <a:xfrm>
            <a:off x="511702" y="1741350"/>
            <a:ext cx="8785225" cy="338297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Routing, server-side load balancing, and some filtering</a:t>
            </a:r>
          </a:p>
          <a:p>
            <a:pPr marL="342900" indent="-342900">
              <a:buFont typeface="Arial" panose="020B0604020202020204" pitchFamily="34" charset="0"/>
              <a:buChar char="•"/>
            </a:pPr>
            <a:r>
              <a:rPr lang="en-US" altLang="ko-KR" sz="2000" dirty="0">
                <a:solidFill>
                  <a:srgbClr val="24292E"/>
                </a:solidFill>
                <a:latin typeface="+mn-ea"/>
                <a:cs typeface="Arial"/>
                <a:sym typeface="Arial"/>
              </a:rPr>
              <a:t>Active for authentication, load average distribution, static response processing, load testing, </a:t>
            </a:r>
            <a:r>
              <a:rPr lang="en-US" altLang="ko-KR" sz="2000" dirty="0" err="1">
                <a:solidFill>
                  <a:srgbClr val="24292E"/>
                </a:solidFill>
                <a:latin typeface="+mn-ea"/>
                <a:cs typeface="Arial"/>
                <a:sym typeface="Arial"/>
              </a:rPr>
              <a:t>etc</a:t>
            </a:r>
            <a:endParaRPr lang="en-US" altLang="ko-KR" sz="2000" dirty="0">
              <a:solidFill>
                <a:srgbClr val="24292E"/>
              </a:solidFill>
              <a:latin typeface="+mn-ea"/>
              <a:cs typeface="Arial"/>
              <a:sym typeface="Arial"/>
            </a:endParaRPr>
          </a:p>
          <a:p>
            <a:pPr marL="342900" indent="-342900">
              <a:buFont typeface="Arial" panose="020B0604020202020204" pitchFamily="34" charset="0"/>
              <a:buChar char="•"/>
            </a:pPr>
            <a:r>
              <a:rPr lang="en-US" altLang="ko-KR" sz="2000" dirty="0">
                <a:solidFill>
                  <a:srgbClr val="24292E"/>
                </a:solidFill>
                <a:latin typeface="+mn-ea"/>
                <a:cs typeface="Arial"/>
                <a:sym typeface="Arial"/>
              </a:rPr>
              <a:t>Use spring-cloud-starter-</a:t>
            </a:r>
            <a:r>
              <a:rPr lang="en-US" altLang="ko-KR" sz="2000" dirty="0" err="1">
                <a:solidFill>
                  <a:srgbClr val="24292E"/>
                </a:solidFill>
                <a:latin typeface="+mn-ea"/>
                <a:cs typeface="Arial"/>
                <a:sym typeface="Arial"/>
              </a:rPr>
              <a:t>zuul</a:t>
            </a:r>
            <a:r>
              <a:rPr lang="en-US" altLang="ko-KR" sz="2000" dirty="0">
                <a:solidFill>
                  <a:srgbClr val="24292E"/>
                </a:solidFill>
                <a:latin typeface="+mn-ea"/>
                <a:cs typeface="Arial"/>
                <a:sym typeface="Arial"/>
              </a:rPr>
              <a:t> to include in a project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Include discovery client in class path to communicate with Eureka server because network information for each service is required</a:t>
            </a:r>
            <a:endParaRPr lang="ko-KR" altLang="en-US" sz="2000" dirty="0">
              <a:solidFill>
                <a:srgbClr val="24292E"/>
              </a:solidFill>
              <a:latin typeface="+mn-ea"/>
              <a:cs typeface="Arial"/>
              <a:sym typeface="Arial"/>
            </a:endParaRPr>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Tree>
    <p:extLst>
      <p:ext uri="{BB962C8B-B14F-4D97-AF65-F5344CB8AC3E}">
        <p14:creationId xmlns:p14="http://schemas.microsoft.com/office/powerpoint/2010/main" val="1206081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30</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Example App Development</a:t>
            </a:r>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ACD67FF2-6A55-44B2-BB55-8D6E55C0BD98}"/>
              </a:ext>
            </a:extLst>
          </p:cNvPr>
          <p:cNvSpPr/>
          <p:nvPr/>
        </p:nvSpPr>
        <p:spPr>
          <a:xfrm>
            <a:off x="560387" y="1610381"/>
            <a:ext cx="9172638" cy="1908674"/>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High availability with multiple discovery servers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Define three profiles for each instance of the discovery service</a:t>
            </a:r>
          </a:p>
          <a:p>
            <a:pPr marL="342900" indent="-342900">
              <a:buFont typeface="Arial" panose="020B0604020202020204" pitchFamily="34" charset="0"/>
              <a:buChar char="•"/>
            </a:pPr>
            <a:r>
              <a:rPr lang="en-US" altLang="ko-KR" sz="2000" dirty="0">
                <a:solidFill>
                  <a:srgbClr val="24292E"/>
                </a:solidFill>
                <a:latin typeface="+mn-ea"/>
                <a:cs typeface="Arial"/>
                <a:sym typeface="Arial"/>
              </a:rPr>
              <a:t>When running the Eureka server embedded in the spring boot application, it must be enabled by specifying a profile to the -</a:t>
            </a:r>
            <a:r>
              <a:rPr lang="en-US" altLang="ko-KR" sz="2000" dirty="0" err="1">
                <a:solidFill>
                  <a:srgbClr val="24292E"/>
                </a:solidFill>
                <a:latin typeface="+mn-ea"/>
                <a:cs typeface="Arial"/>
                <a:sym typeface="Arial"/>
              </a:rPr>
              <a:t>Dspring.profiles.active</a:t>
            </a:r>
            <a:r>
              <a:rPr lang="en-US" altLang="ko-KR" sz="2000" dirty="0">
                <a:solidFill>
                  <a:srgbClr val="24292E"/>
                </a:solidFill>
                <a:latin typeface="+mn-ea"/>
                <a:cs typeface="Arial"/>
                <a:sym typeface="Arial"/>
              </a:rPr>
              <a:t>=peer[n] VM factor</a:t>
            </a:r>
          </a:p>
          <a:p>
            <a:pPr marL="342900" indent="-342900">
              <a:buFont typeface="Arial" panose="020B0604020202020204" pitchFamily="34" charset="0"/>
              <a:buChar char="•"/>
            </a:pPr>
            <a:r>
              <a:rPr lang="en-US" altLang="ko-KR" sz="2000" dirty="0">
                <a:solidFill>
                  <a:srgbClr val="24292E"/>
                </a:solidFill>
                <a:latin typeface="+mn-ea"/>
                <a:cs typeface="Arial"/>
                <a:sym typeface="Arial"/>
              </a:rPr>
              <a:t>For client execution, the VM factor is given a value of -</a:t>
            </a:r>
            <a:r>
              <a:rPr lang="en-US" altLang="ko-KR" sz="2000" dirty="0" err="1">
                <a:solidFill>
                  <a:srgbClr val="24292E"/>
                </a:solidFill>
                <a:latin typeface="+mn-ea"/>
                <a:cs typeface="Arial"/>
                <a:sym typeface="Arial"/>
              </a:rPr>
              <a:t>Dspring.profiles.active</a:t>
            </a:r>
            <a:r>
              <a:rPr lang="en-US" altLang="ko-KR" sz="2000" dirty="0">
                <a:solidFill>
                  <a:srgbClr val="24292E"/>
                </a:solidFill>
                <a:latin typeface="+mn-ea"/>
                <a:cs typeface="Arial"/>
                <a:sym typeface="Arial"/>
              </a:rPr>
              <a:t>=zone[n]</a:t>
            </a:r>
          </a:p>
          <a:p>
            <a:pPr marL="342900" indent="-342900">
              <a:buFont typeface="Arial" panose="020B0604020202020204" pitchFamily="34" charset="0"/>
              <a:buChar char="•"/>
            </a:pPr>
            <a:r>
              <a:rPr lang="en-US" altLang="ko-KR" sz="2000" dirty="0">
                <a:solidFill>
                  <a:srgbClr val="24292E"/>
                </a:solidFill>
                <a:latin typeface="+mn-ea"/>
                <a:cs typeface="Arial"/>
                <a:sym typeface="Arial"/>
              </a:rPr>
              <a:t>-Xmx192m can also be added for memory adjustment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order of addresses given to the </a:t>
            </a:r>
            <a:r>
              <a:rPr lang="en-US" altLang="ko-KR" sz="2000" dirty="0" err="1">
                <a:solidFill>
                  <a:srgbClr val="24292E"/>
                </a:solidFill>
                <a:latin typeface="+mn-ea"/>
                <a:cs typeface="Arial"/>
                <a:sym typeface="Arial"/>
              </a:rPr>
              <a:t>defaultZone</a:t>
            </a:r>
            <a:r>
              <a:rPr lang="en-US" altLang="ko-KR" sz="2000" dirty="0">
                <a:solidFill>
                  <a:srgbClr val="24292E"/>
                </a:solidFill>
                <a:latin typeface="+mn-ea"/>
                <a:cs typeface="Arial"/>
                <a:sym typeface="Arial"/>
              </a:rPr>
              <a:t> determines the order of attempts to connect to other discovery services</a:t>
            </a:r>
            <a:endParaRPr lang="ko-KR" altLang="en-US" sz="2000" dirty="0">
              <a:solidFill>
                <a:srgbClr val="24292E"/>
              </a:solidFill>
              <a:latin typeface="+mn-ea"/>
              <a:cs typeface="Arial"/>
              <a:sym typeface="Arial"/>
            </a:endParaRPr>
          </a:p>
        </p:txBody>
      </p:sp>
    </p:spTree>
    <p:extLst>
      <p:ext uri="{BB962C8B-B14F-4D97-AF65-F5344CB8AC3E}">
        <p14:creationId xmlns:p14="http://schemas.microsoft.com/office/powerpoint/2010/main" val="1012594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31</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Example App Development (Server-side Settings)</a:t>
            </a:r>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5" name="직사각형 4">
            <a:extLst>
              <a:ext uri="{FF2B5EF4-FFF2-40B4-BE49-F238E27FC236}">
                <a16:creationId xmlns:a16="http://schemas.microsoft.com/office/drawing/2014/main" id="{80262B71-EA64-4D2F-9376-56E9B6B244AB}"/>
              </a:ext>
            </a:extLst>
          </p:cNvPr>
          <p:cNvSpPr/>
          <p:nvPr/>
        </p:nvSpPr>
        <p:spPr>
          <a:xfrm>
            <a:off x="593476" y="1581896"/>
            <a:ext cx="9922369" cy="4524315"/>
          </a:xfrm>
          <a:prstGeom prst="rect">
            <a:avLst/>
          </a:prstGeom>
        </p:spPr>
        <p:txBody>
          <a:bodyPr wrap="square">
            <a:spAutoFit/>
          </a:bodyPr>
          <a:lstStyle/>
          <a:p>
            <a:r>
              <a:rPr lang="en-US" altLang="ko-KR" sz="1600" dirty="0">
                <a:solidFill>
                  <a:srgbClr val="00C832"/>
                </a:solidFill>
                <a:latin typeface="Consolas" panose="020B0609020204030204" pitchFamily="49" charset="0"/>
              </a:rPr>
              <a:t>spring:</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application: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name:</a:t>
            </a:r>
            <a:r>
              <a:rPr lang="en-US" altLang="ko-KR" sz="1600" dirty="0">
                <a:solidFill>
                  <a:srgbClr val="000000"/>
                </a:solidFill>
                <a:latin typeface="Consolas" panose="020B0609020204030204" pitchFamily="49" charset="0"/>
              </a:rPr>
              <a:t> discovery-service</a:t>
            </a:r>
          </a:p>
          <a:p>
            <a:r>
              <a:rPr lang="ko-KR" altLang="en-US"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a:t>
            </a:r>
          </a:p>
          <a:p>
            <a:r>
              <a:rPr lang="en-US" altLang="ko-KR" sz="1600" dirty="0">
                <a:solidFill>
                  <a:srgbClr val="00C832"/>
                </a:solidFill>
                <a:latin typeface="Consolas" panose="020B0609020204030204" pitchFamily="49" charset="0"/>
              </a:rPr>
              <a:t>spring:</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profiles:</a:t>
            </a:r>
            <a:r>
              <a:rPr lang="en-US" altLang="ko-KR" sz="1600" dirty="0">
                <a:solidFill>
                  <a:srgbClr val="000000"/>
                </a:solidFill>
                <a:latin typeface="Consolas" panose="020B0609020204030204" pitchFamily="49" charset="0"/>
              </a:rPr>
              <a:t> peer1</a:t>
            </a:r>
          </a:p>
          <a:p>
            <a:r>
              <a:rPr lang="en-US" altLang="ko-KR" sz="1600"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instance:</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hostname:</a:t>
            </a:r>
            <a:r>
              <a:rPr lang="en-US" altLang="ko-KR" sz="1600" dirty="0">
                <a:solidFill>
                  <a:srgbClr val="000000"/>
                </a:solidFill>
                <a:latin typeface="Consolas" panose="020B0609020204030204" pitchFamily="49" charset="0"/>
              </a:rPr>
              <a:t> localhost</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metadataMap</a:t>
            </a:r>
            <a:r>
              <a:rPr lang="en-US" altLang="ko-KR" sz="1600" dirty="0">
                <a:solidFill>
                  <a:srgbClr val="00C832"/>
                </a:solidFill>
                <a:latin typeface="Consolas" panose="020B0609020204030204" pitchFamily="49" charset="0"/>
              </a:rPr>
              <a:t>:</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zone:</a:t>
            </a:r>
            <a:r>
              <a:rPr lang="en-US" altLang="ko-KR" sz="1600" dirty="0">
                <a:solidFill>
                  <a:srgbClr val="000000"/>
                </a:solidFill>
                <a:latin typeface="Consolas" panose="020B0609020204030204" pitchFamily="49" charset="0"/>
              </a:rPr>
              <a:t> zone1</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client:</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serviceUrl</a:t>
            </a:r>
            <a:r>
              <a:rPr lang="en-US" altLang="ko-KR" sz="1600" dirty="0">
                <a:solidFill>
                  <a:srgbClr val="00C832"/>
                </a:solidFill>
                <a:latin typeface="Consolas" panose="020B0609020204030204" pitchFamily="49" charset="0"/>
              </a:rPr>
              <a:t>:</a:t>
            </a:r>
          </a:p>
          <a:p>
            <a:r>
              <a:rPr lang="it-IT" altLang="ko-KR" sz="1600" dirty="0">
                <a:solidFill>
                  <a:srgbClr val="000000"/>
                </a:solidFill>
                <a:latin typeface="Consolas" panose="020B0609020204030204" pitchFamily="49" charset="0"/>
              </a:rPr>
              <a:t>      </a:t>
            </a:r>
            <a:r>
              <a:rPr lang="it-IT" altLang="ko-KR" sz="1600" dirty="0">
                <a:solidFill>
                  <a:srgbClr val="00C832"/>
                </a:solidFill>
                <a:latin typeface="Consolas" panose="020B0609020204030204" pitchFamily="49" charset="0"/>
              </a:rPr>
              <a:t>defaultZone:</a:t>
            </a:r>
            <a:r>
              <a:rPr lang="it-IT" altLang="ko-KR" sz="1600" dirty="0">
                <a:solidFill>
                  <a:srgbClr val="000000"/>
                </a:solidFill>
                <a:latin typeface="Consolas" panose="020B0609020204030204" pitchFamily="49" charset="0"/>
              </a:rPr>
              <a:t> http://localhost:8762/eureka/,http://localhost:8763/eureka/</a:t>
            </a:r>
          </a:p>
          <a:p>
            <a:r>
              <a:rPr lang="en-US" altLang="ko-KR" sz="1600" dirty="0">
                <a:solidFill>
                  <a:srgbClr val="00C832"/>
                </a:solidFill>
                <a:latin typeface="Consolas" panose="020B0609020204030204" pitchFamily="49" charset="0"/>
              </a:rPr>
              <a:t>server:</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port:</a:t>
            </a:r>
            <a:r>
              <a:rPr lang="en-US" altLang="ko-KR" sz="1600" dirty="0">
                <a:solidFill>
                  <a:srgbClr val="000000"/>
                </a:solidFill>
                <a:latin typeface="Consolas" panose="020B0609020204030204" pitchFamily="49" charset="0"/>
              </a:rPr>
              <a:t> ${PORT:8761}</a:t>
            </a:r>
          </a:p>
          <a:p>
            <a:endParaRPr lang="ko-KR" altLang="en-US" sz="1600" dirty="0">
              <a:latin typeface="Consolas" panose="020B0609020204030204" pitchFamily="49" charset="0"/>
            </a:endParaRPr>
          </a:p>
        </p:txBody>
      </p:sp>
    </p:spTree>
    <p:extLst>
      <p:ext uri="{BB962C8B-B14F-4D97-AF65-F5344CB8AC3E}">
        <p14:creationId xmlns:p14="http://schemas.microsoft.com/office/powerpoint/2010/main" val="3285145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32</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73171" y="1247700"/>
            <a:ext cx="8980272" cy="682944"/>
          </a:xfrm>
        </p:spPr>
        <p:txBody>
          <a:bodyPr/>
          <a:lstStyle/>
          <a:p>
            <a:r>
              <a:rPr lang="en-US" altLang="ko-KR" dirty="0"/>
              <a:t>Example App Development</a:t>
            </a:r>
          </a:p>
          <a:p>
            <a:r>
              <a:rPr lang="en-US" altLang="ko-KR" dirty="0"/>
              <a:t>(Setting up on the server side)</a:t>
            </a:r>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5" name="직사각형 4">
            <a:extLst>
              <a:ext uri="{FF2B5EF4-FFF2-40B4-BE49-F238E27FC236}">
                <a16:creationId xmlns:a16="http://schemas.microsoft.com/office/drawing/2014/main" id="{80262B71-EA64-4D2F-9376-56E9B6B244AB}"/>
              </a:ext>
            </a:extLst>
          </p:cNvPr>
          <p:cNvSpPr/>
          <p:nvPr/>
        </p:nvSpPr>
        <p:spPr>
          <a:xfrm>
            <a:off x="4363034" y="212451"/>
            <a:ext cx="5651878" cy="6555641"/>
          </a:xfrm>
          <a:prstGeom prst="rect">
            <a:avLst/>
          </a:prstGeom>
        </p:spPr>
        <p:txBody>
          <a:bodyPr wrap="square">
            <a:spAutoFit/>
          </a:bodyPr>
          <a:lstStyle/>
          <a:p>
            <a:r>
              <a:rPr lang="en-US" altLang="ko-KR" sz="1400" dirty="0">
                <a:solidFill>
                  <a:srgbClr val="000000"/>
                </a:solidFill>
                <a:latin typeface="Consolas" panose="020B0609020204030204" pitchFamily="49" charset="0"/>
              </a:rPr>
              <a:t>---</a:t>
            </a:r>
          </a:p>
          <a:p>
            <a:r>
              <a:rPr lang="en-US" altLang="ko-KR" sz="1400" dirty="0">
                <a:solidFill>
                  <a:srgbClr val="00C832"/>
                </a:solidFill>
                <a:latin typeface="Consolas" panose="020B0609020204030204" pitchFamily="49" charset="0"/>
              </a:rPr>
              <a:t>spring:</a:t>
            </a:r>
          </a:p>
          <a:p>
            <a:r>
              <a:rPr lang="en-US" altLang="ko-KR" sz="1400" dirty="0">
                <a:solidFill>
                  <a:srgbClr val="000000"/>
                </a:solidFill>
                <a:latin typeface="Consolas" panose="020B0609020204030204" pitchFamily="49" charset="0"/>
              </a:rPr>
              <a:t>  </a:t>
            </a:r>
            <a:r>
              <a:rPr lang="en-US" altLang="ko-KR" sz="1400" dirty="0">
                <a:solidFill>
                  <a:srgbClr val="00C832"/>
                </a:solidFill>
                <a:latin typeface="Consolas" panose="020B0609020204030204" pitchFamily="49" charset="0"/>
              </a:rPr>
              <a:t>profiles:</a:t>
            </a:r>
            <a:r>
              <a:rPr lang="en-US" altLang="ko-KR" sz="1400" dirty="0">
                <a:solidFill>
                  <a:srgbClr val="000000"/>
                </a:solidFill>
                <a:latin typeface="Consolas" panose="020B0609020204030204" pitchFamily="49" charset="0"/>
              </a:rPr>
              <a:t> peer2</a:t>
            </a:r>
          </a:p>
          <a:p>
            <a:r>
              <a:rPr lang="en-US" altLang="ko-KR" sz="1400" dirty="0">
                <a:solidFill>
                  <a:srgbClr val="00C832"/>
                </a:solidFill>
                <a:latin typeface="Consolas" panose="020B0609020204030204" pitchFamily="49" charset="0"/>
              </a:rPr>
              <a:t>eureka:</a:t>
            </a:r>
          </a:p>
          <a:p>
            <a:r>
              <a:rPr lang="en-US" altLang="ko-KR" sz="1400" dirty="0">
                <a:solidFill>
                  <a:srgbClr val="000000"/>
                </a:solidFill>
                <a:latin typeface="Consolas" panose="020B0609020204030204" pitchFamily="49" charset="0"/>
              </a:rPr>
              <a:t>  </a:t>
            </a:r>
            <a:r>
              <a:rPr lang="en-US" altLang="ko-KR" sz="1400" dirty="0">
                <a:solidFill>
                  <a:srgbClr val="00C832"/>
                </a:solidFill>
                <a:latin typeface="Consolas" panose="020B0609020204030204" pitchFamily="49" charset="0"/>
              </a:rPr>
              <a:t>instance:</a:t>
            </a:r>
          </a:p>
          <a:p>
            <a:r>
              <a:rPr lang="en-US" altLang="ko-KR" sz="1400" dirty="0">
                <a:solidFill>
                  <a:srgbClr val="000000"/>
                </a:solidFill>
                <a:latin typeface="Consolas" panose="020B0609020204030204" pitchFamily="49" charset="0"/>
              </a:rPr>
              <a:t>    </a:t>
            </a:r>
            <a:r>
              <a:rPr lang="en-US" altLang="ko-KR" sz="1400" dirty="0">
                <a:solidFill>
                  <a:srgbClr val="00C832"/>
                </a:solidFill>
                <a:latin typeface="Consolas" panose="020B0609020204030204" pitchFamily="49" charset="0"/>
              </a:rPr>
              <a:t>hostname:</a:t>
            </a:r>
            <a:r>
              <a:rPr lang="en-US" altLang="ko-KR" sz="1400" dirty="0">
                <a:solidFill>
                  <a:srgbClr val="000000"/>
                </a:solidFill>
                <a:latin typeface="Consolas" panose="020B0609020204030204" pitchFamily="49" charset="0"/>
              </a:rPr>
              <a:t> peer2</a:t>
            </a:r>
          </a:p>
          <a:p>
            <a:r>
              <a:rPr lang="en-US" altLang="ko-KR" sz="1400" dirty="0">
                <a:solidFill>
                  <a:srgbClr val="000000"/>
                </a:solidFill>
                <a:latin typeface="Consolas" panose="020B0609020204030204" pitchFamily="49" charset="0"/>
              </a:rPr>
              <a:t>    </a:t>
            </a:r>
            <a:r>
              <a:rPr lang="en-US" altLang="ko-KR" sz="1400" dirty="0" err="1">
                <a:solidFill>
                  <a:srgbClr val="00C832"/>
                </a:solidFill>
                <a:latin typeface="Consolas" panose="020B0609020204030204" pitchFamily="49" charset="0"/>
              </a:rPr>
              <a:t>metadataMap</a:t>
            </a:r>
            <a:r>
              <a:rPr lang="en-US" altLang="ko-KR" sz="1400" dirty="0">
                <a:solidFill>
                  <a:srgbClr val="00C832"/>
                </a:solidFill>
                <a:latin typeface="Consolas" panose="020B0609020204030204" pitchFamily="49" charset="0"/>
              </a:rPr>
              <a:t>:</a:t>
            </a:r>
          </a:p>
          <a:p>
            <a:r>
              <a:rPr lang="en-US" altLang="ko-KR" sz="1400" dirty="0">
                <a:solidFill>
                  <a:srgbClr val="000000"/>
                </a:solidFill>
                <a:latin typeface="Consolas" panose="020B0609020204030204" pitchFamily="49" charset="0"/>
              </a:rPr>
              <a:t>      </a:t>
            </a:r>
            <a:r>
              <a:rPr lang="en-US" altLang="ko-KR" sz="1400" dirty="0">
                <a:solidFill>
                  <a:srgbClr val="00C832"/>
                </a:solidFill>
                <a:latin typeface="Consolas" panose="020B0609020204030204" pitchFamily="49" charset="0"/>
              </a:rPr>
              <a:t>zone:</a:t>
            </a:r>
            <a:r>
              <a:rPr lang="en-US" altLang="ko-KR" sz="1400" dirty="0">
                <a:solidFill>
                  <a:srgbClr val="000000"/>
                </a:solidFill>
                <a:latin typeface="Consolas" panose="020B0609020204030204" pitchFamily="49" charset="0"/>
              </a:rPr>
              <a:t> zone2</a:t>
            </a:r>
          </a:p>
          <a:p>
            <a:r>
              <a:rPr lang="en-US" altLang="ko-KR" sz="1400" dirty="0">
                <a:solidFill>
                  <a:srgbClr val="000000"/>
                </a:solidFill>
                <a:latin typeface="Consolas" panose="020B0609020204030204" pitchFamily="49" charset="0"/>
              </a:rPr>
              <a:t>  </a:t>
            </a:r>
            <a:r>
              <a:rPr lang="en-US" altLang="ko-KR" sz="1400" dirty="0">
                <a:solidFill>
                  <a:srgbClr val="00C832"/>
                </a:solidFill>
                <a:latin typeface="Consolas" panose="020B0609020204030204" pitchFamily="49" charset="0"/>
              </a:rPr>
              <a:t>client:</a:t>
            </a:r>
          </a:p>
          <a:p>
            <a:r>
              <a:rPr lang="en-US" altLang="ko-KR" sz="1400" dirty="0">
                <a:solidFill>
                  <a:srgbClr val="000000"/>
                </a:solidFill>
                <a:latin typeface="Consolas" panose="020B0609020204030204" pitchFamily="49" charset="0"/>
              </a:rPr>
              <a:t>    </a:t>
            </a:r>
            <a:r>
              <a:rPr lang="en-US" altLang="ko-KR" sz="1400" dirty="0" err="1">
                <a:solidFill>
                  <a:srgbClr val="00C832"/>
                </a:solidFill>
                <a:latin typeface="Consolas" panose="020B0609020204030204" pitchFamily="49" charset="0"/>
              </a:rPr>
              <a:t>serviceUrl</a:t>
            </a:r>
            <a:r>
              <a:rPr lang="en-US" altLang="ko-KR" sz="1400" dirty="0">
                <a:solidFill>
                  <a:srgbClr val="00C832"/>
                </a:solidFill>
                <a:latin typeface="Consolas" panose="020B0609020204030204" pitchFamily="49" charset="0"/>
              </a:rPr>
              <a:t>:</a:t>
            </a:r>
          </a:p>
          <a:p>
            <a:r>
              <a:rPr lang="it-IT" altLang="ko-KR" sz="1400" dirty="0">
                <a:solidFill>
                  <a:srgbClr val="000000"/>
                </a:solidFill>
                <a:latin typeface="Consolas" panose="020B0609020204030204" pitchFamily="49" charset="0"/>
              </a:rPr>
              <a:t>      </a:t>
            </a:r>
            <a:r>
              <a:rPr lang="it-IT" altLang="ko-KR" sz="1400" dirty="0">
                <a:solidFill>
                  <a:srgbClr val="00C832"/>
                </a:solidFill>
                <a:latin typeface="Consolas" panose="020B0609020204030204" pitchFamily="49" charset="0"/>
              </a:rPr>
              <a:t>defaultZone:</a:t>
            </a:r>
            <a:r>
              <a:rPr lang="it-IT" altLang="ko-KR" sz="1400" dirty="0">
                <a:solidFill>
                  <a:srgbClr val="000000"/>
                </a:solidFill>
                <a:latin typeface="Consolas" panose="020B0609020204030204" pitchFamily="49" charset="0"/>
              </a:rPr>
              <a:t> http://localhost:8761/eureka/,http://localhost:8763/eureka/</a:t>
            </a:r>
          </a:p>
          <a:p>
            <a:r>
              <a:rPr lang="en-US" altLang="ko-KR" sz="1400" dirty="0">
                <a:solidFill>
                  <a:srgbClr val="00C832"/>
                </a:solidFill>
                <a:latin typeface="Consolas" panose="020B0609020204030204" pitchFamily="49" charset="0"/>
              </a:rPr>
              <a:t>server:</a:t>
            </a:r>
            <a:r>
              <a:rPr lang="en-US" altLang="ko-KR" sz="1400" dirty="0">
                <a:solidFill>
                  <a:srgbClr val="000000"/>
                </a:solidFill>
                <a:latin typeface="Consolas" panose="020B0609020204030204" pitchFamily="49" charset="0"/>
              </a:rPr>
              <a:t>  </a:t>
            </a:r>
          </a:p>
          <a:p>
            <a:r>
              <a:rPr lang="en-US" altLang="ko-KR" sz="1400" dirty="0">
                <a:solidFill>
                  <a:srgbClr val="000000"/>
                </a:solidFill>
                <a:latin typeface="Consolas" panose="020B0609020204030204" pitchFamily="49" charset="0"/>
              </a:rPr>
              <a:t>  </a:t>
            </a:r>
            <a:r>
              <a:rPr lang="en-US" altLang="ko-KR" sz="1400" dirty="0">
                <a:solidFill>
                  <a:srgbClr val="00C832"/>
                </a:solidFill>
                <a:latin typeface="Consolas" panose="020B0609020204030204" pitchFamily="49" charset="0"/>
              </a:rPr>
              <a:t>port:</a:t>
            </a:r>
            <a:r>
              <a:rPr lang="en-US" altLang="ko-KR" sz="1400" dirty="0">
                <a:solidFill>
                  <a:srgbClr val="000000"/>
                </a:solidFill>
                <a:latin typeface="Consolas" panose="020B0609020204030204" pitchFamily="49" charset="0"/>
              </a:rPr>
              <a:t> ${PORT:8762}</a:t>
            </a:r>
            <a:endParaRPr lang="ko-KR" altLang="en-US" sz="1400" dirty="0">
              <a:solidFill>
                <a:srgbClr val="000000"/>
              </a:solidFill>
              <a:latin typeface="Consolas" panose="020B0609020204030204" pitchFamily="49" charset="0"/>
            </a:endParaRPr>
          </a:p>
          <a:p>
            <a:r>
              <a:rPr lang="en-US" altLang="ko-KR" sz="1400" dirty="0">
                <a:solidFill>
                  <a:srgbClr val="000000"/>
                </a:solidFill>
                <a:latin typeface="Consolas" panose="020B0609020204030204" pitchFamily="49" charset="0"/>
              </a:rPr>
              <a:t>---</a:t>
            </a:r>
          </a:p>
          <a:p>
            <a:r>
              <a:rPr lang="en-US" altLang="ko-KR" sz="1400" dirty="0">
                <a:solidFill>
                  <a:srgbClr val="00C832"/>
                </a:solidFill>
                <a:latin typeface="Consolas" panose="020B0609020204030204" pitchFamily="49" charset="0"/>
              </a:rPr>
              <a:t>spring:</a:t>
            </a:r>
          </a:p>
          <a:p>
            <a:r>
              <a:rPr lang="en-US" altLang="ko-KR" sz="1400" dirty="0">
                <a:solidFill>
                  <a:srgbClr val="000000"/>
                </a:solidFill>
                <a:latin typeface="Consolas" panose="020B0609020204030204" pitchFamily="49" charset="0"/>
              </a:rPr>
              <a:t>  </a:t>
            </a:r>
            <a:r>
              <a:rPr lang="en-US" altLang="ko-KR" sz="1400" dirty="0">
                <a:solidFill>
                  <a:srgbClr val="00C832"/>
                </a:solidFill>
                <a:latin typeface="Consolas" panose="020B0609020204030204" pitchFamily="49" charset="0"/>
              </a:rPr>
              <a:t>profiles:</a:t>
            </a:r>
            <a:r>
              <a:rPr lang="en-US" altLang="ko-KR" sz="1400" dirty="0">
                <a:solidFill>
                  <a:srgbClr val="000000"/>
                </a:solidFill>
                <a:latin typeface="Consolas" panose="020B0609020204030204" pitchFamily="49" charset="0"/>
              </a:rPr>
              <a:t> peer3</a:t>
            </a:r>
          </a:p>
          <a:p>
            <a:r>
              <a:rPr lang="en-US" altLang="ko-KR" sz="1400" dirty="0">
                <a:solidFill>
                  <a:srgbClr val="00C832"/>
                </a:solidFill>
                <a:latin typeface="Consolas" panose="020B0609020204030204" pitchFamily="49" charset="0"/>
              </a:rPr>
              <a:t>eureka:</a:t>
            </a:r>
          </a:p>
          <a:p>
            <a:r>
              <a:rPr lang="en-US" altLang="ko-KR" sz="1400" dirty="0">
                <a:solidFill>
                  <a:srgbClr val="000000"/>
                </a:solidFill>
                <a:latin typeface="Consolas" panose="020B0609020204030204" pitchFamily="49" charset="0"/>
              </a:rPr>
              <a:t>  </a:t>
            </a:r>
            <a:r>
              <a:rPr lang="en-US" altLang="ko-KR" sz="1400" dirty="0">
                <a:solidFill>
                  <a:srgbClr val="00C832"/>
                </a:solidFill>
                <a:latin typeface="Consolas" panose="020B0609020204030204" pitchFamily="49" charset="0"/>
              </a:rPr>
              <a:t>instance:</a:t>
            </a:r>
          </a:p>
          <a:p>
            <a:r>
              <a:rPr lang="en-US" altLang="ko-KR" sz="1400" dirty="0">
                <a:solidFill>
                  <a:srgbClr val="000000"/>
                </a:solidFill>
                <a:latin typeface="Consolas" panose="020B0609020204030204" pitchFamily="49" charset="0"/>
              </a:rPr>
              <a:t>    </a:t>
            </a:r>
            <a:r>
              <a:rPr lang="en-US" altLang="ko-KR" sz="1400" dirty="0">
                <a:solidFill>
                  <a:srgbClr val="00C832"/>
                </a:solidFill>
                <a:latin typeface="Consolas" panose="020B0609020204030204" pitchFamily="49" charset="0"/>
              </a:rPr>
              <a:t>hostname:</a:t>
            </a:r>
            <a:r>
              <a:rPr lang="en-US" altLang="ko-KR" sz="1400" dirty="0">
                <a:solidFill>
                  <a:srgbClr val="000000"/>
                </a:solidFill>
                <a:latin typeface="Consolas" panose="020B0609020204030204" pitchFamily="49" charset="0"/>
              </a:rPr>
              <a:t> peer3</a:t>
            </a:r>
          </a:p>
          <a:p>
            <a:r>
              <a:rPr lang="en-US" altLang="ko-KR" sz="1400" dirty="0">
                <a:solidFill>
                  <a:srgbClr val="000000"/>
                </a:solidFill>
                <a:latin typeface="Consolas" panose="020B0609020204030204" pitchFamily="49" charset="0"/>
              </a:rPr>
              <a:t>    </a:t>
            </a:r>
            <a:r>
              <a:rPr lang="en-US" altLang="ko-KR" sz="1400" dirty="0" err="1">
                <a:solidFill>
                  <a:srgbClr val="00C832"/>
                </a:solidFill>
                <a:latin typeface="Consolas" panose="020B0609020204030204" pitchFamily="49" charset="0"/>
              </a:rPr>
              <a:t>metadataMap</a:t>
            </a:r>
            <a:r>
              <a:rPr lang="en-US" altLang="ko-KR" sz="1400" dirty="0">
                <a:solidFill>
                  <a:srgbClr val="00C832"/>
                </a:solidFill>
                <a:latin typeface="Consolas" panose="020B0609020204030204" pitchFamily="49" charset="0"/>
              </a:rPr>
              <a:t>:</a:t>
            </a:r>
          </a:p>
          <a:p>
            <a:r>
              <a:rPr lang="en-US" altLang="ko-KR" sz="1400" dirty="0">
                <a:solidFill>
                  <a:srgbClr val="000000"/>
                </a:solidFill>
                <a:latin typeface="Consolas" panose="020B0609020204030204" pitchFamily="49" charset="0"/>
              </a:rPr>
              <a:t>      </a:t>
            </a:r>
            <a:r>
              <a:rPr lang="en-US" altLang="ko-KR" sz="1400" dirty="0">
                <a:solidFill>
                  <a:srgbClr val="00C832"/>
                </a:solidFill>
                <a:latin typeface="Consolas" panose="020B0609020204030204" pitchFamily="49" charset="0"/>
              </a:rPr>
              <a:t>zone:</a:t>
            </a:r>
            <a:r>
              <a:rPr lang="en-US" altLang="ko-KR" sz="1400" dirty="0">
                <a:solidFill>
                  <a:srgbClr val="000000"/>
                </a:solidFill>
                <a:latin typeface="Consolas" panose="020B0609020204030204" pitchFamily="49" charset="0"/>
              </a:rPr>
              <a:t> zone3</a:t>
            </a:r>
          </a:p>
          <a:p>
            <a:r>
              <a:rPr lang="en-US" altLang="ko-KR" sz="1400" dirty="0">
                <a:solidFill>
                  <a:srgbClr val="000000"/>
                </a:solidFill>
                <a:latin typeface="Consolas" panose="020B0609020204030204" pitchFamily="49" charset="0"/>
              </a:rPr>
              <a:t>  </a:t>
            </a:r>
            <a:r>
              <a:rPr lang="en-US" altLang="ko-KR" sz="1400" dirty="0">
                <a:solidFill>
                  <a:srgbClr val="00C832"/>
                </a:solidFill>
                <a:latin typeface="Consolas" panose="020B0609020204030204" pitchFamily="49" charset="0"/>
              </a:rPr>
              <a:t>client:</a:t>
            </a:r>
          </a:p>
          <a:p>
            <a:r>
              <a:rPr lang="en-US" altLang="ko-KR" sz="1400" dirty="0">
                <a:solidFill>
                  <a:srgbClr val="000000"/>
                </a:solidFill>
                <a:latin typeface="Consolas" panose="020B0609020204030204" pitchFamily="49" charset="0"/>
              </a:rPr>
              <a:t>    </a:t>
            </a:r>
            <a:r>
              <a:rPr lang="en-US" altLang="ko-KR" sz="1400" dirty="0" err="1">
                <a:solidFill>
                  <a:srgbClr val="00C832"/>
                </a:solidFill>
                <a:latin typeface="Consolas" panose="020B0609020204030204" pitchFamily="49" charset="0"/>
              </a:rPr>
              <a:t>serviceUrl</a:t>
            </a:r>
            <a:r>
              <a:rPr lang="en-US" altLang="ko-KR" sz="1400" dirty="0">
                <a:solidFill>
                  <a:srgbClr val="00C832"/>
                </a:solidFill>
                <a:latin typeface="Consolas" panose="020B0609020204030204" pitchFamily="49" charset="0"/>
              </a:rPr>
              <a:t>:</a:t>
            </a:r>
          </a:p>
          <a:p>
            <a:r>
              <a:rPr lang="it-IT" altLang="ko-KR" sz="1400" dirty="0">
                <a:solidFill>
                  <a:srgbClr val="000000"/>
                </a:solidFill>
                <a:latin typeface="Consolas" panose="020B0609020204030204" pitchFamily="49" charset="0"/>
              </a:rPr>
              <a:t>      </a:t>
            </a:r>
            <a:r>
              <a:rPr lang="it-IT" altLang="ko-KR" sz="1400" dirty="0">
                <a:solidFill>
                  <a:srgbClr val="00C832"/>
                </a:solidFill>
                <a:latin typeface="Consolas" panose="020B0609020204030204" pitchFamily="49" charset="0"/>
              </a:rPr>
              <a:t>defaultZone:</a:t>
            </a:r>
            <a:r>
              <a:rPr lang="it-IT" altLang="ko-KR" sz="1400" dirty="0">
                <a:solidFill>
                  <a:srgbClr val="000000"/>
                </a:solidFill>
                <a:latin typeface="Consolas" panose="020B0609020204030204" pitchFamily="49" charset="0"/>
              </a:rPr>
              <a:t> http://localhost:8761/eureka/,http://localhost:8762/eureka/</a:t>
            </a:r>
          </a:p>
          <a:p>
            <a:r>
              <a:rPr lang="en-US" altLang="ko-KR" sz="1400" dirty="0">
                <a:solidFill>
                  <a:srgbClr val="00C832"/>
                </a:solidFill>
                <a:latin typeface="Consolas" panose="020B0609020204030204" pitchFamily="49" charset="0"/>
              </a:rPr>
              <a:t>server:</a:t>
            </a:r>
            <a:r>
              <a:rPr lang="en-US" altLang="ko-KR" sz="1400" dirty="0">
                <a:solidFill>
                  <a:srgbClr val="000000"/>
                </a:solidFill>
                <a:latin typeface="Consolas" panose="020B0609020204030204" pitchFamily="49" charset="0"/>
              </a:rPr>
              <a:t>  </a:t>
            </a:r>
          </a:p>
          <a:p>
            <a:r>
              <a:rPr lang="en-US" altLang="ko-KR" sz="1400" dirty="0">
                <a:solidFill>
                  <a:srgbClr val="000000"/>
                </a:solidFill>
                <a:latin typeface="Consolas" panose="020B0609020204030204" pitchFamily="49" charset="0"/>
              </a:rPr>
              <a:t>  </a:t>
            </a:r>
            <a:r>
              <a:rPr lang="en-US" altLang="ko-KR" sz="1400" dirty="0">
                <a:solidFill>
                  <a:srgbClr val="00C832"/>
                </a:solidFill>
                <a:latin typeface="Consolas" panose="020B0609020204030204" pitchFamily="49" charset="0"/>
              </a:rPr>
              <a:t>port:</a:t>
            </a:r>
            <a:r>
              <a:rPr lang="en-US" altLang="ko-KR" sz="1400" dirty="0">
                <a:solidFill>
                  <a:srgbClr val="000000"/>
                </a:solidFill>
                <a:latin typeface="Consolas" panose="020B0609020204030204" pitchFamily="49" charset="0"/>
              </a:rPr>
              <a:t> ${PORT:8763}</a:t>
            </a:r>
            <a:endParaRPr lang="ko-KR" altLang="en-US" sz="1600" dirty="0"/>
          </a:p>
        </p:txBody>
      </p:sp>
    </p:spTree>
    <p:extLst>
      <p:ext uri="{BB962C8B-B14F-4D97-AF65-F5344CB8AC3E}">
        <p14:creationId xmlns:p14="http://schemas.microsoft.com/office/powerpoint/2010/main" val="1052951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33</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975638"/>
            <a:ext cx="8980272" cy="682238"/>
          </a:xfrm>
        </p:spPr>
        <p:txBody>
          <a:bodyPr/>
          <a:lstStyle/>
          <a:p>
            <a:r>
              <a:rPr lang="en-US" altLang="ko-KR" dirty="0"/>
              <a:t>Example App Development</a:t>
            </a:r>
          </a:p>
          <a:p>
            <a:r>
              <a:rPr lang="en-US" altLang="ko-KR" dirty="0"/>
              <a:t>(Setting up on the server side)</a:t>
            </a:r>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7" name="직사각형 6">
            <a:extLst>
              <a:ext uri="{FF2B5EF4-FFF2-40B4-BE49-F238E27FC236}">
                <a16:creationId xmlns:a16="http://schemas.microsoft.com/office/drawing/2014/main" id="{ADDFEE34-4638-4702-8A4F-C8C58AABC15A}"/>
              </a:ext>
            </a:extLst>
          </p:cNvPr>
          <p:cNvSpPr/>
          <p:nvPr/>
        </p:nvSpPr>
        <p:spPr>
          <a:xfrm>
            <a:off x="804816" y="1729117"/>
            <a:ext cx="8876145" cy="4524315"/>
          </a:xfrm>
          <a:prstGeom prst="rect">
            <a:avLst/>
          </a:prstGeom>
        </p:spPr>
        <p:txBody>
          <a:bodyPr wrap="square">
            <a:spAutoFit/>
          </a:bodyPr>
          <a:lstStyle/>
          <a:p>
            <a:r>
              <a:rPr lang="en-US" altLang="ko-KR" sz="1600" dirty="0">
                <a:solidFill>
                  <a:srgbClr val="00C832"/>
                </a:solidFill>
                <a:latin typeface="Consolas" panose="020B0609020204030204" pitchFamily="49" charset="0"/>
              </a:rPr>
              <a:t>spring:</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application: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name:</a:t>
            </a:r>
            <a:r>
              <a:rPr lang="en-US" altLang="ko-KR" sz="1600" dirty="0">
                <a:solidFill>
                  <a:srgbClr val="000000"/>
                </a:solidFill>
                <a:latin typeface="Consolas" panose="020B0609020204030204" pitchFamily="49" charset="0"/>
              </a:rPr>
              <a:t> client-service</a:t>
            </a:r>
          </a:p>
          <a:p>
            <a:endParaRPr lang="ko-KR" altLang="en-US" sz="1600" dirty="0">
              <a:latin typeface="Consolas" panose="020B0609020204030204" pitchFamily="49" charset="0"/>
            </a:endParaRPr>
          </a:p>
          <a:p>
            <a:r>
              <a:rPr lang="en-US" altLang="ko-KR" sz="1600" dirty="0">
                <a:solidFill>
                  <a:srgbClr val="000000"/>
                </a:solidFill>
                <a:latin typeface="Consolas" panose="020B0609020204030204" pitchFamily="49" charset="0"/>
              </a:rPr>
              <a:t>---</a:t>
            </a:r>
          </a:p>
          <a:p>
            <a:r>
              <a:rPr lang="en-US" altLang="ko-KR" sz="1600" dirty="0">
                <a:solidFill>
                  <a:srgbClr val="00C832"/>
                </a:solidFill>
                <a:latin typeface="Consolas" panose="020B0609020204030204" pitchFamily="49" charset="0"/>
              </a:rPr>
              <a:t>spring:</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profiles:</a:t>
            </a:r>
            <a:r>
              <a:rPr lang="en-US" altLang="ko-KR" sz="1600" dirty="0">
                <a:solidFill>
                  <a:srgbClr val="000000"/>
                </a:solidFill>
                <a:latin typeface="Consolas" panose="020B0609020204030204" pitchFamily="49" charset="0"/>
              </a:rPr>
              <a:t> zone1</a:t>
            </a:r>
          </a:p>
          <a:p>
            <a:r>
              <a:rPr lang="en-US" altLang="ko-KR" sz="1600"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instance:</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metadataMap</a:t>
            </a:r>
            <a:r>
              <a:rPr lang="en-US" altLang="ko-KR" sz="1600" dirty="0">
                <a:solidFill>
                  <a:srgbClr val="00C832"/>
                </a:solidFill>
                <a:latin typeface="Consolas" panose="020B0609020204030204" pitchFamily="49" charset="0"/>
              </a:rPr>
              <a:t>:</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zone:</a:t>
            </a:r>
            <a:r>
              <a:rPr lang="en-US" altLang="ko-KR" sz="1600" dirty="0">
                <a:solidFill>
                  <a:srgbClr val="000000"/>
                </a:solidFill>
                <a:latin typeface="Consolas" panose="020B0609020204030204" pitchFamily="49" charset="0"/>
              </a:rPr>
              <a:t> zone1</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client:</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serviceUrl</a:t>
            </a:r>
            <a:r>
              <a:rPr lang="en-US" altLang="ko-KR" sz="1600" dirty="0">
                <a:solidFill>
                  <a:srgbClr val="00C832"/>
                </a:solidFill>
                <a:latin typeface="Consolas" panose="020B0609020204030204" pitchFamily="49" charset="0"/>
              </a:rPr>
              <a:t>:</a:t>
            </a:r>
          </a:p>
          <a:p>
            <a:r>
              <a:rPr lang="it-IT" altLang="ko-KR" sz="1600" dirty="0">
                <a:solidFill>
                  <a:srgbClr val="000000"/>
                </a:solidFill>
                <a:latin typeface="Consolas" panose="020B0609020204030204" pitchFamily="49" charset="0"/>
              </a:rPr>
              <a:t>      </a:t>
            </a:r>
            <a:r>
              <a:rPr lang="it-IT" altLang="ko-KR" sz="1600" dirty="0">
                <a:solidFill>
                  <a:srgbClr val="00C832"/>
                </a:solidFill>
                <a:latin typeface="Consolas" panose="020B0609020204030204" pitchFamily="49" charset="0"/>
              </a:rPr>
              <a:t>defaultZone:</a:t>
            </a:r>
            <a:r>
              <a:rPr lang="it-IT" altLang="ko-KR" sz="1600" dirty="0">
                <a:solidFill>
                  <a:srgbClr val="000000"/>
                </a:solidFill>
                <a:latin typeface="Consolas" panose="020B0609020204030204" pitchFamily="49" charset="0"/>
              </a:rPr>
              <a:t> http://localhost:8761/eureka/,http://localhost:8762/eureka/,http://localhost:8763/eureka/</a:t>
            </a:r>
          </a:p>
          <a:p>
            <a:r>
              <a:rPr lang="en-US" altLang="ko-KR" sz="1600" dirty="0">
                <a:solidFill>
                  <a:srgbClr val="00C832"/>
                </a:solidFill>
                <a:latin typeface="Consolas" panose="020B0609020204030204" pitchFamily="49" charset="0"/>
              </a:rPr>
              <a:t>server:</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port:</a:t>
            </a:r>
            <a:r>
              <a:rPr lang="en-US" altLang="ko-KR" sz="1600" dirty="0">
                <a:solidFill>
                  <a:srgbClr val="000000"/>
                </a:solidFill>
                <a:latin typeface="Consolas" panose="020B0609020204030204" pitchFamily="49" charset="0"/>
              </a:rPr>
              <a:t> ${PORT:8081}</a:t>
            </a:r>
          </a:p>
        </p:txBody>
      </p:sp>
    </p:spTree>
    <p:extLst>
      <p:ext uri="{BB962C8B-B14F-4D97-AF65-F5344CB8AC3E}">
        <p14:creationId xmlns:p14="http://schemas.microsoft.com/office/powerpoint/2010/main" val="1875814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34</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Example App Development (API G/W)</a:t>
            </a:r>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pic>
        <p:nvPicPr>
          <p:cNvPr id="7" name="그림 6">
            <a:extLst>
              <a:ext uri="{FF2B5EF4-FFF2-40B4-BE49-F238E27FC236}">
                <a16:creationId xmlns:a16="http://schemas.microsoft.com/office/drawing/2014/main" id="{30E53A7A-B991-4B7B-B1E6-14E0D1686364}"/>
              </a:ext>
            </a:extLst>
          </p:cNvPr>
          <p:cNvPicPr>
            <a:picLocks noChangeAspect="1"/>
          </p:cNvPicPr>
          <p:nvPr/>
        </p:nvPicPr>
        <p:blipFill>
          <a:blip r:embed="rId3"/>
          <a:stretch>
            <a:fillRect/>
          </a:stretch>
        </p:blipFill>
        <p:spPr>
          <a:xfrm>
            <a:off x="175698" y="1818051"/>
            <a:ext cx="9587345" cy="4346448"/>
          </a:xfrm>
          <a:prstGeom prst="rect">
            <a:avLst/>
          </a:prstGeom>
        </p:spPr>
      </p:pic>
    </p:spTree>
    <p:extLst>
      <p:ext uri="{BB962C8B-B14F-4D97-AF65-F5344CB8AC3E}">
        <p14:creationId xmlns:p14="http://schemas.microsoft.com/office/powerpoint/2010/main" val="3584957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35</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Example App Development (API G/W)</a:t>
            </a:r>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2" name="모서리가 둥근 직사각형 12">
            <a:extLst>
              <a:ext uri="{FF2B5EF4-FFF2-40B4-BE49-F238E27FC236}">
                <a16:creationId xmlns:a16="http://schemas.microsoft.com/office/drawing/2014/main" id="{ACD67FF2-6A55-44B2-BB55-8D6E55C0BD98}"/>
              </a:ext>
            </a:extLst>
          </p:cNvPr>
          <p:cNvSpPr/>
          <p:nvPr/>
        </p:nvSpPr>
        <p:spPr>
          <a:xfrm>
            <a:off x="560387" y="1610381"/>
            <a:ext cx="8785225" cy="1206710"/>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Obtain a list of registered services from the discovery server to perform load balancing across all instances of the client app</a:t>
            </a:r>
          </a:p>
          <a:p>
            <a:pPr marL="342900" indent="-342900">
              <a:buFont typeface="Arial" panose="020B0604020202020204" pitchFamily="34" charset="0"/>
              <a:buChar char="•"/>
            </a:pPr>
            <a:r>
              <a:rPr lang="en-US" altLang="ko-KR" sz="2000" dirty="0">
                <a:solidFill>
                  <a:srgbClr val="24292E"/>
                </a:solidFill>
                <a:latin typeface="+mn-ea"/>
                <a:cs typeface="Arial"/>
                <a:sym typeface="Arial"/>
              </a:rPr>
              <a:t>Discovery Server uses 8763 ports</a:t>
            </a:r>
            <a:endParaRPr lang="ko-KR" altLang="en-US" sz="2000" dirty="0">
              <a:solidFill>
                <a:srgbClr val="24292E"/>
              </a:solidFill>
              <a:latin typeface="+mn-ea"/>
              <a:cs typeface="Arial"/>
              <a:sym typeface="Arial"/>
            </a:endParaRPr>
          </a:p>
        </p:txBody>
      </p:sp>
      <p:sp>
        <p:nvSpPr>
          <p:cNvPr id="5" name="직사각형 4">
            <a:extLst>
              <a:ext uri="{FF2B5EF4-FFF2-40B4-BE49-F238E27FC236}">
                <a16:creationId xmlns:a16="http://schemas.microsoft.com/office/drawing/2014/main" id="{6504C44C-333D-4ED7-912C-B66B689D0AA7}"/>
              </a:ext>
            </a:extLst>
          </p:cNvPr>
          <p:cNvSpPr/>
          <p:nvPr/>
        </p:nvSpPr>
        <p:spPr>
          <a:xfrm>
            <a:off x="1033567" y="2860546"/>
            <a:ext cx="8699458" cy="4031873"/>
          </a:xfrm>
          <a:prstGeom prst="rect">
            <a:avLst/>
          </a:prstGeom>
        </p:spPr>
        <p:txBody>
          <a:bodyPr wrap="square">
            <a:spAutoFit/>
          </a:bodyPr>
          <a:lstStyle/>
          <a:p>
            <a:r>
              <a:rPr lang="en-US" altLang="ko-KR" sz="1600" dirty="0">
                <a:solidFill>
                  <a:srgbClr val="00C832"/>
                </a:solidFill>
                <a:latin typeface="Consolas" panose="020B0609020204030204" pitchFamily="49" charset="0"/>
              </a:rPr>
              <a:t>spring:</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application: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name:</a:t>
            </a:r>
            <a:r>
              <a:rPr lang="en-US" altLang="ko-KR" sz="1600" dirty="0">
                <a:solidFill>
                  <a:srgbClr val="000000"/>
                </a:solidFill>
                <a:latin typeface="Consolas" panose="020B0609020204030204" pitchFamily="49" charset="0"/>
              </a:rPr>
              <a:t> gateway-service</a:t>
            </a:r>
          </a:p>
          <a:p>
            <a:endParaRPr lang="ko-KR" altLang="en-US" sz="1600" dirty="0">
              <a:latin typeface="Consolas" panose="020B0609020204030204" pitchFamily="49" charset="0"/>
            </a:endParaRPr>
          </a:p>
          <a:p>
            <a:r>
              <a:rPr lang="en-US" altLang="ko-KR" sz="1600" dirty="0" err="1">
                <a:solidFill>
                  <a:srgbClr val="00C832"/>
                </a:solidFill>
                <a:latin typeface="Consolas" panose="020B0609020204030204" pitchFamily="49" charset="0"/>
              </a:rPr>
              <a:t>zuul</a:t>
            </a:r>
            <a:r>
              <a:rPr lang="en-US" altLang="ko-KR" sz="1600" dirty="0">
                <a:solidFill>
                  <a:srgbClr val="00C832"/>
                </a:solidFill>
                <a:latin typeface="Consolas" panose="020B0609020204030204" pitchFamily="49" charset="0"/>
              </a:rPr>
              <a:t>:</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prefix:</a:t>
            </a:r>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api</a:t>
            </a:r>
            <a:endParaRPr lang="en-US" altLang="ko-KR" sz="1600" dirty="0">
              <a:solidFill>
                <a:srgbClr val="000000"/>
              </a:solidFill>
              <a:latin typeface="Consolas" panose="020B0609020204030204" pitchFamily="49" charset="0"/>
            </a:endParaRP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routes:</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client:</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path:</a:t>
            </a:r>
            <a:r>
              <a:rPr lang="en-US" altLang="ko-KR" sz="1600" dirty="0">
                <a:solidFill>
                  <a:srgbClr val="000000"/>
                </a:solidFill>
                <a:latin typeface="Consolas" panose="020B0609020204030204" pitchFamily="49" charset="0"/>
              </a:rPr>
              <a:t> /client/</a:t>
            </a:r>
            <a:r>
              <a:rPr lang="en-US" altLang="ko-KR" sz="1600" dirty="0">
                <a:solidFill>
                  <a:srgbClr val="AF00FF"/>
                </a:solidFill>
                <a:latin typeface="Consolas" panose="020B0609020204030204" pitchFamily="49" charset="0"/>
              </a:rPr>
              <a:t>**</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serviceId</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client-service        </a:t>
            </a:r>
          </a:p>
          <a:p>
            <a:endParaRPr lang="ko-KR" altLang="en-US" sz="1600" dirty="0">
              <a:latin typeface="Consolas" panose="020B0609020204030204" pitchFamily="49" charset="0"/>
            </a:endParaRPr>
          </a:p>
          <a:p>
            <a:r>
              <a:rPr lang="en-US" altLang="ko-KR" sz="1600" u="sng"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client:</a:t>
            </a:r>
          </a:p>
          <a:p>
            <a:r>
              <a:rPr lang="en-US" altLang="ko-KR" sz="1600" dirty="0">
                <a:solidFill>
                  <a:srgbClr val="00C832"/>
                </a:solidFill>
                <a:latin typeface="Consolas" panose="020B0609020204030204" pitchFamily="49" charset="0"/>
              </a:rPr>
              <a:t>    </a:t>
            </a:r>
            <a:r>
              <a:rPr lang="en-US" altLang="ko-KR" sz="1600" dirty="0" err="1">
                <a:solidFill>
                  <a:srgbClr val="00C832"/>
                </a:solidFill>
                <a:latin typeface="Consolas" panose="020B0609020204030204" pitchFamily="49" charset="0"/>
              </a:rPr>
              <a:t>serviceUrl</a:t>
            </a:r>
            <a:r>
              <a:rPr lang="en-US" altLang="ko-KR" sz="1600" dirty="0">
                <a:solidFill>
                  <a:srgbClr val="00C832"/>
                </a:solidFill>
                <a:latin typeface="Consolas" panose="020B0609020204030204" pitchFamily="49" charset="0"/>
              </a:rPr>
              <a:t>:</a:t>
            </a:r>
          </a:p>
          <a:p>
            <a:r>
              <a:rPr lang="en-US" altLang="ko-KR" sz="1600" dirty="0">
                <a:solidFill>
                  <a:srgbClr val="00C832"/>
                </a:solidFill>
                <a:latin typeface="Consolas" panose="020B0609020204030204" pitchFamily="49" charset="0"/>
              </a:rPr>
              <a:t>      </a:t>
            </a:r>
            <a:r>
              <a:rPr lang="en-US" altLang="ko-KR" sz="1600" dirty="0" err="1">
                <a:solidFill>
                  <a:srgbClr val="00C832"/>
                </a:solidFill>
                <a:latin typeface="Consolas" panose="020B0609020204030204" pitchFamily="49" charset="0"/>
              </a:rPr>
              <a:t>defaultZone</a:t>
            </a:r>
            <a:r>
              <a:rPr lang="en-US" altLang="ko-KR" sz="1600" dirty="0">
                <a:solidFill>
                  <a:srgbClr val="00C832"/>
                </a:solidFill>
                <a:latin typeface="Consolas" panose="020B0609020204030204" pitchFamily="49" charset="0"/>
              </a:rPr>
              <a:t>: </a:t>
            </a:r>
            <a:r>
              <a:rPr lang="en-US" altLang="ko-KR" sz="1600" dirty="0">
                <a:solidFill>
                  <a:srgbClr val="00C832"/>
                </a:solidFill>
                <a:latin typeface="Consolas" panose="020B0609020204030204" pitchFamily="49" charset="0"/>
                <a:hlinkClick r:id="rId3"/>
              </a:rPr>
              <a:t>http://localhost:8763/eureka/</a:t>
            </a:r>
            <a:endParaRPr lang="en-US" altLang="ko-KR" sz="1600" dirty="0">
              <a:solidFill>
                <a:srgbClr val="00C832"/>
              </a:solidFill>
              <a:latin typeface="Consolas" panose="020B0609020204030204" pitchFamily="49" charset="0"/>
            </a:endParaRPr>
          </a:p>
          <a:p>
            <a:r>
              <a:rPr lang="en-US" altLang="ko-KR" sz="1600" dirty="0">
                <a:solidFill>
                  <a:srgbClr val="00C832"/>
                </a:solidFill>
                <a:latin typeface="Consolas" panose="020B0609020204030204" pitchFamily="49" charset="0"/>
              </a:rPr>
              <a:t>    </a:t>
            </a:r>
            <a:r>
              <a:rPr lang="en-US" altLang="ko-KR" sz="1600" dirty="0" err="1">
                <a:solidFill>
                  <a:srgbClr val="00C832"/>
                </a:solidFill>
                <a:latin typeface="Consolas" panose="020B0609020204030204" pitchFamily="49" charset="0"/>
              </a:rPr>
              <a:t>registerWithEureka</a:t>
            </a:r>
            <a:r>
              <a:rPr lang="en-US" altLang="ko-KR" sz="1600" dirty="0">
                <a:solidFill>
                  <a:srgbClr val="00C832"/>
                </a:solidFill>
                <a:latin typeface="Consolas" panose="020B0609020204030204" pitchFamily="49" charset="0"/>
              </a:rPr>
              <a:t>: false</a:t>
            </a:r>
            <a:endParaRPr lang="en-US" altLang="ko-KR" sz="1600" dirty="0">
              <a:solidFill>
                <a:srgbClr val="000000"/>
              </a:solidFill>
              <a:latin typeface="Consolas" panose="020B0609020204030204" pitchFamily="49" charset="0"/>
            </a:endParaRPr>
          </a:p>
        </p:txBody>
      </p:sp>
      <p:sp>
        <p:nvSpPr>
          <p:cNvPr id="11" name="말풍선: 사각형 10">
            <a:extLst>
              <a:ext uri="{FF2B5EF4-FFF2-40B4-BE49-F238E27FC236}">
                <a16:creationId xmlns:a16="http://schemas.microsoft.com/office/drawing/2014/main" id="{B050441A-B6A9-4899-90D7-0647BC8A2918}"/>
              </a:ext>
            </a:extLst>
          </p:cNvPr>
          <p:cNvSpPr/>
          <p:nvPr/>
        </p:nvSpPr>
        <p:spPr>
          <a:xfrm>
            <a:off x="6163287" y="3894682"/>
            <a:ext cx="2462389" cy="705374"/>
          </a:xfrm>
          <a:prstGeom prst="wedgeRectCallout">
            <a:avLst>
              <a:gd name="adj1" fmla="val -180312"/>
              <a:gd name="adj2" fmla="val -15537"/>
            </a:avLst>
          </a:prstGeom>
          <a:solidFill>
            <a:schemeClr val="bg1">
              <a:lumMod val="95000"/>
            </a:schemeClr>
          </a:solidFill>
          <a:ln>
            <a:no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altLang="ko-KR" dirty="0" err="1">
                <a:solidFill>
                  <a:srgbClr val="24292E"/>
                </a:solidFill>
                <a:latin typeface="+mn-ea"/>
                <a:cs typeface="Arial"/>
                <a:sym typeface="Arial"/>
              </a:rPr>
              <a:t>zuul</a:t>
            </a:r>
            <a:r>
              <a:rPr lang="en-US" altLang="ko-KR" dirty="0">
                <a:solidFill>
                  <a:srgbClr val="24292E"/>
                </a:solidFill>
                <a:latin typeface="+mn-ea"/>
                <a:cs typeface="Arial"/>
                <a:sym typeface="Arial"/>
              </a:rPr>
              <a:t> distributes evenly to each service</a:t>
            </a:r>
            <a:endParaRPr lang="ko-KR" altLang="en-US" dirty="0">
              <a:solidFill>
                <a:srgbClr val="24292E"/>
              </a:solidFill>
              <a:latin typeface="+mn-ea"/>
              <a:cs typeface="Arial"/>
              <a:sym typeface="Arial"/>
            </a:endParaRPr>
          </a:p>
        </p:txBody>
      </p:sp>
    </p:spTree>
    <p:extLst>
      <p:ext uri="{BB962C8B-B14F-4D97-AF65-F5344CB8AC3E}">
        <p14:creationId xmlns:p14="http://schemas.microsoft.com/office/powerpoint/2010/main" val="922385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36</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Example App Development (API G/W)</a:t>
            </a:r>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5" name="직사각형 4">
            <a:extLst>
              <a:ext uri="{FF2B5EF4-FFF2-40B4-BE49-F238E27FC236}">
                <a16:creationId xmlns:a16="http://schemas.microsoft.com/office/drawing/2014/main" id="{6504C44C-333D-4ED7-912C-B66B689D0AA7}"/>
              </a:ext>
            </a:extLst>
          </p:cNvPr>
          <p:cNvSpPr/>
          <p:nvPr/>
        </p:nvSpPr>
        <p:spPr>
          <a:xfrm>
            <a:off x="691071" y="1819645"/>
            <a:ext cx="8699458" cy="3539430"/>
          </a:xfrm>
          <a:prstGeom prst="rect">
            <a:avLst/>
          </a:prstGeom>
        </p:spPr>
        <p:txBody>
          <a:bodyPr wrap="square">
            <a:spAutoFit/>
          </a:bodyPr>
          <a:lstStyle/>
          <a:p>
            <a:r>
              <a:rPr lang="en-US" altLang="ko-KR" sz="1600" dirty="0">
                <a:solidFill>
                  <a:srgbClr val="000000"/>
                </a:solidFill>
                <a:latin typeface="Consolas" panose="020B0609020204030204" pitchFamily="49" charset="0"/>
              </a:rPr>
              <a:t>---</a:t>
            </a:r>
          </a:p>
          <a:p>
            <a:r>
              <a:rPr lang="en-US" altLang="ko-KR" sz="1600" dirty="0">
                <a:solidFill>
                  <a:srgbClr val="00C832"/>
                </a:solidFill>
                <a:latin typeface="Consolas" panose="020B0609020204030204" pitchFamily="49" charset="0"/>
              </a:rPr>
              <a:t>spring:</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profiles:</a:t>
            </a:r>
            <a:r>
              <a:rPr lang="en-US" altLang="ko-KR" sz="1600" dirty="0">
                <a:solidFill>
                  <a:srgbClr val="000000"/>
                </a:solidFill>
                <a:latin typeface="Consolas" panose="020B0609020204030204" pitchFamily="49" charset="0"/>
              </a:rPr>
              <a:t> zone1</a:t>
            </a:r>
          </a:p>
          <a:p>
            <a:r>
              <a:rPr lang="en-US" altLang="ko-KR" sz="1600"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client:</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serviceUrl</a:t>
            </a:r>
            <a:r>
              <a:rPr lang="en-US" altLang="ko-KR" sz="1600" dirty="0">
                <a:solidFill>
                  <a:srgbClr val="00C832"/>
                </a:solidFill>
                <a:latin typeface="Consolas" panose="020B0609020204030204" pitchFamily="49" charset="0"/>
              </a:rPr>
              <a:t>:</a:t>
            </a:r>
          </a:p>
          <a:p>
            <a:r>
              <a:rPr lang="it-IT" altLang="ko-KR" sz="1600" dirty="0">
                <a:solidFill>
                  <a:srgbClr val="000000"/>
                </a:solidFill>
                <a:latin typeface="Consolas" panose="020B0609020204030204" pitchFamily="49" charset="0"/>
              </a:rPr>
              <a:t>      </a:t>
            </a:r>
            <a:r>
              <a:rPr lang="it-IT" altLang="ko-KR" sz="1600" dirty="0">
                <a:solidFill>
                  <a:srgbClr val="00C832"/>
                </a:solidFill>
                <a:latin typeface="Consolas" panose="020B0609020204030204" pitchFamily="49" charset="0"/>
              </a:rPr>
              <a:t>defaultZone:</a:t>
            </a:r>
            <a:r>
              <a:rPr lang="it-IT" altLang="ko-KR" sz="1600" dirty="0">
                <a:solidFill>
                  <a:srgbClr val="000000"/>
                </a:solidFill>
                <a:latin typeface="Consolas" panose="020B0609020204030204" pitchFamily="49" charset="0"/>
              </a:rPr>
              <a:t> http://localhost:8761/eureka/</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registerWithEureka</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a:t>
            </a:r>
            <a:r>
              <a:rPr lang="en-US" altLang="ko-KR" sz="1600" b="1" dirty="0">
                <a:solidFill>
                  <a:srgbClr val="094F05"/>
                </a:solidFill>
                <a:latin typeface="Consolas" panose="020B0609020204030204" pitchFamily="49" charset="0"/>
              </a:rPr>
              <a:t>false</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preferSameZoneEureka</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a:t>
            </a:r>
            <a:r>
              <a:rPr lang="en-US" altLang="ko-KR" sz="1600" b="1" dirty="0">
                <a:solidFill>
                  <a:srgbClr val="094F05"/>
                </a:solidFill>
                <a:latin typeface="Consolas" panose="020B0609020204030204" pitchFamily="49" charset="0"/>
              </a:rPr>
              <a:t>true</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instance:</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metadataMap</a:t>
            </a:r>
            <a:r>
              <a:rPr lang="en-US" altLang="ko-KR" sz="1600" dirty="0">
                <a:solidFill>
                  <a:srgbClr val="00C832"/>
                </a:solidFill>
                <a:latin typeface="Consolas" panose="020B0609020204030204" pitchFamily="49" charset="0"/>
              </a:rPr>
              <a:t>:</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zone:</a:t>
            </a:r>
            <a:r>
              <a:rPr lang="en-US" altLang="ko-KR" sz="1600" dirty="0">
                <a:solidFill>
                  <a:srgbClr val="000000"/>
                </a:solidFill>
                <a:latin typeface="Consolas" panose="020B0609020204030204" pitchFamily="49" charset="0"/>
              </a:rPr>
              <a:t> zone1</a:t>
            </a:r>
          </a:p>
          <a:p>
            <a:r>
              <a:rPr lang="en-US" altLang="ko-KR" sz="1600" dirty="0">
                <a:solidFill>
                  <a:srgbClr val="00C832"/>
                </a:solidFill>
                <a:latin typeface="Consolas" panose="020B0609020204030204" pitchFamily="49" charset="0"/>
              </a:rPr>
              <a:t>server:</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port:</a:t>
            </a:r>
            <a:r>
              <a:rPr lang="en-US" altLang="ko-KR" sz="1600" dirty="0">
                <a:solidFill>
                  <a:srgbClr val="000000"/>
                </a:solidFill>
                <a:latin typeface="Consolas" panose="020B0609020204030204" pitchFamily="49" charset="0"/>
              </a:rPr>
              <a:t> ${PORT:8765}</a:t>
            </a:r>
            <a:endParaRPr lang="ko-KR" altLang="en-US" dirty="0"/>
          </a:p>
        </p:txBody>
      </p:sp>
    </p:spTree>
    <p:extLst>
      <p:ext uri="{BB962C8B-B14F-4D97-AF65-F5344CB8AC3E}">
        <p14:creationId xmlns:p14="http://schemas.microsoft.com/office/powerpoint/2010/main" val="2204855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37</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a disability measure</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5" name="사각형: 둥근 모서리 4">
            <a:extLst>
              <a:ext uri="{FF2B5EF4-FFF2-40B4-BE49-F238E27FC236}">
                <a16:creationId xmlns:a16="http://schemas.microsoft.com/office/drawing/2014/main" id="{13AA125D-B8B3-401A-9E98-ED199340E82D}"/>
              </a:ext>
            </a:extLst>
          </p:cNvPr>
          <p:cNvSpPr/>
          <p:nvPr/>
        </p:nvSpPr>
        <p:spPr>
          <a:xfrm>
            <a:off x="4179239" y="2691273"/>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Gateway</a:t>
            </a:r>
            <a:endParaRPr lang="ko-KR" altLang="en-US" dirty="0">
              <a:solidFill>
                <a:schemeClr val="tx1"/>
              </a:solidFill>
            </a:endParaRPr>
          </a:p>
        </p:txBody>
      </p:sp>
      <p:sp>
        <p:nvSpPr>
          <p:cNvPr id="11" name="사각형: 둥근 모서리 10">
            <a:extLst>
              <a:ext uri="{FF2B5EF4-FFF2-40B4-BE49-F238E27FC236}">
                <a16:creationId xmlns:a16="http://schemas.microsoft.com/office/drawing/2014/main" id="{858A03FE-F048-4768-8D37-AEAAA5CF21D3}"/>
              </a:ext>
            </a:extLst>
          </p:cNvPr>
          <p:cNvSpPr/>
          <p:nvPr/>
        </p:nvSpPr>
        <p:spPr>
          <a:xfrm>
            <a:off x="1416576" y="4034233"/>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App #2</a:t>
            </a:r>
          </a:p>
          <a:p>
            <a:pPr algn="ctr"/>
            <a:r>
              <a:rPr lang="en-US" altLang="ko-KR" dirty="0">
                <a:solidFill>
                  <a:schemeClr val="tx1"/>
                </a:solidFill>
              </a:rPr>
              <a:t>localhost:8082</a:t>
            </a:r>
            <a:endParaRPr lang="ko-KR" altLang="en-US" dirty="0">
              <a:solidFill>
                <a:schemeClr val="tx1"/>
              </a:solidFill>
            </a:endParaRPr>
          </a:p>
        </p:txBody>
      </p:sp>
      <p:sp>
        <p:nvSpPr>
          <p:cNvPr id="13" name="사각형: 둥근 모서리 12">
            <a:extLst>
              <a:ext uri="{FF2B5EF4-FFF2-40B4-BE49-F238E27FC236}">
                <a16:creationId xmlns:a16="http://schemas.microsoft.com/office/drawing/2014/main" id="{53BDD036-EAEC-4875-87F2-D4EE90520E3C}"/>
              </a:ext>
            </a:extLst>
          </p:cNvPr>
          <p:cNvSpPr/>
          <p:nvPr/>
        </p:nvSpPr>
        <p:spPr>
          <a:xfrm>
            <a:off x="4177164" y="4034233"/>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App #1</a:t>
            </a:r>
          </a:p>
          <a:p>
            <a:pPr algn="ctr"/>
            <a:r>
              <a:rPr lang="en-US" altLang="ko-KR" dirty="0">
                <a:solidFill>
                  <a:schemeClr val="tx1"/>
                </a:solidFill>
              </a:rPr>
              <a:t>localhost:8081</a:t>
            </a:r>
            <a:endParaRPr lang="ko-KR" altLang="en-US" dirty="0">
              <a:solidFill>
                <a:schemeClr val="tx1"/>
              </a:solidFill>
            </a:endParaRPr>
          </a:p>
        </p:txBody>
      </p:sp>
      <p:sp>
        <p:nvSpPr>
          <p:cNvPr id="17" name="사각형: 둥근 모서리 16">
            <a:extLst>
              <a:ext uri="{FF2B5EF4-FFF2-40B4-BE49-F238E27FC236}">
                <a16:creationId xmlns:a16="http://schemas.microsoft.com/office/drawing/2014/main" id="{58CDD038-26B5-4A59-8F8A-F89BF32B1713}"/>
              </a:ext>
            </a:extLst>
          </p:cNvPr>
          <p:cNvSpPr/>
          <p:nvPr/>
        </p:nvSpPr>
        <p:spPr>
          <a:xfrm>
            <a:off x="7054353" y="3990252"/>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App #3</a:t>
            </a:r>
          </a:p>
          <a:p>
            <a:pPr algn="ctr"/>
            <a:r>
              <a:rPr lang="en-US" altLang="ko-KR" dirty="0">
                <a:solidFill>
                  <a:schemeClr val="tx1"/>
                </a:solidFill>
              </a:rPr>
              <a:t>localhost:8083</a:t>
            </a:r>
            <a:endParaRPr lang="ko-KR" altLang="en-US" dirty="0">
              <a:solidFill>
                <a:schemeClr val="tx1"/>
              </a:solidFill>
            </a:endParaRPr>
          </a:p>
        </p:txBody>
      </p:sp>
      <p:sp>
        <p:nvSpPr>
          <p:cNvPr id="18" name="사각형: 둥근 모서리 17">
            <a:extLst>
              <a:ext uri="{FF2B5EF4-FFF2-40B4-BE49-F238E27FC236}">
                <a16:creationId xmlns:a16="http://schemas.microsoft.com/office/drawing/2014/main" id="{E0130D33-5014-4738-9269-B32ED0F0C8D8}"/>
              </a:ext>
            </a:extLst>
          </p:cNvPr>
          <p:cNvSpPr/>
          <p:nvPr/>
        </p:nvSpPr>
        <p:spPr>
          <a:xfrm>
            <a:off x="1421689" y="5377194"/>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Eureka #2</a:t>
            </a:r>
          </a:p>
          <a:p>
            <a:pPr algn="ctr"/>
            <a:r>
              <a:rPr lang="en-US" altLang="ko-KR" dirty="0">
                <a:solidFill>
                  <a:schemeClr val="tx1"/>
                </a:solidFill>
              </a:rPr>
              <a:t>localhost:8762</a:t>
            </a:r>
            <a:endParaRPr lang="ko-KR" altLang="en-US" dirty="0">
              <a:solidFill>
                <a:schemeClr val="tx1"/>
              </a:solidFill>
            </a:endParaRPr>
          </a:p>
        </p:txBody>
      </p:sp>
      <p:sp>
        <p:nvSpPr>
          <p:cNvPr id="19" name="사각형: 둥근 모서리 18">
            <a:extLst>
              <a:ext uri="{FF2B5EF4-FFF2-40B4-BE49-F238E27FC236}">
                <a16:creationId xmlns:a16="http://schemas.microsoft.com/office/drawing/2014/main" id="{BCB11B0D-251F-434D-A104-37CCE95DFC5F}"/>
              </a:ext>
            </a:extLst>
          </p:cNvPr>
          <p:cNvSpPr/>
          <p:nvPr/>
        </p:nvSpPr>
        <p:spPr>
          <a:xfrm>
            <a:off x="4230298" y="5398909"/>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Eureka #1</a:t>
            </a:r>
          </a:p>
          <a:p>
            <a:pPr algn="ctr"/>
            <a:r>
              <a:rPr lang="en-US" altLang="ko-KR" dirty="0">
                <a:solidFill>
                  <a:schemeClr val="tx1"/>
                </a:solidFill>
              </a:rPr>
              <a:t>localhost:8761</a:t>
            </a:r>
            <a:endParaRPr lang="ko-KR" altLang="en-US" dirty="0">
              <a:solidFill>
                <a:schemeClr val="tx1"/>
              </a:solidFill>
            </a:endParaRPr>
          </a:p>
        </p:txBody>
      </p:sp>
      <p:sp>
        <p:nvSpPr>
          <p:cNvPr id="20" name="사각형: 둥근 모서리 19">
            <a:extLst>
              <a:ext uri="{FF2B5EF4-FFF2-40B4-BE49-F238E27FC236}">
                <a16:creationId xmlns:a16="http://schemas.microsoft.com/office/drawing/2014/main" id="{D9FE1D66-D440-4294-8C8E-92A63668E31B}"/>
              </a:ext>
            </a:extLst>
          </p:cNvPr>
          <p:cNvSpPr/>
          <p:nvPr/>
        </p:nvSpPr>
        <p:spPr>
          <a:xfrm>
            <a:off x="7140270" y="5377194"/>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Eureka #3</a:t>
            </a:r>
          </a:p>
          <a:p>
            <a:pPr algn="ctr"/>
            <a:r>
              <a:rPr lang="en-US" altLang="ko-KR" dirty="0">
                <a:solidFill>
                  <a:schemeClr val="tx1"/>
                </a:solidFill>
              </a:rPr>
              <a:t>localhost:8763</a:t>
            </a:r>
            <a:endParaRPr lang="ko-KR" altLang="en-US" dirty="0">
              <a:solidFill>
                <a:schemeClr val="tx1"/>
              </a:solidFill>
            </a:endParaRPr>
          </a:p>
        </p:txBody>
      </p:sp>
      <p:cxnSp>
        <p:nvCxnSpPr>
          <p:cNvPr id="8" name="직선 화살표 연결선 7">
            <a:extLst>
              <a:ext uri="{FF2B5EF4-FFF2-40B4-BE49-F238E27FC236}">
                <a16:creationId xmlns:a16="http://schemas.microsoft.com/office/drawing/2014/main" id="{71B48AA3-C5C9-45C1-B3BB-B03B5BB5358A}"/>
              </a:ext>
            </a:extLst>
          </p:cNvPr>
          <p:cNvCxnSpPr>
            <a:stCxn id="11" idx="2"/>
            <a:endCxn id="18" idx="0"/>
          </p:cNvCxnSpPr>
          <p:nvPr/>
        </p:nvCxnSpPr>
        <p:spPr>
          <a:xfrm>
            <a:off x="2429167" y="4770663"/>
            <a:ext cx="5113" cy="6065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3D2D958A-7072-4B1B-BAF7-2D453E4C9F2C}"/>
              </a:ext>
            </a:extLst>
          </p:cNvPr>
          <p:cNvCxnSpPr/>
          <p:nvPr/>
        </p:nvCxnSpPr>
        <p:spPr>
          <a:xfrm>
            <a:off x="5237775" y="4770662"/>
            <a:ext cx="5113" cy="6065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33026FCB-D6B6-4212-A0F7-2E8785D772FC}"/>
              </a:ext>
            </a:extLst>
          </p:cNvPr>
          <p:cNvCxnSpPr>
            <a:cxnSpLocks/>
          </p:cNvCxnSpPr>
          <p:nvPr/>
        </p:nvCxnSpPr>
        <p:spPr>
          <a:xfrm flipH="1">
            <a:off x="3441757" y="5773496"/>
            <a:ext cx="7404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60368C85-ED70-4326-AA3D-1836C9FF10DF}"/>
              </a:ext>
            </a:extLst>
          </p:cNvPr>
          <p:cNvCxnSpPr>
            <a:cxnSpLocks/>
          </p:cNvCxnSpPr>
          <p:nvPr/>
        </p:nvCxnSpPr>
        <p:spPr>
          <a:xfrm flipH="1">
            <a:off x="6255479" y="4770662"/>
            <a:ext cx="930846" cy="8016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연결선: 구부러짐 24">
            <a:extLst>
              <a:ext uri="{FF2B5EF4-FFF2-40B4-BE49-F238E27FC236}">
                <a16:creationId xmlns:a16="http://schemas.microsoft.com/office/drawing/2014/main" id="{0DA042FD-8DF9-43D5-8E98-C2448C4E5AA1}"/>
              </a:ext>
            </a:extLst>
          </p:cNvPr>
          <p:cNvCxnSpPr>
            <a:stCxn id="5" idx="1"/>
            <a:endCxn id="11" idx="0"/>
          </p:cNvCxnSpPr>
          <p:nvPr/>
        </p:nvCxnSpPr>
        <p:spPr>
          <a:xfrm rot="10800000" flipV="1">
            <a:off x="2429167" y="3059487"/>
            <a:ext cx="1750072" cy="97474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연결선: 구부러짐 26">
            <a:extLst>
              <a:ext uri="{FF2B5EF4-FFF2-40B4-BE49-F238E27FC236}">
                <a16:creationId xmlns:a16="http://schemas.microsoft.com/office/drawing/2014/main" id="{D3CAB975-0C80-43C7-8508-65EA2EC87331}"/>
              </a:ext>
            </a:extLst>
          </p:cNvPr>
          <p:cNvCxnSpPr>
            <a:stCxn id="5" idx="3"/>
            <a:endCxn id="17" idx="0"/>
          </p:cNvCxnSpPr>
          <p:nvPr/>
        </p:nvCxnSpPr>
        <p:spPr>
          <a:xfrm>
            <a:off x="6204420" y="3059488"/>
            <a:ext cx="1862524" cy="9307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1CC65547-094C-4490-AC5C-5DB7E16D12F5}"/>
              </a:ext>
            </a:extLst>
          </p:cNvPr>
          <p:cNvCxnSpPr>
            <a:stCxn id="5" idx="2"/>
            <a:endCxn id="13" idx="0"/>
          </p:cNvCxnSpPr>
          <p:nvPr/>
        </p:nvCxnSpPr>
        <p:spPr>
          <a:xfrm flipH="1">
            <a:off x="5189755" y="3427703"/>
            <a:ext cx="2075" cy="606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CE5D8E16-18BA-45DE-8E99-64F343B641FB}"/>
              </a:ext>
            </a:extLst>
          </p:cNvPr>
          <p:cNvSpPr/>
          <p:nvPr/>
        </p:nvSpPr>
        <p:spPr>
          <a:xfrm>
            <a:off x="1272305" y="3725106"/>
            <a:ext cx="2309617" cy="2626600"/>
          </a:xfrm>
          <a:prstGeom prst="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C13DB832-24A1-49E2-A6EA-7B3EB45CFB53}"/>
              </a:ext>
            </a:extLst>
          </p:cNvPr>
          <p:cNvSpPr txBox="1"/>
          <p:nvPr/>
        </p:nvSpPr>
        <p:spPr>
          <a:xfrm>
            <a:off x="1603618" y="6506944"/>
            <a:ext cx="1646989" cy="307777"/>
          </a:xfrm>
          <a:prstGeom prst="rect">
            <a:avLst/>
          </a:prstGeom>
          <a:noFill/>
        </p:spPr>
        <p:txBody>
          <a:bodyPr wrap="none" rtlCol="0">
            <a:spAutoFit/>
          </a:bodyPr>
          <a:lstStyle/>
          <a:p>
            <a:pPr algn="ctr"/>
            <a:r>
              <a:rPr lang="en-US" altLang="ko-KR" sz="1400" dirty="0">
                <a:latin typeface="KoPub돋움체 Medium"/>
                <a:ea typeface="KoPub돋움체 Medium"/>
              </a:rPr>
              <a:t>discovery cluster1</a:t>
            </a:r>
            <a:endParaRPr lang="ko-KR" altLang="en-US" sz="1400" dirty="0">
              <a:latin typeface="KoPub돋움체 Medium"/>
              <a:ea typeface="KoPub돋움체 Medium"/>
            </a:endParaRPr>
          </a:p>
        </p:txBody>
      </p:sp>
      <p:sp>
        <p:nvSpPr>
          <p:cNvPr id="26" name="직사각형 25">
            <a:extLst>
              <a:ext uri="{FF2B5EF4-FFF2-40B4-BE49-F238E27FC236}">
                <a16:creationId xmlns:a16="http://schemas.microsoft.com/office/drawing/2014/main" id="{2EE78B32-8C26-4EA5-B71A-9FFA0FF2F4EA}"/>
              </a:ext>
            </a:extLst>
          </p:cNvPr>
          <p:cNvSpPr/>
          <p:nvPr/>
        </p:nvSpPr>
        <p:spPr>
          <a:xfrm>
            <a:off x="4053265" y="3714649"/>
            <a:ext cx="2309617" cy="2626600"/>
          </a:xfrm>
          <a:prstGeom prst="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6639590D-EAD8-490D-BD71-FFBBC9D72A64}"/>
              </a:ext>
            </a:extLst>
          </p:cNvPr>
          <p:cNvSpPr txBox="1"/>
          <p:nvPr/>
        </p:nvSpPr>
        <p:spPr>
          <a:xfrm>
            <a:off x="4384578" y="6496487"/>
            <a:ext cx="1646990" cy="307777"/>
          </a:xfrm>
          <a:prstGeom prst="rect">
            <a:avLst/>
          </a:prstGeom>
          <a:noFill/>
        </p:spPr>
        <p:txBody>
          <a:bodyPr wrap="none" rtlCol="0">
            <a:spAutoFit/>
          </a:bodyPr>
          <a:lstStyle/>
          <a:p>
            <a:pPr algn="ctr"/>
            <a:r>
              <a:rPr lang="en-US" altLang="ko-KR" sz="1400" dirty="0">
                <a:latin typeface="KoPub돋움체 Medium"/>
                <a:ea typeface="KoPub돋움체 Medium"/>
              </a:rPr>
              <a:t>discovery cluster2</a:t>
            </a:r>
            <a:endParaRPr lang="ko-KR" altLang="en-US" sz="1400" dirty="0">
              <a:latin typeface="KoPub돋움체 Medium"/>
              <a:ea typeface="KoPub돋움체 Medium"/>
            </a:endParaRPr>
          </a:p>
        </p:txBody>
      </p:sp>
      <p:sp>
        <p:nvSpPr>
          <p:cNvPr id="30" name="직사각형 29">
            <a:extLst>
              <a:ext uri="{FF2B5EF4-FFF2-40B4-BE49-F238E27FC236}">
                <a16:creationId xmlns:a16="http://schemas.microsoft.com/office/drawing/2014/main" id="{29BE541F-A6EF-4705-81C5-80D38F8236C1}"/>
              </a:ext>
            </a:extLst>
          </p:cNvPr>
          <p:cNvSpPr/>
          <p:nvPr/>
        </p:nvSpPr>
        <p:spPr>
          <a:xfrm>
            <a:off x="6912135" y="3710328"/>
            <a:ext cx="2309617" cy="2626600"/>
          </a:xfrm>
          <a:prstGeom prst="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a:extLst>
              <a:ext uri="{FF2B5EF4-FFF2-40B4-BE49-F238E27FC236}">
                <a16:creationId xmlns:a16="http://schemas.microsoft.com/office/drawing/2014/main" id="{1FA0391D-D5E6-4E54-9DDB-16F488469B34}"/>
              </a:ext>
            </a:extLst>
          </p:cNvPr>
          <p:cNvSpPr txBox="1"/>
          <p:nvPr/>
        </p:nvSpPr>
        <p:spPr>
          <a:xfrm>
            <a:off x="7243448" y="6492166"/>
            <a:ext cx="1646990" cy="307777"/>
          </a:xfrm>
          <a:prstGeom prst="rect">
            <a:avLst/>
          </a:prstGeom>
          <a:noFill/>
        </p:spPr>
        <p:txBody>
          <a:bodyPr wrap="none" rtlCol="0">
            <a:spAutoFit/>
          </a:bodyPr>
          <a:lstStyle/>
          <a:p>
            <a:pPr algn="ctr"/>
            <a:r>
              <a:rPr lang="en-US" altLang="ko-KR" sz="1400" dirty="0">
                <a:latin typeface="KoPub돋움체 Medium"/>
                <a:ea typeface="KoPub돋움체 Medium"/>
              </a:rPr>
              <a:t>discovery cluster3</a:t>
            </a:r>
            <a:endParaRPr lang="ko-KR" altLang="en-US" sz="1400" dirty="0">
              <a:latin typeface="KoPub돋움체 Medium"/>
              <a:ea typeface="KoPub돋움체 Medium"/>
            </a:endParaRPr>
          </a:p>
        </p:txBody>
      </p:sp>
      <p:sp>
        <p:nvSpPr>
          <p:cNvPr id="10" name="십자형 9">
            <a:extLst>
              <a:ext uri="{FF2B5EF4-FFF2-40B4-BE49-F238E27FC236}">
                <a16:creationId xmlns:a16="http://schemas.microsoft.com/office/drawing/2014/main" id="{3AA6EBD5-0E6D-44A5-899D-460EF90285A1}"/>
              </a:ext>
            </a:extLst>
          </p:cNvPr>
          <p:cNvSpPr/>
          <p:nvPr/>
        </p:nvSpPr>
        <p:spPr>
          <a:xfrm rot="2566076">
            <a:off x="7466037" y="5138403"/>
            <a:ext cx="1419700" cy="1356633"/>
          </a:xfrm>
          <a:prstGeom prst="plus">
            <a:avLst>
              <a:gd name="adj" fmla="val 39023"/>
            </a:avLst>
          </a:prstGeom>
          <a:solidFill>
            <a:schemeClr val="accent2"/>
          </a:solid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모서리가 둥근 직사각형 12">
            <a:extLst>
              <a:ext uri="{FF2B5EF4-FFF2-40B4-BE49-F238E27FC236}">
                <a16:creationId xmlns:a16="http://schemas.microsoft.com/office/drawing/2014/main" id="{320BE4D6-9D3C-4669-83EB-08E27092E4EA}"/>
              </a:ext>
            </a:extLst>
          </p:cNvPr>
          <p:cNvSpPr/>
          <p:nvPr/>
        </p:nvSpPr>
        <p:spPr>
          <a:xfrm>
            <a:off x="560387" y="1610381"/>
            <a:ext cx="9172638" cy="881354"/>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No availability issues with discovery server 3 because two other instances will take on the role</a:t>
            </a:r>
            <a:endParaRPr lang="ko-KR" altLang="en-US" sz="2000" dirty="0">
              <a:solidFill>
                <a:srgbClr val="24292E"/>
              </a:solidFill>
              <a:latin typeface="+mn-ea"/>
              <a:cs typeface="Arial"/>
              <a:sym typeface="Arial"/>
            </a:endParaRPr>
          </a:p>
        </p:txBody>
      </p:sp>
    </p:spTree>
    <p:extLst>
      <p:ext uri="{BB962C8B-B14F-4D97-AF65-F5344CB8AC3E}">
        <p14:creationId xmlns:p14="http://schemas.microsoft.com/office/powerpoint/2010/main" val="4223967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38</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Zones</a:t>
            </a:r>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3645110"/>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lnSpc>
                <a:spcPct val="150000"/>
              </a:lnSpc>
              <a:buFont typeface="Arial" panose="020B0604020202020204" pitchFamily="34" charset="0"/>
              <a:buChar char="•"/>
            </a:pPr>
            <a:r>
              <a:rPr lang="en-US" altLang="ko-KR" sz="2000" dirty="0">
                <a:solidFill>
                  <a:srgbClr val="24292E"/>
                </a:solidFill>
                <a:latin typeface="+mn-ea"/>
                <a:cs typeface="Arial"/>
                <a:sym typeface="Arial"/>
              </a:rPr>
              <a:t>Eureka comes with a zone mechanism that is useful for cluster environments</a:t>
            </a:r>
          </a:p>
          <a:p>
            <a:pPr marL="342900" indent="-342900">
              <a:lnSpc>
                <a:spcPct val="150000"/>
              </a:lnSpc>
              <a:buFont typeface="Arial" panose="020B0604020202020204" pitchFamily="34" charset="0"/>
              <a:buChar char="•"/>
            </a:pPr>
            <a:r>
              <a:rPr lang="en-US" altLang="ko-KR" sz="2000" dirty="0">
                <a:solidFill>
                  <a:srgbClr val="24292E"/>
                </a:solidFill>
                <a:latin typeface="+mn-ea"/>
                <a:cs typeface="Arial"/>
                <a:sym typeface="Arial"/>
              </a:rPr>
              <a:t>Even in a single service discovery instance, all clients must set the </a:t>
            </a:r>
            <a:r>
              <a:rPr lang="en-US" altLang="ko-KR" sz="2000" dirty="0" err="1">
                <a:solidFill>
                  <a:srgbClr val="24292E"/>
                </a:solidFill>
                <a:latin typeface="+mn-ea"/>
                <a:cs typeface="Arial"/>
                <a:sym typeface="Arial"/>
              </a:rPr>
              <a:t>eureka.client.serviceUrl.defaultZone</a:t>
            </a:r>
            <a:r>
              <a:rPr lang="en-US" altLang="ko-KR" sz="2000" dirty="0">
                <a:solidFill>
                  <a:srgbClr val="24292E"/>
                </a:solidFill>
                <a:latin typeface="+mn-ea"/>
                <a:cs typeface="Arial"/>
                <a:sym typeface="Arial"/>
              </a:rPr>
              <a:t> property in the configuration settings</a:t>
            </a:r>
          </a:p>
          <a:p>
            <a:pPr marL="342900" indent="-342900">
              <a:lnSpc>
                <a:spcPct val="150000"/>
              </a:lnSpc>
              <a:buFont typeface="Arial" panose="020B0604020202020204" pitchFamily="34" charset="0"/>
              <a:buChar char="•"/>
            </a:pPr>
            <a:r>
              <a:rPr lang="en-US" altLang="ko-KR" sz="2000" dirty="0">
                <a:solidFill>
                  <a:srgbClr val="24292E"/>
                </a:solidFill>
                <a:latin typeface="+mn-ea"/>
                <a:cs typeface="Arial"/>
                <a:sym typeface="Arial"/>
              </a:rPr>
              <a:t>The zone mechanism is realized only on the client side, that is, the service discovery instance is not assigned to any zone. </a:t>
            </a:r>
          </a:p>
          <a:p>
            <a:pPr marL="342900" indent="-342900">
              <a:lnSpc>
                <a:spcPct val="150000"/>
              </a:lnSpc>
              <a:buFont typeface="Arial" panose="020B0604020202020204" pitchFamily="34" charset="0"/>
              <a:buChar char="•"/>
            </a:pPr>
            <a:r>
              <a:rPr lang="en-US" altLang="ko-KR" sz="2000" dirty="0">
                <a:solidFill>
                  <a:srgbClr val="24292E"/>
                </a:solidFill>
                <a:latin typeface="+mn-ea"/>
                <a:cs typeface="Arial"/>
                <a:sym typeface="Arial"/>
              </a:rPr>
              <a:t>The zone mechanism indicates which Eureka is the default service discovery for all client apps and G/</a:t>
            </a:r>
            <a:r>
              <a:rPr lang="en-US" altLang="ko-KR" sz="2000" dirty="0" err="1">
                <a:solidFill>
                  <a:srgbClr val="24292E"/>
                </a:solidFill>
                <a:latin typeface="+mn-ea"/>
                <a:cs typeface="Arial"/>
                <a:sym typeface="Arial"/>
              </a:rPr>
              <a:t>Ws</a:t>
            </a:r>
            <a:r>
              <a:rPr lang="en-US" altLang="ko-KR" sz="2000" dirty="0">
                <a:solidFill>
                  <a:srgbClr val="24292E"/>
                </a:solidFill>
                <a:latin typeface="+mn-ea"/>
                <a:cs typeface="Arial"/>
                <a:sym typeface="Arial"/>
              </a:rPr>
              <a:t> registered in a particular zone</a:t>
            </a:r>
            <a:endParaRPr lang="ko-KR" altLang="en-US" sz="2000" dirty="0">
              <a:solidFill>
                <a:srgbClr val="24292E"/>
              </a:solidFill>
              <a:latin typeface="+mn-ea"/>
              <a:cs typeface="Arial"/>
              <a:sym typeface="Arial"/>
            </a:endParaRPr>
          </a:p>
        </p:txBody>
      </p:sp>
    </p:spTree>
    <p:extLst>
      <p:ext uri="{BB962C8B-B14F-4D97-AF65-F5344CB8AC3E}">
        <p14:creationId xmlns:p14="http://schemas.microsoft.com/office/powerpoint/2010/main" val="3199554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39</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the concept of John</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5" name="사각형: 둥근 모서리 4">
            <a:extLst>
              <a:ext uri="{FF2B5EF4-FFF2-40B4-BE49-F238E27FC236}">
                <a16:creationId xmlns:a16="http://schemas.microsoft.com/office/drawing/2014/main" id="{13AA125D-B8B3-401A-9E98-ED199340E82D}"/>
              </a:ext>
            </a:extLst>
          </p:cNvPr>
          <p:cNvSpPr/>
          <p:nvPr/>
        </p:nvSpPr>
        <p:spPr>
          <a:xfrm>
            <a:off x="1414521" y="2750594"/>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Gateway #2</a:t>
            </a:r>
          </a:p>
          <a:p>
            <a:pPr algn="ctr"/>
            <a:r>
              <a:rPr lang="en-US" altLang="ko-KR" dirty="0">
                <a:solidFill>
                  <a:schemeClr val="tx1"/>
                </a:solidFill>
              </a:rPr>
              <a:t>localhost:8766</a:t>
            </a:r>
            <a:endParaRPr lang="ko-KR" altLang="en-US" dirty="0">
              <a:solidFill>
                <a:schemeClr val="tx1"/>
              </a:solidFill>
            </a:endParaRPr>
          </a:p>
        </p:txBody>
      </p:sp>
      <p:sp>
        <p:nvSpPr>
          <p:cNvPr id="11" name="사각형: 둥근 모서리 10">
            <a:extLst>
              <a:ext uri="{FF2B5EF4-FFF2-40B4-BE49-F238E27FC236}">
                <a16:creationId xmlns:a16="http://schemas.microsoft.com/office/drawing/2014/main" id="{858A03FE-F048-4768-8D37-AEAAA5CF21D3}"/>
              </a:ext>
            </a:extLst>
          </p:cNvPr>
          <p:cNvSpPr/>
          <p:nvPr/>
        </p:nvSpPr>
        <p:spPr>
          <a:xfrm>
            <a:off x="1416576" y="4034233"/>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App #2</a:t>
            </a:r>
          </a:p>
          <a:p>
            <a:pPr algn="ctr"/>
            <a:r>
              <a:rPr lang="en-US" altLang="ko-KR" dirty="0">
                <a:solidFill>
                  <a:schemeClr val="tx1"/>
                </a:solidFill>
              </a:rPr>
              <a:t>localhost:8082</a:t>
            </a:r>
            <a:endParaRPr lang="ko-KR" altLang="en-US" dirty="0">
              <a:solidFill>
                <a:schemeClr val="tx1"/>
              </a:solidFill>
            </a:endParaRPr>
          </a:p>
        </p:txBody>
      </p:sp>
      <p:sp>
        <p:nvSpPr>
          <p:cNvPr id="18" name="사각형: 둥근 모서리 17">
            <a:extLst>
              <a:ext uri="{FF2B5EF4-FFF2-40B4-BE49-F238E27FC236}">
                <a16:creationId xmlns:a16="http://schemas.microsoft.com/office/drawing/2014/main" id="{E0130D33-5014-4738-9269-B32ED0F0C8D8}"/>
              </a:ext>
            </a:extLst>
          </p:cNvPr>
          <p:cNvSpPr/>
          <p:nvPr/>
        </p:nvSpPr>
        <p:spPr>
          <a:xfrm>
            <a:off x="1421689" y="5377194"/>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Eureka #2</a:t>
            </a:r>
          </a:p>
          <a:p>
            <a:pPr algn="ctr"/>
            <a:r>
              <a:rPr lang="en-US" altLang="ko-KR" dirty="0">
                <a:solidFill>
                  <a:schemeClr val="tx1"/>
                </a:solidFill>
              </a:rPr>
              <a:t>localhost:8762</a:t>
            </a:r>
            <a:endParaRPr lang="ko-KR" altLang="en-US" dirty="0">
              <a:solidFill>
                <a:schemeClr val="tx1"/>
              </a:solidFill>
            </a:endParaRPr>
          </a:p>
        </p:txBody>
      </p:sp>
      <p:cxnSp>
        <p:nvCxnSpPr>
          <p:cNvPr id="8" name="직선 화살표 연결선 7">
            <a:extLst>
              <a:ext uri="{FF2B5EF4-FFF2-40B4-BE49-F238E27FC236}">
                <a16:creationId xmlns:a16="http://schemas.microsoft.com/office/drawing/2014/main" id="{71B48AA3-C5C9-45C1-B3BB-B03B5BB5358A}"/>
              </a:ext>
            </a:extLst>
          </p:cNvPr>
          <p:cNvCxnSpPr>
            <a:stCxn id="11" idx="2"/>
            <a:endCxn id="18" idx="0"/>
          </p:cNvCxnSpPr>
          <p:nvPr/>
        </p:nvCxnSpPr>
        <p:spPr>
          <a:xfrm>
            <a:off x="2429167" y="4770663"/>
            <a:ext cx="5113" cy="6065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33026FCB-D6B6-4212-A0F7-2E8785D772FC}"/>
              </a:ext>
            </a:extLst>
          </p:cNvPr>
          <p:cNvCxnSpPr>
            <a:cxnSpLocks/>
            <a:stCxn id="45" idx="1"/>
          </p:cNvCxnSpPr>
          <p:nvPr/>
        </p:nvCxnSpPr>
        <p:spPr>
          <a:xfrm flipH="1">
            <a:off x="3441758" y="5758713"/>
            <a:ext cx="820298" cy="147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CE5D8E16-18BA-45DE-8E99-64F343B641FB}"/>
              </a:ext>
            </a:extLst>
          </p:cNvPr>
          <p:cNvSpPr/>
          <p:nvPr/>
        </p:nvSpPr>
        <p:spPr>
          <a:xfrm>
            <a:off x="1272305" y="2646860"/>
            <a:ext cx="2309617" cy="3704846"/>
          </a:xfrm>
          <a:prstGeom prst="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C13DB832-24A1-49E2-A6EA-7B3EB45CFB53}"/>
              </a:ext>
            </a:extLst>
          </p:cNvPr>
          <p:cNvSpPr txBox="1"/>
          <p:nvPr/>
        </p:nvSpPr>
        <p:spPr>
          <a:xfrm>
            <a:off x="2089520" y="6506944"/>
            <a:ext cx="675185" cy="307777"/>
          </a:xfrm>
          <a:prstGeom prst="rect">
            <a:avLst/>
          </a:prstGeom>
          <a:noFill/>
        </p:spPr>
        <p:txBody>
          <a:bodyPr wrap="none" rtlCol="0">
            <a:spAutoFit/>
          </a:bodyPr>
          <a:lstStyle/>
          <a:p>
            <a:pPr algn="ctr"/>
            <a:r>
              <a:rPr lang="en-US" altLang="ko-KR" sz="1400" dirty="0">
                <a:latin typeface="KoPub돋움체 Medium"/>
                <a:ea typeface="KoPub돋움체 Medium"/>
              </a:rPr>
              <a:t>zone1</a:t>
            </a:r>
            <a:endParaRPr lang="ko-KR" altLang="en-US" sz="1400" dirty="0">
              <a:latin typeface="KoPub돋움체 Medium"/>
              <a:ea typeface="KoPub돋움체 Medium"/>
            </a:endParaRPr>
          </a:p>
        </p:txBody>
      </p:sp>
      <p:sp>
        <p:nvSpPr>
          <p:cNvPr id="33" name="모서리가 둥근 직사각형 12">
            <a:extLst>
              <a:ext uri="{FF2B5EF4-FFF2-40B4-BE49-F238E27FC236}">
                <a16:creationId xmlns:a16="http://schemas.microsoft.com/office/drawing/2014/main" id="{320BE4D6-9D3C-4669-83EB-08E27092E4EA}"/>
              </a:ext>
            </a:extLst>
          </p:cNvPr>
          <p:cNvSpPr/>
          <p:nvPr/>
        </p:nvSpPr>
        <p:spPr>
          <a:xfrm>
            <a:off x="560387" y="1610381"/>
            <a:ext cx="9172638" cy="881354"/>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Suppose a discovery instance is located in each zone. Client apps are registered to the discovery server in the same zone</a:t>
            </a:r>
            <a:endParaRPr lang="ko-KR" altLang="en-US" sz="2000" dirty="0">
              <a:solidFill>
                <a:srgbClr val="24292E"/>
              </a:solidFill>
              <a:latin typeface="+mn-ea"/>
              <a:cs typeface="Arial"/>
              <a:sym typeface="Arial"/>
            </a:endParaRPr>
          </a:p>
        </p:txBody>
      </p:sp>
      <p:cxnSp>
        <p:nvCxnSpPr>
          <p:cNvPr id="35" name="직선 화살표 연결선 34">
            <a:extLst>
              <a:ext uri="{FF2B5EF4-FFF2-40B4-BE49-F238E27FC236}">
                <a16:creationId xmlns:a16="http://schemas.microsoft.com/office/drawing/2014/main" id="{AB5727BF-C931-4CA3-BA2D-104863EBA283}"/>
              </a:ext>
            </a:extLst>
          </p:cNvPr>
          <p:cNvCxnSpPr>
            <a:stCxn id="5" idx="2"/>
            <a:endCxn id="11" idx="0"/>
          </p:cNvCxnSpPr>
          <p:nvPr/>
        </p:nvCxnSpPr>
        <p:spPr>
          <a:xfrm>
            <a:off x="2427112" y="3487024"/>
            <a:ext cx="2055" cy="547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사각형: 둥근 모서리 42">
            <a:extLst>
              <a:ext uri="{FF2B5EF4-FFF2-40B4-BE49-F238E27FC236}">
                <a16:creationId xmlns:a16="http://schemas.microsoft.com/office/drawing/2014/main" id="{277489B0-3152-4207-AA58-68873DB7F95B}"/>
              </a:ext>
            </a:extLst>
          </p:cNvPr>
          <p:cNvSpPr/>
          <p:nvPr/>
        </p:nvSpPr>
        <p:spPr>
          <a:xfrm>
            <a:off x="4254888" y="2763898"/>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Gateway #1</a:t>
            </a:r>
          </a:p>
          <a:p>
            <a:pPr algn="ctr"/>
            <a:r>
              <a:rPr lang="en-US" altLang="ko-KR" dirty="0">
                <a:solidFill>
                  <a:schemeClr val="tx1"/>
                </a:solidFill>
              </a:rPr>
              <a:t>localhost:8765</a:t>
            </a:r>
            <a:endParaRPr lang="ko-KR" altLang="en-US" dirty="0">
              <a:solidFill>
                <a:schemeClr val="tx1"/>
              </a:solidFill>
            </a:endParaRPr>
          </a:p>
        </p:txBody>
      </p:sp>
      <p:sp>
        <p:nvSpPr>
          <p:cNvPr id="44" name="사각형: 둥근 모서리 43">
            <a:extLst>
              <a:ext uri="{FF2B5EF4-FFF2-40B4-BE49-F238E27FC236}">
                <a16:creationId xmlns:a16="http://schemas.microsoft.com/office/drawing/2014/main" id="{F541C84D-8715-4FDF-A777-CFA4EF7AADBE}"/>
              </a:ext>
            </a:extLst>
          </p:cNvPr>
          <p:cNvSpPr/>
          <p:nvPr/>
        </p:nvSpPr>
        <p:spPr>
          <a:xfrm>
            <a:off x="4256943" y="4047537"/>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App #1</a:t>
            </a:r>
          </a:p>
          <a:p>
            <a:pPr algn="ctr"/>
            <a:r>
              <a:rPr lang="en-US" altLang="ko-KR" dirty="0">
                <a:solidFill>
                  <a:schemeClr val="tx1"/>
                </a:solidFill>
              </a:rPr>
              <a:t>localhost:8081</a:t>
            </a:r>
            <a:endParaRPr lang="ko-KR" altLang="en-US" dirty="0">
              <a:solidFill>
                <a:schemeClr val="tx1"/>
              </a:solidFill>
            </a:endParaRPr>
          </a:p>
        </p:txBody>
      </p:sp>
      <p:sp>
        <p:nvSpPr>
          <p:cNvPr id="45" name="사각형: 둥근 모서리 44">
            <a:extLst>
              <a:ext uri="{FF2B5EF4-FFF2-40B4-BE49-F238E27FC236}">
                <a16:creationId xmlns:a16="http://schemas.microsoft.com/office/drawing/2014/main" id="{8309CE41-659B-45C6-B7F1-45DDA8CED531}"/>
              </a:ext>
            </a:extLst>
          </p:cNvPr>
          <p:cNvSpPr/>
          <p:nvPr/>
        </p:nvSpPr>
        <p:spPr>
          <a:xfrm>
            <a:off x="4262056" y="5390498"/>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Eureka #1</a:t>
            </a:r>
          </a:p>
          <a:p>
            <a:pPr algn="ctr"/>
            <a:r>
              <a:rPr lang="en-US" altLang="ko-KR" dirty="0">
                <a:solidFill>
                  <a:schemeClr val="tx1"/>
                </a:solidFill>
              </a:rPr>
              <a:t>localhost:8761</a:t>
            </a:r>
            <a:endParaRPr lang="ko-KR" altLang="en-US" dirty="0">
              <a:solidFill>
                <a:schemeClr val="tx1"/>
              </a:solidFill>
            </a:endParaRPr>
          </a:p>
        </p:txBody>
      </p:sp>
      <p:cxnSp>
        <p:nvCxnSpPr>
          <p:cNvPr id="46" name="직선 화살표 연결선 45">
            <a:extLst>
              <a:ext uri="{FF2B5EF4-FFF2-40B4-BE49-F238E27FC236}">
                <a16:creationId xmlns:a16="http://schemas.microsoft.com/office/drawing/2014/main" id="{ED3614E0-9D61-45AF-B63B-8B66A946E390}"/>
              </a:ext>
            </a:extLst>
          </p:cNvPr>
          <p:cNvCxnSpPr>
            <a:stCxn id="44" idx="2"/>
            <a:endCxn id="45" idx="0"/>
          </p:cNvCxnSpPr>
          <p:nvPr/>
        </p:nvCxnSpPr>
        <p:spPr>
          <a:xfrm>
            <a:off x="5269534" y="4783967"/>
            <a:ext cx="5113" cy="6065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527BDD94-FEF2-4D9E-AE79-8AD63C5F9DED}"/>
              </a:ext>
            </a:extLst>
          </p:cNvPr>
          <p:cNvCxnSpPr>
            <a:cxnSpLocks/>
            <a:stCxn id="52" idx="1"/>
          </p:cNvCxnSpPr>
          <p:nvPr/>
        </p:nvCxnSpPr>
        <p:spPr>
          <a:xfrm flipH="1">
            <a:off x="6282125" y="5745409"/>
            <a:ext cx="876514" cy="413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직사각형 47">
            <a:extLst>
              <a:ext uri="{FF2B5EF4-FFF2-40B4-BE49-F238E27FC236}">
                <a16:creationId xmlns:a16="http://schemas.microsoft.com/office/drawing/2014/main" id="{2396AB7D-B2B6-49C3-A229-B961DD6DAB0D}"/>
              </a:ext>
            </a:extLst>
          </p:cNvPr>
          <p:cNvSpPr/>
          <p:nvPr/>
        </p:nvSpPr>
        <p:spPr>
          <a:xfrm>
            <a:off x="4112672" y="2660164"/>
            <a:ext cx="2309617" cy="3704846"/>
          </a:xfrm>
          <a:prstGeom prst="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9" name="직선 화살표 연결선 48">
            <a:extLst>
              <a:ext uri="{FF2B5EF4-FFF2-40B4-BE49-F238E27FC236}">
                <a16:creationId xmlns:a16="http://schemas.microsoft.com/office/drawing/2014/main" id="{7001BA01-BAE2-4565-AFB9-7AC314BAF4BC}"/>
              </a:ext>
            </a:extLst>
          </p:cNvPr>
          <p:cNvCxnSpPr>
            <a:stCxn id="43" idx="2"/>
            <a:endCxn id="44" idx="0"/>
          </p:cNvCxnSpPr>
          <p:nvPr/>
        </p:nvCxnSpPr>
        <p:spPr>
          <a:xfrm>
            <a:off x="5267479" y="3500328"/>
            <a:ext cx="2055" cy="547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사각형: 둥근 모서리 49">
            <a:extLst>
              <a:ext uri="{FF2B5EF4-FFF2-40B4-BE49-F238E27FC236}">
                <a16:creationId xmlns:a16="http://schemas.microsoft.com/office/drawing/2014/main" id="{781E4434-36C9-4039-AC3A-6817DB9ECA95}"/>
              </a:ext>
            </a:extLst>
          </p:cNvPr>
          <p:cNvSpPr/>
          <p:nvPr/>
        </p:nvSpPr>
        <p:spPr>
          <a:xfrm>
            <a:off x="7151471" y="2750594"/>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Gateway #3</a:t>
            </a:r>
          </a:p>
          <a:p>
            <a:pPr algn="ctr"/>
            <a:r>
              <a:rPr lang="en-US" altLang="ko-KR" dirty="0">
                <a:solidFill>
                  <a:schemeClr val="tx1"/>
                </a:solidFill>
              </a:rPr>
              <a:t>localhost:8767</a:t>
            </a:r>
            <a:endParaRPr lang="ko-KR" altLang="en-US" dirty="0">
              <a:solidFill>
                <a:schemeClr val="tx1"/>
              </a:solidFill>
            </a:endParaRPr>
          </a:p>
        </p:txBody>
      </p:sp>
      <p:sp>
        <p:nvSpPr>
          <p:cNvPr id="51" name="사각형: 둥근 모서리 50">
            <a:extLst>
              <a:ext uri="{FF2B5EF4-FFF2-40B4-BE49-F238E27FC236}">
                <a16:creationId xmlns:a16="http://schemas.microsoft.com/office/drawing/2014/main" id="{B65A4F51-3046-437F-9C97-3D900B08A923}"/>
              </a:ext>
            </a:extLst>
          </p:cNvPr>
          <p:cNvSpPr/>
          <p:nvPr/>
        </p:nvSpPr>
        <p:spPr>
          <a:xfrm>
            <a:off x="7153526" y="4034233"/>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App #3</a:t>
            </a:r>
          </a:p>
          <a:p>
            <a:pPr algn="ctr"/>
            <a:r>
              <a:rPr lang="en-US" altLang="ko-KR" dirty="0">
                <a:solidFill>
                  <a:schemeClr val="tx1"/>
                </a:solidFill>
              </a:rPr>
              <a:t>localhost:8083</a:t>
            </a:r>
            <a:endParaRPr lang="ko-KR" altLang="en-US" dirty="0">
              <a:solidFill>
                <a:schemeClr val="tx1"/>
              </a:solidFill>
            </a:endParaRPr>
          </a:p>
        </p:txBody>
      </p:sp>
      <p:sp>
        <p:nvSpPr>
          <p:cNvPr id="52" name="사각형: 둥근 모서리 51">
            <a:extLst>
              <a:ext uri="{FF2B5EF4-FFF2-40B4-BE49-F238E27FC236}">
                <a16:creationId xmlns:a16="http://schemas.microsoft.com/office/drawing/2014/main" id="{34D83EE3-451B-4F35-A453-105FFAC0D0EE}"/>
              </a:ext>
            </a:extLst>
          </p:cNvPr>
          <p:cNvSpPr/>
          <p:nvPr/>
        </p:nvSpPr>
        <p:spPr>
          <a:xfrm>
            <a:off x="7158639" y="5377194"/>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Eureka #3</a:t>
            </a:r>
          </a:p>
          <a:p>
            <a:pPr algn="ctr"/>
            <a:r>
              <a:rPr lang="en-US" altLang="ko-KR" dirty="0">
                <a:solidFill>
                  <a:schemeClr val="tx1"/>
                </a:solidFill>
              </a:rPr>
              <a:t>localhost:8763</a:t>
            </a:r>
            <a:endParaRPr lang="ko-KR" altLang="en-US" dirty="0">
              <a:solidFill>
                <a:schemeClr val="tx1"/>
              </a:solidFill>
            </a:endParaRPr>
          </a:p>
        </p:txBody>
      </p:sp>
      <p:cxnSp>
        <p:nvCxnSpPr>
          <p:cNvPr id="53" name="직선 화살표 연결선 52">
            <a:extLst>
              <a:ext uri="{FF2B5EF4-FFF2-40B4-BE49-F238E27FC236}">
                <a16:creationId xmlns:a16="http://schemas.microsoft.com/office/drawing/2014/main" id="{E9D898D2-98FE-4B1D-A53B-252653228126}"/>
              </a:ext>
            </a:extLst>
          </p:cNvPr>
          <p:cNvCxnSpPr>
            <a:stCxn id="51" idx="2"/>
            <a:endCxn id="52" idx="0"/>
          </p:cNvCxnSpPr>
          <p:nvPr/>
        </p:nvCxnSpPr>
        <p:spPr>
          <a:xfrm>
            <a:off x="8166117" y="4770663"/>
            <a:ext cx="5113" cy="6065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직사각형 54">
            <a:extLst>
              <a:ext uri="{FF2B5EF4-FFF2-40B4-BE49-F238E27FC236}">
                <a16:creationId xmlns:a16="http://schemas.microsoft.com/office/drawing/2014/main" id="{DA447595-2203-4208-BF78-71F13EA2A794}"/>
              </a:ext>
            </a:extLst>
          </p:cNvPr>
          <p:cNvSpPr/>
          <p:nvPr/>
        </p:nvSpPr>
        <p:spPr>
          <a:xfrm>
            <a:off x="7009255" y="2646860"/>
            <a:ext cx="2309617" cy="3704846"/>
          </a:xfrm>
          <a:prstGeom prst="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6" name="직선 화살표 연결선 55">
            <a:extLst>
              <a:ext uri="{FF2B5EF4-FFF2-40B4-BE49-F238E27FC236}">
                <a16:creationId xmlns:a16="http://schemas.microsoft.com/office/drawing/2014/main" id="{980327F1-11FE-4FB4-95EB-F0FBDDA118C9}"/>
              </a:ext>
            </a:extLst>
          </p:cNvPr>
          <p:cNvCxnSpPr>
            <a:stCxn id="50" idx="2"/>
            <a:endCxn id="51" idx="0"/>
          </p:cNvCxnSpPr>
          <p:nvPr/>
        </p:nvCxnSpPr>
        <p:spPr>
          <a:xfrm>
            <a:off x="8164062" y="3487024"/>
            <a:ext cx="2055" cy="547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9CAAC5B-0C2E-4222-8265-2C2217AB2C8B}"/>
              </a:ext>
            </a:extLst>
          </p:cNvPr>
          <p:cNvSpPr txBox="1"/>
          <p:nvPr/>
        </p:nvSpPr>
        <p:spPr>
          <a:xfrm>
            <a:off x="5101721" y="6484726"/>
            <a:ext cx="675186" cy="307777"/>
          </a:xfrm>
          <a:prstGeom prst="rect">
            <a:avLst/>
          </a:prstGeom>
          <a:noFill/>
        </p:spPr>
        <p:txBody>
          <a:bodyPr wrap="none" rtlCol="0">
            <a:spAutoFit/>
          </a:bodyPr>
          <a:lstStyle/>
          <a:p>
            <a:pPr algn="ctr"/>
            <a:r>
              <a:rPr lang="en-US" altLang="ko-KR" sz="1400" dirty="0">
                <a:latin typeface="KoPub돋움체 Medium"/>
                <a:ea typeface="KoPub돋움체 Medium"/>
              </a:rPr>
              <a:t>zone2</a:t>
            </a:r>
            <a:endParaRPr lang="ko-KR" altLang="en-US" sz="1400" dirty="0">
              <a:latin typeface="KoPub돋움체 Medium"/>
              <a:ea typeface="KoPub돋움체 Medium"/>
            </a:endParaRPr>
          </a:p>
        </p:txBody>
      </p:sp>
      <p:sp>
        <p:nvSpPr>
          <p:cNvPr id="60" name="TextBox 59">
            <a:extLst>
              <a:ext uri="{FF2B5EF4-FFF2-40B4-BE49-F238E27FC236}">
                <a16:creationId xmlns:a16="http://schemas.microsoft.com/office/drawing/2014/main" id="{39D410FD-779C-4EBD-8EEB-47357E190878}"/>
              </a:ext>
            </a:extLst>
          </p:cNvPr>
          <p:cNvSpPr txBox="1"/>
          <p:nvPr/>
        </p:nvSpPr>
        <p:spPr>
          <a:xfrm>
            <a:off x="7949249" y="6402079"/>
            <a:ext cx="675186" cy="307777"/>
          </a:xfrm>
          <a:prstGeom prst="rect">
            <a:avLst/>
          </a:prstGeom>
          <a:noFill/>
        </p:spPr>
        <p:txBody>
          <a:bodyPr wrap="none" rtlCol="0">
            <a:spAutoFit/>
          </a:bodyPr>
          <a:lstStyle/>
          <a:p>
            <a:pPr algn="ctr"/>
            <a:r>
              <a:rPr lang="en-US" altLang="ko-KR" sz="1400" dirty="0">
                <a:latin typeface="KoPub돋움체 Medium"/>
                <a:ea typeface="KoPub돋움체 Medium"/>
              </a:rPr>
              <a:t>zone3</a:t>
            </a:r>
            <a:endParaRPr lang="ko-KR" altLang="en-US" sz="1400" dirty="0">
              <a:latin typeface="KoPub돋움체 Medium"/>
              <a:ea typeface="KoPub돋움체 Medium"/>
            </a:endParaRPr>
          </a:p>
        </p:txBody>
      </p:sp>
    </p:spTree>
    <p:extLst>
      <p:ext uri="{BB962C8B-B14F-4D97-AF65-F5344CB8AC3E}">
        <p14:creationId xmlns:p14="http://schemas.microsoft.com/office/powerpoint/2010/main" val="121277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4</a:t>
            </a:fld>
            <a:endParaRPr lang="ko-KR" altLang="en-US"/>
          </a:p>
        </p:txBody>
      </p:sp>
      <p:sp>
        <p:nvSpPr>
          <p:cNvPr id="2" name="제목 1"/>
          <p:cNvSpPr>
            <a:spLocks noGrp="1"/>
          </p:cNvSpPr>
          <p:nvPr>
            <p:ph type="title"/>
          </p:nvPr>
        </p:nvSpPr>
        <p:spPr>
          <a:xfrm>
            <a:off x="993138" y="481469"/>
            <a:ext cx="1578958" cy="332399"/>
          </a:xfrm>
        </p:spPr>
        <p:txBody>
          <a:bodyPr/>
          <a:lstStyle/>
          <a:p>
            <a:r>
              <a:rPr lang="en-US" altLang="ko-KR" dirty="0"/>
              <a:t>Netflix OSS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Ribbon</a:t>
            </a:r>
            <a:endParaRPr lang="ko-KR" altLang="en-US" dirty="0"/>
          </a:p>
        </p:txBody>
      </p:sp>
      <p:sp>
        <p:nvSpPr>
          <p:cNvPr id="3" name="텍스트 개체 틀 2"/>
          <p:cNvSpPr>
            <a:spLocks noGrp="1"/>
          </p:cNvSpPr>
          <p:nvPr>
            <p:ph type="body" sz="quarter" idx="14"/>
          </p:nvPr>
        </p:nvSpPr>
        <p:spPr/>
        <p:txBody>
          <a:bodyPr/>
          <a:lstStyle/>
          <a:p>
            <a:r>
              <a:rPr lang="en-US" altLang="ko-KR" dirty="0"/>
              <a:t>01</a:t>
            </a:r>
            <a:endParaRPr lang="ko-KR" altLang="en-US" dirty="0"/>
          </a:p>
        </p:txBody>
      </p:sp>
      <p:sp>
        <p:nvSpPr>
          <p:cNvPr id="13" name="모서리가 둥근 직사각형 12"/>
          <p:cNvSpPr/>
          <p:nvPr/>
        </p:nvSpPr>
        <p:spPr>
          <a:xfrm>
            <a:off x="511702" y="1741350"/>
            <a:ext cx="8785225" cy="338297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Client side load distribution</a:t>
            </a:r>
          </a:p>
          <a:p>
            <a:pPr marL="342900" indent="-342900">
              <a:buFont typeface="Arial" panose="020B0604020202020204" pitchFamily="34" charset="0"/>
              <a:buChar char="•"/>
            </a:pPr>
            <a:r>
              <a:rPr lang="en-US" altLang="ko-KR" sz="2000" dirty="0">
                <a:solidFill>
                  <a:srgbClr val="24292E"/>
                </a:solidFill>
                <a:latin typeface="+mn-ea"/>
                <a:cs typeface="Arial"/>
                <a:sym typeface="Arial"/>
              </a:rPr>
              <a:t>Support for TCP, UDP, HTTP, </a:t>
            </a:r>
            <a:r>
              <a:rPr lang="en-US" altLang="ko-KR" sz="2000" dirty="0" err="1">
                <a:solidFill>
                  <a:srgbClr val="24292E"/>
                </a:solidFill>
                <a:latin typeface="+mn-ea"/>
                <a:cs typeface="Arial"/>
                <a:sym typeface="Arial"/>
              </a:rPr>
              <a:t>etc</a:t>
            </a:r>
            <a:endParaRPr lang="en-US" altLang="ko-KR" sz="2000" dirty="0">
              <a:solidFill>
                <a:srgbClr val="24292E"/>
              </a:solidFill>
              <a:latin typeface="+mn-ea"/>
              <a:cs typeface="Arial"/>
              <a:sym typeface="Arial"/>
            </a:endParaRPr>
          </a:p>
          <a:p>
            <a:pPr marL="342900" indent="-342900">
              <a:buFont typeface="Arial" panose="020B0604020202020204" pitchFamily="34" charset="0"/>
              <a:buChar char="•"/>
            </a:pPr>
            <a:r>
              <a:rPr lang="en-US" altLang="ko-KR" sz="2000" dirty="0">
                <a:solidFill>
                  <a:srgbClr val="24292E"/>
                </a:solidFill>
                <a:latin typeface="+mn-ea"/>
                <a:cs typeface="Arial"/>
                <a:sym typeface="Arial"/>
              </a:rPr>
              <a:t>Synchronous, asynchronous, and reactive models are also supported</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In addition to load distribution, service discovery, caching, batch processing, and integration with fault tolerance are possible</a:t>
            </a:r>
          </a:p>
          <a:p>
            <a:pPr marL="342900" indent="-342900">
              <a:buFont typeface="Arial" panose="020B0604020202020204" pitchFamily="34" charset="0"/>
              <a:buChar char="•"/>
            </a:pPr>
            <a:r>
              <a:rPr lang="en-US" altLang="ko-KR" sz="2000" dirty="0">
                <a:solidFill>
                  <a:srgbClr val="24292E"/>
                </a:solidFill>
                <a:latin typeface="+mn-ea"/>
                <a:cs typeface="Arial"/>
                <a:sym typeface="Arial"/>
              </a:rPr>
              <a:t>Use spring-cloud-starter-ribbon starter to integrate into a project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Load distribution by rules such as round robin, availability filtering, response time weighting, </a:t>
            </a:r>
            <a:r>
              <a:rPr lang="en-US" altLang="ko-KR" sz="2000" dirty="0" err="1">
                <a:solidFill>
                  <a:srgbClr val="24292E"/>
                </a:solidFill>
                <a:latin typeface="+mn-ea"/>
                <a:cs typeface="Arial"/>
                <a:sym typeface="Arial"/>
              </a:rPr>
              <a:t>etc</a:t>
            </a:r>
            <a:endParaRPr lang="ko-KR" altLang="en-US" sz="2000" dirty="0">
              <a:solidFill>
                <a:srgbClr val="24292E"/>
              </a:solidFill>
              <a:latin typeface="+mn-ea"/>
              <a:cs typeface="Arial"/>
              <a:sym typeface="Arial"/>
            </a:endParaRPr>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Tree>
    <p:extLst>
      <p:ext uri="{BB962C8B-B14F-4D97-AF65-F5344CB8AC3E}">
        <p14:creationId xmlns:p14="http://schemas.microsoft.com/office/powerpoint/2010/main" val="950506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40</a:t>
            </a:fld>
            <a:endParaRPr lang="ko-KR" altLang="en-US"/>
          </a:p>
        </p:txBody>
      </p:sp>
      <p:sp>
        <p:nvSpPr>
          <p:cNvPr id="2" name="제목 1"/>
          <p:cNvSpPr>
            <a:spLocks noGrp="1"/>
          </p:cNvSpPr>
          <p:nvPr>
            <p:ph type="title"/>
          </p:nvPr>
        </p:nvSpPr>
        <p:spPr>
          <a:xfrm>
            <a:off x="993138" y="481469"/>
            <a:ext cx="2448619" cy="332399"/>
          </a:xfrm>
        </p:spPr>
        <p:txBody>
          <a:bodyPr/>
          <a:lstStyle/>
          <a:p>
            <a:r>
              <a:rPr lang="en-US" altLang="ko-KR" dirty="0"/>
              <a:t>Service Discovery</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the concept of John</a:t>
            </a:r>
            <a:endParaRPr lang="ko-KR" altLang="en-US" dirty="0"/>
          </a:p>
        </p:txBody>
      </p:sp>
      <p:sp>
        <p:nvSpPr>
          <p:cNvPr id="3" name="텍스트 개체 틀 2"/>
          <p:cNvSpPr>
            <a:spLocks noGrp="1"/>
          </p:cNvSpPr>
          <p:nvPr>
            <p:ph type="body" sz="quarter" idx="14"/>
          </p:nvPr>
        </p:nvSpPr>
        <p:spPr/>
        <p:txBody>
          <a:bodyPr/>
          <a:lstStyle/>
          <a:p>
            <a:r>
              <a:rPr lang="en-US" altLang="ko-KR" dirty="0"/>
              <a:t>02</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5" name="사각형: 둥근 모서리 4">
            <a:extLst>
              <a:ext uri="{FF2B5EF4-FFF2-40B4-BE49-F238E27FC236}">
                <a16:creationId xmlns:a16="http://schemas.microsoft.com/office/drawing/2014/main" id="{13AA125D-B8B3-401A-9E98-ED199340E82D}"/>
              </a:ext>
            </a:extLst>
          </p:cNvPr>
          <p:cNvSpPr/>
          <p:nvPr/>
        </p:nvSpPr>
        <p:spPr>
          <a:xfrm>
            <a:off x="1414521" y="2750594"/>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Gateway #2</a:t>
            </a:r>
          </a:p>
          <a:p>
            <a:pPr algn="ctr"/>
            <a:r>
              <a:rPr lang="en-US" altLang="ko-KR" dirty="0">
                <a:solidFill>
                  <a:schemeClr val="tx1"/>
                </a:solidFill>
              </a:rPr>
              <a:t>localhost:8766</a:t>
            </a:r>
            <a:endParaRPr lang="ko-KR" altLang="en-US" dirty="0">
              <a:solidFill>
                <a:schemeClr val="tx1"/>
              </a:solidFill>
            </a:endParaRPr>
          </a:p>
        </p:txBody>
      </p:sp>
      <p:sp>
        <p:nvSpPr>
          <p:cNvPr id="11" name="사각형: 둥근 모서리 10">
            <a:extLst>
              <a:ext uri="{FF2B5EF4-FFF2-40B4-BE49-F238E27FC236}">
                <a16:creationId xmlns:a16="http://schemas.microsoft.com/office/drawing/2014/main" id="{858A03FE-F048-4768-8D37-AEAAA5CF21D3}"/>
              </a:ext>
            </a:extLst>
          </p:cNvPr>
          <p:cNvSpPr/>
          <p:nvPr/>
        </p:nvSpPr>
        <p:spPr>
          <a:xfrm>
            <a:off x="1416576" y="4034233"/>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App #2</a:t>
            </a:r>
          </a:p>
          <a:p>
            <a:pPr algn="ctr"/>
            <a:r>
              <a:rPr lang="en-US" altLang="ko-KR" dirty="0">
                <a:solidFill>
                  <a:schemeClr val="tx1"/>
                </a:solidFill>
              </a:rPr>
              <a:t>localhost:8082</a:t>
            </a:r>
            <a:endParaRPr lang="ko-KR" altLang="en-US" dirty="0">
              <a:solidFill>
                <a:schemeClr val="tx1"/>
              </a:solidFill>
            </a:endParaRPr>
          </a:p>
        </p:txBody>
      </p:sp>
      <p:cxnSp>
        <p:nvCxnSpPr>
          <p:cNvPr id="23" name="직선 화살표 연결선 22">
            <a:extLst>
              <a:ext uri="{FF2B5EF4-FFF2-40B4-BE49-F238E27FC236}">
                <a16:creationId xmlns:a16="http://schemas.microsoft.com/office/drawing/2014/main" id="{33026FCB-D6B6-4212-A0F7-2E8785D772FC}"/>
              </a:ext>
            </a:extLst>
          </p:cNvPr>
          <p:cNvCxnSpPr>
            <a:cxnSpLocks/>
            <a:stCxn id="45" idx="1"/>
          </p:cNvCxnSpPr>
          <p:nvPr/>
        </p:nvCxnSpPr>
        <p:spPr>
          <a:xfrm flipH="1" flipV="1">
            <a:off x="2539651" y="5097764"/>
            <a:ext cx="1715237" cy="9105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직사각형 6">
            <a:extLst>
              <a:ext uri="{FF2B5EF4-FFF2-40B4-BE49-F238E27FC236}">
                <a16:creationId xmlns:a16="http://schemas.microsoft.com/office/drawing/2014/main" id="{CE5D8E16-18BA-45DE-8E99-64F343B641FB}"/>
              </a:ext>
            </a:extLst>
          </p:cNvPr>
          <p:cNvSpPr/>
          <p:nvPr/>
        </p:nvSpPr>
        <p:spPr>
          <a:xfrm>
            <a:off x="1272305" y="2646860"/>
            <a:ext cx="2309617" cy="2465188"/>
          </a:xfrm>
          <a:prstGeom prst="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C13DB832-24A1-49E2-A6EA-7B3EB45CFB53}"/>
              </a:ext>
            </a:extLst>
          </p:cNvPr>
          <p:cNvSpPr txBox="1"/>
          <p:nvPr/>
        </p:nvSpPr>
        <p:spPr>
          <a:xfrm>
            <a:off x="2019885" y="5163983"/>
            <a:ext cx="675185" cy="307777"/>
          </a:xfrm>
          <a:prstGeom prst="rect">
            <a:avLst/>
          </a:prstGeom>
          <a:noFill/>
        </p:spPr>
        <p:txBody>
          <a:bodyPr wrap="none" rtlCol="0">
            <a:spAutoFit/>
          </a:bodyPr>
          <a:lstStyle/>
          <a:p>
            <a:pPr algn="ctr"/>
            <a:r>
              <a:rPr lang="en-US" altLang="ko-KR" sz="1400" dirty="0">
                <a:latin typeface="KoPub돋움체 Medium"/>
                <a:ea typeface="KoPub돋움체 Medium"/>
              </a:rPr>
              <a:t>zone1</a:t>
            </a:r>
            <a:endParaRPr lang="ko-KR" altLang="en-US" sz="1400" dirty="0">
              <a:latin typeface="KoPub돋움체 Medium"/>
              <a:ea typeface="KoPub돋움체 Medium"/>
            </a:endParaRPr>
          </a:p>
        </p:txBody>
      </p:sp>
      <p:sp>
        <p:nvSpPr>
          <p:cNvPr id="33" name="모서리가 둥근 직사각형 12">
            <a:extLst>
              <a:ext uri="{FF2B5EF4-FFF2-40B4-BE49-F238E27FC236}">
                <a16:creationId xmlns:a16="http://schemas.microsoft.com/office/drawing/2014/main" id="{320BE4D6-9D3C-4669-83EB-08E27092E4EA}"/>
              </a:ext>
            </a:extLst>
          </p:cNvPr>
          <p:cNvSpPr/>
          <p:nvPr/>
        </p:nvSpPr>
        <p:spPr>
          <a:xfrm>
            <a:off x="560387" y="1610381"/>
            <a:ext cx="9172638" cy="881354"/>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That the zone mechanism applies only to the client, i.e. no service discovery instance is assigned to any zone</a:t>
            </a:r>
            <a:endParaRPr lang="ko-KR" altLang="en-US" sz="2000" dirty="0">
              <a:solidFill>
                <a:srgbClr val="24292E"/>
              </a:solidFill>
              <a:latin typeface="+mn-ea"/>
              <a:cs typeface="Arial"/>
              <a:sym typeface="Arial"/>
            </a:endParaRPr>
          </a:p>
        </p:txBody>
      </p:sp>
      <p:cxnSp>
        <p:nvCxnSpPr>
          <p:cNvPr id="35" name="직선 화살표 연결선 34">
            <a:extLst>
              <a:ext uri="{FF2B5EF4-FFF2-40B4-BE49-F238E27FC236}">
                <a16:creationId xmlns:a16="http://schemas.microsoft.com/office/drawing/2014/main" id="{AB5727BF-C931-4CA3-BA2D-104863EBA283}"/>
              </a:ext>
            </a:extLst>
          </p:cNvPr>
          <p:cNvCxnSpPr>
            <a:stCxn id="5" idx="2"/>
            <a:endCxn id="11" idx="0"/>
          </p:cNvCxnSpPr>
          <p:nvPr/>
        </p:nvCxnSpPr>
        <p:spPr>
          <a:xfrm>
            <a:off x="2427112" y="3487024"/>
            <a:ext cx="2055" cy="547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사각형: 둥근 모서리 42">
            <a:extLst>
              <a:ext uri="{FF2B5EF4-FFF2-40B4-BE49-F238E27FC236}">
                <a16:creationId xmlns:a16="http://schemas.microsoft.com/office/drawing/2014/main" id="{277489B0-3152-4207-AA58-68873DB7F95B}"/>
              </a:ext>
            </a:extLst>
          </p:cNvPr>
          <p:cNvSpPr/>
          <p:nvPr/>
        </p:nvSpPr>
        <p:spPr>
          <a:xfrm>
            <a:off x="4254888" y="2763898"/>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Gateway #1</a:t>
            </a:r>
          </a:p>
          <a:p>
            <a:pPr algn="ctr"/>
            <a:r>
              <a:rPr lang="en-US" altLang="ko-KR" dirty="0">
                <a:solidFill>
                  <a:schemeClr val="tx1"/>
                </a:solidFill>
              </a:rPr>
              <a:t>localhost:8765</a:t>
            </a:r>
            <a:endParaRPr lang="ko-KR" altLang="en-US" dirty="0">
              <a:solidFill>
                <a:schemeClr val="tx1"/>
              </a:solidFill>
            </a:endParaRPr>
          </a:p>
        </p:txBody>
      </p:sp>
      <p:sp>
        <p:nvSpPr>
          <p:cNvPr id="44" name="사각형: 둥근 모서리 43">
            <a:extLst>
              <a:ext uri="{FF2B5EF4-FFF2-40B4-BE49-F238E27FC236}">
                <a16:creationId xmlns:a16="http://schemas.microsoft.com/office/drawing/2014/main" id="{F541C84D-8715-4FDF-A777-CFA4EF7AADBE}"/>
              </a:ext>
            </a:extLst>
          </p:cNvPr>
          <p:cNvSpPr/>
          <p:nvPr/>
        </p:nvSpPr>
        <p:spPr>
          <a:xfrm>
            <a:off x="4256943" y="4047537"/>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App #1</a:t>
            </a:r>
          </a:p>
          <a:p>
            <a:pPr algn="ctr"/>
            <a:r>
              <a:rPr lang="en-US" altLang="ko-KR" dirty="0">
                <a:solidFill>
                  <a:schemeClr val="tx1"/>
                </a:solidFill>
              </a:rPr>
              <a:t>localhost:8081</a:t>
            </a:r>
            <a:endParaRPr lang="ko-KR" altLang="en-US" dirty="0">
              <a:solidFill>
                <a:schemeClr val="tx1"/>
              </a:solidFill>
            </a:endParaRPr>
          </a:p>
        </p:txBody>
      </p:sp>
      <p:sp>
        <p:nvSpPr>
          <p:cNvPr id="45" name="사각형: 둥근 모서리 44">
            <a:extLst>
              <a:ext uri="{FF2B5EF4-FFF2-40B4-BE49-F238E27FC236}">
                <a16:creationId xmlns:a16="http://schemas.microsoft.com/office/drawing/2014/main" id="{8309CE41-659B-45C6-B7F1-45DDA8CED531}"/>
              </a:ext>
            </a:extLst>
          </p:cNvPr>
          <p:cNvSpPr/>
          <p:nvPr/>
        </p:nvSpPr>
        <p:spPr>
          <a:xfrm>
            <a:off x="4254888" y="5640101"/>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Eureka #1</a:t>
            </a:r>
          </a:p>
          <a:p>
            <a:pPr algn="ctr"/>
            <a:r>
              <a:rPr lang="en-US" altLang="ko-KR" dirty="0">
                <a:solidFill>
                  <a:schemeClr val="tx1"/>
                </a:solidFill>
              </a:rPr>
              <a:t>localhost:8761</a:t>
            </a:r>
            <a:endParaRPr lang="ko-KR" altLang="en-US" dirty="0">
              <a:solidFill>
                <a:schemeClr val="tx1"/>
              </a:solidFill>
            </a:endParaRPr>
          </a:p>
        </p:txBody>
      </p:sp>
      <p:cxnSp>
        <p:nvCxnSpPr>
          <p:cNvPr id="46" name="직선 화살표 연결선 45">
            <a:extLst>
              <a:ext uri="{FF2B5EF4-FFF2-40B4-BE49-F238E27FC236}">
                <a16:creationId xmlns:a16="http://schemas.microsoft.com/office/drawing/2014/main" id="{ED3614E0-9D61-45AF-B63B-8B66A946E390}"/>
              </a:ext>
            </a:extLst>
          </p:cNvPr>
          <p:cNvCxnSpPr>
            <a:stCxn id="44" idx="2"/>
            <a:endCxn id="45" idx="0"/>
          </p:cNvCxnSpPr>
          <p:nvPr/>
        </p:nvCxnSpPr>
        <p:spPr>
          <a:xfrm flipH="1">
            <a:off x="5267479" y="4783967"/>
            <a:ext cx="2055" cy="85613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527BDD94-FEF2-4D9E-AE79-8AD63C5F9DED}"/>
              </a:ext>
            </a:extLst>
          </p:cNvPr>
          <p:cNvCxnSpPr>
            <a:cxnSpLocks/>
          </p:cNvCxnSpPr>
          <p:nvPr/>
        </p:nvCxnSpPr>
        <p:spPr>
          <a:xfrm flipH="1">
            <a:off x="6287237" y="4783967"/>
            <a:ext cx="1566986" cy="10028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직사각형 47">
            <a:extLst>
              <a:ext uri="{FF2B5EF4-FFF2-40B4-BE49-F238E27FC236}">
                <a16:creationId xmlns:a16="http://schemas.microsoft.com/office/drawing/2014/main" id="{2396AB7D-B2B6-49C3-A229-B961DD6DAB0D}"/>
              </a:ext>
            </a:extLst>
          </p:cNvPr>
          <p:cNvSpPr/>
          <p:nvPr/>
        </p:nvSpPr>
        <p:spPr>
          <a:xfrm>
            <a:off x="4112672" y="2660164"/>
            <a:ext cx="2309617" cy="2465188"/>
          </a:xfrm>
          <a:prstGeom prst="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9" name="직선 화살표 연결선 48">
            <a:extLst>
              <a:ext uri="{FF2B5EF4-FFF2-40B4-BE49-F238E27FC236}">
                <a16:creationId xmlns:a16="http://schemas.microsoft.com/office/drawing/2014/main" id="{7001BA01-BAE2-4565-AFB9-7AC314BAF4BC}"/>
              </a:ext>
            </a:extLst>
          </p:cNvPr>
          <p:cNvCxnSpPr>
            <a:stCxn id="43" idx="2"/>
            <a:endCxn id="44" idx="0"/>
          </p:cNvCxnSpPr>
          <p:nvPr/>
        </p:nvCxnSpPr>
        <p:spPr>
          <a:xfrm>
            <a:off x="5267479" y="3500328"/>
            <a:ext cx="2055" cy="547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사각형: 둥근 모서리 49">
            <a:extLst>
              <a:ext uri="{FF2B5EF4-FFF2-40B4-BE49-F238E27FC236}">
                <a16:creationId xmlns:a16="http://schemas.microsoft.com/office/drawing/2014/main" id="{781E4434-36C9-4039-AC3A-6817DB9ECA95}"/>
              </a:ext>
            </a:extLst>
          </p:cNvPr>
          <p:cNvSpPr/>
          <p:nvPr/>
        </p:nvSpPr>
        <p:spPr>
          <a:xfrm>
            <a:off x="7151471" y="2750594"/>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Gateway #3</a:t>
            </a:r>
          </a:p>
          <a:p>
            <a:pPr algn="ctr"/>
            <a:r>
              <a:rPr lang="en-US" altLang="ko-KR" dirty="0">
                <a:solidFill>
                  <a:schemeClr val="tx1"/>
                </a:solidFill>
              </a:rPr>
              <a:t>localhost:8767</a:t>
            </a:r>
            <a:endParaRPr lang="ko-KR" altLang="en-US" dirty="0">
              <a:solidFill>
                <a:schemeClr val="tx1"/>
              </a:solidFill>
            </a:endParaRPr>
          </a:p>
        </p:txBody>
      </p:sp>
      <p:sp>
        <p:nvSpPr>
          <p:cNvPr id="51" name="사각형: 둥근 모서리 50">
            <a:extLst>
              <a:ext uri="{FF2B5EF4-FFF2-40B4-BE49-F238E27FC236}">
                <a16:creationId xmlns:a16="http://schemas.microsoft.com/office/drawing/2014/main" id="{B65A4F51-3046-437F-9C97-3D900B08A923}"/>
              </a:ext>
            </a:extLst>
          </p:cNvPr>
          <p:cNvSpPr/>
          <p:nvPr/>
        </p:nvSpPr>
        <p:spPr>
          <a:xfrm>
            <a:off x="7153526" y="4034233"/>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App #3</a:t>
            </a:r>
          </a:p>
          <a:p>
            <a:pPr algn="ctr"/>
            <a:r>
              <a:rPr lang="en-US" altLang="ko-KR" dirty="0">
                <a:solidFill>
                  <a:schemeClr val="tx1"/>
                </a:solidFill>
              </a:rPr>
              <a:t>localhost:8083</a:t>
            </a:r>
            <a:endParaRPr lang="ko-KR" altLang="en-US" dirty="0">
              <a:solidFill>
                <a:schemeClr val="tx1"/>
              </a:solidFill>
            </a:endParaRPr>
          </a:p>
        </p:txBody>
      </p:sp>
      <p:sp>
        <p:nvSpPr>
          <p:cNvPr id="55" name="직사각형 54">
            <a:extLst>
              <a:ext uri="{FF2B5EF4-FFF2-40B4-BE49-F238E27FC236}">
                <a16:creationId xmlns:a16="http://schemas.microsoft.com/office/drawing/2014/main" id="{DA447595-2203-4208-BF78-71F13EA2A794}"/>
              </a:ext>
            </a:extLst>
          </p:cNvPr>
          <p:cNvSpPr/>
          <p:nvPr/>
        </p:nvSpPr>
        <p:spPr>
          <a:xfrm>
            <a:off x="7009255" y="2646860"/>
            <a:ext cx="2309617" cy="2478492"/>
          </a:xfrm>
          <a:prstGeom prst="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6" name="직선 화살표 연결선 55">
            <a:extLst>
              <a:ext uri="{FF2B5EF4-FFF2-40B4-BE49-F238E27FC236}">
                <a16:creationId xmlns:a16="http://schemas.microsoft.com/office/drawing/2014/main" id="{980327F1-11FE-4FB4-95EB-F0FBDDA118C9}"/>
              </a:ext>
            </a:extLst>
          </p:cNvPr>
          <p:cNvCxnSpPr>
            <a:stCxn id="50" idx="2"/>
            <a:endCxn id="51" idx="0"/>
          </p:cNvCxnSpPr>
          <p:nvPr/>
        </p:nvCxnSpPr>
        <p:spPr>
          <a:xfrm>
            <a:off x="8164062" y="3487024"/>
            <a:ext cx="2055" cy="547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9CAAC5B-0C2E-4222-8265-2C2217AB2C8B}"/>
              </a:ext>
            </a:extLst>
          </p:cNvPr>
          <p:cNvSpPr txBox="1"/>
          <p:nvPr/>
        </p:nvSpPr>
        <p:spPr>
          <a:xfrm>
            <a:off x="4484995" y="5212034"/>
            <a:ext cx="675186" cy="307777"/>
          </a:xfrm>
          <a:prstGeom prst="rect">
            <a:avLst/>
          </a:prstGeom>
          <a:noFill/>
        </p:spPr>
        <p:txBody>
          <a:bodyPr wrap="none" rtlCol="0">
            <a:spAutoFit/>
          </a:bodyPr>
          <a:lstStyle/>
          <a:p>
            <a:pPr algn="ctr"/>
            <a:r>
              <a:rPr lang="en-US" altLang="ko-KR" sz="1400" dirty="0">
                <a:latin typeface="KoPub돋움체 Medium"/>
                <a:ea typeface="KoPub돋움체 Medium"/>
              </a:rPr>
              <a:t>zone2</a:t>
            </a:r>
            <a:endParaRPr lang="ko-KR" altLang="en-US" sz="1400" dirty="0">
              <a:latin typeface="KoPub돋움체 Medium"/>
              <a:ea typeface="KoPub돋움체 Medium"/>
            </a:endParaRPr>
          </a:p>
        </p:txBody>
      </p:sp>
      <p:sp>
        <p:nvSpPr>
          <p:cNvPr id="60" name="TextBox 59">
            <a:extLst>
              <a:ext uri="{FF2B5EF4-FFF2-40B4-BE49-F238E27FC236}">
                <a16:creationId xmlns:a16="http://schemas.microsoft.com/office/drawing/2014/main" id="{39D410FD-779C-4EBD-8EEB-47357E190878}"/>
              </a:ext>
            </a:extLst>
          </p:cNvPr>
          <p:cNvSpPr txBox="1"/>
          <p:nvPr/>
        </p:nvSpPr>
        <p:spPr>
          <a:xfrm>
            <a:off x="7986071" y="5245263"/>
            <a:ext cx="675186" cy="307777"/>
          </a:xfrm>
          <a:prstGeom prst="rect">
            <a:avLst/>
          </a:prstGeom>
          <a:noFill/>
        </p:spPr>
        <p:txBody>
          <a:bodyPr wrap="none" rtlCol="0">
            <a:spAutoFit/>
          </a:bodyPr>
          <a:lstStyle/>
          <a:p>
            <a:pPr algn="ctr"/>
            <a:r>
              <a:rPr lang="en-US" altLang="ko-KR" sz="1400" dirty="0">
                <a:latin typeface="KoPub돋움체 Medium"/>
                <a:ea typeface="KoPub돋움체 Medium"/>
              </a:rPr>
              <a:t>zone3</a:t>
            </a:r>
            <a:endParaRPr lang="ko-KR" altLang="en-US" sz="1400" dirty="0">
              <a:latin typeface="KoPub돋움체 Medium"/>
              <a:ea typeface="KoPub돋움체 Medium"/>
            </a:endParaRPr>
          </a:p>
        </p:txBody>
      </p:sp>
    </p:spTree>
    <p:extLst>
      <p:ext uri="{BB962C8B-B14F-4D97-AF65-F5344CB8AC3E}">
        <p14:creationId xmlns:p14="http://schemas.microsoft.com/office/powerpoint/2010/main" val="2656204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41</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Concept</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2163820"/>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lnSpc>
                <a:spcPct val="150000"/>
              </a:lnSpc>
              <a:buFont typeface="Arial" panose="020B0604020202020204" pitchFamily="34" charset="0"/>
              <a:buChar char="•"/>
            </a:pPr>
            <a:r>
              <a:rPr lang="en-US" altLang="ko-KR" sz="2000" dirty="0">
                <a:solidFill>
                  <a:srgbClr val="24292E"/>
                </a:solidFill>
                <a:latin typeface="+mn-ea"/>
                <a:cs typeface="Arial"/>
                <a:sym typeface="Arial"/>
              </a:rPr>
              <a:t>Save configuration information outside of the App</a:t>
            </a:r>
          </a:p>
          <a:p>
            <a:pPr marL="342900" indent="-342900">
              <a:lnSpc>
                <a:spcPct val="150000"/>
              </a:lnSpc>
              <a:buFont typeface="Arial" panose="020B0604020202020204" pitchFamily="34" charset="0"/>
              <a:buChar char="•"/>
            </a:pPr>
            <a:r>
              <a:rPr lang="en-US" altLang="ko-KR" sz="2000" dirty="0">
                <a:solidFill>
                  <a:srgbClr val="24292E"/>
                </a:solidFill>
                <a:latin typeface="+mn-ea"/>
                <a:cs typeface="Arial"/>
                <a:sym typeface="Arial"/>
              </a:rPr>
              <a:t>Consistent configuration of numerous microservices</a:t>
            </a:r>
          </a:p>
          <a:p>
            <a:pPr marL="342900" indent="-342900">
              <a:lnSpc>
                <a:spcPct val="150000"/>
              </a:lnSpc>
              <a:buFont typeface="Arial" panose="020B0604020202020204" pitchFamily="34" charset="0"/>
              <a:buChar char="•"/>
            </a:pPr>
            <a:r>
              <a:rPr lang="en-US" altLang="ko-KR" sz="2000" dirty="0">
                <a:solidFill>
                  <a:srgbClr val="24292E"/>
                </a:solidFill>
                <a:latin typeface="+mn-ea"/>
                <a:cs typeface="Arial"/>
                <a:sym typeface="Arial"/>
              </a:rPr>
              <a:t>Spring cloud configuration supports server and client side for external configuration in distributed systems</a:t>
            </a:r>
            <a:endParaRPr lang="ko-KR" altLang="en-US" sz="2000" dirty="0">
              <a:solidFill>
                <a:srgbClr val="24292E"/>
              </a:solidFill>
              <a:latin typeface="+mn-ea"/>
              <a:cs typeface="Arial"/>
              <a:sym typeface="Arial"/>
            </a:endParaRPr>
          </a:p>
        </p:txBody>
      </p:sp>
    </p:spTree>
    <p:extLst>
      <p:ext uri="{BB962C8B-B14F-4D97-AF65-F5344CB8AC3E}">
        <p14:creationId xmlns:p14="http://schemas.microsoft.com/office/powerpoint/2010/main" val="3205846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42</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HTTP API Resources</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411095" y="1492400"/>
            <a:ext cx="9254544" cy="5120835"/>
          </a:xfrm>
          <a:prstGeom prst="roundRect">
            <a:avLst>
              <a:gd name="adj" fmla="val 7288"/>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lnSpc>
                <a:spcPct val="150000"/>
              </a:lnSpc>
              <a:buFont typeface="Arial" panose="020B0604020202020204" pitchFamily="34" charset="0"/>
              <a:buChar char="•"/>
            </a:pPr>
            <a:r>
              <a:rPr lang="en-US" altLang="ko-KR" dirty="0">
                <a:solidFill>
                  <a:srgbClr val="24292E"/>
                </a:solidFill>
                <a:latin typeface="+mn-ea"/>
                <a:cs typeface="Arial"/>
                <a:sym typeface="Arial"/>
              </a:rPr>
              <a:t>Configuration servers provide HTTP APIs that can be called in a variety of ways</a:t>
            </a:r>
          </a:p>
          <a:p>
            <a:pPr marL="800100" lvl="1" indent="-342900">
              <a:lnSpc>
                <a:spcPct val="150000"/>
              </a:lnSpc>
              <a:buFont typeface="Wingdings" panose="05000000000000000000" pitchFamily="2" charset="2"/>
              <a:buChar char="ü"/>
            </a:pPr>
            <a:r>
              <a:rPr lang="en-US" altLang="ko-KR" dirty="0">
                <a:solidFill>
                  <a:srgbClr val="24292E"/>
                </a:solidFill>
                <a:latin typeface="+mn-ea"/>
                <a:cs typeface="Arial"/>
                <a:sym typeface="Arial"/>
              </a:rPr>
              <a:t>/{application}/{profile}/{label}</a:t>
            </a:r>
          </a:p>
          <a:p>
            <a:pPr marL="800100" lvl="1" indent="-342900">
              <a:lnSpc>
                <a:spcPct val="150000"/>
              </a:lnSpc>
              <a:buFont typeface="Wingdings" panose="05000000000000000000" pitchFamily="2" charset="2"/>
              <a:buChar char="ü"/>
            </a:pPr>
            <a:r>
              <a:rPr lang="en-US" altLang="ko-KR" dirty="0">
                <a:solidFill>
                  <a:srgbClr val="24292E"/>
                </a:solidFill>
                <a:latin typeface="+mn-ea"/>
                <a:cs typeface="Arial"/>
                <a:sym typeface="Arial"/>
              </a:rPr>
              <a:t>/{application}-{profile}.</a:t>
            </a:r>
            <a:r>
              <a:rPr lang="en-US" altLang="ko-KR" dirty="0" err="1">
                <a:solidFill>
                  <a:srgbClr val="24292E"/>
                </a:solidFill>
                <a:latin typeface="+mn-ea"/>
                <a:cs typeface="Arial"/>
                <a:sym typeface="Arial"/>
              </a:rPr>
              <a:t>yml</a:t>
            </a:r>
            <a:endParaRPr lang="en-US" altLang="ko-KR" dirty="0">
              <a:solidFill>
                <a:srgbClr val="24292E"/>
              </a:solidFill>
              <a:latin typeface="+mn-ea"/>
              <a:cs typeface="Arial"/>
              <a:sym typeface="Arial"/>
            </a:endParaRPr>
          </a:p>
          <a:p>
            <a:pPr marL="800100" lvl="1" indent="-342900">
              <a:lnSpc>
                <a:spcPct val="150000"/>
              </a:lnSpc>
              <a:buFont typeface="Wingdings" panose="05000000000000000000" pitchFamily="2" charset="2"/>
              <a:buChar char="ü"/>
            </a:pPr>
            <a:r>
              <a:rPr lang="en-US" altLang="ko-KR" dirty="0">
                <a:solidFill>
                  <a:srgbClr val="24292E"/>
                </a:solidFill>
                <a:latin typeface="+mn-ea"/>
                <a:cs typeface="Arial"/>
                <a:sym typeface="Arial"/>
              </a:rPr>
              <a:t>/{label}/{application}-{profile}.</a:t>
            </a:r>
            <a:r>
              <a:rPr lang="en-US" altLang="ko-KR" dirty="0" err="1">
                <a:solidFill>
                  <a:srgbClr val="24292E"/>
                </a:solidFill>
                <a:latin typeface="+mn-ea"/>
                <a:cs typeface="Arial"/>
                <a:sym typeface="Arial"/>
              </a:rPr>
              <a:t>yml</a:t>
            </a:r>
            <a:endParaRPr lang="en-US" altLang="ko-KR" dirty="0">
              <a:solidFill>
                <a:srgbClr val="24292E"/>
              </a:solidFill>
              <a:latin typeface="+mn-ea"/>
              <a:cs typeface="Arial"/>
              <a:sym typeface="Arial"/>
            </a:endParaRPr>
          </a:p>
          <a:p>
            <a:pPr marL="800100" lvl="1" indent="-342900">
              <a:lnSpc>
                <a:spcPct val="150000"/>
              </a:lnSpc>
              <a:buFont typeface="Wingdings" panose="05000000000000000000" pitchFamily="2" charset="2"/>
              <a:buChar char="ü"/>
            </a:pPr>
            <a:r>
              <a:rPr lang="en-US" altLang="ko-KR" dirty="0">
                <a:solidFill>
                  <a:srgbClr val="24292E"/>
                </a:solidFill>
                <a:latin typeface="+mn-ea"/>
                <a:cs typeface="Arial"/>
                <a:sym typeface="Arial"/>
              </a:rPr>
              <a:t>/{application}{profile}.properties/{label}</a:t>
            </a:r>
          </a:p>
          <a:p>
            <a:pPr marL="800100" lvl="1" indent="-342900">
              <a:lnSpc>
                <a:spcPct val="150000"/>
              </a:lnSpc>
              <a:buFont typeface="Wingdings" panose="05000000000000000000" pitchFamily="2" charset="2"/>
              <a:buChar char="ü"/>
            </a:pPr>
            <a:r>
              <a:rPr lang="en-US" altLang="ko-KR" dirty="0">
                <a:solidFill>
                  <a:srgbClr val="24292E"/>
                </a:solidFill>
                <a:latin typeface="+mn-ea"/>
                <a:cs typeface="Arial"/>
                <a:sym typeface="Arial"/>
              </a:rPr>
              <a:t>/{label}/{application}-{profile}.properties</a:t>
            </a:r>
          </a:p>
          <a:p>
            <a:pPr marL="342900" indent="-342900">
              <a:lnSpc>
                <a:spcPct val="150000"/>
              </a:lnSpc>
              <a:buFont typeface="Arial" panose="020B0604020202020204" pitchFamily="34" charset="0"/>
              <a:buChar char="•"/>
            </a:pPr>
            <a:r>
              <a:rPr lang="en-US" altLang="ko-KR" dirty="0">
                <a:solidFill>
                  <a:srgbClr val="24292E"/>
                </a:solidFill>
                <a:latin typeface="+mn-ea"/>
                <a:cs typeface="Arial"/>
                <a:sym typeface="Arial"/>
              </a:rPr>
              <a:t>Application inputs are taken from spring.application.name or spring.config.name</a:t>
            </a:r>
          </a:p>
          <a:p>
            <a:pPr marL="342900" indent="-342900">
              <a:lnSpc>
                <a:spcPct val="150000"/>
              </a:lnSpc>
              <a:buFont typeface="Arial" panose="020B0604020202020204" pitchFamily="34" charset="0"/>
              <a:buChar char="•"/>
            </a:pPr>
            <a:r>
              <a:rPr lang="en-US" altLang="ko-KR" dirty="0">
                <a:solidFill>
                  <a:srgbClr val="24292E"/>
                </a:solidFill>
                <a:latin typeface="+mn-ea"/>
                <a:cs typeface="Arial"/>
                <a:sym typeface="Arial"/>
              </a:rPr>
              <a:t>Profile is a list of active profiles or comma-separated active profiles</a:t>
            </a:r>
          </a:p>
          <a:p>
            <a:pPr marL="342900" indent="-342900">
              <a:lnSpc>
                <a:spcPct val="150000"/>
              </a:lnSpc>
              <a:buFont typeface="Arial" panose="020B0604020202020204" pitchFamily="34" charset="0"/>
              <a:buChar char="•"/>
            </a:pPr>
            <a:r>
              <a:rPr lang="en-US" altLang="ko-KR" dirty="0">
                <a:solidFill>
                  <a:srgbClr val="24292E"/>
                </a:solidFill>
                <a:latin typeface="+mn-ea"/>
                <a:cs typeface="Arial"/>
                <a:sym typeface="Arial"/>
              </a:rPr>
              <a:t>Label is an optional attribute. It is important only when the collar is used as the backend. Set the branch name of the collar and the default is master</a:t>
            </a:r>
            <a:endParaRPr lang="ko-KR" altLang="en-US" dirty="0">
              <a:solidFill>
                <a:srgbClr val="24292E"/>
              </a:solidFill>
              <a:latin typeface="+mn-ea"/>
              <a:cs typeface="Arial"/>
              <a:sym typeface="Arial"/>
            </a:endParaRPr>
          </a:p>
        </p:txBody>
      </p:sp>
    </p:spTree>
    <p:extLst>
      <p:ext uri="{BB962C8B-B14F-4D97-AF65-F5344CB8AC3E}">
        <p14:creationId xmlns:p14="http://schemas.microsoft.com/office/powerpoint/2010/main" val="12381060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43</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HTTP API Resources</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1908674"/>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lnSpc>
                <a:spcPct val="150000"/>
              </a:lnSpc>
              <a:buFont typeface="Arial" panose="020B0604020202020204" pitchFamily="34" charset="0"/>
              <a:buChar char="•"/>
            </a:pPr>
            <a:r>
              <a:rPr lang="en-US" altLang="ko-KR" sz="2000" dirty="0">
                <a:solidFill>
                  <a:srgbClr val="24292E"/>
                </a:solidFill>
                <a:latin typeface="+mn-ea"/>
                <a:cs typeface="Arial"/>
                <a:sym typeface="Arial"/>
              </a:rPr>
              <a:t>By default, the spring cloud configuration server wants to import configuration data from the </a:t>
            </a:r>
            <a:r>
              <a:rPr lang="en-US" altLang="ko-KR" sz="2000" dirty="0" err="1">
                <a:solidFill>
                  <a:srgbClr val="24292E"/>
                </a:solidFill>
                <a:latin typeface="+mn-ea"/>
                <a:cs typeface="Arial"/>
                <a:sym typeface="Arial"/>
              </a:rPr>
              <a:t>collar.To</a:t>
            </a:r>
            <a:r>
              <a:rPr lang="en-US" altLang="ko-KR" sz="2000" dirty="0">
                <a:solidFill>
                  <a:srgbClr val="24292E"/>
                </a:solidFill>
                <a:latin typeface="+mn-ea"/>
                <a:cs typeface="Arial"/>
                <a:sym typeface="Arial"/>
              </a:rPr>
              <a:t> enable native profiles, use </a:t>
            </a:r>
            <a:r>
              <a:rPr lang="en-US" altLang="ko-KR" sz="2000" dirty="0" err="1">
                <a:solidFill>
                  <a:srgbClr val="24292E"/>
                </a:solidFill>
                <a:latin typeface="+mn-ea"/>
                <a:cs typeface="Arial"/>
                <a:sym typeface="Arial"/>
              </a:rPr>
              <a:t>spring.profiles.active</a:t>
            </a:r>
            <a:r>
              <a:rPr lang="en-US" altLang="ko-KR" sz="2000" dirty="0">
                <a:solidFill>
                  <a:srgbClr val="24292E"/>
                </a:solidFill>
                <a:latin typeface="+mn-ea"/>
                <a:cs typeface="Arial"/>
                <a:sym typeface="Arial"/>
              </a:rPr>
              <a:t>=native</a:t>
            </a:r>
          </a:p>
          <a:p>
            <a:pPr marL="342900" indent="-342900">
              <a:lnSpc>
                <a:spcPct val="150000"/>
              </a:lnSpc>
              <a:buFont typeface="Arial" panose="020B0604020202020204" pitchFamily="34" charset="0"/>
              <a:buChar char="•"/>
            </a:pPr>
            <a:r>
              <a:rPr lang="en-US" altLang="ko-KR" sz="2000" dirty="0">
                <a:solidFill>
                  <a:srgbClr val="24292E"/>
                </a:solidFill>
                <a:latin typeface="+mn-ea"/>
                <a:cs typeface="Arial"/>
                <a:sym typeface="Arial"/>
              </a:rPr>
              <a:t>Create </a:t>
            </a:r>
            <a:r>
              <a:rPr lang="en-US" altLang="ko-KR" sz="2000" dirty="0" err="1">
                <a:solidFill>
                  <a:srgbClr val="24292E"/>
                </a:solidFill>
                <a:latin typeface="+mn-ea"/>
                <a:cs typeface="Arial"/>
                <a:sym typeface="Arial"/>
              </a:rPr>
              <a:t>src</a:t>
            </a:r>
            <a:r>
              <a:rPr lang="en-US" altLang="ko-KR" sz="2000" dirty="0">
                <a:solidFill>
                  <a:srgbClr val="24292E"/>
                </a:solidFill>
                <a:latin typeface="+mn-ea"/>
                <a:cs typeface="Arial"/>
                <a:sym typeface="Arial"/>
              </a:rPr>
              <a:t>/main/resources/config folder for testing</a:t>
            </a:r>
            <a:endParaRPr lang="ko-KR" altLang="en-US" sz="2000" dirty="0">
              <a:solidFill>
                <a:srgbClr val="24292E"/>
              </a:solidFill>
              <a:latin typeface="+mn-ea"/>
              <a:cs typeface="Arial"/>
              <a:sym typeface="Arial"/>
            </a:endParaRPr>
          </a:p>
        </p:txBody>
      </p:sp>
      <p:pic>
        <p:nvPicPr>
          <p:cNvPr id="5" name="그림 4">
            <a:extLst>
              <a:ext uri="{FF2B5EF4-FFF2-40B4-BE49-F238E27FC236}">
                <a16:creationId xmlns:a16="http://schemas.microsoft.com/office/drawing/2014/main" id="{3AF3978B-6294-4717-889E-7403E30815FE}"/>
              </a:ext>
            </a:extLst>
          </p:cNvPr>
          <p:cNvPicPr>
            <a:picLocks noChangeAspect="1"/>
          </p:cNvPicPr>
          <p:nvPr/>
        </p:nvPicPr>
        <p:blipFill>
          <a:blip r:embed="rId3"/>
          <a:stretch>
            <a:fillRect/>
          </a:stretch>
        </p:blipFill>
        <p:spPr>
          <a:xfrm>
            <a:off x="1016441" y="3673221"/>
            <a:ext cx="2716960" cy="3148795"/>
          </a:xfrm>
          <a:prstGeom prst="rect">
            <a:avLst/>
          </a:prstGeom>
        </p:spPr>
      </p:pic>
      <p:pic>
        <p:nvPicPr>
          <p:cNvPr id="7" name="그림 6">
            <a:extLst>
              <a:ext uri="{FF2B5EF4-FFF2-40B4-BE49-F238E27FC236}">
                <a16:creationId xmlns:a16="http://schemas.microsoft.com/office/drawing/2014/main" id="{4BA70001-EB4B-4826-8236-BECDA71EE42D}"/>
              </a:ext>
            </a:extLst>
          </p:cNvPr>
          <p:cNvPicPr>
            <a:picLocks noChangeAspect="1"/>
          </p:cNvPicPr>
          <p:nvPr/>
        </p:nvPicPr>
        <p:blipFill>
          <a:blip r:embed="rId4"/>
          <a:stretch>
            <a:fillRect/>
          </a:stretch>
        </p:blipFill>
        <p:spPr>
          <a:xfrm>
            <a:off x="3733401" y="5752946"/>
            <a:ext cx="5782482" cy="1105054"/>
          </a:xfrm>
          <a:prstGeom prst="rect">
            <a:avLst/>
          </a:prstGeom>
        </p:spPr>
      </p:pic>
      <p:pic>
        <p:nvPicPr>
          <p:cNvPr id="9" name="그림 8">
            <a:extLst>
              <a:ext uri="{FF2B5EF4-FFF2-40B4-BE49-F238E27FC236}">
                <a16:creationId xmlns:a16="http://schemas.microsoft.com/office/drawing/2014/main" id="{03C10DC7-E7FB-4802-95B2-D4F4081575AD}"/>
              </a:ext>
            </a:extLst>
          </p:cNvPr>
          <p:cNvPicPr>
            <a:picLocks noChangeAspect="1"/>
          </p:cNvPicPr>
          <p:nvPr/>
        </p:nvPicPr>
        <p:blipFill>
          <a:blip r:embed="rId5"/>
          <a:stretch>
            <a:fillRect/>
          </a:stretch>
        </p:blipFill>
        <p:spPr>
          <a:xfrm>
            <a:off x="5069690" y="3534981"/>
            <a:ext cx="4446193" cy="2183546"/>
          </a:xfrm>
          <a:prstGeom prst="rect">
            <a:avLst/>
          </a:prstGeom>
        </p:spPr>
      </p:pic>
    </p:spTree>
    <p:extLst>
      <p:ext uri="{BB962C8B-B14F-4D97-AF65-F5344CB8AC3E}">
        <p14:creationId xmlns:p14="http://schemas.microsoft.com/office/powerpoint/2010/main" val="507225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44</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HTTP API Resources</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pic>
        <p:nvPicPr>
          <p:cNvPr id="8" name="그림 7">
            <a:extLst>
              <a:ext uri="{FF2B5EF4-FFF2-40B4-BE49-F238E27FC236}">
                <a16:creationId xmlns:a16="http://schemas.microsoft.com/office/drawing/2014/main" id="{1BC6B252-E3FD-4E94-B398-10EEAE967A95}"/>
              </a:ext>
            </a:extLst>
          </p:cNvPr>
          <p:cNvPicPr>
            <a:picLocks noChangeAspect="1"/>
          </p:cNvPicPr>
          <p:nvPr/>
        </p:nvPicPr>
        <p:blipFill>
          <a:blip r:embed="rId3"/>
          <a:stretch>
            <a:fillRect/>
          </a:stretch>
        </p:blipFill>
        <p:spPr>
          <a:xfrm>
            <a:off x="1805290" y="1819645"/>
            <a:ext cx="6008674" cy="4930376"/>
          </a:xfrm>
          <a:prstGeom prst="rect">
            <a:avLst/>
          </a:prstGeom>
        </p:spPr>
      </p:pic>
    </p:spTree>
    <p:extLst>
      <p:ext uri="{BB962C8B-B14F-4D97-AF65-F5344CB8AC3E}">
        <p14:creationId xmlns:p14="http://schemas.microsoft.com/office/powerpoint/2010/main" val="1802129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45</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HTTP API Resources</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pic>
        <p:nvPicPr>
          <p:cNvPr id="8" name="그림 7">
            <a:extLst>
              <a:ext uri="{FF2B5EF4-FFF2-40B4-BE49-F238E27FC236}">
                <a16:creationId xmlns:a16="http://schemas.microsoft.com/office/drawing/2014/main" id="{F1AA403B-73D3-47E2-84EC-ED321B774564}"/>
              </a:ext>
            </a:extLst>
          </p:cNvPr>
          <p:cNvPicPr>
            <a:picLocks noChangeAspect="1"/>
          </p:cNvPicPr>
          <p:nvPr/>
        </p:nvPicPr>
        <p:blipFill>
          <a:blip r:embed="rId3"/>
          <a:stretch>
            <a:fillRect/>
          </a:stretch>
        </p:blipFill>
        <p:spPr>
          <a:xfrm>
            <a:off x="167096" y="1658862"/>
            <a:ext cx="9565929" cy="1286602"/>
          </a:xfrm>
          <a:prstGeom prst="rect">
            <a:avLst/>
          </a:prstGeom>
        </p:spPr>
      </p:pic>
      <p:pic>
        <p:nvPicPr>
          <p:cNvPr id="11" name="그림 10">
            <a:extLst>
              <a:ext uri="{FF2B5EF4-FFF2-40B4-BE49-F238E27FC236}">
                <a16:creationId xmlns:a16="http://schemas.microsoft.com/office/drawing/2014/main" id="{84C820AE-CDCF-4DE2-BE1E-34D75D9D4B04}"/>
              </a:ext>
            </a:extLst>
          </p:cNvPr>
          <p:cNvPicPr>
            <a:picLocks noChangeAspect="1"/>
          </p:cNvPicPr>
          <p:nvPr/>
        </p:nvPicPr>
        <p:blipFill>
          <a:blip r:embed="rId4"/>
          <a:stretch>
            <a:fillRect/>
          </a:stretch>
        </p:blipFill>
        <p:spPr>
          <a:xfrm>
            <a:off x="543172" y="2781209"/>
            <a:ext cx="6411220" cy="1295581"/>
          </a:xfrm>
          <a:prstGeom prst="rect">
            <a:avLst/>
          </a:prstGeom>
        </p:spPr>
      </p:pic>
      <p:pic>
        <p:nvPicPr>
          <p:cNvPr id="12" name="그림 11">
            <a:extLst>
              <a:ext uri="{FF2B5EF4-FFF2-40B4-BE49-F238E27FC236}">
                <a16:creationId xmlns:a16="http://schemas.microsoft.com/office/drawing/2014/main" id="{AE9F846C-1104-4983-94DD-B0195FC23171}"/>
              </a:ext>
            </a:extLst>
          </p:cNvPr>
          <p:cNvPicPr>
            <a:picLocks noChangeAspect="1"/>
          </p:cNvPicPr>
          <p:nvPr/>
        </p:nvPicPr>
        <p:blipFill>
          <a:blip r:embed="rId5"/>
          <a:stretch>
            <a:fillRect/>
          </a:stretch>
        </p:blipFill>
        <p:spPr>
          <a:xfrm>
            <a:off x="492868" y="4156363"/>
            <a:ext cx="5614405" cy="1761975"/>
          </a:xfrm>
          <a:prstGeom prst="rect">
            <a:avLst/>
          </a:prstGeom>
        </p:spPr>
      </p:pic>
    </p:spTree>
    <p:extLst>
      <p:ext uri="{BB962C8B-B14F-4D97-AF65-F5344CB8AC3E}">
        <p14:creationId xmlns:p14="http://schemas.microsoft.com/office/powerpoint/2010/main" val="3325800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46</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Server-side App Development</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1077218"/>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lnSpc>
                <a:spcPct val="150000"/>
              </a:lnSpc>
              <a:buFont typeface="Arial" panose="020B0604020202020204" pitchFamily="34" charset="0"/>
              <a:buChar char="•"/>
            </a:pPr>
            <a:r>
              <a:rPr lang="en-US" altLang="ko-KR" sz="2000" dirty="0">
                <a:solidFill>
                  <a:srgbClr val="24292E"/>
                </a:solidFill>
                <a:latin typeface="+mn-ea"/>
                <a:cs typeface="Arial"/>
                <a:sym typeface="Arial"/>
              </a:rPr>
              <a:t>spring-cloud-config-server must be included in pom.xml</a:t>
            </a:r>
          </a:p>
          <a:p>
            <a:pPr marL="342900" indent="-342900">
              <a:lnSpc>
                <a:spcPct val="150000"/>
              </a:lnSpc>
              <a:buFont typeface="Arial" panose="020B0604020202020204" pitchFamily="34" charset="0"/>
              <a:buChar char="•"/>
            </a:pPr>
            <a:r>
              <a:rPr lang="en-US" altLang="ko-KR" sz="2000" dirty="0">
                <a:solidFill>
                  <a:srgbClr val="24292E"/>
                </a:solidFill>
                <a:latin typeface="+mn-ea"/>
                <a:cs typeface="Arial"/>
                <a:sym typeface="Arial"/>
              </a:rPr>
              <a:t>Better change the server port to 8889</a:t>
            </a:r>
            <a:endParaRPr lang="ko-KR" altLang="en-US" sz="2000" dirty="0">
              <a:solidFill>
                <a:srgbClr val="24292E"/>
              </a:solidFill>
              <a:latin typeface="+mn-ea"/>
              <a:cs typeface="Arial"/>
              <a:sym typeface="Arial"/>
            </a:endParaRPr>
          </a:p>
        </p:txBody>
      </p:sp>
      <p:sp>
        <p:nvSpPr>
          <p:cNvPr id="8" name="직사각형 7">
            <a:extLst>
              <a:ext uri="{FF2B5EF4-FFF2-40B4-BE49-F238E27FC236}">
                <a16:creationId xmlns:a16="http://schemas.microsoft.com/office/drawing/2014/main" id="{5DEDC0FE-1EAB-42A9-80A5-40DACFD7E571}"/>
              </a:ext>
            </a:extLst>
          </p:cNvPr>
          <p:cNvSpPr/>
          <p:nvPr/>
        </p:nvSpPr>
        <p:spPr>
          <a:xfrm>
            <a:off x="502285" y="2914057"/>
            <a:ext cx="7256525" cy="1077218"/>
          </a:xfrm>
          <a:prstGeom prst="rect">
            <a:avLst/>
          </a:prstGeom>
        </p:spPr>
        <p:txBody>
          <a:bodyPr wrap="square">
            <a:spAutoFit/>
          </a:bodyPr>
          <a:lstStyle/>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  &lt;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r>
              <a:rPr lang="en-US" altLang="ko-KR" sz="1600" dirty="0" err="1">
                <a:solidFill>
                  <a:srgbClr val="000000"/>
                </a:solidFill>
                <a:latin typeface="Consolas" panose="020B0609020204030204" pitchFamily="49" charset="0"/>
              </a:rPr>
              <a:t>org.springframework.cloud</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  &lt;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r>
              <a:rPr lang="en-US" altLang="ko-KR" sz="1600" dirty="0">
                <a:solidFill>
                  <a:srgbClr val="000000"/>
                </a:solidFill>
                <a:latin typeface="Consolas" panose="020B0609020204030204" pitchFamily="49" charset="0"/>
              </a:rPr>
              <a:t>spring-cloud-config-server</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endParaRPr lang="ko-KR" altLang="en-US" dirty="0"/>
          </a:p>
        </p:txBody>
      </p:sp>
      <p:sp>
        <p:nvSpPr>
          <p:cNvPr id="11" name="직사각형 10">
            <a:extLst>
              <a:ext uri="{FF2B5EF4-FFF2-40B4-BE49-F238E27FC236}">
                <a16:creationId xmlns:a16="http://schemas.microsoft.com/office/drawing/2014/main" id="{1FE7DB67-D049-4825-8449-89A472E6AF45}"/>
              </a:ext>
            </a:extLst>
          </p:cNvPr>
          <p:cNvSpPr/>
          <p:nvPr/>
        </p:nvSpPr>
        <p:spPr>
          <a:xfrm>
            <a:off x="561680" y="4155473"/>
            <a:ext cx="8980272" cy="1815882"/>
          </a:xfrm>
          <a:prstGeom prst="rect">
            <a:avLst/>
          </a:prstGeom>
        </p:spPr>
        <p:txBody>
          <a:bodyPr wrap="square">
            <a:spAutoFit/>
          </a:bodyPr>
          <a:lstStyle/>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SpringBootApplication</a:t>
            </a:r>
            <a:endParaRPr lang="en-US" altLang="ko-KR" sz="1600" dirty="0">
              <a:solidFill>
                <a:srgbClr val="646464"/>
              </a:solidFill>
              <a:latin typeface="Consolas" panose="020B0609020204030204" pitchFamily="49" charset="0"/>
            </a:endParaRP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EnableConfigServer</a:t>
            </a:r>
            <a:endParaRPr lang="en-US" altLang="ko-KR" sz="1600" dirty="0">
              <a:solidFill>
                <a:srgbClr val="646464"/>
              </a:solidFill>
              <a:latin typeface="Consolas" panose="020B0609020204030204" pitchFamily="49" charset="0"/>
            </a:endParaRP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ConfigApplication</a:t>
            </a:r>
            <a:r>
              <a:rPr lang="en-US" altLang="ko-KR" sz="1600" b="1"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b="1" dirty="0">
                <a:solidFill>
                  <a:srgbClr val="7F0055"/>
                </a:solidFill>
                <a:latin typeface="Consolas" panose="020B0609020204030204" pitchFamily="49" charset="0"/>
              </a:rPr>
              <a:t>  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static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void</a:t>
            </a:r>
            <a:r>
              <a:rPr lang="en-US" altLang="ko-KR" sz="1600" b="1" dirty="0">
                <a:solidFill>
                  <a:srgbClr val="000000"/>
                </a:solidFill>
                <a:latin typeface="Consolas" panose="020B0609020204030204" pitchFamily="49" charset="0"/>
              </a:rPr>
              <a:t> main(String[] </a:t>
            </a:r>
            <a:r>
              <a:rPr lang="en-US" altLang="ko-KR" sz="1600" b="1" dirty="0" err="1">
                <a:solidFill>
                  <a:srgbClr val="6A3E3E"/>
                </a:solidFill>
                <a:latin typeface="Consolas" panose="020B0609020204030204" pitchFamily="49" charset="0"/>
              </a:rPr>
              <a:t>args</a:t>
            </a:r>
            <a:r>
              <a:rPr lang="en-US" altLang="ko-KR" sz="1600" b="1"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    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SpringApplicationBuilder</a:t>
            </a:r>
            <a:r>
              <a:rPr lang="en-US" altLang="ko-KR" sz="1600" b="1" dirty="0">
                <a:solidFill>
                  <a:srgbClr val="000000"/>
                </a:solidFill>
                <a:latin typeface="Consolas" panose="020B0609020204030204" pitchFamily="49" charset="0"/>
              </a:rPr>
              <a:t>(</a:t>
            </a:r>
            <a:r>
              <a:rPr lang="en-US" altLang="ko-KR" sz="1600" b="1" dirty="0" err="1">
                <a:solidFill>
                  <a:srgbClr val="000000"/>
                </a:solidFill>
                <a:latin typeface="Consolas" panose="020B0609020204030204" pitchFamily="49" charset="0"/>
              </a:rPr>
              <a:t>ConfigApplication.</a:t>
            </a:r>
            <a:r>
              <a:rPr lang="en-US" altLang="ko-KR" sz="1600" b="1" dirty="0" err="1">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).web(</a:t>
            </a:r>
            <a:r>
              <a:rPr lang="en-US" altLang="ko-KR" sz="1600" b="1" dirty="0">
                <a:solidFill>
                  <a:srgbClr val="7F0055"/>
                </a:solidFill>
                <a:latin typeface="Consolas" panose="020B0609020204030204" pitchFamily="49" charset="0"/>
              </a:rPr>
              <a:t>true</a:t>
            </a:r>
            <a:r>
              <a:rPr lang="en-US" altLang="ko-KR" sz="1600" b="1" dirty="0">
                <a:solidFill>
                  <a:srgbClr val="000000"/>
                </a:solidFill>
                <a:latin typeface="Consolas" panose="020B0609020204030204" pitchFamily="49" charset="0"/>
              </a:rPr>
              <a:t>).run(</a:t>
            </a:r>
            <a:r>
              <a:rPr lang="en-US" altLang="ko-KR" sz="1600" b="1" dirty="0" err="1">
                <a:solidFill>
                  <a:srgbClr val="6A3E3E"/>
                </a:solidFill>
                <a:latin typeface="Consolas" panose="020B0609020204030204" pitchFamily="49" charset="0"/>
              </a:rPr>
              <a:t>args</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32825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47</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Client App Development</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74489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lnSpc>
                <a:spcPct val="150000"/>
              </a:lnSpc>
              <a:buFont typeface="Arial" panose="020B0604020202020204" pitchFamily="34" charset="0"/>
              <a:buChar char="•"/>
            </a:pPr>
            <a:r>
              <a:rPr lang="en-US" altLang="ko-KR" sz="2000" dirty="0">
                <a:solidFill>
                  <a:srgbClr val="24292E"/>
                </a:solidFill>
                <a:latin typeface="+mn-ea"/>
                <a:cs typeface="Arial"/>
                <a:sym typeface="Arial"/>
              </a:rPr>
              <a:t>spring-cloud-starter-config must be included in pom.xml</a:t>
            </a:r>
            <a:endParaRPr lang="ko-KR" altLang="en-US" sz="2000" dirty="0">
              <a:solidFill>
                <a:srgbClr val="24292E"/>
              </a:solidFill>
              <a:latin typeface="+mn-ea"/>
              <a:cs typeface="Arial"/>
              <a:sym typeface="Arial"/>
            </a:endParaRPr>
          </a:p>
        </p:txBody>
      </p:sp>
      <p:sp>
        <p:nvSpPr>
          <p:cNvPr id="8" name="직사각형 7">
            <a:extLst>
              <a:ext uri="{FF2B5EF4-FFF2-40B4-BE49-F238E27FC236}">
                <a16:creationId xmlns:a16="http://schemas.microsoft.com/office/drawing/2014/main" id="{5DEDC0FE-1EAB-42A9-80A5-40DACFD7E571}"/>
              </a:ext>
            </a:extLst>
          </p:cNvPr>
          <p:cNvSpPr/>
          <p:nvPr/>
        </p:nvSpPr>
        <p:spPr>
          <a:xfrm>
            <a:off x="1423554" y="2579842"/>
            <a:ext cx="7256525" cy="1077218"/>
          </a:xfrm>
          <a:prstGeom prst="rect">
            <a:avLst/>
          </a:prstGeom>
        </p:spPr>
        <p:txBody>
          <a:bodyPr wrap="square">
            <a:spAutoFit/>
          </a:bodyPr>
          <a:lstStyle/>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  &lt;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r>
              <a:rPr lang="en-US" altLang="ko-KR" sz="1600" dirty="0" err="1">
                <a:solidFill>
                  <a:srgbClr val="000000"/>
                </a:solidFill>
                <a:latin typeface="Consolas" panose="020B0609020204030204" pitchFamily="49" charset="0"/>
              </a:rPr>
              <a:t>org.springframework.cloud</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  &lt;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r>
              <a:rPr lang="en-US" altLang="ko-KR" sz="1600" dirty="0">
                <a:solidFill>
                  <a:srgbClr val="000000"/>
                </a:solidFill>
                <a:latin typeface="Consolas" panose="020B0609020204030204" pitchFamily="49" charset="0"/>
              </a:rPr>
              <a:t>spring-cloud-</a:t>
            </a:r>
            <a:r>
              <a:rPr lang="en-US" altLang="ko-KR" sz="1600" dirty="0" err="1">
                <a:solidFill>
                  <a:srgbClr val="000000"/>
                </a:solidFill>
                <a:latin typeface="Consolas" panose="020B0609020204030204" pitchFamily="49" charset="0"/>
              </a:rPr>
              <a:t>stater</a:t>
            </a:r>
            <a:r>
              <a:rPr lang="en-US" altLang="ko-KR" sz="1600" dirty="0">
                <a:solidFill>
                  <a:srgbClr val="000000"/>
                </a:solidFill>
                <a:latin typeface="Consolas" panose="020B0609020204030204" pitchFamily="49" charset="0"/>
              </a:rPr>
              <a:t>-config</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endParaRPr lang="ko-KR" altLang="en-US" dirty="0"/>
          </a:p>
        </p:txBody>
      </p:sp>
      <p:sp>
        <p:nvSpPr>
          <p:cNvPr id="5" name="직사각형 4">
            <a:extLst>
              <a:ext uri="{FF2B5EF4-FFF2-40B4-BE49-F238E27FC236}">
                <a16:creationId xmlns:a16="http://schemas.microsoft.com/office/drawing/2014/main" id="{5C007060-05D7-4BF8-94CE-C46E632D624B}"/>
              </a:ext>
            </a:extLst>
          </p:cNvPr>
          <p:cNvSpPr/>
          <p:nvPr/>
        </p:nvSpPr>
        <p:spPr>
          <a:xfrm>
            <a:off x="1506682" y="3983443"/>
            <a:ext cx="4953000" cy="1569660"/>
          </a:xfrm>
          <a:prstGeom prst="rect">
            <a:avLst/>
          </a:prstGeom>
        </p:spPr>
        <p:txBody>
          <a:bodyPr>
            <a:spAutoFit/>
          </a:bodyPr>
          <a:lstStyle/>
          <a:p>
            <a:r>
              <a:rPr lang="en-US" altLang="ko-KR" sz="1600" dirty="0">
                <a:solidFill>
                  <a:srgbClr val="00C832"/>
                </a:solidFill>
                <a:latin typeface="Consolas" panose="020B0609020204030204" pitchFamily="49" charset="0"/>
              </a:rPr>
              <a:t>spring:</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application: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name:</a:t>
            </a:r>
            <a:r>
              <a:rPr lang="en-US" altLang="ko-KR" sz="1600" dirty="0">
                <a:solidFill>
                  <a:srgbClr val="000000"/>
                </a:solidFill>
                <a:latin typeface="Consolas" panose="020B0609020204030204" pitchFamily="49" charset="0"/>
              </a:rPr>
              <a:t> client-service</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cloud:</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config:</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uri</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http://localhost:8889</a:t>
            </a:r>
            <a:endParaRPr lang="ko-KR" altLang="en-US" dirty="0"/>
          </a:p>
        </p:txBody>
      </p:sp>
      <p:sp>
        <p:nvSpPr>
          <p:cNvPr id="7" name="말풍선: 사각형 6">
            <a:extLst>
              <a:ext uri="{FF2B5EF4-FFF2-40B4-BE49-F238E27FC236}">
                <a16:creationId xmlns:a16="http://schemas.microsoft.com/office/drawing/2014/main" id="{A2056FE5-CD18-4058-956E-552255311CAE}"/>
              </a:ext>
            </a:extLst>
          </p:cNvPr>
          <p:cNvSpPr/>
          <p:nvPr/>
        </p:nvSpPr>
        <p:spPr>
          <a:xfrm>
            <a:off x="6289964" y="4110182"/>
            <a:ext cx="2890981" cy="744892"/>
          </a:xfrm>
          <a:prstGeom prst="wedgeRectCallout">
            <a:avLst>
              <a:gd name="adj1" fmla="val -87925"/>
              <a:gd name="adj2" fmla="val 62500"/>
            </a:avLst>
          </a:prstGeom>
          <a:solidFill>
            <a:schemeClr val="bg1">
              <a:lumMod val="95000"/>
            </a:schemeClr>
          </a:solid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Bootstrap context settings</a:t>
            </a:r>
            <a:endParaRPr lang="ko-KR" altLang="en-US" dirty="0">
              <a:solidFill>
                <a:schemeClr val="tx1"/>
              </a:solidFill>
            </a:endParaRPr>
          </a:p>
        </p:txBody>
      </p:sp>
    </p:spTree>
    <p:extLst>
      <p:ext uri="{BB962C8B-B14F-4D97-AF65-F5344CB8AC3E}">
        <p14:creationId xmlns:p14="http://schemas.microsoft.com/office/powerpoint/2010/main" val="2172426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48</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Add Eureka Server</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2430258"/>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The client property has the network address of the discovery service, i.e. the Eureka server must be running before the client is started</a:t>
            </a:r>
          </a:p>
          <a:p>
            <a:pPr marL="342900" indent="-342900">
              <a:buFont typeface="Arial" panose="020B0604020202020204" pitchFamily="34" charset="0"/>
              <a:buChar char="•"/>
            </a:pPr>
            <a:r>
              <a:rPr lang="en-US" altLang="ko-KR" sz="2000" dirty="0">
                <a:solidFill>
                  <a:srgbClr val="24292E"/>
                </a:solidFill>
                <a:latin typeface="+mn-ea"/>
                <a:cs typeface="Arial"/>
                <a:sym typeface="Arial"/>
              </a:rPr>
              <a:t>Store Eureka's property files on the config server</a:t>
            </a:r>
          </a:p>
          <a:p>
            <a:pPr marL="342900" indent="-342900">
              <a:buFont typeface="Arial" panose="020B0604020202020204" pitchFamily="34" charset="0"/>
              <a:buChar char="•"/>
            </a:pPr>
            <a:r>
              <a:rPr lang="en-US" altLang="ko-KR" sz="2000" dirty="0">
                <a:solidFill>
                  <a:srgbClr val="24292E"/>
                </a:solidFill>
                <a:latin typeface="+mn-ea"/>
                <a:cs typeface="Arial"/>
                <a:sym typeface="Arial"/>
              </a:rPr>
              <a:t>Eureka fetches settings stored in the specified profile at startup</a:t>
            </a:r>
          </a:p>
          <a:p>
            <a:pPr marL="342900" indent="-342900">
              <a:buFont typeface="Arial" panose="020B0604020202020204" pitchFamily="34" charset="0"/>
              <a:buChar char="•"/>
            </a:pPr>
            <a:r>
              <a:rPr lang="en-US" altLang="ko-KR" sz="2000" dirty="0">
                <a:solidFill>
                  <a:srgbClr val="24292E"/>
                </a:solidFill>
                <a:latin typeface="+mn-ea"/>
                <a:cs typeface="Arial"/>
                <a:sym typeface="Arial"/>
              </a:rPr>
              <a:t>File name rules must be consistent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Eureka server startup requires setting the --</a:t>
            </a:r>
            <a:r>
              <a:rPr lang="en-US" altLang="ko-KR" sz="2000" dirty="0" err="1">
                <a:solidFill>
                  <a:srgbClr val="24292E"/>
                </a:solidFill>
                <a:latin typeface="+mn-ea"/>
                <a:cs typeface="Arial"/>
                <a:sym typeface="Arial"/>
              </a:rPr>
              <a:t>spring.profiles.active</a:t>
            </a:r>
            <a:r>
              <a:rPr lang="en-US" altLang="ko-KR" sz="2000" dirty="0">
                <a:solidFill>
                  <a:srgbClr val="24292E"/>
                </a:solidFill>
                <a:latin typeface="+mn-ea"/>
                <a:cs typeface="Arial"/>
                <a:sym typeface="Arial"/>
              </a:rPr>
              <a:t> property to a different profile name and entering peer-to-peer communication mode</a:t>
            </a:r>
            <a:endParaRPr lang="ko-KR" altLang="en-US" sz="2000" dirty="0">
              <a:solidFill>
                <a:srgbClr val="24292E"/>
              </a:solidFill>
              <a:latin typeface="+mn-ea"/>
              <a:cs typeface="Arial"/>
              <a:sym typeface="Arial"/>
            </a:endParaRPr>
          </a:p>
        </p:txBody>
      </p:sp>
      <p:sp>
        <p:nvSpPr>
          <p:cNvPr id="7" name="직사각형 6">
            <a:extLst>
              <a:ext uri="{FF2B5EF4-FFF2-40B4-BE49-F238E27FC236}">
                <a16:creationId xmlns:a16="http://schemas.microsoft.com/office/drawing/2014/main" id="{2498BE39-3574-4FE8-8706-8E7646D36D99}"/>
              </a:ext>
            </a:extLst>
          </p:cNvPr>
          <p:cNvSpPr/>
          <p:nvPr/>
        </p:nvSpPr>
        <p:spPr>
          <a:xfrm>
            <a:off x="869373" y="4370456"/>
            <a:ext cx="4953000" cy="1754326"/>
          </a:xfrm>
          <a:prstGeom prst="rect">
            <a:avLst/>
          </a:prstGeom>
        </p:spPr>
        <p:txBody>
          <a:bodyPr>
            <a:spAutoFit/>
          </a:bodyPr>
          <a:lstStyle/>
          <a:p>
            <a:r>
              <a:rPr lang="en-US" altLang="ko-KR" dirty="0">
                <a:solidFill>
                  <a:srgbClr val="00C832"/>
                </a:solidFill>
                <a:latin typeface="Consolas" panose="020B0609020204030204" pitchFamily="49" charset="0"/>
              </a:rPr>
              <a:t>spring:</a:t>
            </a:r>
            <a:r>
              <a:rPr lang="en-US" altLang="ko-KR" dirty="0">
                <a:solidFill>
                  <a:srgbClr val="000000"/>
                </a:solidFill>
                <a:latin typeface="Consolas" panose="020B0609020204030204" pitchFamily="49" charset="0"/>
              </a:rPr>
              <a:t>  </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application:</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name:</a:t>
            </a:r>
            <a:r>
              <a:rPr lang="en-US" altLang="ko-KR" dirty="0">
                <a:solidFill>
                  <a:srgbClr val="000000"/>
                </a:solidFill>
                <a:latin typeface="Consolas" panose="020B0609020204030204" pitchFamily="49" charset="0"/>
              </a:rPr>
              <a:t> discovery-service</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cloud:</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config:</a:t>
            </a:r>
          </a:p>
          <a:p>
            <a:r>
              <a:rPr lang="en-US" altLang="ko-KR" dirty="0">
                <a:solidFill>
                  <a:srgbClr val="000000"/>
                </a:solidFill>
                <a:latin typeface="Consolas" panose="020B0609020204030204" pitchFamily="49" charset="0"/>
              </a:rPr>
              <a:t>      </a:t>
            </a:r>
            <a:r>
              <a:rPr lang="en-US" altLang="ko-KR" dirty="0" err="1">
                <a:solidFill>
                  <a:srgbClr val="00C832"/>
                </a:solidFill>
                <a:latin typeface="Consolas" panose="020B0609020204030204" pitchFamily="49" charset="0"/>
              </a:rPr>
              <a:t>uri</a:t>
            </a:r>
            <a:r>
              <a:rPr lang="en-US" altLang="ko-KR" dirty="0">
                <a:solidFill>
                  <a:srgbClr val="00C832"/>
                </a:solidFill>
                <a:latin typeface="Consolas" panose="020B0609020204030204" pitchFamily="49" charset="0"/>
              </a:rPr>
              <a:t>:</a:t>
            </a:r>
            <a:r>
              <a:rPr lang="en-US" altLang="ko-KR" dirty="0">
                <a:solidFill>
                  <a:srgbClr val="000000"/>
                </a:solidFill>
                <a:latin typeface="Consolas" panose="020B0609020204030204" pitchFamily="49" charset="0"/>
              </a:rPr>
              <a:t> http://localhost:8889</a:t>
            </a:r>
            <a:endParaRPr lang="ko-KR" altLang="en-US" sz="2000" dirty="0"/>
          </a:p>
        </p:txBody>
      </p:sp>
    </p:spTree>
    <p:extLst>
      <p:ext uri="{BB962C8B-B14F-4D97-AF65-F5344CB8AC3E}">
        <p14:creationId xmlns:p14="http://schemas.microsoft.com/office/powerpoint/2010/main" val="2995222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49</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Add Eureka Server</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1" name="사각형: 둥근 모서리 10">
            <a:extLst>
              <a:ext uri="{FF2B5EF4-FFF2-40B4-BE49-F238E27FC236}">
                <a16:creationId xmlns:a16="http://schemas.microsoft.com/office/drawing/2014/main" id="{EF761DA1-FB0E-476B-9714-D4457B7595EE}"/>
              </a:ext>
            </a:extLst>
          </p:cNvPr>
          <p:cNvSpPr/>
          <p:nvPr/>
        </p:nvSpPr>
        <p:spPr>
          <a:xfrm>
            <a:off x="1414521" y="2750594"/>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App #2</a:t>
            </a:r>
          </a:p>
          <a:p>
            <a:pPr algn="ctr"/>
            <a:r>
              <a:rPr lang="en-US" altLang="ko-KR" dirty="0">
                <a:solidFill>
                  <a:schemeClr val="tx1"/>
                </a:solidFill>
              </a:rPr>
              <a:t>localhost:8082</a:t>
            </a:r>
            <a:endParaRPr lang="ko-KR" altLang="en-US" dirty="0">
              <a:solidFill>
                <a:schemeClr val="tx1"/>
              </a:solidFill>
            </a:endParaRPr>
          </a:p>
        </p:txBody>
      </p:sp>
      <p:sp>
        <p:nvSpPr>
          <p:cNvPr id="12" name="사각형: 둥근 모서리 11">
            <a:extLst>
              <a:ext uri="{FF2B5EF4-FFF2-40B4-BE49-F238E27FC236}">
                <a16:creationId xmlns:a16="http://schemas.microsoft.com/office/drawing/2014/main" id="{C0A503E1-A56D-4393-A1DB-FE6D5F84FE85}"/>
              </a:ext>
            </a:extLst>
          </p:cNvPr>
          <p:cNvSpPr/>
          <p:nvPr/>
        </p:nvSpPr>
        <p:spPr>
          <a:xfrm>
            <a:off x="1416576" y="4034233"/>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Eureka #2</a:t>
            </a:r>
          </a:p>
          <a:p>
            <a:pPr algn="ctr"/>
            <a:r>
              <a:rPr lang="en-US" altLang="ko-KR" dirty="0">
                <a:solidFill>
                  <a:schemeClr val="tx1"/>
                </a:solidFill>
              </a:rPr>
              <a:t>localhost:8762</a:t>
            </a:r>
            <a:endParaRPr lang="ko-KR" altLang="en-US" dirty="0">
              <a:solidFill>
                <a:schemeClr val="tx1"/>
              </a:solidFill>
            </a:endParaRPr>
          </a:p>
        </p:txBody>
      </p:sp>
      <p:sp>
        <p:nvSpPr>
          <p:cNvPr id="20" name="사각형: 둥근 모서리 19">
            <a:extLst>
              <a:ext uri="{FF2B5EF4-FFF2-40B4-BE49-F238E27FC236}">
                <a16:creationId xmlns:a16="http://schemas.microsoft.com/office/drawing/2014/main" id="{ECDD50DB-031F-4569-AFEF-C2736FE2C5AB}"/>
              </a:ext>
            </a:extLst>
          </p:cNvPr>
          <p:cNvSpPr/>
          <p:nvPr/>
        </p:nvSpPr>
        <p:spPr>
          <a:xfrm>
            <a:off x="4254888" y="2763898"/>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App #1</a:t>
            </a:r>
          </a:p>
          <a:p>
            <a:pPr algn="ctr"/>
            <a:r>
              <a:rPr lang="en-US" altLang="ko-KR" dirty="0">
                <a:solidFill>
                  <a:schemeClr val="tx1"/>
                </a:solidFill>
              </a:rPr>
              <a:t>localhost:8081</a:t>
            </a:r>
            <a:endParaRPr lang="ko-KR" altLang="en-US" dirty="0">
              <a:solidFill>
                <a:schemeClr val="tx1"/>
              </a:solidFill>
            </a:endParaRPr>
          </a:p>
        </p:txBody>
      </p:sp>
      <p:sp>
        <p:nvSpPr>
          <p:cNvPr id="21" name="사각형: 둥근 모서리 20">
            <a:extLst>
              <a:ext uri="{FF2B5EF4-FFF2-40B4-BE49-F238E27FC236}">
                <a16:creationId xmlns:a16="http://schemas.microsoft.com/office/drawing/2014/main" id="{A6F5772F-AC57-4492-A6BC-E4D18B513EA4}"/>
              </a:ext>
            </a:extLst>
          </p:cNvPr>
          <p:cNvSpPr/>
          <p:nvPr/>
        </p:nvSpPr>
        <p:spPr>
          <a:xfrm>
            <a:off x="4256943" y="4047537"/>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Eureka #1</a:t>
            </a:r>
          </a:p>
          <a:p>
            <a:pPr algn="ctr"/>
            <a:r>
              <a:rPr lang="en-US" altLang="ko-KR" dirty="0">
                <a:solidFill>
                  <a:schemeClr val="tx1"/>
                </a:solidFill>
              </a:rPr>
              <a:t>localhost:8761</a:t>
            </a:r>
            <a:endParaRPr lang="ko-KR" altLang="en-US" dirty="0">
              <a:solidFill>
                <a:schemeClr val="tx1"/>
              </a:solidFill>
            </a:endParaRPr>
          </a:p>
        </p:txBody>
      </p:sp>
      <p:sp>
        <p:nvSpPr>
          <p:cNvPr id="22" name="사각형: 둥근 모서리 21">
            <a:extLst>
              <a:ext uri="{FF2B5EF4-FFF2-40B4-BE49-F238E27FC236}">
                <a16:creationId xmlns:a16="http://schemas.microsoft.com/office/drawing/2014/main" id="{B4D13F24-65F3-4B96-A291-84D7833B699D}"/>
              </a:ext>
            </a:extLst>
          </p:cNvPr>
          <p:cNvSpPr/>
          <p:nvPr/>
        </p:nvSpPr>
        <p:spPr>
          <a:xfrm>
            <a:off x="4254888" y="5640101"/>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Config Server</a:t>
            </a:r>
          </a:p>
          <a:p>
            <a:pPr algn="ctr"/>
            <a:r>
              <a:rPr lang="en-US" altLang="ko-KR" dirty="0">
                <a:solidFill>
                  <a:schemeClr val="tx1"/>
                </a:solidFill>
              </a:rPr>
              <a:t>localhost:8889</a:t>
            </a:r>
            <a:endParaRPr lang="ko-KR" altLang="en-US" dirty="0">
              <a:solidFill>
                <a:schemeClr val="tx1"/>
              </a:solidFill>
            </a:endParaRPr>
          </a:p>
        </p:txBody>
      </p:sp>
      <p:sp>
        <p:nvSpPr>
          <p:cNvPr id="27" name="사각형: 둥근 모서리 26">
            <a:extLst>
              <a:ext uri="{FF2B5EF4-FFF2-40B4-BE49-F238E27FC236}">
                <a16:creationId xmlns:a16="http://schemas.microsoft.com/office/drawing/2014/main" id="{FC437854-58FE-46FE-87FD-3F5F6AB6718C}"/>
              </a:ext>
            </a:extLst>
          </p:cNvPr>
          <p:cNvSpPr/>
          <p:nvPr/>
        </p:nvSpPr>
        <p:spPr>
          <a:xfrm>
            <a:off x="7151471" y="2750594"/>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App #3</a:t>
            </a:r>
          </a:p>
          <a:p>
            <a:pPr algn="ctr"/>
            <a:r>
              <a:rPr lang="en-US" altLang="ko-KR" dirty="0">
                <a:solidFill>
                  <a:schemeClr val="tx1"/>
                </a:solidFill>
              </a:rPr>
              <a:t>localhost:8083</a:t>
            </a:r>
            <a:endParaRPr lang="ko-KR" altLang="en-US" dirty="0">
              <a:solidFill>
                <a:schemeClr val="tx1"/>
              </a:solidFill>
            </a:endParaRPr>
          </a:p>
        </p:txBody>
      </p:sp>
      <p:sp>
        <p:nvSpPr>
          <p:cNvPr id="28" name="사각형: 둥근 모서리 27">
            <a:extLst>
              <a:ext uri="{FF2B5EF4-FFF2-40B4-BE49-F238E27FC236}">
                <a16:creationId xmlns:a16="http://schemas.microsoft.com/office/drawing/2014/main" id="{B3B5BC46-A16F-472C-A8C6-230842F9AD9D}"/>
              </a:ext>
            </a:extLst>
          </p:cNvPr>
          <p:cNvSpPr/>
          <p:nvPr/>
        </p:nvSpPr>
        <p:spPr>
          <a:xfrm>
            <a:off x="7153526" y="4034233"/>
            <a:ext cx="2025181" cy="736430"/>
          </a:xfrm>
          <a:prstGeom prst="roundRect">
            <a:avLst/>
          </a:prstGeom>
          <a:no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Eureka #3</a:t>
            </a:r>
          </a:p>
          <a:p>
            <a:pPr algn="ctr"/>
            <a:r>
              <a:rPr lang="en-US" altLang="ko-KR" dirty="0">
                <a:solidFill>
                  <a:schemeClr val="tx1"/>
                </a:solidFill>
              </a:rPr>
              <a:t>localhost:8763</a:t>
            </a:r>
            <a:endParaRPr lang="ko-KR" altLang="en-US" dirty="0">
              <a:solidFill>
                <a:schemeClr val="tx1"/>
              </a:solidFill>
            </a:endParaRPr>
          </a:p>
        </p:txBody>
      </p:sp>
      <p:cxnSp>
        <p:nvCxnSpPr>
          <p:cNvPr id="8" name="직선 화살표 연결선 7">
            <a:extLst>
              <a:ext uri="{FF2B5EF4-FFF2-40B4-BE49-F238E27FC236}">
                <a16:creationId xmlns:a16="http://schemas.microsoft.com/office/drawing/2014/main" id="{387DAB47-7FDF-4DB2-B930-DFA25ADA74E2}"/>
              </a:ext>
            </a:extLst>
          </p:cNvPr>
          <p:cNvCxnSpPr/>
          <p:nvPr/>
        </p:nvCxnSpPr>
        <p:spPr>
          <a:xfrm>
            <a:off x="2415538" y="3470814"/>
            <a:ext cx="0" cy="5634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A191D7A4-4B10-4904-95F4-F3D7070E4E33}"/>
              </a:ext>
            </a:extLst>
          </p:cNvPr>
          <p:cNvCxnSpPr/>
          <p:nvPr/>
        </p:nvCxnSpPr>
        <p:spPr>
          <a:xfrm>
            <a:off x="5267479" y="3484118"/>
            <a:ext cx="0" cy="5634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67EB7837-DB99-4CD1-89C4-6DC26AB551D3}"/>
              </a:ext>
            </a:extLst>
          </p:cNvPr>
          <p:cNvCxnSpPr/>
          <p:nvPr/>
        </p:nvCxnSpPr>
        <p:spPr>
          <a:xfrm>
            <a:off x="8229829" y="3500328"/>
            <a:ext cx="0" cy="5634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098ECB1B-64DA-4B35-9911-F1E0D0C5ED2A}"/>
              </a:ext>
            </a:extLst>
          </p:cNvPr>
          <p:cNvCxnSpPr>
            <a:stCxn id="22" idx="1"/>
            <a:endCxn id="12" idx="2"/>
          </p:cNvCxnSpPr>
          <p:nvPr/>
        </p:nvCxnSpPr>
        <p:spPr>
          <a:xfrm flipH="1" flipV="1">
            <a:off x="2429167" y="4770663"/>
            <a:ext cx="1825721" cy="1237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4DA0CCB9-F9C1-4254-A601-04A7365D6020}"/>
              </a:ext>
            </a:extLst>
          </p:cNvPr>
          <p:cNvCxnSpPr>
            <a:stCxn id="22" idx="0"/>
            <a:endCxn id="21" idx="2"/>
          </p:cNvCxnSpPr>
          <p:nvPr/>
        </p:nvCxnSpPr>
        <p:spPr>
          <a:xfrm flipV="1">
            <a:off x="5267479" y="4783967"/>
            <a:ext cx="2055" cy="856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78BD86C1-1B0D-4200-91D2-3D561E97D0AF}"/>
              </a:ext>
            </a:extLst>
          </p:cNvPr>
          <p:cNvCxnSpPr>
            <a:cxnSpLocks/>
            <a:endCxn id="28" idx="2"/>
          </p:cNvCxnSpPr>
          <p:nvPr/>
        </p:nvCxnSpPr>
        <p:spPr>
          <a:xfrm flipV="1">
            <a:off x="6280069" y="4770663"/>
            <a:ext cx="1886048" cy="1237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연결선: 구부러짐 40">
            <a:extLst>
              <a:ext uri="{FF2B5EF4-FFF2-40B4-BE49-F238E27FC236}">
                <a16:creationId xmlns:a16="http://schemas.microsoft.com/office/drawing/2014/main" id="{FFEF1A3F-1DE0-46EF-BF22-9D62E9357072}"/>
              </a:ext>
            </a:extLst>
          </p:cNvPr>
          <p:cNvCxnSpPr>
            <a:stCxn id="22" idx="1"/>
            <a:endCxn id="11" idx="0"/>
          </p:cNvCxnSpPr>
          <p:nvPr/>
        </p:nvCxnSpPr>
        <p:spPr>
          <a:xfrm rot="10800000">
            <a:off x="2427112" y="2750594"/>
            <a:ext cx="1827776" cy="3257722"/>
          </a:xfrm>
          <a:prstGeom prst="curvedConnector4">
            <a:avLst>
              <a:gd name="adj1" fmla="val 210789"/>
              <a:gd name="adj2" fmla="val 1243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연결선: 구부러짐 42">
            <a:extLst>
              <a:ext uri="{FF2B5EF4-FFF2-40B4-BE49-F238E27FC236}">
                <a16:creationId xmlns:a16="http://schemas.microsoft.com/office/drawing/2014/main" id="{ED99BF1E-DA02-430F-948A-FE9BCB774E8A}"/>
              </a:ext>
            </a:extLst>
          </p:cNvPr>
          <p:cNvCxnSpPr>
            <a:cxnSpLocks/>
            <a:stCxn id="22" idx="3"/>
            <a:endCxn id="27" idx="0"/>
          </p:cNvCxnSpPr>
          <p:nvPr/>
        </p:nvCxnSpPr>
        <p:spPr>
          <a:xfrm flipV="1">
            <a:off x="6280069" y="2750594"/>
            <a:ext cx="1883993" cy="3257722"/>
          </a:xfrm>
          <a:prstGeom prst="curvedConnector4">
            <a:avLst>
              <a:gd name="adj1" fmla="val 184910"/>
              <a:gd name="adj2" fmla="val 1262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연결선: 구부러짐 48">
            <a:extLst>
              <a:ext uri="{FF2B5EF4-FFF2-40B4-BE49-F238E27FC236}">
                <a16:creationId xmlns:a16="http://schemas.microsoft.com/office/drawing/2014/main" id="{71B0ECD0-960E-4E31-A18A-2A971C8E1F6E}"/>
              </a:ext>
            </a:extLst>
          </p:cNvPr>
          <p:cNvCxnSpPr>
            <a:cxnSpLocks/>
            <a:endCxn id="20" idx="0"/>
          </p:cNvCxnSpPr>
          <p:nvPr/>
        </p:nvCxnSpPr>
        <p:spPr>
          <a:xfrm rot="5400000" flipH="1" flipV="1">
            <a:off x="3521551" y="3880870"/>
            <a:ext cx="2862900" cy="628956"/>
          </a:xfrm>
          <a:prstGeom prst="curvedConnector5">
            <a:avLst>
              <a:gd name="adj1" fmla="val 28427"/>
              <a:gd name="adj2" fmla="val -175523"/>
              <a:gd name="adj3" fmla="val 12702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19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5</a:t>
            </a:fld>
            <a:endParaRPr lang="ko-KR" altLang="en-US"/>
          </a:p>
        </p:txBody>
      </p:sp>
      <p:sp>
        <p:nvSpPr>
          <p:cNvPr id="2" name="제목 1"/>
          <p:cNvSpPr>
            <a:spLocks noGrp="1"/>
          </p:cNvSpPr>
          <p:nvPr>
            <p:ph type="title"/>
          </p:nvPr>
        </p:nvSpPr>
        <p:spPr>
          <a:xfrm>
            <a:off x="993138" y="481469"/>
            <a:ext cx="1578958" cy="332399"/>
          </a:xfrm>
        </p:spPr>
        <p:txBody>
          <a:bodyPr/>
          <a:lstStyle/>
          <a:p>
            <a:r>
              <a:rPr lang="en-US" altLang="ko-KR" dirty="0"/>
              <a:t>Netflix OSS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Creating a Java HTTP Client</a:t>
            </a:r>
            <a:endParaRPr lang="ko-KR" altLang="en-US" dirty="0"/>
          </a:p>
        </p:txBody>
      </p:sp>
      <p:sp>
        <p:nvSpPr>
          <p:cNvPr id="3" name="텍스트 개체 틀 2"/>
          <p:cNvSpPr>
            <a:spLocks noGrp="1"/>
          </p:cNvSpPr>
          <p:nvPr>
            <p:ph type="body" sz="quarter" idx="14"/>
          </p:nvPr>
        </p:nvSpPr>
        <p:spPr/>
        <p:txBody>
          <a:bodyPr/>
          <a:lstStyle/>
          <a:p>
            <a:r>
              <a:rPr lang="en-US" altLang="ko-KR" dirty="0"/>
              <a:t>01</a:t>
            </a:r>
            <a:endParaRPr lang="ko-KR" altLang="en-US" dirty="0"/>
          </a:p>
        </p:txBody>
      </p:sp>
      <p:sp>
        <p:nvSpPr>
          <p:cNvPr id="13" name="모서리가 둥근 직사각형 12"/>
          <p:cNvSpPr/>
          <p:nvPr/>
        </p:nvSpPr>
        <p:spPr>
          <a:xfrm>
            <a:off x="511702" y="1741350"/>
            <a:ext cx="8785225" cy="338297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Feign is a declarative REST client and helps you create web service clients easily. </a:t>
            </a:r>
          </a:p>
          <a:p>
            <a:pPr marL="342900" indent="-342900">
              <a:buFont typeface="Arial" panose="020B0604020202020204" pitchFamily="34" charset="0"/>
              <a:buChar char="•"/>
            </a:pPr>
            <a:r>
              <a:rPr lang="en-US" altLang="ko-KR" sz="2000" dirty="0">
                <a:solidFill>
                  <a:srgbClr val="24292E"/>
                </a:solidFill>
                <a:latin typeface="+mn-ea"/>
                <a:cs typeface="Arial"/>
                <a:sym typeface="Arial"/>
              </a:rPr>
              <a:t>Real-world implementations run when the app is executed simply by the developer declaring the announcement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Use spring-cloud-starter-feign starter to add Feign</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Integrated with ribbon clients to provide ribbon capabilities such as communication with discovery services and load distribution</a:t>
            </a:r>
            <a:endParaRPr lang="ko-KR" altLang="en-US" sz="2000" dirty="0">
              <a:solidFill>
                <a:srgbClr val="24292E"/>
              </a:solidFill>
              <a:latin typeface="+mn-ea"/>
              <a:cs typeface="Arial"/>
              <a:sym typeface="Arial"/>
            </a:endParaRPr>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Tree>
    <p:extLst>
      <p:ext uri="{BB962C8B-B14F-4D97-AF65-F5344CB8AC3E}">
        <p14:creationId xmlns:p14="http://schemas.microsoft.com/office/powerpoint/2010/main" val="4002862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50</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Using a client-side bootstrap approach</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0"/>
            <a:ext cx="8785225" cy="3765184"/>
          </a:xfrm>
          <a:prstGeom prst="roundRect">
            <a:avLst>
              <a:gd name="adj" fmla="val 5392"/>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All apps must have the network location of the configuration server</a:t>
            </a:r>
          </a:p>
          <a:p>
            <a:pPr marL="342900" indent="-342900">
              <a:buFont typeface="Arial" panose="020B0604020202020204" pitchFamily="34" charset="0"/>
              <a:buChar char="•"/>
            </a:pPr>
            <a:r>
              <a:rPr lang="en-US" altLang="ko-KR" sz="2000" dirty="0">
                <a:solidFill>
                  <a:srgbClr val="24292E"/>
                </a:solidFill>
                <a:latin typeface="+mn-ea"/>
                <a:cs typeface="Arial"/>
                <a:sym typeface="Arial"/>
              </a:rPr>
              <a:t>Service Discovery network location is also saved as an attribute</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configuration server is also a spring boot app, so you must also register with Eureka</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To do this, set the service discovery attribute in </a:t>
            </a:r>
            <a:r>
              <a:rPr lang="en-US" altLang="ko-KR" sz="2000" dirty="0" err="1">
                <a:solidFill>
                  <a:srgbClr val="24292E"/>
                </a:solidFill>
                <a:latin typeface="+mn-ea"/>
                <a:cs typeface="Arial"/>
                <a:sym typeface="Arial"/>
              </a:rPr>
              <a:t>bootstrap.yml</a:t>
            </a:r>
            <a:r>
              <a:rPr lang="en-US" altLang="ko-KR" sz="2000" dirty="0">
                <a:solidFill>
                  <a:srgbClr val="24292E"/>
                </a:solidFill>
                <a:latin typeface="+mn-ea"/>
                <a:cs typeface="Arial"/>
                <a:sym typeface="Arial"/>
              </a:rPr>
              <a:t> instead of using the spring.cloud.config.url attribute</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default behavior of apps using spring-cloud-config-client artifacts can be divided into two</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Config First Bootstrap: Config client connects to config server at startup to initialize contact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Discovery First Bootstrap: How configuration servers are registered with Eureka servers and all apps use Discovery clients to find configuration servers</a:t>
            </a:r>
            <a:endParaRPr lang="ko-KR" altLang="en-US" sz="2000" dirty="0">
              <a:solidFill>
                <a:srgbClr val="24292E"/>
              </a:solidFill>
              <a:latin typeface="+mn-ea"/>
              <a:cs typeface="Arial"/>
              <a:sym typeface="Arial"/>
            </a:endParaRPr>
          </a:p>
        </p:txBody>
      </p:sp>
    </p:spTree>
    <p:extLst>
      <p:ext uri="{BB962C8B-B14F-4D97-AF65-F5344CB8AC3E}">
        <p14:creationId xmlns:p14="http://schemas.microsoft.com/office/powerpoint/2010/main" val="999623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51</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Config Server Discovery</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74489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The discovery server takes the simple configuration from </a:t>
            </a:r>
            <a:r>
              <a:rPr lang="en-US" altLang="ko-KR" sz="2000" dirty="0" err="1">
                <a:solidFill>
                  <a:srgbClr val="24292E"/>
                </a:solidFill>
                <a:latin typeface="+mn-ea"/>
                <a:cs typeface="Arial"/>
                <a:sym typeface="Arial"/>
              </a:rPr>
              <a:t>bootstrap.yml</a:t>
            </a:r>
            <a:r>
              <a:rPr lang="en-US" altLang="ko-KR" sz="2000" dirty="0">
                <a:solidFill>
                  <a:srgbClr val="24292E"/>
                </a:solidFill>
                <a:latin typeface="+mn-ea"/>
                <a:cs typeface="Arial"/>
                <a:sym typeface="Arial"/>
              </a:rPr>
              <a:t>, not from remote properties</a:t>
            </a:r>
          </a:p>
        </p:txBody>
      </p:sp>
      <p:sp>
        <p:nvSpPr>
          <p:cNvPr id="5" name="직사각형 4">
            <a:extLst>
              <a:ext uri="{FF2B5EF4-FFF2-40B4-BE49-F238E27FC236}">
                <a16:creationId xmlns:a16="http://schemas.microsoft.com/office/drawing/2014/main" id="{A5788A18-104B-4283-B6B8-C64945F4CAC4}"/>
              </a:ext>
            </a:extLst>
          </p:cNvPr>
          <p:cNvSpPr/>
          <p:nvPr/>
        </p:nvSpPr>
        <p:spPr>
          <a:xfrm>
            <a:off x="1962710" y="2749667"/>
            <a:ext cx="4953000" cy="2800767"/>
          </a:xfrm>
          <a:prstGeom prst="rect">
            <a:avLst/>
          </a:prstGeom>
        </p:spPr>
        <p:txBody>
          <a:bodyPr>
            <a:spAutoFit/>
          </a:bodyPr>
          <a:lstStyle/>
          <a:p>
            <a:r>
              <a:rPr lang="en-US" altLang="ko-KR" sz="1600" dirty="0">
                <a:solidFill>
                  <a:srgbClr val="00C832"/>
                </a:solidFill>
                <a:latin typeface="Consolas" panose="020B0609020204030204" pitchFamily="49" charset="0"/>
              </a:rPr>
              <a:t>spring:</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application: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name:</a:t>
            </a:r>
            <a:r>
              <a:rPr lang="en-US" altLang="ko-KR" sz="1600" dirty="0">
                <a:solidFill>
                  <a:srgbClr val="000000"/>
                </a:solidFill>
                <a:latin typeface="Consolas" panose="020B0609020204030204" pitchFamily="49" charset="0"/>
              </a:rPr>
              <a:t> discovery-service</a:t>
            </a:r>
          </a:p>
          <a:p>
            <a:r>
              <a:rPr lang="ko-KR" altLang="en-US" sz="1600" dirty="0">
                <a:solidFill>
                  <a:srgbClr val="000000"/>
                </a:solidFill>
                <a:latin typeface="Consolas" panose="020B0609020204030204" pitchFamily="49" charset="0"/>
              </a:rPr>
              <a:t>      </a:t>
            </a:r>
          </a:p>
          <a:p>
            <a:r>
              <a:rPr lang="en-US" altLang="ko-KR" sz="1600" dirty="0">
                <a:solidFill>
                  <a:srgbClr val="00C832"/>
                </a:solidFill>
                <a:latin typeface="Consolas" panose="020B0609020204030204" pitchFamily="49" charset="0"/>
              </a:rPr>
              <a:t>server:</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port:</a:t>
            </a:r>
            <a:r>
              <a:rPr lang="en-US" altLang="ko-KR" sz="1600" dirty="0">
                <a:solidFill>
                  <a:srgbClr val="000000"/>
                </a:solidFill>
                <a:latin typeface="Consolas" panose="020B0609020204030204" pitchFamily="49" charset="0"/>
              </a:rPr>
              <a:t> ${PORT:8761}</a:t>
            </a:r>
          </a:p>
          <a:p>
            <a:r>
              <a:rPr lang="ko-KR" altLang="en-US" sz="1600" dirty="0">
                <a:solidFill>
                  <a:srgbClr val="000000"/>
                </a:solidFill>
                <a:latin typeface="Consolas" panose="020B0609020204030204" pitchFamily="49" charset="0"/>
              </a:rPr>
              <a:t>  </a:t>
            </a:r>
          </a:p>
          <a:p>
            <a:r>
              <a:rPr lang="en-US" altLang="ko-KR" sz="1600"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client:</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registerWithEureka</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a:t>
            </a:r>
            <a:r>
              <a:rPr lang="en-US" altLang="ko-KR" sz="1600" b="1" dirty="0">
                <a:solidFill>
                  <a:srgbClr val="094F05"/>
                </a:solidFill>
                <a:latin typeface="Consolas" panose="020B0609020204030204" pitchFamily="49" charset="0"/>
              </a:rPr>
              <a:t>false</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fetchRegistry</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a:t>
            </a:r>
            <a:r>
              <a:rPr lang="en-US" altLang="ko-KR" sz="1600" b="1" dirty="0">
                <a:solidFill>
                  <a:srgbClr val="094F05"/>
                </a:solidFill>
                <a:latin typeface="Consolas" panose="020B0609020204030204" pitchFamily="49" charset="0"/>
              </a:rPr>
              <a:t>false</a:t>
            </a:r>
            <a:endParaRPr lang="ko-KR" altLang="en-US" dirty="0"/>
          </a:p>
        </p:txBody>
      </p:sp>
    </p:spTree>
    <p:extLst>
      <p:ext uri="{BB962C8B-B14F-4D97-AF65-F5344CB8AC3E}">
        <p14:creationId xmlns:p14="http://schemas.microsoft.com/office/powerpoint/2010/main" val="3667786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52</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Config Server Discovery</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74489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Config server must contain spring-cloud-starter-eureka dependencies</a:t>
            </a:r>
          </a:p>
        </p:txBody>
      </p:sp>
      <p:sp>
        <p:nvSpPr>
          <p:cNvPr id="7" name="직사각형 6">
            <a:extLst>
              <a:ext uri="{FF2B5EF4-FFF2-40B4-BE49-F238E27FC236}">
                <a16:creationId xmlns:a16="http://schemas.microsoft.com/office/drawing/2014/main" id="{7A8DC0CF-26D3-4CF8-96FC-9C3030CFEBDE}"/>
              </a:ext>
            </a:extLst>
          </p:cNvPr>
          <p:cNvSpPr/>
          <p:nvPr/>
        </p:nvSpPr>
        <p:spPr>
          <a:xfrm>
            <a:off x="1442026" y="2318835"/>
            <a:ext cx="8126845" cy="2062103"/>
          </a:xfrm>
          <a:prstGeom prst="rect">
            <a:avLst/>
          </a:prstGeom>
        </p:spPr>
        <p:txBody>
          <a:bodyPr wrap="square">
            <a:spAutoFit/>
          </a:bodyPr>
          <a:lstStyle/>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  &lt;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r>
              <a:rPr lang="en-US" altLang="ko-KR" sz="1600" dirty="0" err="1">
                <a:solidFill>
                  <a:srgbClr val="000000"/>
                </a:solidFill>
                <a:latin typeface="Consolas" panose="020B0609020204030204" pitchFamily="49" charset="0"/>
              </a:rPr>
              <a:t>org.springframework.cloud</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  &lt;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r>
              <a:rPr lang="en-US" altLang="ko-KR" sz="1600" dirty="0">
                <a:solidFill>
                  <a:srgbClr val="000000"/>
                </a:solidFill>
                <a:latin typeface="Consolas" panose="020B0609020204030204" pitchFamily="49" charset="0"/>
              </a:rPr>
              <a:t>spring-cloud-config-server</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  &lt;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r>
              <a:rPr lang="en-US" altLang="ko-KR" sz="1600" dirty="0" err="1">
                <a:solidFill>
                  <a:srgbClr val="000000"/>
                </a:solidFill>
                <a:latin typeface="Consolas" panose="020B0609020204030204" pitchFamily="49" charset="0"/>
              </a:rPr>
              <a:t>org.springframework.cloud</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  &lt;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r>
              <a:rPr lang="en-US" altLang="ko-KR" sz="1600" dirty="0">
                <a:solidFill>
                  <a:srgbClr val="000000"/>
                </a:solidFill>
                <a:latin typeface="Consolas" panose="020B0609020204030204" pitchFamily="49" charset="0"/>
              </a:rPr>
              <a:t>spring-cloud-starter-eureka</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endParaRPr lang="ko-KR" altLang="en-US" dirty="0"/>
          </a:p>
        </p:txBody>
      </p:sp>
      <p:sp>
        <p:nvSpPr>
          <p:cNvPr id="8" name="직사각형 7">
            <a:extLst>
              <a:ext uri="{FF2B5EF4-FFF2-40B4-BE49-F238E27FC236}">
                <a16:creationId xmlns:a16="http://schemas.microsoft.com/office/drawing/2014/main" id="{D2C68630-7755-4DDB-817A-BD35FEB97F04}"/>
              </a:ext>
            </a:extLst>
          </p:cNvPr>
          <p:cNvSpPr/>
          <p:nvPr/>
        </p:nvSpPr>
        <p:spPr>
          <a:xfrm>
            <a:off x="1518443" y="4401532"/>
            <a:ext cx="7974010" cy="2308324"/>
          </a:xfrm>
          <a:prstGeom prst="rect">
            <a:avLst/>
          </a:prstGeom>
        </p:spPr>
        <p:txBody>
          <a:bodyPr wrap="square">
            <a:spAutoFit/>
          </a:bodyPr>
          <a:lstStyle/>
          <a:p>
            <a:r>
              <a:rPr lang="en-US" altLang="ko-KR" sz="1600" dirty="0">
                <a:solidFill>
                  <a:srgbClr val="00C832"/>
                </a:solidFill>
                <a:latin typeface="Consolas" panose="020B0609020204030204" pitchFamily="49" charset="0"/>
              </a:rPr>
              <a:t>server:</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port:</a:t>
            </a:r>
            <a:r>
              <a:rPr lang="en-US" altLang="ko-KR" sz="1600" dirty="0">
                <a:solidFill>
                  <a:srgbClr val="000000"/>
                </a:solidFill>
                <a:latin typeface="Consolas" panose="020B0609020204030204" pitchFamily="49" charset="0"/>
              </a:rPr>
              <a:t> ${PORT:8889}</a:t>
            </a:r>
            <a:r>
              <a:rPr lang="ko-KR" altLang="en-US" sz="1600" dirty="0">
                <a:solidFill>
                  <a:srgbClr val="000000"/>
                </a:solidFill>
                <a:latin typeface="Consolas" panose="020B0609020204030204" pitchFamily="49" charset="0"/>
              </a:rPr>
              <a:t>  </a:t>
            </a:r>
          </a:p>
          <a:p>
            <a:r>
              <a:rPr lang="en-US" altLang="ko-KR" sz="1600" dirty="0">
                <a:solidFill>
                  <a:srgbClr val="00C832"/>
                </a:solidFill>
                <a:latin typeface="Consolas" panose="020B0609020204030204" pitchFamily="49" charset="0"/>
              </a:rPr>
              <a:t>spring:</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application: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name:</a:t>
            </a:r>
            <a:r>
              <a:rPr lang="en-US" altLang="ko-KR" sz="1600" dirty="0">
                <a:solidFill>
                  <a:srgbClr val="000000"/>
                </a:solidFill>
                <a:latin typeface="Consolas" panose="020B0609020204030204" pitchFamily="49" charset="0"/>
              </a:rPr>
              <a:t> config-server</a:t>
            </a:r>
            <a:endParaRPr lang="ko-KR" altLang="en-US" sz="1600" dirty="0">
              <a:latin typeface="Consolas" panose="020B0609020204030204" pitchFamily="49" charset="0"/>
            </a:endParaRPr>
          </a:p>
          <a:p>
            <a:r>
              <a:rPr lang="en-US" altLang="ko-KR" sz="1600" u="sng"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client:</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serviceUrl</a:t>
            </a:r>
            <a:r>
              <a:rPr lang="en-US" altLang="ko-KR" sz="1600" dirty="0">
                <a:solidFill>
                  <a:srgbClr val="00C832"/>
                </a:solidFill>
                <a:latin typeface="Consolas" panose="020B0609020204030204" pitchFamily="49" charset="0"/>
              </a:rPr>
              <a:t>:</a:t>
            </a:r>
          </a:p>
          <a:p>
            <a:r>
              <a:rPr lang="it-IT" altLang="ko-KR" sz="1600" dirty="0">
                <a:solidFill>
                  <a:srgbClr val="000000"/>
                </a:solidFill>
                <a:latin typeface="Consolas" panose="020B0609020204030204" pitchFamily="49" charset="0"/>
              </a:rPr>
              <a:t>      </a:t>
            </a:r>
            <a:r>
              <a:rPr lang="it-IT" altLang="ko-KR" sz="1600" dirty="0">
                <a:solidFill>
                  <a:srgbClr val="00C832"/>
                </a:solidFill>
                <a:latin typeface="Consolas" panose="020B0609020204030204" pitchFamily="49" charset="0"/>
              </a:rPr>
              <a:t>defaultZone:</a:t>
            </a:r>
            <a:r>
              <a:rPr lang="it-IT" altLang="ko-KR" sz="1600" dirty="0">
                <a:solidFill>
                  <a:srgbClr val="000000"/>
                </a:solidFill>
                <a:latin typeface="Consolas" panose="020B0609020204030204" pitchFamily="49" charset="0"/>
              </a:rPr>
              <a:t> http://localhost:8761/eureka/</a:t>
            </a:r>
            <a:endParaRPr lang="ko-KR" altLang="en-US" dirty="0"/>
          </a:p>
        </p:txBody>
      </p:sp>
    </p:spTree>
    <p:extLst>
      <p:ext uri="{BB962C8B-B14F-4D97-AF65-F5344CB8AC3E}">
        <p14:creationId xmlns:p14="http://schemas.microsoft.com/office/powerpoint/2010/main" val="1021826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53</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Config Server Discovery</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74489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Clients no longer need to have the address of the configuration server</a:t>
            </a:r>
          </a:p>
        </p:txBody>
      </p:sp>
      <p:sp>
        <p:nvSpPr>
          <p:cNvPr id="5" name="직사각형 4">
            <a:extLst>
              <a:ext uri="{FF2B5EF4-FFF2-40B4-BE49-F238E27FC236}">
                <a16:creationId xmlns:a16="http://schemas.microsoft.com/office/drawing/2014/main" id="{B7485971-9A9A-4158-8AD2-5CE3D01A8BDC}"/>
              </a:ext>
            </a:extLst>
          </p:cNvPr>
          <p:cNvSpPr/>
          <p:nvPr/>
        </p:nvSpPr>
        <p:spPr>
          <a:xfrm>
            <a:off x="1451264" y="2579842"/>
            <a:ext cx="4953000" cy="2308324"/>
          </a:xfrm>
          <a:prstGeom prst="rect">
            <a:avLst/>
          </a:prstGeom>
        </p:spPr>
        <p:txBody>
          <a:bodyPr>
            <a:spAutoFit/>
          </a:bodyPr>
          <a:lstStyle/>
          <a:p>
            <a:r>
              <a:rPr lang="en-US" altLang="ko-KR" dirty="0">
                <a:solidFill>
                  <a:srgbClr val="00C832"/>
                </a:solidFill>
                <a:latin typeface="Consolas" panose="020B0609020204030204" pitchFamily="49" charset="0"/>
              </a:rPr>
              <a:t>spring:</a:t>
            </a:r>
            <a:r>
              <a:rPr lang="en-US" altLang="ko-KR" dirty="0">
                <a:solidFill>
                  <a:srgbClr val="000000"/>
                </a:solidFill>
                <a:latin typeface="Consolas" panose="020B0609020204030204" pitchFamily="49" charset="0"/>
              </a:rPr>
              <a:t>  </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application:</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name:</a:t>
            </a:r>
            <a:r>
              <a:rPr lang="en-US" altLang="ko-KR" dirty="0">
                <a:solidFill>
                  <a:srgbClr val="000000"/>
                </a:solidFill>
                <a:latin typeface="Consolas" panose="020B0609020204030204" pitchFamily="49" charset="0"/>
              </a:rPr>
              <a:t> client-service</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cloud:</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config:</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discovery:</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enabled:</a:t>
            </a:r>
            <a:r>
              <a:rPr lang="en-US" altLang="ko-KR" dirty="0">
                <a:solidFill>
                  <a:srgbClr val="000000"/>
                </a:solidFill>
                <a:latin typeface="Consolas" panose="020B0609020204030204" pitchFamily="49" charset="0"/>
              </a:rPr>
              <a:t> </a:t>
            </a:r>
            <a:r>
              <a:rPr lang="en-US" altLang="ko-KR" b="1" dirty="0">
                <a:solidFill>
                  <a:srgbClr val="094F05"/>
                </a:solidFill>
                <a:latin typeface="Consolas" panose="020B0609020204030204" pitchFamily="49" charset="0"/>
              </a:rPr>
              <a:t>true</a:t>
            </a:r>
          </a:p>
          <a:p>
            <a:r>
              <a:rPr lang="en-US" altLang="ko-KR" dirty="0">
                <a:solidFill>
                  <a:srgbClr val="000000"/>
                </a:solidFill>
                <a:latin typeface="Consolas" panose="020B0609020204030204" pitchFamily="49" charset="0"/>
              </a:rPr>
              <a:t>        </a:t>
            </a:r>
            <a:r>
              <a:rPr lang="en-US" altLang="ko-KR" dirty="0" err="1">
                <a:solidFill>
                  <a:srgbClr val="00C832"/>
                </a:solidFill>
                <a:latin typeface="Consolas" panose="020B0609020204030204" pitchFamily="49" charset="0"/>
              </a:rPr>
              <a:t>serviceId</a:t>
            </a:r>
            <a:r>
              <a:rPr lang="en-US" altLang="ko-KR" dirty="0">
                <a:solidFill>
                  <a:srgbClr val="00C832"/>
                </a:solidFill>
                <a:latin typeface="Consolas" panose="020B0609020204030204" pitchFamily="49" charset="0"/>
              </a:rPr>
              <a:t>:</a:t>
            </a:r>
            <a:r>
              <a:rPr lang="en-US" altLang="ko-KR" dirty="0">
                <a:solidFill>
                  <a:srgbClr val="000000"/>
                </a:solidFill>
                <a:latin typeface="Consolas" panose="020B0609020204030204" pitchFamily="49" charset="0"/>
              </a:rPr>
              <a:t> config-server</a:t>
            </a:r>
            <a:endParaRPr lang="ko-KR" altLang="en-US" dirty="0"/>
          </a:p>
        </p:txBody>
      </p:sp>
    </p:spTree>
    <p:extLst>
      <p:ext uri="{BB962C8B-B14F-4D97-AF65-F5344CB8AC3E}">
        <p14:creationId xmlns:p14="http://schemas.microsoft.com/office/powerpoint/2010/main" val="40702862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54</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Config Server Discovery</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430855"/>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Results Screen</a:t>
            </a:r>
          </a:p>
        </p:txBody>
      </p:sp>
      <p:pic>
        <p:nvPicPr>
          <p:cNvPr id="5" name="그림 4">
            <a:extLst>
              <a:ext uri="{FF2B5EF4-FFF2-40B4-BE49-F238E27FC236}">
                <a16:creationId xmlns:a16="http://schemas.microsoft.com/office/drawing/2014/main" id="{A35FD15D-1855-410E-8C3D-72345EB535CE}"/>
              </a:ext>
            </a:extLst>
          </p:cNvPr>
          <p:cNvPicPr>
            <a:picLocks noChangeAspect="1"/>
          </p:cNvPicPr>
          <p:nvPr/>
        </p:nvPicPr>
        <p:blipFill>
          <a:blip r:embed="rId3"/>
          <a:stretch>
            <a:fillRect/>
          </a:stretch>
        </p:blipFill>
        <p:spPr>
          <a:xfrm>
            <a:off x="1302326" y="2041235"/>
            <a:ext cx="7887855" cy="4814385"/>
          </a:xfrm>
          <a:prstGeom prst="rect">
            <a:avLst/>
          </a:prstGeom>
        </p:spPr>
      </p:pic>
    </p:spTree>
    <p:extLst>
      <p:ext uri="{BB962C8B-B14F-4D97-AF65-F5344CB8AC3E}">
        <p14:creationId xmlns:p14="http://schemas.microsoft.com/office/powerpoint/2010/main" val="25323514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55</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Server Application Development</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0"/>
            <a:ext cx="8785225" cy="1184577"/>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Spring cloud configuration server attempts to replicate storage after the first HTTP resource request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Set the </a:t>
            </a:r>
            <a:r>
              <a:rPr lang="en-US" altLang="ko-KR" sz="2000" dirty="0" err="1">
                <a:solidFill>
                  <a:srgbClr val="24292E"/>
                </a:solidFill>
                <a:latin typeface="+mn-ea"/>
                <a:cs typeface="Arial"/>
                <a:sym typeface="Arial"/>
              </a:rPr>
              <a:t>cloneOnStart</a:t>
            </a:r>
            <a:r>
              <a:rPr lang="en-US" altLang="ko-KR" sz="2000" dirty="0">
                <a:solidFill>
                  <a:srgbClr val="24292E"/>
                </a:solidFill>
                <a:latin typeface="+mn-ea"/>
                <a:cs typeface="Arial"/>
                <a:sym typeface="Arial"/>
              </a:rPr>
              <a:t> property to true to force replication of storage immediately after application startup</a:t>
            </a:r>
          </a:p>
        </p:txBody>
      </p:sp>
      <p:sp>
        <p:nvSpPr>
          <p:cNvPr id="11" name="직사각형 10">
            <a:extLst>
              <a:ext uri="{FF2B5EF4-FFF2-40B4-BE49-F238E27FC236}">
                <a16:creationId xmlns:a16="http://schemas.microsoft.com/office/drawing/2014/main" id="{B908D871-9824-4AE9-8AB7-8F3ADD533A15}"/>
              </a:ext>
            </a:extLst>
          </p:cNvPr>
          <p:cNvSpPr/>
          <p:nvPr/>
        </p:nvSpPr>
        <p:spPr>
          <a:xfrm>
            <a:off x="678503" y="2950081"/>
            <a:ext cx="9128772" cy="3693319"/>
          </a:xfrm>
          <a:prstGeom prst="rect">
            <a:avLst/>
          </a:prstGeom>
        </p:spPr>
        <p:txBody>
          <a:bodyPr wrap="square">
            <a:spAutoFit/>
          </a:bodyPr>
          <a:lstStyle/>
          <a:p>
            <a:r>
              <a:rPr lang="en-US" altLang="ko-KR" dirty="0">
                <a:solidFill>
                  <a:srgbClr val="00C832"/>
                </a:solidFill>
                <a:latin typeface="Consolas" panose="020B0609020204030204" pitchFamily="49" charset="0"/>
              </a:rPr>
              <a:t>spring:</a:t>
            </a:r>
            <a:r>
              <a:rPr lang="en-US" altLang="ko-KR" dirty="0">
                <a:solidFill>
                  <a:srgbClr val="000000"/>
                </a:solidFill>
                <a:latin typeface="Consolas" panose="020B0609020204030204" pitchFamily="49" charset="0"/>
              </a:rPr>
              <a:t>  </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application:</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name:</a:t>
            </a:r>
            <a:r>
              <a:rPr lang="en-US" altLang="ko-KR" dirty="0">
                <a:solidFill>
                  <a:srgbClr val="000000"/>
                </a:solidFill>
                <a:latin typeface="Consolas" panose="020B0609020204030204" pitchFamily="49" charset="0"/>
              </a:rPr>
              <a:t> client-service</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cloud:</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config:</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server:</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git:</a:t>
            </a:r>
            <a:r>
              <a:rPr lang="en-US" altLang="ko-KR" dirty="0">
                <a:solidFill>
                  <a:srgbClr val="000000"/>
                </a:solidFill>
                <a:latin typeface="Consolas" panose="020B0609020204030204" pitchFamily="49" charset="0"/>
              </a:rPr>
              <a:t> </a:t>
            </a:r>
            <a:endParaRPr lang="en-US" altLang="ko-KR" b="1" dirty="0">
              <a:solidFill>
                <a:srgbClr val="094F05"/>
              </a:solidFill>
              <a:latin typeface="Consolas" panose="020B0609020204030204" pitchFamily="49" charset="0"/>
            </a:endParaRPr>
          </a:p>
          <a:p>
            <a:r>
              <a:rPr lang="en-US" altLang="ko-KR" dirty="0">
                <a:solidFill>
                  <a:srgbClr val="000000"/>
                </a:solidFill>
                <a:latin typeface="Consolas" panose="020B0609020204030204" pitchFamily="49" charset="0"/>
              </a:rPr>
              <a:t>          </a:t>
            </a:r>
            <a:r>
              <a:rPr lang="en-US" altLang="ko-KR" dirty="0" err="1">
                <a:solidFill>
                  <a:srgbClr val="00C832"/>
                </a:solidFill>
                <a:latin typeface="Consolas" panose="020B0609020204030204" pitchFamily="49" charset="0"/>
              </a:rPr>
              <a:t>uri</a:t>
            </a:r>
            <a:r>
              <a:rPr lang="en-US" altLang="ko-KR" dirty="0">
                <a:solidFill>
                  <a:srgbClr val="00C832"/>
                </a:solidFill>
                <a:latin typeface="Consolas" panose="020B0609020204030204" pitchFamily="49" charset="0"/>
              </a:rPr>
              <a:t>:</a:t>
            </a:r>
            <a:r>
              <a:rPr lang="en-US" altLang="ko-KR" dirty="0">
                <a:solidFill>
                  <a:srgbClr val="000000"/>
                </a:solidFill>
                <a:latin typeface="Consolas" panose="020B0609020204030204" pitchFamily="49" charset="0"/>
              </a:rPr>
              <a:t> </a:t>
            </a:r>
            <a:r>
              <a:rPr lang="en-US" altLang="ko-KR" dirty="0">
                <a:solidFill>
                  <a:srgbClr val="000000"/>
                </a:solidFill>
                <a:latin typeface="Consolas" panose="020B0609020204030204" pitchFamily="49" charset="0"/>
                <a:hlinkClick r:id="rId3"/>
              </a:rPr>
              <a:t>https://github.com/piomin/sample-spring-cloud-config.git</a:t>
            </a:r>
            <a:endParaRPr lang="en-US" altLang="ko-KR" dirty="0">
              <a:solidFill>
                <a:srgbClr val="000000"/>
              </a:solidFill>
              <a:latin typeface="Consolas" panose="020B0609020204030204" pitchFamily="49" charset="0"/>
            </a:endParaRPr>
          </a:p>
          <a:p>
            <a:r>
              <a:rPr lang="en-US" altLang="ko-KR" dirty="0">
                <a:solidFill>
                  <a:srgbClr val="000000"/>
                </a:solidFill>
                <a:latin typeface="Consolas" panose="020B0609020204030204" pitchFamily="49" charset="0"/>
              </a:rPr>
              <a:t>          </a:t>
            </a:r>
            <a:r>
              <a:rPr lang="en-US" altLang="ko-KR" dirty="0" err="1">
                <a:solidFill>
                  <a:srgbClr val="00C832"/>
                </a:solidFill>
                <a:latin typeface="Consolas" panose="020B0609020204030204" pitchFamily="49" charset="0"/>
              </a:rPr>
              <a:t>basedir</a:t>
            </a:r>
            <a:r>
              <a:rPr lang="en-US" altLang="ko-KR" dirty="0">
                <a:solidFill>
                  <a:srgbClr val="00C832"/>
                </a:solidFill>
                <a:latin typeface="Consolas" panose="020B0609020204030204" pitchFamily="49" charset="0"/>
              </a:rPr>
              <a:t>:</a:t>
            </a:r>
            <a:r>
              <a:rPr lang="en-US" altLang="ko-KR" dirty="0">
                <a:solidFill>
                  <a:srgbClr val="000000"/>
                </a:solidFill>
                <a:latin typeface="Consolas" panose="020B0609020204030204" pitchFamily="49" charset="0"/>
              </a:rPr>
              <a:t> C:\eGovFrameDev-3.1</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username: </a:t>
            </a:r>
            <a:r>
              <a:rPr lang="en-US" altLang="ko-KR" dirty="0">
                <a:solidFill>
                  <a:srgbClr val="000000"/>
                </a:solidFill>
                <a:latin typeface="Consolas" panose="020B0609020204030204" pitchFamily="49" charset="0"/>
              </a:rPr>
              <a:t>${</a:t>
            </a:r>
            <a:r>
              <a:rPr lang="en-US" altLang="ko-KR" dirty="0" err="1">
                <a:solidFill>
                  <a:srgbClr val="000000"/>
                </a:solidFill>
                <a:latin typeface="Consolas" panose="020B0609020204030204" pitchFamily="49" charset="0"/>
              </a:rPr>
              <a:t>github.username</a:t>
            </a:r>
            <a:r>
              <a:rPr lang="en-US" altLang="ko-KR" dirty="0">
                <a:solidFill>
                  <a:srgbClr val="000000"/>
                </a:solidFill>
                <a:latin typeface="Consolas" panose="020B0609020204030204" pitchFamily="49" charset="0"/>
              </a:rPr>
              <a:t>}</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password:</a:t>
            </a:r>
            <a:r>
              <a:rPr lang="en-US" altLang="ko-KR" dirty="0">
                <a:solidFill>
                  <a:srgbClr val="000000"/>
                </a:solidFill>
                <a:latin typeface="Consolas" panose="020B0609020204030204" pitchFamily="49" charset="0"/>
              </a:rPr>
              <a:t> ${</a:t>
            </a:r>
            <a:r>
              <a:rPr lang="en-US" altLang="ko-KR" dirty="0" err="1">
                <a:solidFill>
                  <a:srgbClr val="000000"/>
                </a:solidFill>
                <a:latin typeface="Consolas" panose="020B0609020204030204" pitchFamily="49" charset="0"/>
              </a:rPr>
              <a:t>github.password</a:t>
            </a:r>
            <a:r>
              <a:rPr lang="en-US" altLang="ko-KR" dirty="0">
                <a:solidFill>
                  <a:srgbClr val="000000"/>
                </a:solidFill>
                <a:latin typeface="Consolas" panose="020B0609020204030204" pitchFamily="49" charset="0"/>
              </a:rPr>
              <a:t>}</a:t>
            </a:r>
          </a:p>
          <a:p>
            <a:r>
              <a:rPr lang="en-US" altLang="ko-KR" dirty="0">
                <a:solidFill>
                  <a:srgbClr val="000000"/>
                </a:solidFill>
                <a:latin typeface="Consolas" panose="020B0609020204030204" pitchFamily="49" charset="0"/>
              </a:rPr>
              <a:t>          </a:t>
            </a:r>
            <a:r>
              <a:rPr lang="en-US" altLang="ko-KR" dirty="0" err="1">
                <a:solidFill>
                  <a:srgbClr val="00C832"/>
                </a:solidFill>
                <a:latin typeface="Consolas" panose="020B0609020204030204" pitchFamily="49" charset="0"/>
              </a:rPr>
              <a:t>cloneOnStart</a:t>
            </a:r>
            <a:r>
              <a:rPr lang="en-US" altLang="ko-KR" dirty="0">
                <a:solidFill>
                  <a:srgbClr val="00C832"/>
                </a:solidFill>
                <a:latin typeface="Consolas" panose="020B0609020204030204" pitchFamily="49" charset="0"/>
              </a:rPr>
              <a:t>:</a:t>
            </a:r>
            <a:r>
              <a:rPr lang="en-US" altLang="ko-KR" dirty="0">
                <a:solidFill>
                  <a:srgbClr val="000000"/>
                </a:solidFill>
                <a:latin typeface="Consolas" panose="020B0609020204030204" pitchFamily="49" charset="0"/>
              </a:rPr>
              <a:t> true </a:t>
            </a:r>
          </a:p>
          <a:p>
            <a:r>
              <a:rPr lang="en-US" altLang="ko-KR" dirty="0">
                <a:solidFill>
                  <a:srgbClr val="000000"/>
                </a:solidFill>
                <a:latin typeface="Consolas" panose="020B0609020204030204" pitchFamily="49" charset="0"/>
              </a:rPr>
              <a:t>  </a:t>
            </a:r>
            <a:endParaRPr lang="ko-KR" altLang="en-US" dirty="0"/>
          </a:p>
        </p:txBody>
      </p:sp>
    </p:spTree>
    <p:extLst>
      <p:ext uri="{BB962C8B-B14F-4D97-AF65-F5344CB8AC3E}">
        <p14:creationId xmlns:p14="http://schemas.microsoft.com/office/powerpoint/2010/main" val="1429307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56</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Client-side configuration</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0"/>
            <a:ext cx="8785225" cy="117900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Instead of setting the profile property in </a:t>
            </a:r>
            <a:r>
              <a:rPr lang="en-US" altLang="ko-KR" sz="2000" dirty="0" err="1">
                <a:solidFill>
                  <a:srgbClr val="24292E"/>
                </a:solidFill>
                <a:latin typeface="+mn-ea"/>
                <a:cs typeface="Arial"/>
                <a:sym typeface="Arial"/>
              </a:rPr>
              <a:t>bootstrap.yml</a:t>
            </a:r>
            <a:r>
              <a:rPr lang="en-US" altLang="ko-KR" sz="2000" dirty="0">
                <a:solidFill>
                  <a:srgbClr val="24292E"/>
                </a:solidFill>
                <a:latin typeface="+mn-ea"/>
                <a:cs typeface="Arial"/>
                <a:sym typeface="Arial"/>
              </a:rPr>
              <a:t>, you can also pass the </a:t>
            </a:r>
            <a:r>
              <a:rPr lang="en-US" altLang="ko-KR" sz="2000" dirty="0" err="1">
                <a:solidFill>
                  <a:srgbClr val="24292E"/>
                </a:solidFill>
                <a:latin typeface="+mn-ea"/>
                <a:cs typeface="Arial"/>
                <a:sym typeface="Arial"/>
              </a:rPr>
              <a:t>spring.profiles.active</a:t>
            </a:r>
            <a:r>
              <a:rPr lang="en-US" altLang="ko-KR" sz="2000" dirty="0">
                <a:solidFill>
                  <a:srgbClr val="24292E"/>
                </a:solidFill>
                <a:latin typeface="+mn-ea"/>
                <a:cs typeface="Arial"/>
                <a:sym typeface="Arial"/>
              </a:rPr>
              <a:t> factor. </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This configuration allows the client to get attributes from the discovery branch</a:t>
            </a:r>
          </a:p>
        </p:txBody>
      </p:sp>
      <p:sp>
        <p:nvSpPr>
          <p:cNvPr id="11" name="직사각형 10">
            <a:extLst>
              <a:ext uri="{FF2B5EF4-FFF2-40B4-BE49-F238E27FC236}">
                <a16:creationId xmlns:a16="http://schemas.microsoft.com/office/drawing/2014/main" id="{B908D871-9824-4AE9-8AB7-8F3ADD533A15}"/>
              </a:ext>
            </a:extLst>
          </p:cNvPr>
          <p:cNvSpPr/>
          <p:nvPr/>
        </p:nvSpPr>
        <p:spPr>
          <a:xfrm>
            <a:off x="825300" y="3132165"/>
            <a:ext cx="9128772" cy="2308324"/>
          </a:xfrm>
          <a:prstGeom prst="rect">
            <a:avLst/>
          </a:prstGeom>
        </p:spPr>
        <p:txBody>
          <a:bodyPr wrap="square">
            <a:spAutoFit/>
          </a:bodyPr>
          <a:lstStyle/>
          <a:p>
            <a:r>
              <a:rPr lang="en-US" altLang="ko-KR" dirty="0">
                <a:solidFill>
                  <a:srgbClr val="00C832"/>
                </a:solidFill>
                <a:latin typeface="Consolas" panose="020B0609020204030204" pitchFamily="49" charset="0"/>
              </a:rPr>
              <a:t>spring:</a:t>
            </a:r>
            <a:r>
              <a:rPr lang="en-US" altLang="ko-KR" dirty="0">
                <a:solidFill>
                  <a:srgbClr val="000000"/>
                </a:solidFill>
                <a:latin typeface="Consolas" panose="020B0609020204030204" pitchFamily="49" charset="0"/>
              </a:rPr>
              <a:t>  </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application:</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name:</a:t>
            </a:r>
            <a:r>
              <a:rPr lang="en-US" altLang="ko-KR" dirty="0">
                <a:solidFill>
                  <a:srgbClr val="000000"/>
                </a:solidFill>
                <a:latin typeface="Consolas" panose="020B0609020204030204" pitchFamily="49" charset="0"/>
              </a:rPr>
              <a:t> client-service</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cloud:</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config:</a:t>
            </a:r>
          </a:p>
          <a:p>
            <a:r>
              <a:rPr lang="en-US" altLang="ko-KR" dirty="0">
                <a:solidFill>
                  <a:srgbClr val="00C832"/>
                </a:solidFill>
                <a:latin typeface="Consolas" panose="020B0609020204030204" pitchFamily="49" charset="0"/>
              </a:rPr>
              <a:t>      </a:t>
            </a:r>
            <a:r>
              <a:rPr lang="en-US" altLang="ko-KR" dirty="0" err="1">
                <a:solidFill>
                  <a:srgbClr val="00C832"/>
                </a:solidFill>
                <a:latin typeface="Consolas" panose="020B0609020204030204" pitchFamily="49" charset="0"/>
              </a:rPr>
              <a:t>uri</a:t>
            </a:r>
            <a:r>
              <a:rPr lang="en-US" altLang="ko-KR" dirty="0">
                <a:solidFill>
                  <a:srgbClr val="00C832"/>
                </a:solidFill>
                <a:latin typeface="Consolas" panose="020B0609020204030204" pitchFamily="49" charset="0"/>
              </a:rPr>
              <a:t>:</a:t>
            </a:r>
            <a:r>
              <a:rPr lang="en-US" altLang="ko-KR" dirty="0">
                <a:solidFill>
                  <a:srgbClr val="000000"/>
                </a:solidFill>
                <a:latin typeface="Consolas" panose="020B0609020204030204" pitchFamily="49" charset="0"/>
              </a:rPr>
              <a:t> </a:t>
            </a:r>
            <a:r>
              <a:rPr lang="en-US" altLang="ko-KR" dirty="0">
                <a:solidFill>
                  <a:srgbClr val="000000"/>
                </a:solidFill>
                <a:latin typeface="Consolas" panose="020B0609020204030204" pitchFamily="49" charset="0"/>
                <a:hlinkClick r:id="rId3" invalidUrl="https:///"/>
              </a:rPr>
              <a:t>https://</a:t>
            </a:r>
            <a:r>
              <a:rPr lang="en-US" altLang="ko-KR" dirty="0">
                <a:solidFill>
                  <a:srgbClr val="000000"/>
                </a:solidFill>
                <a:latin typeface="Consolas" panose="020B0609020204030204" pitchFamily="49" charset="0"/>
              </a:rPr>
              <a:t>localhost:8889</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profile: </a:t>
            </a:r>
            <a:r>
              <a:rPr lang="en-US" altLang="ko-KR" dirty="0">
                <a:solidFill>
                  <a:srgbClr val="000000"/>
                </a:solidFill>
                <a:latin typeface="Consolas" panose="020B0609020204030204" pitchFamily="49" charset="0"/>
              </a:rPr>
              <a:t>zone1</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label:</a:t>
            </a:r>
            <a:r>
              <a:rPr lang="en-US" altLang="ko-KR" dirty="0">
                <a:solidFill>
                  <a:srgbClr val="000000"/>
                </a:solidFill>
                <a:latin typeface="Consolas" panose="020B0609020204030204" pitchFamily="49" charset="0"/>
              </a:rPr>
              <a:t> discovery </a:t>
            </a:r>
            <a:endParaRPr lang="ko-KR" altLang="en-US" dirty="0"/>
          </a:p>
        </p:txBody>
      </p:sp>
    </p:spTree>
    <p:extLst>
      <p:ext uri="{BB962C8B-B14F-4D97-AF65-F5344CB8AC3E}">
        <p14:creationId xmlns:p14="http://schemas.microsoft.com/office/powerpoint/2010/main" val="30232190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57</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Multiple storage</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74489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Sometimes you need to configure multiple repositories on a single configuration server.</a:t>
            </a:r>
          </a:p>
        </p:txBody>
      </p:sp>
      <p:sp>
        <p:nvSpPr>
          <p:cNvPr id="11" name="직사각형 10">
            <a:extLst>
              <a:ext uri="{FF2B5EF4-FFF2-40B4-BE49-F238E27FC236}">
                <a16:creationId xmlns:a16="http://schemas.microsoft.com/office/drawing/2014/main" id="{B908D871-9824-4AE9-8AB7-8F3ADD533A15}"/>
              </a:ext>
            </a:extLst>
          </p:cNvPr>
          <p:cNvSpPr/>
          <p:nvPr/>
        </p:nvSpPr>
        <p:spPr>
          <a:xfrm>
            <a:off x="777228" y="2355273"/>
            <a:ext cx="9128772" cy="3970318"/>
          </a:xfrm>
          <a:prstGeom prst="rect">
            <a:avLst/>
          </a:prstGeom>
        </p:spPr>
        <p:txBody>
          <a:bodyPr wrap="square">
            <a:spAutoFit/>
          </a:bodyPr>
          <a:lstStyle/>
          <a:p>
            <a:r>
              <a:rPr lang="en-US" altLang="ko-KR" dirty="0">
                <a:solidFill>
                  <a:srgbClr val="00C832"/>
                </a:solidFill>
                <a:latin typeface="Consolas" panose="020B0609020204030204" pitchFamily="49" charset="0"/>
              </a:rPr>
              <a:t>spring:</a:t>
            </a:r>
            <a:r>
              <a:rPr lang="en-US" altLang="ko-KR" dirty="0">
                <a:solidFill>
                  <a:srgbClr val="000000"/>
                </a:solidFill>
                <a:latin typeface="Consolas" panose="020B0609020204030204" pitchFamily="49" charset="0"/>
              </a:rPr>
              <a:t>  </a:t>
            </a:r>
          </a:p>
          <a:p>
            <a:r>
              <a:rPr lang="en-US" altLang="ko-KR" dirty="0">
                <a:solidFill>
                  <a:srgbClr val="00C832"/>
                </a:solidFill>
                <a:latin typeface="Consolas" panose="020B0609020204030204" pitchFamily="49" charset="0"/>
              </a:rPr>
              <a:t>  cloud:</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config:</a:t>
            </a:r>
          </a:p>
          <a:p>
            <a:r>
              <a:rPr lang="en-US" altLang="ko-KR" dirty="0">
                <a:solidFill>
                  <a:srgbClr val="00C832"/>
                </a:solidFill>
                <a:latin typeface="Consolas" panose="020B0609020204030204" pitchFamily="49" charset="0"/>
              </a:rPr>
              <a:t>      server:</a:t>
            </a:r>
            <a:endParaRPr lang="en-US" altLang="ko-KR" dirty="0">
              <a:solidFill>
                <a:srgbClr val="000000"/>
              </a:solidFill>
              <a:latin typeface="Consolas" panose="020B0609020204030204" pitchFamily="49" charset="0"/>
            </a:endParaRP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git: </a:t>
            </a:r>
            <a:r>
              <a:rPr lang="en-US" altLang="ko-KR" dirty="0">
                <a:solidFill>
                  <a:srgbClr val="000000"/>
                </a:solidFill>
                <a:latin typeface="Consolas" panose="020B0609020204030204" pitchFamily="49" charset="0"/>
              </a:rPr>
              <a:t>zone1</a:t>
            </a:r>
          </a:p>
          <a:p>
            <a:r>
              <a:rPr lang="en-US" altLang="ko-KR" dirty="0">
                <a:solidFill>
                  <a:srgbClr val="000000"/>
                </a:solidFill>
                <a:latin typeface="Consolas" panose="020B0609020204030204" pitchFamily="49" charset="0"/>
              </a:rPr>
              <a:t>          </a:t>
            </a:r>
            <a:r>
              <a:rPr lang="en-US" altLang="ko-KR" dirty="0" err="1">
                <a:solidFill>
                  <a:srgbClr val="00C832"/>
                </a:solidFill>
                <a:latin typeface="Consolas" panose="020B0609020204030204" pitchFamily="49" charset="0"/>
              </a:rPr>
              <a:t>uri</a:t>
            </a:r>
            <a:r>
              <a:rPr lang="en-US" altLang="ko-KR" dirty="0">
                <a:solidFill>
                  <a:srgbClr val="00C832"/>
                </a:solidFill>
                <a:latin typeface="Consolas" panose="020B0609020204030204" pitchFamily="49" charset="0"/>
              </a:rPr>
              <a:t>:</a:t>
            </a:r>
            <a:r>
              <a:rPr lang="en-US" altLang="ko-KR" dirty="0">
                <a:solidFill>
                  <a:srgbClr val="000000"/>
                </a:solidFill>
                <a:latin typeface="Consolas" panose="020B0609020204030204" pitchFamily="49" charset="0"/>
              </a:rPr>
              <a:t> </a:t>
            </a:r>
            <a:r>
              <a:rPr lang="en-US" altLang="ko-KR" dirty="0">
                <a:solidFill>
                  <a:srgbClr val="000000"/>
                </a:solidFill>
                <a:latin typeface="Consolas" panose="020B0609020204030204" pitchFamily="49" charset="0"/>
                <a:hlinkClick r:id="rId3"/>
              </a:rPr>
              <a:t>http://github.com</a:t>
            </a:r>
            <a:r>
              <a:rPr lang="en-US" altLang="ko-KR" dirty="0">
                <a:solidFill>
                  <a:srgbClr val="000000"/>
                </a:solidFill>
                <a:latin typeface="Consolas" panose="020B0609020204030204" pitchFamily="49" charset="0"/>
              </a:rPr>
              <a:t>....</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repos:</a:t>
            </a:r>
          </a:p>
          <a:p>
            <a:r>
              <a:rPr lang="en-US" altLang="ko-KR" dirty="0">
                <a:solidFill>
                  <a:srgbClr val="00C832"/>
                </a:solidFill>
                <a:latin typeface="Consolas" panose="020B0609020204030204" pitchFamily="49" charset="0"/>
              </a:rPr>
              <a:t>            simple:</a:t>
            </a:r>
            <a:r>
              <a:rPr lang="en-US" altLang="ko-KR" dirty="0">
                <a:solidFill>
                  <a:srgbClr val="000000"/>
                </a:solidFill>
                <a:latin typeface="Consolas" panose="020B0609020204030204" pitchFamily="49" charset="0"/>
              </a:rPr>
              <a:t> </a:t>
            </a:r>
            <a:r>
              <a:rPr lang="en-US" altLang="ko-KR" dirty="0">
                <a:solidFill>
                  <a:srgbClr val="000000"/>
                </a:solidFill>
                <a:latin typeface="Consolas" panose="020B0609020204030204" pitchFamily="49" charset="0"/>
                <a:hlinkClick r:id="rId4"/>
              </a:rPr>
              <a:t>https://github.com/</a:t>
            </a:r>
            <a:r>
              <a:rPr lang="en-US" altLang="ko-KR" dirty="0">
                <a:solidFill>
                  <a:srgbClr val="000000"/>
                </a:solidFill>
                <a:latin typeface="Consolas" panose="020B0609020204030204" pitchFamily="49" charset="0"/>
              </a:rPr>
              <a:t>..</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special: </a:t>
            </a:r>
          </a:p>
          <a:p>
            <a:r>
              <a:rPr lang="en-US" altLang="ko-KR" dirty="0">
                <a:solidFill>
                  <a:srgbClr val="00C832"/>
                </a:solidFill>
                <a:latin typeface="Consolas" panose="020B0609020204030204" pitchFamily="49" charset="0"/>
              </a:rPr>
              <a:t>              pattern:</a:t>
            </a:r>
            <a:r>
              <a:rPr lang="en-US" altLang="ko-KR" dirty="0">
                <a:solidFill>
                  <a:srgbClr val="000000"/>
                </a:solidFill>
                <a:latin typeface="Consolas" panose="020B0609020204030204" pitchFamily="49" charset="0"/>
              </a:rPr>
              <a:t> </a:t>
            </a:r>
            <a:r>
              <a:rPr lang="en-US" altLang="ko-KR" dirty="0" err="1">
                <a:solidFill>
                  <a:srgbClr val="000000"/>
                </a:solidFill>
                <a:latin typeface="Consolas" panose="020B0609020204030204" pitchFamily="49" charset="0"/>
              </a:rPr>
              <a:t>spcial</a:t>
            </a:r>
            <a:r>
              <a:rPr lang="en-US" altLang="ko-KR" dirty="0">
                <a:solidFill>
                  <a:srgbClr val="000000"/>
                </a:solidFill>
                <a:latin typeface="Consolas" panose="020B0609020204030204" pitchFamily="49" charset="0"/>
              </a:rPr>
              <a:t>*/dev*,*special*/dev*</a:t>
            </a:r>
          </a:p>
          <a:p>
            <a:r>
              <a:rPr lang="en-US" altLang="ko-KR" dirty="0">
                <a:solidFill>
                  <a:srgbClr val="000000"/>
                </a:solidFill>
                <a:latin typeface="Consolas" panose="020B0609020204030204" pitchFamily="49" charset="0"/>
              </a:rPr>
              <a:t>              </a:t>
            </a:r>
            <a:r>
              <a:rPr lang="en-US" altLang="ko-KR" dirty="0" err="1">
                <a:solidFill>
                  <a:srgbClr val="00C832"/>
                </a:solidFill>
                <a:latin typeface="Consolas" panose="020B0609020204030204" pitchFamily="49" charset="0"/>
              </a:rPr>
              <a:t>uri</a:t>
            </a:r>
            <a:r>
              <a:rPr lang="en-US" altLang="ko-KR" dirty="0">
                <a:solidFill>
                  <a:srgbClr val="00C832"/>
                </a:solidFill>
                <a:latin typeface="Consolas" panose="020B0609020204030204" pitchFamily="49" charset="0"/>
              </a:rPr>
              <a:t>: </a:t>
            </a:r>
            <a:r>
              <a:rPr lang="en-US" altLang="ko-KR" dirty="0">
                <a:solidFill>
                  <a:srgbClr val="000000"/>
                </a:solidFill>
                <a:latin typeface="Consolas" panose="020B0609020204030204" pitchFamily="49" charset="0"/>
                <a:hlinkClick r:id="rId4"/>
              </a:rPr>
              <a:t>https://github.com</a:t>
            </a:r>
            <a:r>
              <a:rPr lang="en-US" altLang="ko-KR" dirty="0">
                <a:solidFill>
                  <a:srgbClr val="000000"/>
                </a:solidFill>
                <a:latin typeface="Consolas" panose="020B0609020204030204" pitchFamily="49" charset="0"/>
              </a:rPr>
              <a:t>.........</a:t>
            </a:r>
          </a:p>
          <a:p>
            <a:r>
              <a:rPr lang="en-US" altLang="ko-KR" dirty="0">
                <a:solidFill>
                  <a:srgbClr val="000000"/>
                </a:solidFill>
                <a:latin typeface="Consolas" panose="020B0609020204030204" pitchFamily="49" charset="0"/>
              </a:rPr>
              <a:t>            </a:t>
            </a:r>
            <a:r>
              <a:rPr lang="en-US" altLang="ko-KR" dirty="0">
                <a:solidFill>
                  <a:srgbClr val="00C832"/>
                </a:solidFill>
                <a:latin typeface="Consolas" panose="020B0609020204030204" pitchFamily="49" charset="0"/>
              </a:rPr>
              <a:t>local:</a:t>
            </a:r>
          </a:p>
          <a:p>
            <a:r>
              <a:rPr lang="en-US" altLang="ko-KR" dirty="0">
                <a:solidFill>
                  <a:srgbClr val="00C832"/>
                </a:solidFill>
                <a:latin typeface="Consolas" panose="020B0609020204030204" pitchFamily="49" charset="0"/>
              </a:rPr>
              <a:t>              pattern: </a:t>
            </a:r>
            <a:r>
              <a:rPr lang="en-US" altLang="ko-KR" dirty="0">
                <a:solidFill>
                  <a:srgbClr val="000000"/>
                </a:solidFill>
                <a:latin typeface="Consolas" panose="020B0609020204030204" pitchFamily="49" charset="0"/>
              </a:rPr>
              <a:t>local*</a:t>
            </a:r>
          </a:p>
          <a:p>
            <a:r>
              <a:rPr lang="en-US" altLang="ko-KR" dirty="0">
                <a:solidFill>
                  <a:srgbClr val="00C832"/>
                </a:solidFill>
                <a:latin typeface="Consolas" panose="020B0609020204030204" pitchFamily="49" charset="0"/>
              </a:rPr>
              <a:t>              </a:t>
            </a:r>
            <a:r>
              <a:rPr lang="en-US" altLang="ko-KR" dirty="0" err="1">
                <a:solidFill>
                  <a:srgbClr val="00C832"/>
                </a:solidFill>
                <a:latin typeface="Consolas" panose="020B0609020204030204" pitchFamily="49" charset="0"/>
              </a:rPr>
              <a:t>uri</a:t>
            </a:r>
            <a:r>
              <a:rPr lang="en-US" altLang="ko-KR" dirty="0">
                <a:solidFill>
                  <a:srgbClr val="00C832"/>
                </a:solidFill>
                <a:latin typeface="Consolas" panose="020B0609020204030204" pitchFamily="49" charset="0"/>
              </a:rPr>
              <a:t>: </a:t>
            </a:r>
            <a:r>
              <a:rPr lang="en-US" altLang="ko-KR" dirty="0">
                <a:solidFill>
                  <a:srgbClr val="000000"/>
                </a:solidFill>
                <a:latin typeface="Consolas" panose="020B0609020204030204" pitchFamily="49" charset="0"/>
              </a:rPr>
              <a:t>file:/home/config/config-repo </a:t>
            </a:r>
            <a:endParaRPr lang="ko-KR" altLang="en-US" dirty="0"/>
          </a:p>
        </p:txBody>
      </p:sp>
    </p:spTree>
    <p:extLst>
      <p:ext uri="{BB962C8B-B14F-4D97-AF65-F5344CB8AC3E}">
        <p14:creationId xmlns:p14="http://schemas.microsoft.com/office/powerpoint/2010/main" val="9545143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58</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Vault Backend</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0"/>
            <a:ext cx="8785225" cy="2452256"/>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Vault is a tool that provides secure access to confidential information through a unified path</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To allow the configuration server to use this type of backend, it must start with –</a:t>
            </a:r>
            <a:r>
              <a:rPr lang="en-US" altLang="ko-KR" sz="2000" dirty="0" err="1">
                <a:solidFill>
                  <a:srgbClr val="24292E"/>
                </a:solidFill>
                <a:latin typeface="+mn-ea"/>
                <a:cs typeface="Arial"/>
                <a:sym typeface="Arial"/>
              </a:rPr>
              <a:t>spring.profiles.active</a:t>
            </a:r>
            <a:r>
              <a:rPr lang="en-US" altLang="ko-KR" sz="2000" dirty="0">
                <a:solidFill>
                  <a:srgbClr val="24292E"/>
                </a:solidFill>
                <a:latin typeface="+mn-ea"/>
                <a:cs typeface="Arial"/>
                <a:sym typeface="Arial"/>
              </a:rPr>
              <a:t>=vault so that the configuration server uses a vault profile</a:t>
            </a:r>
          </a:p>
          <a:p>
            <a:pPr marL="342900" indent="-342900">
              <a:buFont typeface="Arial" panose="020B0604020202020204" pitchFamily="34" charset="0"/>
              <a:buChar char="•"/>
            </a:pPr>
            <a:r>
              <a:rPr lang="en-US" altLang="ko-KR" sz="2000" dirty="0">
                <a:solidFill>
                  <a:srgbClr val="24292E"/>
                </a:solidFill>
                <a:latin typeface="+mn-ea"/>
                <a:cs typeface="Arial"/>
                <a:sym typeface="Arial"/>
              </a:rPr>
              <a:t>You must install and run a vault instance before you start the configuration server</a:t>
            </a:r>
          </a:p>
          <a:p>
            <a:pPr marL="342900" indent="-342900">
              <a:buFont typeface="Arial" panose="020B0604020202020204" pitchFamily="34" charset="0"/>
              <a:buChar char="•"/>
            </a:pPr>
            <a:endParaRPr lang="en-US" altLang="ko-KR" sz="2000" dirty="0">
              <a:solidFill>
                <a:srgbClr val="24292E"/>
              </a:solidFill>
              <a:latin typeface="+mn-ea"/>
              <a:cs typeface="Arial"/>
              <a:sym typeface="Arial"/>
            </a:endParaRPr>
          </a:p>
          <a:p>
            <a:pPr marL="342900" indent="-342900">
              <a:buFont typeface="Arial" panose="020B0604020202020204" pitchFamily="34" charset="0"/>
              <a:buChar char="•"/>
            </a:pPr>
            <a:r>
              <a:rPr lang="en-US" altLang="ko-KR" sz="2000" dirty="0">
                <a:solidFill>
                  <a:srgbClr val="24292E"/>
                </a:solidFill>
                <a:latin typeface="+mn-ea"/>
                <a:cs typeface="Arial"/>
                <a:sym typeface="Arial"/>
              </a:rPr>
              <a:t>The Docker can be used to start the bolt as shown below.</a:t>
            </a:r>
          </a:p>
          <a:p>
            <a:pPr marL="342900" indent="-342900">
              <a:buFont typeface="Arial" panose="020B0604020202020204" pitchFamily="34" charset="0"/>
              <a:buChar char="•"/>
            </a:pPr>
            <a:r>
              <a:rPr lang="en-US" altLang="ko-KR" sz="2000" dirty="0">
                <a:solidFill>
                  <a:srgbClr val="24292E"/>
                </a:solidFill>
                <a:latin typeface="+mn-ea"/>
                <a:cs typeface="Arial"/>
                <a:sym typeface="Arial"/>
              </a:rPr>
              <a:t>docker run --name </a:t>
            </a:r>
            <a:r>
              <a:rPr lang="en-US" altLang="ko-KR" sz="2000" dirty="0" err="1">
                <a:solidFill>
                  <a:srgbClr val="24292E"/>
                </a:solidFill>
                <a:latin typeface="+mn-ea"/>
                <a:cs typeface="Arial"/>
                <a:sym typeface="Arial"/>
              </a:rPr>
              <a:t>myvault</a:t>
            </a:r>
            <a:r>
              <a:rPr lang="en-US" altLang="ko-KR" sz="2000" dirty="0">
                <a:solidFill>
                  <a:srgbClr val="24292E"/>
                </a:solidFill>
                <a:latin typeface="+mn-ea"/>
                <a:cs typeface="Arial"/>
                <a:sym typeface="Arial"/>
              </a:rPr>
              <a:t> -d --cap-add=IPC_LOCK -p 8200:8200  --log-opt mode=non-blocking  -v C:\vault\config:/vault/config  -v C:\vault\file:/vault/file  -v C:\vault\logs:/vault/logs vault:1.4.3 server</a:t>
            </a:r>
          </a:p>
          <a:p>
            <a:pPr marL="342900" indent="-342900">
              <a:buFont typeface="Arial" panose="020B0604020202020204" pitchFamily="34" charset="0"/>
              <a:buChar char="•"/>
            </a:pPr>
            <a:r>
              <a:rPr lang="en-US" altLang="ko-KR" sz="2000" dirty="0">
                <a:solidFill>
                  <a:srgbClr val="24292E"/>
                </a:solidFill>
                <a:latin typeface="+mn-ea"/>
                <a:cs typeface="Arial"/>
                <a:sym typeface="Arial"/>
              </a:rPr>
              <a:t>docker logs -f </a:t>
            </a:r>
            <a:r>
              <a:rPr lang="en-US" altLang="ko-KR" sz="2000" dirty="0" err="1">
                <a:solidFill>
                  <a:srgbClr val="24292E"/>
                </a:solidFill>
                <a:latin typeface="+mn-ea"/>
                <a:cs typeface="Arial"/>
                <a:sym typeface="Arial"/>
              </a:rPr>
              <a:t>myvault</a:t>
            </a:r>
            <a:r>
              <a:rPr lang="en-US" altLang="ko-KR" sz="2000" dirty="0">
                <a:solidFill>
                  <a:srgbClr val="24292E"/>
                </a:solidFill>
                <a:latin typeface="+mn-ea"/>
                <a:cs typeface="Arial"/>
                <a:sym typeface="Arial"/>
              </a:rPr>
              <a:t> &gt;&gt; C:\vault\logs\mystd.log 2&gt;&amp;1</a:t>
            </a:r>
          </a:p>
          <a:p>
            <a:pPr marL="342900" indent="-342900">
              <a:buFont typeface="Arial" panose="020B0604020202020204" pitchFamily="34" charset="0"/>
              <a:buChar char="•"/>
            </a:pPr>
            <a:r>
              <a:rPr lang="en-US" altLang="ko-KR" sz="2000" dirty="0">
                <a:solidFill>
                  <a:srgbClr val="24292E"/>
                </a:solidFill>
                <a:latin typeface="+mn-ea"/>
                <a:cs typeface="Arial"/>
                <a:sym typeface="Arial"/>
              </a:rPr>
              <a:t>http://localhost:8200/ui</a:t>
            </a:r>
          </a:p>
          <a:p>
            <a:pPr marL="342900" indent="-342900">
              <a:buFont typeface="Arial" panose="020B0604020202020204" pitchFamily="34" charset="0"/>
              <a:buChar char="•"/>
            </a:pPr>
            <a:r>
              <a:rPr lang="en-US" altLang="ko-KR" sz="2000" dirty="0">
                <a:solidFill>
                  <a:srgbClr val="24292E"/>
                </a:solidFill>
                <a:latin typeface="+mn-ea"/>
                <a:cs typeface="Arial"/>
                <a:sym typeface="Arial"/>
              </a:rPr>
              <a:t>vault write auth/token/create policies=</a:t>
            </a:r>
            <a:r>
              <a:rPr lang="en-US" altLang="ko-KR" sz="2000" dirty="0" err="1">
                <a:solidFill>
                  <a:srgbClr val="24292E"/>
                </a:solidFill>
                <a:latin typeface="+mn-ea"/>
                <a:cs typeface="Arial"/>
                <a:sym typeface="Arial"/>
              </a:rPr>
              <a:t>account_read_only</a:t>
            </a:r>
            <a:r>
              <a:rPr lang="en-US" altLang="ko-KR" sz="2000" dirty="0">
                <a:solidFill>
                  <a:srgbClr val="24292E"/>
                </a:solidFill>
                <a:latin typeface="+mn-ea"/>
                <a:cs typeface="Arial"/>
                <a:sym typeface="Arial"/>
              </a:rPr>
              <a: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curl --header "X-Vault-Token: s.qQrDUV79oFnKQZ642ow5vVt2" http://localhost:8200/v1/myaccount/info</a:t>
            </a:r>
          </a:p>
        </p:txBody>
      </p:sp>
    </p:spTree>
    <p:extLst>
      <p:ext uri="{BB962C8B-B14F-4D97-AF65-F5344CB8AC3E}">
        <p14:creationId xmlns:p14="http://schemas.microsoft.com/office/powerpoint/2010/main" val="14679323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59</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Getting Started with Vault</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0"/>
            <a:ext cx="8785225" cy="4766985"/>
          </a:xfrm>
          <a:prstGeom prst="roundRect">
            <a:avLst>
              <a:gd name="adj" fmla="val 5570"/>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Vault provides a command line interface for adding or querying new values to the server</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most convenient way to manage confidential information from vaults run with docker containers is through HTTP API</a:t>
            </a:r>
          </a:p>
          <a:p>
            <a:pPr marL="342900" indent="-342900">
              <a:buFont typeface="Arial" panose="020B0604020202020204" pitchFamily="34" charset="0"/>
              <a:buChar char="•"/>
            </a:pPr>
            <a:r>
              <a:rPr lang="en-US" altLang="ko-KR" sz="2000" dirty="0">
                <a:solidFill>
                  <a:srgbClr val="24292E"/>
                </a:solidFill>
                <a:latin typeface="+mn-ea"/>
                <a:cs typeface="Arial"/>
                <a:sym typeface="Arial"/>
              </a:rPr>
              <a:t>$vault write secret/hello value=world</a:t>
            </a:r>
          </a:p>
          <a:p>
            <a:pPr marL="342900" indent="-342900">
              <a:buFont typeface="Arial" panose="020B0604020202020204" pitchFamily="34" charset="0"/>
              <a:buChar char="•"/>
            </a:pPr>
            <a:r>
              <a:rPr lang="en-US" altLang="ko-KR" sz="2000" dirty="0">
                <a:solidFill>
                  <a:srgbClr val="24292E"/>
                </a:solidFill>
                <a:latin typeface="+mn-ea"/>
                <a:cs typeface="Arial"/>
                <a:sym typeface="Arial"/>
              </a:rPr>
              <a:t>$vault read secret/hello</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HTTP API for the vault instance is provided through the address http://192.168.99.100:8200/v1/secret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A token must be provided to the X-Vault-Token header when calling API. </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token becomes the </a:t>
            </a:r>
            <a:r>
              <a:rPr lang="en-US" altLang="ko-KR" sz="2000" dirty="0" err="1">
                <a:solidFill>
                  <a:srgbClr val="24292E"/>
                </a:solidFill>
                <a:latin typeface="+mn-ea"/>
                <a:cs typeface="Arial"/>
                <a:sym typeface="Arial"/>
              </a:rPr>
              <a:t>clien</a:t>
            </a:r>
            <a:r>
              <a:rPr lang="en-US" altLang="ko-KR" sz="2000" dirty="0">
                <a:solidFill>
                  <a:srgbClr val="24292E"/>
                </a:solidFill>
                <a:latin typeface="+mn-ea"/>
                <a:cs typeface="Arial"/>
                <a:sym typeface="Arial"/>
              </a:rPr>
              <a:t> provided to the VAULT_DEV_ROOT_TOKEN_ID environment variable when floating the docker container; otherwise, it is automatically generated at startup and can be read from the log from the docker log vault command</a:t>
            </a:r>
          </a:p>
        </p:txBody>
      </p:sp>
    </p:spTree>
    <p:extLst>
      <p:ext uri="{BB962C8B-B14F-4D97-AF65-F5344CB8AC3E}">
        <p14:creationId xmlns:p14="http://schemas.microsoft.com/office/powerpoint/2010/main" val="251778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6</a:t>
            </a:fld>
            <a:endParaRPr lang="ko-KR" altLang="en-US"/>
          </a:p>
        </p:txBody>
      </p:sp>
      <p:sp>
        <p:nvSpPr>
          <p:cNvPr id="2" name="제목 1"/>
          <p:cNvSpPr>
            <a:spLocks noGrp="1"/>
          </p:cNvSpPr>
          <p:nvPr>
            <p:ph type="title"/>
          </p:nvPr>
        </p:nvSpPr>
        <p:spPr>
          <a:xfrm>
            <a:off x="993138" y="481469"/>
            <a:ext cx="1578958" cy="332399"/>
          </a:xfrm>
        </p:spPr>
        <p:txBody>
          <a:bodyPr/>
          <a:lstStyle/>
          <a:p>
            <a:r>
              <a:rPr lang="en-US" altLang="ko-KR" dirty="0"/>
              <a:t>Netflix OSS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Use </a:t>
            </a:r>
            <a:r>
              <a:rPr lang="en-US" altLang="ko-KR" dirty="0" err="1"/>
              <a:t>histrix</a:t>
            </a:r>
            <a:r>
              <a:rPr lang="en-US" altLang="ko-KR" dirty="0"/>
              <a:t> to handle latency and fault tolerance</a:t>
            </a:r>
            <a:endParaRPr lang="ko-KR" altLang="en-US" dirty="0"/>
          </a:p>
        </p:txBody>
      </p:sp>
      <p:sp>
        <p:nvSpPr>
          <p:cNvPr id="3" name="텍스트 개체 틀 2"/>
          <p:cNvSpPr>
            <a:spLocks noGrp="1"/>
          </p:cNvSpPr>
          <p:nvPr>
            <p:ph type="body" sz="quarter" idx="14"/>
          </p:nvPr>
        </p:nvSpPr>
        <p:spPr/>
        <p:txBody>
          <a:bodyPr/>
          <a:lstStyle/>
          <a:p>
            <a:r>
              <a:rPr lang="en-US" altLang="ko-KR" dirty="0"/>
              <a:t>01</a:t>
            </a:r>
            <a:endParaRPr lang="ko-KR" altLang="en-US" dirty="0"/>
          </a:p>
        </p:txBody>
      </p:sp>
      <p:sp>
        <p:nvSpPr>
          <p:cNvPr id="13" name="모서리가 둥근 직사각형 12"/>
          <p:cNvSpPr/>
          <p:nvPr/>
        </p:nvSpPr>
        <p:spPr>
          <a:xfrm>
            <a:off x="511702" y="1741350"/>
            <a:ext cx="8785225" cy="338297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Implementation of a circuit breaker pattern</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Histrix</a:t>
            </a:r>
            <a:r>
              <a:rPr lang="en-US" altLang="ko-KR" sz="2000" dirty="0">
                <a:solidFill>
                  <a:srgbClr val="24292E"/>
                </a:solidFill>
                <a:latin typeface="+mn-ea"/>
                <a:cs typeface="Arial"/>
                <a:sym typeface="Arial"/>
              </a:rPr>
              <a:t> can integrate ribbon and Feign client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Fallback is very closely related to the circuit breaker concept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Spring cloud library makes it easy to set fallback logic to run when circuit breaker timeout occurs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Use spring-cloud-starter-</a:t>
            </a:r>
            <a:r>
              <a:rPr lang="en-US" altLang="ko-KR" sz="2000" dirty="0" err="1">
                <a:solidFill>
                  <a:srgbClr val="24292E"/>
                </a:solidFill>
                <a:latin typeface="+mn-ea"/>
                <a:cs typeface="Arial"/>
                <a:sym typeface="Arial"/>
              </a:rPr>
              <a:t>hystrix</a:t>
            </a:r>
            <a:r>
              <a:rPr lang="en-US" altLang="ko-KR" sz="2000" dirty="0">
                <a:solidFill>
                  <a:srgbClr val="24292E"/>
                </a:solidFill>
                <a:latin typeface="+mn-ea"/>
                <a:cs typeface="Arial"/>
                <a:sym typeface="Arial"/>
              </a:rPr>
              <a:t> to add to a project</a:t>
            </a:r>
            <a:endParaRPr lang="ko-KR" altLang="en-US" sz="2000" dirty="0">
              <a:solidFill>
                <a:srgbClr val="24292E"/>
              </a:solidFill>
              <a:latin typeface="+mn-ea"/>
              <a:cs typeface="Arial"/>
              <a:sym typeface="Arial"/>
            </a:endParaRPr>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Tree>
    <p:extLst>
      <p:ext uri="{BB962C8B-B14F-4D97-AF65-F5344CB8AC3E}">
        <p14:creationId xmlns:p14="http://schemas.microsoft.com/office/powerpoint/2010/main" val="10088297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60</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Integrating with Spring Cloud Configurations</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0"/>
            <a:ext cx="8785225" cy="1590019"/>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For the Spring Cloud Configuration server to use the vault as the backend, it must be started with the –</a:t>
            </a:r>
            <a:r>
              <a:rPr lang="en-US" altLang="ko-KR" sz="2000" dirty="0" err="1">
                <a:solidFill>
                  <a:srgbClr val="24292E"/>
                </a:solidFill>
                <a:latin typeface="+mn-ea"/>
                <a:cs typeface="Arial"/>
                <a:sym typeface="Arial"/>
              </a:rPr>
              <a:t>spring.profiles.active</a:t>
            </a:r>
            <a:r>
              <a:rPr lang="en-US" altLang="ko-KR" sz="2000" dirty="0">
                <a:solidFill>
                  <a:srgbClr val="24292E"/>
                </a:solidFill>
                <a:latin typeface="+mn-ea"/>
                <a:cs typeface="Arial"/>
                <a:sym typeface="Arial"/>
              </a:rPr>
              <a:t>=vault factor</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To override automatic configuration settings, properties must be set under spring.cloud.config.server.vault.* key</a:t>
            </a:r>
          </a:p>
        </p:txBody>
      </p:sp>
      <p:sp>
        <p:nvSpPr>
          <p:cNvPr id="5" name="직사각형 4">
            <a:extLst>
              <a:ext uri="{FF2B5EF4-FFF2-40B4-BE49-F238E27FC236}">
                <a16:creationId xmlns:a16="http://schemas.microsoft.com/office/drawing/2014/main" id="{6473FAAF-6F5A-4AEA-BF75-887462BF64DB}"/>
              </a:ext>
            </a:extLst>
          </p:cNvPr>
          <p:cNvSpPr/>
          <p:nvPr/>
        </p:nvSpPr>
        <p:spPr>
          <a:xfrm>
            <a:off x="893291" y="3487283"/>
            <a:ext cx="7198285" cy="2308324"/>
          </a:xfrm>
          <a:prstGeom prst="rect">
            <a:avLst/>
          </a:prstGeom>
        </p:spPr>
        <p:txBody>
          <a:bodyPr wrap="square">
            <a:spAutoFit/>
          </a:bodyPr>
          <a:lstStyle/>
          <a:p>
            <a:r>
              <a:rPr lang="en-US" altLang="ko-KR" sz="1600" dirty="0">
                <a:solidFill>
                  <a:srgbClr val="00C832"/>
                </a:solidFill>
                <a:latin typeface="Consolas" panose="020B0609020204030204" pitchFamily="49" charset="0"/>
              </a:rPr>
              <a:t>spring:</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application: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name:</a:t>
            </a:r>
            <a:r>
              <a:rPr lang="en-US" altLang="ko-KR" sz="1600" dirty="0">
                <a:solidFill>
                  <a:srgbClr val="000000"/>
                </a:solidFill>
                <a:latin typeface="Consolas" panose="020B0609020204030204" pitchFamily="49" charset="0"/>
              </a:rPr>
              <a:t> config-server</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cloud:</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config:</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server:</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vault:</a:t>
            </a:r>
          </a:p>
          <a:p>
            <a:r>
              <a:rPr lang="en-US" altLang="ko-KR" sz="1600" dirty="0">
                <a:solidFill>
                  <a:srgbClr val="000000"/>
                </a:solidFill>
                <a:latin typeface="Consolas" panose="020B0609020204030204" pitchFamily="49" charset="0"/>
              </a:rPr>
              <a:t>          </a:t>
            </a:r>
            <a:r>
              <a:rPr lang="en-US" altLang="ko-KR" sz="1600" u="sng" dirty="0">
                <a:solidFill>
                  <a:srgbClr val="00C832"/>
                </a:solidFill>
                <a:latin typeface="Consolas" panose="020B0609020204030204" pitchFamily="49" charset="0"/>
              </a:rPr>
              <a:t>host:</a:t>
            </a:r>
            <a:r>
              <a:rPr lang="en-US" altLang="ko-KR" sz="1600" u="sng" dirty="0">
                <a:solidFill>
                  <a:srgbClr val="000000"/>
                </a:solidFill>
                <a:latin typeface="Consolas" panose="020B0609020204030204" pitchFamily="49" charset="0"/>
              </a:rPr>
              <a:t> localhost</a:t>
            </a:r>
          </a:p>
          <a:p>
            <a:r>
              <a:rPr lang="en-US" altLang="ko-KR" sz="1600" dirty="0">
                <a:solidFill>
                  <a:srgbClr val="000000"/>
                </a:solidFill>
                <a:latin typeface="Consolas" panose="020B0609020204030204" pitchFamily="49" charset="0"/>
              </a:rPr>
              <a:t>          </a:t>
            </a:r>
            <a:r>
              <a:rPr lang="en-US" altLang="ko-KR" sz="1600" u="sng" dirty="0">
                <a:solidFill>
                  <a:srgbClr val="00C832"/>
                </a:solidFill>
                <a:latin typeface="Consolas" panose="020B0609020204030204" pitchFamily="49" charset="0"/>
              </a:rPr>
              <a:t>port:</a:t>
            </a:r>
            <a:r>
              <a:rPr lang="en-US" altLang="ko-KR" sz="1600" u="sng" dirty="0">
                <a:solidFill>
                  <a:srgbClr val="000000"/>
                </a:solidFill>
                <a:latin typeface="Consolas" panose="020B0609020204030204" pitchFamily="49" charset="0"/>
              </a:rPr>
              <a:t> 8200</a:t>
            </a:r>
            <a:endParaRPr lang="ko-KR" altLang="en-US" dirty="0"/>
          </a:p>
        </p:txBody>
      </p:sp>
    </p:spTree>
    <p:extLst>
      <p:ext uri="{BB962C8B-B14F-4D97-AF65-F5344CB8AC3E}">
        <p14:creationId xmlns:p14="http://schemas.microsoft.com/office/powerpoint/2010/main" val="31585843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61</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Integrating with Spring Cloud Configurations</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pic>
        <p:nvPicPr>
          <p:cNvPr id="5" name="그림 4">
            <a:extLst>
              <a:ext uri="{FF2B5EF4-FFF2-40B4-BE49-F238E27FC236}">
                <a16:creationId xmlns:a16="http://schemas.microsoft.com/office/drawing/2014/main" id="{A504015A-1657-47F0-B97D-6C6643FD3C01}"/>
              </a:ext>
            </a:extLst>
          </p:cNvPr>
          <p:cNvPicPr>
            <a:picLocks noChangeAspect="1"/>
          </p:cNvPicPr>
          <p:nvPr/>
        </p:nvPicPr>
        <p:blipFill>
          <a:blip r:embed="rId3"/>
          <a:stretch>
            <a:fillRect/>
          </a:stretch>
        </p:blipFill>
        <p:spPr>
          <a:xfrm>
            <a:off x="1613739" y="1630392"/>
            <a:ext cx="6230824" cy="5042959"/>
          </a:xfrm>
          <a:prstGeom prst="rect">
            <a:avLst/>
          </a:prstGeom>
        </p:spPr>
      </p:pic>
    </p:spTree>
    <p:extLst>
      <p:ext uri="{BB962C8B-B14F-4D97-AF65-F5344CB8AC3E}">
        <p14:creationId xmlns:p14="http://schemas.microsoft.com/office/powerpoint/2010/main" val="15952798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62</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Integrating with Spring Cloud Configurations</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74489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You must enter a token in the request header to invoke the endpoint of the config server, so enter the X-Config-Token here</a:t>
            </a:r>
          </a:p>
          <a:p>
            <a:pPr marL="342900" indent="-342900">
              <a:buFont typeface="Arial" panose="020B0604020202020204" pitchFamily="34" charset="0"/>
              <a:buChar char="•"/>
            </a:pPr>
            <a:endParaRPr lang="en-US" altLang="ko-KR" sz="2000" dirty="0">
              <a:solidFill>
                <a:srgbClr val="24292E"/>
              </a:solidFill>
              <a:latin typeface="+mn-ea"/>
              <a:cs typeface="Arial"/>
              <a:sym typeface="Arial"/>
            </a:endParaRPr>
          </a:p>
          <a:p>
            <a:pPr marL="342900" indent="-342900">
              <a:buFont typeface="Arial" panose="020B0604020202020204" pitchFamily="34" charset="0"/>
              <a:buChar char="•"/>
            </a:pPr>
            <a:r>
              <a:rPr lang="en-US" altLang="ko-KR" sz="2000" dirty="0">
                <a:solidFill>
                  <a:srgbClr val="24292E"/>
                </a:solidFill>
                <a:latin typeface="+mn-ea"/>
                <a:cs typeface="Arial"/>
                <a:sym typeface="Arial"/>
              </a:rPr>
              <a:t>$curl –X “GET” http://localhost:8889/client-service/default –H “X-Config-Token: client token”</a:t>
            </a:r>
          </a:p>
        </p:txBody>
      </p:sp>
    </p:spTree>
    <p:extLst>
      <p:ext uri="{BB962C8B-B14F-4D97-AF65-F5344CB8AC3E}">
        <p14:creationId xmlns:p14="http://schemas.microsoft.com/office/powerpoint/2010/main" val="37331901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63</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Client-side configuration</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74489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If the config server uses a vault as the backend, the client must deliver the token to the server so that the vault can query the value.</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This token is set using the </a:t>
            </a:r>
            <a:r>
              <a:rPr lang="en-US" altLang="ko-KR" sz="2000" dirty="0" err="1">
                <a:solidFill>
                  <a:srgbClr val="24292E"/>
                </a:solidFill>
                <a:latin typeface="+mn-ea"/>
                <a:cs typeface="Arial"/>
                <a:sym typeface="Arial"/>
              </a:rPr>
              <a:t>spring.cloud.config.token</a:t>
            </a:r>
            <a:r>
              <a:rPr lang="en-US" altLang="ko-KR" sz="2000" dirty="0">
                <a:solidFill>
                  <a:srgbClr val="24292E"/>
                </a:solidFill>
                <a:latin typeface="+mn-ea"/>
                <a:cs typeface="Arial"/>
                <a:sym typeface="Arial"/>
              </a:rPr>
              <a:t> property in the client's </a:t>
            </a:r>
            <a:r>
              <a:rPr lang="en-US" altLang="ko-KR" sz="2000" dirty="0" err="1">
                <a:solidFill>
                  <a:srgbClr val="24292E"/>
                </a:solidFill>
                <a:latin typeface="+mn-ea"/>
                <a:cs typeface="Arial"/>
                <a:sym typeface="Arial"/>
              </a:rPr>
              <a:t>bootstrap.yml</a:t>
            </a:r>
            <a:r>
              <a:rPr lang="en-US" altLang="ko-KR" sz="2000" dirty="0">
                <a:solidFill>
                  <a:srgbClr val="24292E"/>
                </a:solidFill>
                <a:latin typeface="+mn-ea"/>
                <a:cs typeface="Arial"/>
                <a:sym typeface="Arial"/>
              </a:rPr>
              <a:t> configuration file.</a:t>
            </a:r>
          </a:p>
        </p:txBody>
      </p:sp>
      <p:sp>
        <p:nvSpPr>
          <p:cNvPr id="11" name="직사각형 10">
            <a:extLst>
              <a:ext uri="{FF2B5EF4-FFF2-40B4-BE49-F238E27FC236}">
                <a16:creationId xmlns:a16="http://schemas.microsoft.com/office/drawing/2014/main" id="{2E592982-7DA1-4A5C-ABB1-7D641DCD3823}"/>
              </a:ext>
            </a:extLst>
          </p:cNvPr>
          <p:cNvSpPr/>
          <p:nvPr/>
        </p:nvSpPr>
        <p:spPr>
          <a:xfrm>
            <a:off x="2059189" y="3287121"/>
            <a:ext cx="5427844" cy="1815882"/>
          </a:xfrm>
          <a:prstGeom prst="rect">
            <a:avLst/>
          </a:prstGeom>
        </p:spPr>
        <p:txBody>
          <a:bodyPr wrap="square">
            <a:spAutoFit/>
          </a:bodyPr>
          <a:lstStyle/>
          <a:p>
            <a:r>
              <a:rPr lang="en-US" altLang="ko-KR" sz="1600" dirty="0">
                <a:solidFill>
                  <a:srgbClr val="00C832"/>
                </a:solidFill>
                <a:latin typeface="Consolas" panose="020B0609020204030204" pitchFamily="49" charset="0"/>
              </a:rPr>
              <a:t>spring:</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application: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name:</a:t>
            </a:r>
            <a:r>
              <a:rPr lang="en-US" altLang="ko-KR" sz="1600" dirty="0">
                <a:solidFill>
                  <a:srgbClr val="000000"/>
                </a:solidFill>
                <a:latin typeface="Consolas" panose="020B0609020204030204" pitchFamily="49" charset="0"/>
              </a:rPr>
              <a:t> client-service</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cloud:</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config:</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uri</a:t>
            </a:r>
            <a:r>
              <a:rPr lang="en-US" altLang="ko-KR" sz="1600" dirty="0">
                <a:solidFill>
                  <a:srgbClr val="00C832"/>
                </a:solidFill>
                <a:latin typeface="Consolas" panose="020B0609020204030204" pitchFamily="49" charset="0"/>
              </a:rPr>
              <a:t>: </a:t>
            </a:r>
            <a:r>
              <a:rPr lang="en-US" altLang="ko-KR" sz="1600" dirty="0">
                <a:solidFill>
                  <a:srgbClr val="00C832"/>
                </a:solidFill>
                <a:latin typeface="Consolas" panose="020B0609020204030204" pitchFamily="49" charset="0"/>
                <a:hlinkClick r:id="rId3"/>
              </a:rPr>
              <a:t>http://localhost:8889</a:t>
            </a:r>
            <a:endParaRPr lang="en-US" altLang="ko-KR" sz="1600" dirty="0">
              <a:solidFill>
                <a:srgbClr val="00C832"/>
              </a:solidFill>
              <a:latin typeface="Consolas" panose="020B0609020204030204" pitchFamily="49" charset="0"/>
            </a:endParaRP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token: </a:t>
            </a:r>
            <a:r>
              <a:rPr lang="en-US" altLang="ko-KR" sz="1600" dirty="0">
                <a:latin typeface="Consolas" panose="020B0609020204030204" pitchFamily="49" charset="0"/>
              </a:rPr>
              <a:t>client</a:t>
            </a:r>
            <a:endParaRPr lang="ko-KR" altLang="en-US" dirty="0"/>
          </a:p>
        </p:txBody>
      </p:sp>
    </p:spTree>
    <p:extLst>
      <p:ext uri="{BB962C8B-B14F-4D97-AF65-F5344CB8AC3E}">
        <p14:creationId xmlns:p14="http://schemas.microsoft.com/office/powerpoint/2010/main" val="7186343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64</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Automatically read the configuration again</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3798382"/>
          </a:xfrm>
          <a:prstGeom prst="roundRect">
            <a:avLst>
              <a:gd name="adj" fmla="val 4763"/>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Client App needs to be restarted to get new configurations from the server, but this is not optimal</a:t>
            </a:r>
          </a:p>
          <a:p>
            <a:pPr marL="342900" indent="-342900">
              <a:buFont typeface="Arial" panose="020B0604020202020204" pitchFamily="34" charset="0"/>
              <a:buChar char="•"/>
            </a:pPr>
            <a:r>
              <a:rPr lang="en-US" altLang="ko-KR" sz="2000" dirty="0">
                <a:solidFill>
                  <a:srgbClr val="24292E"/>
                </a:solidFill>
                <a:latin typeface="+mn-ea"/>
                <a:cs typeface="Arial"/>
                <a:sym typeface="Arial"/>
              </a:rPr>
              <a:t>Storage providers such as GitHub, GitLab, and bitbucket can notify you of changes to storage through the </a:t>
            </a:r>
            <a:r>
              <a:rPr lang="en-US" altLang="ko-KR" sz="2000" dirty="0" err="1">
                <a:solidFill>
                  <a:srgbClr val="24292E"/>
                </a:solidFill>
                <a:latin typeface="+mn-ea"/>
                <a:cs typeface="Arial"/>
                <a:sym typeface="Arial"/>
              </a:rPr>
              <a:t>WebHook</a:t>
            </a:r>
            <a:r>
              <a:rPr lang="en-US" altLang="ko-KR" sz="2000" dirty="0">
                <a:solidFill>
                  <a:srgbClr val="24292E"/>
                </a:solidFill>
                <a:latin typeface="+mn-ea"/>
                <a:cs typeface="Arial"/>
                <a:sym typeface="Arial"/>
              </a:rPr>
              <a:t> mechanism</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WebHook</a:t>
            </a:r>
            <a:r>
              <a:rPr lang="en-US" altLang="ko-KR" sz="2000" dirty="0">
                <a:solidFill>
                  <a:srgbClr val="24292E"/>
                </a:solidFill>
                <a:latin typeface="+mn-ea"/>
                <a:cs typeface="Arial"/>
                <a:sym typeface="Arial"/>
              </a:rPr>
              <a:t> can be set by selecting a list of URLs and event types on the dashboard. </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service provider calls a POST request to the path stored in </a:t>
            </a:r>
            <a:r>
              <a:rPr lang="en-US" altLang="ko-KR" sz="2000" dirty="0" err="1">
                <a:solidFill>
                  <a:srgbClr val="24292E"/>
                </a:solidFill>
                <a:latin typeface="+mn-ea"/>
                <a:cs typeface="Arial"/>
                <a:sym typeface="Arial"/>
              </a:rPr>
              <a:t>WebHook</a:t>
            </a:r>
            <a:r>
              <a:rPr lang="en-US" altLang="ko-KR" sz="2000" dirty="0">
                <a:solidFill>
                  <a:srgbClr val="24292E"/>
                </a:solidFill>
                <a:latin typeface="+mn-ea"/>
                <a:cs typeface="Arial"/>
                <a:sym typeface="Arial"/>
              </a:rPr>
              <a:t> and sends a list of commitments.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To enable this endpoint on the config server, the project must include a spring cloud bus dependency</a:t>
            </a:r>
          </a:p>
          <a:p>
            <a:pPr marL="342900" indent="-342900">
              <a:buFont typeface="Arial" panose="020B0604020202020204" pitchFamily="34" charset="0"/>
              <a:buChar char="•"/>
            </a:pPr>
            <a:r>
              <a:rPr lang="en-US" altLang="ko-KR" sz="2000" dirty="0">
                <a:solidFill>
                  <a:srgbClr val="24292E"/>
                </a:solidFill>
                <a:latin typeface="+mn-ea"/>
                <a:cs typeface="Arial"/>
                <a:sym typeface="Arial"/>
              </a:rPr>
              <a:t>When a web hook is called, the config server prepares to export a list of source properties changed by the last commit to an event, which is sent to the message broker</a:t>
            </a:r>
          </a:p>
        </p:txBody>
      </p:sp>
    </p:spTree>
    <p:extLst>
      <p:ext uri="{BB962C8B-B14F-4D97-AF65-F5344CB8AC3E}">
        <p14:creationId xmlns:p14="http://schemas.microsoft.com/office/powerpoint/2010/main" val="3088594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65</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Automatically read the configuration again</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grpSp>
        <p:nvGrpSpPr>
          <p:cNvPr id="8" name="그룹 7">
            <a:extLst>
              <a:ext uri="{FF2B5EF4-FFF2-40B4-BE49-F238E27FC236}">
                <a16:creationId xmlns:a16="http://schemas.microsoft.com/office/drawing/2014/main" id="{1528D4FB-1F81-4FB6-9418-2BEEEEBB925D}"/>
              </a:ext>
            </a:extLst>
          </p:cNvPr>
          <p:cNvGrpSpPr/>
          <p:nvPr/>
        </p:nvGrpSpPr>
        <p:grpSpPr>
          <a:xfrm>
            <a:off x="0" y="1703672"/>
            <a:ext cx="9906000" cy="4395739"/>
            <a:chOff x="0" y="1703672"/>
            <a:chExt cx="9906000" cy="4395739"/>
          </a:xfrm>
        </p:grpSpPr>
        <p:pic>
          <p:nvPicPr>
            <p:cNvPr id="5" name="그림 4">
              <a:extLst>
                <a:ext uri="{FF2B5EF4-FFF2-40B4-BE49-F238E27FC236}">
                  <a16:creationId xmlns:a16="http://schemas.microsoft.com/office/drawing/2014/main" id="{BD0051B7-5272-4130-8B6D-046CA304A463}"/>
                </a:ext>
              </a:extLst>
            </p:cNvPr>
            <p:cNvPicPr>
              <a:picLocks noChangeAspect="1"/>
            </p:cNvPicPr>
            <p:nvPr/>
          </p:nvPicPr>
          <p:blipFill>
            <a:blip r:embed="rId3"/>
            <a:stretch>
              <a:fillRect/>
            </a:stretch>
          </p:blipFill>
          <p:spPr>
            <a:xfrm>
              <a:off x="0" y="1703672"/>
              <a:ext cx="9906000" cy="4395739"/>
            </a:xfrm>
            <a:prstGeom prst="rect">
              <a:avLst/>
            </a:prstGeom>
          </p:spPr>
        </p:pic>
        <p:sp>
          <p:nvSpPr>
            <p:cNvPr id="7" name="직사각형 6">
              <a:extLst>
                <a:ext uri="{FF2B5EF4-FFF2-40B4-BE49-F238E27FC236}">
                  <a16:creationId xmlns:a16="http://schemas.microsoft.com/office/drawing/2014/main" id="{6F49C087-B059-4107-A6B4-B271329530AF}"/>
                </a:ext>
              </a:extLst>
            </p:cNvPr>
            <p:cNvSpPr/>
            <p:nvPr/>
          </p:nvSpPr>
          <p:spPr>
            <a:xfrm>
              <a:off x="6726056" y="1877895"/>
              <a:ext cx="1423764" cy="932811"/>
            </a:xfrm>
            <a:prstGeom prst="rect">
              <a:avLst/>
            </a:prstGeom>
            <a:solidFill>
              <a:schemeClr val="bg1"/>
            </a:solidFill>
            <a:ln>
              <a:noFill/>
            </a:ln>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2749750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66</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Read the configuration again using @RefreshScope</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5" name="직사각형 4">
            <a:extLst>
              <a:ext uri="{FF2B5EF4-FFF2-40B4-BE49-F238E27FC236}">
                <a16:creationId xmlns:a16="http://schemas.microsoft.com/office/drawing/2014/main" id="{1E67837A-575C-49C8-9556-0D4EF5593535}"/>
              </a:ext>
            </a:extLst>
          </p:cNvPr>
          <p:cNvSpPr/>
          <p:nvPr/>
        </p:nvSpPr>
        <p:spPr>
          <a:xfrm>
            <a:off x="1200021" y="1537107"/>
            <a:ext cx="6164273" cy="5355312"/>
          </a:xfrm>
          <a:prstGeom prst="rect">
            <a:avLst/>
          </a:prstGeom>
        </p:spPr>
        <p:txBody>
          <a:bodyPr wrap="square">
            <a:spAutoFit/>
          </a:bodyPr>
          <a:lstStyle/>
          <a:p>
            <a:r>
              <a:rPr lang="en-US" altLang="ko-KR" dirty="0"/>
              <a:t>eureka:</a:t>
            </a:r>
          </a:p>
          <a:p>
            <a:r>
              <a:rPr lang="en-US" altLang="ko-KR" dirty="0"/>
              <a:t>  instance:</a:t>
            </a:r>
          </a:p>
          <a:p>
            <a:r>
              <a:rPr lang="en-US" altLang="ko-KR" dirty="0"/>
              <a:t>    </a:t>
            </a:r>
            <a:r>
              <a:rPr lang="en-US" altLang="ko-KR" dirty="0" err="1"/>
              <a:t>metadataMap</a:t>
            </a:r>
            <a:r>
              <a:rPr lang="en-US" altLang="ko-KR" dirty="0"/>
              <a:t>:</a:t>
            </a:r>
          </a:p>
          <a:p>
            <a:r>
              <a:rPr lang="en-US" altLang="ko-KR" dirty="0"/>
              <a:t>      zone: zone1</a:t>
            </a:r>
          </a:p>
          <a:p>
            <a:r>
              <a:rPr lang="en-US" altLang="ko-KR" dirty="0"/>
              <a:t>  client:</a:t>
            </a:r>
          </a:p>
          <a:p>
            <a:r>
              <a:rPr lang="en-US" altLang="ko-KR" dirty="0"/>
              <a:t>    </a:t>
            </a:r>
            <a:r>
              <a:rPr lang="en-US" altLang="ko-KR" dirty="0" err="1"/>
              <a:t>serviceUrl</a:t>
            </a:r>
            <a:r>
              <a:rPr lang="en-US" altLang="ko-KR" dirty="0"/>
              <a:t>:</a:t>
            </a:r>
          </a:p>
          <a:p>
            <a:r>
              <a:rPr lang="en-US" altLang="ko-KR" dirty="0"/>
              <a:t>      </a:t>
            </a:r>
            <a:r>
              <a:rPr lang="en-US" altLang="ko-KR" dirty="0" err="1"/>
              <a:t>defaultZone</a:t>
            </a:r>
            <a:r>
              <a:rPr lang="en-US" altLang="ko-KR" dirty="0"/>
              <a:t>: http://localhost:8761/eureka/</a:t>
            </a:r>
          </a:p>
          <a:p>
            <a:r>
              <a:rPr lang="en-US" altLang="ko-KR" dirty="0"/>
              <a:t>server:  </a:t>
            </a:r>
          </a:p>
          <a:p>
            <a:r>
              <a:rPr lang="en-US" altLang="ko-KR" dirty="0"/>
              <a:t>  port: ${PORT:8081}</a:t>
            </a:r>
          </a:p>
          <a:p>
            <a:endParaRPr lang="en-US" altLang="ko-KR" dirty="0"/>
          </a:p>
          <a:p>
            <a:r>
              <a:rPr lang="en-US" altLang="ko-KR" dirty="0"/>
              <a:t>management:</a:t>
            </a:r>
          </a:p>
          <a:p>
            <a:r>
              <a:rPr lang="en-US" altLang="ko-KR" dirty="0"/>
              <a:t>  security:</a:t>
            </a:r>
          </a:p>
          <a:p>
            <a:r>
              <a:rPr lang="en-US" altLang="ko-KR" dirty="0"/>
              <a:t>    enabled: false</a:t>
            </a:r>
          </a:p>
          <a:p>
            <a:r>
              <a:rPr lang="en-US" altLang="ko-KR" dirty="0"/>
              <a:t>    </a:t>
            </a:r>
          </a:p>
          <a:p>
            <a:r>
              <a:rPr lang="en-US" altLang="ko-KR" dirty="0"/>
              <a:t>sample:</a:t>
            </a:r>
          </a:p>
          <a:p>
            <a:r>
              <a:rPr lang="en-US" altLang="ko-KR" dirty="0"/>
              <a:t>  string:</a:t>
            </a:r>
          </a:p>
          <a:p>
            <a:r>
              <a:rPr lang="en-US" altLang="ko-KR" dirty="0"/>
              <a:t>    property: Client Application</a:t>
            </a:r>
          </a:p>
          <a:p>
            <a:r>
              <a:rPr lang="en-US" altLang="ko-KR" dirty="0"/>
              <a:t>  int:</a:t>
            </a:r>
          </a:p>
          <a:p>
            <a:r>
              <a:rPr lang="en-US" altLang="ko-KR" dirty="0"/>
              <a:t>    property: 3</a:t>
            </a:r>
            <a:endParaRPr lang="ko-KR" altLang="en-US" dirty="0"/>
          </a:p>
        </p:txBody>
      </p:sp>
      <p:sp>
        <p:nvSpPr>
          <p:cNvPr id="7" name="말풍선: 사각형 6">
            <a:extLst>
              <a:ext uri="{FF2B5EF4-FFF2-40B4-BE49-F238E27FC236}">
                <a16:creationId xmlns:a16="http://schemas.microsoft.com/office/drawing/2014/main" id="{E6A716CE-1DC0-4BF9-8615-E7CF2A6C3943}"/>
              </a:ext>
            </a:extLst>
          </p:cNvPr>
          <p:cNvSpPr/>
          <p:nvPr/>
        </p:nvSpPr>
        <p:spPr>
          <a:xfrm>
            <a:off x="4764466" y="3921488"/>
            <a:ext cx="4526820" cy="951221"/>
          </a:xfrm>
          <a:prstGeom prst="wedgeRectCallout">
            <a:avLst>
              <a:gd name="adj1" fmla="val -90922"/>
              <a:gd name="adj2" fmla="val 38629"/>
            </a:avLst>
          </a:prstGeom>
          <a:solidFill>
            <a:schemeClr val="bg1">
              <a:lumMod val="95000"/>
            </a:schemeClr>
          </a:solid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Disable end point security for spring boot actuator, end point must be called without confidential information</a:t>
            </a:r>
            <a:endParaRPr lang="ko-KR" altLang="en-US" dirty="0">
              <a:solidFill>
                <a:schemeClr val="tx1"/>
              </a:solidFill>
            </a:endParaRPr>
          </a:p>
        </p:txBody>
      </p:sp>
    </p:spTree>
    <p:extLst>
      <p:ext uri="{BB962C8B-B14F-4D97-AF65-F5344CB8AC3E}">
        <p14:creationId xmlns:p14="http://schemas.microsoft.com/office/powerpoint/2010/main" val="15338667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67</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Read the configuration again using @RefreshScope</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8" name="직사각형 7">
            <a:extLst>
              <a:ext uri="{FF2B5EF4-FFF2-40B4-BE49-F238E27FC236}">
                <a16:creationId xmlns:a16="http://schemas.microsoft.com/office/drawing/2014/main" id="{5738144F-9B21-443D-A306-F4E580734D71}"/>
              </a:ext>
            </a:extLst>
          </p:cNvPr>
          <p:cNvSpPr/>
          <p:nvPr/>
        </p:nvSpPr>
        <p:spPr>
          <a:xfrm>
            <a:off x="170938" y="1758276"/>
            <a:ext cx="9564123" cy="3539430"/>
          </a:xfrm>
          <a:prstGeom prst="rect">
            <a:avLst/>
          </a:prstGeom>
        </p:spPr>
        <p:txBody>
          <a:bodyPr wrap="square">
            <a:spAutoFit/>
          </a:bodyPr>
          <a:lstStyle/>
          <a:p>
            <a:r>
              <a:rPr lang="en-US" altLang="ko-KR" sz="1600" dirty="0">
                <a:solidFill>
                  <a:srgbClr val="646464"/>
                </a:solidFill>
                <a:latin typeface="Consolas" panose="020B0609020204030204" pitchFamily="49" charset="0"/>
              </a:rPr>
              <a:t>@Component</a:t>
            </a: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RefreshScope</a:t>
            </a:r>
            <a:endParaRPr lang="en-US" altLang="ko-KR" sz="1600" dirty="0">
              <a:solidFill>
                <a:srgbClr val="646464"/>
              </a:solidFill>
              <a:latin typeface="Consolas" panose="020B0609020204030204" pitchFamily="49" charset="0"/>
            </a:endParaRP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ClientConfiguration</a:t>
            </a:r>
            <a:r>
              <a:rPr lang="en-US" altLang="ko-KR" sz="1600" b="1" dirty="0">
                <a:solidFill>
                  <a:srgbClr val="000000"/>
                </a:solidFill>
                <a:latin typeface="Consolas" panose="020B0609020204030204" pitchFamily="49" charset="0"/>
              </a:rPr>
              <a:t> {</a:t>
            </a:r>
          </a:p>
          <a:p>
            <a:endParaRPr lang="ko-KR" altLang="en-US" sz="1600" dirty="0">
              <a:latin typeface="Consolas" panose="020B0609020204030204" pitchFamily="49" charset="0"/>
            </a:endParaRPr>
          </a:p>
          <a:p>
            <a:r>
              <a:rPr lang="en-US" altLang="ko-KR" sz="1600" dirty="0">
                <a:solidFill>
                  <a:srgbClr val="646464"/>
                </a:solidFill>
                <a:latin typeface="Consolas" panose="020B0609020204030204" pitchFamily="49" charset="0"/>
              </a:rPr>
              <a:t>@Value</a:t>
            </a:r>
            <a:r>
              <a:rPr lang="en-US" altLang="ko-KR" sz="1600" dirty="0">
                <a:solidFill>
                  <a:srgbClr val="000000"/>
                </a:solidFill>
                <a:latin typeface="Consolas" panose="020B0609020204030204" pitchFamily="49" charset="0"/>
              </a:rPr>
              <a:t>(</a:t>
            </a:r>
            <a:r>
              <a:rPr lang="en-US" altLang="ko-KR" sz="1600" dirty="0">
                <a:solidFill>
                  <a:srgbClr val="2A00FF"/>
                </a:solidFill>
                <a:latin typeface="Consolas" panose="020B0609020204030204" pitchFamily="49" charset="0"/>
              </a:rPr>
              <a:t>"${</a:t>
            </a:r>
            <a:r>
              <a:rPr lang="en-US" altLang="ko-KR" sz="1600" dirty="0" err="1">
                <a:solidFill>
                  <a:srgbClr val="2A00FF"/>
                </a:solidFill>
                <a:latin typeface="Consolas" panose="020B0609020204030204" pitchFamily="49" charset="0"/>
              </a:rPr>
              <a:t>sample.string.property</a:t>
            </a:r>
            <a:r>
              <a:rPr lang="en-US" altLang="ko-KR" sz="1600" dirty="0">
                <a:solidFill>
                  <a:srgbClr val="2A00FF"/>
                </a:solidFill>
                <a:latin typeface="Consolas" panose="020B0609020204030204" pitchFamily="49" charset="0"/>
              </a:rPr>
              <a:t>}"</a:t>
            </a:r>
            <a:r>
              <a:rPr lang="en-US" altLang="ko-KR" sz="1600" dirty="0">
                <a:solidFill>
                  <a:srgbClr val="000000"/>
                </a:solidFill>
                <a:latin typeface="Consolas" panose="020B0609020204030204" pitchFamily="49" charset="0"/>
              </a:rPr>
              <a:t>)</a:t>
            </a:r>
          </a:p>
          <a:p>
            <a:r>
              <a:rPr lang="en-US" altLang="ko-KR" sz="1600" b="1" dirty="0">
                <a:solidFill>
                  <a:srgbClr val="7F0055"/>
                </a:solidFill>
                <a:latin typeface="Consolas" panose="020B0609020204030204" pitchFamily="49" charset="0"/>
              </a:rPr>
              <a:t>private</a:t>
            </a:r>
            <a:r>
              <a:rPr lang="en-US" altLang="ko-KR" sz="1600" b="1" dirty="0">
                <a:solidFill>
                  <a:srgbClr val="000000"/>
                </a:solidFill>
                <a:latin typeface="Consolas" panose="020B0609020204030204" pitchFamily="49" charset="0"/>
              </a:rPr>
              <a:t> String </a:t>
            </a:r>
            <a:r>
              <a:rPr lang="en-US" altLang="ko-KR" sz="1600" b="1" dirty="0" err="1">
                <a:solidFill>
                  <a:srgbClr val="0000C0"/>
                </a:solidFill>
                <a:latin typeface="Consolas" panose="020B0609020204030204" pitchFamily="49" charset="0"/>
              </a:rPr>
              <a:t>sampleStringProperty</a:t>
            </a:r>
            <a:r>
              <a:rPr lang="en-US" altLang="ko-KR" sz="1600" b="1" dirty="0">
                <a:solidFill>
                  <a:srgbClr val="000000"/>
                </a:solidFill>
                <a:latin typeface="Consolas" panose="020B0609020204030204" pitchFamily="49" charset="0"/>
              </a:rPr>
              <a:t>;</a:t>
            </a:r>
          </a:p>
          <a:p>
            <a:r>
              <a:rPr lang="en-US" altLang="ko-KR" sz="1600" dirty="0">
                <a:solidFill>
                  <a:srgbClr val="646464"/>
                </a:solidFill>
                <a:latin typeface="Consolas" panose="020B0609020204030204" pitchFamily="49" charset="0"/>
              </a:rPr>
              <a:t>@Value</a:t>
            </a:r>
            <a:r>
              <a:rPr lang="en-US" altLang="ko-KR" sz="1600" dirty="0">
                <a:solidFill>
                  <a:srgbClr val="000000"/>
                </a:solidFill>
                <a:latin typeface="Consolas" panose="020B0609020204030204" pitchFamily="49" charset="0"/>
              </a:rPr>
              <a:t>(</a:t>
            </a:r>
            <a:r>
              <a:rPr lang="en-US" altLang="ko-KR" sz="1600" dirty="0">
                <a:solidFill>
                  <a:srgbClr val="2A00FF"/>
                </a:solidFill>
                <a:latin typeface="Consolas" panose="020B0609020204030204" pitchFamily="49" charset="0"/>
              </a:rPr>
              <a:t>"${</a:t>
            </a:r>
            <a:r>
              <a:rPr lang="en-US" altLang="ko-KR" sz="1600" dirty="0" err="1">
                <a:solidFill>
                  <a:srgbClr val="2A00FF"/>
                </a:solidFill>
                <a:latin typeface="Consolas" panose="020B0609020204030204" pitchFamily="49" charset="0"/>
              </a:rPr>
              <a:t>sample.int.property</a:t>
            </a:r>
            <a:r>
              <a:rPr lang="en-US" altLang="ko-KR" sz="1600" dirty="0">
                <a:solidFill>
                  <a:srgbClr val="2A00FF"/>
                </a:solidFill>
                <a:latin typeface="Consolas" panose="020B0609020204030204" pitchFamily="49" charset="0"/>
              </a:rPr>
              <a:t>}"</a:t>
            </a:r>
            <a:r>
              <a:rPr lang="en-US" altLang="ko-KR" sz="1600" dirty="0">
                <a:solidFill>
                  <a:srgbClr val="000000"/>
                </a:solidFill>
                <a:latin typeface="Consolas" panose="020B0609020204030204" pitchFamily="49" charset="0"/>
              </a:rPr>
              <a:t>)</a:t>
            </a:r>
          </a:p>
          <a:p>
            <a:r>
              <a:rPr lang="en-US" altLang="ko-KR" sz="1600" b="1" dirty="0">
                <a:solidFill>
                  <a:srgbClr val="7F0055"/>
                </a:solidFill>
                <a:latin typeface="Consolas" panose="020B0609020204030204" pitchFamily="49" charset="0"/>
              </a:rPr>
              <a:t>private</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int</a:t>
            </a:r>
            <a:r>
              <a:rPr lang="en-US" altLang="ko-KR" sz="1600" b="1" dirty="0">
                <a:solidFill>
                  <a:srgbClr val="000000"/>
                </a:solidFill>
                <a:latin typeface="Consolas" panose="020B0609020204030204" pitchFamily="49" charset="0"/>
              </a:rPr>
              <a:t> </a:t>
            </a:r>
            <a:r>
              <a:rPr lang="en-US" altLang="ko-KR" sz="1600" b="1" dirty="0" err="1">
                <a:solidFill>
                  <a:srgbClr val="0000C0"/>
                </a:solidFill>
                <a:latin typeface="Consolas" panose="020B0609020204030204" pitchFamily="49" charset="0"/>
              </a:rPr>
              <a:t>sampleIntProperty</a:t>
            </a:r>
            <a:r>
              <a:rPr lang="en-US" altLang="ko-KR" sz="1600" b="1" dirty="0">
                <a:solidFill>
                  <a:srgbClr val="000000"/>
                </a:solidFill>
                <a:latin typeface="Consolas" panose="020B0609020204030204" pitchFamily="49" charset="0"/>
              </a:rPr>
              <a:t>;</a:t>
            </a:r>
          </a:p>
          <a:p>
            <a:endParaRPr lang="ko-KR" altLang="en-US" sz="1600" dirty="0">
              <a:latin typeface="Consolas" panose="020B0609020204030204" pitchFamily="49" charset="0"/>
            </a:endParaRP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String </a:t>
            </a:r>
            <a:r>
              <a:rPr lang="en-US" altLang="ko-KR" sz="1600" b="1" dirty="0" err="1">
                <a:solidFill>
                  <a:srgbClr val="000000"/>
                </a:solidFill>
                <a:latin typeface="Consolas" panose="020B0609020204030204" pitchFamily="49" charset="0"/>
              </a:rPr>
              <a:t>showProperties</a:t>
            </a:r>
            <a:r>
              <a:rPr lang="en-US" altLang="ko-KR" sz="1600" b="1"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  return</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String.</a:t>
            </a:r>
            <a:r>
              <a:rPr lang="en-US" altLang="ko-KR" sz="1600" b="1" i="1" dirty="0" err="1">
                <a:solidFill>
                  <a:srgbClr val="000000"/>
                </a:solidFill>
                <a:latin typeface="Consolas" panose="020B0609020204030204" pitchFamily="49" charset="0"/>
              </a:rPr>
              <a:t>format</a:t>
            </a:r>
            <a:r>
              <a:rPr lang="en-US" altLang="ko-KR" sz="1600" b="1" i="1" dirty="0">
                <a:solidFill>
                  <a:srgbClr val="000000"/>
                </a:solidFill>
                <a:latin typeface="Consolas" panose="020B0609020204030204" pitchFamily="49" charset="0"/>
              </a:rPr>
              <a:t>(</a:t>
            </a:r>
            <a:r>
              <a:rPr lang="en-US" altLang="ko-KR" sz="1600" b="1" i="1" dirty="0">
                <a:solidFill>
                  <a:srgbClr val="2A00FF"/>
                </a:solidFill>
                <a:latin typeface="Consolas" panose="020B0609020204030204" pitchFamily="49" charset="0"/>
              </a:rPr>
              <a:t>"Hello from %s %d"</a:t>
            </a:r>
            <a:r>
              <a:rPr lang="en-US" altLang="ko-KR" sz="1600" b="1" i="1" dirty="0">
                <a:solidFill>
                  <a:srgbClr val="000000"/>
                </a:solidFill>
                <a:latin typeface="Consolas" panose="020B0609020204030204" pitchFamily="49" charset="0"/>
              </a:rPr>
              <a:t>, </a:t>
            </a:r>
            <a:r>
              <a:rPr lang="en-US" altLang="ko-KR" sz="1600" b="1" i="1" dirty="0" err="1">
                <a:solidFill>
                  <a:srgbClr val="0000C0"/>
                </a:solidFill>
                <a:latin typeface="Consolas" panose="020B0609020204030204" pitchFamily="49" charset="0"/>
              </a:rPr>
              <a:t>sampleStringProperty</a:t>
            </a:r>
            <a:r>
              <a:rPr lang="en-US" altLang="ko-KR" sz="1600" b="1" i="1" dirty="0">
                <a:solidFill>
                  <a:srgbClr val="000000"/>
                </a:solidFill>
                <a:latin typeface="Consolas" panose="020B0609020204030204" pitchFamily="49" charset="0"/>
              </a:rPr>
              <a:t>, </a:t>
            </a:r>
            <a:r>
              <a:rPr lang="en-US" altLang="ko-KR" sz="1600" b="1" i="1" dirty="0" err="1">
                <a:solidFill>
                  <a:srgbClr val="0000C0"/>
                </a:solidFill>
                <a:latin typeface="Consolas" panose="020B0609020204030204" pitchFamily="49" charset="0"/>
              </a:rPr>
              <a:t>sampleIntProperty</a:t>
            </a:r>
            <a:r>
              <a:rPr lang="en-US" altLang="ko-KR" sz="1600" b="1" i="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a:t>
            </a:r>
          </a:p>
          <a:p>
            <a:endParaRPr lang="ko-KR" altLang="en-US" sz="1600" dirty="0">
              <a:latin typeface="Consolas" panose="020B0609020204030204" pitchFamily="49" charset="0"/>
            </a:endParaRPr>
          </a:p>
          <a:p>
            <a:r>
              <a:rPr lang="en-US" altLang="ko-K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7893436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68</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Read the configuration again using @RefreshScope</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5" name="직사각형 4">
            <a:extLst>
              <a:ext uri="{FF2B5EF4-FFF2-40B4-BE49-F238E27FC236}">
                <a16:creationId xmlns:a16="http://schemas.microsoft.com/office/drawing/2014/main" id="{4A8FEAAE-E28B-421C-BC63-591F9C036265}"/>
              </a:ext>
            </a:extLst>
          </p:cNvPr>
          <p:cNvSpPr/>
          <p:nvPr/>
        </p:nvSpPr>
        <p:spPr>
          <a:xfrm>
            <a:off x="1261390" y="1709125"/>
            <a:ext cx="6698185" cy="3046988"/>
          </a:xfrm>
          <a:prstGeom prst="rect">
            <a:avLst/>
          </a:prstGeom>
        </p:spPr>
        <p:txBody>
          <a:bodyPr wrap="square">
            <a:spAutoFit/>
          </a:bodyPr>
          <a:lstStyle/>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RestController</a:t>
            </a:r>
            <a:endParaRPr lang="en-US" altLang="ko-KR" sz="1600" dirty="0">
              <a:solidFill>
                <a:srgbClr val="646464"/>
              </a:solidFill>
              <a:latin typeface="Consolas" panose="020B0609020204030204" pitchFamily="49" charset="0"/>
            </a:endParaRP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ClientController</a:t>
            </a:r>
            <a:r>
              <a:rPr lang="en-US" altLang="ko-KR" sz="1600" b="1" dirty="0">
                <a:solidFill>
                  <a:srgbClr val="000000"/>
                </a:solidFill>
                <a:latin typeface="Consolas" panose="020B0609020204030204" pitchFamily="49" charset="0"/>
              </a:rPr>
              <a:t> {</a:t>
            </a:r>
          </a:p>
          <a:p>
            <a:endParaRPr lang="ko-KR" altLang="en-US" sz="1600" dirty="0">
              <a:latin typeface="Consolas" panose="020B0609020204030204" pitchFamily="49" charset="0"/>
            </a:endParaRP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Autowired</a:t>
            </a:r>
            <a:endParaRPr lang="en-US" altLang="ko-KR" sz="1600" dirty="0">
              <a:solidFill>
                <a:srgbClr val="646464"/>
              </a:solidFill>
              <a:latin typeface="Consolas" panose="020B0609020204030204" pitchFamily="49" charset="0"/>
            </a:endParaRPr>
          </a:p>
          <a:p>
            <a:r>
              <a:rPr lang="en-US" altLang="ko-KR" sz="1600" b="1" dirty="0">
                <a:solidFill>
                  <a:srgbClr val="7F0055"/>
                </a:solidFill>
                <a:latin typeface="Consolas" panose="020B0609020204030204" pitchFamily="49" charset="0"/>
              </a:rPr>
              <a:t>private</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ClientConfiguration</a:t>
            </a:r>
            <a:r>
              <a:rPr lang="en-US" altLang="ko-KR" sz="1600" b="1" dirty="0">
                <a:solidFill>
                  <a:srgbClr val="000000"/>
                </a:solidFill>
                <a:latin typeface="Consolas" panose="020B0609020204030204" pitchFamily="49" charset="0"/>
              </a:rPr>
              <a:t> </a:t>
            </a:r>
            <a:r>
              <a:rPr lang="en-US" altLang="ko-KR" sz="1600" b="1" dirty="0">
                <a:solidFill>
                  <a:srgbClr val="0000C0"/>
                </a:solidFill>
                <a:latin typeface="Consolas" panose="020B0609020204030204" pitchFamily="49" charset="0"/>
              </a:rPr>
              <a:t>conf</a:t>
            </a:r>
            <a:r>
              <a:rPr lang="en-US" altLang="ko-KR" sz="1600" b="1" dirty="0">
                <a:solidFill>
                  <a:srgbClr val="000000"/>
                </a:solidFill>
                <a:latin typeface="Consolas" panose="020B0609020204030204" pitchFamily="49" charset="0"/>
              </a:rPr>
              <a:t>;</a:t>
            </a:r>
          </a:p>
          <a:p>
            <a:endParaRPr lang="ko-KR" altLang="en-US" sz="1600" dirty="0">
              <a:latin typeface="Consolas" panose="020B0609020204030204" pitchFamily="49" charset="0"/>
            </a:endParaRP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GetMapping</a:t>
            </a:r>
            <a:r>
              <a:rPr lang="en-US" altLang="ko-KR" sz="1600" dirty="0">
                <a:solidFill>
                  <a:srgbClr val="000000"/>
                </a:solidFill>
                <a:latin typeface="Consolas" panose="020B0609020204030204" pitchFamily="49" charset="0"/>
              </a:rPr>
              <a:t>(</a:t>
            </a:r>
            <a:r>
              <a:rPr lang="en-US" altLang="ko-KR" sz="1600" dirty="0">
                <a:solidFill>
                  <a:srgbClr val="2A00FF"/>
                </a:solidFill>
                <a:latin typeface="Consolas" panose="020B0609020204030204" pitchFamily="49" charset="0"/>
              </a:rPr>
              <a:t>"/ping"</a:t>
            </a:r>
            <a:r>
              <a:rPr lang="en-US" altLang="ko-KR" sz="1600" dirty="0">
                <a:solidFill>
                  <a:srgbClr val="000000"/>
                </a:solidFill>
                <a:latin typeface="Consolas" panose="020B0609020204030204" pitchFamily="49" charset="0"/>
              </a:rPr>
              <a:t>)</a:t>
            </a: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String ping() {</a:t>
            </a:r>
          </a:p>
          <a:p>
            <a:r>
              <a:rPr lang="en-US" altLang="ko-KR" sz="1600" b="1" dirty="0">
                <a:solidFill>
                  <a:srgbClr val="7F0055"/>
                </a:solidFill>
                <a:latin typeface="Consolas" panose="020B0609020204030204" pitchFamily="49" charset="0"/>
              </a:rPr>
              <a:t>  return</a:t>
            </a:r>
            <a:r>
              <a:rPr lang="en-US" altLang="ko-KR" sz="1600" b="1" dirty="0">
                <a:solidFill>
                  <a:srgbClr val="000000"/>
                </a:solidFill>
                <a:latin typeface="Consolas" panose="020B0609020204030204" pitchFamily="49" charset="0"/>
              </a:rPr>
              <a:t> </a:t>
            </a:r>
            <a:r>
              <a:rPr lang="en-US" altLang="ko-KR" sz="1600" b="1" dirty="0" err="1">
                <a:solidFill>
                  <a:srgbClr val="0000C0"/>
                </a:solidFill>
                <a:latin typeface="Consolas" panose="020B0609020204030204" pitchFamily="49" charset="0"/>
              </a:rPr>
              <a:t>conf</a:t>
            </a:r>
            <a:r>
              <a:rPr lang="en-US" altLang="ko-KR" sz="1600" b="1" dirty="0" err="1">
                <a:solidFill>
                  <a:srgbClr val="000000"/>
                </a:solidFill>
                <a:latin typeface="Consolas" panose="020B0609020204030204" pitchFamily="49" charset="0"/>
              </a:rPr>
              <a:t>.showProperties</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a:t>
            </a:r>
          </a:p>
          <a:p>
            <a:endParaRPr lang="ko-KR" altLang="en-US" sz="1600" dirty="0">
              <a:latin typeface="Consolas" panose="020B0609020204030204" pitchFamily="49" charset="0"/>
            </a:endParaRPr>
          </a:p>
          <a:p>
            <a:r>
              <a:rPr lang="en-US" altLang="ko-KR" sz="1600" dirty="0">
                <a:solidFill>
                  <a:srgbClr val="000000"/>
                </a:solidFill>
                <a:latin typeface="Consolas" panose="020B0609020204030204" pitchFamily="49" charset="0"/>
              </a:rPr>
              <a:t>}</a:t>
            </a:r>
          </a:p>
        </p:txBody>
      </p:sp>
      <p:pic>
        <p:nvPicPr>
          <p:cNvPr id="7" name="그림 6">
            <a:extLst>
              <a:ext uri="{FF2B5EF4-FFF2-40B4-BE49-F238E27FC236}">
                <a16:creationId xmlns:a16="http://schemas.microsoft.com/office/drawing/2014/main" id="{C1B385A5-1702-4DD8-A2EE-5F6FAFAB80F9}"/>
              </a:ext>
            </a:extLst>
          </p:cNvPr>
          <p:cNvPicPr>
            <a:picLocks noChangeAspect="1"/>
          </p:cNvPicPr>
          <p:nvPr/>
        </p:nvPicPr>
        <p:blipFill>
          <a:blip r:embed="rId3"/>
          <a:stretch>
            <a:fillRect/>
          </a:stretch>
        </p:blipFill>
        <p:spPr>
          <a:xfrm>
            <a:off x="3337149" y="4657464"/>
            <a:ext cx="5686467" cy="1581162"/>
          </a:xfrm>
          <a:prstGeom prst="rect">
            <a:avLst/>
          </a:prstGeom>
        </p:spPr>
      </p:pic>
    </p:spTree>
    <p:extLst>
      <p:ext uri="{BB962C8B-B14F-4D97-AF65-F5344CB8AC3E}">
        <p14:creationId xmlns:p14="http://schemas.microsoft.com/office/powerpoint/2010/main" val="21335484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69</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Receiving events from a message broker</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74489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Using RabbitMQ</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Create via Docker Container</a:t>
            </a:r>
          </a:p>
          <a:p>
            <a:pPr marL="342900" indent="-342900">
              <a:buFont typeface="Arial" panose="020B0604020202020204" pitchFamily="34" charset="0"/>
              <a:buChar char="•"/>
            </a:pPr>
            <a:r>
              <a:rPr lang="en-US" altLang="ko-KR" sz="2000" dirty="0">
                <a:solidFill>
                  <a:srgbClr val="24292E"/>
                </a:solidFill>
                <a:latin typeface="+mn-ea"/>
                <a:cs typeface="Arial"/>
                <a:sym typeface="Arial"/>
              </a:rPr>
              <a:t>docker run -d --name rabbit -p 5672:5672 -p 15672:15672 </a:t>
            </a:r>
            <a:r>
              <a:rPr lang="en-US" altLang="ko-KR" sz="2000" dirty="0" err="1">
                <a:solidFill>
                  <a:srgbClr val="24292E"/>
                </a:solidFill>
                <a:latin typeface="+mn-ea"/>
                <a:cs typeface="Arial"/>
                <a:sym typeface="Arial"/>
              </a:rPr>
              <a:t>rabbitmq:management</a:t>
            </a:r>
            <a:endParaRPr lang="en-US" altLang="ko-KR" sz="2000" dirty="0">
              <a:solidFill>
                <a:srgbClr val="24292E"/>
              </a:solidFill>
              <a:latin typeface="+mn-ea"/>
              <a:cs typeface="Arial"/>
              <a:sym typeface="Arial"/>
            </a:endParaRPr>
          </a:p>
          <a:p>
            <a:pPr marL="342900" indent="-342900">
              <a:buFont typeface="Arial" panose="020B0604020202020204" pitchFamily="34" charset="0"/>
              <a:buChar char="•"/>
            </a:pPr>
            <a:r>
              <a:rPr lang="en-US" altLang="ko-KR" sz="2000" dirty="0">
                <a:solidFill>
                  <a:srgbClr val="24292E"/>
                </a:solidFill>
                <a:latin typeface="+mn-ea"/>
                <a:cs typeface="Arial"/>
                <a:sym typeface="Arial"/>
              </a:rPr>
              <a:t>Add dependencies below to clients</a:t>
            </a:r>
          </a:p>
        </p:txBody>
      </p:sp>
      <p:sp>
        <p:nvSpPr>
          <p:cNvPr id="5" name="직사각형 4">
            <a:extLst>
              <a:ext uri="{FF2B5EF4-FFF2-40B4-BE49-F238E27FC236}">
                <a16:creationId xmlns:a16="http://schemas.microsoft.com/office/drawing/2014/main" id="{22F3CBA3-9105-4C19-91BA-2808C903F127}"/>
              </a:ext>
            </a:extLst>
          </p:cNvPr>
          <p:cNvSpPr/>
          <p:nvPr/>
        </p:nvSpPr>
        <p:spPr>
          <a:xfrm>
            <a:off x="1150926" y="3533342"/>
            <a:ext cx="2672371" cy="2308324"/>
          </a:xfrm>
          <a:prstGeom prst="rect">
            <a:avLst/>
          </a:prstGeom>
        </p:spPr>
        <p:txBody>
          <a:bodyPr wrap="square">
            <a:spAutoFit/>
          </a:bodyPr>
          <a:lstStyle/>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p>
          <a:p>
            <a:r>
              <a:rPr lang="en-US" altLang="ko-KR" sz="1600" dirty="0">
                <a:solidFill>
                  <a:srgbClr val="000000"/>
                </a:solidFill>
                <a:latin typeface="Consolas" panose="020B0609020204030204" pitchFamily="49" charset="0"/>
              </a:rPr>
              <a:t>    </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r>
              <a:rPr lang="en-US" altLang="ko-KR" sz="1600" dirty="0" err="1">
                <a:solidFill>
                  <a:srgbClr val="000000"/>
                </a:solidFill>
                <a:latin typeface="Consolas" panose="020B0609020204030204" pitchFamily="49" charset="0"/>
              </a:rPr>
              <a:t>org.springframework.cloud</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p>
          <a:p>
            <a:r>
              <a:rPr lang="en-US" altLang="ko-KR" sz="1600" dirty="0">
                <a:solidFill>
                  <a:srgbClr val="000000"/>
                </a:solidFill>
                <a:latin typeface="Consolas" panose="020B0609020204030204" pitchFamily="49" charset="0"/>
              </a:rPr>
              <a:t>    </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r>
              <a:rPr lang="en-US" altLang="ko-KR" sz="1600" dirty="0">
                <a:solidFill>
                  <a:srgbClr val="000000"/>
                </a:solidFill>
                <a:latin typeface="Consolas" panose="020B0609020204030204" pitchFamily="49" charset="0"/>
              </a:rPr>
              <a:t>spring-cloud-starter-bus-</a:t>
            </a:r>
            <a:r>
              <a:rPr lang="en-US" altLang="ko-KR" sz="1600" dirty="0" err="1">
                <a:solidFill>
                  <a:srgbClr val="000000"/>
                </a:solidFill>
                <a:latin typeface="Consolas" panose="020B0609020204030204" pitchFamily="49" charset="0"/>
              </a:rPr>
              <a:t>amqp</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endParaRPr lang="ko-KR" altLang="en-US" dirty="0"/>
          </a:p>
        </p:txBody>
      </p:sp>
      <p:sp>
        <p:nvSpPr>
          <p:cNvPr id="7" name="직사각형 6">
            <a:extLst>
              <a:ext uri="{FF2B5EF4-FFF2-40B4-BE49-F238E27FC236}">
                <a16:creationId xmlns:a16="http://schemas.microsoft.com/office/drawing/2014/main" id="{2AEBE0FA-3F91-46DB-9362-1536BCF6C1EA}"/>
              </a:ext>
            </a:extLst>
          </p:cNvPr>
          <p:cNvSpPr/>
          <p:nvPr/>
        </p:nvSpPr>
        <p:spPr>
          <a:xfrm>
            <a:off x="4780025" y="3371990"/>
            <a:ext cx="4953000" cy="3046988"/>
          </a:xfrm>
          <a:prstGeom prst="rect">
            <a:avLst/>
          </a:prstGeom>
        </p:spPr>
        <p:txBody>
          <a:bodyPr>
            <a:spAutoFit/>
          </a:bodyPr>
          <a:lstStyle/>
          <a:p>
            <a:r>
              <a:rPr lang="en-US" altLang="ko-KR" sz="1600" dirty="0">
                <a:solidFill>
                  <a:srgbClr val="00C832"/>
                </a:solidFill>
                <a:latin typeface="Consolas" panose="020B0609020204030204" pitchFamily="49" charset="0"/>
              </a:rPr>
              <a:t>spring:</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application: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name:</a:t>
            </a:r>
            <a:r>
              <a:rPr lang="en-US" altLang="ko-KR" sz="1600" dirty="0">
                <a:solidFill>
                  <a:srgbClr val="000000"/>
                </a:solidFill>
                <a:latin typeface="Consolas" panose="020B0609020204030204" pitchFamily="49" charset="0"/>
              </a:rPr>
              <a:t> client-service</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cloud:</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config:</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uri</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http://localhost:8889</a:t>
            </a:r>
          </a:p>
          <a:p>
            <a:r>
              <a:rPr lang="ko-KR" altLang="en-US"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rabbitmq</a:t>
            </a:r>
            <a:r>
              <a:rPr lang="en-US" altLang="ko-KR" sz="1600" dirty="0">
                <a:solidFill>
                  <a:srgbClr val="00C832"/>
                </a:solidFill>
                <a:latin typeface="Consolas" panose="020B0609020204030204" pitchFamily="49" charset="0"/>
              </a:rPr>
              <a:t>:</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host:</a:t>
            </a:r>
            <a:r>
              <a:rPr lang="en-US" altLang="ko-KR" sz="1600" dirty="0">
                <a:solidFill>
                  <a:srgbClr val="000000"/>
                </a:solidFill>
                <a:latin typeface="Consolas" panose="020B0609020204030204" pitchFamily="49" charset="0"/>
              </a:rPr>
              <a:t> localhost</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port:</a:t>
            </a:r>
            <a:r>
              <a:rPr lang="en-US" altLang="ko-KR" sz="1600" dirty="0">
                <a:solidFill>
                  <a:srgbClr val="000000"/>
                </a:solidFill>
                <a:latin typeface="Consolas" panose="020B0609020204030204" pitchFamily="49" charset="0"/>
              </a:rPr>
              <a:t> 5672</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username:</a:t>
            </a:r>
            <a:r>
              <a:rPr lang="en-US" altLang="ko-KR" sz="1600" dirty="0">
                <a:solidFill>
                  <a:srgbClr val="000000"/>
                </a:solidFill>
                <a:latin typeface="Consolas" panose="020B0609020204030204" pitchFamily="49" charset="0"/>
              </a:rPr>
              <a:t> guest</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password:</a:t>
            </a:r>
            <a:r>
              <a:rPr lang="en-US" altLang="ko-KR" sz="1600" dirty="0">
                <a:solidFill>
                  <a:srgbClr val="000000"/>
                </a:solidFill>
                <a:latin typeface="Consolas" panose="020B0609020204030204" pitchFamily="49" charset="0"/>
              </a:rPr>
              <a:t> guest </a:t>
            </a:r>
            <a:endParaRPr lang="ko-KR" altLang="en-US" dirty="0"/>
          </a:p>
        </p:txBody>
      </p:sp>
    </p:spTree>
    <p:extLst>
      <p:ext uri="{BB962C8B-B14F-4D97-AF65-F5344CB8AC3E}">
        <p14:creationId xmlns:p14="http://schemas.microsoft.com/office/powerpoint/2010/main" val="281805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7</a:t>
            </a:fld>
            <a:endParaRPr lang="ko-KR" altLang="en-US"/>
          </a:p>
        </p:txBody>
      </p:sp>
      <p:sp>
        <p:nvSpPr>
          <p:cNvPr id="2" name="제목 1"/>
          <p:cNvSpPr>
            <a:spLocks noGrp="1"/>
          </p:cNvSpPr>
          <p:nvPr>
            <p:ph type="title"/>
          </p:nvPr>
        </p:nvSpPr>
        <p:spPr>
          <a:xfrm>
            <a:off x="993138" y="481469"/>
            <a:ext cx="1578958" cy="332399"/>
          </a:xfrm>
        </p:spPr>
        <p:txBody>
          <a:bodyPr/>
          <a:lstStyle/>
          <a:p>
            <a:r>
              <a:rPr lang="en-US" altLang="ko-KR" dirty="0"/>
              <a:t>Netflix OSS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Discovery and Distributed Configuration</a:t>
            </a:r>
            <a:endParaRPr lang="ko-KR" altLang="en-US" dirty="0"/>
          </a:p>
        </p:txBody>
      </p:sp>
      <p:sp>
        <p:nvSpPr>
          <p:cNvPr id="3" name="텍스트 개체 틀 2"/>
          <p:cNvSpPr>
            <a:spLocks noGrp="1"/>
          </p:cNvSpPr>
          <p:nvPr>
            <p:ph type="body" sz="quarter" idx="14"/>
          </p:nvPr>
        </p:nvSpPr>
        <p:spPr/>
        <p:txBody>
          <a:bodyPr/>
          <a:lstStyle/>
          <a:p>
            <a:r>
              <a:rPr lang="en-US" altLang="ko-KR" dirty="0"/>
              <a:t>01</a:t>
            </a:r>
            <a:endParaRPr lang="ko-KR" altLang="en-US" dirty="0"/>
          </a:p>
        </p:txBody>
      </p:sp>
      <p:sp>
        <p:nvSpPr>
          <p:cNvPr id="13" name="모서리가 둥근 직사각형 12"/>
          <p:cNvSpPr/>
          <p:nvPr/>
        </p:nvSpPr>
        <p:spPr>
          <a:xfrm>
            <a:off x="511702" y="1741350"/>
            <a:ext cx="8785225" cy="338297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Created by Spring Cloud Config Project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Server-side and client-side support; servers are a single central location, and all external properties for the App are managed by the server for all environments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Configurations remain in multiple versions and profiles at the same time</a:t>
            </a:r>
          </a:p>
          <a:p>
            <a:pPr marL="342900" indent="-342900">
              <a:buFont typeface="Arial" panose="020B0604020202020204" pitchFamily="34" charset="0"/>
              <a:buChar char="•"/>
            </a:pPr>
            <a:r>
              <a:rPr lang="en-US" altLang="ko-KR" sz="2000" dirty="0">
                <a:solidFill>
                  <a:srgbClr val="24292E"/>
                </a:solidFill>
                <a:latin typeface="+mn-ea"/>
                <a:cs typeface="Arial"/>
                <a:sym typeface="Arial"/>
              </a:rPr>
              <a:t>Use the collar as the storage backend. </a:t>
            </a:r>
          </a:p>
          <a:p>
            <a:pPr marL="342900" indent="-342900">
              <a:buFont typeface="Arial" panose="020B0604020202020204" pitchFamily="34" charset="0"/>
              <a:buChar char="•"/>
            </a:pPr>
            <a:r>
              <a:rPr lang="en-US" altLang="ko-KR" sz="2000" dirty="0">
                <a:solidFill>
                  <a:srgbClr val="24292E"/>
                </a:solidFill>
                <a:latin typeface="+mn-ea"/>
                <a:cs typeface="Arial"/>
                <a:sym typeface="Arial"/>
              </a:rPr>
              <a:t>Vault can also be used to manage tokens, passwords, credentials, </a:t>
            </a:r>
            <a:r>
              <a:rPr lang="en-US" altLang="ko-KR" sz="2000" dirty="0" err="1">
                <a:solidFill>
                  <a:srgbClr val="24292E"/>
                </a:solidFill>
                <a:latin typeface="+mn-ea"/>
                <a:cs typeface="Arial"/>
                <a:sym typeface="Arial"/>
              </a:rPr>
              <a:t>etc</a:t>
            </a:r>
            <a:endParaRPr lang="en-US" altLang="ko-KR" sz="2000" dirty="0">
              <a:solidFill>
                <a:srgbClr val="24292E"/>
              </a:solidFill>
              <a:latin typeface="+mn-ea"/>
              <a:cs typeface="Arial"/>
              <a:sym typeface="Arial"/>
            </a:endParaRPr>
          </a:p>
          <a:p>
            <a:pPr marL="342900" indent="-342900">
              <a:buFont typeface="Arial" panose="020B0604020202020204" pitchFamily="34" charset="0"/>
              <a:buChar char="•"/>
            </a:pPr>
            <a:r>
              <a:rPr lang="en-US" altLang="ko-KR" sz="2000" dirty="0">
                <a:solidFill>
                  <a:srgbClr val="24292E"/>
                </a:solidFill>
                <a:latin typeface="+mn-ea"/>
                <a:cs typeface="Arial"/>
                <a:sym typeface="Arial"/>
              </a:rPr>
              <a:t>Add spring-cloud-config-server dependencies to add projects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Client libraries that can connect to the configuration server are also supported. </a:t>
            </a:r>
          </a:p>
          <a:p>
            <a:pPr marL="342900" indent="-342900">
              <a:buFont typeface="Arial" panose="020B0604020202020204" pitchFamily="34" charset="0"/>
              <a:buChar char="•"/>
            </a:pPr>
            <a:r>
              <a:rPr lang="en-US" altLang="ko-KR" sz="2000" dirty="0">
                <a:solidFill>
                  <a:srgbClr val="24292E"/>
                </a:solidFill>
                <a:latin typeface="+mn-ea"/>
                <a:cs typeface="Arial"/>
                <a:sym typeface="Arial"/>
              </a:rPr>
              <a:t>All microservice clients using the configuration server as attribute storage access the configuration server before the client is started and a spring bin is created.</a:t>
            </a:r>
            <a:endParaRPr lang="ko-KR" altLang="en-US" sz="2000" dirty="0">
              <a:solidFill>
                <a:srgbClr val="24292E"/>
              </a:solidFill>
              <a:latin typeface="+mn-ea"/>
              <a:cs typeface="Arial"/>
              <a:sym typeface="Arial"/>
            </a:endParaRPr>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Tree>
    <p:extLst>
      <p:ext uri="{BB962C8B-B14F-4D97-AF65-F5344CB8AC3E}">
        <p14:creationId xmlns:p14="http://schemas.microsoft.com/office/powerpoint/2010/main" val="13293148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70</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Receiving events from a message broker</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74489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Rabbit MQ operation confirmed</a:t>
            </a:r>
          </a:p>
        </p:txBody>
      </p:sp>
      <p:pic>
        <p:nvPicPr>
          <p:cNvPr id="7" name="그림 6">
            <a:extLst>
              <a:ext uri="{FF2B5EF4-FFF2-40B4-BE49-F238E27FC236}">
                <a16:creationId xmlns:a16="http://schemas.microsoft.com/office/drawing/2014/main" id="{9A53F4C3-723C-4758-9C39-C3E2D495BE67}"/>
              </a:ext>
            </a:extLst>
          </p:cNvPr>
          <p:cNvPicPr>
            <a:picLocks noChangeAspect="1"/>
          </p:cNvPicPr>
          <p:nvPr/>
        </p:nvPicPr>
        <p:blipFill>
          <a:blip r:embed="rId3"/>
          <a:stretch>
            <a:fillRect/>
          </a:stretch>
        </p:blipFill>
        <p:spPr>
          <a:xfrm>
            <a:off x="1286193" y="2111610"/>
            <a:ext cx="7333611" cy="4415684"/>
          </a:xfrm>
          <a:prstGeom prst="rect">
            <a:avLst/>
          </a:prstGeom>
        </p:spPr>
      </p:pic>
    </p:spTree>
    <p:extLst>
      <p:ext uri="{BB962C8B-B14F-4D97-AF65-F5344CB8AC3E}">
        <p14:creationId xmlns:p14="http://schemas.microsoft.com/office/powerpoint/2010/main" val="3686879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71</a:t>
            </a:fld>
            <a:endParaRPr lang="ko-KR" altLang="en-US"/>
          </a:p>
        </p:txBody>
      </p:sp>
      <p:sp>
        <p:nvSpPr>
          <p:cNvPr id="2" name="제목 1"/>
          <p:cNvSpPr>
            <a:spLocks noGrp="1"/>
          </p:cNvSpPr>
          <p:nvPr>
            <p:ph type="title"/>
          </p:nvPr>
        </p:nvSpPr>
        <p:spPr>
          <a:xfrm>
            <a:off x="993138" y="480635"/>
            <a:ext cx="3446072" cy="333233"/>
          </a:xfrm>
        </p:spPr>
        <p:txBody>
          <a:bodyPr/>
          <a:lstStyle/>
          <a:p>
            <a:r>
              <a:rPr lang="en-US" altLang="ko-KR" dirty="0"/>
              <a:t>Distributed Configuration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Receiving events from a message broker</a:t>
            </a:r>
          </a:p>
        </p:txBody>
      </p:sp>
      <p:sp>
        <p:nvSpPr>
          <p:cNvPr id="3" name="텍스트 개체 틀 2"/>
          <p:cNvSpPr>
            <a:spLocks noGrp="1"/>
          </p:cNvSpPr>
          <p:nvPr>
            <p:ph type="body" sz="quarter" idx="14"/>
          </p:nvPr>
        </p:nvSpPr>
        <p:spPr/>
        <p:txBody>
          <a:bodyPr/>
          <a:lstStyle/>
          <a:p>
            <a:r>
              <a:rPr lang="en-US" altLang="ko-KR" dirty="0"/>
              <a:t>03</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74489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Using RabbitMQ</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Create via Docker Container</a:t>
            </a:r>
          </a:p>
          <a:p>
            <a:pPr marL="342900" indent="-342900">
              <a:buFont typeface="Arial" panose="020B0604020202020204" pitchFamily="34" charset="0"/>
              <a:buChar char="•"/>
            </a:pPr>
            <a:r>
              <a:rPr lang="en-US" altLang="ko-KR" sz="2000" dirty="0">
                <a:solidFill>
                  <a:srgbClr val="24292E"/>
                </a:solidFill>
                <a:latin typeface="+mn-ea"/>
                <a:cs typeface="Arial"/>
                <a:sym typeface="Arial"/>
              </a:rPr>
              <a:t>docker run -d --name rabbit -p 5672:5672 -p 15672:15672 </a:t>
            </a:r>
            <a:r>
              <a:rPr lang="en-US" altLang="ko-KR" sz="2000" dirty="0" err="1">
                <a:solidFill>
                  <a:srgbClr val="24292E"/>
                </a:solidFill>
                <a:latin typeface="+mn-ea"/>
                <a:cs typeface="Arial"/>
                <a:sym typeface="Arial"/>
              </a:rPr>
              <a:t>rabbitmq:management</a:t>
            </a:r>
            <a:endParaRPr lang="en-US" altLang="ko-KR" sz="2000" dirty="0">
              <a:solidFill>
                <a:srgbClr val="24292E"/>
              </a:solidFill>
              <a:latin typeface="+mn-ea"/>
              <a:cs typeface="Arial"/>
              <a:sym typeface="Arial"/>
            </a:endParaRPr>
          </a:p>
          <a:p>
            <a:pPr marL="342900" indent="-342900">
              <a:buFont typeface="Arial" panose="020B0604020202020204" pitchFamily="34" charset="0"/>
              <a:buChar char="•"/>
            </a:pPr>
            <a:r>
              <a:rPr lang="en-US" altLang="ko-KR" sz="2000" dirty="0">
                <a:solidFill>
                  <a:srgbClr val="24292E"/>
                </a:solidFill>
                <a:latin typeface="+mn-ea"/>
                <a:cs typeface="Arial"/>
                <a:sym typeface="Arial"/>
              </a:rPr>
              <a:t>Add dependencies below to clients</a:t>
            </a:r>
            <a:endParaRPr lang="ko-KR" altLang="en-US" sz="2000" dirty="0">
              <a:solidFill>
                <a:srgbClr val="24292E"/>
              </a:solidFill>
              <a:latin typeface="+mn-ea"/>
              <a:cs typeface="Arial"/>
              <a:sym typeface="Arial"/>
            </a:endParaRPr>
          </a:p>
        </p:txBody>
      </p:sp>
      <p:sp>
        <p:nvSpPr>
          <p:cNvPr id="5" name="직사각형 4">
            <a:extLst>
              <a:ext uri="{FF2B5EF4-FFF2-40B4-BE49-F238E27FC236}">
                <a16:creationId xmlns:a16="http://schemas.microsoft.com/office/drawing/2014/main" id="{22F3CBA3-9105-4C19-91BA-2808C903F127}"/>
              </a:ext>
            </a:extLst>
          </p:cNvPr>
          <p:cNvSpPr/>
          <p:nvPr/>
        </p:nvSpPr>
        <p:spPr>
          <a:xfrm>
            <a:off x="1150926" y="3533342"/>
            <a:ext cx="2672371" cy="2308324"/>
          </a:xfrm>
          <a:prstGeom prst="rect">
            <a:avLst/>
          </a:prstGeom>
        </p:spPr>
        <p:txBody>
          <a:bodyPr wrap="square">
            <a:spAutoFit/>
          </a:bodyPr>
          <a:lstStyle/>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p>
          <a:p>
            <a:r>
              <a:rPr lang="en-US" altLang="ko-KR" sz="1600" dirty="0">
                <a:solidFill>
                  <a:srgbClr val="000000"/>
                </a:solidFill>
                <a:latin typeface="Consolas" panose="020B0609020204030204" pitchFamily="49" charset="0"/>
              </a:rPr>
              <a:t>    </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r>
              <a:rPr lang="en-US" altLang="ko-KR" sz="1600" dirty="0" err="1">
                <a:solidFill>
                  <a:srgbClr val="000000"/>
                </a:solidFill>
                <a:latin typeface="Consolas" panose="020B0609020204030204" pitchFamily="49" charset="0"/>
              </a:rPr>
              <a:t>org.springframework.cloud</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p>
          <a:p>
            <a:r>
              <a:rPr lang="en-US" altLang="ko-KR" sz="1600" dirty="0">
                <a:solidFill>
                  <a:srgbClr val="000000"/>
                </a:solidFill>
                <a:latin typeface="Consolas" panose="020B0609020204030204" pitchFamily="49" charset="0"/>
              </a:rPr>
              <a:t>    </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r>
              <a:rPr lang="en-US" altLang="ko-KR" sz="1600" dirty="0">
                <a:solidFill>
                  <a:srgbClr val="000000"/>
                </a:solidFill>
                <a:latin typeface="Consolas" panose="020B0609020204030204" pitchFamily="49" charset="0"/>
              </a:rPr>
              <a:t>spring-cloud-starter-bus-</a:t>
            </a:r>
            <a:r>
              <a:rPr lang="en-US" altLang="ko-KR" sz="1600" dirty="0" err="1">
                <a:solidFill>
                  <a:srgbClr val="000000"/>
                </a:solidFill>
                <a:latin typeface="Consolas" panose="020B0609020204030204" pitchFamily="49" charset="0"/>
              </a:rPr>
              <a:t>amqp</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endParaRPr lang="ko-KR" altLang="en-US" dirty="0"/>
          </a:p>
        </p:txBody>
      </p:sp>
      <p:sp>
        <p:nvSpPr>
          <p:cNvPr id="7" name="직사각형 6">
            <a:extLst>
              <a:ext uri="{FF2B5EF4-FFF2-40B4-BE49-F238E27FC236}">
                <a16:creationId xmlns:a16="http://schemas.microsoft.com/office/drawing/2014/main" id="{2AEBE0FA-3F91-46DB-9362-1536BCF6C1EA}"/>
              </a:ext>
            </a:extLst>
          </p:cNvPr>
          <p:cNvSpPr/>
          <p:nvPr/>
        </p:nvSpPr>
        <p:spPr>
          <a:xfrm>
            <a:off x="4780025" y="3371990"/>
            <a:ext cx="4953000" cy="3046988"/>
          </a:xfrm>
          <a:prstGeom prst="rect">
            <a:avLst/>
          </a:prstGeom>
        </p:spPr>
        <p:txBody>
          <a:bodyPr>
            <a:spAutoFit/>
          </a:bodyPr>
          <a:lstStyle/>
          <a:p>
            <a:r>
              <a:rPr lang="en-US" altLang="ko-KR" sz="1600" dirty="0">
                <a:solidFill>
                  <a:srgbClr val="00C832"/>
                </a:solidFill>
                <a:latin typeface="Consolas" panose="020B0609020204030204" pitchFamily="49" charset="0"/>
              </a:rPr>
              <a:t>spring:</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application: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name:</a:t>
            </a:r>
            <a:r>
              <a:rPr lang="en-US" altLang="ko-KR" sz="1600" dirty="0">
                <a:solidFill>
                  <a:srgbClr val="000000"/>
                </a:solidFill>
                <a:latin typeface="Consolas" panose="020B0609020204030204" pitchFamily="49" charset="0"/>
              </a:rPr>
              <a:t> client-service</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cloud:</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config:</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uri</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http://localhost:8889</a:t>
            </a:r>
          </a:p>
          <a:p>
            <a:r>
              <a:rPr lang="ko-KR" altLang="en-US"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rabbitmq</a:t>
            </a:r>
            <a:r>
              <a:rPr lang="en-US" altLang="ko-KR" sz="1600" dirty="0">
                <a:solidFill>
                  <a:srgbClr val="00C832"/>
                </a:solidFill>
                <a:latin typeface="Consolas" panose="020B0609020204030204" pitchFamily="49" charset="0"/>
              </a:rPr>
              <a:t>:</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host:</a:t>
            </a:r>
            <a:r>
              <a:rPr lang="en-US" altLang="ko-KR" sz="1600" dirty="0">
                <a:solidFill>
                  <a:srgbClr val="000000"/>
                </a:solidFill>
                <a:latin typeface="Consolas" panose="020B0609020204030204" pitchFamily="49" charset="0"/>
              </a:rPr>
              <a:t> localhost</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port:</a:t>
            </a:r>
            <a:r>
              <a:rPr lang="en-US" altLang="ko-KR" sz="1600" dirty="0">
                <a:solidFill>
                  <a:srgbClr val="000000"/>
                </a:solidFill>
                <a:latin typeface="Consolas" panose="020B0609020204030204" pitchFamily="49" charset="0"/>
              </a:rPr>
              <a:t> 5672</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username:</a:t>
            </a:r>
            <a:r>
              <a:rPr lang="en-US" altLang="ko-KR" sz="1600" dirty="0">
                <a:solidFill>
                  <a:srgbClr val="000000"/>
                </a:solidFill>
                <a:latin typeface="Consolas" panose="020B0609020204030204" pitchFamily="49" charset="0"/>
              </a:rPr>
              <a:t> guest</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password:</a:t>
            </a:r>
            <a:r>
              <a:rPr lang="en-US" altLang="ko-KR" sz="1600" dirty="0">
                <a:solidFill>
                  <a:srgbClr val="000000"/>
                </a:solidFill>
                <a:latin typeface="Consolas" panose="020B0609020204030204" pitchFamily="49" charset="0"/>
              </a:rPr>
              <a:t> guest </a:t>
            </a:r>
            <a:endParaRPr lang="ko-KR" altLang="en-US" dirty="0"/>
          </a:p>
        </p:txBody>
      </p:sp>
    </p:spTree>
    <p:extLst>
      <p:ext uri="{BB962C8B-B14F-4D97-AF65-F5344CB8AC3E}">
        <p14:creationId xmlns:p14="http://schemas.microsoft.com/office/powerpoint/2010/main" val="2977850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72</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Synchronous communication using spring cloud</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2495793"/>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err="1">
                <a:solidFill>
                  <a:srgbClr val="24292E"/>
                </a:solidFill>
                <a:latin typeface="+mn-ea"/>
                <a:cs typeface="Arial"/>
                <a:sym typeface="Arial"/>
              </a:rPr>
              <a:t>RestTemplate</a:t>
            </a:r>
            <a:r>
              <a:rPr lang="en-US" altLang="ko-KR" sz="2000" dirty="0">
                <a:solidFill>
                  <a:srgbClr val="24292E"/>
                </a:solidFill>
                <a:latin typeface="+mn-ea"/>
                <a:cs typeface="Arial"/>
                <a:sym typeface="Arial"/>
              </a:rPr>
              <a:t>: Client utilizes when using Rest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@LoadBalanced Modifier enabled</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It is configured to use a Netflix ribbon and can utilize discovery using a service name instead of an IP address. </a:t>
            </a:r>
          </a:p>
          <a:p>
            <a:pPr marL="342900" indent="-342900">
              <a:buFont typeface="Arial" panose="020B0604020202020204" pitchFamily="34" charset="0"/>
              <a:buChar char="•"/>
            </a:pPr>
            <a:r>
              <a:rPr lang="en-US" altLang="ko-KR" sz="2000" dirty="0">
                <a:solidFill>
                  <a:srgbClr val="24292E"/>
                </a:solidFill>
                <a:latin typeface="+mn-ea"/>
                <a:cs typeface="Arial"/>
                <a:sym typeface="Arial"/>
              </a:rPr>
              <a:t>Ribbon is a client-side load divider, easily integrated with service discovery or circuit breakers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Feign: Declarative REST Client on Netflix OSS</a:t>
            </a:r>
          </a:p>
        </p:txBody>
      </p:sp>
    </p:spTree>
    <p:extLst>
      <p:ext uri="{BB962C8B-B14F-4D97-AF65-F5344CB8AC3E}">
        <p14:creationId xmlns:p14="http://schemas.microsoft.com/office/powerpoint/2010/main" val="1232536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73</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Load Balancing with Ribbons</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1566928"/>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Key Concepts of Ribbon: Name-Based Service Calling Clients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Call another service using the name instead of the full address using the hostname and port without having to connect to service discovery</a:t>
            </a:r>
          </a:p>
          <a:p>
            <a:pPr marL="342900" indent="-342900">
              <a:buFont typeface="Arial" panose="020B0604020202020204" pitchFamily="34" charset="0"/>
              <a:buChar char="•"/>
            </a:pPr>
            <a:r>
              <a:rPr lang="en-US" altLang="ko-KR" sz="2000" dirty="0">
                <a:solidFill>
                  <a:srgbClr val="24292E"/>
                </a:solidFill>
                <a:latin typeface="+mn-ea"/>
                <a:cs typeface="Arial"/>
                <a:sym typeface="Arial"/>
              </a:rPr>
              <a:t>Address list should be provided in ribbon configuration settings in </a:t>
            </a:r>
            <a:r>
              <a:rPr lang="en-US" altLang="ko-KR" sz="2000" dirty="0" err="1">
                <a:solidFill>
                  <a:srgbClr val="24292E"/>
                </a:solidFill>
                <a:latin typeface="+mn-ea"/>
                <a:cs typeface="Arial"/>
                <a:sym typeface="Arial"/>
              </a:rPr>
              <a:t>application.yml</a:t>
            </a:r>
            <a:r>
              <a:rPr lang="en-US" altLang="ko-KR" sz="2000" dirty="0">
                <a:solidFill>
                  <a:srgbClr val="24292E"/>
                </a:solidFill>
                <a:latin typeface="+mn-ea"/>
                <a:cs typeface="Arial"/>
                <a:sym typeface="Arial"/>
              </a:rPr>
              <a:t> file</a:t>
            </a:r>
          </a:p>
        </p:txBody>
      </p:sp>
      <p:pic>
        <p:nvPicPr>
          <p:cNvPr id="1026" name="Picture 2" descr="https://t1.daumcdn.net/cfile/tistory/99F745465B6BFADF2F">
            <a:extLst>
              <a:ext uri="{FF2B5EF4-FFF2-40B4-BE49-F238E27FC236}">
                <a16:creationId xmlns:a16="http://schemas.microsoft.com/office/drawing/2014/main" id="{5F1E8042-F106-4BD4-B530-0F38DDE75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259" y="3429000"/>
            <a:ext cx="5524500" cy="3067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5AE98F8-7348-49B9-874F-C512C2BC4236}"/>
              </a:ext>
            </a:extLst>
          </p:cNvPr>
          <p:cNvSpPr txBox="1"/>
          <p:nvPr/>
        </p:nvSpPr>
        <p:spPr>
          <a:xfrm>
            <a:off x="5399122" y="3683497"/>
            <a:ext cx="588623" cy="307777"/>
          </a:xfrm>
          <a:prstGeom prst="rect">
            <a:avLst/>
          </a:prstGeom>
          <a:noFill/>
        </p:spPr>
        <p:txBody>
          <a:bodyPr wrap="none" rtlCol="0">
            <a:spAutoFit/>
          </a:bodyPr>
          <a:lstStyle/>
          <a:p>
            <a:pPr algn="ctr"/>
            <a:r>
              <a:rPr lang="en-US" altLang="ko-KR" sz="1400" dirty="0">
                <a:latin typeface="KoPub돋움체 Medium"/>
                <a:ea typeface="KoPub돋움체 Medium"/>
              </a:rPr>
              <a:t>8090</a:t>
            </a:r>
            <a:endParaRPr lang="ko-KR" altLang="en-US" sz="1400" dirty="0">
              <a:latin typeface="KoPub돋움체 Medium"/>
              <a:ea typeface="KoPub돋움체 Medium"/>
            </a:endParaRPr>
          </a:p>
        </p:txBody>
      </p:sp>
      <p:sp>
        <p:nvSpPr>
          <p:cNvPr id="13" name="TextBox 12">
            <a:extLst>
              <a:ext uri="{FF2B5EF4-FFF2-40B4-BE49-F238E27FC236}">
                <a16:creationId xmlns:a16="http://schemas.microsoft.com/office/drawing/2014/main" id="{5F872981-EED3-4857-ADCA-97AD62BAA65A}"/>
              </a:ext>
            </a:extLst>
          </p:cNvPr>
          <p:cNvSpPr txBox="1"/>
          <p:nvPr/>
        </p:nvSpPr>
        <p:spPr>
          <a:xfrm>
            <a:off x="3132914" y="5350587"/>
            <a:ext cx="588623" cy="307777"/>
          </a:xfrm>
          <a:prstGeom prst="rect">
            <a:avLst/>
          </a:prstGeom>
          <a:noFill/>
        </p:spPr>
        <p:txBody>
          <a:bodyPr wrap="none" rtlCol="0">
            <a:spAutoFit/>
          </a:bodyPr>
          <a:lstStyle/>
          <a:p>
            <a:pPr algn="ctr"/>
            <a:r>
              <a:rPr lang="en-US" altLang="ko-KR" sz="1400" dirty="0">
                <a:latin typeface="KoPub돋움체 Medium"/>
                <a:ea typeface="KoPub돋움체 Medium"/>
              </a:rPr>
              <a:t>8093</a:t>
            </a:r>
            <a:endParaRPr lang="ko-KR" altLang="en-US" sz="1400" dirty="0">
              <a:latin typeface="KoPub돋움체 Medium"/>
              <a:ea typeface="KoPub돋움체 Medium"/>
            </a:endParaRPr>
          </a:p>
        </p:txBody>
      </p:sp>
      <p:sp>
        <p:nvSpPr>
          <p:cNvPr id="17" name="TextBox 16">
            <a:extLst>
              <a:ext uri="{FF2B5EF4-FFF2-40B4-BE49-F238E27FC236}">
                <a16:creationId xmlns:a16="http://schemas.microsoft.com/office/drawing/2014/main" id="{150B4421-390E-4534-8351-D51C87DC8F41}"/>
              </a:ext>
            </a:extLst>
          </p:cNvPr>
          <p:cNvSpPr txBox="1"/>
          <p:nvPr/>
        </p:nvSpPr>
        <p:spPr>
          <a:xfrm>
            <a:off x="5242889" y="5247619"/>
            <a:ext cx="588623" cy="307777"/>
          </a:xfrm>
          <a:prstGeom prst="rect">
            <a:avLst/>
          </a:prstGeom>
          <a:noFill/>
        </p:spPr>
        <p:txBody>
          <a:bodyPr wrap="none" rtlCol="0">
            <a:spAutoFit/>
          </a:bodyPr>
          <a:lstStyle/>
          <a:p>
            <a:pPr algn="ctr"/>
            <a:r>
              <a:rPr lang="en-US" altLang="ko-KR" sz="1400" dirty="0">
                <a:latin typeface="KoPub돋움체 Medium"/>
                <a:ea typeface="KoPub돋움체 Medium"/>
              </a:rPr>
              <a:t>8092</a:t>
            </a:r>
            <a:endParaRPr lang="ko-KR" altLang="en-US" sz="1400" dirty="0">
              <a:latin typeface="KoPub돋움체 Medium"/>
              <a:ea typeface="KoPub돋움체 Medium"/>
            </a:endParaRPr>
          </a:p>
        </p:txBody>
      </p:sp>
      <p:sp>
        <p:nvSpPr>
          <p:cNvPr id="18" name="TextBox 17">
            <a:extLst>
              <a:ext uri="{FF2B5EF4-FFF2-40B4-BE49-F238E27FC236}">
                <a16:creationId xmlns:a16="http://schemas.microsoft.com/office/drawing/2014/main" id="{1BB6D43E-DE8E-4F09-8B0F-B33AF5A0E423}"/>
              </a:ext>
            </a:extLst>
          </p:cNvPr>
          <p:cNvSpPr txBox="1"/>
          <p:nvPr/>
        </p:nvSpPr>
        <p:spPr>
          <a:xfrm>
            <a:off x="7302118" y="5351957"/>
            <a:ext cx="588623" cy="307777"/>
          </a:xfrm>
          <a:prstGeom prst="rect">
            <a:avLst/>
          </a:prstGeom>
          <a:noFill/>
        </p:spPr>
        <p:txBody>
          <a:bodyPr wrap="none" rtlCol="0">
            <a:spAutoFit/>
          </a:bodyPr>
          <a:lstStyle/>
          <a:p>
            <a:pPr algn="ctr"/>
            <a:r>
              <a:rPr lang="en-US" altLang="ko-KR" sz="1400" dirty="0">
                <a:latin typeface="KoPub돋움체 Medium"/>
                <a:ea typeface="KoPub돋움체 Medium"/>
              </a:rPr>
              <a:t>8091</a:t>
            </a:r>
            <a:endParaRPr lang="ko-KR" altLang="en-US" sz="1400" dirty="0">
              <a:latin typeface="KoPub돋움체 Medium"/>
              <a:ea typeface="KoPub돋움체 Medium"/>
            </a:endParaRPr>
          </a:p>
        </p:txBody>
      </p:sp>
    </p:spTree>
    <p:extLst>
      <p:ext uri="{BB962C8B-B14F-4D97-AF65-F5344CB8AC3E}">
        <p14:creationId xmlns:p14="http://schemas.microsoft.com/office/powerpoint/2010/main" val="16355523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74</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Static load distribution configuration</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3448195" cy="3323928"/>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The order service must communicate with other micro-services to perform the required operations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Therefore, you must use the ribbon, </a:t>
            </a:r>
            <a:r>
              <a:rPr lang="en-US" altLang="ko-KR" sz="2000" dirty="0" err="1">
                <a:solidFill>
                  <a:srgbClr val="24292E"/>
                </a:solidFill>
                <a:latin typeface="+mn-ea"/>
                <a:cs typeface="Arial"/>
                <a:sym typeface="Arial"/>
              </a:rPr>
              <a:t>listOfServer</a:t>
            </a:r>
            <a:r>
              <a:rPr lang="en-US" altLang="ko-KR" sz="2000" dirty="0">
                <a:solidFill>
                  <a:srgbClr val="24292E"/>
                </a:solidFill>
                <a:latin typeface="+mn-ea"/>
                <a:cs typeface="Arial"/>
                <a:sym typeface="Arial"/>
              </a:rPr>
              <a:t> properties to set up a network address for another ribbon client</a:t>
            </a:r>
          </a:p>
        </p:txBody>
      </p:sp>
      <p:sp>
        <p:nvSpPr>
          <p:cNvPr id="7" name="직사각형 6">
            <a:extLst>
              <a:ext uri="{FF2B5EF4-FFF2-40B4-BE49-F238E27FC236}">
                <a16:creationId xmlns:a16="http://schemas.microsoft.com/office/drawing/2014/main" id="{A05B6CA4-EC0F-423E-A994-C8E6BD80DD53}"/>
              </a:ext>
            </a:extLst>
          </p:cNvPr>
          <p:cNvSpPr/>
          <p:nvPr/>
        </p:nvSpPr>
        <p:spPr>
          <a:xfrm>
            <a:off x="4939302" y="1313997"/>
            <a:ext cx="4953000" cy="4524315"/>
          </a:xfrm>
          <a:prstGeom prst="rect">
            <a:avLst/>
          </a:prstGeom>
        </p:spPr>
        <p:txBody>
          <a:bodyPr>
            <a:spAutoFit/>
          </a:bodyPr>
          <a:lstStyle/>
          <a:p>
            <a:r>
              <a:rPr lang="en-US" altLang="ko-KR" sz="1600" dirty="0">
                <a:solidFill>
                  <a:srgbClr val="00C832"/>
                </a:solidFill>
                <a:latin typeface="Consolas" panose="020B0609020204030204" pitchFamily="49" charset="0"/>
              </a:rPr>
              <a:t>server:</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port:</a:t>
            </a:r>
            <a:r>
              <a:rPr lang="en-US" altLang="ko-KR" sz="1600" dirty="0">
                <a:solidFill>
                  <a:srgbClr val="000000"/>
                </a:solidFill>
                <a:latin typeface="Consolas" panose="020B0609020204030204" pitchFamily="49" charset="0"/>
              </a:rPr>
              <a:t> 8090</a:t>
            </a:r>
          </a:p>
          <a:p>
            <a:r>
              <a:rPr lang="ko-KR" altLang="en-US" sz="1600" dirty="0">
                <a:solidFill>
                  <a:srgbClr val="000000"/>
                </a:solidFill>
                <a:latin typeface="Consolas" panose="020B0609020204030204" pitchFamily="49" charset="0"/>
              </a:rPr>
              <a:t>  </a:t>
            </a:r>
          </a:p>
          <a:p>
            <a:r>
              <a:rPr lang="en-US" altLang="ko-KR" sz="1600" u="sng" dirty="0">
                <a:solidFill>
                  <a:srgbClr val="00C832"/>
                </a:solidFill>
                <a:latin typeface="Consolas" panose="020B0609020204030204" pitchFamily="49" charset="0"/>
              </a:rPr>
              <a:t>account-service:</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ribbon: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enabled:</a:t>
            </a:r>
            <a:r>
              <a:rPr lang="en-US" altLang="ko-KR" sz="1600" dirty="0">
                <a:solidFill>
                  <a:srgbClr val="000000"/>
                </a:solidFill>
                <a:latin typeface="Consolas" panose="020B0609020204030204" pitchFamily="49" charset="0"/>
              </a:rPr>
              <a:t> </a:t>
            </a:r>
            <a:r>
              <a:rPr lang="en-US" altLang="ko-KR" sz="1600" b="1" dirty="0">
                <a:solidFill>
                  <a:srgbClr val="094F05"/>
                </a:solidFill>
                <a:latin typeface="Consolas" panose="020B0609020204030204" pitchFamily="49" charset="0"/>
              </a:rPr>
              <a:t>false</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listOfServers</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localhost:8091</a:t>
            </a:r>
          </a:p>
          <a:p>
            <a:r>
              <a:rPr lang="en-US" altLang="ko-KR" sz="1600" u="sng" dirty="0">
                <a:solidFill>
                  <a:srgbClr val="00C832"/>
                </a:solidFill>
                <a:latin typeface="Consolas" panose="020B0609020204030204" pitchFamily="49" charset="0"/>
              </a:rPr>
              <a:t>customer-service:</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ribbon: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enabled:</a:t>
            </a:r>
            <a:r>
              <a:rPr lang="en-US" altLang="ko-KR" sz="1600" dirty="0">
                <a:solidFill>
                  <a:srgbClr val="000000"/>
                </a:solidFill>
                <a:latin typeface="Consolas" panose="020B0609020204030204" pitchFamily="49" charset="0"/>
              </a:rPr>
              <a:t> </a:t>
            </a:r>
            <a:r>
              <a:rPr lang="en-US" altLang="ko-KR" sz="1600" b="1" dirty="0">
                <a:solidFill>
                  <a:srgbClr val="094F05"/>
                </a:solidFill>
                <a:latin typeface="Consolas" panose="020B0609020204030204" pitchFamily="49" charset="0"/>
              </a:rPr>
              <a:t>false</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listOfServers</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localhost:8092</a:t>
            </a:r>
          </a:p>
          <a:p>
            <a:r>
              <a:rPr lang="en-US" altLang="ko-KR" sz="1600" u="sng" dirty="0">
                <a:solidFill>
                  <a:srgbClr val="00C832"/>
                </a:solidFill>
                <a:latin typeface="Consolas" panose="020B0609020204030204" pitchFamily="49" charset="0"/>
              </a:rPr>
              <a:t>product-service:</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ribbon: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enabled:</a:t>
            </a:r>
            <a:r>
              <a:rPr lang="en-US" altLang="ko-KR" sz="1600" dirty="0">
                <a:solidFill>
                  <a:srgbClr val="000000"/>
                </a:solidFill>
                <a:latin typeface="Consolas" panose="020B0609020204030204" pitchFamily="49" charset="0"/>
              </a:rPr>
              <a:t> </a:t>
            </a:r>
            <a:r>
              <a:rPr lang="en-US" altLang="ko-KR" sz="1600" b="1" dirty="0">
                <a:solidFill>
                  <a:srgbClr val="094F05"/>
                </a:solidFill>
                <a:latin typeface="Consolas" panose="020B0609020204030204" pitchFamily="49" charset="0"/>
              </a:rPr>
              <a:t>false</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listOfServers</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localhost:8093</a:t>
            </a:r>
            <a:endParaRPr lang="ko-KR" altLang="en-US" dirty="0"/>
          </a:p>
        </p:txBody>
      </p:sp>
    </p:spTree>
    <p:extLst>
      <p:ext uri="{BB962C8B-B14F-4D97-AF65-F5344CB8AC3E}">
        <p14:creationId xmlns:p14="http://schemas.microsoft.com/office/powerpoint/2010/main" val="14445978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75</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Static load distribution configuration</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5" name="직사각형 4">
            <a:extLst>
              <a:ext uri="{FF2B5EF4-FFF2-40B4-BE49-F238E27FC236}">
                <a16:creationId xmlns:a16="http://schemas.microsoft.com/office/drawing/2014/main" id="{7BFDEFE4-616F-4601-91ED-602FFCA0811D}"/>
              </a:ext>
            </a:extLst>
          </p:cNvPr>
          <p:cNvSpPr/>
          <p:nvPr/>
        </p:nvSpPr>
        <p:spPr>
          <a:xfrm>
            <a:off x="752753" y="1503642"/>
            <a:ext cx="9060096" cy="5016758"/>
          </a:xfrm>
          <a:prstGeom prst="rect">
            <a:avLst/>
          </a:prstGeom>
        </p:spPr>
        <p:txBody>
          <a:bodyPr wrap="square">
            <a:spAutoFit/>
          </a:bodyPr>
          <a:lstStyle/>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SpringBootApplication</a:t>
            </a:r>
            <a:endParaRPr lang="en-US" altLang="ko-KR" sz="1600" dirty="0">
              <a:solidFill>
                <a:srgbClr val="646464"/>
              </a:solidFill>
              <a:latin typeface="Consolas" panose="020B0609020204030204" pitchFamily="49" charset="0"/>
            </a:endParaRP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RibbonClients</a:t>
            </a:r>
            <a:r>
              <a:rPr lang="en-US" altLang="ko-KR" sz="1600" dirty="0">
                <a:solidFill>
                  <a:srgbClr val="000000"/>
                </a:solidFill>
                <a:latin typeface="Consolas" panose="020B0609020204030204" pitchFamily="49" charset="0"/>
              </a:rPr>
              <a:t>({</a:t>
            </a: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RibbonClient</a:t>
            </a:r>
            <a:r>
              <a:rPr lang="en-US" altLang="ko-KR" sz="1600" dirty="0">
                <a:solidFill>
                  <a:srgbClr val="000000"/>
                </a:solidFill>
                <a:latin typeface="Consolas" panose="020B0609020204030204" pitchFamily="49" charset="0"/>
              </a:rPr>
              <a:t>(name = </a:t>
            </a:r>
            <a:r>
              <a:rPr lang="en-US" altLang="ko-KR" sz="1600" dirty="0">
                <a:solidFill>
                  <a:srgbClr val="2A00FF"/>
                </a:solidFill>
                <a:latin typeface="Consolas" panose="020B0609020204030204" pitchFamily="49" charset="0"/>
              </a:rPr>
              <a:t>"account-service"</a:t>
            </a:r>
            <a:r>
              <a:rPr lang="en-US" altLang="ko-KR" sz="1600" dirty="0">
                <a:solidFill>
                  <a:srgbClr val="000000"/>
                </a:solidFill>
                <a:latin typeface="Consolas" panose="020B0609020204030204" pitchFamily="49" charset="0"/>
              </a:rPr>
              <a:t>),</a:t>
            </a: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RibbonClient</a:t>
            </a:r>
            <a:r>
              <a:rPr lang="en-US" altLang="ko-KR" sz="1600" dirty="0">
                <a:solidFill>
                  <a:srgbClr val="000000"/>
                </a:solidFill>
                <a:latin typeface="Consolas" panose="020B0609020204030204" pitchFamily="49" charset="0"/>
              </a:rPr>
              <a:t>(name = </a:t>
            </a:r>
            <a:r>
              <a:rPr lang="en-US" altLang="ko-KR" sz="1600" dirty="0">
                <a:solidFill>
                  <a:srgbClr val="2A00FF"/>
                </a:solidFill>
                <a:latin typeface="Consolas" panose="020B0609020204030204" pitchFamily="49" charset="0"/>
              </a:rPr>
              <a:t>"customer-service"</a:t>
            </a:r>
            <a:r>
              <a:rPr lang="en-US" altLang="ko-KR" sz="1600" dirty="0">
                <a:solidFill>
                  <a:srgbClr val="000000"/>
                </a:solidFill>
                <a:latin typeface="Consolas" panose="020B0609020204030204" pitchFamily="49" charset="0"/>
              </a:rPr>
              <a:t>),</a:t>
            </a: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RibbonClient</a:t>
            </a:r>
            <a:r>
              <a:rPr lang="en-US" altLang="ko-KR" sz="1600" dirty="0">
                <a:solidFill>
                  <a:srgbClr val="000000"/>
                </a:solidFill>
                <a:latin typeface="Consolas" panose="020B0609020204030204" pitchFamily="49" charset="0"/>
              </a:rPr>
              <a:t>(name = </a:t>
            </a:r>
            <a:r>
              <a:rPr lang="en-US" altLang="ko-KR" sz="1600" dirty="0">
                <a:solidFill>
                  <a:srgbClr val="2A00FF"/>
                </a:solidFill>
                <a:latin typeface="Consolas" panose="020B0609020204030204" pitchFamily="49" charset="0"/>
              </a:rPr>
              <a:t>"product-service"</a:t>
            </a:r>
            <a:r>
              <a:rPr lang="en-US" altLang="ko-KR" sz="1600"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a:t>
            </a: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OrderApplication</a:t>
            </a:r>
            <a:r>
              <a:rPr lang="en-US" altLang="ko-KR" sz="1600" b="1"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dirty="0">
                <a:solidFill>
                  <a:srgbClr val="646464"/>
                </a:solidFill>
                <a:latin typeface="Consolas" panose="020B0609020204030204" pitchFamily="49" charset="0"/>
              </a:rPr>
              <a:t>  @</a:t>
            </a:r>
            <a:r>
              <a:rPr lang="en-US" altLang="ko-KR" sz="1600" dirty="0" err="1">
                <a:solidFill>
                  <a:srgbClr val="646464"/>
                </a:solidFill>
                <a:latin typeface="Consolas" panose="020B0609020204030204" pitchFamily="49" charset="0"/>
              </a:rPr>
              <a:t>LoadBalanced</a:t>
            </a:r>
            <a:endParaRPr lang="en-US" altLang="ko-KR" sz="1600" dirty="0">
              <a:solidFill>
                <a:srgbClr val="646464"/>
              </a:solidFill>
              <a:latin typeface="Consolas" panose="020B0609020204030204" pitchFamily="49" charset="0"/>
            </a:endParaRPr>
          </a:p>
          <a:p>
            <a:r>
              <a:rPr lang="en-US" altLang="ko-KR" sz="1600" dirty="0">
                <a:solidFill>
                  <a:srgbClr val="646464"/>
                </a:solidFill>
                <a:latin typeface="Consolas" panose="020B0609020204030204" pitchFamily="49" charset="0"/>
              </a:rPr>
              <a:t>  @Bean</a:t>
            </a:r>
          </a:p>
          <a:p>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RestTemplate</a:t>
            </a:r>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restTemplate</a:t>
            </a:r>
            <a:r>
              <a:rPr lang="en-US" altLang="ko-KR" sz="1600"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    return</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RestTemplate</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b="1" dirty="0">
                <a:solidFill>
                  <a:srgbClr val="7F0055"/>
                </a:solidFill>
                <a:latin typeface="Consolas" panose="020B0609020204030204" pitchFamily="49" charset="0"/>
              </a:rPr>
              <a:t>  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static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void</a:t>
            </a:r>
            <a:r>
              <a:rPr lang="en-US" altLang="ko-KR" sz="1600" b="1" dirty="0">
                <a:solidFill>
                  <a:srgbClr val="000000"/>
                </a:solidFill>
                <a:latin typeface="Consolas" panose="020B0609020204030204" pitchFamily="49" charset="0"/>
              </a:rPr>
              <a:t> main(String[] </a:t>
            </a:r>
            <a:r>
              <a:rPr lang="en-US" altLang="ko-KR" sz="1600" b="1" dirty="0" err="1">
                <a:solidFill>
                  <a:srgbClr val="6A3E3E"/>
                </a:solidFill>
                <a:latin typeface="Consolas" panose="020B0609020204030204" pitchFamily="49" charset="0"/>
              </a:rPr>
              <a:t>args</a:t>
            </a:r>
            <a:r>
              <a:rPr lang="en-US" altLang="ko-KR" sz="1600" b="1"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    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SpringApplicationBuilder</a:t>
            </a:r>
            <a:r>
              <a:rPr lang="en-US" altLang="ko-KR" sz="1600" b="1" dirty="0">
                <a:solidFill>
                  <a:srgbClr val="000000"/>
                </a:solidFill>
                <a:latin typeface="Consolas" panose="020B0609020204030204" pitchFamily="49" charset="0"/>
              </a:rPr>
              <a:t>(</a:t>
            </a:r>
            <a:r>
              <a:rPr lang="en-US" altLang="ko-KR" sz="1600" b="1" dirty="0" err="1">
                <a:solidFill>
                  <a:srgbClr val="000000"/>
                </a:solidFill>
                <a:latin typeface="Consolas" panose="020B0609020204030204" pitchFamily="49" charset="0"/>
              </a:rPr>
              <a:t>OrderApplication.</a:t>
            </a:r>
            <a:r>
              <a:rPr lang="en-US" altLang="ko-KR" sz="1600" b="1" dirty="0" err="1">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).web(</a:t>
            </a:r>
            <a:r>
              <a:rPr lang="en-US" altLang="ko-KR" sz="1600" b="1" dirty="0">
                <a:solidFill>
                  <a:srgbClr val="7F0055"/>
                </a:solidFill>
                <a:latin typeface="Consolas" panose="020B0609020204030204" pitchFamily="49" charset="0"/>
              </a:rPr>
              <a:t>true</a:t>
            </a:r>
            <a:r>
              <a:rPr lang="en-US" altLang="ko-KR" sz="1600" b="1" dirty="0">
                <a:solidFill>
                  <a:srgbClr val="000000"/>
                </a:solidFill>
                <a:latin typeface="Consolas" panose="020B0609020204030204" pitchFamily="49" charset="0"/>
              </a:rPr>
              <a:t>).run(</a:t>
            </a:r>
            <a:r>
              <a:rPr lang="en-US" altLang="ko-KR" sz="1600" b="1" dirty="0" err="1">
                <a:solidFill>
                  <a:srgbClr val="6A3E3E"/>
                </a:solidFill>
                <a:latin typeface="Consolas" panose="020B0609020204030204" pitchFamily="49" charset="0"/>
              </a:rPr>
              <a:t>args</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dirty="0">
                <a:solidFill>
                  <a:srgbClr val="646464"/>
                </a:solidFill>
                <a:latin typeface="Consolas" panose="020B0609020204030204" pitchFamily="49" charset="0"/>
              </a:rPr>
              <a:t>  @Bean</a:t>
            </a:r>
          </a:p>
          <a:p>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OrderRepository</a:t>
            </a:r>
            <a:r>
              <a:rPr lang="en-US" altLang="ko-KR" sz="1600" dirty="0">
                <a:solidFill>
                  <a:srgbClr val="000000"/>
                </a:solidFill>
                <a:latin typeface="Consolas" panose="020B0609020204030204" pitchFamily="49" charset="0"/>
              </a:rPr>
              <a:t> repository() {</a:t>
            </a:r>
          </a:p>
          <a:p>
            <a:r>
              <a:rPr lang="en-US" altLang="ko-KR" sz="1600" b="1" dirty="0">
                <a:solidFill>
                  <a:srgbClr val="7F0055"/>
                </a:solidFill>
                <a:latin typeface="Consolas" panose="020B0609020204030204" pitchFamily="49" charset="0"/>
              </a:rPr>
              <a:t>    return</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OrderRepository</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396633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76</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675250" y="996062"/>
            <a:ext cx="8980272" cy="276999"/>
          </a:xfrm>
        </p:spPr>
        <p:txBody>
          <a:bodyPr/>
          <a:lstStyle/>
          <a:p>
            <a:r>
              <a:rPr lang="en-US" altLang="ko-KR" dirty="0"/>
              <a:t>Call another service</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049736"/>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7" name="직사각형 6">
            <a:extLst>
              <a:ext uri="{FF2B5EF4-FFF2-40B4-BE49-F238E27FC236}">
                <a16:creationId xmlns:a16="http://schemas.microsoft.com/office/drawing/2014/main" id="{C282BABC-8EB2-4766-BC85-93766BEB6E5E}"/>
              </a:ext>
            </a:extLst>
          </p:cNvPr>
          <p:cNvSpPr/>
          <p:nvPr/>
        </p:nvSpPr>
        <p:spPr>
          <a:xfrm>
            <a:off x="0" y="1273061"/>
            <a:ext cx="10465705" cy="5693866"/>
          </a:xfrm>
          <a:prstGeom prst="rect">
            <a:avLst/>
          </a:prstGeom>
        </p:spPr>
        <p:txBody>
          <a:bodyPr wrap="square">
            <a:spAutoFit/>
          </a:bodyPr>
          <a:lstStyle/>
          <a:p>
            <a:r>
              <a:rPr lang="en-US" altLang="ko-KR" sz="1400" dirty="0">
                <a:solidFill>
                  <a:srgbClr val="646464"/>
                </a:solidFill>
                <a:latin typeface="Consolas" panose="020B0609020204030204" pitchFamily="49" charset="0"/>
              </a:rPr>
              <a:t>@</a:t>
            </a:r>
            <a:r>
              <a:rPr lang="en-US" altLang="ko-KR" sz="1400" dirty="0" err="1">
                <a:solidFill>
                  <a:srgbClr val="646464"/>
                </a:solidFill>
                <a:latin typeface="Consolas" panose="020B0609020204030204" pitchFamily="49" charset="0"/>
              </a:rPr>
              <a:t>RestController</a:t>
            </a:r>
            <a:endParaRPr lang="en-US" altLang="ko-KR" sz="1400" dirty="0">
              <a:solidFill>
                <a:srgbClr val="646464"/>
              </a:solidFill>
              <a:latin typeface="Consolas" panose="020B0609020204030204" pitchFamily="49" charset="0"/>
            </a:endParaRPr>
          </a:p>
          <a:p>
            <a:r>
              <a:rPr lang="en-US" altLang="ko-KR" sz="1400" b="1" dirty="0">
                <a:solidFill>
                  <a:srgbClr val="7F0055"/>
                </a:solidFill>
                <a:latin typeface="Consolas" panose="020B0609020204030204" pitchFamily="49" charset="0"/>
              </a:rPr>
              <a:t>public</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class</a:t>
            </a:r>
            <a:r>
              <a:rPr lang="en-US" altLang="ko-KR" sz="1400" b="1" dirty="0">
                <a:solidFill>
                  <a:srgbClr val="000000"/>
                </a:solidFill>
                <a:latin typeface="Consolas" panose="020B0609020204030204" pitchFamily="49" charset="0"/>
              </a:rPr>
              <a:t> </a:t>
            </a:r>
            <a:r>
              <a:rPr lang="en-US" altLang="ko-KR" sz="1400" b="1" dirty="0" err="1">
                <a:solidFill>
                  <a:srgbClr val="000000"/>
                </a:solidFill>
                <a:latin typeface="Consolas" panose="020B0609020204030204" pitchFamily="49" charset="0"/>
              </a:rPr>
              <a:t>OrderController</a:t>
            </a:r>
            <a:r>
              <a:rPr lang="en-US" altLang="ko-KR" sz="1400" b="1" dirty="0">
                <a:solidFill>
                  <a:srgbClr val="000000"/>
                </a:solidFill>
                <a:latin typeface="Consolas" panose="020B0609020204030204" pitchFamily="49" charset="0"/>
              </a:rPr>
              <a:t> {</a:t>
            </a:r>
          </a:p>
          <a:p>
            <a:r>
              <a:rPr lang="en-US" altLang="ko-KR" sz="1400" dirty="0">
                <a:solidFill>
                  <a:srgbClr val="646464"/>
                </a:solidFill>
                <a:latin typeface="Consolas" panose="020B0609020204030204" pitchFamily="49" charset="0"/>
              </a:rPr>
              <a:t>  @</a:t>
            </a:r>
            <a:r>
              <a:rPr lang="en-US" altLang="ko-KR" sz="1400" dirty="0" err="1">
                <a:solidFill>
                  <a:srgbClr val="646464"/>
                </a:solidFill>
                <a:latin typeface="Consolas" panose="020B0609020204030204" pitchFamily="49" charset="0"/>
              </a:rPr>
              <a:t>Autowired</a:t>
            </a:r>
            <a:endParaRPr lang="en-US" altLang="ko-KR" sz="1400" dirty="0">
              <a:solidFill>
                <a:srgbClr val="646464"/>
              </a:solidFill>
              <a:latin typeface="Consolas" panose="020B0609020204030204" pitchFamily="49" charset="0"/>
            </a:endParaRPr>
          </a:p>
          <a:p>
            <a:r>
              <a:rPr lang="en-US" altLang="ko-KR" sz="1400" dirty="0">
                <a:solidFill>
                  <a:srgbClr val="000000"/>
                </a:solidFill>
                <a:latin typeface="Consolas" panose="020B0609020204030204" pitchFamily="49" charset="0"/>
              </a:rPr>
              <a:t>  </a:t>
            </a:r>
            <a:r>
              <a:rPr lang="en-US" altLang="ko-KR" sz="1400" dirty="0" err="1">
                <a:solidFill>
                  <a:srgbClr val="000000"/>
                </a:solidFill>
                <a:latin typeface="Consolas" panose="020B0609020204030204" pitchFamily="49" charset="0"/>
              </a:rPr>
              <a:t>OrderRepository</a:t>
            </a:r>
            <a:r>
              <a:rPr lang="en-US" altLang="ko-KR" sz="1400" dirty="0">
                <a:solidFill>
                  <a:srgbClr val="000000"/>
                </a:solidFill>
                <a:latin typeface="Consolas" panose="020B0609020204030204" pitchFamily="49" charset="0"/>
              </a:rPr>
              <a:t> </a:t>
            </a:r>
            <a:r>
              <a:rPr lang="en-US" altLang="ko-KR" sz="1400" dirty="0">
                <a:solidFill>
                  <a:srgbClr val="0000C0"/>
                </a:solidFill>
                <a:latin typeface="Consolas" panose="020B0609020204030204" pitchFamily="49" charset="0"/>
              </a:rPr>
              <a:t>repository</a:t>
            </a:r>
            <a:r>
              <a:rPr lang="en-US" altLang="ko-KR" sz="1400" dirty="0">
                <a:solidFill>
                  <a:srgbClr val="000000"/>
                </a:solidFill>
                <a:latin typeface="Consolas" panose="020B0609020204030204" pitchFamily="49" charset="0"/>
              </a:rPr>
              <a:t>;</a:t>
            </a:r>
          </a:p>
          <a:p>
            <a:r>
              <a:rPr lang="en-US" altLang="ko-KR" sz="1400" dirty="0">
                <a:solidFill>
                  <a:srgbClr val="646464"/>
                </a:solidFill>
                <a:latin typeface="Consolas" panose="020B0609020204030204" pitchFamily="49" charset="0"/>
              </a:rPr>
              <a:t>  @</a:t>
            </a:r>
            <a:r>
              <a:rPr lang="en-US" altLang="ko-KR" sz="1400" dirty="0" err="1">
                <a:solidFill>
                  <a:srgbClr val="646464"/>
                </a:solidFill>
                <a:latin typeface="Consolas" panose="020B0609020204030204" pitchFamily="49" charset="0"/>
              </a:rPr>
              <a:t>Autowired</a:t>
            </a:r>
            <a:endParaRPr lang="en-US" altLang="ko-KR" sz="1400" dirty="0">
              <a:solidFill>
                <a:srgbClr val="646464"/>
              </a:solidFill>
              <a:latin typeface="Consolas" panose="020B0609020204030204" pitchFamily="49" charset="0"/>
            </a:endParaRPr>
          </a:p>
          <a:p>
            <a:r>
              <a:rPr lang="en-US" altLang="ko-KR" sz="1400" dirty="0">
                <a:solidFill>
                  <a:srgbClr val="000000"/>
                </a:solidFill>
                <a:latin typeface="Consolas" panose="020B0609020204030204" pitchFamily="49" charset="0"/>
              </a:rPr>
              <a:t>  </a:t>
            </a:r>
            <a:r>
              <a:rPr lang="en-US" altLang="ko-KR" sz="1400" dirty="0" err="1">
                <a:solidFill>
                  <a:srgbClr val="000000"/>
                </a:solidFill>
                <a:latin typeface="Consolas" panose="020B0609020204030204" pitchFamily="49" charset="0"/>
              </a:rPr>
              <a:t>RestTemplate</a:t>
            </a:r>
            <a:r>
              <a:rPr lang="en-US" altLang="ko-KR" sz="1400" dirty="0">
                <a:solidFill>
                  <a:srgbClr val="000000"/>
                </a:solidFill>
                <a:latin typeface="Consolas" panose="020B0609020204030204" pitchFamily="49" charset="0"/>
              </a:rPr>
              <a:t> </a:t>
            </a:r>
            <a:r>
              <a:rPr lang="en-US" altLang="ko-KR" sz="1400" dirty="0">
                <a:solidFill>
                  <a:srgbClr val="0000C0"/>
                </a:solidFill>
                <a:latin typeface="Consolas" panose="020B0609020204030204" pitchFamily="49" charset="0"/>
              </a:rPr>
              <a:t>template</a:t>
            </a:r>
            <a:r>
              <a:rPr lang="en-US" altLang="ko-KR" sz="1400" dirty="0">
                <a:solidFill>
                  <a:srgbClr val="000000"/>
                </a:solidFill>
                <a:latin typeface="Consolas" panose="020B0609020204030204" pitchFamily="49" charset="0"/>
              </a:rPr>
              <a:t>;</a:t>
            </a:r>
          </a:p>
          <a:p>
            <a:r>
              <a:rPr lang="en-US" altLang="ko-KR" sz="1400" dirty="0">
                <a:solidFill>
                  <a:srgbClr val="646464"/>
                </a:solidFill>
                <a:latin typeface="Consolas" panose="020B0609020204030204" pitchFamily="49" charset="0"/>
              </a:rPr>
              <a:t>  @</a:t>
            </a:r>
            <a:r>
              <a:rPr lang="en-US" altLang="ko-KR" sz="1400" dirty="0" err="1">
                <a:solidFill>
                  <a:srgbClr val="646464"/>
                </a:solidFill>
                <a:latin typeface="Consolas" panose="020B0609020204030204" pitchFamily="49" charset="0"/>
              </a:rPr>
              <a:t>PostMapping</a:t>
            </a:r>
            <a:endParaRPr lang="en-US" altLang="ko-KR" sz="1400" dirty="0">
              <a:solidFill>
                <a:srgbClr val="646464"/>
              </a:solidFill>
              <a:latin typeface="Consolas" panose="020B0609020204030204" pitchFamily="49" charset="0"/>
            </a:endParaRPr>
          </a:p>
          <a:p>
            <a:r>
              <a:rPr lang="en-US" altLang="ko-KR" sz="1400" b="1" dirty="0">
                <a:solidFill>
                  <a:srgbClr val="7F0055"/>
                </a:solidFill>
                <a:latin typeface="Consolas" panose="020B0609020204030204" pitchFamily="49" charset="0"/>
              </a:rPr>
              <a:t>  public</a:t>
            </a:r>
            <a:r>
              <a:rPr lang="en-US" altLang="ko-KR" sz="1400" b="1" dirty="0">
                <a:solidFill>
                  <a:srgbClr val="000000"/>
                </a:solidFill>
                <a:latin typeface="Consolas" panose="020B0609020204030204" pitchFamily="49" charset="0"/>
              </a:rPr>
              <a:t> Order prepare(</a:t>
            </a:r>
            <a:r>
              <a:rPr lang="en-US" altLang="ko-KR" sz="1400" b="1" dirty="0">
                <a:solidFill>
                  <a:srgbClr val="646464"/>
                </a:solidFill>
                <a:latin typeface="Consolas" panose="020B0609020204030204" pitchFamily="49" charset="0"/>
              </a:rPr>
              <a:t>@</a:t>
            </a:r>
            <a:r>
              <a:rPr lang="en-US" altLang="ko-KR" sz="1400" b="1" dirty="0" err="1">
                <a:solidFill>
                  <a:srgbClr val="646464"/>
                </a:solidFill>
                <a:latin typeface="Consolas" panose="020B0609020204030204" pitchFamily="49" charset="0"/>
              </a:rPr>
              <a:t>RequestBody</a:t>
            </a:r>
            <a:r>
              <a:rPr lang="en-US" altLang="ko-KR" sz="1400" b="1" dirty="0">
                <a:solidFill>
                  <a:srgbClr val="000000"/>
                </a:solidFill>
                <a:latin typeface="Consolas" panose="020B0609020204030204" pitchFamily="49" charset="0"/>
              </a:rPr>
              <a:t> Order </a:t>
            </a:r>
            <a:r>
              <a:rPr lang="en-US" altLang="ko-KR" sz="1400" b="1" dirty="0">
                <a:solidFill>
                  <a:srgbClr val="6A3E3E"/>
                </a:solidFill>
                <a:latin typeface="Consolas" panose="020B0609020204030204" pitchFamily="49" charset="0"/>
              </a:rPr>
              <a:t>order</a:t>
            </a:r>
            <a:r>
              <a:rPr lang="en-US" altLang="ko-KR" sz="1400" b="1" dirty="0">
                <a:solidFill>
                  <a:srgbClr val="000000"/>
                </a:solidFill>
                <a:latin typeface="Consolas" panose="020B0609020204030204" pitchFamily="49" charset="0"/>
              </a:rPr>
              <a:t>) {</a:t>
            </a:r>
          </a:p>
          <a:p>
            <a:r>
              <a:rPr lang="en-US" altLang="ko-KR" sz="1400" b="1" dirty="0">
                <a:solidFill>
                  <a:srgbClr val="7F0055"/>
                </a:solidFill>
                <a:latin typeface="Consolas" panose="020B0609020204030204" pitchFamily="49" charset="0"/>
              </a:rPr>
              <a:t>    int</a:t>
            </a:r>
            <a:r>
              <a:rPr lang="en-US" altLang="ko-KR" sz="1400" b="1" dirty="0">
                <a:solidFill>
                  <a:srgbClr val="000000"/>
                </a:solidFill>
                <a:latin typeface="Consolas" panose="020B0609020204030204" pitchFamily="49" charset="0"/>
              </a:rPr>
              <a:t> </a:t>
            </a:r>
            <a:r>
              <a:rPr lang="en-US" altLang="ko-KR" sz="1400" b="1" dirty="0">
                <a:solidFill>
                  <a:srgbClr val="6A3E3E"/>
                </a:solidFill>
                <a:latin typeface="Consolas" panose="020B0609020204030204" pitchFamily="49" charset="0"/>
              </a:rPr>
              <a:t>price</a:t>
            </a:r>
            <a:r>
              <a:rPr lang="en-US" altLang="ko-KR" sz="1400" b="1" dirty="0">
                <a:solidFill>
                  <a:srgbClr val="000000"/>
                </a:solidFill>
                <a:latin typeface="Consolas" panose="020B0609020204030204" pitchFamily="49" charset="0"/>
              </a:rPr>
              <a:t> = 0;</a:t>
            </a:r>
          </a:p>
          <a:p>
            <a:r>
              <a:rPr lang="en-US" altLang="ko-KR" sz="1400" dirty="0">
                <a:solidFill>
                  <a:srgbClr val="000000"/>
                </a:solidFill>
                <a:latin typeface="Consolas" panose="020B0609020204030204" pitchFamily="49" charset="0"/>
              </a:rPr>
              <a:t>    Product[] </a:t>
            </a:r>
            <a:r>
              <a:rPr lang="en-US" altLang="ko-KR" sz="1400" dirty="0">
                <a:solidFill>
                  <a:srgbClr val="6A3E3E"/>
                </a:solidFill>
                <a:latin typeface="Consolas" panose="020B0609020204030204" pitchFamily="49" charset="0"/>
              </a:rPr>
              <a:t>products</a:t>
            </a:r>
            <a:r>
              <a:rPr lang="en-US" altLang="ko-KR" sz="1400" dirty="0">
                <a:solidFill>
                  <a:srgbClr val="000000"/>
                </a:solidFill>
                <a:latin typeface="Consolas" panose="020B0609020204030204" pitchFamily="49" charset="0"/>
              </a:rPr>
              <a:t> = </a:t>
            </a:r>
            <a:r>
              <a:rPr lang="en-US" altLang="ko-KR" sz="1400" dirty="0" err="1">
                <a:solidFill>
                  <a:srgbClr val="0000C0"/>
                </a:solidFill>
                <a:latin typeface="Consolas" panose="020B0609020204030204" pitchFamily="49" charset="0"/>
              </a:rPr>
              <a:t>template</a:t>
            </a:r>
            <a:r>
              <a:rPr lang="en-US" altLang="ko-KR" sz="1400" dirty="0" err="1">
                <a:solidFill>
                  <a:srgbClr val="000000"/>
                </a:solidFill>
                <a:latin typeface="Consolas" panose="020B0609020204030204" pitchFamily="49" charset="0"/>
              </a:rPr>
              <a:t>.postForObject</a:t>
            </a:r>
            <a:r>
              <a:rPr lang="en-US" altLang="ko-KR" sz="1400" dirty="0">
                <a:solidFill>
                  <a:srgbClr val="000000"/>
                </a:solidFill>
                <a:latin typeface="Consolas" panose="020B0609020204030204" pitchFamily="49" charset="0"/>
              </a:rPr>
              <a:t>(</a:t>
            </a:r>
            <a:r>
              <a:rPr lang="en-US" altLang="ko-KR" sz="1400" dirty="0">
                <a:solidFill>
                  <a:srgbClr val="2A00FF"/>
                </a:solidFill>
                <a:latin typeface="Consolas" panose="020B0609020204030204" pitchFamily="49" charset="0"/>
              </a:rPr>
              <a:t>"http://product-service/ids"</a:t>
            </a:r>
            <a:r>
              <a:rPr lang="en-US" altLang="ko-KR" sz="1400" dirty="0">
                <a:solidFill>
                  <a:srgbClr val="000000"/>
                </a:solidFill>
                <a:latin typeface="Consolas" panose="020B0609020204030204" pitchFamily="49" charset="0"/>
              </a:rPr>
              <a:t>, </a:t>
            </a:r>
            <a:r>
              <a:rPr lang="en-US" altLang="ko-KR" sz="1400" dirty="0" err="1">
                <a:solidFill>
                  <a:srgbClr val="6A3E3E"/>
                </a:solidFill>
                <a:latin typeface="Consolas" panose="020B0609020204030204" pitchFamily="49" charset="0"/>
              </a:rPr>
              <a:t>order</a:t>
            </a:r>
            <a:r>
              <a:rPr lang="en-US" altLang="ko-KR" sz="1400" dirty="0" err="1">
                <a:solidFill>
                  <a:srgbClr val="000000"/>
                </a:solidFill>
                <a:latin typeface="Consolas" panose="020B0609020204030204" pitchFamily="49" charset="0"/>
              </a:rPr>
              <a:t>.getProductIds</a:t>
            </a:r>
            <a:r>
              <a:rPr lang="en-US" altLang="ko-KR" sz="1400" dirty="0">
                <a:solidFill>
                  <a:srgbClr val="000000"/>
                </a:solidFill>
                <a:latin typeface="Consolas" panose="020B0609020204030204" pitchFamily="49" charset="0"/>
              </a:rPr>
              <a:t>(),  Product[].</a:t>
            </a:r>
            <a:r>
              <a:rPr lang="en-US" altLang="ko-KR" sz="1400" b="1" dirty="0">
                <a:solidFill>
                  <a:srgbClr val="7F0055"/>
                </a:solidFill>
                <a:latin typeface="Consolas" panose="020B0609020204030204" pitchFamily="49" charset="0"/>
              </a:rPr>
              <a:t>class</a:t>
            </a:r>
            <a:r>
              <a:rPr lang="en-US" altLang="ko-KR" sz="1400" b="1" dirty="0">
                <a:solidFill>
                  <a:srgbClr val="000000"/>
                </a:solidFill>
                <a:latin typeface="Consolas" panose="020B0609020204030204" pitchFamily="49" charset="0"/>
              </a:rPr>
              <a:t>);</a:t>
            </a:r>
          </a:p>
          <a:p>
            <a:r>
              <a:rPr lang="en-US" altLang="ko-KR" sz="1400" dirty="0">
                <a:solidFill>
                  <a:srgbClr val="000000"/>
                </a:solidFill>
                <a:latin typeface="Consolas" panose="020B0609020204030204" pitchFamily="49" charset="0"/>
              </a:rPr>
              <a:t>    Customer </a:t>
            </a:r>
            <a:r>
              <a:rPr lang="en-US" altLang="ko-KR" sz="1400" dirty="0" err="1">
                <a:solidFill>
                  <a:srgbClr val="6A3E3E"/>
                </a:solidFill>
                <a:latin typeface="Consolas" panose="020B0609020204030204" pitchFamily="49" charset="0"/>
              </a:rPr>
              <a:t>customer</a:t>
            </a:r>
            <a:r>
              <a:rPr lang="en-US" altLang="ko-KR" sz="1400" dirty="0">
                <a:solidFill>
                  <a:srgbClr val="000000"/>
                </a:solidFill>
                <a:latin typeface="Consolas" panose="020B0609020204030204" pitchFamily="49" charset="0"/>
              </a:rPr>
              <a:t> = </a:t>
            </a:r>
            <a:r>
              <a:rPr lang="en-US" altLang="ko-KR" sz="1400" dirty="0" err="1">
                <a:solidFill>
                  <a:srgbClr val="0000C0"/>
                </a:solidFill>
                <a:latin typeface="Consolas" panose="020B0609020204030204" pitchFamily="49" charset="0"/>
              </a:rPr>
              <a:t>template</a:t>
            </a:r>
            <a:r>
              <a:rPr lang="en-US" altLang="ko-KR" sz="1400" dirty="0" err="1">
                <a:solidFill>
                  <a:srgbClr val="000000"/>
                </a:solidFill>
                <a:latin typeface="Consolas" panose="020B0609020204030204" pitchFamily="49" charset="0"/>
              </a:rPr>
              <a:t>.getForObject</a:t>
            </a:r>
            <a:r>
              <a:rPr lang="en-US" altLang="ko-KR" sz="1400" dirty="0">
                <a:solidFill>
                  <a:srgbClr val="000000"/>
                </a:solidFill>
                <a:latin typeface="Consolas" panose="020B0609020204030204" pitchFamily="49" charset="0"/>
              </a:rPr>
              <a:t>(</a:t>
            </a:r>
            <a:r>
              <a:rPr lang="en-US" altLang="ko-KR" sz="1400" dirty="0">
                <a:solidFill>
                  <a:srgbClr val="2A00FF"/>
                </a:solidFill>
                <a:latin typeface="Consolas" panose="020B0609020204030204" pitchFamily="49" charset="0"/>
              </a:rPr>
              <a:t>"http://customer-service/</a:t>
            </a:r>
            <a:r>
              <a:rPr lang="en-US" altLang="ko-KR" sz="1400" dirty="0" err="1">
                <a:solidFill>
                  <a:srgbClr val="2A00FF"/>
                </a:solidFill>
                <a:latin typeface="Consolas" panose="020B0609020204030204" pitchFamily="49" charset="0"/>
              </a:rPr>
              <a:t>withAccounts</a:t>
            </a:r>
            <a:r>
              <a:rPr lang="en-US" altLang="ko-KR" sz="1400" dirty="0">
                <a:solidFill>
                  <a:srgbClr val="2A00FF"/>
                </a:solidFill>
                <a:latin typeface="Consolas" panose="020B0609020204030204" pitchFamily="49" charset="0"/>
              </a:rPr>
              <a:t>/{id}"</a:t>
            </a:r>
            <a:r>
              <a:rPr lang="en-US" altLang="ko-KR" sz="1400" dirty="0">
                <a:solidFill>
                  <a:srgbClr val="000000"/>
                </a:solidFill>
                <a:latin typeface="Consolas" panose="020B0609020204030204" pitchFamily="49" charset="0"/>
              </a:rPr>
              <a:t>,  </a:t>
            </a:r>
            <a:r>
              <a:rPr lang="en-US" altLang="ko-KR" sz="1400" dirty="0" err="1">
                <a:solidFill>
                  <a:srgbClr val="000000"/>
                </a:solidFill>
                <a:latin typeface="Consolas" panose="020B0609020204030204" pitchFamily="49" charset="0"/>
              </a:rPr>
              <a:t>Customer.</a:t>
            </a:r>
            <a:r>
              <a:rPr lang="en-US" altLang="ko-KR" sz="1400" b="1" dirty="0" err="1">
                <a:solidFill>
                  <a:srgbClr val="7F0055"/>
                </a:solidFill>
                <a:latin typeface="Consolas" panose="020B0609020204030204" pitchFamily="49" charset="0"/>
              </a:rPr>
              <a:t>class</a:t>
            </a:r>
            <a:r>
              <a:rPr lang="en-US" altLang="ko-KR" sz="1400" b="1" dirty="0">
                <a:solidFill>
                  <a:srgbClr val="000000"/>
                </a:solidFill>
                <a:latin typeface="Consolas" panose="020B0609020204030204" pitchFamily="49" charset="0"/>
              </a:rPr>
              <a:t>, </a:t>
            </a:r>
            <a:r>
              <a:rPr lang="en-US" altLang="ko-KR" sz="1400" b="1" dirty="0" err="1">
                <a:solidFill>
                  <a:srgbClr val="6A3E3E"/>
                </a:solidFill>
                <a:latin typeface="Consolas" panose="020B0609020204030204" pitchFamily="49" charset="0"/>
              </a:rPr>
              <a:t>order</a:t>
            </a:r>
            <a:r>
              <a:rPr lang="en-US" altLang="ko-KR" sz="1400" b="1" dirty="0" err="1">
                <a:solidFill>
                  <a:srgbClr val="000000"/>
                </a:solidFill>
                <a:latin typeface="Consolas" panose="020B0609020204030204" pitchFamily="49" charset="0"/>
              </a:rPr>
              <a:t>.getCustomerId</a:t>
            </a:r>
            <a:r>
              <a:rPr lang="en-US" altLang="ko-KR" sz="1400" b="1" dirty="0">
                <a:solidFill>
                  <a:srgbClr val="000000"/>
                </a:solidFill>
                <a:latin typeface="Consolas" panose="020B0609020204030204" pitchFamily="49" charset="0"/>
              </a:rPr>
              <a:t>());</a:t>
            </a:r>
          </a:p>
          <a:p>
            <a:r>
              <a:rPr lang="en-US" altLang="ko-KR" sz="1400" b="1" dirty="0">
                <a:solidFill>
                  <a:srgbClr val="7F0055"/>
                </a:solidFill>
                <a:latin typeface="Consolas" panose="020B0609020204030204" pitchFamily="49" charset="0"/>
              </a:rPr>
              <a:t>    for</a:t>
            </a:r>
            <a:r>
              <a:rPr lang="en-US" altLang="ko-KR" sz="1400" b="1" dirty="0">
                <a:solidFill>
                  <a:srgbClr val="000000"/>
                </a:solidFill>
                <a:latin typeface="Consolas" panose="020B0609020204030204" pitchFamily="49" charset="0"/>
              </a:rPr>
              <a:t> (Product </a:t>
            </a:r>
            <a:r>
              <a:rPr lang="en-US" altLang="ko-KR" sz="1400" b="1" dirty="0" err="1">
                <a:solidFill>
                  <a:srgbClr val="6A3E3E"/>
                </a:solidFill>
                <a:latin typeface="Consolas" panose="020B0609020204030204" pitchFamily="49" charset="0"/>
              </a:rPr>
              <a:t>product</a:t>
            </a:r>
            <a:r>
              <a:rPr lang="en-US" altLang="ko-KR" sz="1400" b="1" dirty="0">
                <a:solidFill>
                  <a:srgbClr val="000000"/>
                </a:solidFill>
                <a:latin typeface="Consolas" panose="020B0609020204030204" pitchFamily="49" charset="0"/>
              </a:rPr>
              <a:t> : </a:t>
            </a:r>
            <a:r>
              <a:rPr lang="en-US" altLang="ko-KR" sz="1400" b="1" dirty="0">
                <a:solidFill>
                  <a:srgbClr val="6A3E3E"/>
                </a:solidFill>
                <a:latin typeface="Consolas" panose="020B0609020204030204" pitchFamily="49" charset="0"/>
              </a:rPr>
              <a:t>products</a:t>
            </a:r>
            <a:r>
              <a:rPr lang="en-US" altLang="ko-KR" sz="1400" b="1" dirty="0">
                <a:solidFill>
                  <a:srgbClr val="000000"/>
                </a:solidFill>
                <a:latin typeface="Consolas" panose="020B0609020204030204" pitchFamily="49" charset="0"/>
              </a:rPr>
              <a:t>) </a:t>
            </a:r>
            <a:r>
              <a:rPr lang="en-US" altLang="ko-KR" sz="1400" dirty="0">
                <a:solidFill>
                  <a:srgbClr val="6A3E3E"/>
                </a:solidFill>
                <a:latin typeface="Consolas" panose="020B0609020204030204" pitchFamily="49" charset="0"/>
              </a:rPr>
              <a:t>price</a:t>
            </a:r>
            <a:r>
              <a:rPr lang="en-US" altLang="ko-KR" sz="1400" dirty="0">
                <a:solidFill>
                  <a:srgbClr val="000000"/>
                </a:solidFill>
                <a:latin typeface="Consolas" panose="020B0609020204030204" pitchFamily="49" charset="0"/>
              </a:rPr>
              <a:t> += </a:t>
            </a:r>
            <a:r>
              <a:rPr lang="en-US" altLang="ko-KR" sz="1400" dirty="0" err="1">
                <a:solidFill>
                  <a:srgbClr val="6A3E3E"/>
                </a:solidFill>
                <a:latin typeface="Consolas" panose="020B0609020204030204" pitchFamily="49" charset="0"/>
              </a:rPr>
              <a:t>product</a:t>
            </a:r>
            <a:r>
              <a:rPr lang="en-US" altLang="ko-KR" sz="1400" dirty="0" err="1">
                <a:solidFill>
                  <a:srgbClr val="000000"/>
                </a:solidFill>
                <a:latin typeface="Consolas" panose="020B0609020204030204" pitchFamily="49" charset="0"/>
              </a:rPr>
              <a:t>.getPrice</a:t>
            </a:r>
            <a:r>
              <a:rPr lang="en-US" altLang="ko-KR" sz="1400" dirty="0">
                <a:solidFill>
                  <a:srgbClr val="000000"/>
                </a:solidFill>
                <a:latin typeface="Consolas" panose="020B0609020204030204" pitchFamily="49" charset="0"/>
              </a:rPr>
              <a:t>();</a:t>
            </a:r>
          </a:p>
          <a:p>
            <a:r>
              <a:rPr lang="en-US" altLang="ko-KR" sz="1400" b="1" dirty="0">
                <a:solidFill>
                  <a:srgbClr val="7F0055"/>
                </a:solidFill>
                <a:latin typeface="Consolas" panose="020B0609020204030204" pitchFamily="49" charset="0"/>
              </a:rPr>
              <a:t>    final</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int</a:t>
            </a:r>
            <a:r>
              <a:rPr lang="en-US" altLang="ko-KR" sz="1400" b="1" dirty="0">
                <a:solidFill>
                  <a:srgbClr val="000000"/>
                </a:solidFill>
                <a:latin typeface="Consolas" panose="020B0609020204030204" pitchFamily="49" charset="0"/>
              </a:rPr>
              <a:t> </a:t>
            </a:r>
            <a:r>
              <a:rPr lang="en-US" altLang="ko-KR" sz="1400" b="1" dirty="0" err="1">
                <a:solidFill>
                  <a:srgbClr val="6A3E3E"/>
                </a:solidFill>
                <a:latin typeface="Consolas" panose="020B0609020204030204" pitchFamily="49" charset="0"/>
              </a:rPr>
              <a:t>priceDiscounted</a:t>
            </a:r>
            <a:r>
              <a:rPr lang="en-US" altLang="ko-KR" sz="1400" b="1" dirty="0">
                <a:solidFill>
                  <a:srgbClr val="000000"/>
                </a:solidFill>
                <a:latin typeface="Consolas" panose="020B0609020204030204" pitchFamily="49" charset="0"/>
              </a:rPr>
              <a:t> = </a:t>
            </a:r>
            <a:r>
              <a:rPr lang="en-US" altLang="ko-KR" sz="1400" b="1" dirty="0" err="1">
                <a:solidFill>
                  <a:srgbClr val="000000"/>
                </a:solidFill>
                <a:latin typeface="Consolas" panose="020B0609020204030204" pitchFamily="49" charset="0"/>
              </a:rPr>
              <a:t>priceDiscount</a:t>
            </a:r>
            <a:r>
              <a:rPr lang="en-US" altLang="ko-KR" sz="1400" b="1" dirty="0">
                <a:solidFill>
                  <a:srgbClr val="000000"/>
                </a:solidFill>
                <a:latin typeface="Consolas" panose="020B0609020204030204" pitchFamily="49" charset="0"/>
              </a:rPr>
              <a:t>(</a:t>
            </a:r>
            <a:r>
              <a:rPr lang="en-US" altLang="ko-KR" sz="1400" b="1" dirty="0">
                <a:solidFill>
                  <a:srgbClr val="6A3E3E"/>
                </a:solidFill>
                <a:latin typeface="Consolas" panose="020B0609020204030204" pitchFamily="49" charset="0"/>
              </a:rPr>
              <a:t>price</a:t>
            </a:r>
            <a:r>
              <a:rPr lang="en-US" altLang="ko-KR" sz="1400" b="1" dirty="0">
                <a:solidFill>
                  <a:srgbClr val="000000"/>
                </a:solidFill>
                <a:latin typeface="Consolas" panose="020B0609020204030204" pitchFamily="49" charset="0"/>
              </a:rPr>
              <a:t>, </a:t>
            </a:r>
            <a:r>
              <a:rPr lang="en-US" altLang="ko-KR" sz="1400" b="1" dirty="0">
                <a:solidFill>
                  <a:srgbClr val="6A3E3E"/>
                </a:solidFill>
                <a:latin typeface="Consolas" panose="020B0609020204030204" pitchFamily="49" charset="0"/>
              </a:rPr>
              <a:t>customer</a:t>
            </a:r>
            <a:r>
              <a:rPr lang="en-US" altLang="ko-KR" sz="1400" b="1" dirty="0">
                <a:solidFill>
                  <a:srgbClr val="000000"/>
                </a:solidFill>
                <a:latin typeface="Consolas" panose="020B0609020204030204" pitchFamily="49" charset="0"/>
              </a:rPr>
              <a:t>);</a:t>
            </a:r>
          </a:p>
          <a:p>
            <a:r>
              <a:rPr lang="en-US" altLang="ko-KR" sz="1400" dirty="0">
                <a:solidFill>
                  <a:srgbClr val="000000"/>
                </a:solidFill>
                <a:latin typeface="Consolas" panose="020B0609020204030204" pitchFamily="49" charset="0"/>
              </a:rPr>
              <a:t>    Optional&lt;Account&gt; </a:t>
            </a:r>
            <a:r>
              <a:rPr lang="en-US" altLang="ko-KR" sz="1400" dirty="0">
                <a:solidFill>
                  <a:srgbClr val="6A3E3E"/>
                </a:solidFill>
                <a:latin typeface="Consolas" panose="020B0609020204030204" pitchFamily="49" charset="0"/>
              </a:rPr>
              <a:t>account</a:t>
            </a:r>
            <a:r>
              <a:rPr lang="en-US" altLang="ko-KR" sz="1400" dirty="0">
                <a:solidFill>
                  <a:srgbClr val="000000"/>
                </a:solidFill>
                <a:latin typeface="Consolas" panose="020B0609020204030204" pitchFamily="49" charset="0"/>
              </a:rPr>
              <a:t> = </a:t>
            </a:r>
            <a:r>
              <a:rPr lang="en-US" altLang="ko-KR" sz="1400" dirty="0" err="1">
                <a:solidFill>
                  <a:srgbClr val="6A3E3E"/>
                </a:solidFill>
                <a:latin typeface="Consolas" panose="020B0609020204030204" pitchFamily="49" charset="0"/>
              </a:rPr>
              <a:t>customer</a:t>
            </a:r>
            <a:r>
              <a:rPr lang="en-US" altLang="ko-KR" sz="1400" dirty="0" err="1">
                <a:solidFill>
                  <a:srgbClr val="000000"/>
                </a:solidFill>
                <a:latin typeface="Consolas" panose="020B0609020204030204" pitchFamily="49" charset="0"/>
              </a:rPr>
              <a:t>.getAccounts</a:t>
            </a:r>
            <a:r>
              <a:rPr lang="en-US" altLang="ko-KR" sz="1400" dirty="0">
                <a:solidFill>
                  <a:srgbClr val="000000"/>
                </a:solidFill>
                <a:latin typeface="Consolas" panose="020B0609020204030204" pitchFamily="49" charset="0"/>
              </a:rPr>
              <a:t>().stream().filter(</a:t>
            </a:r>
            <a:r>
              <a:rPr lang="en-US" altLang="ko-KR" sz="1400" dirty="0">
                <a:solidFill>
                  <a:srgbClr val="6A3E3E"/>
                </a:solidFill>
                <a:latin typeface="Consolas" panose="020B0609020204030204" pitchFamily="49" charset="0"/>
              </a:rPr>
              <a:t>a</a:t>
            </a:r>
            <a:r>
              <a:rPr lang="en-US" altLang="ko-KR" sz="1400" dirty="0">
                <a:solidFill>
                  <a:srgbClr val="000000"/>
                </a:solidFill>
                <a:latin typeface="Consolas" panose="020B0609020204030204" pitchFamily="49" charset="0"/>
              </a:rPr>
              <a:t> -&gt; (</a:t>
            </a:r>
            <a:r>
              <a:rPr lang="en-US" altLang="ko-KR" sz="1400" dirty="0" err="1">
                <a:solidFill>
                  <a:srgbClr val="6A3E3E"/>
                </a:solidFill>
                <a:latin typeface="Consolas" panose="020B0609020204030204" pitchFamily="49" charset="0"/>
              </a:rPr>
              <a:t>a</a:t>
            </a:r>
            <a:r>
              <a:rPr lang="en-US" altLang="ko-KR" sz="1400" dirty="0" err="1">
                <a:solidFill>
                  <a:srgbClr val="000000"/>
                </a:solidFill>
                <a:latin typeface="Consolas" panose="020B0609020204030204" pitchFamily="49" charset="0"/>
              </a:rPr>
              <a:t>.getBalance</a:t>
            </a:r>
            <a:r>
              <a:rPr lang="en-US" altLang="ko-KR" sz="1400" dirty="0">
                <a:solidFill>
                  <a:srgbClr val="000000"/>
                </a:solidFill>
                <a:latin typeface="Consolas" panose="020B0609020204030204" pitchFamily="49" charset="0"/>
              </a:rPr>
              <a:t>() &gt; </a:t>
            </a:r>
            <a:r>
              <a:rPr lang="en-US" altLang="ko-KR" sz="1400" dirty="0" err="1">
                <a:solidFill>
                  <a:srgbClr val="6A3E3E"/>
                </a:solidFill>
                <a:latin typeface="Consolas" panose="020B0609020204030204" pitchFamily="49" charset="0"/>
              </a:rPr>
              <a:t>priceDiscounted</a:t>
            </a:r>
            <a:r>
              <a:rPr lang="en-US" altLang="ko-KR" sz="1400" dirty="0">
                <a:solidFill>
                  <a:srgbClr val="000000"/>
                </a:solidFill>
                <a:latin typeface="Consolas" panose="020B0609020204030204" pitchFamily="49" charset="0"/>
              </a:rPr>
              <a:t>)).</a:t>
            </a:r>
            <a:r>
              <a:rPr lang="en-US" altLang="ko-KR" sz="1400" dirty="0" err="1">
                <a:solidFill>
                  <a:srgbClr val="000000"/>
                </a:solidFill>
                <a:latin typeface="Consolas" panose="020B0609020204030204" pitchFamily="49" charset="0"/>
              </a:rPr>
              <a:t>findFirst</a:t>
            </a:r>
            <a:r>
              <a:rPr lang="en-US" altLang="ko-KR" sz="1400" dirty="0">
                <a:solidFill>
                  <a:srgbClr val="000000"/>
                </a:solidFill>
                <a:latin typeface="Consolas" panose="020B0609020204030204" pitchFamily="49" charset="0"/>
              </a:rPr>
              <a:t>();</a:t>
            </a:r>
          </a:p>
          <a:p>
            <a:r>
              <a:rPr lang="en-US" altLang="ko-KR" sz="1400" b="1" dirty="0">
                <a:solidFill>
                  <a:srgbClr val="7F0055"/>
                </a:solidFill>
                <a:latin typeface="Consolas" panose="020B0609020204030204" pitchFamily="49" charset="0"/>
              </a:rPr>
              <a:t>    if</a:t>
            </a:r>
            <a:r>
              <a:rPr lang="en-US" altLang="ko-KR" sz="1400" b="1" dirty="0">
                <a:solidFill>
                  <a:srgbClr val="000000"/>
                </a:solidFill>
                <a:latin typeface="Consolas" panose="020B0609020204030204" pitchFamily="49" charset="0"/>
              </a:rPr>
              <a:t> (</a:t>
            </a:r>
            <a:r>
              <a:rPr lang="en-US" altLang="ko-KR" sz="1400" b="1" dirty="0" err="1">
                <a:solidFill>
                  <a:srgbClr val="6A3E3E"/>
                </a:solidFill>
                <a:latin typeface="Consolas" panose="020B0609020204030204" pitchFamily="49" charset="0"/>
              </a:rPr>
              <a:t>account</a:t>
            </a:r>
            <a:r>
              <a:rPr lang="en-US" altLang="ko-KR" sz="1400" b="1" dirty="0" err="1">
                <a:solidFill>
                  <a:srgbClr val="000000"/>
                </a:solidFill>
                <a:latin typeface="Consolas" panose="020B0609020204030204" pitchFamily="49" charset="0"/>
              </a:rPr>
              <a:t>.isPresent</a:t>
            </a:r>
            <a:r>
              <a:rPr lang="en-US" altLang="ko-KR" sz="1400" b="1" dirty="0">
                <a:solidFill>
                  <a:srgbClr val="000000"/>
                </a:solidFill>
                <a:latin typeface="Consolas" panose="020B0609020204030204" pitchFamily="49" charset="0"/>
              </a:rPr>
              <a:t>()) {</a:t>
            </a:r>
          </a:p>
          <a:p>
            <a:r>
              <a:rPr lang="en-US" altLang="ko-KR" sz="1400" dirty="0">
                <a:solidFill>
                  <a:srgbClr val="6A3E3E"/>
                </a:solidFill>
                <a:latin typeface="Consolas" panose="020B0609020204030204" pitchFamily="49" charset="0"/>
              </a:rPr>
              <a:t>      </a:t>
            </a:r>
            <a:r>
              <a:rPr lang="en-US" altLang="ko-KR" sz="1400" dirty="0" err="1">
                <a:solidFill>
                  <a:srgbClr val="6A3E3E"/>
                </a:solidFill>
                <a:latin typeface="Consolas" panose="020B0609020204030204" pitchFamily="49" charset="0"/>
              </a:rPr>
              <a:t>order</a:t>
            </a:r>
            <a:r>
              <a:rPr lang="en-US" altLang="ko-KR" sz="1400" dirty="0" err="1">
                <a:solidFill>
                  <a:srgbClr val="000000"/>
                </a:solidFill>
                <a:latin typeface="Consolas" panose="020B0609020204030204" pitchFamily="49" charset="0"/>
              </a:rPr>
              <a:t>.setAccountId</a:t>
            </a:r>
            <a:r>
              <a:rPr lang="en-US" altLang="ko-KR" sz="1400" dirty="0">
                <a:solidFill>
                  <a:srgbClr val="000000"/>
                </a:solidFill>
                <a:latin typeface="Consolas" panose="020B0609020204030204" pitchFamily="49" charset="0"/>
              </a:rPr>
              <a:t>(</a:t>
            </a:r>
            <a:r>
              <a:rPr lang="en-US" altLang="ko-KR" sz="1400" dirty="0" err="1">
                <a:solidFill>
                  <a:srgbClr val="6A3E3E"/>
                </a:solidFill>
                <a:latin typeface="Consolas" panose="020B0609020204030204" pitchFamily="49" charset="0"/>
              </a:rPr>
              <a:t>account</a:t>
            </a:r>
            <a:r>
              <a:rPr lang="en-US" altLang="ko-KR" sz="1400" dirty="0" err="1">
                <a:solidFill>
                  <a:srgbClr val="000000"/>
                </a:solidFill>
                <a:latin typeface="Consolas" panose="020B0609020204030204" pitchFamily="49" charset="0"/>
              </a:rPr>
              <a:t>.get</a:t>
            </a:r>
            <a:r>
              <a:rPr lang="en-US" altLang="ko-KR" sz="1400" dirty="0">
                <a:solidFill>
                  <a:srgbClr val="000000"/>
                </a:solidFill>
                <a:latin typeface="Consolas" panose="020B0609020204030204" pitchFamily="49" charset="0"/>
              </a:rPr>
              <a:t>().</a:t>
            </a:r>
            <a:r>
              <a:rPr lang="en-US" altLang="ko-KR" sz="1400" dirty="0" err="1">
                <a:solidFill>
                  <a:srgbClr val="000000"/>
                </a:solidFill>
                <a:latin typeface="Consolas" panose="020B0609020204030204" pitchFamily="49" charset="0"/>
              </a:rPr>
              <a:t>getId</a:t>
            </a:r>
            <a:r>
              <a:rPr lang="en-US" altLang="ko-KR" sz="1400" dirty="0">
                <a:solidFill>
                  <a:srgbClr val="000000"/>
                </a:solidFill>
                <a:latin typeface="Consolas" panose="020B0609020204030204" pitchFamily="49" charset="0"/>
              </a:rPr>
              <a:t>());</a:t>
            </a:r>
          </a:p>
          <a:p>
            <a:r>
              <a:rPr lang="en-US" altLang="ko-KR" sz="1400" dirty="0">
                <a:solidFill>
                  <a:srgbClr val="6A3E3E"/>
                </a:solidFill>
                <a:latin typeface="Consolas" panose="020B0609020204030204" pitchFamily="49" charset="0"/>
              </a:rPr>
              <a:t>      </a:t>
            </a:r>
            <a:r>
              <a:rPr lang="en-US" altLang="ko-KR" sz="1400" dirty="0" err="1">
                <a:solidFill>
                  <a:srgbClr val="6A3E3E"/>
                </a:solidFill>
                <a:latin typeface="Consolas" panose="020B0609020204030204" pitchFamily="49" charset="0"/>
              </a:rPr>
              <a:t>order</a:t>
            </a:r>
            <a:r>
              <a:rPr lang="en-US" altLang="ko-KR" sz="1400" dirty="0" err="1">
                <a:solidFill>
                  <a:srgbClr val="000000"/>
                </a:solidFill>
                <a:latin typeface="Consolas" panose="020B0609020204030204" pitchFamily="49" charset="0"/>
              </a:rPr>
              <a:t>.setStatus</a:t>
            </a:r>
            <a:r>
              <a:rPr lang="en-US" altLang="ko-KR" sz="1400" dirty="0">
                <a:solidFill>
                  <a:srgbClr val="000000"/>
                </a:solidFill>
                <a:latin typeface="Consolas" panose="020B0609020204030204" pitchFamily="49" charset="0"/>
              </a:rPr>
              <a:t>(</a:t>
            </a:r>
            <a:r>
              <a:rPr lang="en-US" altLang="ko-KR" sz="1400" dirty="0" err="1">
                <a:solidFill>
                  <a:srgbClr val="000000"/>
                </a:solidFill>
                <a:latin typeface="Consolas" panose="020B0609020204030204" pitchFamily="49" charset="0"/>
              </a:rPr>
              <a:t>OrderStatus.</a:t>
            </a:r>
            <a:r>
              <a:rPr lang="en-US" altLang="ko-KR" sz="1400" b="1" i="1" dirty="0" err="1">
                <a:solidFill>
                  <a:srgbClr val="0000C0"/>
                </a:solidFill>
                <a:latin typeface="Consolas" panose="020B0609020204030204" pitchFamily="49" charset="0"/>
              </a:rPr>
              <a:t>ACCEPTED</a:t>
            </a:r>
            <a:r>
              <a:rPr lang="en-US" altLang="ko-KR" sz="1400" b="1" i="1" dirty="0">
                <a:solidFill>
                  <a:srgbClr val="000000"/>
                </a:solidFill>
                <a:latin typeface="Consolas" panose="020B0609020204030204" pitchFamily="49" charset="0"/>
              </a:rPr>
              <a:t>);</a:t>
            </a:r>
          </a:p>
          <a:p>
            <a:r>
              <a:rPr lang="en-US" altLang="ko-KR" sz="1400" dirty="0">
                <a:solidFill>
                  <a:srgbClr val="6A3E3E"/>
                </a:solidFill>
                <a:latin typeface="Consolas" panose="020B0609020204030204" pitchFamily="49" charset="0"/>
              </a:rPr>
              <a:t>      </a:t>
            </a:r>
            <a:r>
              <a:rPr lang="en-US" altLang="ko-KR" sz="1400" dirty="0" err="1">
                <a:solidFill>
                  <a:srgbClr val="6A3E3E"/>
                </a:solidFill>
                <a:latin typeface="Consolas" panose="020B0609020204030204" pitchFamily="49" charset="0"/>
              </a:rPr>
              <a:t>order</a:t>
            </a:r>
            <a:r>
              <a:rPr lang="en-US" altLang="ko-KR" sz="1400" dirty="0" err="1">
                <a:solidFill>
                  <a:srgbClr val="000000"/>
                </a:solidFill>
                <a:latin typeface="Consolas" panose="020B0609020204030204" pitchFamily="49" charset="0"/>
              </a:rPr>
              <a:t>.setPrice</a:t>
            </a:r>
            <a:r>
              <a:rPr lang="en-US" altLang="ko-KR" sz="1400" dirty="0">
                <a:solidFill>
                  <a:srgbClr val="000000"/>
                </a:solidFill>
                <a:latin typeface="Consolas" panose="020B0609020204030204" pitchFamily="49" charset="0"/>
              </a:rPr>
              <a:t>(</a:t>
            </a:r>
            <a:r>
              <a:rPr lang="en-US" altLang="ko-KR" sz="1400" dirty="0" err="1">
                <a:solidFill>
                  <a:srgbClr val="6A3E3E"/>
                </a:solidFill>
                <a:latin typeface="Consolas" panose="020B0609020204030204" pitchFamily="49" charset="0"/>
              </a:rPr>
              <a:t>priceDiscounted</a:t>
            </a:r>
            <a:r>
              <a:rPr lang="en-US" altLang="ko-KR" sz="1400" dirty="0">
                <a:solidFill>
                  <a:srgbClr val="000000"/>
                </a:solidFill>
                <a:latin typeface="Consolas" panose="020B0609020204030204" pitchFamily="49" charset="0"/>
              </a:rPr>
              <a:t>);</a:t>
            </a:r>
          </a:p>
          <a:p>
            <a:r>
              <a:rPr lang="en-US" altLang="ko-KR" sz="1400" dirty="0">
                <a:solidFill>
                  <a:srgbClr val="000000"/>
                </a:solidFill>
                <a:latin typeface="Consolas" panose="020B0609020204030204" pitchFamily="49" charset="0"/>
              </a:rPr>
              <a:t>    } </a:t>
            </a:r>
            <a:r>
              <a:rPr lang="en-US" altLang="ko-KR" sz="1400" b="1" dirty="0">
                <a:solidFill>
                  <a:srgbClr val="7F0055"/>
                </a:solidFill>
                <a:latin typeface="Consolas" panose="020B0609020204030204" pitchFamily="49" charset="0"/>
              </a:rPr>
              <a:t>else</a:t>
            </a:r>
            <a:r>
              <a:rPr lang="en-US" altLang="ko-KR" sz="1400" b="1" dirty="0">
                <a:solidFill>
                  <a:srgbClr val="000000"/>
                </a:solidFill>
                <a:latin typeface="Consolas" panose="020B0609020204030204" pitchFamily="49" charset="0"/>
              </a:rPr>
              <a:t> {</a:t>
            </a:r>
          </a:p>
          <a:p>
            <a:r>
              <a:rPr lang="en-US" altLang="ko-KR" sz="1400" dirty="0">
                <a:solidFill>
                  <a:srgbClr val="6A3E3E"/>
                </a:solidFill>
                <a:latin typeface="Consolas" panose="020B0609020204030204" pitchFamily="49" charset="0"/>
              </a:rPr>
              <a:t>      </a:t>
            </a:r>
            <a:r>
              <a:rPr lang="en-US" altLang="ko-KR" sz="1400" dirty="0" err="1">
                <a:solidFill>
                  <a:srgbClr val="6A3E3E"/>
                </a:solidFill>
                <a:latin typeface="Consolas" panose="020B0609020204030204" pitchFamily="49" charset="0"/>
              </a:rPr>
              <a:t>order</a:t>
            </a:r>
            <a:r>
              <a:rPr lang="en-US" altLang="ko-KR" sz="1400" dirty="0" err="1">
                <a:solidFill>
                  <a:srgbClr val="000000"/>
                </a:solidFill>
                <a:latin typeface="Consolas" panose="020B0609020204030204" pitchFamily="49" charset="0"/>
              </a:rPr>
              <a:t>.setStatus</a:t>
            </a:r>
            <a:r>
              <a:rPr lang="en-US" altLang="ko-KR" sz="1400" dirty="0">
                <a:solidFill>
                  <a:srgbClr val="000000"/>
                </a:solidFill>
                <a:latin typeface="Consolas" panose="020B0609020204030204" pitchFamily="49" charset="0"/>
              </a:rPr>
              <a:t>(</a:t>
            </a:r>
            <a:r>
              <a:rPr lang="en-US" altLang="ko-KR" sz="1400" dirty="0" err="1">
                <a:solidFill>
                  <a:srgbClr val="000000"/>
                </a:solidFill>
                <a:latin typeface="Consolas" panose="020B0609020204030204" pitchFamily="49" charset="0"/>
              </a:rPr>
              <a:t>OrderStatus.</a:t>
            </a:r>
            <a:r>
              <a:rPr lang="en-US" altLang="ko-KR" sz="1400" b="1" i="1" dirty="0" err="1">
                <a:solidFill>
                  <a:srgbClr val="0000C0"/>
                </a:solidFill>
                <a:latin typeface="Consolas" panose="020B0609020204030204" pitchFamily="49" charset="0"/>
              </a:rPr>
              <a:t>REJECTED</a:t>
            </a:r>
            <a:r>
              <a:rPr lang="en-US" altLang="ko-KR" sz="1400" b="1" i="1" dirty="0">
                <a:solidFill>
                  <a:srgbClr val="000000"/>
                </a:solidFill>
                <a:latin typeface="Consolas" panose="020B0609020204030204" pitchFamily="49" charset="0"/>
              </a:rPr>
              <a:t>);</a:t>
            </a:r>
          </a:p>
          <a:p>
            <a:r>
              <a:rPr lang="en-US" altLang="ko-KR" sz="1400" dirty="0">
                <a:solidFill>
                  <a:srgbClr val="000000"/>
                </a:solidFill>
                <a:latin typeface="Consolas" panose="020B0609020204030204" pitchFamily="49" charset="0"/>
              </a:rPr>
              <a:t>    }</a:t>
            </a:r>
          </a:p>
          <a:p>
            <a:r>
              <a:rPr lang="en-US" altLang="ko-KR" sz="1400" b="1" dirty="0">
                <a:solidFill>
                  <a:srgbClr val="7F0055"/>
                </a:solidFill>
                <a:latin typeface="Consolas" panose="020B0609020204030204" pitchFamily="49" charset="0"/>
              </a:rPr>
              <a:t>    return</a:t>
            </a:r>
            <a:r>
              <a:rPr lang="en-US" altLang="ko-KR" sz="1400" b="1" dirty="0">
                <a:solidFill>
                  <a:srgbClr val="000000"/>
                </a:solidFill>
                <a:latin typeface="Consolas" panose="020B0609020204030204" pitchFamily="49" charset="0"/>
              </a:rPr>
              <a:t> </a:t>
            </a:r>
            <a:r>
              <a:rPr lang="en-US" altLang="ko-KR" sz="1400" b="1" dirty="0" err="1">
                <a:solidFill>
                  <a:srgbClr val="0000C0"/>
                </a:solidFill>
                <a:latin typeface="Consolas" panose="020B0609020204030204" pitchFamily="49" charset="0"/>
              </a:rPr>
              <a:t>repository</a:t>
            </a:r>
            <a:r>
              <a:rPr lang="en-US" altLang="ko-KR" sz="1400" b="1" dirty="0" err="1">
                <a:solidFill>
                  <a:srgbClr val="000000"/>
                </a:solidFill>
                <a:latin typeface="Consolas" panose="020B0609020204030204" pitchFamily="49" charset="0"/>
              </a:rPr>
              <a:t>.add</a:t>
            </a:r>
            <a:r>
              <a:rPr lang="en-US" altLang="ko-KR" sz="1400" b="1" dirty="0">
                <a:solidFill>
                  <a:srgbClr val="000000"/>
                </a:solidFill>
                <a:latin typeface="Consolas" panose="020B0609020204030204" pitchFamily="49" charset="0"/>
              </a:rPr>
              <a:t>(</a:t>
            </a:r>
            <a:r>
              <a:rPr lang="en-US" altLang="ko-KR" sz="1400" b="1" dirty="0">
                <a:solidFill>
                  <a:srgbClr val="6A3E3E"/>
                </a:solidFill>
                <a:latin typeface="Consolas" panose="020B0609020204030204" pitchFamily="49" charset="0"/>
              </a:rPr>
              <a:t>order</a:t>
            </a:r>
            <a:r>
              <a:rPr lang="en-US" altLang="ko-KR" sz="1400" b="1" dirty="0">
                <a:solidFill>
                  <a:srgbClr val="000000"/>
                </a:solidFill>
                <a:latin typeface="Consolas" panose="020B0609020204030204" pitchFamily="49" charset="0"/>
              </a:rPr>
              <a:t>);</a:t>
            </a:r>
          </a:p>
          <a:p>
            <a:r>
              <a:rPr lang="en-US" altLang="ko-KR" sz="1400" dirty="0">
                <a:solidFill>
                  <a:srgbClr val="000000"/>
                </a:solidFill>
                <a:latin typeface="Consolas" panose="020B0609020204030204" pitchFamily="49" charset="0"/>
              </a:rPr>
              <a:t>  }</a:t>
            </a:r>
            <a:endParaRPr lang="ko-KR" altLang="en-US" sz="1600" dirty="0"/>
          </a:p>
        </p:txBody>
      </p:sp>
    </p:spTree>
    <p:extLst>
      <p:ext uri="{BB962C8B-B14F-4D97-AF65-F5344CB8AC3E}">
        <p14:creationId xmlns:p14="http://schemas.microsoft.com/office/powerpoint/2010/main" val="30559072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77</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675250" y="996062"/>
            <a:ext cx="8980272" cy="276999"/>
          </a:xfrm>
        </p:spPr>
        <p:txBody>
          <a:bodyPr/>
          <a:lstStyle/>
          <a:p>
            <a:r>
              <a:rPr lang="en-US" altLang="ko-KR" dirty="0"/>
              <a:t>Call another service</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049736"/>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5" name="직사각형 4">
            <a:extLst>
              <a:ext uri="{FF2B5EF4-FFF2-40B4-BE49-F238E27FC236}">
                <a16:creationId xmlns:a16="http://schemas.microsoft.com/office/drawing/2014/main" id="{D47978A7-97F1-4EAB-A83E-5100A297D226}"/>
              </a:ext>
            </a:extLst>
          </p:cNvPr>
          <p:cNvSpPr/>
          <p:nvPr/>
        </p:nvSpPr>
        <p:spPr>
          <a:xfrm>
            <a:off x="824219" y="1273061"/>
            <a:ext cx="9526412" cy="5909310"/>
          </a:xfrm>
          <a:prstGeom prst="rect">
            <a:avLst/>
          </a:prstGeom>
        </p:spPr>
        <p:txBody>
          <a:bodyPr wrap="square">
            <a:spAutoFit/>
          </a:bodyPr>
          <a:lstStyle/>
          <a:p>
            <a:r>
              <a:rPr lang="en-US" altLang="ko-KR" sz="1400" dirty="0">
                <a:solidFill>
                  <a:srgbClr val="646464"/>
                </a:solidFill>
                <a:latin typeface="Consolas" panose="020B0609020204030204" pitchFamily="49" charset="0"/>
              </a:rPr>
              <a:t>@</a:t>
            </a:r>
            <a:r>
              <a:rPr lang="en-US" altLang="ko-KR" sz="1400" dirty="0" err="1">
                <a:solidFill>
                  <a:srgbClr val="646464"/>
                </a:solidFill>
                <a:latin typeface="Consolas" panose="020B0609020204030204" pitchFamily="49" charset="0"/>
              </a:rPr>
              <a:t>PutMapping</a:t>
            </a:r>
            <a:r>
              <a:rPr lang="en-US" altLang="ko-KR" sz="1400" dirty="0">
                <a:solidFill>
                  <a:srgbClr val="000000"/>
                </a:solidFill>
                <a:latin typeface="Consolas" panose="020B0609020204030204" pitchFamily="49" charset="0"/>
              </a:rPr>
              <a:t>(</a:t>
            </a:r>
            <a:r>
              <a:rPr lang="en-US" altLang="ko-KR" sz="1400" dirty="0">
                <a:solidFill>
                  <a:srgbClr val="2A00FF"/>
                </a:solidFill>
                <a:latin typeface="Consolas" panose="020B0609020204030204" pitchFamily="49" charset="0"/>
              </a:rPr>
              <a:t>"/{id}"</a:t>
            </a:r>
            <a:r>
              <a:rPr lang="en-US" altLang="ko-KR" sz="1400" dirty="0">
                <a:solidFill>
                  <a:srgbClr val="000000"/>
                </a:solidFill>
                <a:latin typeface="Consolas" panose="020B0609020204030204" pitchFamily="49" charset="0"/>
              </a:rPr>
              <a:t>)</a:t>
            </a:r>
          </a:p>
          <a:p>
            <a:r>
              <a:rPr lang="en-US" altLang="ko-KR" sz="1400" b="1" dirty="0">
                <a:solidFill>
                  <a:srgbClr val="7F0055"/>
                </a:solidFill>
                <a:latin typeface="Consolas" panose="020B0609020204030204" pitchFamily="49" charset="0"/>
              </a:rPr>
              <a:t>public</a:t>
            </a:r>
            <a:r>
              <a:rPr lang="en-US" altLang="ko-KR" sz="1400" b="1" dirty="0">
                <a:solidFill>
                  <a:srgbClr val="000000"/>
                </a:solidFill>
                <a:latin typeface="Consolas" panose="020B0609020204030204" pitchFamily="49" charset="0"/>
              </a:rPr>
              <a:t> Order accept(</a:t>
            </a:r>
            <a:r>
              <a:rPr lang="en-US" altLang="ko-KR" sz="1400" b="1" dirty="0">
                <a:solidFill>
                  <a:srgbClr val="646464"/>
                </a:solidFill>
                <a:latin typeface="Consolas" panose="020B0609020204030204" pitchFamily="49" charset="0"/>
              </a:rPr>
              <a:t>@</a:t>
            </a:r>
            <a:r>
              <a:rPr lang="en-US" altLang="ko-KR" sz="1400" b="1" dirty="0" err="1">
                <a:solidFill>
                  <a:srgbClr val="646464"/>
                </a:solidFill>
                <a:latin typeface="Consolas" panose="020B0609020204030204" pitchFamily="49" charset="0"/>
              </a:rPr>
              <a:t>PathVariable</a:t>
            </a:r>
            <a:r>
              <a:rPr lang="en-US" altLang="ko-KR" sz="1400" b="1" dirty="0">
                <a:solidFill>
                  <a:srgbClr val="000000"/>
                </a:solidFill>
                <a:latin typeface="Consolas" panose="020B0609020204030204" pitchFamily="49" charset="0"/>
              </a:rPr>
              <a:t> Long </a:t>
            </a:r>
            <a:r>
              <a:rPr lang="en-US" altLang="ko-KR" sz="1400" b="1" dirty="0">
                <a:solidFill>
                  <a:srgbClr val="6A3E3E"/>
                </a:solidFill>
                <a:latin typeface="Consolas" panose="020B0609020204030204" pitchFamily="49" charset="0"/>
              </a:rPr>
              <a:t>id</a:t>
            </a:r>
            <a:r>
              <a:rPr lang="en-US" altLang="ko-KR" sz="1400" b="1" dirty="0">
                <a:solidFill>
                  <a:srgbClr val="000000"/>
                </a:solidFill>
                <a:latin typeface="Consolas" panose="020B0609020204030204" pitchFamily="49" charset="0"/>
              </a:rPr>
              <a:t>) {</a:t>
            </a:r>
          </a:p>
          <a:p>
            <a:r>
              <a:rPr lang="en-US" altLang="ko-KR" sz="1400" b="1" dirty="0">
                <a:solidFill>
                  <a:srgbClr val="7F0055"/>
                </a:solidFill>
                <a:latin typeface="Consolas" panose="020B0609020204030204" pitchFamily="49" charset="0"/>
              </a:rPr>
              <a:t>  final</a:t>
            </a:r>
            <a:r>
              <a:rPr lang="en-US" altLang="ko-KR" sz="1400" b="1" dirty="0">
                <a:solidFill>
                  <a:srgbClr val="000000"/>
                </a:solidFill>
                <a:latin typeface="Consolas" panose="020B0609020204030204" pitchFamily="49" charset="0"/>
              </a:rPr>
              <a:t> Order </a:t>
            </a:r>
            <a:r>
              <a:rPr lang="en-US" altLang="ko-KR" sz="1400" b="1" dirty="0" err="1">
                <a:solidFill>
                  <a:srgbClr val="6A3E3E"/>
                </a:solidFill>
                <a:latin typeface="Consolas" panose="020B0609020204030204" pitchFamily="49" charset="0"/>
              </a:rPr>
              <a:t>order</a:t>
            </a:r>
            <a:r>
              <a:rPr lang="en-US" altLang="ko-KR" sz="1400" b="1" dirty="0">
                <a:solidFill>
                  <a:srgbClr val="000000"/>
                </a:solidFill>
                <a:latin typeface="Consolas" panose="020B0609020204030204" pitchFamily="49" charset="0"/>
              </a:rPr>
              <a:t> = </a:t>
            </a:r>
            <a:r>
              <a:rPr lang="en-US" altLang="ko-KR" sz="1400" b="1" dirty="0" err="1">
                <a:solidFill>
                  <a:srgbClr val="0000C0"/>
                </a:solidFill>
                <a:latin typeface="Consolas" panose="020B0609020204030204" pitchFamily="49" charset="0"/>
              </a:rPr>
              <a:t>repository</a:t>
            </a:r>
            <a:r>
              <a:rPr lang="en-US" altLang="ko-KR" sz="1400" b="1" dirty="0" err="1">
                <a:solidFill>
                  <a:srgbClr val="000000"/>
                </a:solidFill>
                <a:latin typeface="Consolas" panose="020B0609020204030204" pitchFamily="49" charset="0"/>
              </a:rPr>
              <a:t>.findById</a:t>
            </a:r>
            <a:r>
              <a:rPr lang="en-US" altLang="ko-KR" sz="1400" b="1" dirty="0">
                <a:solidFill>
                  <a:srgbClr val="000000"/>
                </a:solidFill>
                <a:latin typeface="Consolas" panose="020B0609020204030204" pitchFamily="49" charset="0"/>
              </a:rPr>
              <a:t>(</a:t>
            </a:r>
            <a:r>
              <a:rPr lang="en-US" altLang="ko-KR" sz="1400" b="1" dirty="0">
                <a:solidFill>
                  <a:srgbClr val="6A3E3E"/>
                </a:solidFill>
                <a:latin typeface="Consolas" panose="020B0609020204030204" pitchFamily="49" charset="0"/>
              </a:rPr>
              <a:t>id</a:t>
            </a:r>
            <a:r>
              <a:rPr lang="en-US" altLang="ko-KR" sz="1400" b="1" dirty="0">
                <a:solidFill>
                  <a:srgbClr val="000000"/>
                </a:solidFill>
                <a:latin typeface="Consolas" panose="020B0609020204030204" pitchFamily="49" charset="0"/>
              </a:rPr>
              <a:t>);</a:t>
            </a:r>
          </a:p>
          <a:p>
            <a:r>
              <a:rPr lang="en-US" altLang="ko-KR" sz="1400" dirty="0">
                <a:solidFill>
                  <a:srgbClr val="0000C0"/>
                </a:solidFill>
                <a:latin typeface="Consolas" panose="020B0609020204030204" pitchFamily="49" charset="0"/>
              </a:rPr>
              <a:t>  </a:t>
            </a:r>
            <a:r>
              <a:rPr lang="en-US" altLang="ko-KR" sz="1400" dirty="0" err="1">
                <a:solidFill>
                  <a:srgbClr val="0000C0"/>
                </a:solidFill>
                <a:latin typeface="Consolas" panose="020B0609020204030204" pitchFamily="49" charset="0"/>
              </a:rPr>
              <a:t>template</a:t>
            </a:r>
            <a:r>
              <a:rPr lang="en-US" altLang="ko-KR" sz="1400" dirty="0" err="1">
                <a:solidFill>
                  <a:srgbClr val="000000"/>
                </a:solidFill>
                <a:latin typeface="Consolas" panose="020B0609020204030204" pitchFamily="49" charset="0"/>
              </a:rPr>
              <a:t>.put</a:t>
            </a:r>
            <a:r>
              <a:rPr lang="en-US" altLang="ko-KR" sz="1400" dirty="0">
                <a:solidFill>
                  <a:srgbClr val="000000"/>
                </a:solidFill>
                <a:latin typeface="Consolas" panose="020B0609020204030204" pitchFamily="49" charset="0"/>
              </a:rPr>
              <a:t>(</a:t>
            </a:r>
            <a:r>
              <a:rPr lang="en-US" altLang="ko-KR" sz="1400" dirty="0">
                <a:solidFill>
                  <a:srgbClr val="2A00FF"/>
                </a:solidFill>
                <a:latin typeface="Consolas" panose="020B0609020204030204" pitchFamily="49" charset="0"/>
              </a:rPr>
              <a:t>"http://account-service/withdraw/{id}/{amount}"</a:t>
            </a:r>
            <a:r>
              <a:rPr lang="en-US" altLang="ko-KR" sz="1400"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null</a:t>
            </a:r>
            <a:r>
              <a:rPr lang="en-US" altLang="ko-KR" sz="1400" b="1" dirty="0">
                <a:solidFill>
                  <a:srgbClr val="000000"/>
                </a:solidFill>
                <a:latin typeface="Consolas" panose="020B0609020204030204" pitchFamily="49" charset="0"/>
              </a:rPr>
              <a:t>, </a:t>
            </a:r>
            <a:r>
              <a:rPr lang="en-US" altLang="ko-KR" sz="1400" b="1" dirty="0" err="1">
                <a:solidFill>
                  <a:srgbClr val="6A3E3E"/>
                </a:solidFill>
                <a:latin typeface="Consolas" panose="020B0609020204030204" pitchFamily="49" charset="0"/>
              </a:rPr>
              <a:t>order</a:t>
            </a:r>
            <a:r>
              <a:rPr lang="en-US" altLang="ko-KR" sz="1400" b="1" dirty="0" err="1">
                <a:solidFill>
                  <a:srgbClr val="000000"/>
                </a:solidFill>
                <a:latin typeface="Consolas" panose="020B0609020204030204" pitchFamily="49" charset="0"/>
              </a:rPr>
              <a:t>.getAccountId</a:t>
            </a:r>
            <a:r>
              <a:rPr lang="en-US" altLang="ko-KR" sz="1400" b="1" dirty="0">
                <a:solidFill>
                  <a:srgbClr val="000000"/>
                </a:solidFill>
                <a:latin typeface="Consolas" panose="020B0609020204030204" pitchFamily="49" charset="0"/>
              </a:rPr>
              <a:t>(), </a:t>
            </a:r>
            <a:r>
              <a:rPr lang="en-US" altLang="ko-KR" sz="1400" b="1" dirty="0" err="1">
                <a:solidFill>
                  <a:srgbClr val="6A3E3E"/>
                </a:solidFill>
                <a:latin typeface="Consolas" panose="020B0609020204030204" pitchFamily="49" charset="0"/>
              </a:rPr>
              <a:t>order</a:t>
            </a:r>
            <a:r>
              <a:rPr lang="en-US" altLang="ko-KR" sz="1400" b="1" dirty="0" err="1">
                <a:solidFill>
                  <a:srgbClr val="000000"/>
                </a:solidFill>
                <a:latin typeface="Consolas" panose="020B0609020204030204" pitchFamily="49" charset="0"/>
              </a:rPr>
              <a:t>.getPrice</a:t>
            </a:r>
            <a:r>
              <a:rPr lang="en-US" altLang="ko-KR" sz="1400" b="1" dirty="0">
                <a:solidFill>
                  <a:srgbClr val="000000"/>
                </a:solidFill>
                <a:latin typeface="Consolas" panose="020B0609020204030204" pitchFamily="49" charset="0"/>
              </a:rPr>
              <a:t>());</a:t>
            </a:r>
          </a:p>
          <a:p>
            <a:r>
              <a:rPr lang="en-US" altLang="ko-KR" sz="1400" dirty="0">
                <a:solidFill>
                  <a:srgbClr val="6A3E3E"/>
                </a:solidFill>
                <a:latin typeface="Consolas" panose="020B0609020204030204" pitchFamily="49" charset="0"/>
              </a:rPr>
              <a:t>  </a:t>
            </a:r>
            <a:r>
              <a:rPr lang="en-US" altLang="ko-KR" sz="1400" dirty="0" err="1">
                <a:solidFill>
                  <a:srgbClr val="6A3E3E"/>
                </a:solidFill>
                <a:latin typeface="Consolas" panose="020B0609020204030204" pitchFamily="49" charset="0"/>
              </a:rPr>
              <a:t>order</a:t>
            </a:r>
            <a:r>
              <a:rPr lang="en-US" altLang="ko-KR" sz="1400" dirty="0" err="1">
                <a:solidFill>
                  <a:srgbClr val="000000"/>
                </a:solidFill>
                <a:latin typeface="Consolas" panose="020B0609020204030204" pitchFamily="49" charset="0"/>
              </a:rPr>
              <a:t>.setStatus</a:t>
            </a:r>
            <a:r>
              <a:rPr lang="en-US" altLang="ko-KR" sz="1400" dirty="0">
                <a:solidFill>
                  <a:srgbClr val="000000"/>
                </a:solidFill>
                <a:latin typeface="Consolas" panose="020B0609020204030204" pitchFamily="49" charset="0"/>
              </a:rPr>
              <a:t>(</a:t>
            </a:r>
            <a:r>
              <a:rPr lang="en-US" altLang="ko-KR" sz="1400" dirty="0" err="1">
                <a:solidFill>
                  <a:srgbClr val="000000"/>
                </a:solidFill>
                <a:latin typeface="Consolas" panose="020B0609020204030204" pitchFamily="49" charset="0"/>
              </a:rPr>
              <a:t>OrderStatus.</a:t>
            </a:r>
            <a:r>
              <a:rPr lang="en-US" altLang="ko-KR" sz="1400" b="1" i="1" dirty="0" err="1">
                <a:solidFill>
                  <a:srgbClr val="0000C0"/>
                </a:solidFill>
                <a:latin typeface="Consolas" panose="020B0609020204030204" pitchFamily="49" charset="0"/>
              </a:rPr>
              <a:t>DONE</a:t>
            </a:r>
            <a:r>
              <a:rPr lang="en-US" altLang="ko-KR" sz="1400" b="1" i="1" dirty="0">
                <a:solidFill>
                  <a:srgbClr val="000000"/>
                </a:solidFill>
                <a:latin typeface="Consolas" panose="020B0609020204030204" pitchFamily="49" charset="0"/>
              </a:rPr>
              <a:t>);</a:t>
            </a:r>
          </a:p>
          <a:p>
            <a:r>
              <a:rPr lang="en-US" altLang="ko-KR" sz="1400" dirty="0">
                <a:solidFill>
                  <a:srgbClr val="0000C0"/>
                </a:solidFill>
                <a:latin typeface="Consolas" panose="020B0609020204030204" pitchFamily="49" charset="0"/>
              </a:rPr>
              <a:t>  </a:t>
            </a:r>
            <a:r>
              <a:rPr lang="en-US" altLang="ko-KR" sz="1400" dirty="0" err="1">
                <a:solidFill>
                  <a:srgbClr val="0000C0"/>
                </a:solidFill>
                <a:latin typeface="Consolas" panose="020B0609020204030204" pitchFamily="49" charset="0"/>
              </a:rPr>
              <a:t>repository</a:t>
            </a:r>
            <a:r>
              <a:rPr lang="en-US" altLang="ko-KR" sz="1400" dirty="0" err="1">
                <a:solidFill>
                  <a:srgbClr val="000000"/>
                </a:solidFill>
                <a:latin typeface="Consolas" panose="020B0609020204030204" pitchFamily="49" charset="0"/>
              </a:rPr>
              <a:t>.update</a:t>
            </a:r>
            <a:r>
              <a:rPr lang="en-US" altLang="ko-KR" sz="1400" dirty="0">
                <a:solidFill>
                  <a:srgbClr val="000000"/>
                </a:solidFill>
                <a:latin typeface="Consolas" panose="020B0609020204030204" pitchFamily="49" charset="0"/>
              </a:rPr>
              <a:t>(</a:t>
            </a:r>
            <a:r>
              <a:rPr lang="en-US" altLang="ko-KR" sz="1400" dirty="0">
                <a:solidFill>
                  <a:srgbClr val="6A3E3E"/>
                </a:solidFill>
                <a:latin typeface="Consolas" panose="020B0609020204030204" pitchFamily="49" charset="0"/>
              </a:rPr>
              <a:t>order</a:t>
            </a:r>
            <a:r>
              <a:rPr lang="en-US" altLang="ko-KR" sz="1400" dirty="0">
                <a:solidFill>
                  <a:srgbClr val="000000"/>
                </a:solidFill>
                <a:latin typeface="Consolas" panose="020B0609020204030204" pitchFamily="49" charset="0"/>
              </a:rPr>
              <a:t>);</a:t>
            </a:r>
          </a:p>
          <a:p>
            <a:r>
              <a:rPr lang="en-US" altLang="ko-KR" sz="1400" b="1" dirty="0">
                <a:solidFill>
                  <a:srgbClr val="7F0055"/>
                </a:solidFill>
                <a:latin typeface="Consolas" panose="020B0609020204030204" pitchFamily="49" charset="0"/>
              </a:rPr>
              <a:t>  return</a:t>
            </a:r>
            <a:r>
              <a:rPr lang="en-US" altLang="ko-KR" sz="1400" b="1" dirty="0">
                <a:solidFill>
                  <a:srgbClr val="000000"/>
                </a:solidFill>
                <a:latin typeface="Consolas" panose="020B0609020204030204" pitchFamily="49" charset="0"/>
              </a:rPr>
              <a:t> </a:t>
            </a:r>
            <a:r>
              <a:rPr lang="en-US" altLang="ko-KR" sz="1400" b="1" dirty="0">
                <a:solidFill>
                  <a:srgbClr val="6A3E3E"/>
                </a:solidFill>
                <a:latin typeface="Consolas" panose="020B0609020204030204" pitchFamily="49" charset="0"/>
              </a:rPr>
              <a:t>order</a:t>
            </a:r>
            <a:r>
              <a:rPr lang="en-US" altLang="ko-KR" sz="1400" b="1" dirty="0">
                <a:solidFill>
                  <a:srgbClr val="000000"/>
                </a:solidFill>
                <a:latin typeface="Consolas" panose="020B0609020204030204" pitchFamily="49" charset="0"/>
              </a:rPr>
              <a:t>;</a:t>
            </a:r>
          </a:p>
          <a:p>
            <a:r>
              <a:rPr lang="en-US" altLang="ko-KR" sz="1400" dirty="0">
                <a:solidFill>
                  <a:srgbClr val="000000"/>
                </a:solidFill>
                <a:latin typeface="Consolas" panose="020B0609020204030204" pitchFamily="49" charset="0"/>
              </a:rPr>
              <a:t>}</a:t>
            </a:r>
            <a:endParaRPr lang="ko-KR" altLang="en-US" sz="1400" dirty="0">
              <a:latin typeface="Consolas" panose="020B0609020204030204" pitchFamily="49" charset="0"/>
            </a:endParaRPr>
          </a:p>
          <a:p>
            <a:r>
              <a:rPr lang="en-US" altLang="ko-KR" sz="1400" b="1" dirty="0">
                <a:solidFill>
                  <a:srgbClr val="7F0055"/>
                </a:solidFill>
                <a:latin typeface="Consolas" panose="020B0609020204030204" pitchFamily="49" charset="0"/>
              </a:rPr>
              <a:t>private</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int</a:t>
            </a:r>
            <a:r>
              <a:rPr lang="en-US" altLang="ko-KR" sz="1400" b="1" dirty="0">
                <a:solidFill>
                  <a:srgbClr val="000000"/>
                </a:solidFill>
                <a:latin typeface="Consolas" panose="020B0609020204030204" pitchFamily="49" charset="0"/>
              </a:rPr>
              <a:t> </a:t>
            </a:r>
            <a:r>
              <a:rPr lang="en-US" altLang="ko-KR" sz="1400" b="1" dirty="0" err="1">
                <a:solidFill>
                  <a:srgbClr val="000000"/>
                </a:solidFill>
                <a:latin typeface="Consolas" panose="020B0609020204030204" pitchFamily="49" charset="0"/>
              </a:rPr>
              <a:t>priceDiscount</a:t>
            </a:r>
            <a:r>
              <a:rPr lang="en-US" altLang="ko-KR" sz="1400" b="1" dirty="0">
                <a:solidFill>
                  <a:srgbClr val="000000"/>
                </a:solidFill>
                <a:latin typeface="Consolas" panose="020B0609020204030204" pitchFamily="49" charset="0"/>
              </a:rPr>
              <a:t>(</a:t>
            </a:r>
            <a:r>
              <a:rPr lang="en-US" altLang="ko-KR" sz="1400" b="1" dirty="0">
                <a:solidFill>
                  <a:srgbClr val="7F0055"/>
                </a:solidFill>
                <a:latin typeface="Consolas" panose="020B0609020204030204" pitchFamily="49" charset="0"/>
              </a:rPr>
              <a:t>int</a:t>
            </a:r>
            <a:r>
              <a:rPr lang="en-US" altLang="ko-KR" sz="1400" b="1" dirty="0">
                <a:solidFill>
                  <a:srgbClr val="000000"/>
                </a:solidFill>
                <a:latin typeface="Consolas" panose="020B0609020204030204" pitchFamily="49" charset="0"/>
              </a:rPr>
              <a:t> </a:t>
            </a:r>
            <a:r>
              <a:rPr lang="en-US" altLang="ko-KR" sz="1400" b="1" dirty="0">
                <a:solidFill>
                  <a:srgbClr val="6A3E3E"/>
                </a:solidFill>
                <a:latin typeface="Consolas" panose="020B0609020204030204" pitchFamily="49" charset="0"/>
              </a:rPr>
              <a:t>price</a:t>
            </a:r>
            <a:r>
              <a:rPr lang="en-US" altLang="ko-KR" sz="1400" b="1" dirty="0">
                <a:solidFill>
                  <a:srgbClr val="000000"/>
                </a:solidFill>
                <a:latin typeface="Consolas" panose="020B0609020204030204" pitchFamily="49" charset="0"/>
              </a:rPr>
              <a:t>, Customer </a:t>
            </a:r>
            <a:r>
              <a:rPr lang="en-US" altLang="ko-KR" sz="1400" b="1" dirty="0">
                <a:solidFill>
                  <a:srgbClr val="6A3E3E"/>
                </a:solidFill>
                <a:latin typeface="Consolas" panose="020B0609020204030204" pitchFamily="49" charset="0"/>
              </a:rPr>
              <a:t>customer</a:t>
            </a:r>
            <a:r>
              <a:rPr lang="en-US" altLang="ko-KR" sz="1400" b="1" dirty="0">
                <a:solidFill>
                  <a:srgbClr val="000000"/>
                </a:solidFill>
                <a:latin typeface="Consolas" panose="020B0609020204030204" pitchFamily="49" charset="0"/>
              </a:rPr>
              <a:t>) {</a:t>
            </a:r>
          </a:p>
          <a:p>
            <a:r>
              <a:rPr lang="en-US" altLang="ko-KR" sz="1400" b="1" dirty="0">
                <a:solidFill>
                  <a:srgbClr val="7F0055"/>
                </a:solidFill>
                <a:latin typeface="Consolas" panose="020B0609020204030204" pitchFamily="49" charset="0"/>
              </a:rPr>
              <a:t>  double</a:t>
            </a:r>
            <a:r>
              <a:rPr lang="en-US" altLang="ko-KR" sz="1400" b="1" dirty="0">
                <a:solidFill>
                  <a:srgbClr val="000000"/>
                </a:solidFill>
                <a:latin typeface="Consolas" panose="020B0609020204030204" pitchFamily="49" charset="0"/>
              </a:rPr>
              <a:t> </a:t>
            </a:r>
            <a:r>
              <a:rPr lang="en-US" altLang="ko-KR" sz="1400" b="1" dirty="0">
                <a:solidFill>
                  <a:srgbClr val="6A3E3E"/>
                </a:solidFill>
                <a:latin typeface="Consolas" panose="020B0609020204030204" pitchFamily="49" charset="0"/>
              </a:rPr>
              <a:t>discount</a:t>
            </a:r>
            <a:r>
              <a:rPr lang="en-US" altLang="ko-KR" sz="1400" b="1" dirty="0">
                <a:solidFill>
                  <a:srgbClr val="000000"/>
                </a:solidFill>
                <a:latin typeface="Consolas" panose="020B0609020204030204" pitchFamily="49" charset="0"/>
              </a:rPr>
              <a:t> = 0;</a:t>
            </a:r>
          </a:p>
          <a:p>
            <a:r>
              <a:rPr lang="en-US" altLang="ko-KR" sz="1400" b="1" dirty="0">
                <a:solidFill>
                  <a:srgbClr val="7F0055"/>
                </a:solidFill>
                <a:latin typeface="Consolas" panose="020B0609020204030204" pitchFamily="49" charset="0"/>
              </a:rPr>
              <a:t>  switch</a:t>
            </a:r>
            <a:r>
              <a:rPr lang="en-US" altLang="ko-KR" sz="1400" b="1" dirty="0">
                <a:solidFill>
                  <a:srgbClr val="000000"/>
                </a:solidFill>
                <a:latin typeface="Consolas" panose="020B0609020204030204" pitchFamily="49" charset="0"/>
              </a:rPr>
              <a:t> (</a:t>
            </a:r>
            <a:r>
              <a:rPr lang="en-US" altLang="ko-KR" sz="1400" b="1" dirty="0" err="1">
                <a:solidFill>
                  <a:srgbClr val="6A3E3E"/>
                </a:solidFill>
                <a:latin typeface="Consolas" panose="020B0609020204030204" pitchFamily="49" charset="0"/>
              </a:rPr>
              <a:t>customer</a:t>
            </a:r>
            <a:r>
              <a:rPr lang="en-US" altLang="ko-KR" sz="1400" b="1" dirty="0" err="1">
                <a:solidFill>
                  <a:srgbClr val="000000"/>
                </a:solidFill>
                <a:latin typeface="Consolas" panose="020B0609020204030204" pitchFamily="49" charset="0"/>
              </a:rPr>
              <a:t>.getType</a:t>
            </a:r>
            <a:r>
              <a:rPr lang="en-US" altLang="ko-KR" sz="1400" b="1" dirty="0">
                <a:solidFill>
                  <a:srgbClr val="000000"/>
                </a:solidFill>
                <a:latin typeface="Consolas" panose="020B0609020204030204" pitchFamily="49" charset="0"/>
              </a:rPr>
              <a:t>()) {</a:t>
            </a:r>
          </a:p>
          <a:p>
            <a:r>
              <a:rPr lang="en-US" altLang="ko-KR" sz="1400" b="1" dirty="0">
                <a:solidFill>
                  <a:srgbClr val="7F0055"/>
                </a:solidFill>
                <a:latin typeface="Consolas" panose="020B0609020204030204" pitchFamily="49" charset="0"/>
              </a:rPr>
              <a:t>    case</a:t>
            </a:r>
            <a:r>
              <a:rPr lang="en-US" altLang="ko-KR" sz="1400" b="1" dirty="0">
                <a:solidFill>
                  <a:srgbClr val="000000"/>
                </a:solidFill>
                <a:latin typeface="Consolas" panose="020B0609020204030204" pitchFamily="49" charset="0"/>
              </a:rPr>
              <a:t> </a:t>
            </a:r>
            <a:r>
              <a:rPr lang="en-US" altLang="ko-KR" sz="1400" b="1" i="1" dirty="0">
                <a:solidFill>
                  <a:srgbClr val="0000C0"/>
                </a:solidFill>
                <a:latin typeface="Consolas" panose="020B0609020204030204" pitchFamily="49" charset="0"/>
              </a:rPr>
              <a:t>REGULAR</a:t>
            </a:r>
            <a:r>
              <a:rPr lang="en-US" altLang="ko-KR" sz="1400" b="1" i="1" dirty="0">
                <a:solidFill>
                  <a:srgbClr val="000000"/>
                </a:solidFill>
                <a:latin typeface="Consolas" panose="020B0609020204030204" pitchFamily="49" charset="0"/>
              </a:rPr>
              <a:t>:</a:t>
            </a:r>
          </a:p>
          <a:p>
            <a:r>
              <a:rPr lang="en-US" altLang="ko-KR" sz="1400" dirty="0">
                <a:solidFill>
                  <a:srgbClr val="6A3E3E"/>
                </a:solidFill>
                <a:latin typeface="Consolas" panose="020B0609020204030204" pitchFamily="49" charset="0"/>
              </a:rPr>
              <a:t>      discount</a:t>
            </a:r>
            <a:r>
              <a:rPr lang="en-US" altLang="ko-KR" sz="1400" dirty="0">
                <a:solidFill>
                  <a:srgbClr val="000000"/>
                </a:solidFill>
                <a:latin typeface="Consolas" panose="020B0609020204030204" pitchFamily="49" charset="0"/>
              </a:rPr>
              <a:t> += 0.05;</a:t>
            </a:r>
          </a:p>
          <a:p>
            <a:r>
              <a:rPr lang="en-US" altLang="ko-KR" sz="1400" b="1" dirty="0">
                <a:solidFill>
                  <a:srgbClr val="7F0055"/>
                </a:solidFill>
                <a:latin typeface="Consolas" panose="020B0609020204030204" pitchFamily="49" charset="0"/>
              </a:rPr>
              <a:t>    break</a:t>
            </a:r>
            <a:r>
              <a:rPr lang="en-US" altLang="ko-KR" sz="1400" b="1" dirty="0">
                <a:solidFill>
                  <a:srgbClr val="000000"/>
                </a:solidFill>
                <a:latin typeface="Consolas" panose="020B0609020204030204" pitchFamily="49" charset="0"/>
              </a:rPr>
              <a:t>;</a:t>
            </a:r>
          </a:p>
          <a:p>
            <a:r>
              <a:rPr lang="en-US" altLang="ko-KR" sz="1400" b="1" dirty="0">
                <a:solidFill>
                  <a:srgbClr val="7F0055"/>
                </a:solidFill>
                <a:latin typeface="Consolas" panose="020B0609020204030204" pitchFamily="49" charset="0"/>
              </a:rPr>
              <a:t>    case</a:t>
            </a:r>
            <a:r>
              <a:rPr lang="en-US" altLang="ko-KR" sz="1400" b="1" dirty="0">
                <a:solidFill>
                  <a:srgbClr val="000000"/>
                </a:solidFill>
                <a:latin typeface="Consolas" panose="020B0609020204030204" pitchFamily="49" charset="0"/>
              </a:rPr>
              <a:t> </a:t>
            </a:r>
            <a:r>
              <a:rPr lang="en-US" altLang="ko-KR" sz="1400" b="1" i="1" dirty="0">
                <a:solidFill>
                  <a:srgbClr val="0000C0"/>
                </a:solidFill>
                <a:latin typeface="Consolas" panose="020B0609020204030204" pitchFamily="49" charset="0"/>
              </a:rPr>
              <a:t>VIP</a:t>
            </a:r>
            <a:r>
              <a:rPr lang="en-US" altLang="ko-KR" sz="1400" b="1" i="1" dirty="0">
                <a:solidFill>
                  <a:srgbClr val="000000"/>
                </a:solidFill>
                <a:latin typeface="Consolas" panose="020B0609020204030204" pitchFamily="49" charset="0"/>
              </a:rPr>
              <a:t>:</a:t>
            </a:r>
          </a:p>
          <a:p>
            <a:r>
              <a:rPr lang="en-US" altLang="ko-KR" sz="1400" dirty="0">
                <a:solidFill>
                  <a:srgbClr val="6A3E3E"/>
                </a:solidFill>
                <a:latin typeface="Consolas" panose="020B0609020204030204" pitchFamily="49" charset="0"/>
              </a:rPr>
              <a:t>      discount</a:t>
            </a:r>
            <a:r>
              <a:rPr lang="en-US" altLang="ko-KR" sz="1400" dirty="0">
                <a:solidFill>
                  <a:srgbClr val="000000"/>
                </a:solidFill>
                <a:latin typeface="Consolas" panose="020B0609020204030204" pitchFamily="49" charset="0"/>
              </a:rPr>
              <a:t> += 0.1;</a:t>
            </a:r>
          </a:p>
          <a:p>
            <a:r>
              <a:rPr lang="en-US" altLang="ko-KR" sz="1400" b="1" dirty="0">
                <a:solidFill>
                  <a:srgbClr val="7F0055"/>
                </a:solidFill>
                <a:latin typeface="Consolas" panose="020B0609020204030204" pitchFamily="49" charset="0"/>
              </a:rPr>
              <a:t>    break</a:t>
            </a:r>
            <a:r>
              <a:rPr lang="en-US" altLang="ko-KR" sz="1400" b="1" dirty="0">
                <a:solidFill>
                  <a:srgbClr val="000000"/>
                </a:solidFill>
                <a:latin typeface="Consolas" panose="020B0609020204030204" pitchFamily="49" charset="0"/>
              </a:rPr>
              <a:t>;</a:t>
            </a:r>
            <a:endParaRPr lang="ko-KR" altLang="en-US" sz="1400" dirty="0">
              <a:latin typeface="Consolas" panose="020B0609020204030204" pitchFamily="49" charset="0"/>
            </a:endParaRPr>
          </a:p>
          <a:p>
            <a:r>
              <a:rPr lang="en-US" altLang="ko-KR" sz="1400" b="1" dirty="0">
                <a:solidFill>
                  <a:srgbClr val="7F0055"/>
                </a:solidFill>
                <a:latin typeface="Consolas" panose="020B0609020204030204" pitchFamily="49" charset="0"/>
              </a:rPr>
              <a:t>    default</a:t>
            </a:r>
            <a:r>
              <a:rPr lang="en-US" altLang="ko-KR" sz="1400" b="1" dirty="0">
                <a:solidFill>
                  <a:srgbClr val="000000"/>
                </a:solidFill>
                <a:latin typeface="Consolas" panose="020B0609020204030204" pitchFamily="49" charset="0"/>
              </a:rPr>
              <a:t>:</a:t>
            </a:r>
          </a:p>
          <a:p>
            <a:r>
              <a:rPr lang="en-US" altLang="ko-KR" sz="1400" b="1" dirty="0">
                <a:solidFill>
                  <a:srgbClr val="7F0055"/>
                </a:solidFill>
                <a:latin typeface="Consolas" panose="020B0609020204030204" pitchFamily="49" charset="0"/>
              </a:rPr>
              <a:t>    break</a:t>
            </a:r>
            <a:r>
              <a:rPr lang="en-US" altLang="ko-KR" sz="1400" b="1" dirty="0">
                <a:solidFill>
                  <a:srgbClr val="000000"/>
                </a:solidFill>
                <a:latin typeface="Consolas" panose="020B0609020204030204" pitchFamily="49" charset="0"/>
              </a:rPr>
              <a:t>;</a:t>
            </a:r>
          </a:p>
          <a:p>
            <a:r>
              <a:rPr lang="en-US" altLang="ko-KR" sz="1400" dirty="0">
                <a:solidFill>
                  <a:srgbClr val="000000"/>
                </a:solidFill>
                <a:latin typeface="Consolas" panose="020B0609020204030204" pitchFamily="49" charset="0"/>
              </a:rPr>
              <a:t>  }</a:t>
            </a:r>
          </a:p>
          <a:p>
            <a:r>
              <a:rPr lang="en-US" altLang="ko-KR" sz="1400" b="1" dirty="0">
                <a:solidFill>
                  <a:srgbClr val="7F0055"/>
                </a:solidFill>
                <a:latin typeface="Consolas" panose="020B0609020204030204" pitchFamily="49" charset="0"/>
              </a:rPr>
              <a:t>  int</a:t>
            </a:r>
            <a:r>
              <a:rPr lang="en-US" altLang="ko-KR" sz="1400" b="1" dirty="0">
                <a:solidFill>
                  <a:srgbClr val="000000"/>
                </a:solidFill>
                <a:latin typeface="Consolas" panose="020B0609020204030204" pitchFamily="49" charset="0"/>
              </a:rPr>
              <a:t> </a:t>
            </a:r>
            <a:r>
              <a:rPr lang="en-US" altLang="ko-KR" sz="1400" b="1" dirty="0" err="1">
                <a:solidFill>
                  <a:srgbClr val="6A3E3E"/>
                </a:solidFill>
                <a:latin typeface="Consolas" panose="020B0609020204030204" pitchFamily="49" charset="0"/>
              </a:rPr>
              <a:t>ordersNum</a:t>
            </a:r>
            <a:r>
              <a:rPr lang="en-US" altLang="ko-KR" sz="1400" b="1" dirty="0">
                <a:solidFill>
                  <a:srgbClr val="000000"/>
                </a:solidFill>
                <a:latin typeface="Consolas" panose="020B0609020204030204" pitchFamily="49" charset="0"/>
              </a:rPr>
              <a:t> = </a:t>
            </a:r>
            <a:r>
              <a:rPr lang="en-US" altLang="ko-KR" sz="1400" b="1" dirty="0" err="1">
                <a:solidFill>
                  <a:srgbClr val="0000C0"/>
                </a:solidFill>
                <a:latin typeface="Consolas" panose="020B0609020204030204" pitchFamily="49" charset="0"/>
              </a:rPr>
              <a:t>repository</a:t>
            </a:r>
            <a:r>
              <a:rPr lang="en-US" altLang="ko-KR" sz="1400" b="1" dirty="0" err="1">
                <a:solidFill>
                  <a:srgbClr val="000000"/>
                </a:solidFill>
                <a:latin typeface="Consolas" panose="020B0609020204030204" pitchFamily="49" charset="0"/>
              </a:rPr>
              <a:t>.countByCustomerId</a:t>
            </a:r>
            <a:r>
              <a:rPr lang="en-US" altLang="ko-KR" sz="1400" b="1" dirty="0">
                <a:solidFill>
                  <a:srgbClr val="000000"/>
                </a:solidFill>
                <a:latin typeface="Consolas" panose="020B0609020204030204" pitchFamily="49" charset="0"/>
              </a:rPr>
              <a:t>(</a:t>
            </a:r>
            <a:r>
              <a:rPr lang="en-US" altLang="ko-KR" sz="1400" b="1" dirty="0" err="1">
                <a:solidFill>
                  <a:srgbClr val="6A3E3E"/>
                </a:solidFill>
                <a:latin typeface="Consolas" panose="020B0609020204030204" pitchFamily="49" charset="0"/>
              </a:rPr>
              <a:t>customer</a:t>
            </a:r>
            <a:r>
              <a:rPr lang="en-US" altLang="ko-KR" sz="1400" b="1" dirty="0" err="1">
                <a:solidFill>
                  <a:srgbClr val="000000"/>
                </a:solidFill>
                <a:latin typeface="Consolas" panose="020B0609020204030204" pitchFamily="49" charset="0"/>
              </a:rPr>
              <a:t>.getId</a:t>
            </a:r>
            <a:r>
              <a:rPr lang="en-US" altLang="ko-KR" sz="1400" b="1" dirty="0">
                <a:solidFill>
                  <a:srgbClr val="000000"/>
                </a:solidFill>
                <a:latin typeface="Consolas" panose="020B0609020204030204" pitchFamily="49" charset="0"/>
              </a:rPr>
              <a:t>());</a:t>
            </a:r>
          </a:p>
          <a:p>
            <a:r>
              <a:rPr lang="en-US" altLang="ko-KR" sz="1400" dirty="0">
                <a:solidFill>
                  <a:srgbClr val="6A3E3E"/>
                </a:solidFill>
                <a:latin typeface="Consolas" panose="020B0609020204030204" pitchFamily="49" charset="0"/>
              </a:rPr>
              <a:t>  discount</a:t>
            </a:r>
            <a:r>
              <a:rPr lang="en-US" altLang="ko-KR" sz="1400" dirty="0">
                <a:solidFill>
                  <a:srgbClr val="000000"/>
                </a:solidFill>
                <a:latin typeface="Consolas" panose="020B0609020204030204" pitchFamily="49" charset="0"/>
              </a:rPr>
              <a:t> += (</a:t>
            </a:r>
            <a:r>
              <a:rPr lang="en-US" altLang="ko-KR" sz="1400" dirty="0" err="1">
                <a:solidFill>
                  <a:srgbClr val="6A3E3E"/>
                </a:solidFill>
                <a:latin typeface="Consolas" panose="020B0609020204030204" pitchFamily="49" charset="0"/>
              </a:rPr>
              <a:t>ordersNum</a:t>
            </a:r>
            <a:r>
              <a:rPr lang="en-US" altLang="ko-KR" sz="1400" dirty="0">
                <a:solidFill>
                  <a:srgbClr val="000000"/>
                </a:solidFill>
                <a:latin typeface="Consolas" panose="020B0609020204030204" pitchFamily="49" charset="0"/>
              </a:rPr>
              <a:t>*0.01);</a:t>
            </a:r>
          </a:p>
          <a:p>
            <a:r>
              <a:rPr lang="en-US" altLang="ko-KR" sz="1400" b="1" dirty="0">
                <a:solidFill>
                  <a:srgbClr val="7F0055"/>
                </a:solidFill>
                <a:latin typeface="Consolas" panose="020B0609020204030204" pitchFamily="49" charset="0"/>
              </a:rPr>
              <a:t>  return</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int</a:t>
            </a:r>
            <a:r>
              <a:rPr lang="en-US" altLang="ko-KR" sz="1400" b="1" dirty="0">
                <a:solidFill>
                  <a:srgbClr val="000000"/>
                </a:solidFill>
                <a:latin typeface="Consolas" panose="020B0609020204030204" pitchFamily="49" charset="0"/>
              </a:rPr>
              <a:t>) (</a:t>
            </a:r>
            <a:r>
              <a:rPr lang="en-US" altLang="ko-KR" sz="1400" b="1" dirty="0">
                <a:solidFill>
                  <a:srgbClr val="6A3E3E"/>
                </a:solidFill>
                <a:latin typeface="Consolas" panose="020B0609020204030204" pitchFamily="49" charset="0"/>
              </a:rPr>
              <a:t>price</a:t>
            </a:r>
            <a:r>
              <a:rPr lang="en-US" altLang="ko-KR" sz="1400" b="1" dirty="0">
                <a:solidFill>
                  <a:srgbClr val="000000"/>
                </a:solidFill>
                <a:latin typeface="Consolas" panose="020B0609020204030204" pitchFamily="49" charset="0"/>
              </a:rPr>
              <a:t> - (</a:t>
            </a:r>
            <a:r>
              <a:rPr lang="en-US" altLang="ko-KR" sz="1400" b="1" dirty="0">
                <a:solidFill>
                  <a:srgbClr val="6A3E3E"/>
                </a:solidFill>
                <a:latin typeface="Consolas" panose="020B0609020204030204" pitchFamily="49" charset="0"/>
              </a:rPr>
              <a:t>price</a:t>
            </a:r>
            <a:r>
              <a:rPr lang="en-US" altLang="ko-KR" sz="1400" b="1" dirty="0">
                <a:solidFill>
                  <a:srgbClr val="000000"/>
                </a:solidFill>
                <a:latin typeface="Consolas" panose="020B0609020204030204" pitchFamily="49" charset="0"/>
              </a:rPr>
              <a:t> * </a:t>
            </a:r>
            <a:r>
              <a:rPr lang="en-US" altLang="ko-KR" sz="1400" b="1" dirty="0">
                <a:solidFill>
                  <a:srgbClr val="6A3E3E"/>
                </a:solidFill>
                <a:latin typeface="Consolas" panose="020B0609020204030204" pitchFamily="49" charset="0"/>
              </a:rPr>
              <a:t>discount</a:t>
            </a:r>
            <a:r>
              <a:rPr lang="en-US" altLang="ko-KR" sz="1400" b="1" dirty="0">
                <a:solidFill>
                  <a:srgbClr val="000000"/>
                </a:solidFill>
                <a:latin typeface="Consolas" panose="020B0609020204030204" pitchFamily="49" charset="0"/>
              </a:rPr>
              <a:t>));</a:t>
            </a:r>
          </a:p>
          <a:p>
            <a:r>
              <a:rPr lang="en-US" altLang="ko-KR" sz="1400" dirty="0">
                <a:solidFill>
                  <a:srgbClr val="000000"/>
                </a:solidFill>
                <a:latin typeface="Consolas" panose="020B0609020204030204" pitchFamily="49" charset="0"/>
              </a:rPr>
              <a:t>}</a:t>
            </a:r>
            <a:endParaRPr lang="ko-KR" altLang="en-US" sz="1400" dirty="0">
              <a:latin typeface="Consolas" panose="020B0609020204030204" pitchFamily="49" charset="0"/>
            </a:endParaRPr>
          </a:p>
          <a:p>
            <a:r>
              <a:rPr lang="en-US" altLang="ko-KR"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1040643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78</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Execution and Problems</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0"/>
            <a:ext cx="8785225" cy="223700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Calling the POST method of the order service enables full system test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Client-side ribbon prevents eureka from being used</a:t>
            </a:r>
          </a:p>
          <a:p>
            <a:pPr marL="342900" indent="-342900">
              <a:buFont typeface="Arial" panose="020B0604020202020204" pitchFamily="34" charset="0"/>
              <a:buChar char="•"/>
            </a:pPr>
            <a:r>
              <a:rPr lang="en-US" altLang="ko-KR" sz="2000" dirty="0">
                <a:solidFill>
                  <a:srgbClr val="24292E"/>
                </a:solidFill>
                <a:latin typeface="+mn-ea"/>
                <a:cs typeface="Arial"/>
                <a:sym typeface="Arial"/>
              </a:rPr>
              <a:t>Manages all network addresses of the service manually</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problem becomes more serious with autoscaling</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This can be addressed by the ability of service discovery to distribute client-side load and interact with</a:t>
            </a:r>
          </a:p>
        </p:txBody>
      </p:sp>
      <p:sp>
        <p:nvSpPr>
          <p:cNvPr id="7" name="직사각형 6">
            <a:extLst>
              <a:ext uri="{FF2B5EF4-FFF2-40B4-BE49-F238E27FC236}">
                <a16:creationId xmlns:a16="http://schemas.microsoft.com/office/drawing/2014/main" id="{D6444B04-0219-4E25-8820-26015C45A459}"/>
              </a:ext>
            </a:extLst>
          </p:cNvPr>
          <p:cNvSpPr/>
          <p:nvPr/>
        </p:nvSpPr>
        <p:spPr>
          <a:xfrm>
            <a:off x="646112" y="4395158"/>
            <a:ext cx="8699500" cy="646331"/>
          </a:xfrm>
          <a:prstGeom prst="rect">
            <a:avLst/>
          </a:prstGeom>
        </p:spPr>
        <p:txBody>
          <a:bodyPr wrap="square">
            <a:spAutoFit/>
          </a:bodyPr>
          <a:lstStyle/>
          <a:p>
            <a:r>
              <a:rPr lang="en-US" altLang="ko-KR" dirty="0"/>
              <a:t>curl -d " {\"</a:t>
            </a:r>
            <a:r>
              <a:rPr lang="en-US" altLang="ko-KR" dirty="0" err="1"/>
              <a:t>productIds</a:t>
            </a:r>
            <a:r>
              <a:rPr lang="en-US" altLang="ko-KR" dirty="0"/>
              <a:t>\":[1,5],\"</a:t>
            </a:r>
            <a:r>
              <a:rPr lang="en-US" altLang="ko-KR" dirty="0" err="1"/>
              <a:t>customerId</a:t>
            </a:r>
            <a:r>
              <a:rPr lang="en-US" altLang="ko-KR" dirty="0"/>
              <a:t>\":1,\"status\":\"NEW\"} " -H "</a:t>
            </a:r>
            <a:r>
              <a:rPr lang="en-US" altLang="ko-KR" dirty="0" err="1"/>
              <a:t>Content-Type:application</a:t>
            </a:r>
            <a:r>
              <a:rPr lang="en-US" altLang="ko-KR" dirty="0"/>
              <a:t>/json" -X POST http://localhost:8090</a:t>
            </a:r>
            <a:endParaRPr lang="ko-KR" altLang="en-US" dirty="0"/>
          </a:p>
        </p:txBody>
      </p:sp>
    </p:spTree>
    <p:extLst>
      <p:ext uri="{BB962C8B-B14F-4D97-AF65-F5344CB8AC3E}">
        <p14:creationId xmlns:p14="http://schemas.microsoft.com/office/powerpoint/2010/main" val="33624400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79</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Using </a:t>
            </a:r>
            <a:r>
              <a:rPr lang="en-US" altLang="ko-KR" dirty="0" err="1"/>
              <a:t>RestTemplate</a:t>
            </a:r>
            <a:r>
              <a:rPr lang="en-US" altLang="ko-KR" dirty="0"/>
              <a:t> with Service Discovery</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1106940"/>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Remove the ribbon client and use the eureka discovery client with @EnableDiscoveryClient instead</a:t>
            </a:r>
          </a:p>
          <a:p>
            <a:pPr marL="342900" indent="-342900">
              <a:buFont typeface="Arial" panose="020B0604020202020204" pitchFamily="34" charset="0"/>
              <a:buChar char="•"/>
            </a:pPr>
            <a:r>
              <a:rPr lang="en-US" altLang="ko-KR" sz="2000" dirty="0">
                <a:solidFill>
                  <a:srgbClr val="24292E"/>
                </a:solidFill>
                <a:latin typeface="+mn-ea"/>
                <a:cs typeface="Arial"/>
                <a:sym typeface="Arial"/>
              </a:rPr>
              <a:t>Provide eureka server address to </a:t>
            </a:r>
            <a:r>
              <a:rPr lang="en-US" altLang="ko-KR" sz="2000" dirty="0" err="1">
                <a:solidFill>
                  <a:srgbClr val="24292E"/>
                </a:solidFill>
                <a:latin typeface="+mn-ea"/>
                <a:cs typeface="Arial"/>
                <a:sym typeface="Arial"/>
              </a:rPr>
              <a:t>application.yml</a:t>
            </a:r>
            <a:endParaRPr lang="en-US" altLang="ko-KR" sz="2000" dirty="0">
              <a:solidFill>
                <a:srgbClr val="24292E"/>
              </a:solidFill>
              <a:latin typeface="+mn-ea"/>
              <a:cs typeface="Arial"/>
              <a:sym typeface="Arial"/>
            </a:endParaRPr>
          </a:p>
        </p:txBody>
      </p:sp>
      <p:sp>
        <p:nvSpPr>
          <p:cNvPr id="7" name="직사각형 6">
            <a:extLst>
              <a:ext uri="{FF2B5EF4-FFF2-40B4-BE49-F238E27FC236}">
                <a16:creationId xmlns:a16="http://schemas.microsoft.com/office/drawing/2014/main" id="{BB55745D-E637-4770-A129-8DFA933CF6E7}"/>
              </a:ext>
            </a:extLst>
          </p:cNvPr>
          <p:cNvSpPr/>
          <p:nvPr/>
        </p:nvSpPr>
        <p:spPr>
          <a:xfrm>
            <a:off x="752753" y="2860546"/>
            <a:ext cx="9812784" cy="4031873"/>
          </a:xfrm>
          <a:prstGeom prst="rect">
            <a:avLst/>
          </a:prstGeom>
        </p:spPr>
        <p:txBody>
          <a:bodyPr wrap="square">
            <a:spAutoFit/>
          </a:bodyPr>
          <a:lstStyle/>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SpringBootApplication</a:t>
            </a:r>
            <a:endParaRPr lang="en-US" altLang="ko-KR" sz="1600" dirty="0">
              <a:solidFill>
                <a:srgbClr val="646464"/>
              </a:solidFill>
              <a:latin typeface="Consolas" panose="020B0609020204030204" pitchFamily="49" charset="0"/>
            </a:endParaRP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EnableDiscoveryClient</a:t>
            </a:r>
            <a:endParaRPr lang="en-US" altLang="ko-KR" sz="1600" dirty="0">
              <a:solidFill>
                <a:srgbClr val="646464"/>
              </a:solidFill>
              <a:latin typeface="Consolas" panose="020B0609020204030204" pitchFamily="49" charset="0"/>
            </a:endParaRP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OrderApplication</a:t>
            </a:r>
            <a:r>
              <a:rPr lang="en-US" altLang="ko-KR" sz="1600" b="1"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dirty="0">
                <a:solidFill>
                  <a:srgbClr val="646464"/>
                </a:solidFill>
                <a:latin typeface="Consolas" panose="020B0609020204030204" pitchFamily="49" charset="0"/>
              </a:rPr>
              <a:t>  @</a:t>
            </a:r>
            <a:r>
              <a:rPr lang="en-US" altLang="ko-KR" sz="1600" dirty="0" err="1">
                <a:solidFill>
                  <a:srgbClr val="646464"/>
                </a:solidFill>
                <a:latin typeface="Consolas" panose="020B0609020204030204" pitchFamily="49" charset="0"/>
              </a:rPr>
              <a:t>LoadBalanced</a:t>
            </a:r>
            <a:endParaRPr lang="en-US" altLang="ko-KR" sz="1600" dirty="0">
              <a:solidFill>
                <a:srgbClr val="646464"/>
              </a:solidFill>
              <a:latin typeface="Consolas" panose="020B0609020204030204" pitchFamily="49" charset="0"/>
            </a:endParaRPr>
          </a:p>
          <a:p>
            <a:r>
              <a:rPr lang="en-US" altLang="ko-KR" sz="1600" dirty="0">
                <a:solidFill>
                  <a:srgbClr val="646464"/>
                </a:solidFill>
                <a:latin typeface="Consolas" panose="020B0609020204030204" pitchFamily="49" charset="0"/>
              </a:rPr>
              <a:t>  @Bean</a:t>
            </a:r>
          </a:p>
          <a:p>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RestTemplate</a:t>
            </a:r>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restTemplate</a:t>
            </a:r>
            <a:r>
              <a:rPr lang="en-US" altLang="ko-KR" sz="1600"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    return</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RestTemplate</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b="1" dirty="0">
                <a:solidFill>
                  <a:srgbClr val="7F0055"/>
                </a:solidFill>
                <a:latin typeface="Consolas" panose="020B0609020204030204" pitchFamily="49" charset="0"/>
              </a:rPr>
              <a:t>  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static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void</a:t>
            </a:r>
            <a:r>
              <a:rPr lang="en-US" altLang="ko-KR" sz="1600" b="1" dirty="0">
                <a:solidFill>
                  <a:srgbClr val="000000"/>
                </a:solidFill>
                <a:latin typeface="Consolas" panose="020B0609020204030204" pitchFamily="49" charset="0"/>
              </a:rPr>
              <a:t> main(String[] </a:t>
            </a:r>
            <a:r>
              <a:rPr lang="en-US" altLang="ko-KR" sz="1600" b="1" dirty="0" err="1">
                <a:solidFill>
                  <a:srgbClr val="6A3E3E"/>
                </a:solidFill>
                <a:latin typeface="Consolas" panose="020B0609020204030204" pitchFamily="49" charset="0"/>
              </a:rPr>
              <a:t>args</a:t>
            </a:r>
            <a:r>
              <a:rPr lang="en-US" altLang="ko-KR" sz="1600" b="1"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    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SpringApplicationBuilder</a:t>
            </a:r>
            <a:r>
              <a:rPr lang="en-US" altLang="ko-KR" sz="1600" b="1" dirty="0">
                <a:solidFill>
                  <a:srgbClr val="000000"/>
                </a:solidFill>
                <a:latin typeface="Consolas" panose="020B0609020204030204" pitchFamily="49" charset="0"/>
              </a:rPr>
              <a:t>(</a:t>
            </a:r>
            <a:r>
              <a:rPr lang="en-US" altLang="ko-KR" sz="1600" b="1" dirty="0" err="1">
                <a:solidFill>
                  <a:srgbClr val="000000"/>
                </a:solidFill>
                <a:latin typeface="Consolas" panose="020B0609020204030204" pitchFamily="49" charset="0"/>
              </a:rPr>
              <a:t>OrderApplication.</a:t>
            </a:r>
            <a:r>
              <a:rPr lang="en-US" altLang="ko-KR" sz="1600" b="1" dirty="0" err="1">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).web(</a:t>
            </a:r>
            <a:r>
              <a:rPr lang="en-US" altLang="ko-KR" sz="1600" b="1" dirty="0">
                <a:solidFill>
                  <a:srgbClr val="7F0055"/>
                </a:solidFill>
                <a:latin typeface="Consolas" panose="020B0609020204030204" pitchFamily="49" charset="0"/>
              </a:rPr>
              <a:t>true</a:t>
            </a:r>
            <a:r>
              <a:rPr lang="en-US" altLang="ko-KR" sz="1600" b="1" dirty="0">
                <a:solidFill>
                  <a:srgbClr val="000000"/>
                </a:solidFill>
                <a:latin typeface="Consolas" panose="020B0609020204030204" pitchFamily="49" charset="0"/>
              </a:rPr>
              <a:t>).run(</a:t>
            </a:r>
            <a:r>
              <a:rPr lang="en-US" altLang="ko-KR" sz="1600" b="1" dirty="0" err="1">
                <a:solidFill>
                  <a:srgbClr val="6A3E3E"/>
                </a:solidFill>
                <a:latin typeface="Consolas" panose="020B0609020204030204" pitchFamily="49" charset="0"/>
              </a:rPr>
              <a:t>args</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dirty="0">
                <a:solidFill>
                  <a:srgbClr val="646464"/>
                </a:solidFill>
                <a:latin typeface="Consolas" panose="020B0609020204030204" pitchFamily="49" charset="0"/>
              </a:rPr>
              <a:t>  @Bean</a:t>
            </a:r>
          </a:p>
          <a:p>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OrderRepository</a:t>
            </a:r>
            <a:r>
              <a:rPr lang="en-US" altLang="ko-KR" sz="1600" dirty="0">
                <a:solidFill>
                  <a:srgbClr val="000000"/>
                </a:solidFill>
                <a:latin typeface="Consolas" panose="020B0609020204030204" pitchFamily="49" charset="0"/>
              </a:rPr>
              <a:t> repository() {</a:t>
            </a:r>
          </a:p>
          <a:p>
            <a:r>
              <a:rPr lang="en-US" altLang="ko-KR" sz="1600" b="1" dirty="0">
                <a:solidFill>
                  <a:srgbClr val="7F0055"/>
                </a:solidFill>
                <a:latin typeface="Consolas" panose="020B0609020204030204" pitchFamily="49" charset="0"/>
              </a:rPr>
              <a:t>    return</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OrderRepository</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dirty="0">
                <a:solidFill>
                  <a:srgbClr val="000000"/>
                </a:solidFill>
                <a:latin typeface="Consolas" panose="020B0609020204030204" pitchFamily="49" charset="0"/>
              </a:rPr>
              <a:t>}</a:t>
            </a:r>
            <a:endParaRPr lang="ko-KR" altLang="en-US" dirty="0"/>
          </a:p>
        </p:txBody>
      </p:sp>
    </p:spTree>
    <p:extLst>
      <p:ext uri="{BB962C8B-B14F-4D97-AF65-F5344CB8AC3E}">
        <p14:creationId xmlns:p14="http://schemas.microsoft.com/office/powerpoint/2010/main" val="77355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8</a:t>
            </a:fld>
            <a:endParaRPr lang="ko-KR" altLang="en-US"/>
          </a:p>
        </p:txBody>
      </p:sp>
      <p:sp>
        <p:nvSpPr>
          <p:cNvPr id="2" name="제목 1"/>
          <p:cNvSpPr>
            <a:spLocks noGrp="1"/>
          </p:cNvSpPr>
          <p:nvPr>
            <p:ph type="title"/>
          </p:nvPr>
        </p:nvSpPr>
        <p:spPr>
          <a:xfrm>
            <a:off x="993138" y="481469"/>
            <a:ext cx="1578958" cy="332399"/>
          </a:xfrm>
        </p:spPr>
        <p:txBody>
          <a:bodyPr/>
          <a:lstStyle/>
          <a:p>
            <a:r>
              <a:rPr lang="en-US" altLang="ko-KR" dirty="0"/>
              <a:t>Netflix OSS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Distributed Tracking - Sleuth</a:t>
            </a:r>
            <a:endParaRPr lang="ko-KR" altLang="en-US" dirty="0"/>
          </a:p>
        </p:txBody>
      </p:sp>
      <p:sp>
        <p:nvSpPr>
          <p:cNvPr id="3" name="텍스트 개체 틀 2"/>
          <p:cNvSpPr>
            <a:spLocks noGrp="1"/>
          </p:cNvSpPr>
          <p:nvPr>
            <p:ph type="body" sz="quarter" idx="14"/>
          </p:nvPr>
        </p:nvSpPr>
        <p:spPr/>
        <p:txBody>
          <a:bodyPr/>
          <a:lstStyle/>
          <a:p>
            <a:r>
              <a:rPr lang="en-US" altLang="ko-KR" dirty="0"/>
              <a:t>01</a:t>
            </a:r>
            <a:endParaRPr lang="ko-KR" altLang="en-US" dirty="0"/>
          </a:p>
        </p:txBody>
      </p:sp>
      <p:sp>
        <p:nvSpPr>
          <p:cNvPr id="13" name="모서리가 둥근 직사각형 12"/>
          <p:cNvSpPr/>
          <p:nvPr/>
        </p:nvSpPr>
        <p:spPr>
          <a:xfrm>
            <a:off x="511702" y="1741350"/>
            <a:ext cx="8785225" cy="3382972"/>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Responsible for associating requests that follow when multiple micro-services process one request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In most cases, tracking is implemented with a mechanism based on HTTP headers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Developed as Slf4j</a:t>
            </a:r>
            <a:r>
              <a:rPr lang="ko-KR" altLang="en-US" sz="2000" dirty="0">
                <a:solidFill>
                  <a:srgbClr val="24292E"/>
                </a:solidFill>
                <a:latin typeface="+mn-ea"/>
                <a:cs typeface="Arial"/>
                <a:sym typeface="Arial"/>
              </a:rPr>
              <a:t> </a:t>
            </a:r>
            <a:r>
              <a:rPr lang="en-US" altLang="ko-KR" sz="2000" dirty="0">
                <a:solidFill>
                  <a:srgbClr val="24292E"/>
                </a:solidFill>
                <a:latin typeface="+mn-ea"/>
                <a:cs typeface="Arial"/>
                <a:sym typeface="Arial"/>
              </a:rPr>
              <a:t>and</a:t>
            </a:r>
            <a:r>
              <a:rPr lang="ko-KR" altLang="en-US" sz="2000" dirty="0">
                <a:solidFill>
                  <a:srgbClr val="24292E"/>
                </a:solidFill>
                <a:latin typeface="+mn-ea"/>
                <a:cs typeface="Arial"/>
                <a:sym typeface="Arial"/>
              </a:rPr>
              <a:t> </a:t>
            </a:r>
            <a:r>
              <a:rPr lang="en-US" altLang="ko-KR" sz="2000" dirty="0">
                <a:solidFill>
                  <a:srgbClr val="24292E"/>
                </a:solidFill>
                <a:latin typeface="+mn-ea"/>
                <a:cs typeface="Arial"/>
                <a:sym typeface="Arial"/>
              </a:rPr>
              <a:t>MDC(Mapped Diagnostic context)</a:t>
            </a:r>
            <a:endParaRPr lang="ko-KR" altLang="en-US" sz="2000" dirty="0">
              <a:solidFill>
                <a:srgbClr val="24292E"/>
              </a:solidFill>
              <a:latin typeface="+mn-ea"/>
              <a:cs typeface="Arial"/>
              <a:sym typeface="Arial"/>
            </a:endParaRPr>
          </a:p>
          <a:p>
            <a:pPr marL="342900" indent="-342900">
              <a:buFont typeface="Arial" panose="020B0604020202020204" pitchFamily="34" charset="0"/>
              <a:buChar char="•"/>
            </a:pPr>
            <a:r>
              <a:rPr lang="en-US" altLang="ko-KR" sz="2000" dirty="0">
                <a:solidFill>
                  <a:srgbClr val="24292E"/>
                </a:solidFill>
                <a:latin typeface="+mn-ea"/>
                <a:cs typeface="Arial"/>
                <a:sym typeface="Arial"/>
              </a:rPr>
              <a:t>Sleuth adds the trace ID, span ID to Slf4j MDC to extract all related logs by trace or span</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Integrated with Spring REST template, Feign client, </a:t>
            </a:r>
            <a:r>
              <a:rPr lang="en-US" altLang="ko-KR" sz="2000" dirty="0" err="1">
                <a:solidFill>
                  <a:srgbClr val="24292E"/>
                </a:solidFill>
                <a:latin typeface="+mn-ea"/>
                <a:cs typeface="Arial"/>
                <a:sym typeface="Arial"/>
              </a:rPr>
              <a:t>Zuul</a:t>
            </a:r>
            <a:r>
              <a:rPr lang="en-US" altLang="ko-KR" sz="2000" dirty="0">
                <a:solidFill>
                  <a:srgbClr val="24292E"/>
                </a:solidFill>
                <a:latin typeface="+mn-ea"/>
                <a:cs typeface="Arial"/>
                <a:sym typeface="Arial"/>
              </a:rPr>
              <a:t> filter, </a:t>
            </a:r>
            <a:r>
              <a:rPr lang="en-US" altLang="ko-KR" sz="2000" dirty="0" err="1">
                <a:solidFill>
                  <a:srgbClr val="24292E"/>
                </a:solidFill>
                <a:latin typeface="+mn-ea"/>
                <a:cs typeface="Arial"/>
                <a:sym typeface="Arial"/>
              </a:rPr>
              <a:t>Hystrix</a:t>
            </a:r>
            <a:r>
              <a:rPr lang="en-US" altLang="ko-KR" sz="2000" dirty="0">
                <a:solidFill>
                  <a:srgbClr val="24292E"/>
                </a:solidFill>
                <a:latin typeface="+mn-ea"/>
                <a:cs typeface="Arial"/>
                <a:sym typeface="Arial"/>
              </a:rPr>
              <a:t>, message channel</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Includes spring-cloud-starter-sleuth for project use</a:t>
            </a:r>
            <a:endParaRPr lang="ko-KR" altLang="en-US" sz="2000" dirty="0">
              <a:solidFill>
                <a:srgbClr val="24292E"/>
              </a:solidFill>
              <a:latin typeface="+mn-ea"/>
              <a:cs typeface="Arial"/>
              <a:sym typeface="Arial"/>
            </a:endParaRPr>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Tree>
    <p:extLst>
      <p:ext uri="{BB962C8B-B14F-4D97-AF65-F5344CB8AC3E}">
        <p14:creationId xmlns:p14="http://schemas.microsoft.com/office/powerpoint/2010/main" val="37682582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80</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Using </a:t>
            </a:r>
            <a:r>
              <a:rPr lang="en-US" altLang="ko-KR" dirty="0" err="1"/>
              <a:t>RestTemplate</a:t>
            </a:r>
            <a:r>
              <a:rPr lang="en-US" altLang="ko-KR" dirty="0"/>
              <a:t> with Service Discovery</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119915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Remove the ribbon client and use the eureka discovery client with @EnableDiscoveryClient instead</a:t>
            </a:r>
          </a:p>
          <a:p>
            <a:pPr marL="342900" indent="-342900">
              <a:buFont typeface="Arial" panose="020B0604020202020204" pitchFamily="34" charset="0"/>
              <a:buChar char="•"/>
            </a:pPr>
            <a:r>
              <a:rPr lang="en-US" altLang="ko-KR" sz="2000" dirty="0">
                <a:solidFill>
                  <a:srgbClr val="24292E"/>
                </a:solidFill>
                <a:latin typeface="+mn-ea"/>
                <a:cs typeface="Arial"/>
                <a:sym typeface="Arial"/>
              </a:rPr>
              <a:t>Provide eureka server address to </a:t>
            </a:r>
            <a:r>
              <a:rPr lang="en-US" altLang="ko-KR" sz="2000" dirty="0" err="1">
                <a:solidFill>
                  <a:srgbClr val="24292E"/>
                </a:solidFill>
                <a:latin typeface="+mn-ea"/>
                <a:cs typeface="Arial"/>
                <a:sym typeface="Arial"/>
              </a:rPr>
              <a:t>application.yml</a:t>
            </a:r>
            <a:endParaRPr lang="en-US" altLang="ko-KR" sz="2000" dirty="0">
              <a:solidFill>
                <a:srgbClr val="24292E"/>
              </a:solidFill>
              <a:latin typeface="+mn-ea"/>
              <a:cs typeface="Arial"/>
              <a:sym typeface="Arial"/>
            </a:endParaRPr>
          </a:p>
        </p:txBody>
      </p:sp>
      <p:sp>
        <p:nvSpPr>
          <p:cNvPr id="5" name="직사각형 4">
            <a:extLst>
              <a:ext uri="{FF2B5EF4-FFF2-40B4-BE49-F238E27FC236}">
                <a16:creationId xmlns:a16="http://schemas.microsoft.com/office/drawing/2014/main" id="{06A7F1E0-DC12-4ED9-A48F-E3D660DFF2C1}"/>
              </a:ext>
            </a:extLst>
          </p:cNvPr>
          <p:cNvSpPr/>
          <p:nvPr/>
        </p:nvSpPr>
        <p:spPr>
          <a:xfrm>
            <a:off x="1548889" y="2878976"/>
            <a:ext cx="7326170" cy="2800767"/>
          </a:xfrm>
          <a:prstGeom prst="rect">
            <a:avLst/>
          </a:prstGeom>
        </p:spPr>
        <p:txBody>
          <a:bodyPr wrap="square">
            <a:spAutoFit/>
          </a:bodyPr>
          <a:lstStyle/>
          <a:p>
            <a:r>
              <a:rPr lang="en-US" altLang="ko-KR" sz="1600" dirty="0">
                <a:solidFill>
                  <a:srgbClr val="00C832"/>
                </a:solidFill>
                <a:latin typeface="Consolas" panose="020B0609020204030204" pitchFamily="49" charset="0"/>
              </a:rPr>
              <a:t>spring:</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application: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name:</a:t>
            </a:r>
            <a:r>
              <a:rPr lang="en-US" altLang="ko-KR" sz="1600" dirty="0">
                <a:solidFill>
                  <a:srgbClr val="000000"/>
                </a:solidFill>
                <a:latin typeface="Consolas" panose="020B0609020204030204" pitchFamily="49" charset="0"/>
              </a:rPr>
              <a:t> order-service</a:t>
            </a:r>
          </a:p>
          <a:p>
            <a:endParaRPr lang="ko-KR" altLang="en-US" sz="1600" dirty="0">
              <a:latin typeface="Consolas" panose="020B0609020204030204" pitchFamily="49" charset="0"/>
            </a:endParaRPr>
          </a:p>
          <a:p>
            <a:r>
              <a:rPr lang="en-US" altLang="ko-KR" sz="1600" dirty="0">
                <a:solidFill>
                  <a:srgbClr val="00C832"/>
                </a:solidFill>
                <a:latin typeface="Consolas" panose="020B0609020204030204" pitchFamily="49" charset="0"/>
              </a:rPr>
              <a:t>server:</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port:</a:t>
            </a:r>
            <a:r>
              <a:rPr lang="en-US" altLang="ko-KR" sz="1600" dirty="0">
                <a:solidFill>
                  <a:srgbClr val="000000"/>
                </a:solidFill>
                <a:latin typeface="Consolas" panose="020B0609020204030204" pitchFamily="49" charset="0"/>
              </a:rPr>
              <a:t> ${PORT:8090}</a:t>
            </a:r>
          </a:p>
          <a:p>
            <a:r>
              <a:rPr lang="ko-KR" altLang="en-US" sz="1600" dirty="0">
                <a:solidFill>
                  <a:srgbClr val="000000"/>
                </a:solidFill>
                <a:latin typeface="Consolas" panose="020B0609020204030204" pitchFamily="49" charset="0"/>
              </a:rPr>
              <a:t>  </a:t>
            </a:r>
          </a:p>
          <a:p>
            <a:r>
              <a:rPr lang="en-US" altLang="ko-KR" sz="1600" u="sng"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client:</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serviceUrl</a:t>
            </a:r>
            <a:r>
              <a:rPr lang="en-US" altLang="ko-KR" sz="1600" dirty="0">
                <a:solidFill>
                  <a:srgbClr val="00C832"/>
                </a:solidFill>
                <a:latin typeface="Consolas" panose="020B0609020204030204" pitchFamily="49" charset="0"/>
              </a:rPr>
              <a:t>:</a:t>
            </a:r>
          </a:p>
          <a:p>
            <a:r>
              <a:rPr lang="it-IT" altLang="ko-KR" sz="1600" dirty="0">
                <a:solidFill>
                  <a:srgbClr val="000000"/>
                </a:solidFill>
                <a:latin typeface="Consolas" panose="020B0609020204030204" pitchFamily="49" charset="0"/>
              </a:rPr>
              <a:t>      </a:t>
            </a:r>
            <a:r>
              <a:rPr lang="it-IT" altLang="ko-KR" sz="1600" dirty="0">
                <a:solidFill>
                  <a:srgbClr val="00C832"/>
                </a:solidFill>
                <a:latin typeface="Consolas" panose="020B0609020204030204" pitchFamily="49" charset="0"/>
              </a:rPr>
              <a:t>defaultZone:</a:t>
            </a:r>
            <a:r>
              <a:rPr lang="it-IT" altLang="ko-KR" sz="1600" dirty="0">
                <a:solidFill>
                  <a:srgbClr val="000000"/>
                </a:solidFill>
                <a:latin typeface="Consolas" panose="020B0609020204030204" pitchFamily="49" charset="0"/>
              </a:rPr>
              <a:t> ${EUREKA_URL:http://localhost:8761/eureka/} </a:t>
            </a:r>
            <a:endParaRPr lang="ko-KR" altLang="en-US" dirty="0"/>
          </a:p>
        </p:txBody>
      </p:sp>
    </p:spTree>
    <p:extLst>
      <p:ext uri="{BB962C8B-B14F-4D97-AF65-F5344CB8AC3E}">
        <p14:creationId xmlns:p14="http://schemas.microsoft.com/office/powerpoint/2010/main" val="36349097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81</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Using </a:t>
            </a:r>
            <a:r>
              <a:rPr lang="en-US" altLang="ko-KR" dirty="0" err="1"/>
              <a:t>RestTemplate</a:t>
            </a:r>
            <a:r>
              <a:rPr lang="en-US" altLang="ko-KR" dirty="0"/>
              <a:t> with Service Discovery</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1037234"/>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Create 2 account-service and 2 product-service as below</a:t>
            </a:r>
          </a:p>
          <a:p>
            <a:pPr marL="342900" indent="-342900">
              <a:buFont typeface="Arial" panose="020B0604020202020204" pitchFamily="34" charset="0"/>
              <a:buChar char="•"/>
            </a:pPr>
            <a:r>
              <a:rPr lang="en-US" altLang="ko-KR" sz="2000" dirty="0">
                <a:solidFill>
                  <a:srgbClr val="24292E"/>
                </a:solidFill>
                <a:latin typeface="+mn-ea"/>
                <a:cs typeface="Arial"/>
                <a:sym typeface="Arial"/>
              </a:rPr>
              <a:t>Requests sent by order-service are distributed to account-</a:t>
            </a:r>
            <a:r>
              <a:rPr lang="en-US" altLang="ko-KR" sz="2000" dirty="0" err="1">
                <a:solidFill>
                  <a:srgbClr val="24292E"/>
                </a:solidFill>
                <a:latin typeface="+mn-ea"/>
                <a:cs typeface="Arial"/>
                <a:sym typeface="Arial"/>
              </a:rPr>
              <a:t>servic</a:t>
            </a:r>
            <a:r>
              <a:rPr lang="en-US" altLang="ko-KR" sz="2000" dirty="0">
                <a:solidFill>
                  <a:srgbClr val="24292E"/>
                </a:solidFill>
                <a:latin typeface="+mn-ea"/>
                <a:cs typeface="Arial"/>
                <a:sym typeface="Arial"/>
              </a:rPr>
              <a:t> and product-service =&gt; available on the server console</a:t>
            </a:r>
          </a:p>
        </p:txBody>
      </p:sp>
      <p:pic>
        <p:nvPicPr>
          <p:cNvPr id="7" name="그림 6">
            <a:extLst>
              <a:ext uri="{FF2B5EF4-FFF2-40B4-BE49-F238E27FC236}">
                <a16:creationId xmlns:a16="http://schemas.microsoft.com/office/drawing/2014/main" id="{5F74857C-34F3-477C-89D4-2DCA47F107F5}"/>
              </a:ext>
            </a:extLst>
          </p:cNvPr>
          <p:cNvPicPr>
            <a:picLocks noChangeAspect="1"/>
          </p:cNvPicPr>
          <p:nvPr/>
        </p:nvPicPr>
        <p:blipFill>
          <a:blip r:embed="rId3"/>
          <a:stretch>
            <a:fillRect/>
          </a:stretch>
        </p:blipFill>
        <p:spPr>
          <a:xfrm>
            <a:off x="411094" y="2910175"/>
            <a:ext cx="9345612" cy="2125845"/>
          </a:xfrm>
          <a:prstGeom prst="rect">
            <a:avLst/>
          </a:prstGeom>
        </p:spPr>
      </p:pic>
      <p:sp>
        <p:nvSpPr>
          <p:cNvPr id="9" name="직사각형 8">
            <a:extLst>
              <a:ext uri="{FF2B5EF4-FFF2-40B4-BE49-F238E27FC236}">
                <a16:creationId xmlns:a16="http://schemas.microsoft.com/office/drawing/2014/main" id="{4D0B4B1E-53F9-4C95-8B07-CC1943D6EAEB}"/>
              </a:ext>
            </a:extLst>
          </p:cNvPr>
          <p:cNvSpPr/>
          <p:nvPr/>
        </p:nvSpPr>
        <p:spPr>
          <a:xfrm>
            <a:off x="411094" y="5298580"/>
            <a:ext cx="9021579" cy="646331"/>
          </a:xfrm>
          <a:prstGeom prst="rect">
            <a:avLst/>
          </a:prstGeom>
        </p:spPr>
        <p:txBody>
          <a:bodyPr wrap="square">
            <a:spAutoFit/>
          </a:bodyPr>
          <a:lstStyle/>
          <a:p>
            <a:r>
              <a:rPr lang="en-US" altLang="ko-KR" dirty="0"/>
              <a:t>curl -d " {\"</a:t>
            </a:r>
            <a:r>
              <a:rPr lang="en-US" altLang="ko-KR" dirty="0" err="1"/>
              <a:t>productIds</a:t>
            </a:r>
            <a:r>
              <a:rPr lang="en-US" altLang="ko-KR" dirty="0"/>
              <a:t>\":[1,5],\"</a:t>
            </a:r>
            <a:r>
              <a:rPr lang="en-US" altLang="ko-KR" dirty="0" err="1"/>
              <a:t>customerId</a:t>
            </a:r>
            <a:r>
              <a:rPr lang="en-US" altLang="ko-KR" dirty="0"/>
              <a:t>\":1,\"status\":\"NEW\"} " -H "</a:t>
            </a:r>
            <a:r>
              <a:rPr lang="en-US" altLang="ko-KR" dirty="0" err="1"/>
              <a:t>Content-Type:application</a:t>
            </a:r>
            <a:r>
              <a:rPr lang="en-US" altLang="ko-KR" dirty="0"/>
              <a:t>/json" -X POST http://localhost:8090</a:t>
            </a:r>
          </a:p>
        </p:txBody>
      </p:sp>
    </p:spTree>
    <p:extLst>
      <p:ext uri="{BB962C8B-B14F-4D97-AF65-F5344CB8AC3E}">
        <p14:creationId xmlns:p14="http://schemas.microsoft.com/office/powerpoint/2010/main" val="16987297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82</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Using Feign Clients</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2435408"/>
          </a:xfrm>
          <a:prstGeom prst="roundRect">
            <a:avLst>
              <a:gd name="adj" fmla="val 4624"/>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Instead of </a:t>
            </a:r>
            <a:r>
              <a:rPr lang="en-US" altLang="ko-KR" sz="2000" dirty="0" err="1">
                <a:solidFill>
                  <a:srgbClr val="24292E"/>
                </a:solidFill>
                <a:latin typeface="+mn-ea"/>
                <a:cs typeface="Arial"/>
                <a:sym typeface="Arial"/>
              </a:rPr>
              <a:t>RestTemplate</a:t>
            </a:r>
            <a:r>
              <a:rPr lang="en-US" altLang="ko-KR" sz="2000" dirty="0">
                <a:solidFill>
                  <a:srgbClr val="24292E"/>
                </a:solidFill>
                <a:latin typeface="+mn-ea"/>
                <a:cs typeface="Arial"/>
                <a:sym typeface="Arial"/>
              </a:rPr>
              <a:t>, Netflix develops independent REST communication tools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Feign client is a Java HTTP client binder that operates by processing the annotation as a template request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You can create an interface and add an announcement. </a:t>
            </a:r>
          </a:p>
          <a:p>
            <a:pPr marL="342900" indent="-342900">
              <a:buFont typeface="Arial" panose="020B0604020202020204" pitchFamily="34" charset="0"/>
              <a:buChar char="•"/>
            </a:pPr>
            <a:r>
              <a:rPr lang="en-US" altLang="ko-KR" sz="2000" dirty="0">
                <a:solidFill>
                  <a:srgbClr val="24292E"/>
                </a:solidFill>
                <a:latin typeface="+mn-ea"/>
                <a:cs typeface="Arial"/>
                <a:sym typeface="Arial"/>
              </a:rPr>
              <a:t>Feign clients integrate with ribbon and eureka to provide a load-balancing HTTP client that gets all the required network addresses from service discovery.</a:t>
            </a:r>
          </a:p>
        </p:txBody>
      </p:sp>
    </p:spTree>
    <p:extLst>
      <p:ext uri="{BB962C8B-B14F-4D97-AF65-F5344CB8AC3E}">
        <p14:creationId xmlns:p14="http://schemas.microsoft.com/office/powerpoint/2010/main" val="32454369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직선 연결선 10">
            <a:extLst>
              <a:ext uri="{FF2B5EF4-FFF2-40B4-BE49-F238E27FC236}">
                <a16:creationId xmlns:a16="http://schemas.microsoft.com/office/drawing/2014/main" id="{B8B79BB5-0225-48CA-BDFA-4C9641C71E7A}"/>
              </a:ext>
            </a:extLst>
          </p:cNvPr>
          <p:cNvCxnSpPr/>
          <p:nvPr/>
        </p:nvCxnSpPr>
        <p:spPr>
          <a:xfrm>
            <a:off x="5418894" y="2483068"/>
            <a:ext cx="0" cy="4044226"/>
          </a:xfrm>
          <a:prstGeom prst="line">
            <a:avLst/>
          </a:prstGeom>
          <a:ln w="57150">
            <a:prstDash val="sysDash"/>
          </a:ln>
        </p:spPr>
        <p:style>
          <a:lnRef idx="1">
            <a:schemeClr val="accent1"/>
          </a:lnRef>
          <a:fillRef idx="0">
            <a:schemeClr val="accent1"/>
          </a:fillRef>
          <a:effectRef idx="0">
            <a:schemeClr val="accent1"/>
          </a:effectRef>
          <a:fontRef idx="minor">
            <a:schemeClr val="tx1"/>
          </a:fontRef>
        </p:style>
      </p:cxnSp>
      <p:sp>
        <p:nvSpPr>
          <p:cNvPr id="6" name="슬라이드 번호 개체 틀 5"/>
          <p:cNvSpPr>
            <a:spLocks noGrp="1"/>
          </p:cNvSpPr>
          <p:nvPr>
            <p:ph type="sldNum" sz="quarter" idx="4"/>
          </p:nvPr>
        </p:nvSpPr>
        <p:spPr/>
        <p:txBody>
          <a:bodyPr/>
          <a:lstStyle/>
          <a:p>
            <a:fld id="{2FF31CB8-EE0B-4A6A-8561-904A0AB35B79}" type="slidenum">
              <a:rPr lang="ko-KR" altLang="en-US" smtClean="0"/>
              <a:pPr/>
              <a:t>83</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Feign Client Example</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64633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Spring-cloud-starter-feign or spring-cloud-starter-</a:t>
            </a:r>
            <a:r>
              <a:rPr lang="en-US" altLang="ko-KR" sz="2000" dirty="0" err="1">
                <a:solidFill>
                  <a:srgbClr val="24292E"/>
                </a:solidFill>
                <a:latin typeface="+mn-ea"/>
                <a:cs typeface="Arial"/>
                <a:sym typeface="Arial"/>
              </a:rPr>
              <a:t>openfeign</a:t>
            </a:r>
            <a:r>
              <a:rPr lang="en-US" altLang="ko-KR" sz="2000" dirty="0">
                <a:solidFill>
                  <a:srgbClr val="24292E"/>
                </a:solidFill>
                <a:latin typeface="+mn-ea"/>
                <a:cs typeface="Arial"/>
                <a:sym typeface="Arial"/>
              </a:rPr>
              <a:t> must be added to the dependency to include Feign in the project</a:t>
            </a:r>
          </a:p>
        </p:txBody>
      </p:sp>
      <p:pic>
        <p:nvPicPr>
          <p:cNvPr id="5" name="그림 4">
            <a:extLst>
              <a:ext uri="{FF2B5EF4-FFF2-40B4-BE49-F238E27FC236}">
                <a16:creationId xmlns:a16="http://schemas.microsoft.com/office/drawing/2014/main" id="{5BBC0E1E-E6C8-4E02-AD6E-8554FFFD3C11}"/>
              </a:ext>
            </a:extLst>
          </p:cNvPr>
          <p:cNvPicPr>
            <a:picLocks noChangeAspect="1"/>
          </p:cNvPicPr>
          <p:nvPr/>
        </p:nvPicPr>
        <p:blipFill>
          <a:blip r:embed="rId3"/>
          <a:stretch>
            <a:fillRect/>
          </a:stretch>
        </p:blipFill>
        <p:spPr>
          <a:xfrm>
            <a:off x="752753" y="3847262"/>
            <a:ext cx="4422555" cy="2455348"/>
          </a:xfrm>
          <a:prstGeom prst="rect">
            <a:avLst/>
          </a:prstGeom>
        </p:spPr>
      </p:pic>
      <p:sp>
        <p:nvSpPr>
          <p:cNvPr id="7" name="TextBox 6">
            <a:extLst>
              <a:ext uri="{FF2B5EF4-FFF2-40B4-BE49-F238E27FC236}">
                <a16:creationId xmlns:a16="http://schemas.microsoft.com/office/drawing/2014/main" id="{C240993B-76A4-474D-A5C7-7D5D267E5BF3}"/>
              </a:ext>
            </a:extLst>
          </p:cNvPr>
          <p:cNvSpPr txBox="1"/>
          <p:nvPr/>
        </p:nvSpPr>
        <p:spPr>
          <a:xfrm>
            <a:off x="2557508" y="3244334"/>
            <a:ext cx="813044" cy="369332"/>
          </a:xfrm>
          <a:prstGeom prst="rect">
            <a:avLst/>
          </a:prstGeom>
          <a:noFill/>
        </p:spPr>
        <p:txBody>
          <a:bodyPr wrap="none" rtlCol="0">
            <a:spAutoFit/>
          </a:bodyPr>
          <a:lstStyle/>
          <a:p>
            <a:pPr algn="ctr"/>
            <a:r>
              <a:rPr lang="en-US" altLang="ko-KR" dirty="0">
                <a:latin typeface="KoPub돋움체 Medium"/>
                <a:ea typeface="KoPub돋움체 Medium"/>
              </a:rPr>
              <a:t>zone1</a:t>
            </a:r>
            <a:endParaRPr lang="ko-KR" altLang="en-US" dirty="0">
              <a:latin typeface="KoPub돋움체 Medium"/>
              <a:ea typeface="KoPub돋움체 Medium"/>
            </a:endParaRPr>
          </a:p>
        </p:txBody>
      </p:sp>
      <p:pic>
        <p:nvPicPr>
          <p:cNvPr id="12" name="그림 11">
            <a:extLst>
              <a:ext uri="{FF2B5EF4-FFF2-40B4-BE49-F238E27FC236}">
                <a16:creationId xmlns:a16="http://schemas.microsoft.com/office/drawing/2014/main" id="{28F356DD-FBD7-4519-8619-D3D3E1C420A8}"/>
              </a:ext>
            </a:extLst>
          </p:cNvPr>
          <p:cNvPicPr>
            <a:picLocks noChangeAspect="1"/>
          </p:cNvPicPr>
          <p:nvPr/>
        </p:nvPicPr>
        <p:blipFill>
          <a:blip r:embed="rId3"/>
          <a:stretch>
            <a:fillRect/>
          </a:stretch>
        </p:blipFill>
        <p:spPr>
          <a:xfrm>
            <a:off x="5483445" y="3791007"/>
            <a:ext cx="4422555" cy="2455348"/>
          </a:xfrm>
          <a:prstGeom prst="rect">
            <a:avLst/>
          </a:prstGeom>
        </p:spPr>
      </p:pic>
      <p:sp>
        <p:nvSpPr>
          <p:cNvPr id="13" name="TextBox 12">
            <a:extLst>
              <a:ext uri="{FF2B5EF4-FFF2-40B4-BE49-F238E27FC236}">
                <a16:creationId xmlns:a16="http://schemas.microsoft.com/office/drawing/2014/main" id="{85A93494-0548-44AE-9364-EA0D75014106}"/>
              </a:ext>
            </a:extLst>
          </p:cNvPr>
          <p:cNvSpPr txBox="1"/>
          <p:nvPr/>
        </p:nvSpPr>
        <p:spPr>
          <a:xfrm>
            <a:off x="7288201" y="3188079"/>
            <a:ext cx="813044" cy="369332"/>
          </a:xfrm>
          <a:prstGeom prst="rect">
            <a:avLst/>
          </a:prstGeom>
          <a:noFill/>
        </p:spPr>
        <p:txBody>
          <a:bodyPr wrap="none" rtlCol="0">
            <a:spAutoFit/>
          </a:bodyPr>
          <a:lstStyle/>
          <a:p>
            <a:pPr algn="ctr"/>
            <a:r>
              <a:rPr lang="en-US" altLang="ko-KR" dirty="0">
                <a:latin typeface="KoPub돋움체 Medium"/>
                <a:ea typeface="KoPub돋움체 Medium"/>
              </a:rPr>
              <a:t>zone2</a:t>
            </a:r>
            <a:endParaRPr lang="ko-KR" altLang="en-US" dirty="0">
              <a:latin typeface="KoPub돋움체 Medium"/>
              <a:ea typeface="KoPub돋움체 Medium"/>
            </a:endParaRPr>
          </a:p>
        </p:txBody>
      </p:sp>
      <p:sp>
        <p:nvSpPr>
          <p:cNvPr id="8" name="육각형 7">
            <a:extLst>
              <a:ext uri="{FF2B5EF4-FFF2-40B4-BE49-F238E27FC236}">
                <a16:creationId xmlns:a16="http://schemas.microsoft.com/office/drawing/2014/main" id="{9DC1FB61-4B56-4602-AFEF-30DD4B9294FE}"/>
              </a:ext>
            </a:extLst>
          </p:cNvPr>
          <p:cNvSpPr/>
          <p:nvPr/>
        </p:nvSpPr>
        <p:spPr>
          <a:xfrm>
            <a:off x="4860434" y="3429000"/>
            <a:ext cx="1143550" cy="817744"/>
          </a:xfrm>
          <a:prstGeom prst="hexagon">
            <a:avLst/>
          </a:prstGeom>
          <a:solidFill>
            <a:schemeClr val="accent2"/>
          </a:solidFill>
        </p:spPr>
        <p:style>
          <a:lnRef idx="2">
            <a:schemeClr val="accent1">
              <a:shade val="20000"/>
            </a:schemeClr>
          </a:lnRef>
          <a:fillRef idx="1">
            <a:schemeClr val="accent1"/>
          </a:fillRef>
          <a:effectRef idx="0">
            <a:schemeClr val="accent1"/>
          </a:effectRef>
          <a:fontRef idx="minor">
            <a:schemeClr val="lt1"/>
          </a:fontRef>
        </p:style>
        <p:txBody>
          <a:bodyPr rtlCol="0" anchor="ctr"/>
          <a:lstStyle/>
          <a:p>
            <a:pPr algn="ctr"/>
            <a:r>
              <a:rPr lang="en-US" altLang="ko-KR" sz="1100" dirty="0"/>
              <a:t>service discovery</a:t>
            </a:r>
            <a:endParaRPr lang="ko-KR" altLang="en-US" sz="1100" dirty="0"/>
          </a:p>
        </p:txBody>
      </p:sp>
    </p:spTree>
    <p:extLst>
      <p:ext uri="{BB962C8B-B14F-4D97-AF65-F5344CB8AC3E}">
        <p14:creationId xmlns:p14="http://schemas.microsoft.com/office/powerpoint/2010/main" val="3429825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84</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Feign Client Example</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64633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Add the @EnableFeignClient annotation to the main class or configuration class to allow the app to use the pane</a:t>
            </a:r>
          </a:p>
        </p:txBody>
      </p:sp>
      <p:sp>
        <p:nvSpPr>
          <p:cNvPr id="9" name="직사각형 8">
            <a:extLst>
              <a:ext uri="{FF2B5EF4-FFF2-40B4-BE49-F238E27FC236}">
                <a16:creationId xmlns:a16="http://schemas.microsoft.com/office/drawing/2014/main" id="{76D2B715-CCEC-43D8-817B-779E9D2711E5}"/>
              </a:ext>
            </a:extLst>
          </p:cNvPr>
          <p:cNvSpPr/>
          <p:nvPr/>
        </p:nvSpPr>
        <p:spPr>
          <a:xfrm>
            <a:off x="752753" y="2622288"/>
            <a:ext cx="9128404" cy="3539430"/>
          </a:xfrm>
          <a:prstGeom prst="rect">
            <a:avLst/>
          </a:prstGeom>
        </p:spPr>
        <p:txBody>
          <a:bodyPr wrap="square">
            <a:spAutoFit/>
          </a:bodyPr>
          <a:lstStyle/>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SpringBootApplication</a:t>
            </a:r>
            <a:endParaRPr lang="en-US" altLang="ko-KR" sz="1600" dirty="0">
              <a:solidFill>
                <a:srgbClr val="646464"/>
              </a:solidFill>
              <a:latin typeface="Consolas" panose="020B0609020204030204" pitchFamily="49" charset="0"/>
            </a:endParaRP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EnableDiscoveryClient</a:t>
            </a:r>
            <a:endParaRPr lang="en-US" altLang="ko-KR" sz="1600" dirty="0">
              <a:solidFill>
                <a:srgbClr val="646464"/>
              </a:solidFill>
              <a:latin typeface="Consolas" panose="020B0609020204030204" pitchFamily="49" charset="0"/>
            </a:endParaRP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EnableFeignClients</a:t>
            </a:r>
            <a:endParaRPr lang="en-US" altLang="ko-KR" sz="1600" dirty="0">
              <a:solidFill>
                <a:srgbClr val="646464"/>
              </a:solidFill>
              <a:latin typeface="Consolas" panose="020B0609020204030204" pitchFamily="49" charset="0"/>
            </a:endParaRP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OrderApplication</a:t>
            </a:r>
            <a:r>
              <a:rPr lang="en-US" altLang="ko-KR" sz="1600" b="1" dirty="0">
                <a:solidFill>
                  <a:srgbClr val="000000"/>
                </a:solidFill>
                <a:latin typeface="Consolas" panose="020B0609020204030204" pitchFamily="49" charset="0"/>
              </a:rPr>
              <a:t> {</a:t>
            </a:r>
          </a:p>
          <a:p>
            <a:endParaRPr lang="ko-KR" altLang="en-US" sz="1600" dirty="0">
              <a:latin typeface="Consolas" panose="020B0609020204030204" pitchFamily="49" charset="0"/>
            </a:endParaRPr>
          </a:p>
          <a:p>
            <a:r>
              <a:rPr lang="en-US" altLang="ko-KR" sz="1600" b="1" dirty="0">
                <a:solidFill>
                  <a:srgbClr val="7F0055"/>
                </a:solidFill>
                <a:latin typeface="Consolas" panose="020B0609020204030204" pitchFamily="49" charset="0"/>
              </a:rPr>
              <a:t>  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static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void</a:t>
            </a:r>
            <a:r>
              <a:rPr lang="en-US" altLang="ko-KR" sz="1600" b="1" dirty="0">
                <a:solidFill>
                  <a:srgbClr val="000000"/>
                </a:solidFill>
                <a:latin typeface="Consolas" panose="020B0609020204030204" pitchFamily="49" charset="0"/>
              </a:rPr>
              <a:t> main(String[] </a:t>
            </a:r>
            <a:r>
              <a:rPr lang="en-US" altLang="ko-KR" sz="1600" b="1" dirty="0" err="1">
                <a:solidFill>
                  <a:srgbClr val="6A3E3E"/>
                </a:solidFill>
                <a:latin typeface="Consolas" panose="020B0609020204030204" pitchFamily="49" charset="0"/>
              </a:rPr>
              <a:t>args</a:t>
            </a:r>
            <a:r>
              <a:rPr lang="en-US" altLang="ko-KR" sz="1600" b="1"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    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SpringApplicationBuilder</a:t>
            </a:r>
            <a:r>
              <a:rPr lang="en-US" altLang="ko-KR" sz="1600" b="1" dirty="0">
                <a:solidFill>
                  <a:srgbClr val="000000"/>
                </a:solidFill>
                <a:latin typeface="Consolas" panose="020B0609020204030204" pitchFamily="49" charset="0"/>
              </a:rPr>
              <a:t>(</a:t>
            </a:r>
            <a:r>
              <a:rPr lang="en-US" altLang="ko-KR" sz="1600" b="1" dirty="0" err="1">
                <a:solidFill>
                  <a:srgbClr val="000000"/>
                </a:solidFill>
                <a:latin typeface="Consolas" panose="020B0609020204030204" pitchFamily="49" charset="0"/>
              </a:rPr>
              <a:t>OrderApplication.</a:t>
            </a:r>
            <a:r>
              <a:rPr lang="en-US" altLang="ko-KR" sz="1600" b="1" dirty="0" err="1">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).web(</a:t>
            </a:r>
            <a:r>
              <a:rPr lang="en-US" altLang="ko-KR" sz="1600" b="1" dirty="0">
                <a:solidFill>
                  <a:srgbClr val="7F0055"/>
                </a:solidFill>
                <a:latin typeface="Consolas" panose="020B0609020204030204" pitchFamily="49" charset="0"/>
              </a:rPr>
              <a:t>true</a:t>
            </a:r>
            <a:r>
              <a:rPr lang="en-US" altLang="ko-KR" sz="1600" b="1" dirty="0">
                <a:solidFill>
                  <a:srgbClr val="000000"/>
                </a:solidFill>
                <a:latin typeface="Consolas" panose="020B0609020204030204" pitchFamily="49" charset="0"/>
              </a:rPr>
              <a:t>).run(</a:t>
            </a:r>
            <a:r>
              <a:rPr lang="en-US" altLang="ko-KR" sz="1600" b="1" dirty="0" err="1">
                <a:solidFill>
                  <a:srgbClr val="6A3E3E"/>
                </a:solidFill>
                <a:latin typeface="Consolas" panose="020B0609020204030204" pitchFamily="49" charset="0"/>
              </a:rPr>
              <a:t>args</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p>
          <a:p>
            <a:endParaRPr lang="ko-KR" altLang="en-US" sz="1600" dirty="0">
              <a:latin typeface="Consolas" panose="020B0609020204030204" pitchFamily="49" charset="0"/>
            </a:endParaRPr>
          </a:p>
          <a:p>
            <a:r>
              <a:rPr lang="en-US" altLang="ko-KR" sz="1600" dirty="0">
                <a:solidFill>
                  <a:srgbClr val="646464"/>
                </a:solidFill>
                <a:latin typeface="Consolas" panose="020B0609020204030204" pitchFamily="49" charset="0"/>
              </a:rPr>
              <a:t>  @Bean</a:t>
            </a:r>
          </a:p>
          <a:p>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OrderRepository</a:t>
            </a:r>
            <a:r>
              <a:rPr lang="en-US" altLang="ko-KR" sz="1600" dirty="0">
                <a:solidFill>
                  <a:srgbClr val="000000"/>
                </a:solidFill>
                <a:latin typeface="Consolas" panose="020B0609020204030204" pitchFamily="49" charset="0"/>
              </a:rPr>
              <a:t> repository() {</a:t>
            </a:r>
          </a:p>
          <a:p>
            <a:r>
              <a:rPr lang="en-US" altLang="ko-KR" sz="1600" b="1" dirty="0">
                <a:solidFill>
                  <a:srgbClr val="7F0055"/>
                </a:solidFill>
                <a:latin typeface="Consolas" panose="020B0609020204030204" pitchFamily="49" charset="0"/>
              </a:rPr>
              <a:t>    return</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OrderRepository</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182176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85</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Feign Interface Development</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3010774"/>
          </a:xfrm>
          <a:prstGeom prst="roundRect">
            <a:avLst>
              <a:gd name="adj" fmla="val 4920"/>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Create an interface with an annotation and provide it as a component</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In Feign, the interface uses @FeignClient (name="…") annotation</a:t>
            </a:r>
          </a:p>
          <a:p>
            <a:pPr marL="342900" indent="-342900">
              <a:buFont typeface="Arial" panose="020B0604020202020204" pitchFamily="34" charset="0"/>
              <a:buChar char="•"/>
            </a:pPr>
            <a:r>
              <a:rPr lang="en-US" altLang="ko-KR" sz="2000" dirty="0">
                <a:solidFill>
                  <a:srgbClr val="24292E"/>
                </a:solidFill>
                <a:latin typeface="+mn-ea"/>
                <a:cs typeface="Arial"/>
                <a:sym typeface="Arial"/>
              </a:rPr>
              <a:t>where the name attribute corresponds to the microservice name that is invoked when using service discovery</a:t>
            </a:r>
          </a:p>
          <a:p>
            <a:pPr marL="342900" indent="-342900">
              <a:buFont typeface="Arial" panose="020B0604020202020204" pitchFamily="34" charset="0"/>
              <a:buChar char="•"/>
            </a:pPr>
            <a:r>
              <a:rPr lang="en-US" altLang="ko-KR" sz="2000" dirty="0">
                <a:solidFill>
                  <a:srgbClr val="24292E"/>
                </a:solidFill>
                <a:latin typeface="+mn-ea"/>
                <a:cs typeface="Arial"/>
                <a:sym typeface="Arial"/>
              </a:rPr>
              <a:t>Otherwise this will be used with </a:t>
            </a:r>
            <a:r>
              <a:rPr lang="en-US" altLang="ko-KR" sz="2000" dirty="0" err="1">
                <a:solidFill>
                  <a:srgbClr val="24292E"/>
                </a:solidFill>
                <a:latin typeface="+mn-ea"/>
                <a:cs typeface="Arial"/>
                <a:sym typeface="Arial"/>
              </a:rPr>
              <a:t>url</a:t>
            </a:r>
            <a:r>
              <a:rPr lang="en-US" altLang="ko-KR" sz="2000" dirty="0">
                <a:solidFill>
                  <a:srgbClr val="24292E"/>
                </a:solidFill>
                <a:latin typeface="+mn-ea"/>
                <a:cs typeface="Arial"/>
                <a:sym typeface="Arial"/>
              </a:rPr>
              <a:t> properties with specific network addresses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All methods in the client interface are associated with a specific HTTP API endpoint using @RequestMapping or @GetMapping, @PostMapping, @PutMapping</a:t>
            </a:r>
          </a:p>
        </p:txBody>
      </p:sp>
      <p:sp>
        <p:nvSpPr>
          <p:cNvPr id="5" name="직사각형 4">
            <a:extLst>
              <a:ext uri="{FF2B5EF4-FFF2-40B4-BE49-F238E27FC236}">
                <a16:creationId xmlns:a16="http://schemas.microsoft.com/office/drawing/2014/main" id="{4D1ABB62-93D5-4E19-B51A-C49B24C81957}"/>
              </a:ext>
            </a:extLst>
          </p:cNvPr>
          <p:cNvSpPr/>
          <p:nvPr/>
        </p:nvSpPr>
        <p:spPr>
          <a:xfrm>
            <a:off x="1687304" y="4690599"/>
            <a:ext cx="7905270" cy="1569660"/>
          </a:xfrm>
          <a:prstGeom prst="rect">
            <a:avLst/>
          </a:prstGeom>
        </p:spPr>
        <p:txBody>
          <a:bodyPr wrap="square">
            <a:spAutoFit/>
          </a:bodyPr>
          <a:lstStyle/>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FeignClient</a:t>
            </a:r>
            <a:r>
              <a:rPr lang="en-US" altLang="ko-KR" sz="1600" dirty="0">
                <a:solidFill>
                  <a:srgbClr val="000000"/>
                </a:solidFill>
                <a:latin typeface="Consolas" panose="020B0609020204030204" pitchFamily="49" charset="0"/>
              </a:rPr>
              <a:t>(name = </a:t>
            </a:r>
            <a:r>
              <a:rPr lang="en-US" altLang="ko-KR" sz="1600" dirty="0">
                <a:solidFill>
                  <a:srgbClr val="2A00FF"/>
                </a:solidFill>
                <a:latin typeface="Consolas" panose="020B0609020204030204" pitchFamily="49" charset="0"/>
              </a:rPr>
              <a:t>"account-service"</a:t>
            </a:r>
            <a:r>
              <a:rPr lang="en-US" altLang="ko-KR" sz="1600" dirty="0">
                <a:solidFill>
                  <a:srgbClr val="000000"/>
                </a:solidFill>
                <a:latin typeface="Consolas" panose="020B0609020204030204" pitchFamily="49" charset="0"/>
              </a:rPr>
              <a:t>)</a:t>
            </a: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interface</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AccountClient</a:t>
            </a:r>
            <a:r>
              <a:rPr lang="en-US" altLang="ko-KR" sz="1600" b="1" dirty="0">
                <a:solidFill>
                  <a:srgbClr val="000000"/>
                </a:solidFill>
                <a:latin typeface="Consolas" panose="020B0609020204030204" pitchFamily="49" charset="0"/>
              </a:rPr>
              <a:t> {</a:t>
            </a:r>
          </a:p>
          <a:p>
            <a:r>
              <a:rPr lang="en-US" altLang="ko-KR" sz="1600" dirty="0">
                <a:latin typeface="Consolas" panose="020B0609020204030204" pitchFamily="49" charset="0"/>
              </a:rPr>
              <a:t>  @</a:t>
            </a:r>
            <a:r>
              <a:rPr lang="en-US" altLang="ko-KR" sz="1600" dirty="0" err="1">
                <a:latin typeface="Consolas" panose="020B0609020204030204" pitchFamily="49" charset="0"/>
              </a:rPr>
              <a:t>PutMapping</a:t>
            </a:r>
            <a:r>
              <a:rPr lang="en-US" altLang="ko-KR" sz="1600" dirty="0">
                <a:latin typeface="Consolas" panose="020B0609020204030204" pitchFamily="49" charset="0"/>
              </a:rPr>
              <a:t>(“withdraw/{</a:t>
            </a:r>
            <a:r>
              <a:rPr lang="en-US" altLang="ko-KR" sz="1600" dirty="0" err="1">
                <a:latin typeface="Consolas" panose="020B0609020204030204" pitchFamily="49" charset="0"/>
              </a:rPr>
              <a:t>accountId</a:t>
            </a:r>
            <a:r>
              <a:rPr lang="en-US" altLang="ko-KR" sz="1600" dirty="0">
                <a:latin typeface="Consolas" panose="020B0609020204030204" pitchFamily="49" charset="0"/>
              </a:rPr>
              <a:t>}/{amount}</a:t>
            </a:r>
          </a:p>
          <a:p>
            <a:r>
              <a:rPr lang="en-US" altLang="ko-KR" sz="1600" dirty="0">
                <a:latin typeface="Consolas" panose="020B0609020204030204" pitchFamily="49" charset="0"/>
              </a:rPr>
              <a:t>  Account withdraw(@</a:t>
            </a:r>
            <a:r>
              <a:rPr lang="en-US" altLang="ko-KR" sz="1600" dirty="0" err="1">
                <a:latin typeface="Consolas" panose="020B0609020204030204" pitchFamily="49" charset="0"/>
              </a:rPr>
              <a:t>PathVariable</a:t>
            </a:r>
            <a:r>
              <a:rPr lang="en-US" altLang="ko-KR" sz="1600" dirty="0">
                <a:latin typeface="Consolas" panose="020B0609020204030204" pitchFamily="49" charset="0"/>
              </a:rPr>
              <a:t>(“</a:t>
            </a:r>
            <a:r>
              <a:rPr lang="en-US" altLang="ko-KR" sz="1600" dirty="0" err="1">
                <a:latin typeface="Consolas" panose="020B0609020204030204" pitchFamily="49" charset="0"/>
              </a:rPr>
              <a:t>accountId</a:t>
            </a:r>
            <a:r>
              <a:rPr lang="en-US" altLang="ko-KR" sz="1600" dirty="0">
                <a:latin typeface="Consolas" panose="020B0609020204030204" pitchFamily="49" charset="0"/>
              </a:rPr>
              <a:t>”) Long id, </a:t>
            </a:r>
          </a:p>
          <a:p>
            <a:r>
              <a:rPr lang="en-US" altLang="ko-KR" sz="1600" dirty="0">
                <a:latin typeface="Consolas" panose="020B0609020204030204" pitchFamily="49" charset="0"/>
              </a:rPr>
              <a:t>         @</a:t>
            </a:r>
            <a:r>
              <a:rPr lang="en-US" altLang="ko-KR" sz="1600" dirty="0" err="1">
                <a:latin typeface="Consolas" panose="020B0609020204030204" pitchFamily="49" charset="0"/>
              </a:rPr>
              <a:t>PathVariable</a:t>
            </a:r>
            <a:r>
              <a:rPr lang="en-US" altLang="ko-KR" sz="1600" dirty="0">
                <a:latin typeface="Consolas" panose="020B0609020204030204" pitchFamily="49" charset="0"/>
              </a:rPr>
              <a:t>(“amount”) int amount); </a:t>
            </a:r>
            <a:endParaRPr lang="ko-KR" altLang="en-US" sz="1600" dirty="0">
              <a:latin typeface="Consolas" panose="020B0609020204030204" pitchFamily="49" charset="0"/>
            </a:endParaRPr>
          </a:p>
          <a:p>
            <a:r>
              <a:rPr lang="en-US" altLang="ko-K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0863548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86</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Feign Interface Development</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5" name="직사각형 4">
            <a:extLst>
              <a:ext uri="{FF2B5EF4-FFF2-40B4-BE49-F238E27FC236}">
                <a16:creationId xmlns:a16="http://schemas.microsoft.com/office/drawing/2014/main" id="{4D1ABB62-93D5-4E19-B51A-C49B24C81957}"/>
              </a:ext>
            </a:extLst>
          </p:cNvPr>
          <p:cNvSpPr/>
          <p:nvPr/>
        </p:nvSpPr>
        <p:spPr>
          <a:xfrm>
            <a:off x="1300678" y="1732607"/>
            <a:ext cx="7658308" cy="3293209"/>
          </a:xfrm>
          <a:prstGeom prst="rect">
            <a:avLst/>
          </a:prstGeom>
        </p:spPr>
        <p:txBody>
          <a:bodyPr wrap="square">
            <a:spAutoFit/>
          </a:bodyPr>
          <a:lstStyle/>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FeignClient</a:t>
            </a:r>
            <a:r>
              <a:rPr lang="en-US" altLang="ko-KR" sz="1600" dirty="0">
                <a:solidFill>
                  <a:srgbClr val="000000"/>
                </a:solidFill>
                <a:latin typeface="Consolas" panose="020B0609020204030204" pitchFamily="49" charset="0"/>
              </a:rPr>
              <a:t>(name = </a:t>
            </a:r>
            <a:r>
              <a:rPr lang="en-US" altLang="ko-KR" sz="1600" dirty="0">
                <a:solidFill>
                  <a:srgbClr val="2A00FF"/>
                </a:solidFill>
                <a:latin typeface="Consolas" panose="020B0609020204030204" pitchFamily="49" charset="0"/>
              </a:rPr>
              <a:t>“customer-service"</a:t>
            </a:r>
            <a:r>
              <a:rPr lang="en-US" altLang="ko-KR" sz="1600" dirty="0">
                <a:solidFill>
                  <a:srgbClr val="000000"/>
                </a:solidFill>
                <a:latin typeface="Consolas" panose="020B0609020204030204" pitchFamily="49" charset="0"/>
              </a:rPr>
              <a:t>)</a:t>
            </a: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interface</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CustomerClient</a:t>
            </a:r>
            <a:r>
              <a:rPr lang="en-US" altLang="ko-KR" sz="1600" b="1" dirty="0">
                <a:solidFill>
                  <a:srgbClr val="000000"/>
                </a:solidFill>
                <a:latin typeface="Consolas" panose="020B0609020204030204" pitchFamily="49" charset="0"/>
              </a:rPr>
              <a:t> {</a:t>
            </a:r>
          </a:p>
          <a:p>
            <a:r>
              <a:rPr lang="en-US" altLang="ko-KR" sz="1600" dirty="0">
                <a:latin typeface="Consolas" panose="020B0609020204030204" pitchFamily="49" charset="0"/>
              </a:rPr>
              <a:t>  @</a:t>
            </a:r>
            <a:r>
              <a:rPr lang="en-US" altLang="ko-KR" sz="1600" dirty="0" err="1">
                <a:latin typeface="Consolas" panose="020B0609020204030204" pitchFamily="49" charset="0"/>
              </a:rPr>
              <a:t>GetMapping</a:t>
            </a:r>
            <a:r>
              <a:rPr lang="en-US" altLang="ko-KR" sz="1600" dirty="0">
                <a:latin typeface="Consolas" panose="020B0609020204030204" pitchFamily="49" charset="0"/>
              </a:rPr>
              <a:t>(“</a:t>
            </a:r>
            <a:r>
              <a:rPr lang="en-US" altLang="ko-KR" sz="1600" dirty="0" err="1">
                <a:latin typeface="Consolas" panose="020B0609020204030204" pitchFamily="49" charset="0"/>
              </a:rPr>
              <a:t>withAccounts</a:t>
            </a:r>
            <a:r>
              <a:rPr lang="en-US" altLang="ko-KR" sz="1600" dirty="0">
                <a:latin typeface="Consolas" panose="020B0609020204030204" pitchFamily="49" charset="0"/>
              </a:rPr>
              <a:t>/{</a:t>
            </a:r>
            <a:r>
              <a:rPr lang="en-US" altLang="ko-KR" sz="1600" dirty="0" err="1">
                <a:latin typeface="Consolas" panose="020B0609020204030204" pitchFamily="49" charset="0"/>
              </a:rPr>
              <a:t>customerId</a:t>
            </a:r>
            <a:r>
              <a:rPr lang="en-US" altLang="ko-KR" sz="1600" dirty="0">
                <a:latin typeface="Consolas" panose="020B0609020204030204" pitchFamily="49" charset="0"/>
              </a:rPr>
              <a:t>}”)</a:t>
            </a:r>
          </a:p>
          <a:p>
            <a:r>
              <a:rPr lang="en-US" altLang="ko-KR" sz="1600" dirty="0">
                <a:latin typeface="Consolas" panose="020B0609020204030204" pitchFamily="49" charset="0"/>
              </a:rPr>
              <a:t>  Customer </a:t>
            </a:r>
            <a:r>
              <a:rPr lang="en-US" altLang="ko-KR" sz="1600" dirty="0" err="1">
                <a:latin typeface="Consolas" panose="020B0609020204030204" pitchFamily="49" charset="0"/>
              </a:rPr>
              <a:t>findByIdWithAccounts</a:t>
            </a:r>
            <a:r>
              <a:rPr lang="en-US" altLang="ko-KR" sz="1600" dirty="0">
                <a:latin typeface="Consolas" panose="020B0609020204030204" pitchFamily="49" charset="0"/>
              </a:rPr>
              <a:t>(@</a:t>
            </a:r>
            <a:r>
              <a:rPr lang="en-US" altLang="ko-KR" sz="1600" dirty="0" err="1">
                <a:latin typeface="Consolas" panose="020B0609020204030204" pitchFamily="49" charset="0"/>
              </a:rPr>
              <a:t>PathVariable</a:t>
            </a:r>
            <a:r>
              <a:rPr lang="en-US" altLang="ko-KR" sz="1600" dirty="0">
                <a:latin typeface="Consolas" panose="020B0609020204030204" pitchFamily="49" charset="0"/>
              </a:rPr>
              <a:t>(“</a:t>
            </a:r>
            <a:r>
              <a:rPr lang="en-US" altLang="ko-KR" sz="1600" dirty="0" err="1">
                <a:latin typeface="Consolas" panose="020B0609020204030204" pitchFamily="49" charset="0"/>
              </a:rPr>
              <a:t>customerId</a:t>
            </a:r>
            <a:r>
              <a:rPr lang="en-US" altLang="ko-KR" sz="1600" dirty="0">
                <a:latin typeface="Consolas" panose="020B0609020204030204" pitchFamily="49" charset="0"/>
              </a:rPr>
              <a:t>”) Long </a:t>
            </a:r>
            <a:r>
              <a:rPr lang="en-US" altLang="ko-KR" sz="1600" dirty="0" err="1">
                <a:latin typeface="Consolas" panose="020B0609020204030204" pitchFamily="49" charset="0"/>
              </a:rPr>
              <a:t>customerId</a:t>
            </a:r>
            <a:r>
              <a:rPr lang="en-US" altLang="ko-KR" sz="1600" dirty="0">
                <a:latin typeface="Consolas" panose="020B0609020204030204" pitchFamily="49" charset="0"/>
              </a:rPr>
              <a:t>);</a:t>
            </a:r>
            <a:endParaRPr lang="ko-KR" altLang="en-US" sz="1600" dirty="0">
              <a:latin typeface="Consolas" panose="020B0609020204030204" pitchFamily="49" charset="0"/>
            </a:endParaRPr>
          </a:p>
          <a:p>
            <a:r>
              <a:rPr lang="en-US" altLang="ko-KR" sz="1600" dirty="0">
                <a:solidFill>
                  <a:srgbClr val="000000"/>
                </a:solidFill>
                <a:latin typeface="Consolas" panose="020B0609020204030204" pitchFamily="49" charset="0"/>
              </a:rPr>
              <a:t>}</a:t>
            </a:r>
          </a:p>
          <a:p>
            <a:endParaRPr lang="en-US" altLang="ko-KR" sz="1600" dirty="0">
              <a:solidFill>
                <a:srgbClr val="000000"/>
              </a:solidFill>
              <a:latin typeface="Consolas" panose="020B0609020204030204" pitchFamily="49" charset="0"/>
            </a:endParaRP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FeignClient</a:t>
            </a:r>
            <a:r>
              <a:rPr lang="en-US" altLang="ko-KR" sz="1600" dirty="0">
                <a:solidFill>
                  <a:srgbClr val="000000"/>
                </a:solidFill>
                <a:latin typeface="Consolas" panose="020B0609020204030204" pitchFamily="49" charset="0"/>
              </a:rPr>
              <a:t>(name = </a:t>
            </a:r>
            <a:r>
              <a:rPr lang="en-US" altLang="ko-KR" sz="1600" dirty="0">
                <a:solidFill>
                  <a:srgbClr val="2A00FF"/>
                </a:solidFill>
                <a:latin typeface="Consolas" panose="020B0609020204030204" pitchFamily="49" charset="0"/>
              </a:rPr>
              <a:t>“product-service"</a:t>
            </a:r>
            <a:r>
              <a:rPr lang="en-US" altLang="ko-KR" sz="1600" dirty="0">
                <a:solidFill>
                  <a:srgbClr val="000000"/>
                </a:solidFill>
                <a:latin typeface="Consolas" panose="020B0609020204030204" pitchFamily="49" charset="0"/>
              </a:rPr>
              <a:t>)</a:t>
            </a: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interface</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ProductClient</a:t>
            </a:r>
            <a:r>
              <a:rPr lang="en-US" altLang="ko-KR" sz="1600" b="1" dirty="0">
                <a:solidFill>
                  <a:srgbClr val="000000"/>
                </a:solidFill>
                <a:latin typeface="Consolas" panose="020B0609020204030204" pitchFamily="49" charset="0"/>
              </a:rPr>
              <a:t> {</a:t>
            </a:r>
          </a:p>
          <a:p>
            <a:r>
              <a:rPr lang="en-US" altLang="ko-KR" sz="1600" dirty="0">
                <a:latin typeface="Consolas" panose="020B0609020204030204" pitchFamily="49" charset="0"/>
              </a:rPr>
              <a:t>  @</a:t>
            </a:r>
            <a:r>
              <a:rPr lang="en-US" altLang="ko-KR" sz="1600" dirty="0" err="1">
                <a:latin typeface="Consolas" panose="020B0609020204030204" pitchFamily="49" charset="0"/>
              </a:rPr>
              <a:t>PostMapping</a:t>
            </a:r>
            <a:r>
              <a:rPr lang="en-US" altLang="ko-KR" sz="1600" dirty="0">
                <a:latin typeface="Consolas" panose="020B0609020204030204" pitchFamily="49" charset="0"/>
              </a:rPr>
              <a:t>(“/ids”)</a:t>
            </a:r>
          </a:p>
          <a:p>
            <a:r>
              <a:rPr lang="en-US" altLang="ko-KR" sz="1600" dirty="0">
                <a:latin typeface="Consolas" panose="020B0609020204030204" pitchFamily="49" charset="0"/>
              </a:rPr>
              <a:t>  List&lt;Product </a:t>
            </a:r>
            <a:r>
              <a:rPr lang="en-US" altLang="ko-KR" sz="1600" dirty="0" err="1">
                <a:latin typeface="Consolas" panose="020B0609020204030204" pitchFamily="49" charset="0"/>
              </a:rPr>
              <a:t>findByIds</a:t>
            </a:r>
            <a:r>
              <a:rPr lang="en-US" altLang="ko-KR" sz="1600" dirty="0">
                <a:latin typeface="Consolas" panose="020B0609020204030204" pitchFamily="49" charset="0"/>
              </a:rPr>
              <a:t>(List&lt;Long&gt;ids);</a:t>
            </a:r>
            <a:endParaRPr lang="ko-KR" altLang="en-US" sz="1600" dirty="0">
              <a:latin typeface="Consolas" panose="020B0609020204030204" pitchFamily="49" charset="0"/>
            </a:endParaRPr>
          </a:p>
          <a:p>
            <a:r>
              <a:rPr lang="en-US" altLang="ko-KR" sz="1600" dirty="0">
                <a:solidFill>
                  <a:srgbClr val="000000"/>
                </a:solidFill>
                <a:latin typeface="Consolas" panose="020B0609020204030204" pitchFamily="49" charset="0"/>
              </a:rPr>
              <a:t>}</a:t>
            </a:r>
          </a:p>
          <a:p>
            <a:endParaRPr lang="en-US" altLang="ko-KR"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539131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87</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Feign interface is a spring bin and can be injected into the controller bin</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7" name="직사각형 6">
            <a:extLst>
              <a:ext uri="{FF2B5EF4-FFF2-40B4-BE49-F238E27FC236}">
                <a16:creationId xmlns:a16="http://schemas.microsoft.com/office/drawing/2014/main" id="{CC5C56FF-8209-47B7-9367-592CB8F2C075}"/>
              </a:ext>
            </a:extLst>
          </p:cNvPr>
          <p:cNvSpPr/>
          <p:nvPr/>
        </p:nvSpPr>
        <p:spPr>
          <a:xfrm>
            <a:off x="857484" y="1789389"/>
            <a:ext cx="8632787" cy="1323439"/>
          </a:xfrm>
          <a:prstGeom prst="rect">
            <a:avLst/>
          </a:prstGeom>
        </p:spPr>
        <p:txBody>
          <a:bodyPr wrap="square">
            <a:spAutoFit/>
          </a:bodyPr>
          <a:lstStyle/>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FeignClient</a:t>
            </a:r>
            <a:r>
              <a:rPr lang="en-US" altLang="ko-KR" sz="1600" dirty="0">
                <a:solidFill>
                  <a:srgbClr val="000000"/>
                </a:solidFill>
                <a:latin typeface="Consolas" panose="020B0609020204030204" pitchFamily="49" charset="0"/>
              </a:rPr>
              <a:t>(name = </a:t>
            </a:r>
            <a:r>
              <a:rPr lang="en-US" altLang="ko-KR" sz="1600" dirty="0">
                <a:solidFill>
                  <a:srgbClr val="2A00FF"/>
                </a:solidFill>
                <a:latin typeface="Consolas" panose="020B0609020204030204" pitchFamily="49" charset="0"/>
              </a:rPr>
              <a:t>"account-service"</a:t>
            </a:r>
            <a:r>
              <a:rPr lang="en-US" altLang="ko-KR" sz="1600" dirty="0">
                <a:solidFill>
                  <a:srgbClr val="000000"/>
                </a:solidFill>
                <a:latin typeface="Consolas" panose="020B0609020204030204" pitchFamily="49" charset="0"/>
              </a:rPr>
              <a:t>)</a:t>
            </a: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interface</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AccountClient</a:t>
            </a:r>
            <a:r>
              <a:rPr lang="en-US" altLang="ko-KR" sz="1600" b="1"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GetMapping</a:t>
            </a:r>
            <a:r>
              <a:rPr lang="en-US" altLang="ko-KR" sz="1600" dirty="0">
                <a:solidFill>
                  <a:srgbClr val="000000"/>
                </a:solidFill>
                <a:latin typeface="Consolas" panose="020B0609020204030204" pitchFamily="49" charset="0"/>
              </a:rPr>
              <a:t>(</a:t>
            </a:r>
            <a:r>
              <a:rPr lang="en-US" altLang="ko-KR" sz="1600" dirty="0">
                <a:solidFill>
                  <a:srgbClr val="2A00FF"/>
                </a:solidFill>
                <a:latin typeface="Consolas" panose="020B0609020204030204" pitchFamily="49" charset="0"/>
              </a:rPr>
              <a:t>"/customer/{</a:t>
            </a:r>
            <a:r>
              <a:rPr lang="en-US" altLang="ko-KR" sz="1600" dirty="0" err="1">
                <a:solidFill>
                  <a:srgbClr val="2A00FF"/>
                </a:solidFill>
                <a:latin typeface="Consolas" panose="020B0609020204030204" pitchFamily="49" charset="0"/>
              </a:rPr>
              <a:t>customerId</a:t>
            </a:r>
            <a:r>
              <a:rPr lang="en-US" altLang="ko-KR" sz="1600" dirty="0">
                <a:solidFill>
                  <a:srgbClr val="2A00FF"/>
                </a:solidFill>
                <a:latin typeface="Consolas" panose="020B0609020204030204" pitchFamily="49" charset="0"/>
              </a:rPr>
              <a:t>}"</a:t>
            </a:r>
            <a:r>
              <a:rPr lang="en-US" altLang="ko-KR" sz="1600"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List&lt;Account&gt; </a:t>
            </a:r>
            <a:r>
              <a:rPr lang="en-US" altLang="ko-KR" sz="1600" dirty="0" err="1">
                <a:solidFill>
                  <a:srgbClr val="000000"/>
                </a:solidFill>
                <a:latin typeface="Consolas" panose="020B0609020204030204" pitchFamily="49" charset="0"/>
              </a:rPr>
              <a:t>findByCustomer</a:t>
            </a:r>
            <a:r>
              <a:rPr lang="en-US" altLang="ko-KR" sz="1600" dirty="0">
                <a:solidFill>
                  <a:srgbClr val="000000"/>
                </a:solidFill>
                <a:latin typeface="Consolas" panose="020B0609020204030204" pitchFamily="49" charset="0"/>
              </a:rPr>
              <a:t>(</a:t>
            </a:r>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PathVariable</a:t>
            </a:r>
            <a:r>
              <a:rPr lang="en-US" altLang="ko-KR" sz="1600" dirty="0">
                <a:solidFill>
                  <a:srgbClr val="000000"/>
                </a:solidFill>
                <a:latin typeface="Consolas" panose="020B0609020204030204" pitchFamily="49" charset="0"/>
              </a:rPr>
              <a:t>(</a:t>
            </a:r>
            <a:r>
              <a:rPr lang="en-US" altLang="ko-KR" sz="1600" dirty="0">
                <a:solidFill>
                  <a:srgbClr val="2A00FF"/>
                </a:solidFill>
                <a:latin typeface="Consolas" panose="020B0609020204030204" pitchFamily="49" charset="0"/>
              </a:rPr>
              <a:t>"</a:t>
            </a:r>
            <a:r>
              <a:rPr lang="en-US" altLang="ko-KR" sz="1600" dirty="0" err="1">
                <a:solidFill>
                  <a:srgbClr val="2A00FF"/>
                </a:solidFill>
                <a:latin typeface="Consolas" panose="020B0609020204030204" pitchFamily="49" charset="0"/>
              </a:rPr>
              <a:t>customerId</a:t>
            </a:r>
            <a:r>
              <a:rPr lang="en-US" altLang="ko-KR" sz="1600" dirty="0">
                <a:solidFill>
                  <a:srgbClr val="2A00FF"/>
                </a:solidFill>
                <a:latin typeface="Consolas" panose="020B0609020204030204" pitchFamily="49" charset="0"/>
              </a:rPr>
              <a:t>"</a:t>
            </a:r>
            <a:r>
              <a:rPr lang="en-US" altLang="ko-KR" sz="1600" dirty="0">
                <a:solidFill>
                  <a:srgbClr val="000000"/>
                </a:solidFill>
                <a:latin typeface="Consolas" panose="020B0609020204030204" pitchFamily="49" charset="0"/>
              </a:rPr>
              <a:t>) Long </a:t>
            </a:r>
            <a:r>
              <a:rPr lang="en-US" altLang="ko-KR" sz="1600" dirty="0" err="1">
                <a:solidFill>
                  <a:srgbClr val="6A3E3E"/>
                </a:solidFill>
                <a:latin typeface="Consolas" panose="020B0609020204030204" pitchFamily="49" charset="0"/>
              </a:rPr>
              <a:t>customerId</a:t>
            </a:r>
            <a:r>
              <a:rPr lang="en-US" altLang="ko-KR" sz="1600" dirty="0">
                <a:solidFill>
                  <a:srgbClr val="000000"/>
                </a:solidFill>
                <a:latin typeface="Consolas" panose="020B0609020204030204" pitchFamily="49" charset="0"/>
              </a:rPr>
              <a:t>);</a:t>
            </a:r>
            <a:endParaRPr lang="ko-KR" altLang="en-US" sz="1600" dirty="0">
              <a:latin typeface="Consolas" panose="020B0609020204030204" pitchFamily="49" charset="0"/>
            </a:endParaRPr>
          </a:p>
          <a:p>
            <a:r>
              <a:rPr lang="en-US" altLang="ko-KR" sz="1600" dirty="0">
                <a:solidFill>
                  <a:srgbClr val="000000"/>
                </a:solidFill>
                <a:latin typeface="Consolas" panose="020B0609020204030204" pitchFamily="49" charset="0"/>
              </a:rPr>
              <a:t>}</a:t>
            </a:r>
          </a:p>
        </p:txBody>
      </p:sp>
      <p:sp>
        <p:nvSpPr>
          <p:cNvPr id="8" name="직사각형 7">
            <a:extLst>
              <a:ext uri="{FF2B5EF4-FFF2-40B4-BE49-F238E27FC236}">
                <a16:creationId xmlns:a16="http://schemas.microsoft.com/office/drawing/2014/main" id="{877242A1-82E2-44DC-9C98-2F2F11CDF085}"/>
              </a:ext>
            </a:extLst>
          </p:cNvPr>
          <p:cNvSpPr/>
          <p:nvPr/>
        </p:nvSpPr>
        <p:spPr>
          <a:xfrm>
            <a:off x="857484" y="3614562"/>
            <a:ext cx="4953000" cy="584775"/>
          </a:xfrm>
          <a:prstGeom prst="rect">
            <a:avLst/>
          </a:prstGeom>
        </p:spPr>
        <p:txBody>
          <a:bodyPr>
            <a:spAutoFit/>
          </a:bodyPr>
          <a:lstStyle/>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Autowired</a:t>
            </a:r>
            <a:endParaRPr lang="en-US" altLang="ko-KR" sz="1600" dirty="0">
              <a:solidFill>
                <a:srgbClr val="646464"/>
              </a:solidFill>
              <a:latin typeface="Consolas" panose="020B0609020204030204" pitchFamily="49" charset="0"/>
            </a:endParaRPr>
          </a:p>
          <a:p>
            <a:r>
              <a:rPr lang="en-US" altLang="ko-KR" sz="1600" dirty="0" err="1">
                <a:solidFill>
                  <a:srgbClr val="000000"/>
                </a:solidFill>
                <a:latin typeface="Consolas" panose="020B0609020204030204" pitchFamily="49" charset="0"/>
              </a:rPr>
              <a:t>AccountClient</a:t>
            </a:r>
            <a:r>
              <a:rPr lang="en-US" altLang="ko-KR" sz="1600" dirty="0">
                <a:solidFill>
                  <a:srgbClr val="000000"/>
                </a:solidFill>
                <a:latin typeface="Consolas" panose="020B0609020204030204" pitchFamily="49" charset="0"/>
              </a:rPr>
              <a:t> </a:t>
            </a:r>
            <a:r>
              <a:rPr lang="en-US" altLang="ko-KR" sz="1600" dirty="0" err="1">
                <a:solidFill>
                  <a:srgbClr val="0000C0"/>
                </a:solidFill>
                <a:latin typeface="Consolas" panose="020B0609020204030204" pitchFamily="49" charset="0"/>
              </a:rPr>
              <a:t>accountClient</a:t>
            </a:r>
            <a:r>
              <a:rPr lang="en-US" altLang="ko-KR" sz="1600" dirty="0">
                <a:solidFill>
                  <a:srgbClr val="000000"/>
                </a:solidFill>
                <a:latin typeface="Consolas" panose="020B0609020204030204" pitchFamily="49" charset="0"/>
              </a:rPr>
              <a:t>;</a:t>
            </a:r>
            <a:endParaRPr lang="ko-KR" altLang="en-US" dirty="0"/>
          </a:p>
        </p:txBody>
      </p:sp>
      <p:sp>
        <p:nvSpPr>
          <p:cNvPr id="9" name="직사각형 8">
            <a:extLst>
              <a:ext uri="{FF2B5EF4-FFF2-40B4-BE49-F238E27FC236}">
                <a16:creationId xmlns:a16="http://schemas.microsoft.com/office/drawing/2014/main" id="{BC81CD01-E6DF-4C01-8FA3-0F62073A1D3D}"/>
              </a:ext>
            </a:extLst>
          </p:cNvPr>
          <p:cNvSpPr/>
          <p:nvPr/>
        </p:nvSpPr>
        <p:spPr>
          <a:xfrm>
            <a:off x="857484" y="4218970"/>
            <a:ext cx="8701798" cy="2308324"/>
          </a:xfrm>
          <a:prstGeom prst="rect">
            <a:avLst/>
          </a:prstGeom>
        </p:spPr>
        <p:txBody>
          <a:bodyPr wrap="square">
            <a:spAutoFit/>
          </a:bodyPr>
          <a:lstStyle/>
          <a:p>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GetMapping</a:t>
            </a:r>
            <a:r>
              <a:rPr lang="en-US" altLang="ko-KR" sz="1600" dirty="0">
                <a:solidFill>
                  <a:srgbClr val="000000"/>
                </a:solidFill>
                <a:latin typeface="Consolas" panose="020B0609020204030204" pitchFamily="49" charset="0"/>
              </a:rPr>
              <a:t>(</a:t>
            </a:r>
            <a:r>
              <a:rPr lang="en-US" altLang="ko-KR" sz="1600" dirty="0">
                <a:solidFill>
                  <a:srgbClr val="2A00FF"/>
                </a:solidFill>
                <a:latin typeface="Consolas" panose="020B0609020204030204" pitchFamily="49" charset="0"/>
              </a:rPr>
              <a:t>"/</a:t>
            </a:r>
            <a:r>
              <a:rPr lang="en-US" altLang="ko-KR" sz="1600" dirty="0" err="1">
                <a:solidFill>
                  <a:srgbClr val="2A00FF"/>
                </a:solidFill>
                <a:latin typeface="Consolas" panose="020B0609020204030204" pitchFamily="49" charset="0"/>
              </a:rPr>
              <a:t>withAccounts</a:t>
            </a:r>
            <a:r>
              <a:rPr lang="en-US" altLang="ko-KR" sz="1600" dirty="0">
                <a:solidFill>
                  <a:srgbClr val="2A00FF"/>
                </a:solidFill>
                <a:latin typeface="Consolas" panose="020B0609020204030204" pitchFamily="49" charset="0"/>
              </a:rPr>
              <a:t>/{id}"</a:t>
            </a:r>
            <a:r>
              <a:rPr lang="en-US" altLang="ko-KR" sz="1600" dirty="0">
                <a:solidFill>
                  <a:srgbClr val="000000"/>
                </a:solidFill>
                <a:latin typeface="Consolas" panose="020B0609020204030204" pitchFamily="49" charset="0"/>
              </a:rPr>
              <a:t>)</a:t>
            </a: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Customer </a:t>
            </a:r>
            <a:r>
              <a:rPr lang="en-US" altLang="ko-KR" sz="1600" b="1" dirty="0" err="1">
                <a:solidFill>
                  <a:srgbClr val="000000"/>
                </a:solidFill>
                <a:latin typeface="Consolas" panose="020B0609020204030204" pitchFamily="49" charset="0"/>
              </a:rPr>
              <a:t>findByIdWithAccounts</a:t>
            </a:r>
            <a:r>
              <a:rPr lang="en-US" altLang="ko-KR" sz="1600" b="1" dirty="0">
                <a:solidFill>
                  <a:srgbClr val="000000"/>
                </a:solidFill>
                <a:latin typeface="Consolas" panose="020B0609020204030204" pitchFamily="49" charset="0"/>
              </a:rPr>
              <a:t>(</a:t>
            </a:r>
            <a:r>
              <a:rPr lang="en-US" altLang="ko-KR" sz="1600" b="1" dirty="0">
                <a:solidFill>
                  <a:srgbClr val="646464"/>
                </a:solidFill>
                <a:latin typeface="Consolas" panose="020B0609020204030204" pitchFamily="49" charset="0"/>
              </a:rPr>
              <a:t>@</a:t>
            </a:r>
            <a:r>
              <a:rPr lang="en-US" altLang="ko-KR" sz="1600" b="1" dirty="0" err="1">
                <a:solidFill>
                  <a:srgbClr val="646464"/>
                </a:solidFill>
                <a:latin typeface="Consolas" panose="020B0609020204030204" pitchFamily="49" charset="0"/>
              </a:rPr>
              <a:t>PathVariable</a:t>
            </a:r>
            <a:r>
              <a:rPr lang="en-US" altLang="ko-KR" sz="1600" b="1" dirty="0">
                <a:solidFill>
                  <a:srgbClr val="000000"/>
                </a:solidFill>
                <a:latin typeface="Consolas" panose="020B0609020204030204" pitchFamily="49" charset="0"/>
              </a:rPr>
              <a:t>(</a:t>
            </a:r>
            <a:r>
              <a:rPr lang="en-US" altLang="ko-KR" sz="1600" b="1" dirty="0">
                <a:solidFill>
                  <a:srgbClr val="2A00FF"/>
                </a:solidFill>
                <a:latin typeface="Consolas" panose="020B0609020204030204" pitchFamily="49" charset="0"/>
              </a:rPr>
              <a:t>"id"</a:t>
            </a:r>
            <a:r>
              <a:rPr lang="en-US" altLang="ko-KR" sz="1600" b="1" dirty="0">
                <a:solidFill>
                  <a:srgbClr val="000000"/>
                </a:solidFill>
                <a:latin typeface="Consolas" panose="020B0609020204030204" pitchFamily="49" charset="0"/>
              </a:rPr>
              <a:t>) Long </a:t>
            </a:r>
            <a:r>
              <a:rPr lang="en-US" altLang="ko-KR" sz="1600" b="1" dirty="0">
                <a:solidFill>
                  <a:srgbClr val="6A3E3E"/>
                </a:solidFill>
                <a:latin typeface="Consolas" panose="020B0609020204030204" pitchFamily="49" charset="0"/>
              </a:rPr>
              <a:t>id</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throws</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JsonProcessingException</a:t>
            </a:r>
            <a:r>
              <a:rPr lang="en-US" altLang="ko-KR" sz="1600" b="1"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List&lt;Account&gt; </a:t>
            </a:r>
            <a:r>
              <a:rPr lang="en-US" altLang="ko-KR" sz="1600" dirty="0">
                <a:solidFill>
                  <a:srgbClr val="6A3E3E"/>
                </a:solidFill>
                <a:latin typeface="Consolas" panose="020B0609020204030204" pitchFamily="49" charset="0"/>
              </a:rPr>
              <a:t>accounts</a:t>
            </a:r>
            <a:r>
              <a:rPr lang="en-US" altLang="ko-KR" sz="1600" dirty="0">
                <a:solidFill>
                  <a:srgbClr val="000000"/>
                </a:solidFill>
                <a:latin typeface="Consolas" panose="020B0609020204030204" pitchFamily="49" charset="0"/>
              </a:rPr>
              <a:t> = </a:t>
            </a:r>
            <a:r>
              <a:rPr lang="en-US" altLang="ko-KR" sz="1600" dirty="0" err="1">
                <a:solidFill>
                  <a:srgbClr val="0000C0"/>
                </a:solidFill>
                <a:latin typeface="Consolas" panose="020B0609020204030204" pitchFamily="49" charset="0"/>
              </a:rPr>
              <a:t>accountClient</a:t>
            </a:r>
            <a:r>
              <a:rPr lang="en-US" altLang="ko-KR" sz="1600" dirty="0" err="1">
                <a:solidFill>
                  <a:srgbClr val="000000"/>
                </a:solidFill>
                <a:latin typeface="Consolas" panose="020B0609020204030204" pitchFamily="49" charset="0"/>
              </a:rPr>
              <a:t>.findByCustomer</a:t>
            </a:r>
            <a:r>
              <a:rPr lang="en-US" altLang="ko-KR" sz="1600" dirty="0">
                <a:solidFill>
                  <a:srgbClr val="000000"/>
                </a:solidFill>
                <a:latin typeface="Consolas" panose="020B0609020204030204" pitchFamily="49" charset="0"/>
              </a:rPr>
              <a:t>(</a:t>
            </a:r>
            <a:r>
              <a:rPr lang="en-US" altLang="ko-KR" sz="1600" dirty="0">
                <a:solidFill>
                  <a:srgbClr val="6A3E3E"/>
                </a:solidFill>
                <a:latin typeface="Consolas" panose="020B0609020204030204" pitchFamily="49" charset="0"/>
              </a:rPr>
              <a:t>id</a:t>
            </a:r>
            <a:r>
              <a:rPr lang="en-US" altLang="ko-KR" sz="1600" dirty="0">
                <a:solidFill>
                  <a:srgbClr val="000000"/>
                </a:solidFill>
                <a:latin typeface="Consolas" panose="020B0609020204030204" pitchFamily="49" charset="0"/>
              </a:rPr>
              <a:t>);</a:t>
            </a:r>
          </a:p>
          <a:p>
            <a:r>
              <a:rPr lang="en-US" altLang="ko-KR" sz="1600" b="1" i="1" dirty="0">
                <a:solidFill>
                  <a:srgbClr val="0000C0"/>
                </a:solidFill>
                <a:latin typeface="Consolas" panose="020B0609020204030204" pitchFamily="49" charset="0"/>
              </a:rPr>
              <a:t>LOGGER</a:t>
            </a:r>
            <a:r>
              <a:rPr lang="en-US" altLang="ko-KR" sz="1600" b="1" i="1" dirty="0">
                <a:solidFill>
                  <a:srgbClr val="000000"/>
                </a:solidFill>
                <a:latin typeface="Consolas" panose="020B0609020204030204" pitchFamily="49" charset="0"/>
              </a:rPr>
              <a:t>.info(</a:t>
            </a:r>
            <a:r>
              <a:rPr lang="en-US" altLang="ko-KR" sz="1600" b="1" i="1" dirty="0">
                <a:solidFill>
                  <a:srgbClr val="2A00FF"/>
                </a:solidFill>
                <a:latin typeface="Consolas" panose="020B0609020204030204" pitchFamily="49" charset="0"/>
              </a:rPr>
              <a:t>"Accounts found: {}"</a:t>
            </a:r>
            <a:r>
              <a:rPr lang="en-US" altLang="ko-KR" sz="1600" b="1" i="1" dirty="0">
                <a:solidFill>
                  <a:srgbClr val="000000"/>
                </a:solidFill>
                <a:latin typeface="Consolas" panose="020B0609020204030204" pitchFamily="49" charset="0"/>
              </a:rPr>
              <a:t>, </a:t>
            </a:r>
            <a:r>
              <a:rPr lang="en-US" altLang="ko-KR" sz="1600" b="1" i="1" dirty="0" err="1">
                <a:solidFill>
                  <a:srgbClr val="0000C0"/>
                </a:solidFill>
                <a:latin typeface="Consolas" panose="020B0609020204030204" pitchFamily="49" charset="0"/>
              </a:rPr>
              <a:t>mapper</a:t>
            </a:r>
            <a:r>
              <a:rPr lang="en-US" altLang="ko-KR" sz="1600" b="1" i="1" dirty="0" err="1">
                <a:solidFill>
                  <a:srgbClr val="000000"/>
                </a:solidFill>
                <a:latin typeface="Consolas" panose="020B0609020204030204" pitchFamily="49" charset="0"/>
              </a:rPr>
              <a:t>.writeValueAsString</a:t>
            </a:r>
            <a:r>
              <a:rPr lang="en-US" altLang="ko-KR" sz="1600" b="1" i="1" dirty="0">
                <a:solidFill>
                  <a:srgbClr val="000000"/>
                </a:solidFill>
                <a:latin typeface="Consolas" panose="020B0609020204030204" pitchFamily="49" charset="0"/>
              </a:rPr>
              <a:t>(</a:t>
            </a:r>
            <a:r>
              <a:rPr lang="en-US" altLang="ko-KR" sz="1600" b="1" i="1" dirty="0">
                <a:solidFill>
                  <a:srgbClr val="6A3E3E"/>
                </a:solidFill>
                <a:latin typeface="Consolas" panose="020B0609020204030204" pitchFamily="49" charset="0"/>
              </a:rPr>
              <a:t>accounts</a:t>
            </a:r>
            <a:r>
              <a:rPr lang="en-US" altLang="ko-KR" sz="1600" b="1" i="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Customer </a:t>
            </a:r>
            <a:r>
              <a:rPr lang="en-US" altLang="ko-KR" sz="1600" dirty="0">
                <a:solidFill>
                  <a:srgbClr val="6A3E3E"/>
                </a:solidFill>
                <a:latin typeface="Consolas" panose="020B0609020204030204" pitchFamily="49" charset="0"/>
              </a:rPr>
              <a:t>c</a:t>
            </a:r>
            <a:r>
              <a:rPr lang="en-US" altLang="ko-KR" sz="1600" dirty="0">
                <a:solidFill>
                  <a:srgbClr val="000000"/>
                </a:solidFill>
                <a:latin typeface="Consolas" panose="020B0609020204030204" pitchFamily="49" charset="0"/>
              </a:rPr>
              <a:t> = </a:t>
            </a:r>
            <a:r>
              <a:rPr lang="en-US" altLang="ko-KR" sz="1600" dirty="0" err="1">
                <a:solidFill>
                  <a:srgbClr val="0000C0"/>
                </a:solidFill>
                <a:latin typeface="Consolas" panose="020B0609020204030204" pitchFamily="49" charset="0"/>
              </a:rPr>
              <a:t>repository</a:t>
            </a:r>
            <a:r>
              <a:rPr lang="en-US" altLang="ko-KR" sz="1600" dirty="0" err="1">
                <a:solidFill>
                  <a:srgbClr val="000000"/>
                </a:solidFill>
                <a:latin typeface="Consolas" panose="020B0609020204030204" pitchFamily="49" charset="0"/>
              </a:rPr>
              <a:t>.findById</a:t>
            </a:r>
            <a:r>
              <a:rPr lang="en-US" altLang="ko-KR" sz="1600" dirty="0">
                <a:solidFill>
                  <a:srgbClr val="000000"/>
                </a:solidFill>
                <a:latin typeface="Consolas" panose="020B0609020204030204" pitchFamily="49" charset="0"/>
              </a:rPr>
              <a:t>(</a:t>
            </a:r>
            <a:r>
              <a:rPr lang="en-US" altLang="ko-KR" sz="1600" dirty="0">
                <a:solidFill>
                  <a:srgbClr val="6A3E3E"/>
                </a:solidFill>
                <a:latin typeface="Consolas" panose="020B0609020204030204" pitchFamily="49" charset="0"/>
              </a:rPr>
              <a:t>id</a:t>
            </a:r>
            <a:r>
              <a:rPr lang="en-US" altLang="ko-KR" sz="1600" dirty="0">
                <a:solidFill>
                  <a:srgbClr val="000000"/>
                </a:solidFill>
                <a:latin typeface="Consolas" panose="020B0609020204030204" pitchFamily="49" charset="0"/>
              </a:rPr>
              <a:t>);</a:t>
            </a:r>
          </a:p>
          <a:p>
            <a:r>
              <a:rPr lang="en-US" altLang="ko-KR" sz="1600" dirty="0" err="1">
                <a:solidFill>
                  <a:srgbClr val="6A3E3E"/>
                </a:solidFill>
                <a:latin typeface="Consolas" panose="020B0609020204030204" pitchFamily="49" charset="0"/>
              </a:rPr>
              <a:t>c</a:t>
            </a:r>
            <a:r>
              <a:rPr lang="en-US" altLang="ko-KR" sz="1600" dirty="0" err="1">
                <a:solidFill>
                  <a:srgbClr val="000000"/>
                </a:solidFill>
                <a:latin typeface="Consolas" panose="020B0609020204030204" pitchFamily="49" charset="0"/>
              </a:rPr>
              <a:t>.setAccounts</a:t>
            </a:r>
            <a:r>
              <a:rPr lang="en-US" altLang="ko-KR" sz="1600" dirty="0">
                <a:solidFill>
                  <a:srgbClr val="000000"/>
                </a:solidFill>
                <a:latin typeface="Consolas" panose="020B0609020204030204" pitchFamily="49" charset="0"/>
              </a:rPr>
              <a:t>(</a:t>
            </a:r>
            <a:r>
              <a:rPr lang="en-US" altLang="ko-KR" sz="1600" dirty="0">
                <a:solidFill>
                  <a:srgbClr val="6A3E3E"/>
                </a:solidFill>
                <a:latin typeface="Consolas" panose="020B0609020204030204" pitchFamily="49" charset="0"/>
              </a:rPr>
              <a:t>accounts</a:t>
            </a:r>
            <a:r>
              <a:rPr lang="en-US" altLang="ko-KR" sz="1600" dirty="0">
                <a:solidFill>
                  <a:srgbClr val="000000"/>
                </a:solidFill>
                <a:latin typeface="Consolas" panose="020B0609020204030204" pitchFamily="49" charset="0"/>
              </a:rPr>
              <a:t>);</a:t>
            </a:r>
          </a:p>
          <a:p>
            <a:r>
              <a:rPr lang="en-US" altLang="ko-KR" sz="1600" b="1" dirty="0">
                <a:solidFill>
                  <a:srgbClr val="7F0055"/>
                </a:solidFill>
                <a:latin typeface="Consolas" panose="020B0609020204030204" pitchFamily="49" charset="0"/>
              </a:rPr>
              <a:t>return</a:t>
            </a:r>
            <a:r>
              <a:rPr lang="en-US" altLang="ko-KR" sz="1600" b="1" dirty="0">
                <a:solidFill>
                  <a:srgbClr val="000000"/>
                </a:solidFill>
                <a:latin typeface="Consolas" panose="020B0609020204030204" pitchFamily="49" charset="0"/>
              </a:rPr>
              <a:t> </a:t>
            </a:r>
            <a:r>
              <a:rPr lang="en-US" altLang="ko-KR" sz="1600" b="1" dirty="0">
                <a:solidFill>
                  <a:srgbClr val="6A3E3E"/>
                </a:solidFill>
                <a:latin typeface="Consolas" panose="020B0609020204030204" pitchFamily="49" charset="0"/>
              </a:rPr>
              <a:t>c</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a:t>
            </a:r>
            <a:endParaRPr lang="ko-KR" altLang="en-US" dirty="0"/>
          </a:p>
        </p:txBody>
      </p:sp>
      <p:cxnSp>
        <p:nvCxnSpPr>
          <p:cNvPr id="11" name="직선 연결선 10">
            <a:extLst>
              <a:ext uri="{FF2B5EF4-FFF2-40B4-BE49-F238E27FC236}">
                <a16:creationId xmlns:a16="http://schemas.microsoft.com/office/drawing/2014/main" id="{D7546B63-6828-4511-B29C-FB3C567E2C65}"/>
              </a:ext>
            </a:extLst>
          </p:cNvPr>
          <p:cNvCxnSpPr/>
          <p:nvPr/>
        </p:nvCxnSpPr>
        <p:spPr>
          <a:xfrm>
            <a:off x="593476" y="3403121"/>
            <a:ext cx="8965806"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382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88</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err="1"/>
              <a:t>application.yml</a:t>
            </a:r>
            <a:endParaRPr lang="en-US" altLang="ko-KR" dirty="0"/>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7" name="직사각형 6">
            <a:extLst>
              <a:ext uri="{FF2B5EF4-FFF2-40B4-BE49-F238E27FC236}">
                <a16:creationId xmlns:a16="http://schemas.microsoft.com/office/drawing/2014/main" id="{8242CAF1-EBD9-4E56-B0E0-FD5B052D3E10}"/>
              </a:ext>
            </a:extLst>
          </p:cNvPr>
          <p:cNvSpPr/>
          <p:nvPr/>
        </p:nvSpPr>
        <p:spPr>
          <a:xfrm>
            <a:off x="461398" y="1819645"/>
            <a:ext cx="4953000" cy="5016758"/>
          </a:xfrm>
          <a:prstGeom prst="rect">
            <a:avLst/>
          </a:prstGeom>
        </p:spPr>
        <p:txBody>
          <a:bodyPr>
            <a:spAutoFit/>
          </a:bodyPr>
          <a:lstStyle/>
          <a:p>
            <a:r>
              <a:rPr lang="en-US" altLang="ko-KR" sz="1600" dirty="0">
                <a:solidFill>
                  <a:srgbClr val="00C832"/>
                </a:solidFill>
                <a:latin typeface="Consolas" panose="020B0609020204030204" pitchFamily="49" charset="0"/>
              </a:rPr>
              <a:t>spring:</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application:</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name:</a:t>
            </a:r>
            <a:r>
              <a:rPr lang="en-US" altLang="ko-KR" sz="1600" dirty="0">
                <a:solidFill>
                  <a:srgbClr val="000000"/>
                </a:solidFill>
                <a:latin typeface="Consolas" panose="020B0609020204030204" pitchFamily="49" charset="0"/>
              </a:rPr>
              <a:t> order-service</a:t>
            </a:r>
          </a:p>
          <a:p>
            <a:r>
              <a:rPr lang="en-US" altLang="ko-KR" sz="1600" dirty="0">
                <a:solidFill>
                  <a:srgbClr val="000000"/>
                </a:solidFill>
                <a:latin typeface="Consolas" panose="020B0609020204030204" pitchFamily="49" charset="0"/>
              </a:rPr>
              <a:t>---</a:t>
            </a:r>
          </a:p>
          <a:p>
            <a:r>
              <a:rPr lang="en-US" altLang="ko-KR" sz="1600" dirty="0">
                <a:solidFill>
                  <a:srgbClr val="00C832"/>
                </a:solidFill>
                <a:latin typeface="Consolas" panose="020B0609020204030204" pitchFamily="49" charset="0"/>
              </a:rPr>
              <a:t>spring:</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profiles:</a:t>
            </a:r>
            <a:r>
              <a:rPr lang="en-US" altLang="ko-KR" sz="1600" dirty="0">
                <a:solidFill>
                  <a:srgbClr val="000000"/>
                </a:solidFill>
                <a:latin typeface="Consolas" panose="020B0609020204030204" pitchFamily="49" charset="0"/>
              </a:rPr>
              <a:t> zone1</a:t>
            </a:r>
          </a:p>
          <a:p>
            <a:r>
              <a:rPr lang="ko-KR" altLang="en-US" sz="1600" dirty="0">
                <a:solidFill>
                  <a:srgbClr val="000000"/>
                </a:solidFill>
                <a:latin typeface="Consolas" panose="020B0609020204030204" pitchFamily="49" charset="0"/>
              </a:rPr>
              <a:t>        </a:t>
            </a:r>
          </a:p>
          <a:p>
            <a:r>
              <a:rPr lang="en-US" altLang="ko-KR" sz="1600" dirty="0">
                <a:solidFill>
                  <a:srgbClr val="00C832"/>
                </a:solidFill>
                <a:latin typeface="Consolas" panose="020B0609020204030204" pitchFamily="49" charset="0"/>
              </a:rPr>
              <a:t>server:</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port:</a:t>
            </a:r>
            <a:r>
              <a:rPr lang="en-US" altLang="ko-KR" sz="1600" dirty="0">
                <a:solidFill>
                  <a:srgbClr val="000000"/>
                </a:solidFill>
                <a:latin typeface="Consolas" panose="020B0609020204030204" pitchFamily="49" charset="0"/>
              </a:rPr>
              <a:t> ${PORT:8090}</a:t>
            </a:r>
          </a:p>
          <a:p>
            <a:r>
              <a:rPr lang="ko-KR" altLang="en-US" sz="1600" dirty="0">
                <a:solidFill>
                  <a:srgbClr val="000000"/>
                </a:solidFill>
                <a:latin typeface="Consolas" panose="020B0609020204030204" pitchFamily="49" charset="0"/>
              </a:rPr>
              <a:t>  </a:t>
            </a:r>
          </a:p>
          <a:p>
            <a:r>
              <a:rPr lang="en-US" altLang="ko-KR" sz="1600"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instance:</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metadataMap</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zone:</a:t>
            </a:r>
            <a:r>
              <a:rPr lang="en-US" altLang="ko-KR" sz="1600" dirty="0">
                <a:solidFill>
                  <a:srgbClr val="000000"/>
                </a:solidFill>
                <a:latin typeface="Consolas" panose="020B0609020204030204" pitchFamily="49" charset="0"/>
              </a:rPr>
              <a:t> zone1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client:</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serviceUrl</a:t>
            </a:r>
            <a:r>
              <a:rPr lang="en-US" altLang="ko-KR" sz="1600" dirty="0">
                <a:solidFill>
                  <a:srgbClr val="00C832"/>
                </a:solidFill>
                <a:latin typeface="Consolas" panose="020B0609020204030204" pitchFamily="49" charset="0"/>
              </a:rPr>
              <a:t>:</a:t>
            </a:r>
          </a:p>
          <a:p>
            <a:r>
              <a:rPr lang="it-IT" altLang="ko-KR" sz="1600" dirty="0">
                <a:solidFill>
                  <a:srgbClr val="000000"/>
                </a:solidFill>
                <a:latin typeface="Consolas" panose="020B0609020204030204" pitchFamily="49" charset="0"/>
              </a:rPr>
              <a:t>      </a:t>
            </a:r>
            <a:r>
              <a:rPr lang="it-IT" altLang="ko-KR" sz="1600" dirty="0">
                <a:solidFill>
                  <a:srgbClr val="00C832"/>
                </a:solidFill>
                <a:latin typeface="Consolas" panose="020B0609020204030204" pitchFamily="49" charset="0"/>
              </a:rPr>
              <a:t>defaultZone:</a:t>
            </a:r>
            <a:r>
              <a:rPr lang="it-IT" altLang="ko-KR" sz="1600" dirty="0">
                <a:solidFill>
                  <a:srgbClr val="000000"/>
                </a:solidFill>
                <a:latin typeface="Consolas" panose="020B0609020204030204" pitchFamily="49" charset="0"/>
              </a:rPr>
              <a:t> http://localhost:8761/eureka/</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preferSameZoneEureka</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a:t>
            </a:r>
            <a:r>
              <a:rPr lang="en-US" altLang="ko-KR" sz="1600" b="1" dirty="0">
                <a:solidFill>
                  <a:srgbClr val="094F05"/>
                </a:solidFill>
                <a:latin typeface="Consolas" panose="020B0609020204030204" pitchFamily="49" charset="0"/>
              </a:rPr>
              <a:t>true</a:t>
            </a:r>
          </a:p>
          <a:p>
            <a:r>
              <a:rPr lang="ko-KR" altLang="en-US" sz="1600" dirty="0">
                <a:solidFill>
                  <a:srgbClr val="000000"/>
                </a:solidFill>
                <a:latin typeface="Consolas" panose="020B0609020204030204" pitchFamily="49" charset="0"/>
              </a:rPr>
              <a:t>      </a:t>
            </a:r>
          </a:p>
        </p:txBody>
      </p:sp>
      <p:sp>
        <p:nvSpPr>
          <p:cNvPr id="11" name="직사각형 10">
            <a:extLst>
              <a:ext uri="{FF2B5EF4-FFF2-40B4-BE49-F238E27FC236}">
                <a16:creationId xmlns:a16="http://schemas.microsoft.com/office/drawing/2014/main" id="{3E2014DA-3E53-4B84-ABC5-1E643BC0BB2A}"/>
              </a:ext>
            </a:extLst>
          </p:cNvPr>
          <p:cNvSpPr/>
          <p:nvPr/>
        </p:nvSpPr>
        <p:spPr>
          <a:xfrm>
            <a:off x="4780025" y="2188977"/>
            <a:ext cx="4953000" cy="4278094"/>
          </a:xfrm>
          <a:prstGeom prst="rect">
            <a:avLst/>
          </a:prstGeom>
        </p:spPr>
        <p:txBody>
          <a:bodyPr>
            <a:spAutoFit/>
          </a:bodyPr>
          <a:lstStyle/>
          <a:p>
            <a:r>
              <a:rPr lang="ko-KR" altLang="en-US"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a:t>
            </a:r>
          </a:p>
          <a:p>
            <a:r>
              <a:rPr lang="en-US" altLang="ko-KR" sz="1600" dirty="0">
                <a:solidFill>
                  <a:srgbClr val="00C832"/>
                </a:solidFill>
                <a:latin typeface="Consolas" panose="020B0609020204030204" pitchFamily="49" charset="0"/>
              </a:rPr>
              <a:t>spring:</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profiles:</a:t>
            </a:r>
            <a:r>
              <a:rPr lang="en-US" altLang="ko-KR" sz="1600" dirty="0">
                <a:solidFill>
                  <a:srgbClr val="000000"/>
                </a:solidFill>
                <a:latin typeface="Consolas" panose="020B0609020204030204" pitchFamily="49" charset="0"/>
              </a:rPr>
              <a:t> zone2</a:t>
            </a:r>
          </a:p>
          <a:p>
            <a:r>
              <a:rPr lang="ko-KR" altLang="en-US" sz="1600" dirty="0">
                <a:solidFill>
                  <a:srgbClr val="000000"/>
                </a:solidFill>
                <a:latin typeface="Consolas" panose="020B0609020204030204" pitchFamily="49" charset="0"/>
              </a:rPr>
              <a:t>        </a:t>
            </a:r>
          </a:p>
          <a:p>
            <a:r>
              <a:rPr lang="en-US" altLang="ko-KR" sz="1600" dirty="0">
                <a:solidFill>
                  <a:srgbClr val="00C832"/>
                </a:solidFill>
                <a:latin typeface="Consolas" panose="020B0609020204030204" pitchFamily="49" charset="0"/>
              </a:rPr>
              <a:t>server:</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port:</a:t>
            </a:r>
            <a:r>
              <a:rPr lang="en-US" altLang="ko-KR" sz="1600" dirty="0">
                <a:solidFill>
                  <a:srgbClr val="000000"/>
                </a:solidFill>
                <a:latin typeface="Consolas" panose="020B0609020204030204" pitchFamily="49" charset="0"/>
              </a:rPr>
              <a:t> ${PORT:9090}</a:t>
            </a:r>
          </a:p>
          <a:p>
            <a:r>
              <a:rPr lang="ko-KR" altLang="en-US" sz="1600" dirty="0">
                <a:solidFill>
                  <a:srgbClr val="000000"/>
                </a:solidFill>
                <a:latin typeface="Consolas" panose="020B0609020204030204" pitchFamily="49" charset="0"/>
              </a:rPr>
              <a:t>  </a:t>
            </a:r>
          </a:p>
          <a:p>
            <a:r>
              <a:rPr lang="en-US" altLang="ko-KR" sz="1600" dirty="0">
                <a:solidFill>
                  <a:srgbClr val="00C832"/>
                </a:solidFill>
                <a:latin typeface="Consolas" panose="020B0609020204030204" pitchFamily="49" charset="0"/>
              </a:rPr>
              <a:t>eureka:</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instance:</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metadataMap</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zone:</a:t>
            </a:r>
            <a:r>
              <a:rPr lang="en-US" altLang="ko-KR" sz="1600" dirty="0">
                <a:solidFill>
                  <a:srgbClr val="000000"/>
                </a:solidFill>
                <a:latin typeface="Consolas" panose="020B0609020204030204" pitchFamily="49" charset="0"/>
              </a:rPr>
              <a:t> zone2 </a:t>
            </a:r>
          </a:p>
          <a:p>
            <a:r>
              <a:rPr lang="en-US" altLang="ko-KR" sz="1600" dirty="0">
                <a:solidFill>
                  <a:srgbClr val="000000"/>
                </a:solidFill>
                <a:latin typeface="Consolas" panose="020B0609020204030204" pitchFamily="49" charset="0"/>
              </a:rPr>
              <a:t>  </a:t>
            </a:r>
            <a:r>
              <a:rPr lang="en-US" altLang="ko-KR" sz="1600" dirty="0">
                <a:solidFill>
                  <a:srgbClr val="00C832"/>
                </a:solidFill>
                <a:latin typeface="Consolas" panose="020B0609020204030204" pitchFamily="49" charset="0"/>
              </a:rPr>
              <a:t>client:</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serviceUrl</a:t>
            </a:r>
            <a:r>
              <a:rPr lang="en-US" altLang="ko-KR" sz="1600" dirty="0">
                <a:solidFill>
                  <a:srgbClr val="00C832"/>
                </a:solidFill>
                <a:latin typeface="Consolas" panose="020B0609020204030204" pitchFamily="49" charset="0"/>
              </a:rPr>
              <a:t>:</a:t>
            </a:r>
          </a:p>
          <a:p>
            <a:r>
              <a:rPr lang="it-IT" altLang="ko-KR" sz="1600" dirty="0">
                <a:solidFill>
                  <a:srgbClr val="000000"/>
                </a:solidFill>
                <a:latin typeface="Consolas" panose="020B0609020204030204" pitchFamily="49" charset="0"/>
              </a:rPr>
              <a:t>      </a:t>
            </a:r>
            <a:r>
              <a:rPr lang="it-IT" altLang="ko-KR" sz="1600" dirty="0">
                <a:solidFill>
                  <a:srgbClr val="00C832"/>
                </a:solidFill>
                <a:latin typeface="Consolas" panose="020B0609020204030204" pitchFamily="49" charset="0"/>
              </a:rPr>
              <a:t>defaultZone:</a:t>
            </a:r>
            <a:r>
              <a:rPr lang="it-IT" altLang="ko-KR" sz="1600" dirty="0">
                <a:solidFill>
                  <a:srgbClr val="000000"/>
                </a:solidFill>
                <a:latin typeface="Consolas" panose="020B0609020204030204" pitchFamily="49" charset="0"/>
              </a:rPr>
              <a:t> http://localhost:8761/eureka/</a:t>
            </a:r>
          </a:p>
          <a:p>
            <a:r>
              <a:rPr lang="en-US" altLang="ko-KR" sz="1600" dirty="0">
                <a:solidFill>
                  <a:srgbClr val="000000"/>
                </a:solidFill>
                <a:latin typeface="Consolas" panose="020B0609020204030204" pitchFamily="49" charset="0"/>
              </a:rPr>
              <a:t>      </a:t>
            </a:r>
            <a:r>
              <a:rPr lang="en-US" altLang="ko-KR" sz="1600" dirty="0" err="1">
                <a:solidFill>
                  <a:srgbClr val="00C832"/>
                </a:solidFill>
                <a:latin typeface="Consolas" panose="020B0609020204030204" pitchFamily="49" charset="0"/>
              </a:rPr>
              <a:t>preferSameZoneEureka</a:t>
            </a:r>
            <a:r>
              <a:rPr lang="en-US" altLang="ko-KR" sz="1600" dirty="0">
                <a:solidFill>
                  <a:srgbClr val="00C832"/>
                </a:solidFill>
                <a:latin typeface="Consolas" panose="020B0609020204030204" pitchFamily="49" charset="0"/>
              </a:rPr>
              <a:t>:</a:t>
            </a:r>
            <a:r>
              <a:rPr lang="en-US" altLang="ko-KR" sz="1600" dirty="0">
                <a:solidFill>
                  <a:srgbClr val="000000"/>
                </a:solidFill>
                <a:latin typeface="Consolas" panose="020B0609020204030204" pitchFamily="49" charset="0"/>
              </a:rPr>
              <a:t> </a:t>
            </a:r>
            <a:r>
              <a:rPr lang="en-US" altLang="ko-KR" sz="1600" b="1" dirty="0">
                <a:solidFill>
                  <a:srgbClr val="094F05"/>
                </a:solidFill>
                <a:latin typeface="Consolas" panose="020B0609020204030204" pitchFamily="49" charset="0"/>
              </a:rPr>
              <a:t>true</a:t>
            </a:r>
            <a:r>
              <a:rPr lang="en-US" altLang="ko-KR" sz="1600" b="1" dirty="0">
                <a:solidFill>
                  <a:srgbClr val="000000"/>
                </a:solidFill>
                <a:latin typeface="Consolas" panose="020B0609020204030204" pitchFamily="49" charset="0"/>
              </a:rPr>
              <a:t> </a:t>
            </a:r>
            <a:endParaRPr lang="ko-KR" altLang="en-US" dirty="0"/>
          </a:p>
        </p:txBody>
      </p:sp>
    </p:spTree>
    <p:extLst>
      <p:ext uri="{BB962C8B-B14F-4D97-AF65-F5344CB8AC3E}">
        <p14:creationId xmlns:p14="http://schemas.microsoft.com/office/powerpoint/2010/main" val="33609580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89</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Run (create each app per zone)</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pic>
        <p:nvPicPr>
          <p:cNvPr id="7" name="그림 6">
            <a:extLst>
              <a:ext uri="{FF2B5EF4-FFF2-40B4-BE49-F238E27FC236}">
                <a16:creationId xmlns:a16="http://schemas.microsoft.com/office/drawing/2014/main" id="{D5D5DDB1-CDC2-49E0-BB17-C4856158AE57}"/>
              </a:ext>
            </a:extLst>
          </p:cNvPr>
          <p:cNvPicPr>
            <a:picLocks noChangeAspect="1"/>
          </p:cNvPicPr>
          <p:nvPr/>
        </p:nvPicPr>
        <p:blipFill>
          <a:blip r:embed="rId3"/>
          <a:stretch>
            <a:fillRect/>
          </a:stretch>
        </p:blipFill>
        <p:spPr>
          <a:xfrm>
            <a:off x="1813339" y="1528780"/>
            <a:ext cx="6859099" cy="5329220"/>
          </a:xfrm>
          <a:prstGeom prst="rect">
            <a:avLst/>
          </a:prstGeom>
        </p:spPr>
      </p:pic>
    </p:spTree>
    <p:extLst>
      <p:ext uri="{BB962C8B-B14F-4D97-AF65-F5344CB8AC3E}">
        <p14:creationId xmlns:p14="http://schemas.microsoft.com/office/powerpoint/2010/main" val="45010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9</a:t>
            </a:fld>
            <a:endParaRPr lang="ko-KR" altLang="en-US"/>
          </a:p>
        </p:txBody>
      </p:sp>
      <p:sp>
        <p:nvSpPr>
          <p:cNvPr id="2" name="제목 1"/>
          <p:cNvSpPr>
            <a:spLocks noGrp="1"/>
          </p:cNvSpPr>
          <p:nvPr>
            <p:ph type="title"/>
          </p:nvPr>
        </p:nvSpPr>
        <p:spPr>
          <a:xfrm>
            <a:off x="993138" y="481469"/>
            <a:ext cx="1578958" cy="332399"/>
          </a:xfrm>
        </p:spPr>
        <p:txBody>
          <a:bodyPr/>
          <a:lstStyle/>
          <a:p>
            <a:r>
              <a:rPr lang="en-US" altLang="ko-KR" dirty="0"/>
              <a:t>Netflix OSS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Integrate with messaging</a:t>
            </a:r>
            <a:endParaRPr lang="ko-KR" altLang="en-US" dirty="0"/>
          </a:p>
        </p:txBody>
      </p:sp>
      <p:sp>
        <p:nvSpPr>
          <p:cNvPr id="3" name="텍스트 개체 틀 2"/>
          <p:cNvSpPr>
            <a:spLocks noGrp="1"/>
          </p:cNvSpPr>
          <p:nvPr>
            <p:ph type="body" sz="quarter" idx="14"/>
          </p:nvPr>
        </p:nvSpPr>
        <p:spPr/>
        <p:txBody>
          <a:bodyPr/>
          <a:lstStyle/>
          <a:p>
            <a:r>
              <a:rPr lang="en-US" altLang="ko-KR" dirty="0"/>
              <a:t>01</a:t>
            </a:r>
            <a:endParaRPr lang="ko-KR" altLang="en-US" dirty="0"/>
          </a:p>
        </p:txBody>
      </p:sp>
      <p:sp>
        <p:nvSpPr>
          <p:cNvPr id="13" name="모서리가 둥근 직사각형 12"/>
          <p:cNvSpPr/>
          <p:nvPr/>
        </p:nvSpPr>
        <p:spPr>
          <a:xfrm>
            <a:off x="461398" y="1629948"/>
            <a:ext cx="8785225" cy="4716500"/>
          </a:xfrm>
          <a:prstGeom prst="roundRect">
            <a:avLst>
              <a:gd name="adj" fmla="val 5997"/>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Spring Cloud supports synchronous/asynchronous HTTP communications and message brokers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Typically using spring-cloud-starter-bus-</a:t>
            </a:r>
            <a:r>
              <a:rPr lang="en-US" altLang="ko-KR" sz="2000" dirty="0" err="1">
                <a:solidFill>
                  <a:srgbClr val="24292E"/>
                </a:solidFill>
                <a:latin typeface="+mn-ea"/>
                <a:cs typeface="Arial"/>
                <a:sym typeface="Arial"/>
              </a:rPr>
              <a:t>kafka</a:t>
            </a:r>
            <a:r>
              <a:rPr lang="en-US" altLang="ko-KR" sz="2000" dirty="0">
                <a:solidFill>
                  <a:srgbClr val="24292E"/>
                </a:solidFill>
                <a:latin typeface="+mn-ea"/>
                <a:cs typeface="Arial"/>
                <a:sym typeface="Arial"/>
              </a:rPr>
              <a:t>, spring-cloud-starter-bus-</a:t>
            </a:r>
            <a:r>
              <a:rPr lang="en-US" altLang="ko-KR" sz="2000" dirty="0" err="1">
                <a:solidFill>
                  <a:srgbClr val="24292E"/>
                </a:solidFill>
                <a:latin typeface="+mn-ea"/>
                <a:cs typeface="Arial"/>
                <a:sym typeface="Arial"/>
              </a:rPr>
              <a:t>amqp</a:t>
            </a:r>
            <a:r>
              <a:rPr lang="en-US" altLang="ko-KR" sz="2000" dirty="0">
                <a:solidFill>
                  <a:srgbClr val="24292E"/>
                </a:solidFill>
                <a:latin typeface="+mn-ea"/>
                <a:cs typeface="Arial"/>
                <a:sym typeface="Arial"/>
              </a:rPr>
              <a:t> dependencies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Spring cloud streams are critical when developing systems with message-driven microservices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spring cloud stream has two binders: </a:t>
            </a:r>
          </a:p>
          <a:p>
            <a:pPr marL="800100" lvl="1" indent="-342900">
              <a:buFont typeface="Wingdings" panose="05000000000000000000" pitchFamily="2" charset="2"/>
              <a:buChar char="ü"/>
            </a:pPr>
            <a:r>
              <a:rPr lang="en-US" altLang="ko-KR" sz="2000" dirty="0">
                <a:solidFill>
                  <a:srgbClr val="24292E"/>
                </a:solidFill>
                <a:latin typeface="+mn-ea"/>
                <a:cs typeface="Arial"/>
                <a:sym typeface="Arial"/>
              </a:rPr>
              <a:t>AMQP with Rabbit MQ</a:t>
            </a:r>
          </a:p>
          <a:p>
            <a:pPr marL="800100" lvl="1" indent="-342900">
              <a:buFont typeface="Wingdings" panose="05000000000000000000" pitchFamily="2" charset="2"/>
              <a:buChar char="ü"/>
            </a:pPr>
            <a:r>
              <a:rPr lang="en-US" altLang="ko-KR" sz="2000" dirty="0">
                <a:solidFill>
                  <a:srgbClr val="24292E"/>
                </a:solidFill>
                <a:latin typeface="+mn-ea"/>
                <a:cs typeface="Arial"/>
                <a:sym typeface="Arial"/>
              </a:rPr>
              <a:t>Apache Kafka</a:t>
            </a:r>
          </a:p>
          <a:p>
            <a:pPr marL="342900" indent="-342900">
              <a:buFont typeface="Arial" panose="020B0604020202020204" pitchFamily="34" charset="0"/>
              <a:buChar char="•"/>
            </a:pPr>
            <a:r>
              <a:rPr lang="en-US" altLang="ko-KR" sz="2000" dirty="0">
                <a:solidFill>
                  <a:srgbClr val="24292E"/>
                </a:solidFill>
                <a:latin typeface="+mn-ea"/>
                <a:cs typeface="Arial"/>
                <a:sym typeface="Arial"/>
              </a:rPr>
              <a:t>Spring cloud streams are based on spring integration and support enterprise integration patterns such as endpoint, channel, aggregate, and transformer</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main communication model is publication/subscription and messages are propagated through shared topics</a:t>
            </a:r>
            <a:endParaRPr lang="ko-KR" altLang="en-US" sz="2000" dirty="0">
              <a:solidFill>
                <a:srgbClr val="24292E"/>
              </a:solidFill>
              <a:latin typeface="+mn-ea"/>
              <a:cs typeface="Arial"/>
              <a:sym typeface="Arial"/>
            </a:endParaRPr>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Tree>
    <p:extLst>
      <p:ext uri="{BB962C8B-B14F-4D97-AF65-F5344CB8AC3E}">
        <p14:creationId xmlns:p14="http://schemas.microsoft.com/office/powerpoint/2010/main" val="27413405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90</a:t>
            </a:fld>
            <a:endParaRPr lang="ko-KR" altLang="en-US"/>
          </a:p>
        </p:txBody>
      </p:sp>
      <p:sp>
        <p:nvSpPr>
          <p:cNvPr id="2" name="제목 1"/>
          <p:cNvSpPr>
            <a:spLocks noGrp="1"/>
          </p:cNvSpPr>
          <p:nvPr>
            <p:ph type="title"/>
          </p:nvPr>
        </p:nvSpPr>
        <p:spPr>
          <a:xfrm>
            <a:off x="993138" y="481469"/>
            <a:ext cx="4061433" cy="332399"/>
          </a:xfrm>
        </p:spPr>
        <p:txBody>
          <a:bodyPr/>
          <a:lstStyle/>
          <a:p>
            <a:r>
              <a:rPr lang="en-US" altLang="ko-KR" dirty="0"/>
              <a:t>Microservice Communication</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Execution Results</a:t>
            </a:r>
          </a:p>
        </p:txBody>
      </p:sp>
      <p:sp>
        <p:nvSpPr>
          <p:cNvPr id="3" name="텍스트 개체 틀 2"/>
          <p:cNvSpPr>
            <a:spLocks noGrp="1"/>
          </p:cNvSpPr>
          <p:nvPr>
            <p:ph type="body" sz="quarter" idx="14"/>
          </p:nvPr>
        </p:nvSpPr>
        <p:spPr/>
        <p:txBody>
          <a:bodyPr/>
          <a:lstStyle/>
          <a:p>
            <a:r>
              <a:rPr lang="en-US" altLang="ko-KR" dirty="0"/>
              <a:t>04</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pic>
        <p:nvPicPr>
          <p:cNvPr id="5" name="그림 4">
            <a:extLst>
              <a:ext uri="{FF2B5EF4-FFF2-40B4-BE49-F238E27FC236}">
                <a16:creationId xmlns:a16="http://schemas.microsoft.com/office/drawing/2014/main" id="{083504EA-F5A1-4404-B5FF-0B0D163F6FDE}"/>
              </a:ext>
            </a:extLst>
          </p:cNvPr>
          <p:cNvPicPr>
            <a:picLocks noChangeAspect="1"/>
          </p:cNvPicPr>
          <p:nvPr/>
        </p:nvPicPr>
        <p:blipFill>
          <a:blip r:embed="rId3"/>
          <a:stretch>
            <a:fillRect/>
          </a:stretch>
        </p:blipFill>
        <p:spPr>
          <a:xfrm>
            <a:off x="0" y="2276595"/>
            <a:ext cx="9906000" cy="3519919"/>
          </a:xfrm>
          <a:prstGeom prst="rect">
            <a:avLst/>
          </a:prstGeom>
        </p:spPr>
      </p:pic>
    </p:spTree>
    <p:extLst>
      <p:ext uri="{BB962C8B-B14F-4D97-AF65-F5344CB8AC3E}">
        <p14:creationId xmlns:p14="http://schemas.microsoft.com/office/powerpoint/2010/main" val="18356510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91</a:t>
            </a:fld>
            <a:endParaRPr lang="ko-KR" altLang="en-US"/>
          </a:p>
        </p:txBody>
      </p:sp>
      <p:sp>
        <p:nvSpPr>
          <p:cNvPr id="2" name="제목 1"/>
          <p:cNvSpPr>
            <a:spLocks noGrp="1"/>
          </p:cNvSpPr>
          <p:nvPr>
            <p:ph type="title"/>
          </p:nvPr>
        </p:nvSpPr>
        <p:spPr>
          <a:xfrm>
            <a:off x="993138" y="481469"/>
            <a:ext cx="6497548" cy="332399"/>
          </a:xfrm>
        </p:spPr>
        <p:txBody>
          <a:bodyPr/>
          <a:lstStyle/>
          <a:p>
            <a:r>
              <a:rPr lang="en-US" altLang="ko-KR" dirty="0"/>
              <a:t>Advanced Load Balancing and Circuit Breakers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Concept</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2654773"/>
          </a:xfrm>
          <a:prstGeom prst="roundRect">
            <a:avLst>
              <a:gd name="adj" fmla="val 7420"/>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The most challenging implementation is communication and time lag issues: slow response, temporary disruption, </a:t>
            </a:r>
            <a:r>
              <a:rPr lang="en-US" altLang="ko-KR" sz="2000" dirty="0" err="1">
                <a:solidFill>
                  <a:srgbClr val="24292E"/>
                </a:solidFill>
                <a:latin typeface="+mn-ea"/>
                <a:cs typeface="Arial"/>
                <a:sym typeface="Arial"/>
              </a:rPr>
              <a:t>etc</a:t>
            </a:r>
            <a:endParaRPr lang="en-US" altLang="ko-KR" sz="2000" dirty="0">
              <a:solidFill>
                <a:srgbClr val="24292E"/>
              </a:solidFill>
              <a:latin typeface="+mn-ea"/>
              <a:cs typeface="Arial"/>
              <a:sym typeface="Arial"/>
            </a:endParaRPr>
          </a:p>
          <a:p>
            <a:pPr marL="342900" indent="-342900">
              <a:buFont typeface="Arial" panose="020B0604020202020204" pitchFamily="34" charset="0"/>
              <a:buChar char="•"/>
            </a:pPr>
            <a:r>
              <a:rPr lang="en-US" altLang="ko-KR" sz="2000" dirty="0">
                <a:solidFill>
                  <a:srgbClr val="24292E"/>
                </a:solidFill>
                <a:latin typeface="+mn-ea"/>
                <a:cs typeface="Arial"/>
                <a:sym typeface="Arial"/>
              </a:rPr>
              <a:t>Load Balancing with Ribbon Clients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Using Circuit Breakers in the App</a:t>
            </a:r>
          </a:p>
          <a:p>
            <a:pPr marL="342900" indent="-342900">
              <a:buFont typeface="Arial" panose="020B0604020202020204" pitchFamily="34" charset="0"/>
              <a:buChar char="•"/>
            </a:pPr>
            <a:r>
              <a:rPr lang="en-US" altLang="ko-KR" sz="2000" dirty="0">
                <a:solidFill>
                  <a:srgbClr val="24292E"/>
                </a:solidFill>
                <a:latin typeface="+mn-ea"/>
                <a:cs typeface="Arial"/>
                <a:sym typeface="Arial"/>
              </a:rPr>
              <a:t>Customizing a </a:t>
            </a:r>
            <a:r>
              <a:rPr lang="en-US" altLang="ko-KR" sz="2000" dirty="0" err="1">
                <a:solidFill>
                  <a:srgbClr val="24292E"/>
                </a:solidFill>
                <a:latin typeface="+mn-ea"/>
                <a:cs typeface="Arial"/>
                <a:sym typeface="Arial"/>
              </a:rPr>
              <a:t>Histrix</a:t>
            </a:r>
            <a:r>
              <a:rPr lang="en-US" altLang="ko-KR" sz="2000" dirty="0">
                <a:solidFill>
                  <a:srgbClr val="24292E"/>
                </a:solidFill>
                <a:latin typeface="+mn-ea"/>
                <a:cs typeface="Arial"/>
                <a:sym typeface="Arial"/>
              </a:rPr>
              <a:t> with Configuration Properties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Monitoring </a:t>
            </a:r>
            <a:r>
              <a:rPr lang="en-US" altLang="ko-KR" sz="2000" dirty="0" err="1">
                <a:solidFill>
                  <a:srgbClr val="24292E"/>
                </a:solidFill>
                <a:latin typeface="+mn-ea"/>
                <a:cs typeface="Arial"/>
                <a:sym typeface="Arial"/>
              </a:rPr>
              <a:t>MicroServices</a:t>
            </a:r>
            <a:r>
              <a:rPr lang="en-US" altLang="ko-KR" sz="2000" dirty="0">
                <a:solidFill>
                  <a:srgbClr val="24292E"/>
                </a:solidFill>
                <a:latin typeface="+mn-ea"/>
                <a:cs typeface="Arial"/>
                <a:sym typeface="Arial"/>
              </a:rPr>
              <a:t> Using the </a:t>
            </a:r>
            <a:r>
              <a:rPr lang="en-US" altLang="ko-KR" sz="2000" dirty="0" err="1">
                <a:solidFill>
                  <a:srgbClr val="24292E"/>
                </a:solidFill>
                <a:latin typeface="+mn-ea"/>
                <a:cs typeface="Arial"/>
                <a:sym typeface="Arial"/>
              </a:rPr>
              <a:t>Histrix</a:t>
            </a:r>
            <a:r>
              <a:rPr lang="en-US" altLang="ko-KR" sz="2000" dirty="0">
                <a:solidFill>
                  <a:srgbClr val="24292E"/>
                </a:solidFill>
                <a:latin typeface="+mn-ea"/>
                <a:cs typeface="Arial"/>
                <a:sym typeface="Arial"/>
              </a:rPr>
              <a:t> Dashboard</a:t>
            </a:r>
          </a:p>
          <a:p>
            <a:pPr marL="342900" indent="-342900">
              <a:buFont typeface="Arial" panose="020B0604020202020204" pitchFamily="34" charset="0"/>
              <a:buChar char="•"/>
            </a:pPr>
            <a:r>
              <a:rPr lang="en-US" altLang="ko-KR" sz="2000" dirty="0">
                <a:solidFill>
                  <a:srgbClr val="24292E"/>
                </a:solidFill>
                <a:latin typeface="+mn-ea"/>
                <a:cs typeface="Arial"/>
                <a:sym typeface="Arial"/>
              </a:rPr>
              <a:t>Using </a:t>
            </a:r>
            <a:r>
              <a:rPr lang="en-US" altLang="ko-KR" sz="2000" dirty="0" err="1">
                <a:solidFill>
                  <a:srgbClr val="24292E"/>
                </a:solidFill>
                <a:latin typeface="+mn-ea"/>
                <a:cs typeface="Arial"/>
                <a:sym typeface="Arial"/>
              </a:rPr>
              <a:t>Histrix</a:t>
            </a:r>
            <a:r>
              <a:rPr lang="en-US" altLang="ko-KR" sz="2000" dirty="0">
                <a:solidFill>
                  <a:srgbClr val="24292E"/>
                </a:solidFill>
                <a:latin typeface="+mn-ea"/>
                <a:cs typeface="Arial"/>
                <a:sym typeface="Arial"/>
              </a:rPr>
              <a:t> with Feign Client</a:t>
            </a:r>
          </a:p>
        </p:txBody>
      </p:sp>
    </p:spTree>
    <p:extLst>
      <p:ext uri="{BB962C8B-B14F-4D97-AF65-F5344CB8AC3E}">
        <p14:creationId xmlns:p14="http://schemas.microsoft.com/office/powerpoint/2010/main" val="2483656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92</a:t>
            </a:fld>
            <a:endParaRPr lang="ko-KR" altLang="en-US"/>
          </a:p>
        </p:txBody>
      </p:sp>
      <p:sp>
        <p:nvSpPr>
          <p:cNvPr id="2" name="제목 1"/>
          <p:cNvSpPr>
            <a:spLocks noGrp="1"/>
          </p:cNvSpPr>
          <p:nvPr>
            <p:ph type="title"/>
          </p:nvPr>
        </p:nvSpPr>
        <p:spPr>
          <a:xfrm>
            <a:off x="993138" y="481469"/>
            <a:ext cx="6497548" cy="332399"/>
          </a:xfrm>
        </p:spPr>
        <p:txBody>
          <a:bodyPr/>
          <a:lstStyle/>
          <a:p>
            <a:r>
              <a:rPr lang="en-US" altLang="ko-KR" dirty="0"/>
              <a:t>Advanced Load Balancing and Circuit Breakers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preparation for testing</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3139589"/>
          </a:xfrm>
          <a:prstGeom prst="roundRect">
            <a:avLst>
              <a:gd name="adj" fmla="val 5916"/>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Custom rule classes must implement an </a:t>
            </a:r>
            <a:r>
              <a:rPr lang="en-US" altLang="ko-KR" sz="2000" dirty="0" err="1">
                <a:solidFill>
                  <a:srgbClr val="24292E"/>
                </a:solidFill>
                <a:latin typeface="+mn-ea"/>
                <a:cs typeface="Arial"/>
                <a:sym typeface="Arial"/>
              </a:rPr>
              <a:t>IRule</a:t>
            </a:r>
            <a:r>
              <a:rPr lang="en-US" altLang="ko-KR" sz="2000" dirty="0">
                <a:solidFill>
                  <a:srgbClr val="24292E"/>
                </a:solidFill>
                <a:latin typeface="+mn-ea"/>
                <a:cs typeface="Arial"/>
                <a:sym typeface="Arial"/>
              </a:rPr>
              <a:t>-based interface</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RoundRobin</a:t>
            </a:r>
            <a:r>
              <a:rPr lang="en-US" altLang="ko-KR" sz="2000" dirty="0">
                <a:solidFill>
                  <a:srgbClr val="24292E"/>
                </a:solidFill>
                <a:latin typeface="+mn-ea"/>
                <a:cs typeface="Arial"/>
                <a:sym typeface="Arial"/>
              </a:rPr>
              <a:t> Rule: Requests are distributed sequentially</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AvailabilityFilteringRule</a:t>
            </a:r>
            <a:r>
              <a:rPr lang="en-US" altLang="ko-KR" sz="2000" dirty="0">
                <a:solidFill>
                  <a:srgbClr val="24292E"/>
                </a:solidFill>
                <a:latin typeface="+mn-ea"/>
                <a:cs typeface="Arial"/>
                <a:sym typeface="Arial"/>
              </a:rPr>
              <a:t>: Excludes servers marked with many circuit-blocking or concurrent connections</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WeightedResponseTimeRule</a:t>
            </a:r>
            <a:r>
              <a:rPr lang="en-US" altLang="ko-KR" sz="2000" dirty="0">
                <a:solidFill>
                  <a:srgbClr val="24292E"/>
                </a:solidFill>
                <a:latin typeface="+mn-ea"/>
                <a:cs typeface="Arial"/>
                <a:sym typeface="Arial"/>
              </a:rPr>
              <a:t>: The amount of traffic delivered to an app instance is inversely proportional to the average response time of the instance</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BestAvailableRule</a:t>
            </a:r>
            <a:r>
              <a:rPr lang="en-US" altLang="ko-KR" sz="2000" dirty="0">
                <a:solidFill>
                  <a:srgbClr val="24292E"/>
                </a:solidFill>
                <a:latin typeface="+mn-ea"/>
                <a:cs typeface="Arial"/>
                <a:sym typeface="Arial"/>
              </a:rPr>
              <a:t>: Select the server that received the least simultaneous requests, except for the one that had the circuit breaker blocked</a:t>
            </a:r>
          </a:p>
        </p:txBody>
      </p:sp>
    </p:spTree>
    <p:extLst>
      <p:ext uri="{BB962C8B-B14F-4D97-AF65-F5344CB8AC3E}">
        <p14:creationId xmlns:p14="http://schemas.microsoft.com/office/powerpoint/2010/main" val="24873602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93</a:t>
            </a:fld>
            <a:endParaRPr lang="ko-KR" altLang="en-US"/>
          </a:p>
        </p:txBody>
      </p:sp>
      <p:sp>
        <p:nvSpPr>
          <p:cNvPr id="2" name="제목 1"/>
          <p:cNvSpPr>
            <a:spLocks noGrp="1"/>
          </p:cNvSpPr>
          <p:nvPr>
            <p:ph type="title"/>
          </p:nvPr>
        </p:nvSpPr>
        <p:spPr>
          <a:xfrm>
            <a:off x="993138" y="481469"/>
            <a:ext cx="6497548" cy="332399"/>
          </a:xfrm>
        </p:spPr>
        <p:txBody>
          <a:bodyPr/>
          <a:lstStyle/>
          <a:p>
            <a:r>
              <a:rPr lang="en-US" altLang="ko-KR" dirty="0"/>
              <a:t>Advanced Load Balancing and Circuit Breakers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Hover Fly for Testing</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64633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Hoverfly is a tool for stubbing and simulating HTTP services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JUNIT @ClassRule must be defined to allow the test to use hoverfly</a:t>
            </a:r>
          </a:p>
          <a:p>
            <a:pPr marL="342900" indent="-342900">
              <a:buFont typeface="Arial" panose="020B0604020202020204" pitchFamily="34" charset="0"/>
              <a:buChar char="•"/>
            </a:pPr>
            <a:r>
              <a:rPr lang="en-US" altLang="ko-KR" sz="2000" dirty="0">
                <a:solidFill>
                  <a:srgbClr val="24292E"/>
                </a:solidFill>
                <a:latin typeface="+mn-ea"/>
                <a:cs typeface="Arial"/>
                <a:sym typeface="Arial"/>
              </a:rPr>
              <a:t>Need to depend on hoverfly-java</a:t>
            </a:r>
          </a:p>
        </p:txBody>
      </p:sp>
      <p:sp>
        <p:nvSpPr>
          <p:cNvPr id="5" name="직사각형 4">
            <a:extLst>
              <a:ext uri="{FF2B5EF4-FFF2-40B4-BE49-F238E27FC236}">
                <a16:creationId xmlns:a16="http://schemas.microsoft.com/office/drawing/2014/main" id="{40AFD529-B467-41EC-8FD7-FD2CE5ED8180}"/>
              </a:ext>
            </a:extLst>
          </p:cNvPr>
          <p:cNvSpPr/>
          <p:nvPr/>
        </p:nvSpPr>
        <p:spPr>
          <a:xfrm>
            <a:off x="705666" y="2837101"/>
            <a:ext cx="8867918" cy="3539430"/>
          </a:xfrm>
          <a:prstGeom prst="rect">
            <a:avLst/>
          </a:prstGeom>
        </p:spPr>
        <p:txBody>
          <a:bodyPr wrap="square">
            <a:spAutoFit/>
          </a:bodyPr>
          <a:lstStyle/>
          <a:p>
            <a:r>
              <a:rPr lang="en-US" altLang="ko-KR" sz="1600" dirty="0">
                <a:solidFill>
                  <a:srgbClr val="000000"/>
                </a:solidFill>
                <a:latin typeface="Consolas" panose="020B0609020204030204" pitchFamily="49" charset="0"/>
              </a:rPr>
              <a:t> </a:t>
            </a:r>
            <a:r>
              <a:rPr lang="en-US" altLang="ko-KR" sz="1600" dirty="0">
                <a:solidFill>
                  <a:srgbClr val="646464"/>
                </a:solidFill>
                <a:latin typeface="Consolas" panose="020B0609020204030204" pitchFamily="49" charset="0"/>
              </a:rPr>
              <a:t>@</a:t>
            </a:r>
            <a:r>
              <a:rPr lang="en-US" altLang="ko-KR" sz="1600" dirty="0" err="1">
                <a:solidFill>
                  <a:srgbClr val="646464"/>
                </a:solidFill>
                <a:latin typeface="Consolas" panose="020B0609020204030204" pitchFamily="49" charset="0"/>
              </a:rPr>
              <a:t>ClassRule</a:t>
            </a:r>
            <a:endParaRPr lang="en-US" altLang="ko-KR" sz="1600" dirty="0">
              <a:solidFill>
                <a:srgbClr val="646464"/>
              </a:solidFill>
              <a:latin typeface="Consolas" panose="020B0609020204030204" pitchFamily="49" charset="0"/>
            </a:endParaRPr>
          </a:p>
          <a:p>
            <a:r>
              <a:rPr lang="en-US" altLang="ko-KR" sz="1600"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static</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HoverflyRule</a:t>
            </a:r>
            <a:r>
              <a:rPr lang="en-US" altLang="ko-KR" sz="1600" b="1" dirty="0">
                <a:solidFill>
                  <a:srgbClr val="000000"/>
                </a:solidFill>
                <a:latin typeface="Consolas" panose="020B0609020204030204" pitchFamily="49" charset="0"/>
              </a:rPr>
              <a:t> </a:t>
            </a:r>
            <a:r>
              <a:rPr lang="en-US" altLang="ko-KR" sz="1600" b="1" i="1" dirty="0" err="1">
                <a:solidFill>
                  <a:srgbClr val="0000C0"/>
                </a:solidFill>
                <a:latin typeface="Consolas" panose="020B0609020204030204" pitchFamily="49" charset="0"/>
              </a:rPr>
              <a:t>hoverflyRule</a:t>
            </a:r>
            <a:r>
              <a:rPr lang="en-US" altLang="ko-KR" sz="1600" b="1" i="1" dirty="0">
                <a:solidFill>
                  <a:srgbClr val="000000"/>
                </a:solidFill>
                <a:latin typeface="Consolas" panose="020B0609020204030204" pitchFamily="49" charset="0"/>
              </a:rPr>
              <a:t> = </a:t>
            </a:r>
            <a:r>
              <a:rPr lang="en-US" altLang="ko-KR" sz="1600" b="1" i="1" dirty="0" err="1">
                <a:solidFill>
                  <a:srgbClr val="000000"/>
                </a:solidFill>
                <a:latin typeface="Consolas" panose="020B0609020204030204" pitchFamily="49" charset="0"/>
              </a:rPr>
              <a:t>HoverflyRule</a:t>
            </a:r>
            <a:endParaRPr lang="en-US" altLang="ko-KR" sz="1600" b="1" i="1" dirty="0">
              <a:solidFill>
                <a:srgbClr val="000000"/>
              </a:solidFill>
              <a:latin typeface="Consolas" panose="020B0609020204030204" pitchFamily="49" charset="0"/>
            </a:endParaRPr>
          </a:p>
          <a:p>
            <a:r>
              <a:rPr lang="en-US" altLang="ko-KR" sz="1600" dirty="0">
                <a:solidFill>
                  <a:srgbClr val="000000"/>
                </a:solidFill>
                <a:latin typeface="Consolas" panose="020B0609020204030204" pitchFamily="49" charset="0"/>
              </a:rPr>
              <a:t>            .</a:t>
            </a:r>
            <a:r>
              <a:rPr lang="en-US" altLang="ko-KR" sz="1600" i="1" dirty="0" err="1">
                <a:solidFill>
                  <a:srgbClr val="000000"/>
                </a:solidFill>
                <a:latin typeface="Consolas" panose="020B0609020204030204" pitchFamily="49" charset="0"/>
              </a:rPr>
              <a:t>inSimulationMode</a:t>
            </a:r>
            <a:r>
              <a:rPr lang="en-US" altLang="ko-KR" sz="1600" i="1" dirty="0">
                <a:solidFill>
                  <a:srgbClr val="000000"/>
                </a:solidFill>
                <a:latin typeface="Consolas" panose="020B0609020204030204" pitchFamily="49" charset="0"/>
              </a:rPr>
              <a:t>(</a:t>
            </a:r>
            <a:r>
              <a:rPr lang="en-US" altLang="ko-KR" sz="1600" i="1" dirty="0" err="1">
                <a:solidFill>
                  <a:srgbClr val="000000"/>
                </a:solidFill>
                <a:latin typeface="Consolas" panose="020B0609020204030204" pitchFamily="49" charset="0"/>
              </a:rPr>
              <a:t>dsl</a:t>
            </a:r>
            <a:r>
              <a:rPr lang="en-US" altLang="ko-KR" sz="1600" i="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r>
              <a:rPr lang="en-US" altLang="ko-KR" sz="1600" i="1" dirty="0">
                <a:solidFill>
                  <a:srgbClr val="000000"/>
                </a:solidFill>
                <a:latin typeface="Consolas" panose="020B0609020204030204" pitchFamily="49" charset="0"/>
              </a:rPr>
              <a:t>service(</a:t>
            </a:r>
            <a:r>
              <a:rPr lang="en-US" altLang="ko-KR" sz="1600" i="1" dirty="0">
                <a:solidFill>
                  <a:srgbClr val="2A00FF"/>
                </a:solidFill>
                <a:latin typeface="Consolas" panose="020B0609020204030204" pitchFamily="49" charset="0"/>
              </a:rPr>
              <a:t>"account-service:8091"</a:t>
            </a:r>
            <a:r>
              <a:rPr lang="en-US" altLang="ko-KR" sz="1600" i="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andDelay</a:t>
            </a:r>
            <a:r>
              <a:rPr lang="en-US" altLang="ko-KR" sz="1600" dirty="0">
                <a:solidFill>
                  <a:srgbClr val="000000"/>
                </a:solidFill>
                <a:latin typeface="Consolas" panose="020B0609020204030204" pitchFamily="49" charset="0"/>
              </a:rPr>
              <a:t>(200, </a:t>
            </a:r>
            <a:r>
              <a:rPr lang="en-US" altLang="ko-KR" sz="1600" dirty="0" err="1">
                <a:solidFill>
                  <a:srgbClr val="000000"/>
                </a:solidFill>
                <a:latin typeface="Consolas" panose="020B0609020204030204" pitchFamily="49" charset="0"/>
              </a:rPr>
              <a:t>TimeUnit.</a:t>
            </a:r>
            <a:r>
              <a:rPr lang="en-US" altLang="ko-KR" sz="1600" b="1" i="1" dirty="0" err="1">
                <a:solidFill>
                  <a:srgbClr val="0000C0"/>
                </a:solidFill>
                <a:latin typeface="Consolas" panose="020B0609020204030204" pitchFamily="49" charset="0"/>
              </a:rPr>
              <a:t>MILLISECONDS</a:t>
            </a:r>
            <a:r>
              <a:rPr lang="en-US" altLang="ko-KR" sz="1600" b="1" i="1" dirty="0">
                <a:solidFill>
                  <a:srgbClr val="000000"/>
                </a:solidFill>
                <a:latin typeface="Consolas" panose="020B0609020204030204" pitchFamily="49" charset="0"/>
              </a:rPr>
              <a:t>).</a:t>
            </a:r>
            <a:r>
              <a:rPr lang="en-US" altLang="ko-KR" sz="1600" b="1" i="1" dirty="0" err="1">
                <a:solidFill>
                  <a:srgbClr val="000000"/>
                </a:solidFill>
                <a:latin typeface="Consolas" panose="020B0609020204030204" pitchFamily="49" charset="0"/>
              </a:rPr>
              <a:t>forAll</a:t>
            </a:r>
            <a:r>
              <a:rPr lang="en-US" altLang="ko-KR" sz="1600" b="1" i="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.get(</a:t>
            </a:r>
            <a:r>
              <a:rPr lang="en-US" altLang="ko-KR" sz="1600" i="1" dirty="0" err="1">
                <a:solidFill>
                  <a:srgbClr val="000000"/>
                </a:solidFill>
                <a:latin typeface="Consolas" panose="020B0609020204030204" pitchFamily="49" charset="0"/>
              </a:rPr>
              <a:t>startsWith</a:t>
            </a:r>
            <a:r>
              <a:rPr lang="en-US" altLang="ko-KR" sz="1600" i="1" dirty="0">
                <a:solidFill>
                  <a:srgbClr val="000000"/>
                </a:solidFill>
                <a:latin typeface="Consolas" panose="020B0609020204030204" pitchFamily="49" charset="0"/>
              </a:rPr>
              <a:t>(</a:t>
            </a:r>
            <a:r>
              <a:rPr lang="en-US" altLang="ko-KR" sz="1600" i="1" dirty="0">
                <a:solidFill>
                  <a:srgbClr val="2A00FF"/>
                </a:solidFill>
                <a:latin typeface="Consolas" panose="020B0609020204030204" pitchFamily="49" charset="0"/>
              </a:rPr>
              <a:t>"/customer/"</a:t>
            </a:r>
            <a:r>
              <a:rPr lang="en-US" altLang="ko-KR" sz="1600" i="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willReturn</a:t>
            </a:r>
            <a:r>
              <a:rPr lang="en-US" altLang="ko-KR" sz="1600" dirty="0">
                <a:solidFill>
                  <a:srgbClr val="000000"/>
                </a:solidFill>
                <a:latin typeface="Consolas" panose="020B0609020204030204" pitchFamily="49" charset="0"/>
              </a:rPr>
              <a:t>(</a:t>
            </a:r>
            <a:r>
              <a:rPr lang="en-US" altLang="ko-KR" sz="1600" i="1" dirty="0">
                <a:solidFill>
                  <a:srgbClr val="000000"/>
                </a:solidFill>
                <a:latin typeface="Consolas" panose="020B0609020204030204" pitchFamily="49" charset="0"/>
              </a:rPr>
              <a:t>success(</a:t>
            </a:r>
            <a:r>
              <a:rPr lang="en-US" altLang="ko-KR" sz="1600" i="1" dirty="0">
                <a:solidFill>
                  <a:srgbClr val="2A00FF"/>
                </a:solidFill>
                <a:latin typeface="Consolas" panose="020B0609020204030204" pitchFamily="49" charset="0"/>
              </a:rPr>
              <a:t>"[{\"id\":\"1\",\"number\":\"1234567890\",\"balance\":5000}]"</a:t>
            </a:r>
            <a:r>
              <a:rPr lang="en-US" altLang="ko-KR" sz="1600" i="1" dirty="0">
                <a:solidFill>
                  <a:srgbClr val="000000"/>
                </a:solidFill>
                <a:latin typeface="Consolas" panose="020B0609020204030204" pitchFamily="49" charset="0"/>
              </a:rPr>
              <a:t>, </a:t>
            </a:r>
            <a:r>
              <a:rPr lang="en-US" altLang="ko-KR" sz="1600" i="1" dirty="0">
                <a:solidFill>
                  <a:srgbClr val="2A00FF"/>
                </a:solidFill>
                <a:latin typeface="Consolas" panose="020B0609020204030204" pitchFamily="49" charset="0"/>
              </a:rPr>
              <a:t>"application/json"</a:t>
            </a:r>
            <a:r>
              <a:rPr lang="en-US" altLang="ko-KR" sz="1600" i="1" dirty="0">
                <a:solidFill>
                  <a:srgbClr val="000000"/>
                </a:solidFill>
                <a:latin typeface="Consolas" panose="020B0609020204030204" pitchFamily="49" charset="0"/>
              </a:rPr>
              <a:t>)),</a:t>
            </a:r>
          </a:p>
          <a:p>
            <a:r>
              <a:rPr lang="en-US" altLang="ko-KR" sz="1600" i="1" dirty="0">
                <a:solidFill>
                  <a:srgbClr val="000000"/>
                </a:solidFill>
                <a:latin typeface="Consolas" panose="020B0609020204030204" pitchFamily="49" charset="0"/>
              </a:rPr>
              <a:t>service(</a:t>
            </a:r>
            <a:r>
              <a:rPr lang="en-US" altLang="ko-KR" sz="1600" i="1" dirty="0">
                <a:solidFill>
                  <a:srgbClr val="2A00FF"/>
                </a:solidFill>
                <a:latin typeface="Consolas" panose="020B0609020204030204" pitchFamily="49" charset="0"/>
              </a:rPr>
              <a:t>"account-service:9091"</a:t>
            </a:r>
            <a:r>
              <a:rPr lang="en-US" altLang="ko-KR" sz="1600" i="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andDelay</a:t>
            </a:r>
            <a:r>
              <a:rPr lang="en-US" altLang="ko-KR" sz="1600" dirty="0">
                <a:solidFill>
                  <a:srgbClr val="000000"/>
                </a:solidFill>
                <a:latin typeface="Consolas" panose="020B0609020204030204" pitchFamily="49" charset="0"/>
              </a:rPr>
              <a:t>(50, </a:t>
            </a:r>
            <a:r>
              <a:rPr lang="en-US" altLang="ko-KR" sz="1600" dirty="0" err="1">
                <a:solidFill>
                  <a:srgbClr val="000000"/>
                </a:solidFill>
                <a:latin typeface="Consolas" panose="020B0609020204030204" pitchFamily="49" charset="0"/>
              </a:rPr>
              <a:t>TimeUnit.</a:t>
            </a:r>
            <a:r>
              <a:rPr lang="en-US" altLang="ko-KR" sz="1600" b="1" i="1" dirty="0" err="1">
                <a:solidFill>
                  <a:srgbClr val="0000C0"/>
                </a:solidFill>
                <a:latin typeface="Consolas" panose="020B0609020204030204" pitchFamily="49" charset="0"/>
              </a:rPr>
              <a:t>MILLISECONDS</a:t>
            </a:r>
            <a:r>
              <a:rPr lang="en-US" altLang="ko-KR" sz="1600" b="1" i="1" dirty="0">
                <a:solidFill>
                  <a:srgbClr val="000000"/>
                </a:solidFill>
                <a:latin typeface="Consolas" panose="020B0609020204030204" pitchFamily="49" charset="0"/>
              </a:rPr>
              <a:t>).</a:t>
            </a:r>
            <a:r>
              <a:rPr lang="en-US" altLang="ko-KR" sz="1600" b="1" i="1" dirty="0" err="1">
                <a:solidFill>
                  <a:srgbClr val="000000"/>
                </a:solidFill>
                <a:latin typeface="Consolas" panose="020B0609020204030204" pitchFamily="49" charset="0"/>
              </a:rPr>
              <a:t>forAll</a:t>
            </a:r>
            <a:r>
              <a:rPr lang="en-US" altLang="ko-KR" sz="1600" b="1" i="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.get(</a:t>
            </a:r>
            <a:r>
              <a:rPr lang="en-US" altLang="ko-KR" sz="1600" i="1" dirty="0" err="1">
                <a:solidFill>
                  <a:srgbClr val="000000"/>
                </a:solidFill>
                <a:latin typeface="Consolas" panose="020B0609020204030204" pitchFamily="49" charset="0"/>
              </a:rPr>
              <a:t>startsWith</a:t>
            </a:r>
            <a:r>
              <a:rPr lang="en-US" altLang="ko-KR" sz="1600" i="1" dirty="0">
                <a:solidFill>
                  <a:srgbClr val="000000"/>
                </a:solidFill>
                <a:latin typeface="Consolas" panose="020B0609020204030204" pitchFamily="49" charset="0"/>
              </a:rPr>
              <a:t>(</a:t>
            </a:r>
            <a:r>
              <a:rPr lang="en-US" altLang="ko-KR" sz="1600" i="1" dirty="0">
                <a:solidFill>
                  <a:srgbClr val="2A00FF"/>
                </a:solidFill>
                <a:latin typeface="Consolas" panose="020B0609020204030204" pitchFamily="49" charset="0"/>
              </a:rPr>
              <a:t>"/customer/"</a:t>
            </a:r>
            <a:r>
              <a:rPr lang="en-US" altLang="ko-KR" sz="1600" i="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willReturn</a:t>
            </a:r>
            <a:r>
              <a:rPr lang="en-US" altLang="ko-KR" sz="1600" dirty="0">
                <a:solidFill>
                  <a:srgbClr val="000000"/>
                </a:solidFill>
                <a:latin typeface="Consolas" panose="020B0609020204030204" pitchFamily="49" charset="0"/>
              </a:rPr>
              <a:t>(</a:t>
            </a:r>
            <a:r>
              <a:rPr lang="en-US" altLang="ko-KR" sz="1600" i="1" dirty="0">
                <a:solidFill>
                  <a:srgbClr val="000000"/>
                </a:solidFill>
                <a:latin typeface="Consolas" panose="020B0609020204030204" pitchFamily="49" charset="0"/>
              </a:rPr>
              <a:t>success(</a:t>
            </a:r>
            <a:r>
              <a:rPr lang="en-US" altLang="ko-KR" sz="1600" i="1" dirty="0">
                <a:solidFill>
                  <a:srgbClr val="2A00FF"/>
                </a:solidFill>
                <a:latin typeface="Consolas" panose="020B0609020204030204" pitchFamily="49" charset="0"/>
              </a:rPr>
              <a:t>"[{\"id\":\"2\",\"number\":\"1234567891\",\"balance\":8000}]"</a:t>
            </a:r>
            <a:r>
              <a:rPr lang="en-US" altLang="ko-KR" sz="1600" i="1" dirty="0">
                <a:solidFill>
                  <a:srgbClr val="000000"/>
                </a:solidFill>
                <a:latin typeface="Consolas" panose="020B0609020204030204" pitchFamily="49" charset="0"/>
              </a:rPr>
              <a:t>, </a:t>
            </a:r>
            <a:r>
              <a:rPr lang="en-US" altLang="ko-KR" sz="1600" i="1" dirty="0">
                <a:solidFill>
                  <a:srgbClr val="2A00FF"/>
                </a:solidFill>
                <a:latin typeface="Consolas" panose="020B0609020204030204" pitchFamily="49" charset="0"/>
              </a:rPr>
              <a:t>"application/json"</a:t>
            </a:r>
            <a:r>
              <a:rPr lang="en-US" altLang="ko-KR" sz="1600" i="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printSimulationData</a:t>
            </a:r>
            <a:r>
              <a:rPr lang="en-US" altLang="ko-KR" sz="1600" dirty="0">
                <a:solidFill>
                  <a:srgbClr val="000000"/>
                </a:solidFill>
                <a:latin typeface="Consolas" panose="020B0609020204030204" pitchFamily="49" charset="0"/>
              </a:rPr>
              <a:t>();</a:t>
            </a:r>
            <a:endParaRPr lang="ko-KR" altLang="en-US" dirty="0"/>
          </a:p>
        </p:txBody>
      </p:sp>
    </p:spTree>
    <p:extLst>
      <p:ext uri="{BB962C8B-B14F-4D97-AF65-F5344CB8AC3E}">
        <p14:creationId xmlns:p14="http://schemas.microsoft.com/office/powerpoint/2010/main" val="2317051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94</a:t>
            </a:fld>
            <a:endParaRPr lang="ko-KR" altLang="en-US"/>
          </a:p>
        </p:txBody>
      </p:sp>
      <p:sp>
        <p:nvSpPr>
          <p:cNvPr id="2" name="제목 1"/>
          <p:cNvSpPr>
            <a:spLocks noGrp="1"/>
          </p:cNvSpPr>
          <p:nvPr>
            <p:ph type="title"/>
          </p:nvPr>
        </p:nvSpPr>
        <p:spPr>
          <a:xfrm>
            <a:off x="993138" y="481469"/>
            <a:ext cx="6497548" cy="332399"/>
          </a:xfrm>
        </p:spPr>
        <p:txBody>
          <a:bodyPr/>
          <a:lstStyle/>
          <a:p>
            <a:r>
              <a:rPr lang="en-US" altLang="ko-KR" dirty="0"/>
              <a:t>Advanced Load Balancing and Circuit Breakers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Test Results</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2464529"/>
          </a:xfrm>
          <a:prstGeom prst="roundRect">
            <a:avLst>
              <a:gd name="adj" fmla="val 6209"/>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Immediately after the start of the test, all requests are distributed at a 50:50 ratio across two instances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However, after some time, most requests are delivered to low-latency instances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If an instance with a very large delay time (e.g., 10 seconds) is added, the processing ratio of high and low latency is the same, and if the instance has a very large delay, all requests will end with a timeout</a:t>
            </a:r>
          </a:p>
        </p:txBody>
      </p:sp>
    </p:spTree>
    <p:extLst>
      <p:ext uri="{BB962C8B-B14F-4D97-AF65-F5344CB8AC3E}">
        <p14:creationId xmlns:p14="http://schemas.microsoft.com/office/powerpoint/2010/main" val="1289024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95</a:t>
            </a:fld>
            <a:endParaRPr lang="ko-KR" altLang="en-US"/>
          </a:p>
        </p:txBody>
      </p:sp>
      <p:sp>
        <p:nvSpPr>
          <p:cNvPr id="2" name="제목 1"/>
          <p:cNvSpPr>
            <a:spLocks noGrp="1"/>
          </p:cNvSpPr>
          <p:nvPr>
            <p:ph type="title"/>
          </p:nvPr>
        </p:nvSpPr>
        <p:spPr>
          <a:xfrm>
            <a:off x="993138" y="481469"/>
            <a:ext cx="6497548" cy="332399"/>
          </a:xfrm>
        </p:spPr>
        <p:txBody>
          <a:bodyPr/>
          <a:lstStyle/>
          <a:p>
            <a:r>
              <a:rPr lang="en-US" altLang="ko-KR" dirty="0"/>
              <a:t>Advanced Load Balancing and Circuit Breakers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Ribbon Client Customization Cases</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3691912"/>
          </a:xfrm>
          <a:prstGeom prst="roundRect">
            <a:avLst>
              <a:gd name="adj" fmla="val 6209"/>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You can declare the configuration announcement field to the client, such as @RibbonClient (name="account-service", configuration=</a:t>
            </a:r>
            <a:r>
              <a:rPr lang="en-US" altLang="ko-KR" sz="2000" dirty="0" err="1">
                <a:solidFill>
                  <a:srgbClr val="24292E"/>
                </a:solidFill>
                <a:latin typeface="+mn-ea"/>
                <a:cs typeface="Arial"/>
                <a:sym typeface="Arial"/>
              </a:rPr>
              <a:t>RibbonConfiguration.class</a:t>
            </a:r>
            <a:r>
              <a:rPr lang="en-US" altLang="ko-KR" sz="2000" dirty="0">
                <a:solidFill>
                  <a:srgbClr val="24292E"/>
                </a:solidFill>
                <a:latin typeface="+mn-ea"/>
                <a:cs typeface="Arial"/>
                <a:sym typeface="Arial"/>
              </a:rPr>
              <a:t>).In this way, you can override the following</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IClientConfig</a:t>
            </a:r>
            <a:r>
              <a:rPr lang="en-US" altLang="ko-KR" sz="2000" dirty="0">
                <a:solidFill>
                  <a:srgbClr val="24292E"/>
                </a:solidFill>
                <a:latin typeface="+mn-ea"/>
                <a:cs typeface="Arial"/>
                <a:sym typeface="Arial"/>
              </a:rPr>
              <a:t>: </a:t>
            </a:r>
            <a:r>
              <a:rPr lang="en-US" altLang="ko-KR" sz="2000" dirty="0" err="1">
                <a:solidFill>
                  <a:srgbClr val="24292E"/>
                </a:solidFill>
                <a:latin typeface="+mn-ea"/>
                <a:cs typeface="Arial"/>
                <a:sym typeface="Arial"/>
              </a:rPr>
              <a:t>DefaultClientConfigImpl</a:t>
            </a:r>
            <a:r>
              <a:rPr lang="ko-KR" altLang="en-US" sz="2000" dirty="0">
                <a:solidFill>
                  <a:srgbClr val="24292E"/>
                </a:solidFill>
                <a:latin typeface="+mn-ea"/>
                <a:cs typeface="Arial"/>
                <a:sym typeface="Arial"/>
              </a:rPr>
              <a:t> </a:t>
            </a:r>
            <a:r>
              <a:rPr lang="en-US" altLang="ko-KR" sz="2000" dirty="0">
                <a:solidFill>
                  <a:srgbClr val="24292E"/>
                </a:solidFill>
                <a:latin typeface="+mn-ea"/>
                <a:cs typeface="Arial"/>
                <a:sym typeface="Arial"/>
              </a:rPr>
              <a:t>basic</a:t>
            </a:r>
            <a:r>
              <a:rPr lang="ko-KR" altLang="en-US" sz="2000" dirty="0">
                <a:solidFill>
                  <a:srgbClr val="24292E"/>
                </a:solidFill>
                <a:latin typeface="+mn-ea"/>
                <a:cs typeface="Arial"/>
                <a:sym typeface="Arial"/>
              </a:rPr>
              <a:t> </a:t>
            </a:r>
            <a:r>
              <a:rPr lang="en-US" altLang="ko-KR" sz="2000" b="0" i="0" dirty="0">
                <a:solidFill>
                  <a:srgbClr val="444444"/>
                </a:solidFill>
                <a:effectLst/>
                <a:latin typeface="-apple-system"/>
              </a:rPr>
              <a:t>materialization</a:t>
            </a:r>
            <a:endParaRPr lang="ko-KR" altLang="en-US" sz="2000" dirty="0">
              <a:solidFill>
                <a:srgbClr val="24292E"/>
              </a:solidFill>
              <a:latin typeface="+mn-ea"/>
              <a:cs typeface="Arial"/>
              <a:sym typeface="Arial"/>
            </a:endParaRPr>
          </a:p>
          <a:p>
            <a:pPr marL="342900" indent="-342900">
              <a:buFont typeface="Arial" panose="020B0604020202020204" pitchFamily="34" charset="0"/>
              <a:buChar char="•"/>
            </a:pPr>
            <a:r>
              <a:rPr lang="en-US" altLang="ko-KR" sz="2000" dirty="0">
                <a:solidFill>
                  <a:srgbClr val="24292E"/>
                </a:solidFill>
                <a:latin typeface="+mn-ea"/>
                <a:cs typeface="Arial"/>
                <a:sym typeface="Arial"/>
              </a:rPr>
              <a:t>Rule: Determine which service instance should be selected</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Iping</a:t>
            </a:r>
            <a:r>
              <a:rPr lang="en-US" altLang="ko-KR" sz="2000" dirty="0">
                <a:solidFill>
                  <a:srgbClr val="24292E"/>
                </a:solidFill>
                <a:latin typeface="+mn-ea"/>
                <a:cs typeface="Arial"/>
                <a:sym typeface="Arial"/>
              </a:rPr>
              <a:t>: Verify that components running in the background, instances of the service run</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ServerList</a:t>
            </a:r>
            <a:r>
              <a:rPr lang="en-US" altLang="ko-KR" sz="2000" dirty="0">
                <a:solidFill>
                  <a:srgbClr val="24292E"/>
                </a:solidFill>
                <a:latin typeface="+mn-ea"/>
                <a:cs typeface="Arial"/>
                <a:sym typeface="Arial"/>
              </a:rPr>
              <a:t>&lt;Server&gt;: Update and filter server lists dynamically or statically</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ILoadBalancer</a:t>
            </a:r>
            <a:r>
              <a:rPr lang="en-US" altLang="ko-KR" sz="2000" dirty="0">
                <a:solidFill>
                  <a:srgbClr val="24292E"/>
                </a:solidFill>
                <a:latin typeface="+mn-ea"/>
                <a:cs typeface="Arial"/>
                <a:sym typeface="Arial"/>
              </a:rPr>
              <a:t>: performs load distribution between available service instances on the client side</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ServerListUpdater</a:t>
            </a:r>
            <a:r>
              <a:rPr lang="en-US" altLang="ko-KR" sz="2000" dirty="0">
                <a:solidFill>
                  <a:srgbClr val="24292E"/>
                </a:solidFill>
                <a:latin typeface="+mn-ea"/>
                <a:cs typeface="Arial"/>
                <a:sym typeface="Arial"/>
              </a:rPr>
              <a:t>: responsible for updating the list of available app instances</a:t>
            </a:r>
          </a:p>
        </p:txBody>
      </p:sp>
    </p:spTree>
    <p:extLst>
      <p:ext uri="{BB962C8B-B14F-4D97-AF65-F5344CB8AC3E}">
        <p14:creationId xmlns:p14="http://schemas.microsoft.com/office/powerpoint/2010/main" val="6046639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96</a:t>
            </a:fld>
            <a:endParaRPr lang="ko-KR" altLang="en-US"/>
          </a:p>
        </p:txBody>
      </p:sp>
      <p:sp>
        <p:nvSpPr>
          <p:cNvPr id="2" name="제목 1"/>
          <p:cNvSpPr>
            <a:spLocks noGrp="1"/>
          </p:cNvSpPr>
          <p:nvPr>
            <p:ph type="title"/>
          </p:nvPr>
        </p:nvSpPr>
        <p:spPr>
          <a:xfrm>
            <a:off x="993138" y="481469"/>
            <a:ext cx="6497548" cy="332399"/>
          </a:xfrm>
        </p:spPr>
        <p:txBody>
          <a:bodyPr/>
          <a:lstStyle/>
          <a:p>
            <a:r>
              <a:rPr lang="en-US" altLang="ko-KR" dirty="0"/>
              <a:t>Advanced Load Balancing and Circuit Breakers</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Ribbon Client Customization Cases</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1" name="직사각형 10">
            <a:extLst>
              <a:ext uri="{FF2B5EF4-FFF2-40B4-BE49-F238E27FC236}">
                <a16:creationId xmlns:a16="http://schemas.microsoft.com/office/drawing/2014/main" id="{0488165E-DE90-455F-9658-D09256B49B55}"/>
              </a:ext>
            </a:extLst>
          </p:cNvPr>
          <p:cNvSpPr/>
          <p:nvPr/>
        </p:nvSpPr>
        <p:spPr>
          <a:xfrm>
            <a:off x="708343" y="1819645"/>
            <a:ext cx="9024682" cy="3046988"/>
          </a:xfrm>
          <a:prstGeom prst="rect">
            <a:avLst/>
          </a:prstGeom>
        </p:spPr>
        <p:txBody>
          <a:bodyPr wrap="square">
            <a:spAutoFit/>
          </a:bodyPr>
          <a:lstStyle/>
          <a:p>
            <a:r>
              <a:rPr lang="en-US" altLang="ko-KR" sz="1600" dirty="0">
                <a:solidFill>
                  <a:srgbClr val="646464"/>
                </a:solidFill>
                <a:latin typeface="Consolas" panose="020B0609020204030204" pitchFamily="49" charset="0"/>
              </a:rPr>
              <a:t>@Configuration</a:t>
            </a:r>
          </a:p>
          <a:p>
            <a:r>
              <a:rPr lang="en-US" altLang="ko-KR" sz="1600" b="1" dirty="0">
                <a:solidFill>
                  <a:srgbClr val="7F0055"/>
                </a:solidFill>
                <a:latin typeface="Consolas" panose="020B0609020204030204" pitchFamily="49" charset="0"/>
              </a:rPr>
              <a:t>public</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class</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RibbonConfiguration</a:t>
            </a:r>
            <a:r>
              <a:rPr lang="en-US" altLang="ko-KR" sz="1600" b="1" dirty="0">
                <a:solidFill>
                  <a:srgbClr val="000000"/>
                </a:solidFill>
                <a:latin typeface="Consolas" panose="020B0609020204030204" pitchFamily="49" charset="0"/>
              </a:rPr>
              <a:t> {</a:t>
            </a:r>
            <a:endParaRPr lang="ko-KR" altLang="en-US" sz="1600" dirty="0">
              <a:latin typeface="Consolas" panose="020B0609020204030204" pitchFamily="49" charset="0"/>
            </a:endParaRPr>
          </a:p>
          <a:p>
            <a:r>
              <a:rPr lang="en-US" altLang="ko-KR" sz="1600" dirty="0">
                <a:solidFill>
                  <a:srgbClr val="646464"/>
                </a:solidFill>
                <a:latin typeface="Consolas" panose="020B0609020204030204" pitchFamily="49" charset="0"/>
              </a:rPr>
              <a:t>  </a:t>
            </a:r>
          </a:p>
          <a:p>
            <a:r>
              <a:rPr lang="en-US" altLang="ko-KR" sz="1600" dirty="0">
                <a:solidFill>
                  <a:srgbClr val="646464"/>
                </a:solidFill>
                <a:latin typeface="Consolas" panose="020B0609020204030204" pitchFamily="49" charset="0"/>
              </a:rPr>
              <a:t>  @Bean</a:t>
            </a:r>
          </a:p>
          <a:p>
            <a:r>
              <a:rPr lang="en-US" altLang="ko-KR" sz="1600" dirty="0">
                <a:solidFill>
                  <a:srgbClr val="000000"/>
                </a:solidFill>
                <a:latin typeface="Consolas" panose="020B0609020204030204" pitchFamily="49" charset="0"/>
              </a:rPr>
              <a:t>  public </a:t>
            </a:r>
            <a:r>
              <a:rPr lang="en-US" altLang="ko-KR" sz="1600" dirty="0" err="1">
                <a:solidFill>
                  <a:srgbClr val="000000"/>
                </a:solidFill>
                <a:latin typeface="Consolas" panose="020B0609020204030204" pitchFamily="49" charset="0"/>
              </a:rPr>
              <a:t>Irule</a:t>
            </a:r>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ribbonRule</a:t>
            </a:r>
            <a:r>
              <a:rPr lang="en-US" altLang="ko-KR" sz="1600"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    return</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WeightedResponseTimeRule</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p>
          <a:p>
            <a:endParaRPr lang="ko-KR" altLang="en-US" sz="1600" dirty="0">
              <a:latin typeface="Consolas" panose="020B0609020204030204" pitchFamily="49" charset="0"/>
            </a:endParaRPr>
          </a:p>
          <a:p>
            <a:r>
              <a:rPr lang="en-US" altLang="ko-KR" sz="1600" b="1" dirty="0">
                <a:solidFill>
                  <a:srgbClr val="7F0055"/>
                </a:solidFill>
                <a:latin typeface="Consolas" panose="020B0609020204030204" pitchFamily="49" charset="0"/>
              </a:rPr>
              <a:t>  </a:t>
            </a:r>
            <a:r>
              <a:rPr lang="en-US" altLang="ko-KR" sz="1600" dirty="0">
                <a:solidFill>
                  <a:srgbClr val="646464"/>
                </a:solidFill>
                <a:latin typeface="Consolas" panose="020B0609020204030204" pitchFamily="49" charset="0"/>
              </a:rPr>
              <a:t>@Bean</a:t>
            </a:r>
          </a:p>
          <a:p>
            <a:r>
              <a:rPr lang="en-US" altLang="ko-KR" sz="1600" dirty="0">
                <a:solidFill>
                  <a:srgbClr val="000000"/>
                </a:solidFill>
                <a:latin typeface="Consolas" panose="020B0609020204030204" pitchFamily="49" charset="0"/>
              </a:rPr>
              <a:t>  public </a:t>
            </a:r>
            <a:r>
              <a:rPr lang="en-US" altLang="ko-KR" sz="1600" dirty="0" err="1">
                <a:solidFill>
                  <a:srgbClr val="000000"/>
                </a:solidFill>
                <a:latin typeface="Consolas" panose="020B0609020204030204" pitchFamily="49" charset="0"/>
              </a:rPr>
              <a:t>IPing</a:t>
            </a:r>
            <a:r>
              <a:rPr lang="en-US" altLang="ko-KR" sz="1600" dirty="0">
                <a:solidFill>
                  <a:srgbClr val="000000"/>
                </a:solidFill>
                <a:latin typeface="Consolas" panose="020B0609020204030204" pitchFamily="49" charset="0"/>
              </a:rPr>
              <a:t> </a:t>
            </a:r>
            <a:r>
              <a:rPr lang="en-US" altLang="ko-KR" sz="1600" dirty="0" err="1">
                <a:solidFill>
                  <a:srgbClr val="000000"/>
                </a:solidFill>
                <a:latin typeface="Consolas" panose="020B0609020204030204" pitchFamily="49" charset="0"/>
              </a:rPr>
              <a:t>ribbonPing</a:t>
            </a:r>
            <a:r>
              <a:rPr lang="en-US" altLang="ko-KR" sz="1600" dirty="0">
                <a:solidFill>
                  <a:srgbClr val="000000"/>
                </a:solidFill>
                <a:latin typeface="Consolas" panose="020B0609020204030204" pitchFamily="49" charset="0"/>
              </a:rPr>
              <a:t>() {</a:t>
            </a:r>
          </a:p>
          <a:p>
            <a:r>
              <a:rPr lang="en-US" altLang="ko-KR" sz="1600" b="1" dirty="0">
                <a:solidFill>
                  <a:srgbClr val="7F0055"/>
                </a:solidFill>
                <a:latin typeface="Consolas" panose="020B0609020204030204" pitchFamily="49" charset="0"/>
              </a:rPr>
              <a:t>    return</a:t>
            </a:r>
            <a:r>
              <a:rPr lang="en-US" altLang="ko-KR" sz="1600" b="1" dirty="0">
                <a:solidFill>
                  <a:srgbClr val="000000"/>
                </a:solidFill>
                <a:latin typeface="Consolas" panose="020B0609020204030204" pitchFamily="49" charset="0"/>
              </a:rPr>
              <a:t> </a:t>
            </a:r>
            <a:r>
              <a:rPr lang="en-US" altLang="ko-KR" sz="1600" b="1" dirty="0">
                <a:solidFill>
                  <a:srgbClr val="7F0055"/>
                </a:solidFill>
                <a:latin typeface="Consolas" panose="020B0609020204030204" pitchFamily="49" charset="0"/>
              </a:rPr>
              <a:t>new</a:t>
            </a:r>
            <a:r>
              <a:rPr lang="en-US" altLang="ko-KR" sz="1600" b="1" dirty="0">
                <a:solidFill>
                  <a:srgbClr val="000000"/>
                </a:solidFill>
                <a:latin typeface="Consolas" panose="020B0609020204030204" pitchFamily="49" charset="0"/>
              </a:rPr>
              <a:t> </a:t>
            </a:r>
            <a:r>
              <a:rPr lang="en-US" altLang="ko-KR" sz="1600" b="1" dirty="0" err="1">
                <a:solidFill>
                  <a:srgbClr val="000000"/>
                </a:solidFill>
                <a:latin typeface="Consolas" panose="020B0609020204030204" pitchFamily="49" charset="0"/>
              </a:rPr>
              <a:t>PingUrl</a:t>
            </a:r>
            <a:r>
              <a:rPr lang="en-US" altLang="ko-KR" sz="1600" b="1" dirty="0">
                <a:solidFill>
                  <a:srgbClr val="000000"/>
                </a:solidFill>
                <a:latin typeface="Consolas" panose="020B0609020204030204" pitchFamily="49" charset="0"/>
              </a:rPr>
              <a:t>();</a:t>
            </a:r>
          </a:p>
          <a:p>
            <a:r>
              <a:rPr lang="en-US" altLang="ko-KR" sz="1600" dirty="0">
                <a:solidFill>
                  <a:srgbClr val="000000"/>
                </a:solidFill>
                <a:latin typeface="Consolas" panose="020B0609020204030204" pitchFamily="49" charset="0"/>
              </a:rPr>
              <a:t>  }</a:t>
            </a:r>
            <a:endParaRPr lang="ko-KR" altLang="en-US" sz="1600" dirty="0">
              <a:latin typeface="Consolas" panose="020B0609020204030204" pitchFamily="49" charset="0"/>
            </a:endParaRPr>
          </a:p>
        </p:txBody>
      </p:sp>
    </p:spTree>
    <p:extLst>
      <p:ext uri="{BB962C8B-B14F-4D97-AF65-F5344CB8AC3E}">
        <p14:creationId xmlns:p14="http://schemas.microsoft.com/office/powerpoint/2010/main" val="35860613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97</a:t>
            </a:fld>
            <a:endParaRPr lang="ko-KR" altLang="en-US"/>
          </a:p>
        </p:txBody>
      </p:sp>
      <p:sp>
        <p:nvSpPr>
          <p:cNvPr id="2" name="제목 1"/>
          <p:cNvSpPr>
            <a:spLocks noGrp="1"/>
          </p:cNvSpPr>
          <p:nvPr>
            <p:ph type="title"/>
          </p:nvPr>
        </p:nvSpPr>
        <p:spPr>
          <a:xfrm>
            <a:off x="993138" y="481469"/>
            <a:ext cx="4028090" cy="332399"/>
          </a:xfrm>
        </p:spPr>
        <p:txBody>
          <a:bodyPr/>
          <a:lstStyle/>
          <a:p>
            <a:r>
              <a:rPr lang="en-US" altLang="ko-KR" dirty="0"/>
              <a:t>Circuit Breakers Using </a:t>
            </a:r>
            <a:r>
              <a:rPr lang="en-US" altLang="ko-KR" dirty="0" err="1"/>
              <a:t>Histrix</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Concept</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64633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The protected function call is surrounded by circuit breaker objects that monitor the number of call failures, so when the number of failures reaches the threshold, the circuit opens and subsequent calls automatically fail</a:t>
            </a:r>
          </a:p>
          <a:p>
            <a:pPr marL="342900" indent="-342900">
              <a:buFont typeface="Arial" panose="020B0604020202020204" pitchFamily="34" charset="0"/>
              <a:buChar char="•"/>
            </a:pPr>
            <a:r>
              <a:rPr lang="en-US" altLang="ko-KR" sz="2000" dirty="0">
                <a:solidFill>
                  <a:srgbClr val="24292E"/>
                </a:solidFill>
                <a:latin typeface="+mn-ea"/>
                <a:cs typeface="Arial"/>
                <a:sym typeface="Arial"/>
              </a:rPr>
              <a:t>It is desirable to set up notifications for circuit breakers in case of failure</a:t>
            </a:r>
          </a:p>
          <a:p>
            <a:pPr marL="342900" indent="-342900">
              <a:buFont typeface="Arial" panose="020B0604020202020204" pitchFamily="34" charset="0"/>
              <a:buChar char="•"/>
            </a:pPr>
            <a:r>
              <a:rPr lang="en-US" altLang="ko-KR" sz="2000" dirty="0">
                <a:solidFill>
                  <a:srgbClr val="24292E"/>
                </a:solidFill>
                <a:latin typeface="+mn-ea"/>
                <a:cs typeface="Arial"/>
                <a:sym typeface="Arial"/>
              </a:rPr>
              <a:t>Prevent the spread of failures in the event of a failure on the associated services and give them time to recover from the failure</a:t>
            </a:r>
          </a:p>
          <a:p>
            <a:pPr marL="342900" indent="-342900">
              <a:buFont typeface="Arial" panose="020B0604020202020204" pitchFamily="34" charset="0"/>
              <a:buChar char="•"/>
            </a:pPr>
            <a:r>
              <a:rPr lang="en-US" altLang="ko-KR" sz="2000" dirty="0">
                <a:solidFill>
                  <a:srgbClr val="24292E"/>
                </a:solidFill>
                <a:latin typeface="+mn-ea"/>
                <a:cs typeface="Arial"/>
                <a:sym typeface="Arial"/>
              </a:rPr>
              <a:t>When the circuit is open, the </a:t>
            </a:r>
            <a:r>
              <a:rPr lang="en-US" altLang="ko-KR" sz="2000" dirty="0" err="1">
                <a:solidFill>
                  <a:srgbClr val="24292E"/>
                </a:solidFill>
                <a:latin typeface="+mn-ea"/>
                <a:cs typeface="Arial"/>
                <a:sym typeface="Arial"/>
              </a:rPr>
              <a:t>histrix</a:t>
            </a:r>
            <a:r>
              <a:rPr lang="en-US" altLang="ko-KR" sz="2000" dirty="0">
                <a:solidFill>
                  <a:srgbClr val="24292E"/>
                </a:solidFill>
                <a:latin typeface="+mn-ea"/>
                <a:cs typeface="Arial"/>
                <a:sym typeface="Arial"/>
              </a:rPr>
              <a:t> moves all requests to the specified fallback method</a:t>
            </a:r>
          </a:p>
          <a:p>
            <a:pPr marL="342900" indent="-342900">
              <a:buFont typeface="Arial" panose="020B0604020202020204" pitchFamily="34" charset="0"/>
              <a:buChar char="•"/>
            </a:pPr>
            <a:r>
              <a:rPr lang="en-US" altLang="ko-KR" sz="2000" dirty="0">
                <a:solidFill>
                  <a:srgbClr val="24292E"/>
                </a:solidFill>
                <a:latin typeface="+mn-ea"/>
                <a:cs typeface="Arial"/>
                <a:sym typeface="Arial"/>
              </a:rPr>
              <a:t>Fallback methods provide a general response without being dependent on the network</a:t>
            </a:r>
          </a:p>
          <a:p>
            <a:pPr marL="342900" indent="-342900">
              <a:buFont typeface="Arial" panose="020B0604020202020204" pitchFamily="34" charset="0"/>
              <a:buChar char="•"/>
            </a:pPr>
            <a:r>
              <a:rPr lang="en-US" altLang="ko-KR" sz="2000" dirty="0">
                <a:solidFill>
                  <a:srgbClr val="24292E"/>
                </a:solidFill>
                <a:latin typeface="+mn-ea"/>
                <a:cs typeface="Arial"/>
                <a:sym typeface="Arial"/>
              </a:rPr>
              <a:t>Fallback methods are read from memory cache or implemented with static logic</a:t>
            </a:r>
          </a:p>
        </p:txBody>
      </p:sp>
      <p:sp>
        <p:nvSpPr>
          <p:cNvPr id="5" name="직사각형 4">
            <a:extLst>
              <a:ext uri="{FF2B5EF4-FFF2-40B4-BE49-F238E27FC236}">
                <a16:creationId xmlns:a16="http://schemas.microsoft.com/office/drawing/2014/main" id="{1324B6F7-E2C0-4D84-A4A3-B8F8687BD376}"/>
              </a:ext>
            </a:extLst>
          </p:cNvPr>
          <p:cNvSpPr/>
          <p:nvPr/>
        </p:nvSpPr>
        <p:spPr>
          <a:xfrm>
            <a:off x="1274749" y="5019155"/>
            <a:ext cx="7600310" cy="1077218"/>
          </a:xfrm>
          <a:prstGeom prst="rect">
            <a:avLst/>
          </a:prstGeom>
        </p:spPr>
        <p:txBody>
          <a:bodyPr wrap="square">
            <a:spAutoFit/>
          </a:bodyPr>
          <a:lstStyle/>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r>
              <a:rPr lang="en-US" altLang="ko-KR" sz="1600" dirty="0" err="1">
                <a:solidFill>
                  <a:srgbClr val="000000"/>
                </a:solidFill>
                <a:latin typeface="Consolas" panose="020B0609020204030204" pitchFamily="49" charset="0"/>
              </a:rPr>
              <a:t>org.springframework.cloud</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groupId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r>
              <a:rPr lang="en-US" altLang="ko-KR" sz="1600" dirty="0">
                <a:solidFill>
                  <a:srgbClr val="000000"/>
                </a:solidFill>
                <a:latin typeface="Consolas" panose="020B0609020204030204" pitchFamily="49" charset="0"/>
              </a:rPr>
              <a:t>spring-cloud-starter-</a:t>
            </a:r>
            <a:r>
              <a:rPr lang="en-US" altLang="ko-KR" sz="1600" dirty="0" err="1">
                <a:solidFill>
                  <a:srgbClr val="000000"/>
                </a:solidFill>
                <a:latin typeface="Consolas" panose="020B0609020204030204" pitchFamily="49" charset="0"/>
              </a:rPr>
              <a:t>hystrix</a:t>
            </a:r>
            <a:r>
              <a:rPr lang="en-US" altLang="ko-KR" sz="1600" dirty="0">
                <a:solidFill>
                  <a:srgbClr val="008080"/>
                </a:solidFill>
                <a:latin typeface="Consolas" panose="020B0609020204030204" pitchFamily="49" charset="0"/>
              </a:rPr>
              <a:t>&lt;/</a:t>
            </a:r>
            <a:r>
              <a:rPr lang="en-US" altLang="ko-KR" sz="1600" dirty="0" err="1">
                <a:solidFill>
                  <a:srgbClr val="3F7F7F"/>
                </a:solidFill>
                <a:latin typeface="Consolas" panose="020B0609020204030204" pitchFamily="49" charset="0"/>
              </a:rPr>
              <a:t>artifactId</a:t>
            </a:r>
            <a:r>
              <a:rPr lang="en-US" altLang="ko-KR" sz="1600" dirty="0">
                <a:solidFill>
                  <a:srgbClr val="008080"/>
                </a:solidFill>
                <a:latin typeface="Consolas" panose="020B0609020204030204" pitchFamily="49" charset="0"/>
              </a:rPr>
              <a:t>&gt;</a:t>
            </a:r>
          </a:p>
          <a:p>
            <a:r>
              <a:rPr lang="en-US" altLang="ko-KR" sz="1600" dirty="0">
                <a:solidFill>
                  <a:srgbClr val="008080"/>
                </a:solidFill>
                <a:latin typeface="Consolas" panose="020B0609020204030204" pitchFamily="49" charset="0"/>
              </a:rPr>
              <a:t>&lt;/</a:t>
            </a:r>
            <a:r>
              <a:rPr lang="en-US" altLang="ko-KR" sz="1600" dirty="0">
                <a:solidFill>
                  <a:srgbClr val="3F7F7F"/>
                </a:solidFill>
                <a:latin typeface="Consolas" panose="020B0609020204030204" pitchFamily="49" charset="0"/>
              </a:rPr>
              <a:t>dependency</a:t>
            </a:r>
            <a:r>
              <a:rPr lang="en-US" altLang="ko-KR" sz="1600" dirty="0">
                <a:solidFill>
                  <a:srgbClr val="008080"/>
                </a:solidFill>
                <a:latin typeface="Consolas" panose="020B0609020204030204" pitchFamily="49" charset="0"/>
              </a:rPr>
              <a:t>&gt;</a:t>
            </a:r>
            <a:endParaRPr lang="ko-KR" altLang="en-US" dirty="0"/>
          </a:p>
        </p:txBody>
      </p:sp>
    </p:spTree>
    <p:extLst>
      <p:ext uri="{BB962C8B-B14F-4D97-AF65-F5344CB8AC3E}">
        <p14:creationId xmlns:p14="http://schemas.microsoft.com/office/powerpoint/2010/main" val="39966148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98</a:t>
            </a:fld>
            <a:endParaRPr lang="ko-KR" altLang="en-US"/>
          </a:p>
        </p:txBody>
      </p:sp>
      <p:sp>
        <p:nvSpPr>
          <p:cNvPr id="2" name="제목 1"/>
          <p:cNvSpPr>
            <a:spLocks noGrp="1"/>
          </p:cNvSpPr>
          <p:nvPr>
            <p:ph type="title"/>
          </p:nvPr>
        </p:nvSpPr>
        <p:spPr>
          <a:xfrm>
            <a:off x="993138" y="481469"/>
            <a:ext cx="4028090" cy="332399"/>
          </a:xfrm>
        </p:spPr>
        <p:txBody>
          <a:bodyPr/>
          <a:lstStyle/>
          <a:p>
            <a:r>
              <a:rPr lang="en-US" altLang="ko-KR" dirty="0"/>
              <a:t>Circuit Breakers Using </a:t>
            </a:r>
            <a:r>
              <a:rPr lang="en-US" altLang="ko-KR" dirty="0" err="1"/>
              <a:t>Histrix</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Implementing </a:t>
            </a:r>
            <a:r>
              <a:rPr lang="en-US" altLang="ko-KR" dirty="0" err="1"/>
              <a:t>Histrix</a:t>
            </a:r>
            <a:r>
              <a:rPr lang="en-US" altLang="ko-KR" dirty="0"/>
              <a:t> Commands</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10" name="모서리가 둥근 직사각형 12">
            <a:extLst>
              <a:ext uri="{FF2B5EF4-FFF2-40B4-BE49-F238E27FC236}">
                <a16:creationId xmlns:a16="http://schemas.microsoft.com/office/drawing/2014/main" id="{A781385D-52C7-4C20-BF7E-A018B77471BC}"/>
              </a:ext>
            </a:extLst>
          </p:cNvPr>
          <p:cNvSpPr/>
          <p:nvPr/>
        </p:nvSpPr>
        <p:spPr>
          <a:xfrm>
            <a:off x="560387" y="1610381"/>
            <a:ext cx="8785225" cy="646331"/>
          </a:xfrm>
          <a:prstGeom prst="round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marL="342900" indent="-342900">
              <a:buFont typeface="Arial" panose="020B0604020202020204" pitchFamily="34" charset="0"/>
              <a:buChar char="•"/>
            </a:pPr>
            <a:r>
              <a:rPr lang="en-US" altLang="ko-KR" sz="2000" dirty="0">
                <a:solidFill>
                  <a:srgbClr val="24292E"/>
                </a:solidFill>
                <a:latin typeface="+mn-ea"/>
                <a:cs typeface="Arial"/>
                <a:sym typeface="Arial"/>
              </a:rPr>
              <a:t>The </a:t>
            </a:r>
            <a:r>
              <a:rPr lang="en-US" altLang="ko-KR" sz="2000" dirty="0" err="1">
                <a:solidFill>
                  <a:srgbClr val="24292E"/>
                </a:solidFill>
                <a:latin typeface="+mn-ea"/>
                <a:cs typeface="Arial"/>
                <a:sym typeface="Arial"/>
              </a:rPr>
              <a:t>hystrix</a:t>
            </a:r>
            <a:r>
              <a:rPr lang="en-US" altLang="ko-KR" sz="2000" dirty="0">
                <a:solidFill>
                  <a:srgbClr val="24292E"/>
                </a:solidFill>
                <a:latin typeface="+mn-ea"/>
                <a:cs typeface="Arial"/>
                <a:sym typeface="Arial"/>
              </a:rPr>
              <a:t> finds a method using the @Hystrixcommand announcement and encloses it with a proxy object associated with the circuit breaker</a:t>
            </a:r>
          </a:p>
          <a:p>
            <a:pPr marL="342900" indent="-342900">
              <a:buFont typeface="Arial" panose="020B0604020202020204" pitchFamily="34" charset="0"/>
              <a:buChar char="•"/>
            </a:pPr>
            <a:r>
              <a:rPr lang="en-US" altLang="ko-KR" sz="2000" dirty="0" err="1">
                <a:solidFill>
                  <a:srgbClr val="24292E"/>
                </a:solidFill>
                <a:latin typeface="+mn-ea"/>
                <a:cs typeface="Arial"/>
                <a:sym typeface="Arial"/>
              </a:rPr>
              <a:t>Histrix</a:t>
            </a:r>
            <a:r>
              <a:rPr lang="en-US" altLang="ko-KR" sz="2000" dirty="0">
                <a:solidFill>
                  <a:srgbClr val="24292E"/>
                </a:solidFill>
                <a:latin typeface="+mn-ea"/>
                <a:cs typeface="Arial"/>
                <a:sym typeface="Arial"/>
              </a:rPr>
              <a:t> can monitor all method calls</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This notation only works for classes marked @Component, @Service</a:t>
            </a:r>
          </a:p>
          <a:p>
            <a:pPr marL="342900" indent="-342900">
              <a:buFont typeface="Arial" panose="020B0604020202020204" pitchFamily="34" charset="0"/>
              <a:buChar char="•"/>
            </a:pPr>
            <a:r>
              <a:rPr lang="en-US" altLang="ko-KR" sz="2000" dirty="0">
                <a:solidFill>
                  <a:srgbClr val="24292E"/>
                </a:solidFill>
                <a:latin typeface="+mn-ea"/>
                <a:cs typeface="Arial"/>
                <a:sym typeface="Arial"/>
              </a:rPr>
              <a:t>@RestController Implement another relevant service call logic within a class of REST Controllers marked with announcement, this service is injected into the controller bin</a:t>
            </a:r>
          </a:p>
          <a:p>
            <a:pPr marL="342900" indent="-342900">
              <a:buFont typeface="Arial" panose="020B0604020202020204" pitchFamily="34" charset="0"/>
              <a:buChar char="•"/>
            </a:pPr>
            <a:r>
              <a:rPr lang="en-US" altLang="ko-KR" sz="2000" dirty="0">
                <a:solidFill>
                  <a:srgbClr val="24292E"/>
                </a:solidFill>
                <a:latin typeface="+mn-ea"/>
                <a:cs typeface="Arial"/>
                <a:sym typeface="Arial"/>
              </a:rPr>
              <a:t>The method responsible for communication uses the @Hystrixcommand announcement</a:t>
            </a:r>
          </a:p>
        </p:txBody>
      </p:sp>
    </p:spTree>
    <p:extLst>
      <p:ext uri="{BB962C8B-B14F-4D97-AF65-F5344CB8AC3E}">
        <p14:creationId xmlns:p14="http://schemas.microsoft.com/office/powerpoint/2010/main" val="33467570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4"/>
          </p:nvPr>
        </p:nvSpPr>
        <p:spPr/>
        <p:txBody>
          <a:bodyPr/>
          <a:lstStyle/>
          <a:p>
            <a:fld id="{2FF31CB8-EE0B-4A6A-8561-904A0AB35B79}" type="slidenum">
              <a:rPr lang="ko-KR" altLang="en-US" smtClean="0"/>
              <a:pPr/>
              <a:t>99</a:t>
            </a:fld>
            <a:endParaRPr lang="ko-KR" altLang="en-US"/>
          </a:p>
        </p:txBody>
      </p:sp>
      <p:sp>
        <p:nvSpPr>
          <p:cNvPr id="2" name="제목 1"/>
          <p:cNvSpPr>
            <a:spLocks noGrp="1"/>
          </p:cNvSpPr>
          <p:nvPr>
            <p:ph type="title"/>
          </p:nvPr>
        </p:nvSpPr>
        <p:spPr>
          <a:xfrm>
            <a:off x="993138" y="481469"/>
            <a:ext cx="4028090" cy="332399"/>
          </a:xfrm>
        </p:spPr>
        <p:txBody>
          <a:bodyPr/>
          <a:lstStyle/>
          <a:p>
            <a:r>
              <a:rPr lang="en-US" altLang="ko-KR" dirty="0"/>
              <a:t>Circuit Breakers Using </a:t>
            </a:r>
            <a:r>
              <a:rPr lang="en-US" altLang="ko-KR" dirty="0" err="1"/>
              <a:t>Histrix</a:t>
            </a:r>
            <a:endParaRPr lang="ko-KR" altLang="en-US" dirty="0"/>
          </a:p>
        </p:txBody>
      </p:sp>
      <p:sp>
        <p:nvSpPr>
          <p:cNvPr id="4" name="텍스트 개체 틀 3"/>
          <p:cNvSpPr>
            <a:spLocks noGrp="1"/>
          </p:cNvSpPr>
          <p:nvPr>
            <p:ph type="body" sz="quarter" idx="13"/>
          </p:nvPr>
        </p:nvSpPr>
        <p:spPr>
          <a:xfrm>
            <a:off x="752753" y="1178257"/>
            <a:ext cx="8980272" cy="276999"/>
          </a:xfrm>
        </p:spPr>
        <p:txBody>
          <a:bodyPr/>
          <a:lstStyle/>
          <a:p>
            <a:r>
              <a:rPr lang="en-US" altLang="ko-KR" dirty="0"/>
              <a:t>Implementing </a:t>
            </a:r>
            <a:r>
              <a:rPr lang="en-US" altLang="ko-KR" dirty="0" err="1"/>
              <a:t>Histrix</a:t>
            </a:r>
            <a:r>
              <a:rPr lang="en-US" altLang="ko-KR" dirty="0"/>
              <a:t> Commands</a:t>
            </a:r>
          </a:p>
        </p:txBody>
      </p:sp>
      <p:sp>
        <p:nvSpPr>
          <p:cNvPr id="3" name="텍스트 개체 틀 2"/>
          <p:cNvSpPr>
            <a:spLocks noGrp="1"/>
          </p:cNvSpPr>
          <p:nvPr>
            <p:ph type="body" sz="quarter" idx="14"/>
          </p:nvPr>
        </p:nvSpPr>
        <p:spPr/>
        <p:txBody>
          <a:bodyPr/>
          <a:lstStyle/>
          <a:p>
            <a:r>
              <a:rPr lang="en-US" altLang="ko-KR" dirty="0"/>
              <a:t>05</a:t>
            </a:r>
            <a:endParaRPr lang="ko-KR" altLang="en-US" dirty="0"/>
          </a:p>
        </p:txBody>
      </p:sp>
      <p:grpSp>
        <p:nvGrpSpPr>
          <p:cNvPr id="14" name="그룹 13">
            <a:extLst>
              <a:ext uri="{FF2B5EF4-FFF2-40B4-BE49-F238E27FC236}">
                <a16:creationId xmlns:a16="http://schemas.microsoft.com/office/drawing/2014/main" id="{94826714-4519-4D5D-88A4-AC1DC67E233C}"/>
              </a:ext>
            </a:extLst>
          </p:cNvPr>
          <p:cNvGrpSpPr/>
          <p:nvPr/>
        </p:nvGrpSpPr>
        <p:grpSpPr>
          <a:xfrm>
            <a:off x="411094" y="1247700"/>
            <a:ext cx="182382" cy="138112"/>
            <a:chOff x="435418" y="842963"/>
            <a:chExt cx="168353" cy="138112"/>
          </a:xfrm>
        </p:grpSpPr>
        <p:sp>
          <p:nvSpPr>
            <p:cNvPr id="15" name="갈매기형 수장 23">
              <a:extLst>
                <a:ext uri="{FF2B5EF4-FFF2-40B4-BE49-F238E27FC236}">
                  <a16:creationId xmlns:a16="http://schemas.microsoft.com/office/drawing/2014/main" id="{8DC2FEA1-8A81-41AE-85ED-88E82808B7B7}"/>
                </a:ext>
              </a:extLst>
            </p:cNvPr>
            <p:cNvSpPr/>
            <p:nvPr/>
          </p:nvSpPr>
          <p:spPr>
            <a:xfrm>
              <a:off x="435418" y="842963"/>
              <a:ext cx="92869" cy="138112"/>
            </a:xfrm>
            <a:prstGeom prst="chevron">
              <a:avLst/>
            </a:prstGeom>
            <a:solidFill>
              <a:srgbClr val="2156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sp>
          <p:nvSpPr>
            <p:cNvPr id="16" name="갈매기형 수장 24">
              <a:extLst>
                <a:ext uri="{FF2B5EF4-FFF2-40B4-BE49-F238E27FC236}">
                  <a16:creationId xmlns:a16="http://schemas.microsoft.com/office/drawing/2014/main" id="{473DB3B3-6AC0-4832-AF22-53387970DA3F}"/>
                </a:ext>
              </a:extLst>
            </p:cNvPr>
            <p:cNvSpPr/>
            <p:nvPr/>
          </p:nvSpPr>
          <p:spPr>
            <a:xfrm>
              <a:off x="510902" y="842963"/>
              <a:ext cx="92869" cy="138112"/>
            </a:xfrm>
            <a:prstGeom prst="chevron">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0">
                <a:solidFill>
                  <a:schemeClr val="tx1"/>
                </a:solidFill>
                <a:latin typeface="KoPub돋움체 Medium" panose="00000600000000000000" pitchFamily="2" charset="-127"/>
                <a:ea typeface="KoPub돋움체 Medium" panose="00000600000000000000" pitchFamily="2" charset="-127"/>
              </a:endParaRPr>
            </a:p>
          </p:txBody>
        </p:sp>
      </p:grpSp>
      <p:sp>
        <p:nvSpPr>
          <p:cNvPr id="5" name="직사각형 4">
            <a:extLst>
              <a:ext uri="{FF2B5EF4-FFF2-40B4-BE49-F238E27FC236}">
                <a16:creationId xmlns:a16="http://schemas.microsoft.com/office/drawing/2014/main" id="{B98DE8C6-911A-4BDA-8947-7007E985DDE2}"/>
              </a:ext>
            </a:extLst>
          </p:cNvPr>
          <p:cNvSpPr/>
          <p:nvPr/>
        </p:nvSpPr>
        <p:spPr>
          <a:xfrm>
            <a:off x="461398" y="1466400"/>
            <a:ext cx="9568488" cy="5262979"/>
          </a:xfrm>
          <a:prstGeom prst="rect">
            <a:avLst/>
          </a:prstGeom>
        </p:spPr>
        <p:txBody>
          <a:bodyPr wrap="square">
            <a:spAutoFit/>
          </a:bodyPr>
          <a:lstStyle/>
          <a:p>
            <a:r>
              <a:rPr lang="en-US" altLang="ko-KR" sz="1400" dirty="0">
                <a:solidFill>
                  <a:srgbClr val="646464"/>
                </a:solidFill>
                <a:latin typeface="Consolas" panose="020B0609020204030204" pitchFamily="49" charset="0"/>
              </a:rPr>
              <a:t>@</a:t>
            </a:r>
            <a:r>
              <a:rPr lang="en-US" altLang="ko-KR" sz="1400" dirty="0" err="1">
                <a:solidFill>
                  <a:srgbClr val="646464"/>
                </a:solidFill>
                <a:latin typeface="Consolas" panose="020B0609020204030204" pitchFamily="49" charset="0"/>
              </a:rPr>
              <a:t>CachePut</a:t>
            </a:r>
            <a:r>
              <a:rPr lang="en-US" altLang="ko-KR" sz="1400" dirty="0">
                <a:solidFill>
                  <a:srgbClr val="000000"/>
                </a:solidFill>
                <a:latin typeface="Consolas" panose="020B0609020204030204" pitchFamily="49" charset="0"/>
              </a:rPr>
              <a:t>(</a:t>
            </a:r>
            <a:r>
              <a:rPr lang="en-US" altLang="ko-KR" sz="1400" dirty="0">
                <a:solidFill>
                  <a:srgbClr val="2A00FF"/>
                </a:solidFill>
                <a:latin typeface="Consolas" panose="020B0609020204030204" pitchFamily="49" charset="0"/>
              </a:rPr>
              <a:t>"accounts"</a:t>
            </a:r>
            <a:r>
              <a:rPr lang="en-US" altLang="ko-KR" sz="1400" dirty="0">
                <a:solidFill>
                  <a:srgbClr val="000000"/>
                </a:solidFill>
                <a:latin typeface="Consolas" panose="020B0609020204030204" pitchFamily="49" charset="0"/>
              </a:rPr>
              <a:t>)</a:t>
            </a:r>
          </a:p>
          <a:p>
            <a:r>
              <a:rPr lang="en-US" altLang="ko-KR" sz="1400" dirty="0">
                <a:solidFill>
                  <a:srgbClr val="646464"/>
                </a:solidFill>
                <a:latin typeface="Consolas" panose="020B0609020204030204" pitchFamily="49" charset="0"/>
              </a:rPr>
              <a:t>@</a:t>
            </a:r>
            <a:r>
              <a:rPr lang="en-US" altLang="ko-KR" sz="1400" dirty="0" err="1">
                <a:solidFill>
                  <a:srgbClr val="646464"/>
                </a:solidFill>
                <a:latin typeface="Consolas" panose="020B0609020204030204" pitchFamily="49" charset="0"/>
              </a:rPr>
              <a:t>HystrixCommand</a:t>
            </a:r>
            <a:r>
              <a:rPr lang="en-US" altLang="ko-KR" sz="1400" dirty="0">
                <a:solidFill>
                  <a:srgbClr val="000000"/>
                </a:solidFill>
                <a:latin typeface="Consolas" panose="020B0609020204030204" pitchFamily="49" charset="0"/>
              </a:rPr>
              <a:t>(</a:t>
            </a:r>
            <a:r>
              <a:rPr lang="en-US" altLang="ko-KR" sz="1400" dirty="0" err="1">
                <a:solidFill>
                  <a:srgbClr val="000000"/>
                </a:solidFill>
                <a:latin typeface="Consolas" panose="020B0609020204030204" pitchFamily="49" charset="0"/>
              </a:rPr>
              <a:t>fallbackMethod</a:t>
            </a:r>
            <a:r>
              <a:rPr lang="en-US" altLang="ko-KR" sz="1400" dirty="0">
                <a:solidFill>
                  <a:srgbClr val="000000"/>
                </a:solidFill>
                <a:latin typeface="Consolas" panose="020B0609020204030204" pitchFamily="49" charset="0"/>
              </a:rPr>
              <a:t> = </a:t>
            </a:r>
            <a:r>
              <a:rPr lang="en-US" altLang="ko-KR" sz="1400" dirty="0">
                <a:solidFill>
                  <a:srgbClr val="2A00FF"/>
                </a:solidFill>
                <a:latin typeface="Consolas" panose="020B0609020204030204" pitchFamily="49" charset="0"/>
              </a:rPr>
              <a:t>"</a:t>
            </a:r>
            <a:r>
              <a:rPr lang="en-US" altLang="ko-KR" sz="1400" dirty="0" err="1">
                <a:solidFill>
                  <a:srgbClr val="2A00FF"/>
                </a:solidFill>
                <a:latin typeface="Consolas" panose="020B0609020204030204" pitchFamily="49" charset="0"/>
              </a:rPr>
              <a:t>findCustomerAccountsFallback</a:t>
            </a:r>
            <a:r>
              <a:rPr lang="en-US" altLang="ko-KR" sz="1400" dirty="0">
                <a:solidFill>
                  <a:srgbClr val="2A00FF"/>
                </a:solidFill>
                <a:latin typeface="Consolas" panose="020B0609020204030204" pitchFamily="49" charset="0"/>
              </a:rPr>
              <a:t>"</a:t>
            </a:r>
            <a:r>
              <a:rPr lang="en-US" altLang="ko-KR" sz="1400" dirty="0">
                <a:solidFill>
                  <a:srgbClr val="000000"/>
                </a:solidFill>
                <a:latin typeface="Consolas" panose="020B0609020204030204" pitchFamily="49" charset="0"/>
              </a:rPr>
              <a:t>, </a:t>
            </a:r>
          </a:p>
          <a:p>
            <a:r>
              <a:rPr lang="en-US" altLang="ko-KR" sz="1400" dirty="0" err="1">
                <a:solidFill>
                  <a:srgbClr val="000000"/>
                </a:solidFill>
                <a:latin typeface="Consolas" panose="020B0609020204030204" pitchFamily="49" charset="0"/>
              </a:rPr>
              <a:t>commandProperties</a:t>
            </a:r>
            <a:r>
              <a:rPr lang="en-US" altLang="ko-KR" sz="1400" dirty="0">
                <a:solidFill>
                  <a:srgbClr val="000000"/>
                </a:solidFill>
                <a:latin typeface="Consolas" panose="020B0609020204030204" pitchFamily="49" charset="0"/>
              </a:rPr>
              <a:t> = {</a:t>
            </a:r>
          </a:p>
          <a:p>
            <a:r>
              <a:rPr lang="en-US" altLang="ko-KR" sz="1400" dirty="0">
                <a:solidFill>
                  <a:srgbClr val="646464"/>
                </a:solidFill>
                <a:latin typeface="Consolas" panose="020B0609020204030204" pitchFamily="49" charset="0"/>
              </a:rPr>
              <a:t>@</a:t>
            </a:r>
            <a:r>
              <a:rPr lang="en-US" altLang="ko-KR" sz="1400" dirty="0" err="1">
                <a:solidFill>
                  <a:srgbClr val="646464"/>
                </a:solidFill>
                <a:latin typeface="Consolas" panose="020B0609020204030204" pitchFamily="49" charset="0"/>
              </a:rPr>
              <a:t>HystrixProperty</a:t>
            </a:r>
            <a:r>
              <a:rPr lang="en-US" altLang="ko-KR" sz="1400" dirty="0">
                <a:solidFill>
                  <a:srgbClr val="000000"/>
                </a:solidFill>
                <a:latin typeface="Consolas" panose="020B0609020204030204" pitchFamily="49" charset="0"/>
              </a:rPr>
              <a:t>(name = </a:t>
            </a:r>
            <a:r>
              <a:rPr lang="en-US" altLang="ko-KR" sz="1400" dirty="0">
                <a:solidFill>
                  <a:srgbClr val="2A00FF"/>
                </a:solidFill>
                <a:latin typeface="Consolas" panose="020B0609020204030204" pitchFamily="49" charset="0"/>
              </a:rPr>
              <a:t>"</a:t>
            </a:r>
            <a:r>
              <a:rPr lang="en-US" altLang="ko-KR" sz="1400" dirty="0" err="1">
                <a:solidFill>
                  <a:srgbClr val="2A00FF"/>
                </a:solidFill>
                <a:latin typeface="Consolas" panose="020B0609020204030204" pitchFamily="49" charset="0"/>
              </a:rPr>
              <a:t>execution.isolation.thread.timeoutInMilliseconds</a:t>
            </a:r>
            <a:r>
              <a:rPr lang="en-US" altLang="ko-KR" sz="1400" dirty="0">
                <a:solidFill>
                  <a:srgbClr val="2A00FF"/>
                </a:solidFill>
                <a:latin typeface="Consolas" panose="020B0609020204030204" pitchFamily="49" charset="0"/>
              </a:rPr>
              <a:t>"</a:t>
            </a:r>
            <a:r>
              <a:rPr lang="en-US" altLang="ko-KR" sz="1400" dirty="0">
                <a:solidFill>
                  <a:srgbClr val="000000"/>
                </a:solidFill>
                <a:latin typeface="Consolas" panose="020B0609020204030204" pitchFamily="49" charset="0"/>
              </a:rPr>
              <a:t>, value = </a:t>
            </a:r>
            <a:r>
              <a:rPr lang="en-US" altLang="ko-KR" sz="1400" dirty="0">
                <a:solidFill>
                  <a:srgbClr val="2A00FF"/>
                </a:solidFill>
                <a:latin typeface="Consolas" panose="020B0609020204030204" pitchFamily="49" charset="0"/>
              </a:rPr>
              <a:t>"500"</a:t>
            </a:r>
            <a:r>
              <a:rPr lang="en-US" altLang="ko-KR" sz="1400" dirty="0">
                <a:solidFill>
                  <a:srgbClr val="000000"/>
                </a:solidFill>
                <a:latin typeface="Consolas" panose="020B0609020204030204" pitchFamily="49" charset="0"/>
              </a:rPr>
              <a:t>),</a:t>
            </a:r>
          </a:p>
          <a:p>
            <a:r>
              <a:rPr lang="en-US" altLang="ko-KR" sz="1400" dirty="0">
                <a:solidFill>
                  <a:srgbClr val="646464"/>
                </a:solidFill>
                <a:latin typeface="Consolas" panose="020B0609020204030204" pitchFamily="49" charset="0"/>
              </a:rPr>
              <a:t>@</a:t>
            </a:r>
            <a:r>
              <a:rPr lang="en-US" altLang="ko-KR" sz="1400" dirty="0" err="1">
                <a:solidFill>
                  <a:srgbClr val="646464"/>
                </a:solidFill>
                <a:latin typeface="Consolas" panose="020B0609020204030204" pitchFamily="49" charset="0"/>
              </a:rPr>
              <a:t>HystrixProperty</a:t>
            </a:r>
            <a:r>
              <a:rPr lang="en-US" altLang="ko-KR" sz="1400" dirty="0">
                <a:solidFill>
                  <a:srgbClr val="000000"/>
                </a:solidFill>
                <a:latin typeface="Consolas" panose="020B0609020204030204" pitchFamily="49" charset="0"/>
              </a:rPr>
              <a:t>(name = </a:t>
            </a:r>
            <a:r>
              <a:rPr lang="en-US" altLang="ko-KR" sz="1400" dirty="0">
                <a:solidFill>
                  <a:srgbClr val="2A00FF"/>
                </a:solidFill>
                <a:latin typeface="Consolas" panose="020B0609020204030204" pitchFamily="49" charset="0"/>
              </a:rPr>
              <a:t>"</a:t>
            </a:r>
            <a:r>
              <a:rPr lang="en-US" altLang="ko-KR" sz="1400" dirty="0" err="1">
                <a:solidFill>
                  <a:srgbClr val="2A00FF"/>
                </a:solidFill>
                <a:latin typeface="Consolas" panose="020B0609020204030204" pitchFamily="49" charset="0"/>
              </a:rPr>
              <a:t>circuitBreaker.requestVolumeThreshold</a:t>
            </a:r>
            <a:r>
              <a:rPr lang="en-US" altLang="ko-KR" sz="1400" dirty="0">
                <a:solidFill>
                  <a:srgbClr val="2A00FF"/>
                </a:solidFill>
                <a:latin typeface="Consolas" panose="020B0609020204030204" pitchFamily="49" charset="0"/>
              </a:rPr>
              <a:t>"</a:t>
            </a:r>
            <a:r>
              <a:rPr lang="en-US" altLang="ko-KR" sz="1400" dirty="0">
                <a:solidFill>
                  <a:srgbClr val="000000"/>
                </a:solidFill>
                <a:latin typeface="Consolas" panose="020B0609020204030204" pitchFamily="49" charset="0"/>
              </a:rPr>
              <a:t>, value = </a:t>
            </a:r>
            <a:r>
              <a:rPr lang="en-US" altLang="ko-KR" sz="1400" dirty="0">
                <a:solidFill>
                  <a:srgbClr val="2A00FF"/>
                </a:solidFill>
                <a:latin typeface="Consolas" panose="020B0609020204030204" pitchFamily="49" charset="0"/>
              </a:rPr>
              <a:t>"10"</a:t>
            </a:r>
            <a:r>
              <a:rPr lang="en-US" altLang="ko-KR" sz="1400" dirty="0">
                <a:solidFill>
                  <a:srgbClr val="000000"/>
                </a:solidFill>
                <a:latin typeface="Consolas" panose="020B0609020204030204" pitchFamily="49" charset="0"/>
              </a:rPr>
              <a:t>),</a:t>
            </a:r>
          </a:p>
          <a:p>
            <a:r>
              <a:rPr lang="en-US" altLang="ko-KR" sz="1400" dirty="0">
                <a:solidFill>
                  <a:srgbClr val="646464"/>
                </a:solidFill>
                <a:latin typeface="Consolas" panose="020B0609020204030204" pitchFamily="49" charset="0"/>
              </a:rPr>
              <a:t>@</a:t>
            </a:r>
            <a:r>
              <a:rPr lang="en-US" altLang="ko-KR" sz="1400" dirty="0" err="1">
                <a:solidFill>
                  <a:srgbClr val="646464"/>
                </a:solidFill>
                <a:latin typeface="Consolas" panose="020B0609020204030204" pitchFamily="49" charset="0"/>
              </a:rPr>
              <a:t>HystrixProperty</a:t>
            </a:r>
            <a:r>
              <a:rPr lang="en-US" altLang="ko-KR" sz="1400" dirty="0">
                <a:solidFill>
                  <a:srgbClr val="000000"/>
                </a:solidFill>
                <a:latin typeface="Consolas" panose="020B0609020204030204" pitchFamily="49" charset="0"/>
              </a:rPr>
              <a:t>(name = </a:t>
            </a:r>
            <a:r>
              <a:rPr lang="en-US" altLang="ko-KR" sz="1400" dirty="0">
                <a:solidFill>
                  <a:srgbClr val="2A00FF"/>
                </a:solidFill>
                <a:latin typeface="Consolas" panose="020B0609020204030204" pitchFamily="49" charset="0"/>
              </a:rPr>
              <a:t>"</a:t>
            </a:r>
            <a:r>
              <a:rPr lang="en-US" altLang="ko-KR" sz="1400" dirty="0" err="1">
                <a:solidFill>
                  <a:srgbClr val="2A00FF"/>
                </a:solidFill>
                <a:latin typeface="Consolas" panose="020B0609020204030204" pitchFamily="49" charset="0"/>
              </a:rPr>
              <a:t>circuitBreaker.errorThresholdPercentage</a:t>
            </a:r>
            <a:r>
              <a:rPr lang="en-US" altLang="ko-KR" sz="1400" dirty="0">
                <a:solidFill>
                  <a:srgbClr val="2A00FF"/>
                </a:solidFill>
                <a:latin typeface="Consolas" panose="020B0609020204030204" pitchFamily="49" charset="0"/>
              </a:rPr>
              <a:t>"</a:t>
            </a:r>
            <a:r>
              <a:rPr lang="en-US" altLang="ko-KR" sz="1400" dirty="0">
                <a:solidFill>
                  <a:srgbClr val="000000"/>
                </a:solidFill>
                <a:latin typeface="Consolas" panose="020B0609020204030204" pitchFamily="49" charset="0"/>
              </a:rPr>
              <a:t>, value = </a:t>
            </a:r>
            <a:r>
              <a:rPr lang="en-US" altLang="ko-KR" sz="1400" dirty="0">
                <a:solidFill>
                  <a:srgbClr val="2A00FF"/>
                </a:solidFill>
                <a:latin typeface="Consolas" panose="020B0609020204030204" pitchFamily="49" charset="0"/>
              </a:rPr>
              <a:t>"30"</a:t>
            </a:r>
            <a:r>
              <a:rPr lang="en-US" altLang="ko-KR" sz="1400" dirty="0">
                <a:solidFill>
                  <a:srgbClr val="000000"/>
                </a:solidFill>
                <a:latin typeface="Consolas" panose="020B0609020204030204" pitchFamily="49" charset="0"/>
              </a:rPr>
              <a:t>),</a:t>
            </a:r>
          </a:p>
          <a:p>
            <a:r>
              <a:rPr lang="en-US" altLang="ko-KR" sz="1400" dirty="0">
                <a:solidFill>
                  <a:srgbClr val="646464"/>
                </a:solidFill>
                <a:latin typeface="Consolas" panose="020B0609020204030204" pitchFamily="49" charset="0"/>
              </a:rPr>
              <a:t>@</a:t>
            </a:r>
            <a:r>
              <a:rPr lang="en-US" altLang="ko-KR" sz="1400" dirty="0" err="1">
                <a:solidFill>
                  <a:srgbClr val="646464"/>
                </a:solidFill>
                <a:latin typeface="Consolas" panose="020B0609020204030204" pitchFamily="49" charset="0"/>
              </a:rPr>
              <a:t>HystrixProperty</a:t>
            </a:r>
            <a:r>
              <a:rPr lang="en-US" altLang="ko-KR" sz="1400" dirty="0">
                <a:solidFill>
                  <a:srgbClr val="000000"/>
                </a:solidFill>
                <a:latin typeface="Consolas" panose="020B0609020204030204" pitchFamily="49" charset="0"/>
              </a:rPr>
              <a:t>(name = </a:t>
            </a:r>
            <a:r>
              <a:rPr lang="en-US" altLang="ko-KR" sz="1400" dirty="0">
                <a:solidFill>
                  <a:srgbClr val="2A00FF"/>
                </a:solidFill>
                <a:latin typeface="Consolas" panose="020B0609020204030204" pitchFamily="49" charset="0"/>
              </a:rPr>
              <a:t>"</a:t>
            </a:r>
            <a:r>
              <a:rPr lang="en-US" altLang="ko-KR" sz="1400" dirty="0" err="1">
                <a:solidFill>
                  <a:srgbClr val="2A00FF"/>
                </a:solidFill>
                <a:latin typeface="Consolas" panose="020B0609020204030204" pitchFamily="49" charset="0"/>
              </a:rPr>
              <a:t>circuitBreaker.sleepWindowInMilliseconds</a:t>
            </a:r>
            <a:r>
              <a:rPr lang="en-US" altLang="ko-KR" sz="1400" dirty="0">
                <a:solidFill>
                  <a:srgbClr val="2A00FF"/>
                </a:solidFill>
                <a:latin typeface="Consolas" panose="020B0609020204030204" pitchFamily="49" charset="0"/>
              </a:rPr>
              <a:t>"</a:t>
            </a:r>
            <a:r>
              <a:rPr lang="en-US" altLang="ko-KR" sz="1400" dirty="0">
                <a:solidFill>
                  <a:srgbClr val="000000"/>
                </a:solidFill>
                <a:latin typeface="Consolas" panose="020B0609020204030204" pitchFamily="49" charset="0"/>
              </a:rPr>
              <a:t>, value = </a:t>
            </a:r>
            <a:r>
              <a:rPr lang="en-US" altLang="ko-KR" sz="1400" dirty="0">
                <a:solidFill>
                  <a:srgbClr val="2A00FF"/>
                </a:solidFill>
                <a:latin typeface="Consolas" panose="020B0609020204030204" pitchFamily="49" charset="0"/>
              </a:rPr>
              <a:t>"10000"</a:t>
            </a:r>
            <a:r>
              <a:rPr lang="en-US" altLang="ko-KR" sz="1400" dirty="0">
                <a:solidFill>
                  <a:srgbClr val="000000"/>
                </a:solidFill>
                <a:latin typeface="Consolas" panose="020B0609020204030204" pitchFamily="49" charset="0"/>
              </a:rPr>
              <a:t>),</a:t>
            </a:r>
          </a:p>
          <a:p>
            <a:r>
              <a:rPr lang="en-US" altLang="ko-KR" sz="1400" dirty="0">
                <a:solidFill>
                  <a:srgbClr val="646464"/>
                </a:solidFill>
                <a:latin typeface="Consolas" panose="020B0609020204030204" pitchFamily="49" charset="0"/>
              </a:rPr>
              <a:t>@</a:t>
            </a:r>
            <a:r>
              <a:rPr lang="en-US" altLang="ko-KR" sz="1400" dirty="0" err="1">
                <a:solidFill>
                  <a:srgbClr val="646464"/>
                </a:solidFill>
                <a:latin typeface="Consolas" panose="020B0609020204030204" pitchFamily="49" charset="0"/>
              </a:rPr>
              <a:t>HystrixProperty</a:t>
            </a:r>
            <a:r>
              <a:rPr lang="en-US" altLang="ko-KR" sz="1400" dirty="0">
                <a:solidFill>
                  <a:srgbClr val="000000"/>
                </a:solidFill>
                <a:latin typeface="Consolas" panose="020B0609020204030204" pitchFamily="49" charset="0"/>
              </a:rPr>
              <a:t>(name = </a:t>
            </a:r>
            <a:r>
              <a:rPr lang="en-US" altLang="ko-KR" sz="1400" dirty="0">
                <a:solidFill>
                  <a:srgbClr val="2A00FF"/>
                </a:solidFill>
                <a:latin typeface="Consolas" panose="020B0609020204030204" pitchFamily="49" charset="0"/>
              </a:rPr>
              <a:t>"</a:t>
            </a:r>
            <a:r>
              <a:rPr lang="en-US" altLang="ko-KR" sz="1400" dirty="0" err="1">
                <a:solidFill>
                  <a:srgbClr val="2A00FF"/>
                </a:solidFill>
                <a:latin typeface="Consolas" panose="020B0609020204030204" pitchFamily="49" charset="0"/>
              </a:rPr>
              <a:t>metrics.rollingStats.timeInMilliseconds</a:t>
            </a:r>
            <a:r>
              <a:rPr lang="en-US" altLang="ko-KR" sz="1400" dirty="0">
                <a:solidFill>
                  <a:srgbClr val="2A00FF"/>
                </a:solidFill>
                <a:latin typeface="Consolas" panose="020B0609020204030204" pitchFamily="49" charset="0"/>
              </a:rPr>
              <a:t>"</a:t>
            </a:r>
            <a:r>
              <a:rPr lang="en-US" altLang="ko-KR" sz="1400" dirty="0">
                <a:solidFill>
                  <a:srgbClr val="000000"/>
                </a:solidFill>
                <a:latin typeface="Consolas" panose="020B0609020204030204" pitchFamily="49" charset="0"/>
              </a:rPr>
              <a:t>, value = </a:t>
            </a:r>
            <a:r>
              <a:rPr lang="en-US" altLang="ko-KR" sz="1400" dirty="0">
                <a:solidFill>
                  <a:srgbClr val="2A00FF"/>
                </a:solidFill>
                <a:latin typeface="Consolas" panose="020B0609020204030204" pitchFamily="49" charset="0"/>
              </a:rPr>
              <a:t>"10000"</a:t>
            </a:r>
            <a:r>
              <a:rPr lang="en-US" altLang="ko-KR" sz="1400" dirty="0">
                <a:solidFill>
                  <a:srgbClr val="000000"/>
                </a:solidFill>
                <a:latin typeface="Consolas" panose="020B0609020204030204" pitchFamily="49" charset="0"/>
              </a:rPr>
              <a:t>)</a:t>
            </a:r>
          </a:p>
          <a:p>
            <a:r>
              <a:rPr lang="en-US" altLang="ko-KR" sz="1400" dirty="0">
                <a:solidFill>
                  <a:srgbClr val="000000"/>
                </a:solidFill>
                <a:latin typeface="Consolas" panose="020B0609020204030204" pitchFamily="49" charset="0"/>
              </a:rPr>
              <a:t>}</a:t>
            </a:r>
          </a:p>
          <a:p>
            <a:r>
              <a:rPr lang="en-US" altLang="ko-KR" sz="1400" dirty="0">
                <a:solidFill>
                  <a:srgbClr val="000000"/>
                </a:solidFill>
                <a:latin typeface="Consolas" panose="020B0609020204030204" pitchFamily="49" charset="0"/>
              </a:rPr>
              <a:t>)</a:t>
            </a:r>
          </a:p>
          <a:p>
            <a:r>
              <a:rPr lang="en-US" altLang="ko-KR" sz="1400" b="1" dirty="0">
                <a:solidFill>
                  <a:srgbClr val="7F0055"/>
                </a:solidFill>
                <a:latin typeface="Consolas" panose="020B0609020204030204" pitchFamily="49" charset="0"/>
              </a:rPr>
              <a:t>public</a:t>
            </a:r>
            <a:r>
              <a:rPr lang="en-US" altLang="ko-KR" sz="1400" b="1" dirty="0">
                <a:solidFill>
                  <a:srgbClr val="000000"/>
                </a:solidFill>
                <a:latin typeface="Consolas" panose="020B0609020204030204" pitchFamily="49" charset="0"/>
              </a:rPr>
              <a:t> List&lt;Account&gt; </a:t>
            </a:r>
            <a:r>
              <a:rPr lang="en-US" altLang="ko-KR" sz="1400" b="1" dirty="0" err="1">
                <a:solidFill>
                  <a:srgbClr val="000000"/>
                </a:solidFill>
                <a:latin typeface="Consolas" panose="020B0609020204030204" pitchFamily="49" charset="0"/>
              </a:rPr>
              <a:t>findCustomerAccounts</a:t>
            </a:r>
            <a:r>
              <a:rPr lang="en-US" altLang="ko-KR" sz="1400" b="1" dirty="0">
                <a:solidFill>
                  <a:srgbClr val="000000"/>
                </a:solidFill>
                <a:latin typeface="Consolas" panose="020B0609020204030204" pitchFamily="49" charset="0"/>
              </a:rPr>
              <a:t>(Long </a:t>
            </a:r>
            <a:r>
              <a:rPr lang="en-US" altLang="ko-KR" sz="1400" b="1" dirty="0">
                <a:solidFill>
                  <a:srgbClr val="6A3E3E"/>
                </a:solidFill>
                <a:latin typeface="Consolas" panose="020B0609020204030204" pitchFamily="49" charset="0"/>
              </a:rPr>
              <a:t>id</a:t>
            </a:r>
            <a:r>
              <a:rPr lang="en-US" altLang="ko-KR" sz="1400" b="1" dirty="0">
                <a:solidFill>
                  <a:srgbClr val="000000"/>
                </a:solidFill>
                <a:latin typeface="Consolas" panose="020B0609020204030204" pitchFamily="49" charset="0"/>
              </a:rPr>
              <a:t>) {</a:t>
            </a:r>
          </a:p>
          <a:p>
            <a:r>
              <a:rPr lang="en-US" altLang="ko-KR" sz="1400" dirty="0">
                <a:solidFill>
                  <a:srgbClr val="000000"/>
                </a:solidFill>
                <a:latin typeface="Consolas" panose="020B0609020204030204" pitchFamily="49" charset="0"/>
              </a:rPr>
              <a:t>  Account[] </a:t>
            </a:r>
            <a:r>
              <a:rPr lang="en-US" altLang="ko-KR" sz="1400" dirty="0">
                <a:solidFill>
                  <a:srgbClr val="6A3E3E"/>
                </a:solidFill>
                <a:latin typeface="Consolas" panose="020B0609020204030204" pitchFamily="49" charset="0"/>
              </a:rPr>
              <a:t>accounts</a:t>
            </a:r>
            <a:r>
              <a:rPr lang="en-US" altLang="ko-KR" sz="1400" dirty="0">
                <a:solidFill>
                  <a:srgbClr val="000000"/>
                </a:solidFill>
                <a:latin typeface="Consolas" panose="020B0609020204030204" pitchFamily="49" charset="0"/>
              </a:rPr>
              <a:t> = </a:t>
            </a:r>
            <a:r>
              <a:rPr lang="en-US" altLang="ko-KR" sz="1400" dirty="0" err="1">
                <a:solidFill>
                  <a:srgbClr val="0000C0"/>
                </a:solidFill>
                <a:latin typeface="Consolas" panose="020B0609020204030204" pitchFamily="49" charset="0"/>
              </a:rPr>
              <a:t>template</a:t>
            </a:r>
            <a:r>
              <a:rPr lang="en-US" altLang="ko-KR" sz="1400" dirty="0" err="1">
                <a:solidFill>
                  <a:srgbClr val="000000"/>
                </a:solidFill>
                <a:latin typeface="Consolas" panose="020B0609020204030204" pitchFamily="49" charset="0"/>
              </a:rPr>
              <a:t>.getForObject</a:t>
            </a:r>
            <a:r>
              <a:rPr lang="en-US" altLang="ko-KR" sz="1400" dirty="0">
                <a:solidFill>
                  <a:srgbClr val="000000"/>
                </a:solidFill>
                <a:latin typeface="Consolas" panose="020B0609020204030204" pitchFamily="49" charset="0"/>
              </a:rPr>
              <a:t>(</a:t>
            </a:r>
            <a:r>
              <a:rPr lang="en-US" altLang="ko-KR" sz="1400" dirty="0">
                <a:solidFill>
                  <a:srgbClr val="2A00FF"/>
                </a:solidFill>
                <a:latin typeface="Consolas" panose="020B0609020204030204" pitchFamily="49" charset="0"/>
              </a:rPr>
              <a:t>"http://account-service/customer/{</a:t>
            </a:r>
            <a:r>
              <a:rPr lang="en-US" altLang="ko-KR" sz="1400" dirty="0" err="1">
                <a:solidFill>
                  <a:srgbClr val="2A00FF"/>
                </a:solidFill>
                <a:latin typeface="Consolas" panose="020B0609020204030204" pitchFamily="49" charset="0"/>
              </a:rPr>
              <a:t>customerId</a:t>
            </a:r>
            <a:r>
              <a:rPr lang="en-US" altLang="ko-KR" sz="1400" dirty="0">
                <a:solidFill>
                  <a:srgbClr val="2A00FF"/>
                </a:solidFill>
                <a:latin typeface="Consolas" panose="020B0609020204030204" pitchFamily="49" charset="0"/>
              </a:rPr>
              <a:t>}"</a:t>
            </a:r>
            <a:r>
              <a:rPr lang="en-US" altLang="ko-KR" sz="1400" dirty="0">
                <a:solidFill>
                  <a:srgbClr val="000000"/>
                </a:solidFill>
                <a:latin typeface="Consolas" panose="020B0609020204030204" pitchFamily="49" charset="0"/>
              </a:rPr>
              <a:t>,</a:t>
            </a:r>
          </a:p>
          <a:p>
            <a:r>
              <a:rPr lang="en-US" altLang="ko-KR" sz="1400" dirty="0">
                <a:solidFill>
                  <a:srgbClr val="000000"/>
                </a:solidFill>
                <a:latin typeface="Consolas" panose="020B0609020204030204" pitchFamily="49" charset="0"/>
              </a:rPr>
              <a:t>  Account[].</a:t>
            </a:r>
            <a:r>
              <a:rPr lang="en-US" altLang="ko-KR" sz="1400" b="1" dirty="0">
                <a:solidFill>
                  <a:srgbClr val="7F0055"/>
                </a:solidFill>
                <a:latin typeface="Consolas" panose="020B0609020204030204" pitchFamily="49" charset="0"/>
              </a:rPr>
              <a:t>class</a:t>
            </a:r>
            <a:r>
              <a:rPr lang="en-US" altLang="ko-KR" sz="1400" b="1" dirty="0">
                <a:solidFill>
                  <a:srgbClr val="000000"/>
                </a:solidFill>
                <a:latin typeface="Consolas" panose="020B0609020204030204" pitchFamily="49" charset="0"/>
              </a:rPr>
              <a:t>, </a:t>
            </a:r>
            <a:r>
              <a:rPr lang="en-US" altLang="ko-KR" sz="1400" b="1" dirty="0">
                <a:solidFill>
                  <a:srgbClr val="6A3E3E"/>
                </a:solidFill>
                <a:latin typeface="Consolas" panose="020B0609020204030204" pitchFamily="49" charset="0"/>
              </a:rPr>
              <a:t>id</a:t>
            </a:r>
            <a:r>
              <a:rPr lang="en-US" altLang="ko-KR" sz="1400" b="1" dirty="0">
                <a:solidFill>
                  <a:srgbClr val="000000"/>
                </a:solidFill>
                <a:latin typeface="Consolas" panose="020B0609020204030204" pitchFamily="49" charset="0"/>
              </a:rPr>
              <a:t>);</a:t>
            </a:r>
          </a:p>
          <a:p>
            <a:r>
              <a:rPr lang="en-US" altLang="ko-KR" sz="1400" b="1" dirty="0">
                <a:solidFill>
                  <a:srgbClr val="7F0055"/>
                </a:solidFill>
                <a:latin typeface="Consolas" panose="020B0609020204030204" pitchFamily="49" charset="0"/>
              </a:rPr>
              <a:t>  return</a:t>
            </a:r>
            <a:r>
              <a:rPr lang="en-US" altLang="ko-KR" sz="1400" b="1" dirty="0">
                <a:solidFill>
                  <a:srgbClr val="000000"/>
                </a:solidFill>
                <a:latin typeface="Consolas" panose="020B0609020204030204" pitchFamily="49" charset="0"/>
              </a:rPr>
              <a:t> </a:t>
            </a:r>
            <a:r>
              <a:rPr lang="en-US" altLang="ko-KR" sz="1400" b="1" dirty="0" err="1">
                <a:solidFill>
                  <a:srgbClr val="000000"/>
                </a:solidFill>
                <a:latin typeface="Consolas" panose="020B0609020204030204" pitchFamily="49" charset="0"/>
              </a:rPr>
              <a:t>Arrays.</a:t>
            </a:r>
            <a:r>
              <a:rPr lang="en-US" altLang="ko-KR" sz="1400" b="1" i="1" dirty="0" err="1">
                <a:solidFill>
                  <a:srgbClr val="000000"/>
                </a:solidFill>
                <a:latin typeface="Consolas" panose="020B0609020204030204" pitchFamily="49" charset="0"/>
              </a:rPr>
              <a:t>stream</a:t>
            </a:r>
            <a:r>
              <a:rPr lang="en-US" altLang="ko-KR" sz="1400" b="1" i="1" dirty="0">
                <a:solidFill>
                  <a:srgbClr val="000000"/>
                </a:solidFill>
                <a:latin typeface="Consolas" panose="020B0609020204030204" pitchFamily="49" charset="0"/>
              </a:rPr>
              <a:t>(</a:t>
            </a:r>
            <a:r>
              <a:rPr lang="en-US" altLang="ko-KR" sz="1400" b="1" i="1" dirty="0">
                <a:solidFill>
                  <a:srgbClr val="6A3E3E"/>
                </a:solidFill>
                <a:latin typeface="Consolas" panose="020B0609020204030204" pitchFamily="49" charset="0"/>
              </a:rPr>
              <a:t>accounts</a:t>
            </a:r>
            <a:r>
              <a:rPr lang="en-US" altLang="ko-KR" sz="1400" b="1" i="1" dirty="0">
                <a:solidFill>
                  <a:srgbClr val="000000"/>
                </a:solidFill>
                <a:latin typeface="Consolas" panose="020B0609020204030204" pitchFamily="49" charset="0"/>
              </a:rPr>
              <a:t>).collect(</a:t>
            </a:r>
            <a:r>
              <a:rPr lang="en-US" altLang="ko-KR" sz="1400" b="1" i="1" dirty="0" err="1">
                <a:solidFill>
                  <a:srgbClr val="000000"/>
                </a:solidFill>
                <a:latin typeface="Consolas" panose="020B0609020204030204" pitchFamily="49" charset="0"/>
              </a:rPr>
              <a:t>Collectors.toList</a:t>
            </a:r>
            <a:r>
              <a:rPr lang="en-US" altLang="ko-KR" sz="1400" b="1" i="1" dirty="0">
                <a:solidFill>
                  <a:srgbClr val="000000"/>
                </a:solidFill>
                <a:latin typeface="Consolas" panose="020B0609020204030204" pitchFamily="49" charset="0"/>
              </a:rPr>
              <a:t>());</a:t>
            </a:r>
          </a:p>
          <a:p>
            <a:r>
              <a:rPr lang="en-US" altLang="ko-KR" sz="1400" dirty="0">
                <a:solidFill>
                  <a:srgbClr val="000000"/>
                </a:solidFill>
                <a:latin typeface="Consolas" panose="020B0609020204030204" pitchFamily="49" charset="0"/>
              </a:rPr>
              <a:t>}</a:t>
            </a:r>
          </a:p>
          <a:p>
            <a:endParaRPr lang="ko-KR" altLang="en-US" sz="1400" dirty="0">
              <a:latin typeface="Consolas" panose="020B0609020204030204" pitchFamily="49" charset="0"/>
            </a:endParaRPr>
          </a:p>
          <a:p>
            <a:r>
              <a:rPr lang="en-US" altLang="ko-KR" sz="1400" b="1" dirty="0">
                <a:solidFill>
                  <a:srgbClr val="7F0055"/>
                </a:solidFill>
                <a:latin typeface="Consolas" panose="020B0609020204030204" pitchFamily="49" charset="0"/>
              </a:rPr>
              <a:t>public</a:t>
            </a:r>
            <a:r>
              <a:rPr lang="en-US" altLang="ko-KR" sz="1400" b="1" dirty="0">
                <a:solidFill>
                  <a:srgbClr val="000000"/>
                </a:solidFill>
                <a:latin typeface="Consolas" panose="020B0609020204030204" pitchFamily="49" charset="0"/>
              </a:rPr>
              <a:t> List&lt;Account&gt; </a:t>
            </a:r>
            <a:r>
              <a:rPr lang="en-US" altLang="ko-KR" sz="1400" b="1" dirty="0" err="1">
                <a:solidFill>
                  <a:srgbClr val="000000"/>
                </a:solidFill>
                <a:latin typeface="Consolas" panose="020B0609020204030204" pitchFamily="49" charset="0"/>
              </a:rPr>
              <a:t>findCustomerAccountsFallback</a:t>
            </a:r>
            <a:r>
              <a:rPr lang="en-US" altLang="ko-KR" sz="1400" b="1" dirty="0">
                <a:solidFill>
                  <a:srgbClr val="000000"/>
                </a:solidFill>
                <a:latin typeface="Consolas" panose="020B0609020204030204" pitchFamily="49" charset="0"/>
              </a:rPr>
              <a:t>(Long </a:t>
            </a:r>
            <a:r>
              <a:rPr lang="en-US" altLang="ko-KR" sz="1400" b="1" dirty="0">
                <a:solidFill>
                  <a:srgbClr val="6A3E3E"/>
                </a:solidFill>
                <a:latin typeface="Consolas" panose="020B0609020204030204" pitchFamily="49" charset="0"/>
              </a:rPr>
              <a:t>id</a:t>
            </a:r>
            <a:r>
              <a:rPr lang="en-US" altLang="ko-KR" sz="1400" b="1" dirty="0">
                <a:solidFill>
                  <a:srgbClr val="000000"/>
                </a:solidFill>
                <a:latin typeface="Consolas" panose="020B0609020204030204" pitchFamily="49" charset="0"/>
              </a:rPr>
              <a:t>) {</a:t>
            </a:r>
          </a:p>
          <a:p>
            <a:r>
              <a:rPr lang="en-US" altLang="ko-KR" sz="1400" dirty="0">
                <a:solidFill>
                  <a:srgbClr val="000000"/>
                </a:solidFill>
                <a:latin typeface="Consolas" panose="020B0609020204030204" pitchFamily="49" charset="0"/>
              </a:rPr>
              <a:t>  </a:t>
            </a:r>
            <a:r>
              <a:rPr lang="en-US" altLang="ko-KR" sz="1400" dirty="0" err="1">
                <a:solidFill>
                  <a:srgbClr val="000000"/>
                </a:solidFill>
                <a:latin typeface="Consolas" panose="020B0609020204030204" pitchFamily="49" charset="0"/>
              </a:rPr>
              <a:t>ValueWrapper</a:t>
            </a:r>
            <a:r>
              <a:rPr lang="en-US" altLang="ko-KR" sz="1400" dirty="0">
                <a:solidFill>
                  <a:srgbClr val="000000"/>
                </a:solidFill>
                <a:latin typeface="Consolas" panose="020B0609020204030204" pitchFamily="49" charset="0"/>
              </a:rPr>
              <a:t> </a:t>
            </a:r>
            <a:r>
              <a:rPr lang="en-US" altLang="ko-KR" sz="1400" dirty="0">
                <a:solidFill>
                  <a:srgbClr val="6A3E3E"/>
                </a:solidFill>
                <a:latin typeface="Consolas" panose="020B0609020204030204" pitchFamily="49" charset="0"/>
              </a:rPr>
              <a:t>w</a:t>
            </a:r>
            <a:r>
              <a:rPr lang="en-US" altLang="ko-KR" sz="1400" dirty="0">
                <a:solidFill>
                  <a:srgbClr val="000000"/>
                </a:solidFill>
                <a:latin typeface="Consolas" panose="020B0609020204030204" pitchFamily="49" charset="0"/>
              </a:rPr>
              <a:t> = </a:t>
            </a:r>
            <a:r>
              <a:rPr lang="en-US" altLang="ko-KR" sz="1400" dirty="0" err="1">
                <a:solidFill>
                  <a:srgbClr val="0000C0"/>
                </a:solidFill>
                <a:latin typeface="Consolas" panose="020B0609020204030204" pitchFamily="49" charset="0"/>
              </a:rPr>
              <a:t>cacheManager</a:t>
            </a:r>
            <a:r>
              <a:rPr lang="en-US" altLang="ko-KR" sz="1400" dirty="0" err="1">
                <a:solidFill>
                  <a:srgbClr val="000000"/>
                </a:solidFill>
                <a:latin typeface="Consolas" panose="020B0609020204030204" pitchFamily="49" charset="0"/>
              </a:rPr>
              <a:t>.getCache</a:t>
            </a:r>
            <a:r>
              <a:rPr lang="en-US" altLang="ko-KR" sz="1400" dirty="0">
                <a:solidFill>
                  <a:srgbClr val="000000"/>
                </a:solidFill>
                <a:latin typeface="Consolas" panose="020B0609020204030204" pitchFamily="49" charset="0"/>
              </a:rPr>
              <a:t>(</a:t>
            </a:r>
            <a:r>
              <a:rPr lang="en-US" altLang="ko-KR" sz="1400" dirty="0">
                <a:solidFill>
                  <a:srgbClr val="2A00FF"/>
                </a:solidFill>
                <a:latin typeface="Consolas" panose="020B0609020204030204" pitchFamily="49" charset="0"/>
              </a:rPr>
              <a:t>"accounts"</a:t>
            </a:r>
            <a:r>
              <a:rPr lang="en-US" altLang="ko-KR" sz="1400" dirty="0">
                <a:solidFill>
                  <a:srgbClr val="000000"/>
                </a:solidFill>
                <a:latin typeface="Consolas" panose="020B0609020204030204" pitchFamily="49" charset="0"/>
              </a:rPr>
              <a:t>).get(</a:t>
            </a:r>
            <a:r>
              <a:rPr lang="en-US" altLang="ko-KR" sz="1400" dirty="0">
                <a:solidFill>
                  <a:srgbClr val="6A3E3E"/>
                </a:solidFill>
                <a:latin typeface="Consolas" panose="020B0609020204030204" pitchFamily="49" charset="0"/>
              </a:rPr>
              <a:t>id</a:t>
            </a:r>
            <a:r>
              <a:rPr lang="en-US" altLang="ko-KR" sz="1400" dirty="0">
                <a:solidFill>
                  <a:srgbClr val="000000"/>
                </a:solidFill>
                <a:latin typeface="Consolas" panose="020B0609020204030204" pitchFamily="49" charset="0"/>
              </a:rPr>
              <a:t>);</a:t>
            </a:r>
          </a:p>
          <a:p>
            <a:r>
              <a:rPr lang="en-US" altLang="ko-KR" sz="1400" b="1" dirty="0">
                <a:solidFill>
                  <a:srgbClr val="7F0055"/>
                </a:solidFill>
                <a:latin typeface="Consolas" panose="020B0609020204030204" pitchFamily="49" charset="0"/>
              </a:rPr>
              <a:t>  if</a:t>
            </a:r>
            <a:r>
              <a:rPr lang="en-US" altLang="ko-KR" sz="1400" b="1" dirty="0">
                <a:solidFill>
                  <a:srgbClr val="000000"/>
                </a:solidFill>
                <a:latin typeface="Consolas" panose="020B0609020204030204" pitchFamily="49" charset="0"/>
              </a:rPr>
              <a:t> (</a:t>
            </a:r>
            <a:r>
              <a:rPr lang="en-US" altLang="ko-KR" sz="1400" b="1" dirty="0">
                <a:solidFill>
                  <a:srgbClr val="6A3E3E"/>
                </a:solidFill>
                <a:latin typeface="Consolas" panose="020B0609020204030204" pitchFamily="49" charset="0"/>
              </a:rPr>
              <a:t>w</a:t>
            </a:r>
            <a:r>
              <a:rPr lang="en-US" altLang="ko-KR" sz="1400" b="1" dirty="0">
                <a:solidFill>
                  <a:srgbClr val="000000"/>
                </a:solidFill>
                <a:latin typeface="Consolas" panose="020B0609020204030204" pitchFamily="49" charset="0"/>
              </a:rPr>
              <a:t> != </a:t>
            </a:r>
            <a:r>
              <a:rPr lang="en-US" altLang="ko-KR" sz="1400" b="1" dirty="0">
                <a:solidFill>
                  <a:srgbClr val="7F0055"/>
                </a:solidFill>
                <a:latin typeface="Consolas" panose="020B0609020204030204" pitchFamily="49" charset="0"/>
              </a:rPr>
              <a:t>null</a:t>
            </a:r>
            <a:r>
              <a:rPr lang="en-US" altLang="ko-KR" sz="1400" b="1" dirty="0">
                <a:solidFill>
                  <a:srgbClr val="000000"/>
                </a:solidFill>
                <a:latin typeface="Consolas" panose="020B0609020204030204" pitchFamily="49" charset="0"/>
              </a:rPr>
              <a:t>) {</a:t>
            </a:r>
          </a:p>
          <a:p>
            <a:r>
              <a:rPr lang="en-US" altLang="ko-KR" sz="1400" b="1" dirty="0">
                <a:solidFill>
                  <a:srgbClr val="7F0055"/>
                </a:solidFill>
                <a:latin typeface="Consolas" panose="020B0609020204030204" pitchFamily="49" charset="0"/>
              </a:rPr>
              <a:t>    return</a:t>
            </a:r>
            <a:r>
              <a:rPr lang="en-US" altLang="ko-KR" sz="1400" b="1" dirty="0">
                <a:solidFill>
                  <a:srgbClr val="000000"/>
                </a:solidFill>
                <a:latin typeface="Consolas" panose="020B0609020204030204" pitchFamily="49" charset="0"/>
              </a:rPr>
              <a:t> </a:t>
            </a:r>
            <a:r>
              <a:rPr lang="en-US" altLang="ko-KR" sz="1400" b="1" u="sng" dirty="0">
                <a:solidFill>
                  <a:srgbClr val="000000"/>
                </a:solidFill>
                <a:latin typeface="Consolas" panose="020B0609020204030204" pitchFamily="49" charset="0"/>
              </a:rPr>
              <a:t>(List&lt;Account&gt;) </a:t>
            </a:r>
            <a:r>
              <a:rPr lang="en-US" altLang="ko-KR" sz="1400" b="1" u="sng" dirty="0" err="1">
                <a:solidFill>
                  <a:srgbClr val="6A3E3E"/>
                </a:solidFill>
                <a:latin typeface="Consolas" panose="020B0609020204030204" pitchFamily="49" charset="0"/>
              </a:rPr>
              <a:t>w</a:t>
            </a:r>
            <a:r>
              <a:rPr lang="en-US" altLang="ko-KR" sz="1400" b="1" u="sng" dirty="0" err="1">
                <a:solidFill>
                  <a:srgbClr val="000000"/>
                </a:solidFill>
                <a:latin typeface="Consolas" panose="020B0609020204030204" pitchFamily="49" charset="0"/>
              </a:rPr>
              <a:t>.get</a:t>
            </a:r>
            <a:r>
              <a:rPr lang="en-US" altLang="ko-KR" sz="1400" b="1" u="sng" dirty="0">
                <a:solidFill>
                  <a:srgbClr val="000000"/>
                </a:solidFill>
                <a:latin typeface="Consolas" panose="020B0609020204030204" pitchFamily="49" charset="0"/>
              </a:rPr>
              <a:t>();</a:t>
            </a:r>
          </a:p>
          <a:p>
            <a:r>
              <a:rPr lang="en-US" altLang="ko-KR" sz="1400" dirty="0">
                <a:solidFill>
                  <a:srgbClr val="000000"/>
                </a:solidFill>
                <a:latin typeface="Consolas" panose="020B0609020204030204" pitchFamily="49" charset="0"/>
              </a:rPr>
              <a:t>  } </a:t>
            </a:r>
            <a:r>
              <a:rPr lang="en-US" altLang="ko-KR" sz="1400" b="1" dirty="0">
                <a:solidFill>
                  <a:srgbClr val="7F0055"/>
                </a:solidFill>
                <a:latin typeface="Consolas" panose="020B0609020204030204" pitchFamily="49" charset="0"/>
              </a:rPr>
              <a:t>else</a:t>
            </a:r>
            <a:r>
              <a:rPr lang="en-US" altLang="ko-KR" sz="1400" b="1" dirty="0">
                <a:solidFill>
                  <a:srgbClr val="000000"/>
                </a:solidFill>
                <a:latin typeface="Consolas" panose="020B0609020204030204" pitchFamily="49" charset="0"/>
              </a:rPr>
              <a:t> {</a:t>
            </a:r>
          </a:p>
          <a:p>
            <a:r>
              <a:rPr lang="en-US" altLang="ko-KR" sz="1400" b="1" dirty="0">
                <a:solidFill>
                  <a:srgbClr val="7F0055"/>
                </a:solidFill>
                <a:latin typeface="Consolas" panose="020B0609020204030204" pitchFamily="49" charset="0"/>
              </a:rPr>
              <a:t>    return</a:t>
            </a:r>
            <a:r>
              <a:rPr lang="en-US" altLang="ko-KR" sz="1400" b="1" dirty="0">
                <a:solidFill>
                  <a:srgbClr val="000000"/>
                </a:solidFill>
                <a:latin typeface="Consolas" panose="020B0609020204030204" pitchFamily="49" charset="0"/>
              </a:rPr>
              <a:t> </a:t>
            </a:r>
            <a:r>
              <a:rPr lang="en-US" altLang="ko-KR" sz="1400" b="1" dirty="0">
                <a:solidFill>
                  <a:srgbClr val="7F0055"/>
                </a:solidFill>
                <a:latin typeface="Consolas" panose="020B0609020204030204" pitchFamily="49" charset="0"/>
              </a:rPr>
              <a:t>new</a:t>
            </a:r>
            <a:r>
              <a:rPr lang="en-US" altLang="ko-KR" sz="1400" b="1" dirty="0">
                <a:solidFill>
                  <a:srgbClr val="000000"/>
                </a:solidFill>
                <a:latin typeface="Consolas" panose="020B0609020204030204" pitchFamily="49" charset="0"/>
              </a:rPr>
              <a:t> </a:t>
            </a:r>
            <a:r>
              <a:rPr lang="en-US" altLang="ko-KR" sz="1400" b="1" dirty="0" err="1">
                <a:solidFill>
                  <a:srgbClr val="000000"/>
                </a:solidFill>
                <a:latin typeface="Consolas" panose="020B0609020204030204" pitchFamily="49" charset="0"/>
              </a:rPr>
              <a:t>ArrayList</a:t>
            </a:r>
            <a:r>
              <a:rPr lang="en-US" altLang="ko-KR" sz="1400" b="1" dirty="0">
                <a:solidFill>
                  <a:srgbClr val="000000"/>
                </a:solidFill>
                <a:latin typeface="Consolas" panose="020B0609020204030204" pitchFamily="49" charset="0"/>
              </a:rPr>
              <a:t>&lt;&gt;();</a:t>
            </a:r>
          </a:p>
          <a:p>
            <a:r>
              <a:rPr lang="en-US" altLang="ko-KR" sz="1400" dirty="0">
                <a:solidFill>
                  <a:srgbClr val="000000"/>
                </a:solidFill>
                <a:latin typeface="Consolas" panose="020B0609020204030204" pitchFamily="49" charset="0"/>
              </a:rPr>
              <a:t>  }</a:t>
            </a:r>
          </a:p>
          <a:p>
            <a:r>
              <a:rPr lang="en-US" altLang="ko-KR" sz="1400" dirty="0">
                <a:solidFill>
                  <a:srgbClr val="000000"/>
                </a:solidFill>
                <a:latin typeface="Consolas" panose="020B0609020204030204" pitchFamily="49" charset="0"/>
              </a:rPr>
              <a:t>}</a:t>
            </a:r>
            <a:endParaRPr lang="ko-KR" altLang="en-US" sz="1600" dirty="0"/>
          </a:p>
        </p:txBody>
      </p:sp>
    </p:spTree>
    <p:extLst>
      <p:ext uri="{BB962C8B-B14F-4D97-AF65-F5344CB8AC3E}">
        <p14:creationId xmlns:p14="http://schemas.microsoft.com/office/powerpoint/2010/main" val="840195851"/>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1">
      <a:majorFont>
        <a:latin typeface="Calibri Light"/>
        <a:ea typeface="KoPub돋움체 Bold"/>
        <a:cs typeface=""/>
      </a:majorFont>
      <a:minorFont>
        <a:latin typeface="KoPub돋움체 Light"/>
        <a:ea typeface="KoPub돋움체 Medium"/>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1">
            <a:shade val="2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mtClean="0">
            <a:latin typeface="KoPub돋움체 Medium"/>
            <a:ea typeface="KoPub돋움체 Medium"/>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29372</TotalTime>
  <Words>9148</Words>
  <Application>Microsoft Office PowerPoint</Application>
  <PresentationFormat>A4 용지(210x297mm)</PresentationFormat>
  <Paragraphs>1626</Paragraphs>
  <Slides>108</Slides>
  <Notes>108</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108</vt:i4>
      </vt:variant>
    </vt:vector>
  </HeadingPairs>
  <TitlesOfParts>
    <vt:vector size="118" baseType="lpstr">
      <vt:lpstr>-apple-system</vt:lpstr>
      <vt:lpstr>HY궁서</vt:lpstr>
      <vt:lpstr>HY울릉도M</vt:lpstr>
      <vt:lpstr>KoPub돋움체 Bold</vt:lpstr>
      <vt:lpstr>KoPub돋움체 Light</vt:lpstr>
      <vt:lpstr>KoPub돋움체 Medium</vt:lpstr>
      <vt:lpstr>Arial</vt:lpstr>
      <vt:lpstr>Consolas</vt:lpstr>
      <vt:lpstr>Wingdings</vt:lpstr>
      <vt:lpstr>Office 테마</vt:lpstr>
      <vt:lpstr>PowerPoint 프레젠테이션</vt:lpstr>
      <vt:lpstr>Netflix OSS</vt:lpstr>
      <vt:lpstr>Netflix OSS</vt:lpstr>
      <vt:lpstr>Netflix OSS</vt:lpstr>
      <vt:lpstr>Netflix OSS</vt:lpstr>
      <vt:lpstr>Netflix OSS</vt:lpstr>
      <vt:lpstr>Netflix OSS</vt:lpstr>
      <vt:lpstr>Netflix OSS</vt:lpstr>
      <vt:lpstr>Netflix OSS</vt:lpstr>
      <vt:lpstr>Netflix OSS</vt:lpstr>
      <vt:lpstr>Netflix OSS</vt:lpstr>
      <vt:lpstr>Netflix OSS</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Service Discovery</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Distributed Configuration</vt:lpstr>
      <vt:lpstr>Microservice Communication</vt:lpstr>
      <vt:lpstr>Microservice Communication</vt:lpstr>
      <vt:lpstr>Microservice Communication</vt:lpstr>
      <vt:lpstr>Microservice Communication</vt:lpstr>
      <vt:lpstr>Microservice Communication</vt:lpstr>
      <vt:lpstr>Microservice Communication</vt:lpstr>
      <vt:lpstr>Microservice Communication</vt:lpstr>
      <vt:lpstr>Microservice Communication</vt:lpstr>
      <vt:lpstr>Microservice Communication</vt:lpstr>
      <vt:lpstr>Microservice Communication</vt:lpstr>
      <vt:lpstr>Microservice Communication</vt:lpstr>
      <vt:lpstr>Microservice Communication</vt:lpstr>
      <vt:lpstr>Microservice Communication</vt:lpstr>
      <vt:lpstr>Microservice Communication</vt:lpstr>
      <vt:lpstr>Microservice Communication</vt:lpstr>
      <vt:lpstr>Microservice Communication</vt:lpstr>
      <vt:lpstr>Microservice Communication</vt:lpstr>
      <vt:lpstr>Microservice Communication</vt:lpstr>
      <vt:lpstr>Microservice Communication</vt:lpstr>
      <vt:lpstr>Advanced Load Balancing and Circuit Breakers</vt:lpstr>
      <vt:lpstr>Advanced Load Balancing and Circuit Breakers</vt:lpstr>
      <vt:lpstr>Advanced Load Balancing and Circuit Breakers</vt:lpstr>
      <vt:lpstr>Advanced Load Balancing and Circuit Breakers</vt:lpstr>
      <vt:lpstr>Advanced Load Balancing and Circuit Breakers</vt:lpstr>
      <vt:lpstr>Advanced Load Balancing and Circuit Breakers</vt:lpstr>
      <vt:lpstr>Circuit Breakers Using Histrix</vt:lpstr>
      <vt:lpstr>Circuit Breakers Using Histrix</vt:lpstr>
      <vt:lpstr>Circuit Breakers Using Histrix</vt:lpstr>
      <vt:lpstr>Circuit Breakers Using Histrix</vt:lpstr>
      <vt:lpstr>Circuit Breakers Using Histrix</vt:lpstr>
      <vt:lpstr>Circuit Breakers Using Histrix</vt:lpstr>
      <vt:lpstr>Circuit Breakers Using Histrix</vt:lpstr>
      <vt:lpstr>Circuit Breakers Using Histrix</vt:lpstr>
      <vt:lpstr>Circuit Breakers Using Histrix</vt:lpstr>
      <vt:lpstr>Circuit Breakers Using Histrix</vt:lpstr>
      <vt:lpstr>Circuit Breakers Using Histrix</vt:lpstr>
      <vt:lpstr>Circuit Breakers Using Histrix</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6207</cp:revision>
  <dcterms:created xsi:type="dcterms:W3CDTF">2018-09-13T06:27:38Z</dcterms:created>
  <dcterms:modified xsi:type="dcterms:W3CDTF">2024-01-14T14:47:46Z</dcterms:modified>
  <cp:version/>
</cp:coreProperties>
</file>