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notesMasterIdLst>
    <p:notesMasterId r:id="rId43"/>
  </p:notesMasterIdLst>
  <p:handoutMasterIdLst>
    <p:handoutMasterId r:id="rId44"/>
  </p:handoutMasterIdLst>
  <p:sldIdLst>
    <p:sldId id="4012" r:id="rId2"/>
    <p:sldId id="4030" r:id="rId3"/>
    <p:sldId id="4031" r:id="rId4"/>
    <p:sldId id="4032" r:id="rId5"/>
    <p:sldId id="4033" r:id="rId6"/>
    <p:sldId id="4034" r:id="rId7"/>
    <p:sldId id="4035" r:id="rId8"/>
    <p:sldId id="4042" r:id="rId9"/>
    <p:sldId id="4036" r:id="rId10"/>
    <p:sldId id="4037" r:id="rId11"/>
    <p:sldId id="4038" r:id="rId12"/>
    <p:sldId id="4039" r:id="rId13"/>
    <p:sldId id="4040" r:id="rId14"/>
    <p:sldId id="4041" r:id="rId15"/>
    <p:sldId id="4043" r:id="rId16"/>
    <p:sldId id="4044" r:id="rId17"/>
    <p:sldId id="4045" r:id="rId18"/>
    <p:sldId id="4046" r:id="rId19"/>
    <p:sldId id="4048" r:id="rId20"/>
    <p:sldId id="4049" r:id="rId21"/>
    <p:sldId id="4050" r:id="rId22"/>
    <p:sldId id="4051" r:id="rId23"/>
    <p:sldId id="4052" r:id="rId24"/>
    <p:sldId id="4053" r:id="rId25"/>
    <p:sldId id="4054" r:id="rId26"/>
    <p:sldId id="4055" r:id="rId27"/>
    <p:sldId id="4056" r:id="rId28"/>
    <p:sldId id="4057" r:id="rId29"/>
    <p:sldId id="4058" r:id="rId30"/>
    <p:sldId id="4059" r:id="rId31"/>
    <p:sldId id="4060" r:id="rId32"/>
    <p:sldId id="4061" r:id="rId33"/>
    <p:sldId id="4062" r:id="rId34"/>
    <p:sldId id="4069" r:id="rId35"/>
    <p:sldId id="4070" r:id="rId36"/>
    <p:sldId id="4063" r:id="rId37"/>
    <p:sldId id="4064" r:id="rId38"/>
    <p:sldId id="4065" r:id="rId39"/>
    <p:sldId id="4066" r:id="rId40"/>
    <p:sldId id="4067" r:id="rId41"/>
    <p:sldId id="4068" r:id="rId42"/>
  </p:sldIdLst>
  <p:sldSz cx="9906000" cy="6858000" type="A4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569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890" autoAdjust="0"/>
  </p:normalViewPr>
  <p:slideViewPr>
    <p:cSldViewPr snapToGrid="0">
      <p:cViewPr varScale="1">
        <p:scale>
          <a:sx n="78" d="100"/>
          <a:sy n="78" d="100"/>
        </p:scale>
        <p:origin x="966" y="51"/>
      </p:cViewPr>
      <p:guideLst>
        <p:guide orient="horz" pos="2159"/>
        <p:guide pos="3119"/>
      </p:guideLst>
    </p:cSldViewPr>
  </p:slideViewPr>
  <p:outlineViewPr>
    <p:cViewPr>
      <p:scale>
        <a:sx n="33" d="100"/>
        <a:sy n="33" d="100"/>
      </p:scale>
      <p:origin x="0" y="-95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0922"/>
    </p:cViewPr>
  </p:sorterViewPr>
  <p:notesViewPr>
    <p:cSldViewPr snapToGrid="0">
      <p:cViewPr varScale="1">
        <p:scale>
          <a:sx n="92" d="100"/>
          <a:sy n="92" d="100"/>
        </p:scale>
        <p:origin x="60" y="16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1922" cy="340915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989" y="2"/>
            <a:ext cx="4301922" cy="340915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en-US" altLang="ko-KR">
                <a:latin typeface="KoPub돋움체 Medium"/>
                <a:ea typeface="KoPub돋움체 Medium"/>
              </a:rPr>
              <a:t>2018-11-21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761"/>
            <a:ext cx="4301922" cy="340915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989" y="6456761"/>
            <a:ext cx="4301922" cy="340915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r">
              <a:defRPr sz="1200"/>
            </a:lvl1pPr>
          </a:lstStyle>
          <a:p>
            <a:pPr lvl="0">
              <a:defRPr/>
            </a:pPr>
            <a:fld id="{65D17C6A-3EEC-42F3-AEAE-7FF8875F99E1}" type="slidenum">
              <a:rPr lang="ko-KR" altLang="en-US">
                <a:latin typeface="KoPub돋움체 Medium"/>
                <a:ea typeface="KoPub돋움체 Medium"/>
              </a:rPr>
              <a:pPr lvl="0">
                <a:defRPr/>
              </a:pPr>
              <a:t>‹#›</a:t>
            </a:fld>
            <a:endParaRPr lang="ko-KR" altLang="en-US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2231" cy="341064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l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1" cy="341064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r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r>
              <a:rPr lang="en-US" altLang="ko-KR"/>
              <a:t>2018-11-21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306763" y="849313"/>
            <a:ext cx="3314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7" rIns="91312" bIns="4565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5"/>
          </a:xfrm>
          <a:prstGeom prst="rect">
            <a:avLst/>
          </a:prstGeom>
        </p:spPr>
        <p:txBody>
          <a:bodyPr vert="horz" lIns="91312" tIns="45657" rIns="91312" bIns="45657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3"/>
            <a:ext cx="4302231" cy="341063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l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9" y="6456613"/>
            <a:ext cx="4302231" cy="341063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r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fld id="{E9CDEF3D-52BA-4170-8323-8257CC7BA3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8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06763" y="849313"/>
            <a:ext cx="3314700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DEF3D-52BA-4170-8323-8257CC7BA34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50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99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0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6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3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29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52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41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9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00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10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50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4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1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67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90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20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90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59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40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17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94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595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58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73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749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015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30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87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315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87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2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234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41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3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0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79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8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8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888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857250" y="391884"/>
            <a:ext cx="9048750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577263" y="1068136"/>
            <a:ext cx="8980272" cy="276999"/>
          </a:xfrm>
        </p:spPr>
        <p:txBody>
          <a:bodyPr lIns="0" tIns="0" rIns="0" bIns="0" anchor="ctr">
            <a:spAutoFit/>
          </a:bodyPr>
          <a:lstStyle>
            <a:lvl1pPr marL="0" indent="0" algn="l" defTabSz="495285" rtl="0" eaLnBrk="1" latinLnBrk="0" hangingPunct="1"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>
              <a:buNone/>
              <a:defRPr sz="1300">
                <a:latin typeface="+mn-ea"/>
                <a:ea typeface="+mn-ea"/>
              </a:defRPr>
            </a:lvl2pPr>
            <a:lvl3pPr marL="990570" indent="0">
              <a:buNone/>
              <a:defRPr sz="1300">
                <a:latin typeface="+mn-ea"/>
                <a:ea typeface="+mn-ea"/>
              </a:defRPr>
            </a:lvl3pPr>
            <a:lvl4pPr marL="1485854" indent="0">
              <a:buNone/>
              <a:defRPr sz="1300">
                <a:latin typeface="+mn-ea"/>
                <a:ea typeface="+mn-ea"/>
              </a:defRPr>
            </a:lvl4pPr>
            <a:lvl5pPr marL="1981139" indent="0">
              <a:buNone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2" name="갈매기형 수장 11"/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8871" y="6527294"/>
            <a:ext cx="1237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341075" y="1466456"/>
            <a:ext cx="9216460" cy="400110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2pPr>
            <a:lvl3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3pPr>
            <a:lvl4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4pPr>
            <a:lvl5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32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53" userDrawn="1">
          <p15:clr>
            <a:srgbClr val="FBAE40"/>
          </p15:clr>
        </p15:guide>
        <p15:guide id="4" pos="217" userDrawn="1">
          <p15:clr>
            <a:srgbClr val="FBAE40"/>
          </p15:clr>
        </p15:guide>
        <p15:guide id="6" pos="6023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pos="5887" userDrawn="1">
          <p15:clr>
            <a:srgbClr val="FBAE40"/>
          </p15:clr>
        </p15:guide>
        <p15:guide id="10" orient="horz" pos="2319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857250" y="391884"/>
            <a:ext cx="9048750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577263" y="1066985"/>
            <a:ext cx="8980272" cy="276999"/>
          </a:xfrm>
        </p:spPr>
        <p:txBody>
          <a:bodyPr lIns="0" tIns="0" rIns="0" bIns="0" anchor="ctr">
            <a:spAutoFit/>
          </a:bodyPr>
          <a:lstStyle>
            <a:lvl1pPr marL="0" indent="0" algn="l" defTabSz="495285" rtl="0" eaLnBrk="1" latinLnBrk="0" hangingPunct="1"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>
              <a:buNone/>
              <a:defRPr sz="1300">
                <a:latin typeface="+mn-ea"/>
                <a:ea typeface="+mn-ea"/>
              </a:defRPr>
            </a:lvl2pPr>
            <a:lvl3pPr marL="990570" indent="0">
              <a:buNone/>
              <a:defRPr sz="1300">
                <a:latin typeface="+mn-ea"/>
                <a:ea typeface="+mn-ea"/>
              </a:defRPr>
            </a:lvl3pPr>
            <a:lvl4pPr marL="1485854" indent="0">
              <a:buNone/>
              <a:defRPr sz="1300">
                <a:latin typeface="+mn-ea"/>
                <a:ea typeface="+mn-ea"/>
              </a:defRPr>
            </a:lvl4pPr>
            <a:lvl5pPr marL="1981139" indent="0">
              <a:buNone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395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353">
          <p15:clr>
            <a:srgbClr val="FBAE40"/>
          </p15:clr>
        </p15:guide>
        <p15:guide id="6" pos="5887" userDrawn="1">
          <p15:clr>
            <a:srgbClr val="FBAE40"/>
          </p15:clr>
        </p15:guide>
        <p15:guide id="7" orient="horz" pos="2319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pos="217" userDrawn="1">
          <p15:clr>
            <a:srgbClr val="FBAE40"/>
          </p15:clr>
        </p15:guide>
        <p15:guide id="10" pos="6023" userDrawn="1">
          <p15:clr>
            <a:srgbClr val="FBAE40"/>
          </p15:clr>
        </p15:guide>
        <p15:guide id="12" orient="horz" pos="9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8519" y="6527294"/>
            <a:ext cx="1147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857250" y="391884"/>
            <a:ext cx="9288236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852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0" userDrawn="1">
          <p15:clr>
            <a:srgbClr val="FBAE40"/>
          </p15:clr>
        </p15:guide>
        <p15:guide id="3" orient="horz" pos="231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" y="6356352"/>
            <a:ext cx="412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9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0" r:id="rId2"/>
    <p:sldLayoutId id="2147483691" r:id="rId3"/>
    <p:sldLayoutId id="214748368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getLatestIstio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580" b="26390"/>
          <a:stretch>
            <a:fillRect/>
          </a:stretch>
        </p:blipFill>
        <p:spPr>
          <a:xfrm>
            <a:off x="-1" y="5404017"/>
            <a:ext cx="5654675" cy="1453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460"/>
          <a:stretch>
            <a:fillRect/>
          </a:stretch>
        </p:blipFill>
        <p:spPr>
          <a:xfrm>
            <a:off x="4363197" y="0"/>
            <a:ext cx="5542803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9E43C8-27A8-451D-9BF1-1F4649DF97A8}"/>
              </a:ext>
            </a:extLst>
          </p:cNvPr>
          <p:cNvSpPr txBox="1"/>
          <p:nvPr/>
        </p:nvSpPr>
        <p:spPr>
          <a:xfrm>
            <a:off x="522478" y="1737149"/>
            <a:ext cx="7299234" cy="1264064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3600" spc="-162" dirty="0">
                <a:latin typeface="HY궁서" panose="02030600000101010101" pitchFamily="18" charset="-127"/>
                <a:ea typeface="HY궁서" panose="02030600000101010101" pitchFamily="18" charset="-127"/>
                <a:cs typeface="Arial"/>
              </a:rPr>
              <a:t>Cloud computing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3600" spc="-162" dirty="0">
                <a:latin typeface="HY궁서" panose="02030600000101010101" pitchFamily="18" charset="-127"/>
                <a:ea typeface="HY궁서" panose="02030600000101010101" pitchFamily="18" charset="-127"/>
                <a:cs typeface="Arial"/>
              </a:rPr>
              <a:t>for education and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12B34-43D8-4FDB-B9C0-E01A45FA39C3}"/>
              </a:ext>
            </a:extLst>
          </p:cNvPr>
          <p:cNvSpPr txBox="1"/>
          <p:nvPr/>
        </p:nvSpPr>
        <p:spPr>
          <a:xfrm>
            <a:off x="1177297" y="3841718"/>
            <a:ext cx="7299234" cy="466090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2800" spc="-162" dirty="0">
                <a:latin typeface="HY울릉도M" panose="02030600000101010101" pitchFamily="18" charset="-127"/>
                <a:ea typeface="HY울릉도M" panose="02030600000101010101" pitchFamily="18" charset="-127"/>
                <a:cs typeface="Arial"/>
              </a:rPr>
              <a:t>Practice 01</a:t>
            </a:r>
            <a:r>
              <a:rPr lang="en-US" altLang="ko-KR" sz="2800" spc="-162">
                <a:latin typeface="HY울릉도M" panose="02030600000101010101" pitchFamily="18" charset="-127"/>
                <a:ea typeface="HY울릉도M" panose="02030600000101010101" pitchFamily="18" charset="-127"/>
                <a:cs typeface="Arial"/>
              </a:rPr>
              <a:t>. Kubernetes</a:t>
            </a:r>
            <a:endParaRPr lang="ko-KR" altLang="en-US" sz="3600" spc="-162" dirty="0">
              <a:latin typeface="HY울릉도M" panose="02030600000101010101" pitchFamily="18" charset="-127"/>
              <a:ea typeface="HY울릉도M" panose="02030600000101010101" pitchFamily="18" charset="-127"/>
              <a:cs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31FAF1-E7F4-4A8B-AC81-3C1F6D609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577" y="5116814"/>
            <a:ext cx="3439423" cy="466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context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3593114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Run the following command to switch the current context to another context and work in a different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use-context my-cluster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If contact update action is required, run the following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set-context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For example, to change the default namespace of the current context to my-namespace, give the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set-context $(kubectl config current-context) --namespace my-namespace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6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Create a cluster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2660303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following command must be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Release the KUBECONFIG environment variable so that the kubectl context is created in the default configuration file (~/.kube/config)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Specify the minicube profile that the cluster will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minikube start command allows you to specify the hardware resources to allocate to the cluster when creating the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After cluster creation, use Minicube's add-on administrator to activate the ingress controller and the metric server embedded in the Minicube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unset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KUBECONFIG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start -p my-profile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start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addons enable ingress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addons enable metrics-server</a:t>
            </a:r>
          </a:p>
        </p:txBody>
      </p:sp>
    </p:spTree>
    <p:extLst>
      <p:ext uri="{BB962C8B-B14F-4D97-AF65-F5344CB8AC3E}">
        <p14:creationId xmlns:p14="http://schemas.microsoft.com/office/powerpoint/2010/main" val="16271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Creating and Specifying Namespace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4"/>
            <a:ext cx="9139548" cy="1715218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Create the first-attempts namespace and designate it as the default namespace for kubectl contacts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create namespace first-attempts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set-context --current --namespace=first-attempts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current-context (check current context)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54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8890" y="1379326"/>
            <a:ext cx="3332013" cy="553998"/>
          </a:xfrm>
        </p:spPr>
        <p:txBody>
          <a:bodyPr/>
          <a:lstStyle/>
          <a:p>
            <a:r>
              <a:rPr lang="en-US" altLang="ko-KR"/>
              <a:t>Create pod using nginx-deployment.yaml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24F85-93AD-4577-B51E-1262EAB1D083}"/>
              </a:ext>
            </a:extLst>
          </p:cNvPr>
          <p:cNvSpPr/>
          <p:nvPr/>
        </p:nvSpPr>
        <p:spPr>
          <a:xfrm>
            <a:off x="5815099" y="1140552"/>
            <a:ext cx="4953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-app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-app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-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nginx:latest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  -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containerPort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2C9E7C-0AB4-43A3-8F72-73B1EFB43F71}"/>
              </a:ext>
            </a:extLst>
          </p:cNvPr>
          <p:cNvSpPr/>
          <p:nvPr/>
        </p:nvSpPr>
        <p:spPr>
          <a:xfrm>
            <a:off x="543172" y="1994928"/>
            <a:ext cx="47662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Create pod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kubectl apply -f nginx-deployment.yaml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delete pod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kubectl delete pod --selector app=nginx-app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44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Create services to communicate with the outside world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71F335-1048-414D-9B44-F643DD78D6F1}"/>
              </a:ext>
            </a:extLst>
          </p:cNvPr>
          <p:cNvSpPr/>
          <p:nvPr/>
        </p:nvSpPr>
        <p:spPr>
          <a:xfrm>
            <a:off x="5195153" y="1605779"/>
            <a:ext cx="4953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-app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-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30080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099FE0-EFDF-439C-A5B9-C893288B85E7}"/>
              </a:ext>
            </a:extLst>
          </p:cNvPr>
          <p:cNvSpPr/>
          <p:nvPr/>
        </p:nvSpPr>
        <p:spPr>
          <a:xfrm>
            <a:off x="593476" y="1746928"/>
            <a:ext cx="43827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Run the service with the following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	kubectl apply –f nginx-service.yaml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Use the command below to check service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	kubectl get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Know Minicube external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	minikube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Port forward with the command below and access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kubectl port-forward deployment/nginx-deploy 80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0BCE76-C843-4FF2-83BA-6EAA16B6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97" y="4852610"/>
            <a:ext cx="5184526" cy="144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5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Cluster Management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4038070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Suspend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stop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Restarting the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Restarting the cluster changes kubectl context to use this cluster, with the namespace set to default. To replace it with my-namespace, do it below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set-context --current --namespace=my-namespace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Shutting Down a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delete --profile my-profile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Delete minikube completely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delete --all --purge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79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Replace Eureka with Kubernetes Service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4"/>
            <a:ext cx="9139548" cy="1683418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Kubernetes has built-in search capabilities based on service objects and kube-proxy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No need to deploy separate search services such as Eureka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You also don't need client libraries like Netflix ribbons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This enables Kubernetes search services to be used regardless of microservice-based language or framework</a:t>
            </a:r>
            <a:endParaRPr lang="en-US" altLang="ko-KR" sz="16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8A71D-5C0C-43C8-8311-596D82B8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82" y="3429000"/>
            <a:ext cx="6696364" cy="33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2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Replace Eureka with Kubernetes Service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4"/>
            <a:ext cx="9139548" cy="3290544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client and server configurations associated with Eureka and ribbon from config-repo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routing rules to eureka servers from the config-repo/gateway.yml file of the gateway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Eureka Server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Removing the Eureka Server from the Docker Components File and from the pom.xml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spring-cloud-starter-Netflix-eureka-client dependencies from build files for all Eureka 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the eureka.client.enabled=false property from all Eureka client integration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Change the HTTP port used by the microservice and authorization server from 8080 to the default HTTP port of 80</a:t>
            </a:r>
            <a:endParaRPr lang="en-US" altLang="ko-KR" sz="16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02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Introduction to Kustomize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641674"/>
            <a:ext cx="9139548" cy="4885620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kcustomize is a tool used to customize Kubernetes yaml files for various environments such as development, testing, preparation, and commercial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Store common definition files in the base folder and store additional environmental information in the environmental overlay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Information by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Version of docker image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Number of replicas to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Resource allocations, such as CPU, memory,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Each folder has a customization.yml file that describes the content to be used by kcustomize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Kcustomize sends the result of a combination of content from a base folder and an environmental overlay folder to kubectl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Basic customization is supported through kubectl-k from version 1.14 of Kubernetes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To deploy to a development environment using kcustomize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apply -k kubernetes/services/overlays/dev </a:t>
            </a:r>
            <a:r>
              <a:rPr lang="ko-KR" altLang="en-US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커맨드 사용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76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Introduction to Kustomize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641674"/>
            <a:ext cx="9139548" cy="1563344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Base folder contains definition files for resource manager and microservice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Deploy and use resource managers in Kubernetes only in a development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definition file in the base folder defines the deployment object and service object for each microservice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72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3476" y="1641673"/>
            <a:ext cx="8785225" cy="4354089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Containers occasters that make a cluster of servers running containers into one large logical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Continuously compare the specified status with the current status and adjust it to 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Supports non-disruptive rolling upgrades using techniques such as blue/green deployment or canary deployment while deploying and running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Abnormal containers are restarted by live probe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Limit the amount of resources a container group can consume at the namespace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Provides service discovery for pods and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Defining service objects allows you to load balance requests to available pods and discover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Provides a flat IP network that allocates an IP address to each pod and allows access to other pods regardless of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To support multiple network vendors, Kubernetes allows the use of network plug-ins that comply with the Container Network Interface (CNI) specification</a:t>
            </a:r>
            <a:endParaRPr lang="en-US" altLang="ko-KR" sz="16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81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Replacing the Spring Cloud Configuration Server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641674"/>
            <a:ext cx="9139548" cy="805962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Configuration servers consume a lot of resources and take a long time to 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Kubernetes config map and secret use much faster and use less resources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9CDF5E-5479-47B4-85D9-88CF69DDB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96" y="2872745"/>
            <a:ext cx="7683408" cy="36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8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Replacing the Spring Cloud Configuration Server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632436"/>
            <a:ext cx="9139548" cy="3041163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spring-cloud/config-server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configuration from all microservices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Change the configuration file in the config-repo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Change Kubernetes Deployment Resource Definition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A volume mounted configuration map is associated with a folder in the container file system, through which the microservice imports the configuration files in the configuration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Define the SPRING_CONFIG_LOCATION environment variable that specifies the path of the configuration file on the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Define credentials for resource manager access using Secret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85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Spring Cloud Gateway Replacement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632436"/>
            <a:ext cx="9139548" cy="1434037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Replacing Spring Cloud Gateway with Ingress Resources from Kubernetes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Can operate as an edge server using ingress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Ingress is a built-in feature from Kubernetes and can be extended to automatically provision certificates using the Cert manager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3C20B3-16A6-4F3B-A74E-55A802E8F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1" y="3274516"/>
            <a:ext cx="8285018" cy="31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60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Defining Ingress Resources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8C9EE2-86D1-4435-A6A2-2BD988C6AA08}"/>
              </a:ext>
            </a:extLst>
          </p:cNvPr>
          <p:cNvSpPr/>
          <p:nvPr/>
        </p:nvSpPr>
        <p:spPr>
          <a:xfrm>
            <a:off x="993139" y="1455256"/>
            <a:ext cx="827341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extensions/v1beta1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edge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tls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hosts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-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minikube.me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secretName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tls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-certificate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minikube.me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oauth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auth-server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/product-composite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product-composite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      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/actuator/health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product-composite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9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Testing with Kubernetes Config Maps, Secrets, and Ingress Resources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632437"/>
            <a:ext cx="9139548" cy="1323200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Test system environment by replacing configuration maps, secrets, and ingress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Ingress exposure to 443 ports, the default HTTPS port for minicube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An ingress controller installed with minikube addons enable ingress is required for this operation</a:t>
            </a:r>
            <a:endParaRPr lang="en-US" altLang="ko-KR" sz="16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5B9B7-5E29-45C3-A1CC-C08D6083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0" y="3429000"/>
            <a:ext cx="7878618" cy="25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1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Service Mesh Proxy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455256"/>
            <a:ext cx="9139548" cy="2588581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A service mesh is an infrastructure layer that controls and observes communication between services, such as micro-services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Service mesh controls and monitors the entire internal communication between micro-services to implement functions such as observability, security, policy enforcement, resiliency, and traffic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core component of the service mesh is the lightweight proxy, and all micro-service traffic is configured to pass through the proxy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service mesh control plane uses the proxy's public API to configure proxy components at runtime, collect telemetry data, and visualize flows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816686-344C-4A3B-A790-9D8E4978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18" y="4043837"/>
            <a:ext cx="6807200" cy="28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44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Service Mesh Proxy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553199"/>
            <a:ext cx="9139548" cy="4545494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data plane consists of a proxy component of the entire microservice belonging to the service mesh, and a separate component that handles traffic coming in and out of the service mesh. Service mesh public implementation: Linkerd, istio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core proxy component of this organization is Envoy Proxy-based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Deploying an STIO to Kubernetes deploys runtime components to a separate Kubernetes namespace, istio-system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Estio can expand Kubernetes API by adding new objects with its own Custom Resources Definition (CRD)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ISIOctl, the CLI tool for ISIO, inserts the ISIO proxy into the microservice participating in the service mesh.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Estio is divided into control plane and data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operator creates an Estio object that declares routing rules, etc. and uses the Kubernetes API server for this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control plane checks this object and sends commands to the data plane proxy to perform the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Proxy handles communication between micro-services and sends telemetry data to the control plane</a:t>
            </a:r>
            <a:endParaRPr lang="en-US" altLang="ko-KR" sz="16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635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Service Mesh Proxy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455257"/>
            <a:ext cx="9139548" cy="1380308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To join a microservice pod to an STIO-based service mesh, a container running the STIO proxy must be added to the pod to insert the STIO proxy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Containers added to pods for the purpose of supporting primary containers, such as the Estio proxy, are called sidecars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2FB615-1315-43C5-8188-A4D4A4D9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63" y="2835565"/>
            <a:ext cx="3679838" cy="39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2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Service Mesh Proxy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455257"/>
            <a:ext cx="9139548" cy="2497618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primary container routes all traffic through the Estio proxy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STIO proxy is inserted automatically when creating a deployment object. It can also be inserted manually through ISiotl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Use the following command to insert an Estio proxy into the pod of an existing deployment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get deployment sample-deployment -o yaml | istioctl kube-inject -f - | kubectl apply -f -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117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STIO API Object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455257"/>
            <a:ext cx="9139548" cy="3393834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Estio extends Kubernetes API with multiple objects added by CRD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Gateway: Configures how traffic enters and exits the service mesh is handled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gateway relies on virtual services to route traffic entering the Kubernetes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Virtual Service: Defining Routing Rules for Service Mesh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DestinationRule: Define policies, rules for traffic routed to a particular service by a virtual service; configure internal HTTP traffic encryption policy; define service subsets by service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Policy: Define the request authentication method; use Policy to authenticate requests entering the service mesh using the JWT-based OAuth2.0/OIDC access token.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09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C2BB5E0-762E-40A7-AC4D-EC27A934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49" y="2596394"/>
            <a:ext cx="6599738" cy="4292513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93477" y="1641674"/>
            <a:ext cx="9139548" cy="813091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Ford is not quarantined and accepts all incoming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Role-based access control (RBAC) is applicable</a:t>
            </a:r>
            <a:endParaRPr lang="ko-KR" altLang="en-US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410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Estio Runtime Components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455257"/>
            <a:ext cx="9139548" cy="3393834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Pilot: Forward updated service mesh configuration to full sidecar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Mixer: consists of two runtime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Policy: Implementing network policies such as authentication, authorization, speed limits, quotas,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Telemetry: Collects telemetry information and sends it to Prometheus,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Galley: Collects, validates, and distributes configuration information to other STO components on the control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Citadel: Issuing and replacing certificates used internally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Kiali: Provides observability to the service mesh and visualizes ongoing work in the service mesh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Prometheus: Collects and stores time-series-based data of performance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Grafana: Visualize performance metrics and time series data collected by Prometheus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Tracing: Processing and visualizing distributed tracking information. Based on open-source Jaeger for distributed tracking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470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Estio Data Plane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455257"/>
            <a:ext cx="9139548" cy="807652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Ingress G/W: Handling traffic entering the service mesh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Egress G/W: Processing traffic out of the service mesh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CBE70-67CD-4511-BE48-482F7F1EC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42" y="2440451"/>
            <a:ext cx="8179716" cy="43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92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Changing the Microservice Environment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43172" y="1639984"/>
            <a:ext cx="9139548" cy="807652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COOVENETIS' INGREES RESOURCE ALTERNATIVE BY USING STIO INGREES GATEWAY AS EDGE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Distributed tracking is possible by replacing Zipkin with Estio Jaeger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Ingress fails to handle granular routing rules provided by Estio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Using Jaeger instead of Zipkin makes the environment much simpler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zipkin dependencies from all microservice build files</a:t>
            </a:r>
            <a:endParaRPr lang="en-US" altLang="ko-KR" sz="16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075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Deploying an Estio to a Kubernetes Cluster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43172" y="1639984"/>
            <a:ext cx="9139548" cy="807652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curl -L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  <a:hlinkClick r:id="rId3"/>
              </a:rPr>
              <a:t>https://git.io/getLatestIstio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| ISTIO_VERSION=1.2.4 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sh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842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Practice 1: Docker branch,  spring-cloud-comm-master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8D6EAA95-EEB8-4906-ACE8-39DA2FEC9F48}"/>
              </a:ext>
            </a:extLst>
          </p:cNvPr>
          <p:cNvSpPr/>
          <p:nvPr/>
        </p:nvSpPr>
        <p:spPr>
          <a:xfrm>
            <a:off x="4364211" y="2028822"/>
            <a:ext cx="1485900" cy="9786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G/W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061EE-8F60-4ED5-8895-EFD42F26F8DB}"/>
              </a:ext>
            </a:extLst>
          </p:cNvPr>
          <p:cNvSpPr txBox="1"/>
          <p:nvPr/>
        </p:nvSpPr>
        <p:spPr>
          <a:xfrm>
            <a:off x="5560222" y="2238740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30005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879443-9CBA-4EFC-81B8-D843C68499F8}"/>
              </a:ext>
            </a:extLst>
          </p:cNvPr>
          <p:cNvSpPr/>
          <p:nvPr/>
        </p:nvSpPr>
        <p:spPr>
          <a:xfrm>
            <a:off x="4364211" y="3350416"/>
            <a:ext cx="1485900" cy="9786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order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497DA-74BF-48B1-8546-78C4D93A81FC}"/>
              </a:ext>
            </a:extLst>
          </p:cNvPr>
          <p:cNvSpPr txBox="1"/>
          <p:nvPr/>
        </p:nvSpPr>
        <p:spPr>
          <a:xfrm>
            <a:off x="5560222" y="3509272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30000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E13106B-2513-4F5B-9257-6D4F9B293FAB}"/>
              </a:ext>
            </a:extLst>
          </p:cNvPr>
          <p:cNvSpPr/>
          <p:nvPr/>
        </p:nvSpPr>
        <p:spPr>
          <a:xfrm>
            <a:off x="3445048" y="4973935"/>
            <a:ext cx="1641305" cy="9786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customer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F5FBC-5FBF-4DE8-9F47-4D364B9280B8}"/>
              </a:ext>
            </a:extLst>
          </p:cNvPr>
          <p:cNvSpPr txBox="1"/>
          <p:nvPr/>
        </p:nvSpPr>
        <p:spPr>
          <a:xfrm>
            <a:off x="3071025" y="5937374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30002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3F4FC0E-AD4A-4009-BBB0-A67CCFD3B063}"/>
              </a:ext>
            </a:extLst>
          </p:cNvPr>
          <p:cNvSpPr/>
          <p:nvPr/>
        </p:nvSpPr>
        <p:spPr>
          <a:xfrm>
            <a:off x="7145511" y="4608178"/>
            <a:ext cx="1485900" cy="9786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accout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916BC6-47CB-483D-9815-243F58076CA2}"/>
              </a:ext>
            </a:extLst>
          </p:cNvPr>
          <p:cNvSpPr txBox="1"/>
          <p:nvPr/>
        </p:nvSpPr>
        <p:spPr>
          <a:xfrm>
            <a:off x="6821094" y="5642427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30001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DB75F6-DC8A-4EF6-8ECC-06141C82A8A7}"/>
              </a:ext>
            </a:extLst>
          </p:cNvPr>
          <p:cNvSpPr/>
          <p:nvPr/>
        </p:nvSpPr>
        <p:spPr>
          <a:xfrm>
            <a:off x="1492087" y="3298532"/>
            <a:ext cx="1485900" cy="9786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product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44ED9-799E-41AA-90E8-4FFC3B4A78D5}"/>
              </a:ext>
            </a:extLst>
          </p:cNvPr>
          <p:cNvSpPr txBox="1"/>
          <p:nvPr/>
        </p:nvSpPr>
        <p:spPr>
          <a:xfrm>
            <a:off x="1117567" y="4214840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30003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6106AB-E2F8-4D8E-ADAF-41C5222127E5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5107161" y="3007516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58E0DC-93B5-485C-9E92-5859D2006BA9}"/>
              </a:ext>
            </a:extLst>
          </p:cNvPr>
          <p:cNvCxnSpPr>
            <a:stCxn id="12" idx="5"/>
            <a:endCxn id="20" idx="1"/>
          </p:cNvCxnSpPr>
          <p:nvPr/>
        </p:nvCxnSpPr>
        <p:spPr>
          <a:xfrm>
            <a:off x="5632506" y="4185784"/>
            <a:ext cx="1730610" cy="56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81377C-2C3F-4077-9F97-704F0E9D9A46}"/>
              </a:ext>
            </a:extLst>
          </p:cNvPr>
          <p:cNvCxnSpPr>
            <a:stCxn id="12" idx="4"/>
          </p:cNvCxnSpPr>
          <p:nvPr/>
        </p:nvCxnSpPr>
        <p:spPr>
          <a:xfrm flipH="1">
            <a:off x="4362341" y="4329110"/>
            <a:ext cx="744820" cy="66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0B88FE87-D3CE-4B90-BF7E-A164053B2901}"/>
              </a:ext>
            </a:extLst>
          </p:cNvPr>
          <p:cNvCxnSpPr>
            <a:stCxn id="18" idx="4"/>
            <a:endCxn id="20" idx="4"/>
          </p:cNvCxnSpPr>
          <p:nvPr/>
        </p:nvCxnSpPr>
        <p:spPr>
          <a:xfrm rot="5400000" flipH="1" flipV="1">
            <a:off x="5894202" y="3958371"/>
            <a:ext cx="365757" cy="3622760"/>
          </a:xfrm>
          <a:prstGeom prst="curvedConnector3">
            <a:avLst>
              <a:gd name="adj1" fmla="val -62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AEE61ED7-66A7-4C19-8305-9A0460097AAF}"/>
              </a:ext>
            </a:extLst>
          </p:cNvPr>
          <p:cNvCxnSpPr>
            <a:cxnSpLocks/>
            <a:stCxn id="12" idx="1"/>
            <a:endCxn id="22" idx="0"/>
          </p:cNvCxnSpPr>
          <p:nvPr/>
        </p:nvCxnSpPr>
        <p:spPr>
          <a:xfrm rot="16200000" flipV="1">
            <a:off x="3310822" y="2222747"/>
            <a:ext cx="195210" cy="2346779"/>
          </a:xfrm>
          <a:prstGeom prst="curvedConnector3">
            <a:avLst>
              <a:gd name="adj1" fmla="val 217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06EB989-5A6B-4456-B8A6-FA693EE677B6}"/>
              </a:ext>
            </a:extLst>
          </p:cNvPr>
          <p:cNvSpPr/>
          <p:nvPr/>
        </p:nvSpPr>
        <p:spPr>
          <a:xfrm>
            <a:off x="300038" y="1782588"/>
            <a:ext cx="1635059" cy="9786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discovery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5A2947-9B3B-4119-B203-DEC75BBE60CE}"/>
              </a:ext>
            </a:extLst>
          </p:cNvPr>
          <p:cNvSpPr txBox="1"/>
          <p:nvPr/>
        </p:nvSpPr>
        <p:spPr>
          <a:xfrm>
            <a:off x="1645208" y="1992506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30006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AF216C8-28EE-458C-94B8-6E90E8EC31AD}"/>
              </a:ext>
            </a:extLst>
          </p:cNvPr>
          <p:cNvSpPr/>
          <p:nvPr/>
        </p:nvSpPr>
        <p:spPr>
          <a:xfrm>
            <a:off x="612350" y="5288132"/>
            <a:ext cx="1635059" cy="9786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zipkin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FD285C-8C42-4EDA-AB18-D3F372D32158}"/>
              </a:ext>
            </a:extLst>
          </p:cNvPr>
          <p:cNvSpPr txBox="1"/>
          <p:nvPr/>
        </p:nvSpPr>
        <p:spPr>
          <a:xfrm>
            <a:off x="169008" y="6186888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30004</a:t>
            </a:r>
            <a:endParaRPr lang="ko-KR" altLang="en-US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2954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Practice 1: Docker branch,  spring-cloud-comm-master, docker build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43172" y="1639984"/>
            <a:ext cx="9139548" cy="807652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build -t yklee2002/account-service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push yklee2002/account-service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build -t yklee2002/order-service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push yklee2002/order-service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build -t yklee2002/product-service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push yklee2002/product-service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build -t yklee2002/customer-service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push yklee2002/customer-service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build -t yklee2002/discovery-service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push yklee2002/discovery-service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965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Ingress</a:t>
            </a:r>
            <a:r>
              <a:rPr lang="ko-KR" altLang="en-US" dirty="0"/>
              <a:t> 구성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C24E711-58CF-46F5-9B2A-589BB6A4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72" y="973883"/>
            <a:ext cx="82200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Ingress role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43172" y="1639983"/>
            <a:ext cx="9139548" cy="3970317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Kubernetes Ingress does what L7 load balancers do because it provides an interface to load open or commercial load balancers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It receives requests from clients and routes them to other services based on URLs, HOST names, or other metadata.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For example, a URL that starts with /music can be routed to a music service and to a URL photo service that starts with /photo.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 the case of the HOST name, if the value of the HOST field in the HTTP header is HOST: user.example.com , it can be routed to the payment service if it is HOST: payment.example.com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Process SSL certificates for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Provides load distribution for incoming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It provides various functions such as rate limiting and user authentication.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310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Ingress Controller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43172" y="1639983"/>
            <a:ext cx="9139548" cy="3970317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Kubernetes Ingress does what L7 load balancers do because it provides an interface to load open or commercial load balancers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It receives requests from clients and routes them to other services based on URLs, HOST names, or other metadata.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For example, a URL that starts with /music can be routed to a music service and to a URL photo service that starts with /photo.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 the case of the HOST name, if the value of the HOST field in the HTTP header is HOST: user.example.com , it can be routed to the payment service if it is HOST: payment.example.com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Process SSL certificates for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Provides load distribution for incoming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It provides various functions such as rate limiting and user authentication.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737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Creating an Ingress 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43172" y="1639983"/>
            <a:ext cx="9139548" cy="2987249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sample-spring-cloud-comm-master</a:t>
            </a:r>
            <a:r>
              <a:rPr lang="ko-KR" altLang="en-US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progress</a:t>
            </a:r>
            <a:endParaRPr lang="ko-KR" altLang="en-US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Delete the part that corresponds to the discovery service and gateway-service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Delete part of eureka dependency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Then create a docker image and upload it to docker 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Deploy pod and nodeport services to Kubernetes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Create Ingress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addons enable ingress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Verifying Ingress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get pods -n ingress-nginx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A06BDA-4FCE-4716-BEFF-C320DF907C3F}"/>
              </a:ext>
            </a:extLst>
          </p:cNvPr>
          <p:cNvSpPr/>
          <p:nvPr/>
        </p:nvSpPr>
        <p:spPr>
          <a:xfrm>
            <a:off x="800359" y="4838599"/>
            <a:ext cx="87364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ubuntu@ubuntu</a:t>
            </a:r>
            <a:r>
              <a:rPr lang="en-US" altLang="ko-KR" dirty="0"/>
              <a:t>:~/</a:t>
            </a:r>
            <a:r>
              <a:rPr lang="en-US" altLang="ko-KR" dirty="0" err="1"/>
              <a:t>kubetest</a:t>
            </a:r>
            <a:r>
              <a:rPr lang="en-US" altLang="ko-KR" dirty="0"/>
              <a:t>$ </a:t>
            </a:r>
            <a:r>
              <a:rPr lang="en-US" altLang="ko-KR" dirty="0" err="1"/>
              <a:t>kubectl</a:t>
            </a:r>
            <a:r>
              <a:rPr lang="en-US" altLang="ko-KR" dirty="0"/>
              <a:t> get pods -n ingress-</a:t>
            </a:r>
            <a:r>
              <a:rPr lang="en-US" altLang="ko-KR" dirty="0" err="1"/>
              <a:t>nginx</a:t>
            </a:r>
            <a:endParaRPr lang="en-US" altLang="ko-KR" dirty="0"/>
          </a:p>
          <a:p>
            <a:r>
              <a:rPr lang="en-US" altLang="ko-KR" dirty="0"/>
              <a:t>NAME                                        READY   STATUS      RESTARTS   AGE</a:t>
            </a:r>
          </a:p>
          <a:p>
            <a:r>
              <a:rPr lang="en-US" altLang="ko-KR" dirty="0"/>
              <a:t>ingress-nginx-admission-create-b5zpx        0/1     Completed   0          54m</a:t>
            </a:r>
          </a:p>
          <a:p>
            <a:r>
              <a:rPr lang="en-US" altLang="ko-KR" dirty="0"/>
              <a:t>ingress-</a:t>
            </a:r>
            <a:r>
              <a:rPr lang="en-US" altLang="ko-KR" dirty="0" err="1"/>
              <a:t>nginx</a:t>
            </a:r>
            <a:r>
              <a:rPr lang="en-US" altLang="ko-KR" dirty="0"/>
              <a:t>-admission-patch-</a:t>
            </a:r>
            <a:r>
              <a:rPr lang="en-US" altLang="ko-KR" dirty="0" err="1"/>
              <a:t>stqsn</a:t>
            </a:r>
            <a:r>
              <a:rPr lang="en-US" altLang="ko-KR" dirty="0"/>
              <a:t>         0/1     Completed   0          54m</a:t>
            </a:r>
          </a:p>
          <a:p>
            <a:r>
              <a:rPr lang="en-US" altLang="ko-KR" dirty="0"/>
              <a:t>ingress-nginx-controller-7c6974c4d8-dpmhf   1/1     Running     0          54m</a:t>
            </a:r>
          </a:p>
        </p:txBody>
      </p:sp>
    </p:spTree>
    <p:extLst>
      <p:ext uri="{BB962C8B-B14F-4D97-AF65-F5344CB8AC3E}">
        <p14:creationId xmlns:p14="http://schemas.microsoft.com/office/powerpoint/2010/main" val="15431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Run-time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4"/>
            <a:ext cx="9139548" cy="2470058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Components running on the master node (control plane)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API Server: Entry point of the control plane. Provide REST API used by kubectl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etcd: Store all data in the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Control Manager: Includes controllers that compare the current state of the object defined in etcd with the desired state and evaluate it continuously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Scheduler: Allocate newly created containers to appropriate nodes by considering available memory, CPU, etc</a:t>
            </a:r>
            <a:endParaRPr lang="ko-KR" altLang="en-US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800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Example of Ingress: Path-Based Routing=&gt; Path-ingress.yaml Creation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C7A520-8777-438D-9799-562A1EAECEC2}"/>
              </a:ext>
            </a:extLst>
          </p:cNvPr>
          <p:cNvSpPr/>
          <p:nvPr/>
        </p:nvSpPr>
        <p:spPr>
          <a:xfrm>
            <a:off x="880902" y="1876197"/>
            <a:ext cx="36297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networking.k8s.io/v1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path-ingress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/account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pathType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Prefix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account-service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30001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/order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pathType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Prefix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order-service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30000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D1BF16-0CF8-4B89-B35B-66E233433905}"/>
              </a:ext>
            </a:extLst>
          </p:cNvPr>
          <p:cNvSpPr/>
          <p:nvPr/>
        </p:nvSpPr>
        <p:spPr>
          <a:xfrm>
            <a:off x="4708694" y="1874728"/>
            <a:ext cx="46818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/customer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pathType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Prefix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customer-service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30002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/product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pathType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Prefix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product-service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30003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   </a:t>
            </a:r>
          </a:p>
        </p:txBody>
      </p:sp>
    </p:spTree>
    <p:extLst>
      <p:ext uri="{BB962C8B-B14F-4D97-AF65-F5344CB8AC3E}">
        <p14:creationId xmlns:p14="http://schemas.microsoft.com/office/powerpoint/2010/main" val="1011858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Example of Ingress: Path-Based Routing=&gt; Path-ingress.yaml Creation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E9DD3E28-2F35-4309-9E2F-3EDE6BFAEC8F}"/>
              </a:ext>
            </a:extLst>
          </p:cNvPr>
          <p:cNvSpPr/>
          <p:nvPr/>
        </p:nvSpPr>
        <p:spPr>
          <a:xfrm>
            <a:off x="543172" y="1639984"/>
            <a:ext cx="9139548" cy="894562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path-ingress.yaml apply</a:t>
            </a:r>
            <a:endParaRPr lang="ko-KR" altLang="en-US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Confirm path-ingress creation with kubectl get ingress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227DB9-CF7A-4051-8E64-21A356AF1A82}"/>
              </a:ext>
            </a:extLst>
          </p:cNvPr>
          <p:cNvSpPr/>
          <p:nvPr/>
        </p:nvSpPr>
        <p:spPr>
          <a:xfrm>
            <a:off x="902128" y="2719274"/>
            <a:ext cx="8235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ubuntu@ubuntu</a:t>
            </a:r>
            <a:r>
              <a:rPr lang="en-US" altLang="ko-KR" dirty="0"/>
              <a:t>:~/</a:t>
            </a:r>
            <a:r>
              <a:rPr lang="en-US" altLang="ko-KR" dirty="0" err="1"/>
              <a:t>kubetest</a:t>
            </a:r>
            <a:r>
              <a:rPr lang="en-US" altLang="ko-KR" dirty="0"/>
              <a:t>$ </a:t>
            </a:r>
            <a:r>
              <a:rPr lang="en-US" altLang="ko-KR" dirty="0" err="1"/>
              <a:t>kubectl</a:t>
            </a:r>
            <a:r>
              <a:rPr lang="en-US" altLang="ko-KR" dirty="0"/>
              <a:t> get ingress</a:t>
            </a:r>
          </a:p>
          <a:p>
            <a:r>
              <a:rPr lang="en-US" altLang="ko-KR" dirty="0"/>
              <a:t>NAME              CLASS   HOSTS              ADDRESS          PORTS   AGE</a:t>
            </a:r>
          </a:p>
          <a:p>
            <a:r>
              <a:rPr lang="en-US" altLang="ko-KR" dirty="0"/>
              <a:t>example-ingress   </a:t>
            </a:r>
            <a:r>
              <a:rPr lang="en-US" altLang="ko-KR" dirty="0" err="1"/>
              <a:t>nginx</a:t>
            </a:r>
            <a:r>
              <a:rPr lang="en-US" altLang="ko-KR" dirty="0"/>
              <a:t>   hello-world.info   192.168.59.100   80      55m</a:t>
            </a:r>
          </a:p>
          <a:p>
            <a:r>
              <a:rPr lang="en-US" altLang="ko-KR" dirty="0"/>
              <a:t>path-ingress      </a:t>
            </a:r>
            <a:r>
              <a:rPr lang="en-US" altLang="ko-KR" dirty="0" err="1"/>
              <a:t>nginx</a:t>
            </a:r>
            <a:r>
              <a:rPr lang="en-US" altLang="ko-KR" dirty="0"/>
              <a:t>   *                  192.168.59.100   80      114s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581F228-E27B-4F96-B525-D5A7EAC27F58}"/>
              </a:ext>
            </a:extLst>
          </p:cNvPr>
          <p:cNvSpPr/>
          <p:nvPr/>
        </p:nvSpPr>
        <p:spPr>
          <a:xfrm>
            <a:off x="543172" y="4185780"/>
            <a:ext cx="9139548" cy="496684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describe ingress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path-ingress content</a:t>
            </a:r>
            <a:r>
              <a:rPr lang="ko-KR" altLang="en-US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confirmation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888AD5-A211-42DC-B6A9-E6D796FC0F0D}"/>
              </a:ext>
            </a:extLst>
          </p:cNvPr>
          <p:cNvSpPr/>
          <p:nvPr/>
        </p:nvSpPr>
        <p:spPr>
          <a:xfrm>
            <a:off x="1119091" y="4802580"/>
            <a:ext cx="76678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Host        Path  Backends</a:t>
            </a:r>
          </a:p>
          <a:p>
            <a:r>
              <a:rPr lang="en-US" altLang="ko-KR" dirty="0"/>
              <a:t>  ----        ----  --------</a:t>
            </a:r>
          </a:p>
          <a:p>
            <a:r>
              <a:rPr lang="en-US" altLang="ko-KR" dirty="0"/>
              <a:t>              /account    account-service:30001 (10.244.0.74:28091)</a:t>
            </a:r>
          </a:p>
          <a:p>
            <a:r>
              <a:rPr lang="en-US" altLang="ko-KR" dirty="0"/>
              <a:t>              /order      order-service:30000 (10.244.0.75:28090)</a:t>
            </a:r>
          </a:p>
          <a:p>
            <a:r>
              <a:rPr lang="en-US" altLang="ko-KR" dirty="0"/>
              <a:t>              /customer   customer-service:30002 (10.244.0.77:28092)</a:t>
            </a:r>
          </a:p>
          <a:p>
            <a:r>
              <a:rPr lang="en-US" altLang="ko-KR" dirty="0"/>
              <a:t>              /product    product-service:30003 (10.244.0.76:28093)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79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Run-time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3396731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Components running on worker nodes (data plane)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kubelet: a node agent that runs directly on the node's operating system, not as a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Kube-proxy: a network proxy that implements Kubernetes' concept of service. Transfer requests to appropriate pods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Container Runtime: Software that runs containers on nodes. Generally, dockers are used. Any implementation of the container runtime interface (CRI) is available. e.g.) CRI-O, containerd, rktlet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Kubernetes DNS: DNS server used by the internal network of the cluster. DNS server is distributed as a deployment object and service object</a:t>
            </a:r>
            <a:endParaRPr lang="ko-KR" altLang="en-US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41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Run-time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E985590-3976-440D-8CAC-CD2808DDA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7" y="1668882"/>
            <a:ext cx="8495363" cy="47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9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 err="1"/>
              <a:t>minikube</a:t>
            </a:r>
            <a:r>
              <a:rPr lang="ko-KR" altLang="en-US" dirty="0"/>
              <a:t> </a:t>
            </a:r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3711377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To run multiple Kubernetes clusters locally, Minicube offers the concept of a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Multiple clusters can be created. Assign a separate profile to each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profile my-profile: my-profile</a:t>
            </a:r>
            <a:r>
              <a:rPr lang="ko-KR" altLang="en-US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profile</a:t>
            </a:r>
            <a:r>
              <a:rPr lang="ko-KR" altLang="en-US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set</a:t>
            </a:r>
            <a:r>
              <a:rPr lang="ko-KR" altLang="en-US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up</a:t>
            </a:r>
            <a:endParaRPr lang="ko-KR" altLang="en-US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config get profile: </a:t>
            </a:r>
            <a:r>
              <a:rPr lang="ko-KR" altLang="en-US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현재 </a:t>
            </a: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profile comfirm</a:t>
            </a:r>
            <a:endParaRPr lang="ko-KR" altLang="en-US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profile information currently in use is in the ~/.minikube/profiles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get: Show information on the specified API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describe: shows details of the specified API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kubectlogs: Log output from container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0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installing minikube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889091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Modify the .wslconfigure file (within %UserProfile% folder) as below to free up enough resources and re-run the docker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BB1EC-A36A-4958-9B11-C6B9162D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95" y="2628788"/>
            <a:ext cx="4305901" cy="800212"/>
          </a:xfrm>
          <a:prstGeom prst="rect">
            <a:avLst/>
          </a:prstGeom>
        </p:spPr>
      </p:pic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06EFA91B-2430-42F9-8AC0-D1A379BF8BA9}"/>
              </a:ext>
            </a:extLst>
          </p:cNvPr>
          <p:cNvSpPr/>
          <p:nvPr/>
        </p:nvSpPr>
        <p:spPr>
          <a:xfrm>
            <a:off x="593477" y="3546730"/>
            <a:ext cx="9139548" cy="889091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Download and install minikube from https://minikube.sigs.k8s.io/docs/start/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version confirmation</a:t>
            </a:r>
            <a:endParaRPr lang="ko-KR" altLang="en-US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start run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A74EB1-C246-4A3D-B3B4-2BAC5D0A3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38" y="4673326"/>
            <a:ext cx="830695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8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context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3593114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provides the concept of contex in case of working with more than one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contex consists of the following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kubernetes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User credentials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Default Namespace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Contact is stored in ~/.kube/config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When creating a minicube Kubernetes cluster, a context with the same name as the minicube profile is created, and this context is set to the current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You can view the contacts that you can use with the following commands.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get-contexts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3FF7CE-98A9-4C7D-B445-973ACFB2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964" y="5421204"/>
            <a:ext cx="6226019" cy="8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2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mtClean="0">
            <a:latin typeface="KoPub돋움체 Medium"/>
            <a:ea typeface="KoPub돋움체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24717</TotalTime>
  <Words>3869</Words>
  <Application>Microsoft Office PowerPoint</Application>
  <PresentationFormat>A4 용지(210x297mm)</PresentationFormat>
  <Paragraphs>543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HY궁서</vt:lpstr>
      <vt:lpstr>HY울릉도M</vt:lpstr>
      <vt:lpstr>KoPub돋움체 Bold</vt:lpstr>
      <vt:lpstr>KoPub돋움체 Light</vt:lpstr>
      <vt:lpstr>KoPub돋움체 Medium</vt:lpstr>
      <vt:lpstr>Arial</vt:lpstr>
      <vt:lpstr>Consolas</vt:lpstr>
      <vt:lpstr>Wingdings</vt:lpstr>
      <vt:lpstr>Office 테마</vt:lpstr>
      <vt:lpstr>PowerPoint 프레젠테이션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6143</cp:revision>
  <dcterms:created xsi:type="dcterms:W3CDTF">2018-09-13T06:27:38Z</dcterms:created>
  <dcterms:modified xsi:type="dcterms:W3CDTF">2024-01-19T02:16:42Z</dcterms:modified>
  <cp:version/>
</cp:coreProperties>
</file>