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523" r:id="rId5"/>
    <p:sldId id="600" r:id="rId6"/>
    <p:sldId id="579" r:id="rId7"/>
    <p:sldId id="601" r:id="rId8"/>
    <p:sldId id="602" r:id="rId9"/>
    <p:sldId id="603" r:id="rId10"/>
    <p:sldId id="609" r:id="rId11"/>
    <p:sldId id="526" r:id="rId12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90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2137" userDrawn="1">
          <p15:clr>
            <a:srgbClr val="A4A3A4"/>
          </p15:clr>
        </p15:guide>
        <p15:guide id="5" pos="3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047"/>
    <a:srgbClr val="5E7F9A"/>
    <a:srgbClr val="404756"/>
    <a:srgbClr val="F2F2F2"/>
    <a:srgbClr val="1F77B4"/>
    <a:srgbClr val="6A6A6A"/>
    <a:srgbClr val="2183A5"/>
    <a:srgbClr val="31BBD5"/>
    <a:srgbClr val="F0B21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9" autoAdjust="0"/>
    <p:restoredTop sz="91853" autoAdjust="0"/>
  </p:normalViewPr>
  <p:slideViewPr>
    <p:cSldViewPr snapToGrid="0">
      <p:cViewPr varScale="1">
        <p:scale>
          <a:sx n="59" d="100"/>
          <a:sy n="59" d="100"/>
        </p:scale>
        <p:origin x="102" y="588"/>
      </p:cViewPr>
      <p:guideLst>
        <p:guide pos="5790"/>
        <p:guide orient="horz" pos="663"/>
        <p:guide orient="horz" pos="2137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FD09B-FFE9-4BAC-AACE-1331FB8C37F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B39BF-ABA5-4686-A5C2-91F89789E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0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F907CDE-9D10-4432-877C-82E2D273EBB9}" type="datetimeFigureOut">
              <a:rPr lang="zh-TW" altLang="en-US"/>
              <a:pPr>
                <a:defRPr/>
              </a:pPr>
              <a:t>2024/7/5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694207F-D22D-46B9-826F-96C96AECF4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6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25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42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05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0"/>
            <a:ext cx="447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360000" y="6516000"/>
            <a:ext cx="4320000" cy="252000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/>
          <a:p>
            <a:r>
              <a:rPr lang="en-US" altLang="zh-TW" sz="1400" dirty="0"/>
              <a:t>©</a:t>
            </a:r>
            <a:r>
              <a:rPr lang="en-US" altLang="zh-TW" sz="1050" dirty="0"/>
              <a:t> </a:t>
            </a:r>
            <a:r>
              <a:rPr lang="en-US" altLang="zh-TW" sz="1100" dirty="0"/>
              <a:t>2022 TRADE-VAN</a:t>
            </a:r>
            <a:r>
              <a:rPr lang="en-US" altLang="zh-TW" sz="1100" baseline="0" dirty="0"/>
              <a:t> Information Service Co. All rights reserved.</a:t>
            </a:r>
            <a:endParaRPr lang="zh-TW" altLang="en-US" sz="1100" dirty="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700" l="0" r="98182">
                        <a14:foregroundMark x1="25175" y1="58898" x2="18881" y2="0"/>
                        <a14:foregroundMark x1="54266" y1="30145" x2="18881" y2="0"/>
                        <a14:foregroundMark x1="33706" y1="16404" x2="19161" y2="3814"/>
                        <a14:foregroundMark x1="28811" y1="60835" x2="22797" y2="9625"/>
                        <a14:foregroundMark x1="52308" y1="28450" x2="96224" y2="65860"/>
                        <a14:backgroundMark x1="25734" y1="15194" x2="24336" y2="11622"/>
                        <a14:backgroundMark x1="55105" y1="30266" x2="18881" y2="121"/>
                        <a14:backgroundMark x1="23217" y1="11138" x2="23217" y2="11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3780000"/>
            <a:ext cx="935327" cy="216000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9900000" y="6048000"/>
            <a:ext cx="2088000" cy="720000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屆國家品質獎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300"/>
              </a:spcBef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績優經營獎</a:t>
            </a:r>
          </a:p>
        </p:txBody>
      </p:sp>
      <p:sp>
        <p:nvSpPr>
          <p:cNvPr id="12" name="標題 3"/>
          <p:cNvSpPr>
            <a:spLocks noGrp="1"/>
          </p:cNvSpPr>
          <p:nvPr>
            <p:ph type="title"/>
          </p:nvPr>
        </p:nvSpPr>
        <p:spPr>
          <a:xfrm>
            <a:off x="360000" y="1980000"/>
            <a:ext cx="8640000" cy="2160000"/>
          </a:xfrm>
        </p:spPr>
        <p:txBody>
          <a:bodyPr/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77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33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40000" y="6552000"/>
            <a:ext cx="7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00" y="144000"/>
            <a:ext cx="8468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群組 6"/>
          <p:cNvGrpSpPr/>
          <p:nvPr userDrawn="1"/>
        </p:nvGrpSpPr>
        <p:grpSpPr>
          <a:xfrm>
            <a:off x="3168000" y="2160000"/>
            <a:ext cx="6768000" cy="2196438"/>
            <a:chOff x="4608000" y="2087562"/>
            <a:chExt cx="6768000" cy="2196438"/>
          </a:xfrm>
        </p:grpSpPr>
        <p:sp>
          <p:nvSpPr>
            <p:cNvPr id="8" name="標題 1"/>
            <p:cNvSpPr txBox="1">
              <a:spLocks/>
            </p:cNvSpPr>
            <p:nvPr/>
          </p:nvSpPr>
          <p:spPr>
            <a:xfrm>
              <a:off x="4608000" y="2087562"/>
              <a:ext cx="6768000" cy="1620000"/>
            </a:xfrm>
            <a:prstGeom prst="rect">
              <a:avLst/>
            </a:prstGeom>
          </p:spPr>
          <p:txBody>
            <a:bodyPr vert="horz" lIns="72000" tIns="36000" rIns="72000" bIns="36000" rtlCol="0"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 lvl="0" fontAlgn="auto">
                <a:spcAft>
                  <a:spcPts val="0"/>
                </a:spcAft>
                <a:defRPr/>
              </a:pPr>
              <a:r>
                <a:rPr kumimoji="0" lang="en-US" altLang="zh-TW" sz="8000" u="sng" dirty="0">
                  <a:solidFill>
                    <a:schemeClr val="tx2"/>
                  </a:solidFill>
                </a:rPr>
                <a:t>Q</a:t>
              </a:r>
              <a:r>
                <a:rPr kumimoji="0" lang="zh-TW" altLang="en-US" sz="8000" u="sng" dirty="0">
                  <a:solidFill>
                    <a:schemeClr val="tx2"/>
                  </a:solidFill>
                </a:rPr>
                <a:t> </a:t>
              </a:r>
              <a:r>
                <a:rPr kumimoji="0" lang="en-US" altLang="zh-TW" sz="8000" u="sng" dirty="0">
                  <a:solidFill>
                    <a:schemeClr val="tx2"/>
                  </a:solidFill>
                </a:rPr>
                <a:t>&amp;</a:t>
              </a:r>
              <a:r>
                <a:rPr kumimoji="0" lang="zh-TW" altLang="en-US" sz="8000" u="sng" dirty="0">
                  <a:solidFill>
                    <a:schemeClr val="tx2"/>
                  </a:solidFill>
                </a:rPr>
                <a:t> </a:t>
              </a:r>
              <a:r>
                <a:rPr kumimoji="0" lang="en-US" altLang="zh-TW" sz="8000" u="sng" dirty="0">
                  <a:solidFill>
                    <a:schemeClr val="tx2"/>
                  </a:solidFill>
                </a:rPr>
                <a:t>A Time</a:t>
              </a:r>
              <a:endParaRPr kumimoji="0" lang="zh-TW" altLang="en-US" sz="8000" u="sng" dirty="0">
                <a:solidFill>
                  <a:schemeClr val="tx2"/>
                </a:solidFill>
              </a:endParaRPr>
            </a:p>
          </p:txBody>
        </p:sp>
        <p:sp>
          <p:nvSpPr>
            <p:cNvPr id="9" name="標題 2"/>
            <p:cNvSpPr txBox="1">
              <a:spLocks/>
            </p:cNvSpPr>
            <p:nvPr/>
          </p:nvSpPr>
          <p:spPr>
            <a:xfrm>
              <a:off x="4752000" y="3564000"/>
              <a:ext cx="6480000" cy="720000"/>
            </a:xfrm>
            <a:prstGeom prst="rect">
              <a:avLst/>
            </a:prstGeom>
          </p:spPr>
          <p:txBody>
            <a:bodyPr vert="horz" lIns="72000" tIns="36000" rIns="72000" bIns="3600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accent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 algn="ctr"/>
              <a:r>
                <a:rPr lang="zh-TW" altLang="en-US" sz="3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歡迎提問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7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59999" y="72000"/>
            <a:ext cx="10080000" cy="648000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60000" y="6552000"/>
            <a:ext cx="1296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40000" y="6552000"/>
            <a:ext cx="7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0" y="792000"/>
            <a:ext cx="10440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359999" y="1129375"/>
            <a:ext cx="10731500" cy="5175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4614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BA273898-EB97-2D4F-8533-DD07B7B81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1531" y="2708920"/>
            <a:ext cx="10012693" cy="114300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2">
            <a:extLst>
              <a:ext uri="{FF2B5EF4-FFF2-40B4-BE49-F238E27FC236}">
                <a16:creationId xmlns:a16="http://schemas.microsoft.com/office/drawing/2014/main" id="{0986A256-7888-0F4E-A34D-DD354D25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5CD66-9A4E-3D48-8EA4-8EC402941EC7}" type="datetime1">
              <a:rPr lang="zh-TW" altLang="en-US"/>
              <a:pPr>
                <a:defRPr/>
              </a:pPr>
              <a:t>2024/7/5</a:t>
            </a:fld>
            <a:endParaRPr lang="zh-TW" altLang="en-US"/>
          </a:p>
        </p:txBody>
      </p:sp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AA3DF32A-A1B7-C943-BF2A-04558EF3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6A0D5650-8133-DD49-98AC-D9EDEE03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4952" y="6519864"/>
            <a:ext cx="527049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微軟正黑體" panose="020B0604030504040204" pitchFamily="34" charset="-120"/>
              </a:defRPr>
            </a:lvl1pPr>
          </a:lstStyle>
          <a:p>
            <a:fld id="{972E82EF-65DD-2D4F-8528-85985C0C135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60000" y="72000"/>
            <a:ext cx="115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60000" y="6552000"/>
            <a:ext cx="1296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888000" y="6552000"/>
            <a:ext cx="43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/>
              <a:t>關貿網路</a:t>
            </a:r>
            <a:r>
              <a:rPr lang="en-US" altLang="zh-TW"/>
              <a:t>2022</a:t>
            </a:r>
            <a:r>
              <a:rPr lang="zh-TW" altLang="en-US"/>
              <a:t>年第一季法人說明會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40000" y="6552000"/>
            <a:ext cx="7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42" r:id="rId2"/>
    <p:sldLayoutId id="2147483843" r:id="rId3"/>
    <p:sldLayoutId id="214748384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accent6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React-form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表單</a:t>
            </a:r>
          </a:p>
        </p:txBody>
      </p:sp>
      <p:sp>
        <p:nvSpPr>
          <p:cNvPr id="5" name="文字版面配置區 9"/>
          <p:cNvSpPr txBox="1">
            <a:spLocks/>
          </p:cNvSpPr>
          <p:nvPr/>
        </p:nvSpPr>
        <p:spPr>
          <a:xfrm>
            <a:off x="360000" y="4727276"/>
            <a:ext cx="7828960" cy="1112807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簡報者：軟體工程部研發課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連信豪、汪澤政、李友逸、黃靖容</a:t>
            </a:r>
            <a:endParaRPr lang="en-US" altLang="zh-TW" sz="2400" b="1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24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2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3896523" y="1517619"/>
            <a:ext cx="5631656" cy="857250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報告大綱</a:t>
            </a:r>
          </a:p>
        </p:txBody>
      </p:sp>
      <p:sp>
        <p:nvSpPr>
          <p:cNvPr id="12291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557213" indent="-214313" algn="l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857250" indent="-171450" algn="l" eaLnBrk="0" hangingPunct="0">
              <a:spcBef>
                <a:spcPct val="20000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200150" indent="-171450" algn="l" eaLnBrk="0" hangingPunct="0">
              <a:spcBef>
                <a:spcPct val="20000"/>
              </a:spcBef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1543050" indent="-171450" algn="l" eaLnBrk="0" hangingPunct="0">
              <a:spcBef>
                <a:spcPct val="20000"/>
              </a:spcBef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900">
                <a:solidFill>
                  <a:schemeClr val="bg1"/>
                </a:solidFill>
                <a:latin typeface="微軟正黑體" pitchFamily="34" charset="-120"/>
              </a:rPr>
              <a:t>1</a:t>
            </a:r>
            <a:endParaRPr lang="zh-TW" altLang="en-US" sz="900">
              <a:solidFill>
                <a:schemeClr val="bg1"/>
              </a:solidFill>
              <a:latin typeface="微軟正黑體" pitchFamily="34" charset="-120"/>
            </a:endParaRPr>
          </a:p>
        </p:txBody>
      </p:sp>
      <p:sp>
        <p:nvSpPr>
          <p:cNvPr id="4" name="文字方塊 4"/>
          <p:cNvSpPr txBox="1">
            <a:spLocks noChangeArrowheads="1"/>
          </p:cNvSpPr>
          <p:nvPr/>
        </p:nvSpPr>
        <p:spPr bwMode="auto">
          <a:xfrm>
            <a:off x="3771263" y="2648614"/>
            <a:ext cx="7139911" cy="3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  <a:lvl2pPr marL="477838" indent="-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+mn-ea"/>
              </a:rPr>
              <a:t>useState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 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綁定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input value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阻止表單預設行為及取得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state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form 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required (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必填欄位檢核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select 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map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綁定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key</a:t>
            </a:r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Input 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及 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Select 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元件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化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8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useState</a:t>
            </a:r>
            <a:r>
              <a:rPr lang="en-US" altLang="zh-TW" dirty="0"/>
              <a:t> </a:t>
            </a:r>
            <a:r>
              <a:rPr lang="zh-TW" altLang="en-US" dirty="0"/>
              <a:t>綁定</a:t>
            </a:r>
            <a:r>
              <a:rPr lang="en-US" altLang="zh-TW" dirty="0"/>
              <a:t>input value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914861" y="3310555"/>
            <a:ext cx="2160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綁定</a:t>
            </a:r>
            <a:r>
              <a:rPr lang="en-US" altLang="zh-TW" dirty="0" smtClean="0"/>
              <a:t>state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14861" y="1518260"/>
            <a:ext cx="2160000" cy="72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245160" y="3635106"/>
            <a:ext cx="1383213" cy="5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665853" y="3629464"/>
            <a:ext cx="1625440" cy="4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流程圖: 資料 24"/>
          <p:cNvSpPr/>
          <p:nvPr/>
        </p:nvSpPr>
        <p:spPr>
          <a:xfrm>
            <a:off x="4628373" y="3310555"/>
            <a:ext cx="2014740" cy="646287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9495466" y="4190713"/>
            <a:ext cx="648" cy="954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8415466" y="5378835"/>
            <a:ext cx="2160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setState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6733503" y="5700568"/>
            <a:ext cx="1490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3211293" y="5700568"/>
            <a:ext cx="1231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4526855" y="5391535"/>
            <a:ext cx="2065844" cy="7888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button submit</a:t>
            </a:r>
            <a:endParaRPr lang="zh-TW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8415467" y="3236842"/>
            <a:ext cx="2160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onChange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1994861" y="2392776"/>
            <a:ext cx="1" cy="705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914861" y="5391535"/>
            <a:ext cx="2160000" cy="72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</a:t>
            </a:r>
            <a:r>
              <a:rPr lang="en-US" altLang="zh-TW" dirty="0" smtClean="0"/>
              <a:t>state</a:t>
            </a:r>
            <a:endParaRPr lang="zh-TW" altLang="en-US" dirty="0"/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33" y="1518260"/>
            <a:ext cx="68329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2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5" grpId="0" animBg="1"/>
      <p:bldP spid="32" grpId="0" animBg="1"/>
      <p:bldP spid="42" grpId="0" animBg="1"/>
      <p:bldP spid="49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阻止表單預設行為及取得</a:t>
            </a:r>
            <a:r>
              <a:rPr lang="en-US" altLang="zh-TW" dirty="0"/>
              <a:t>state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90489" y="2122714"/>
            <a:ext cx="3043825" cy="2427737"/>
            <a:chOff x="1241489" y="2389283"/>
            <a:chExt cx="3183822" cy="2521089"/>
          </a:xfrm>
        </p:grpSpPr>
        <p:sp>
          <p:nvSpPr>
            <p:cNvPr id="10" name="流程圖: 接點 9"/>
            <p:cNvSpPr/>
            <p:nvPr/>
          </p:nvSpPr>
          <p:spPr>
            <a:xfrm>
              <a:off x="1596988" y="2389283"/>
              <a:ext cx="1994597" cy="168507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button</a:t>
              </a:r>
              <a:endParaRPr lang="zh-TW" altLang="en-US" sz="28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241489" y="4303111"/>
              <a:ext cx="3183822" cy="607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onSubmit</a:t>
              </a:r>
              <a:r>
                <a:rPr lang="zh-TW" altLang="en-US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事件</a:t>
              </a:r>
              <a:endPara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223212" y="2295736"/>
            <a:ext cx="3542665" cy="2251160"/>
            <a:chOff x="5846388" y="2657993"/>
            <a:chExt cx="4045908" cy="2251160"/>
          </a:xfrm>
        </p:grpSpPr>
        <p:sp>
          <p:nvSpPr>
            <p:cNvPr id="11" name="流程圖: 替代程序 10"/>
            <p:cNvSpPr/>
            <p:nvPr/>
          </p:nvSpPr>
          <p:spPr>
            <a:xfrm>
              <a:off x="6287220" y="2657993"/>
              <a:ext cx="2811291" cy="1287705"/>
            </a:xfrm>
            <a:prstGeom prst="flowChartAlternate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/>
                <a:t>handleSubmit</a:t>
              </a:r>
              <a:endParaRPr lang="zh-TW" altLang="en-US" sz="24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846388" y="4324378"/>
              <a:ext cx="4045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阻止表單預設</a:t>
              </a:r>
              <a:r>
                <a:rPr lang="zh-TW" altLang="en-US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行為</a:t>
              </a:r>
            </a:p>
          </p:txBody>
        </p:sp>
      </p:grpSp>
      <p:sp>
        <p:nvSpPr>
          <p:cNvPr id="18" name="向右箭號 17"/>
          <p:cNvSpPr/>
          <p:nvPr/>
        </p:nvSpPr>
        <p:spPr>
          <a:xfrm>
            <a:off x="3120759" y="2672977"/>
            <a:ext cx="1139868" cy="5221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8907863" y="2295734"/>
            <a:ext cx="2432137" cy="2251162"/>
            <a:chOff x="8907863" y="2680568"/>
            <a:chExt cx="2432137" cy="2251162"/>
          </a:xfrm>
        </p:grpSpPr>
        <p:sp>
          <p:nvSpPr>
            <p:cNvPr id="13" name="流程圖: 替代程序 12"/>
            <p:cNvSpPr/>
            <p:nvPr/>
          </p:nvSpPr>
          <p:spPr>
            <a:xfrm>
              <a:off x="8907863" y="2680568"/>
              <a:ext cx="2344454" cy="1287705"/>
            </a:xfrm>
            <a:prstGeom prst="flowChartAlternate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state</a:t>
              </a:r>
              <a:endParaRPr lang="zh-TW" altLang="en-US" sz="24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9047681" y="4346955"/>
              <a:ext cx="2292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取得</a:t>
              </a:r>
              <a:r>
                <a:rPr lang="en-US" altLang="zh-TW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state </a:t>
              </a:r>
              <a:endPara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endParaRPr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7419410" y="2678510"/>
            <a:ext cx="1139868" cy="5221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967843" y="1289957"/>
            <a:ext cx="3451567" cy="83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05382" y="4796338"/>
            <a:ext cx="2869274" cy="1024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e.preventDefault</a:t>
            </a:r>
            <a:r>
              <a:rPr lang="en-US" altLang="zh-TW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561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required (</a:t>
            </a:r>
            <a:r>
              <a:rPr lang="zh-TW" altLang="en-US" dirty="0"/>
              <a:t>必填欄位檢核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891430" y="2361155"/>
            <a:ext cx="2628000" cy="12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  <p:sp>
        <p:nvSpPr>
          <p:cNvPr id="5" name="加號 4"/>
          <p:cNvSpPr/>
          <p:nvPr/>
        </p:nvSpPr>
        <p:spPr>
          <a:xfrm>
            <a:off x="5221611" y="2585343"/>
            <a:ext cx="895254" cy="88811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938458" y="2361155"/>
            <a:ext cx="2628000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required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24997" y="4165168"/>
            <a:ext cx="6488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form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表單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Input 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加上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required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屬性可檢核必填欄位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64" y="4984411"/>
            <a:ext cx="3994337" cy="156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 </a:t>
            </a:r>
            <a:r>
              <a:rPr lang="en-US" altLang="zh-TW" dirty="0" smtClean="0"/>
              <a:t>map</a:t>
            </a:r>
            <a:r>
              <a:rPr lang="zh-TW" altLang="en-US" dirty="0" smtClean="0"/>
              <a:t>綁定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pic>
        <p:nvPicPr>
          <p:cNvPr id="1030" name="Picture 6" descr="React (JavaScript library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57" y="2134391"/>
            <a:ext cx="22383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0" descr="File:Crypto key.svg - 來自維基導遊的旅行指南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 descr="Key, Bandipedia, 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2028962"/>
            <a:ext cx="2149286" cy="22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問號圖示平面向量插圖設計向量圖形及更多問號圖片- 問號, 圖示, 問- i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94" y="2210062"/>
            <a:ext cx="1887008" cy="188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2035540" y="4729959"/>
            <a:ext cx="741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為每個數組項目提供一個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key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字串或數字，以在該數組中的其他項目中唯一標識它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18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 元件</a:t>
            </a:r>
            <a:r>
              <a:rPr lang="zh-TW" altLang="en-US" dirty="0"/>
              <a:t>化 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>
                <a:latin typeface="+mn-ea"/>
                <a:ea typeface="+mn-ea"/>
              </a:rPr>
              <a:pPr>
                <a:defRPr/>
              </a:pPr>
              <a:t>7</a:t>
            </a:fld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359999" y="1196609"/>
            <a:ext cx="10731500" cy="5520279"/>
          </a:xfrm>
        </p:spPr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41" y="1639982"/>
            <a:ext cx="3989301" cy="17115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55" y="4691501"/>
            <a:ext cx="5040000" cy="1780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067" y="4681739"/>
            <a:ext cx="3880432" cy="17694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067" y="1682998"/>
            <a:ext cx="3914164" cy="1585881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5752450" y="5157476"/>
            <a:ext cx="833460" cy="5771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784384" y="2251862"/>
            <a:ext cx="833460" cy="5771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圖說文字 27"/>
          <p:cNvSpPr/>
          <p:nvPr/>
        </p:nvSpPr>
        <p:spPr>
          <a:xfrm>
            <a:off x="3025945" y="3651105"/>
            <a:ext cx="2347374" cy="764974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原始程式碼較多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圖說文字 28"/>
          <p:cNvSpPr/>
          <p:nvPr/>
        </p:nvSpPr>
        <p:spPr>
          <a:xfrm>
            <a:off x="9229540" y="3651105"/>
            <a:ext cx="1835701" cy="764975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程式碼大量減少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069253" y="947111"/>
            <a:ext cx="1956692" cy="1063501"/>
            <a:chOff x="1069253" y="948042"/>
            <a:chExt cx="1956692" cy="1063501"/>
          </a:xfrm>
        </p:grpSpPr>
        <p:sp>
          <p:nvSpPr>
            <p:cNvPr id="13" name="流程圖: 程序 12"/>
            <p:cNvSpPr/>
            <p:nvPr/>
          </p:nvSpPr>
          <p:spPr>
            <a:xfrm>
              <a:off x="1069253" y="1581509"/>
              <a:ext cx="1313886" cy="430034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圖說文字 29"/>
            <p:cNvSpPr/>
            <p:nvPr/>
          </p:nvSpPr>
          <p:spPr>
            <a:xfrm>
              <a:off x="1845163" y="948042"/>
              <a:ext cx="1180782" cy="520009"/>
            </a:xfrm>
            <a:prstGeom prst="wedgeRect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開頭小寫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7415833" y="958853"/>
            <a:ext cx="1833136" cy="1174007"/>
            <a:chOff x="7415833" y="958853"/>
            <a:chExt cx="1833136" cy="1174007"/>
          </a:xfrm>
        </p:grpSpPr>
        <p:sp>
          <p:nvSpPr>
            <p:cNvPr id="5" name="流程圖: 程序 4"/>
            <p:cNvSpPr/>
            <p:nvPr/>
          </p:nvSpPr>
          <p:spPr>
            <a:xfrm>
              <a:off x="7415833" y="1724401"/>
              <a:ext cx="1242745" cy="408459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圖說文字 30"/>
            <p:cNvSpPr/>
            <p:nvPr/>
          </p:nvSpPr>
          <p:spPr>
            <a:xfrm>
              <a:off x="8068187" y="958853"/>
              <a:ext cx="1180782" cy="520009"/>
            </a:xfrm>
            <a:prstGeom prst="wedgeRect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開頭大寫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0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47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70C0"/>
      </a:hlink>
      <a:folHlink>
        <a:srgbClr val="704404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ED51AAED68DEE4B8243AFD4C0334AD0" ma:contentTypeVersion="" ma:contentTypeDescription="建立新的文件。" ma:contentTypeScope="" ma:versionID="29127a4e73e9ea7595108fdca3500b3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8e594fd286184e1c63f15e1117b12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4AF2C0-87E7-41F8-8C87-C4B2683E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0A4E22-5344-47AD-8D52-4647883CD9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A8FBE6-1AAC-4DF5-96C2-49F6D97406B7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31589</TotalTime>
  <Words>174</Words>
  <Application>Microsoft Office PowerPoint</Application>
  <PresentationFormat>寬螢幕</PresentationFormat>
  <Paragraphs>47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Wingdings</vt:lpstr>
      <vt:lpstr>Office 佈景主題</vt:lpstr>
      <vt:lpstr>React-form表單</vt:lpstr>
      <vt:lpstr>報告大綱</vt:lpstr>
      <vt:lpstr>useState 綁定input value</vt:lpstr>
      <vt:lpstr>阻止表單預設行為及取得state</vt:lpstr>
      <vt:lpstr>form required (必填欄位檢核) </vt:lpstr>
      <vt:lpstr>select map綁定key</vt:lpstr>
      <vt:lpstr>Input 及 select 元件化 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TonyLiu</dc:creator>
  <cp:lastModifiedBy>李友逸</cp:lastModifiedBy>
  <cp:revision>1669</cp:revision>
  <cp:lastPrinted>2022-07-29T06:02:51Z</cp:lastPrinted>
  <dcterms:created xsi:type="dcterms:W3CDTF">2017-11-14T08:48:39Z</dcterms:created>
  <dcterms:modified xsi:type="dcterms:W3CDTF">2024-07-05T08:35:10Z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0x010100EED51AAED68DEE4B8243AFD4C0334AD0</vt:lpwstr>
  </property>
</Properties>
</file>