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9" r:id="rId1"/>
  </p:sldMasterIdLst>
  <p:notesMasterIdLst>
    <p:notesMasterId r:id="rId12"/>
  </p:notesMasterIdLst>
  <p:sldIdLst>
    <p:sldId id="256" r:id="rId2"/>
    <p:sldId id="257" r:id="rId3"/>
    <p:sldId id="265" r:id="rId4"/>
    <p:sldId id="268" r:id="rId5"/>
    <p:sldId id="269" r:id="rId6"/>
    <p:sldId id="272" r:id="rId7"/>
    <p:sldId id="270" r:id="rId8"/>
    <p:sldId id="273" r:id="rId9"/>
    <p:sldId id="271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2" d="100"/>
          <a:sy n="102" d="100"/>
        </p:scale>
        <p:origin x="1092" y="11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42E4-C772-425C-AD93-801DCF34434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2BEA3-5D52-48A3-92A4-3EAC45369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194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2BEA3-5D52-48A3-92A4-3EAC453698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31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2BEA3-5D52-48A3-92A4-3EAC453698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34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2BEA3-5D52-48A3-92A4-3EAC453698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26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2BEA3-5D52-48A3-92A4-3EAC453698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629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2BEA3-5D52-48A3-92A4-3EAC453698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122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2BEA3-5D52-48A3-92A4-3EAC453698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040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2BEA3-5D52-48A3-92A4-3EAC453698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4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2020-11-26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2020-11-26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2020-11-26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2020-11-26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2020-11-26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2020-11-26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876D8E-E948-40C5-861C-EC5C1C45E28E}"/>
              </a:ext>
            </a:extLst>
          </p:cNvPr>
          <p:cNvSpPr txBox="1"/>
          <p:nvPr/>
        </p:nvSpPr>
        <p:spPr>
          <a:xfrm>
            <a:off x="6037564" y="3863062"/>
            <a:ext cx="17331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>
                <a:latin typeface="+mn-ea"/>
              </a:rPr>
              <a:t>소프트웨어융합학과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18449E-6BDB-47EF-9812-8419EE37DF0F}"/>
              </a:ext>
            </a:extLst>
          </p:cNvPr>
          <p:cNvSpPr/>
          <p:nvPr/>
        </p:nvSpPr>
        <p:spPr>
          <a:xfrm>
            <a:off x="1277023" y="2945801"/>
            <a:ext cx="9459799" cy="755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370DCD-6677-490D-A985-AE8F2B0AEF06}"/>
              </a:ext>
            </a:extLst>
          </p:cNvPr>
          <p:cNvSpPr txBox="1"/>
          <p:nvPr/>
        </p:nvSpPr>
        <p:spPr>
          <a:xfrm>
            <a:off x="2581538" y="3065066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chemeClr val="tx1"/>
                </a:solidFill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정미대</a:t>
            </a:r>
            <a:r>
              <a:rPr lang="en-US" altLang="ko-KR" sz="2000" dirty="0">
                <a:solidFill>
                  <a:schemeClr val="tx1"/>
                </a:solidFill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정보 미디어 대학</a:t>
            </a:r>
            <a:r>
              <a:rPr lang="en-US" altLang="ko-KR" sz="2000" dirty="0">
                <a:solidFill>
                  <a:schemeClr val="tx1"/>
                </a:solidFill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)</a:t>
            </a:r>
            <a:r>
              <a:rPr lang="ko-KR" altLang="en-US" sz="2800" dirty="0">
                <a:solidFill>
                  <a:schemeClr val="tx1"/>
                </a:solidFill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홈페이지 </a:t>
            </a:r>
            <a:endParaRPr lang="ko-KR" altLang="en-US" sz="2800" dirty="0">
              <a:latin typeface="말랑말랑 Regular" panose="020F0303000000000000" pitchFamily="50" charset="-127"/>
              <a:ea typeface="말랑말랑 Regular" panose="020F03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E9BEB8-1C4D-4CC5-AA80-A60EF2DC85BB}"/>
              </a:ext>
            </a:extLst>
          </p:cNvPr>
          <p:cNvSpPr txBox="1"/>
          <p:nvPr/>
        </p:nvSpPr>
        <p:spPr>
          <a:xfrm>
            <a:off x="1387470" y="3062029"/>
            <a:ext cx="1194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2060"/>
                </a:solidFill>
              </a:rPr>
              <a:t>Topic</a:t>
            </a:r>
            <a:endParaRPr lang="ko-KR" altLang="en-US" sz="28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81EC75-4C1E-4300-95C6-1584C3761C6E}"/>
              </a:ext>
            </a:extLst>
          </p:cNvPr>
          <p:cNvCxnSpPr>
            <a:cxnSpLocks/>
          </p:cNvCxnSpPr>
          <p:nvPr/>
        </p:nvCxnSpPr>
        <p:spPr>
          <a:xfrm>
            <a:off x="2488370" y="2936374"/>
            <a:ext cx="0" cy="75567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BD6034D-6C36-41E6-9C79-3C7B1D991165}"/>
              </a:ext>
            </a:extLst>
          </p:cNvPr>
          <p:cNvCxnSpPr>
            <a:cxnSpLocks/>
          </p:cNvCxnSpPr>
          <p:nvPr/>
        </p:nvCxnSpPr>
        <p:spPr>
          <a:xfrm>
            <a:off x="9875844" y="2936374"/>
            <a:ext cx="0" cy="76510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D7DFE54F-1234-4BA5-B1B2-E7A35104FF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014" y="3019510"/>
            <a:ext cx="615911" cy="615911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60706A-B2C9-4905-BF75-DD0D472D87C2}"/>
              </a:ext>
            </a:extLst>
          </p:cNvPr>
          <p:cNvCxnSpPr>
            <a:cxnSpLocks/>
          </p:cNvCxnSpPr>
          <p:nvPr/>
        </p:nvCxnSpPr>
        <p:spPr>
          <a:xfrm>
            <a:off x="6829413" y="3083920"/>
            <a:ext cx="0" cy="473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AF1B0D80-0B11-4DFA-8046-54533CB792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6" t="1045"/>
          <a:stretch/>
        </p:blipFill>
        <p:spPr>
          <a:xfrm>
            <a:off x="6909948" y="3255504"/>
            <a:ext cx="321673" cy="3610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98D39F0-5A72-402D-B504-B3091F1974F8}"/>
              </a:ext>
            </a:extLst>
          </p:cNvPr>
          <p:cNvSpPr txBox="1"/>
          <p:nvPr/>
        </p:nvSpPr>
        <p:spPr>
          <a:xfrm>
            <a:off x="3878124" y="1643826"/>
            <a:ext cx="609442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200" b="1" dirty="0">
                <a:solidFill>
                  <a:srgbClr val="002060"/>
                </a:solidFill>
              </a:rPr>
              <a:t>웹</a:t>
            </a:r>
            <a:r>
              <a:rPr lang="ko-KR" altLang="en-US" b="1" dirty="0">
                <a:solidFill>
                  <a:srgbClr val="A53235"/>
                </a:solidFill>
              </a:rPr>
              <a:t> </a:t>
            </a:r>
            <a:r>
              <a:rPr lang="ko-KR" altLang="en-US" sz="4000" b="1" dirty="0">
                <a:solidFill>
                  <a:srgbClr val="A53235"/>
                </a:solidFill>
              </a:rPr>
              <a:t>디자인</a:t>
            </a:r>
            <a:r>
              <a:rPr lang="ko-KR" altLang="en-US" b="1" dirty="0">
                <a:solidFill>
                  <a:srgbClr val="A53235"/>
                </a:solidFill>
              </a:rPr>
              <a:t> </a:t>
            </a:r>
            <a:r>
              <a:rPr lang="ko-KR" altLang="en-US" sz="3500" b="1" dirty="0">
                <a:solidFill>
                  <a:srgbClr val="002060"/>
                </a:solidFill>
              </a:rPr>
              <a:t>및</a:t>
            </a:r>
            <a:r>
              <a:rPr lang="ko-KR" altLang="en-US" b="1" dirty="0">
                <a:solidFill>
                  <a:srgbClr val="A53235"/>
                </a:solidFill>
              </a:rPr>
              <a:t> </a:t>
            </a:r>
            <a:r>
              <a:rPr lang="ko-KR" altLang="en-US" sz="4000" b="1" dirty="0">
                <a:solidFill>
                  <a:srgbClr val="A53235"/>
                </a:solidFill>
              </a:rPr>
              <a:t>기획</a:t>
            </a:r>
            <a:endParaRPr lang="ko-KR" altLang="en-US" sz="4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36A1ED-DCBD-473F-9C20-757BCA39C421}"/>
              </a:ext>
            </a:extLst>
          </p:cNvPr>
          <p:cNvSpPr txBox="1"/>
          <p:nvPr/>
        </p:nvSpPr>
        <p:spPr>
          <a:xfrm>
            <a:off x="7938009" y="3863062"/>
            <a:ext cx="10903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latin typeface="+mn-ea"/>
              </a:rPr>
              <a:t>2020111400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540836-8A6D-4D92-838E-C80C90DD0364}"/>
              </a:ext>
            </a:extLst>
          </p:cNvPr>
          <p:cNvSpPr txBox="1"/>
          <p:nvPr/>
        </p:nvSpPr>
        <p:spPr>
          <a:xfrm>
            <a:off x="9195702" y="3863062"/>
            <a:ext cx="6801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>
                <a:latin typeface="+mn-ea"/>
              </a:rPr>
              <a:t>이유빈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8C8DDF-43D0-48C0-B910-B1E520920F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44" y="255624"/>
            <a:ext cx="6340764" cy="634076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404AF87-4267-49FC-965E-1864A4C5AB96}"/>
              </a:ext>
            </a:extLst>
          </p:cNvPr>
          <p:cNvSpPr/>
          <p:nvPr/>
        </p:nvSpPr>
        <p:spPr>
          <a:xfrm>
            <a:off x="1277023" y="2945801"/>
            <a:ext cx="9459799" cy="755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BD95F-7D49-4FB2-B51E-4E08D73209AF}"/>
              </a:ext>
            </a:extLst>
          </p:cNvPr>
          <p:cNvSpPr txBox="1"/>
          <p:nvPr/>
        </p:nvSpPr>
        <p:spPr>
          <a:xfrm>
            <a:off x="2581538" y="3065066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chemeClr val="tx1"/>
                </a:solidFill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정미대</a:t>
            </a:r>
            <a:r>
              <a:rPr lang="en-US" altLang="ko-KR" sz="2000" dirty="0">
                <a:solidFill>
                  <a:schemeClr val="tx1"/>
                </a:solidFill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정보 미디어 대학</a:t>
            </a:r>
            <a:r>
              <a:rPr lang="en-US" altLang="ko-KR" sz="2000" dirty="0">
                <a:solidFill>
                  <a:schemeClr val="tx1"/>
                </a:solidFill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)</a:t>
            </a:r>
            <a:r>
              <a:rPr lang="ko-KR" altLang="en-US" sz="2800" dirty="0">
                <a:solidFill>
                  <a:schemeClr val="tx1"/>
                </a:solidFill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홈페이지 </a:t>
            </a:r>
            <a:endParaRPr lang="ko-KR" altLang="en-US" sz="2800" dirty="0">
              <a:latin typeface="말랑말랑 Regular" panose="020F0303000000000000" pitchFamily="50" charset="-127"/>
              <a:ea typeface="말랑말랑 Regular" panose="020F03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C2112-C9E4-44B1-95EE-70B4245EA047}"/>
              </a:ext>
            </a:extLst>
          </p:cNvPr>
          <p:cNvSpPr txBox="1"/>
          <p:nvPr/>
        </p:nvSpPr>
        <p:spPr>
          <a:xfrm>
            <a:off x="1387470" y="3062029"/>
            <a:ext cx="1194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2060"/>
                </a:solidFill>
              </a:rPr>
              <a:t>Topic</a:t>
            </a:r>
            <a:endParaRPr lang="ko-KR" altLang="en-US" sz="28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7E860CF-C0EC-4FC5-A96A-0A64E1F5E646}"/>
              </a:ext>
            </a:extLst>
          </p:cNvPr>
          <p:cNvCxnSpPr>
            <a:cxnSpLocks/>
          </p:cNvCxnSpPr>
          <p:nvPr/>
        </p:nvCxnSpPr>
        <p:spPr>
          <a:xfrm>
            <a:off x="2488370" y="2936374"/>
            <a:ext cx="0" cy="75567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E2021DF-EB52-4BC0-A181-421C5449FD07}"/>
              </a:ext>
            </a:extLst>
          </p:cNvPr>
          <p:cNvCxnSpPr>
            <a:cxnSpLocks/>
          </p:cNvCxnSpPr>
          <p:nvPr/>
        </p:nvCxnSpPr>
        <p:spPr>
          <a:xfrm>
            <a:off x="9875844" y="2936374"/>
            <a:ext cx="0" cy="76510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C670011-6BD7-4F8E-9F68-A69297BE2B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014" y="3019510"/>
            <a:ext cx="615911" cy="615911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F86C17C-08A9-42DB-B933-7E7F100C9A33}"/>
              </a:ext>
            </a:extLst>
          </p:cNvPr>
          <p:cNvCxnSpPr>
            <a:cxnSpLocks/>
          </p:cNvCxnSpPr>
          <p:nvPr/>
        </p:nvCxnSpPr>
        <p:spPr>
          <a:xfrm>
            <a:off x="6829413" y="3083920"/>
            <a:ext cx="0" cy="473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F3697A88-189D-46F7-862D-03F3EC7E98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6" t="1045"/>
          <a:stretch/>
        </p:blipFill>
        <p:spPr>
          <a:xfrm>
            <a:off x="10303202" y="3426006"/>
            <a:ext cx="769021" cy="863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7982CC-1D5E-4854-9C9E-486FE189691C}"/>
              </a:ext>
            </a:extLst>
          </p:cNvPr>
          <p:cNvSpPr/>
          <p:nvPr/>
        </p:nvSpPr>
        <p:spPr>
          <a:xfrm>
            <a:off x="2150578" y="174321"/>
            <a:ext cx="9459799" cy="755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4B390-D4AA-4A49-A325-BF3ED19E8D6E}"/>
              </a:ext>
            </a:extLst>
          </p:cNvPr>
          <p:cNvSpPr txBox="1"/>
          <p:nvPr/>
        </p:nvSpPr>
        <p:spPr>
          <a:xfrm>
            <a:off x="3455093" y="293586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tx1"/>
                </a:solidFill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프로젝트 주제 선정 계기</a:t>
            </a:r>
            <a:endParaRPr lang="ko-KR" altLang="en-US" sz="2800" dirty="0">
              <a:latin typeface="말랑말랑 Regular" panose="020F0303000000000000" pitchFamily="50" charset="-127"/>
              <a:ea typeface="말랑말랑 Regular" panose="020F03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C90DE-03C4-42E0-A59E-35C9B958C83D}"/>
              </a:ext>
            </a:extLst>
          </p:cNvPr>
          <p:cNvSpPr txBox="1"/>
          <p:nvPr/>
        </p:nvSpPr>
        <p:spPr>
          <a:xfrm>
            <a:off x="2261025" y="290549"/>
            <a:ext cx="1194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2060"/>
                </a:solidFill>
              </a:rPr>
              <a:t>Topic</a:t>
            </a:r>
            <a:endParaRPr lang="ko-KR" altLang="en-US" sz="28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17D95D6-5082-4C72-9997-1ABF99D73BFA}"/>
              </a:ext>
            </a:extLst>
          </p:cNvPr>
          <p:cNvCxnSpPr>
            <a:cxnSpLocks/>
          </p:cNvCxnSpPr>
          <p:nvPr/>
        </p:nvCxnSpPr>
        <p:spPr>
          <a:xfrm>
            <a:off x="3361925" y="164894"/>
            <a:ext cx="0" cy="75567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07287D4-6B57-4A7C-AEA0-50B62802F623}"/>
              </a:ext>
            </a:extLst>
          </p:cNvPr>
          <p:cNvCxnSpPr>
            <a:cxnSpLocks/>
          </p:cNvCxnSpPr>
          <p:nvPr/>
        </p:nvCxnSpPr>
        <p:spPr>
          <a:xfrm>
            <a:off x="10749399" y="164894"/>
            <a:ext cx="0" cy="76510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1E7D1EC7-F7CE-41F5-94C7-A4AC86AE65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569" y="248030"/>
            <a:ext cx="615911" cy="615911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E81F38F-7C99-4B7B-941D-CB5EB01F7C75}"/>
              </a:ext>
            </a:extLst>
          </p:cNvPr>
          <p:cNvCxnSpPr>
            <a:cxnSpLocks/>
          </p:cNvCxnSpPr>
          <p:nvPr/>
        </p:nvCxnSpPr>
        <p:spPr>
          <a:xfrm>
            <a:off x="7005383" y="312440"/>
            <a:ext cx="0" cy="473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90413BE-B50C-4891-90F7-5E959B1760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6" t="1045"/>
          <a:stretch/>
        </p:blipFill>
        <p:spPr>
          <a:xfrm>
            <a:off x="7085918" y="484024"/>
            <a:ext cx="321673" cy="3610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367B9FF-79F1-4165-94B5-1620A607F862}"/>
              </a:ext>
            </a:extLst>
          </p:cNvPr>
          <p:cNvSpPr txBox="1"/>
          <p:nvPr/>
        </p:nvSpPr>
        <p:spPr>
          <a:xfrm>
            <a:off x="2107037" y="2011050"/>
            <a:ext cx="92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00206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정미대</a:t>
            </a:r>
            <a:r>
              <a:rPr lang="en-US" altLang="ko-KR" sz="1400" b="1" dirty="0">
                <a:solidFill>
                  <a:srgbClr val="00206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(</a:t>
            </a:r>
            <a:r>
              <a:rPr lang="ko-KR" altLang="en-US" sz="1400" b="1" dirty="0">
                <a:solidFill>
                  <a:srgbClr val="00206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정보미디어대학</a:t>
            </a:r>
            <a:r>
              <a:rPr lang="en-US" altLang="ko-KR" sz="1400" b="1" dirty="0">
                <a:solidFill>
                  <a:srgbClr val="00206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)</a:t>
            </a:r>
            <a:r>
              <a:rPr lang="ko-KR" altLang="en-US" sz="1400" b="1" dirty="0">
                <a:solidFill>
                  <a:srgbClr val="00206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 </a:t>
            </a:r>
            <a:r>
              <a:rPr lang="ko-KR" altLang="en-US" sz="2000" b="1" dirty="0">
                <a:solidFill>
                  <a:srgbClr val="00206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학생들을 위한 </a:t>
            </a:r>
            <a:r>
              <a:rPr lang="en-US" altLang="ko-KR" sz="2000" b="1" dirty="0">
                <a:solidFill>
                  <a:srgbClr val="00206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IT </a:t>
            </a:r>
            <a:r>
              <a:rPr lang="ko-KR" altLang="en-US" sz="2000" b="1" dirty="0">
                <a:solidFill>
                  <a:srgbClr val="00206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정보 제공 사이트를 만들기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13B57A-1887-4562-A1FF-675FE11658E2}"/>
              </a:ext>
            </a:extLst>
          </p:cNvPr>
          <p:cNvSpPr txBox="1"/>
          <p:nvPr/>
        </p:nvSpPr>
        <p:spPr>
          <a:xfrm>
            <a:off x="2107037" y="2539827"/>
            <a:ext cx="7897149" cy="3521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평소 서울여자대학교 사이트를 통해서 학과 홈페이지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, 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소프트웨어중심사업단 홈페이지를 들어가는 경우가 많았다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또한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, 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정보 미디어 대학에 입학한 학우들에게 스펙이 될 수 있는 자격증 등의 정보를 제공하는 사이트가 있으면 좋지 않을까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? 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라는 생각을 하게 되었다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더불어 모든 학우들의 관심사인 선배들의 행보 혹은 서울여자대학교에서 진행하고 있는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SW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관련 사업들의 정보를 쉽게 찾아볼 수 있는 사이트가 있으면 좋지 않을까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? 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라는 생각을 기점으로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IT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관련 정보로 채워진 </a:t>
            </a:r>
            <a:r>
              <a:rPr lang="ko-KR" altLang="en-US" sz="1600" dirty="0" err="1"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정미대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(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정보미디어대학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)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 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홈페이지를 만들게 되었다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  <a:cs typeface="Angsana New" panose="02020603050405020304" pitchFamily="18" charset="-34"/>
              </a:rPr>
              <a:t>.</a:t>
            </a:r>
            <a:endParaRPr lang="ko-KR" altLang="en-US" sz="1600" dirty="0">
              <a:latin typeface="한컴 고딕" panose="02000500000000000000" pitchFamily="2" charset="-127"/>
              <a:ea typeface="한컴 고딕" panose="02000500000000000000" pitchFamily="2" charset="-127"/>
              <a:cs typeface="Angsana New" panose="02020603050405020304" pitchFamily="18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092DF9-BC70-45F6-8EB5-FA0201EA3187}"/>
              </a:ext>
            </a:extLst>
          </p:cNvPr>
          <p:cNvSpPr txBox="1"/>
          <p:nvPr/>
        </p:nvSpPr>
        <p:spPr>
          <a:xfrm>
            <a:off x="91853" y="299686"/>
            <a:ext cx="2145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</a:rPr>
              <a:t>웹</a:t>
            </a:r>
            <a:r>
              <a:rPr lang="ko-KR" altLang="en-US" sz="1000" b="1" dirty="0">
                <a:solidFill>
                  <a:srgbClr val="A53235"/>
                </a:solidFill>
              </a:rPr>
              <a:t> </a:t>
            </a:r>
            <a:r>
              <a:rPr lang="ko-KR" altLang="en-US" b="1" dirty="0">
                <a:solidFill>
                  <a:srgbClr val="A53235"/>
                </a:solidFill>
              </a:rPr>
              <a:t>디자인</a:t>
            </a:r>
            <a:r>
              <a:rPr lang="ko-KR" altLang="en-US" sz="1000" b="1" dirty="0">
                <a:solidFill>
                  <a:srgbClr val="A53235"/>
                </a:solidFill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</a:rPr>
              <a:t>및</a:t>
            </a:r>
            <a:r>
              <a:rPr lang="ko-KR" altLang="en-US" sz="1000" b="1" dirty="0">
                <a:solidFill>
                  <a:srgbClr val="A53235"/>
                </a:solidFill>
              </a:rPr>
              <a:t> </a:t>
            </a:r>
            <a:r>
              <a:rPr lang="ko-KR" altLang="en-US" b="1" dirty="0">
                <a:solidFill>
                  <a:srgbClr val="A53235"/>
                </a:solidFill>
              </a:rPr>
              <a:t>기획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F3AB770-925E-48F1-A98F-503B38FD1A7E}"/>
              </a:ext>
            </a:extLst>
          </p:cNvPr>
          <p:cNvCxnSpPr/>
          <p:nvPr/>
        </p:nvCxnSpPr>
        <p:spPr>
          <a:xfrm>
            <a:off x="0" y="1121789"/>
            <a:ext cx="121920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57B0200-4184-4AB4-8ED7-35370FDE88BA}"/>
              </a:ext>
            </a:extLst>
          </p:cNvPr>
          <p:cNvCxnSpPr/>
          <p:nvPr/>
        </p:nvCxnSpPr>
        <p:spPr>
          <a:xfrm>
            <a:off x="1485169" y="1762819"/>
            <a:ext cx="0" cy="440231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4CD479A-5EE3-4CB8-AC84-95A4C72ABF1F}"/>
              </a:ext>
            </a:extLst>
          </p:cNvPr>
          <p:cNvCxnSpPr/>
          <p:nvPr/>
        </p:nvCxnSpPr>
        <p:spPr>
          <a:xfrm>
            <a:off x="10582037" y="1762819"/>
            <a:ext cx="0" cy="4402318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7982CC-1D5E-4854-9C9E-486FE189691C}"/>
              </a:ext>
            </a:extLst>
          </p:cNvPr>
          <p:cNvSpPr/>
          <p:nvPr/>
        </p:nvSpPr>
        <p:spPr>
          <a:xfrm>
            <a:off x="2150578" y="174321"/>
            <a:ext cx="9459799" cy="755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4B390-D4AA-4A49-A325-BF3ED19E8D6E}"/>
              </a:ext>
            </a:extLst>
          </p:cNvPr>
          <p:cNvSpPr txBox="1"/>
          <p:nvPr/>
        </p:nvSpPr>
        <p:spPr>
          <a:xfrm>
            <a:off x="3021461" y="293586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Page</a:t>
            </a:r>
            <a:r>
              <a:rPr lang="ko-KR" altLang="en-US" sz="2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 상단 로고 </a:t>
            </a:r>
            <a:r>
              <a:rPr lang="en-US" altLang="ko-KR" sz="2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&amp;</a:t>
            </a:r>
            <a:r>
              <a:rPr lang="ko-KR" altLang="en-US" sz="2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 내비게이션 메뉴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C90DE-03C4-42E0-A59E-35C9B958C83D}"/>
              </a:ext>
            </a:extLst>
          </p:cNvPr>
          <p:cNvSpPr txBox="1"/>
          <p:nvPr/>
        </p:nvSpPr>
        <p:spPr>
          <a:xfrm>
            <a:off x="2223317" y="233987"/>
            <a:ext cx="548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002060"/>
                </a:solidFill>
              </a:rPr>
              <a:t>Ⅰ</a:t>
            </a:r>
            <a:endParaRPr lang="ko-KR" altLang="en-US" sz="3600" dirty="0">
              <a:solidFill>
                <a:srgbClr val="00206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17D95D6-5082-4C72-9997-1ABF99D73BFA}"/>
              </a:ext>
            </a:extLst>
          </p:cNvPr>
          <p:cNvCxnSpPr>
            <a:cxnSpLocks/>
          </p:cNvCxnSpPr>
          <p:nvPr/>
        </p:nvCxnSpPr>
        <p:spPr>
          <a:xfrm>
            <a:off x="2900011" y="164894"/>
            <a:ext cx="0" cy="75567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07287D4-6B57-4A7C-AEA0-50B62802F623}"/>
              </a:ext>
            </a:extLst>
          </p:cNvPr>
          <p:cNvCxnSpPr>
            <a:cxnSpLocks/>
          </p:cNvCxnSpPr>
          <p:nvPr/>
        </p:nvCxnSpPr>
        <p:spPr>
          <a:xfrm>
            <a:off x="10749399" y="164894"/>
            <a:ext cx="0" cy="76510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1E7D1EC7-F7CE-41F5-94C7-A4AC86AE65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569" y="248030"/>
            <a:ext cx="615911" cy="615911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E81F38F-7C99-4B7B-941D-CB5EB01F7C75}"/>
              </a:ext>
            </a:extLst>
          </p:cNvPr>
          <p:cNvCxnSpPr>
            <a:cxnSpLocks/>
          </p:cNvCxnSpPr>
          <p:nvPr/>
        </p:nvCxnSpPr>
        <p:spPr>
          <a:xfrm>
            <a:off x="8226828" y="312440"/>
            <a:ext cx="0" cy="473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90413BE-B50C-4891-90F7-5E959B1760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6" t="1045"/>
          <a:stretch/>
        </p:blipFill>
        <p:spPr>
          <a:xfrm>
            <a:off x="8307363" y="484024"/>
            <a:ext cx="321673" cy="3610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367B9FF-79F1-4165-94B5-1620A607F862}"/>
              </a:ext>
            </a:extLst>
          </p:cNvPr>
          <p:cNvSpPr txBox="1"/>
          <p:nvPr/>
        </p:nvSpPr>
        <p:spPr>
          <a:xfrm>
            <a:off x="7919602" y="1665766"/>
            <a:ext cx="3901607" cy="4678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2060"/>
                </a:solidFill>
                <a:ea typeface="한컴 고딕" panose="02000500000000000000" pitchFamily="2" charset="-127"/>
                <a:cs typeface="Angsana New" panose="02020603050405020304" pitchFamily="18" charset="-34"/>
              </a:rPr>
              <a:t>HTML </a:t>
            </a:r>
            <a:r>
              <a:rPr lang="en-US" altLang="ko-KR" sz="1600" dirty="0">
                <a:ea typeface="한컴 고딕" panose="02000500000000000000" pitchFamily="2" charset="-127"/>
                <a:cs typeface="Angsana New" panose="02020603050405020304" pitchFamily="18" charset="-34"/>
              </a:rPr>
              <a:t>body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cs typeface="Angsana New" panose="02020603050405020304" pitchFamily="18" charset="-34"/>
              </a:rPr>
              <a:t>1. ‘</a:t>
            </a:r>
            <a:r>
              <a:rPr lang="ko-KR" altLang="en-US" sz="1400" dirty="0">
                <a:cs typeface="Angsana New" panose="02020603050405020304" pitchFamily="18" charset="-34"/>
              </a:rPr>
              <a:t>서울여자대학교 </a:t>
            </a:r>
            <a:r>
              <a:rPr lang="en-US" altLang="ko-KR" sz="1400" dirty="0">
                <a:cs typeface="Angsana New" panose="02020603050405020304" pitchFamily="18" charset="-34"/>
              </a:rPr>
              <a:t>SWU IT’ text</a:t>
            </a:r>
            <a:r>
              <a:rPr lang="ko-KR" altLang="en-US" sz="1400" dirty="0">
                <a:cs typeface="Angsana New" panose="02020603050405020304" pitchFamily="18" charset="-34"/>
              </a:rPr>
              <a:t> 입력</a:t>
            </a:r>
            <a:endParaRPr lang="en-US" altLang="ko-KR" sz="1400" dirty="0">
              <a:cs typeface="Angsana New" panose="02020603050405020304" pitchFamily="18" charset="-34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cs typeface="Angsana New" panose="02020603050405020304" pitchFamily="18" charset="-34"/>
              </a:rPr>
              <a:t>2. SWU </a:t>
            </a:r>
            <a:r>
              <a:rPr lang="ko-KR" altLang="en-US" sz="1400" dirty="0">
                <a:cs typeface="Angsana New" panose="02020603050405020304" pitchFamily="18" charset="-34"/>
              </a:rPr>
              <a:t>로고 배치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=“”&gt;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cs typeface="Angsana New" panose="02020603050405020304" pitchFamily="18" charset="-34"/>
              </a:rPr>
              <a:t>3. SWU </a:t>
            </a:r>
            <a:r>
              <a:rPr lang="ko-KR" altLang="en-US" sz="1400" dirty="0">
                <a:cs typeface="Angsana New" panose="02020603050405020304" pitchFamily="18" charset="-34"/>
              </a:rPr>
              <a:t>로고 링크 연결 </a:t>
            </a:r>
            <a:r>
              <a:rPr lang="en-US" altLang="ko-KR" sz="1200" dirty="0">
                <a:cs typeface="Angsana New" panose="02020603050405020304" pitchFamily="18" charset="-34"/>
              </a:rPr>
              <a:t>&lt;a&gt;&lt;/a&gt;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cs typeface="Angsana New" panose="02020603050405020304" pitchFamily="18" charset="-34"/>
              </a:rPr>
              <a:t>4. </a:t>
            </a:r>
            <a:r>
              <a:rPr lang="ko-KR" altLang="en-US" sz="1400" dirty="0">
                <a:cs typeface="Angsana New" panose="02020603050405020304" pitchFamily="18" charset="-34"/>
              </a:rPr>
              <a:t>정보미디어 대학 학과</a:t>
            </a:r>
            <a:r>
              <a:rPr lang="en-US" altLang="ko-KR" sz="1400" dirty="0">
                <a:cs typeface="Angsana New" panose="02020603050405020304" pitchFamily="18" charset="-34"/>
              </a:rPr>
              <a:t>, </a:t>
            </a:r>
            <a:r>
              <a:rPr lang="ko-KR" altLang="en-US" sz="1400" dirty="0">
                <a:cs typeface="Angsana New" panose="02020603050405020304" pitchFamily="18" charset="-34"/>
              </a:rPr>
              <a:t>소프트웨어중심사업단 </a:t>
            </a:r>
            <a:endParaRPr lang="en-US" altLang="ko-KR" sz="1400" dirty="0">
              <a:cs typeface="Angsana New" panose="02020603050405020304" pitchFamily="18" charset="-34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cs typeface="Angsana New" panose="02020603050405020304" pitchFamily="18" charset="-34"/>
              </a:rPr>
              <a:t>     text </a:t>
            </a:r>
            <a:r>
              <a:rPr lang="ko-KR" altLang="en-US" sz="1400" dirty="0">
                <a:cs typeface="Angsana New" panose="02020603050405020304" pitchFamily="18" charset="-34"/>
              </a:rPr>
              <a:t>입력 </a:t>
            </a:r>
            <a:r>
              <a:rPr lang="en-US" altLang="ko-KR" sz="1200" dirty="0">
                <a:cs typeface="Angsana New" panose="02020603050405020304" pitchFamily="18" charset="-34"/>
              </a:rPr>
              <a:t>&lt;table&gt;&lt;/table&gt;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cs typeface="Angsana New" panose="02020603050405020304" pitchFamily="18" charset="-34"/>
              </a:rPr>
              <a:t>5. 4</a:t>
            </a:r>
            <a:r>
              <a:rPr lang="ko-KR" altLang="en-US" sz="1400" dirty="0">
                <a:cs typeface="Angsana New" panose="02020603050405020304" pitchFamily="18" charset="-34"/>
              </a:rPr>
              <a:t>번 </a:t>
            </a:r>
            <a:r>
              <a:rPr lang="en-US" altLang="ko-KR" sz="1400" dirty="0">
                <a:cs typeface="Angsana New" panose="02020603050405020304" pitchFamily="18" charset="-34"/>
              </a:rPr>
              <a:t>text </a:t>
            </a:r>
            <a:r>
              <a:rPr lang="ko-KR" altLang="en-US" sz="1400" dirty="0">
                <a:cs typeface="Angsana New" panose="02020603050405020304" pitchFamily="18" charset="-34"/>
              </a:rPr>
              <a:t>링크 연결 </a:t>
            </a:r>
            <a:r>
              <a:rPr lang="en-US" altLang="ko-KR" sz="1200" dirty="0">
                <a:cs typeface="Angsana New" panose="02020603050405020304" pitchFamily="18" charset="-34"/>
              </a:rPr>
              <a:t>&lt;a&gt;&lt;/a&gt;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cs typeface="Angsana New" panose="02020603050405020304" pitchFamily="18" charset="-34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2060"/>
                </a:solidFill>
                <a:cs typeface="Angsana New" panose="02020603050405020304" pitchFamily="18" charset="-34"/>
              </a:rPr>
              <a:t>CSS </a:t>
            </a:r>
            <a:r>
              <a:rPr lang="en-US" altLang="ko-KR" sz="1600" dirty="0">
                <a:cs typeface="Angsana New" panose="02020603050405020304" pitchFamily="18" charset="-34"/>
              </a:rPr>
              <a:t>style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: position</a:t>
            </a:r>
            <a:r>
              <a:rPr lang="ko-KR" altLang="en-US" sz="1200" dirty="0">
                <a:cs typeface="Angsana New" panose="02020603050405020304" pitchFamily="18" charset="-34"/>
              </a:rPr>
              <a:t> </a:t>
            </a:r>
            <a:r>
              <a:rPr lang="en-US" altLang="ko-KR" sz="1200" dirty="0">
                <a:cs typeface="Angsana New" panose="02020603050405020304" pitchFamily="18" charset="-34"/>
              </a:rPr>
              <a:t>/</a:t>
            </a:r>
            <a:r>
              <a:rPr lang="ko-KR" altLang="en-US" sz="1200" dirty="0">
                <a:cs typeface="Angsana New" panose="02020603050405020304" pitchFamily="18" charset="-34"/>
              </a:rPr>
              <a:t> </a:t>
            </a:r>
            <a:r>
              <a:rPr lang="en-US" altLang="ko-KR" sz="1200" dirty="0">
                <a:cs typeface="Angsana New" panose="02020603050405020304" pitchFamily="18" charset="-34"/>
              </a:rPr>
              <a:t>left / top / line-height / width / height/ color /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letter-spacing / margin / border-collapse / table-layout /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font-size etc.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: </a:t>
            </a:r>
            <a:r>
              <a:rPr lang="ko-KR" altLang="en-US" sz="1200" dirty="0">
                <a:cs typeface="Angsana New" panose="02020603050405020304" pitchFamily="18" charset="-34"/>
              </a:rPr>
              <a:t>위치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왼쪽기준위치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위쪽기준위치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줄 간격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넓이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높이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</a:t>
            </a:r>
            <a:r>
              <a:rPr lang="ko-KR" altLang="en-US" sz="1200" dirty="0">
                <a:cs typeface="Angsana New" panose="02020603050405020304" pitchFamily="18" charset="-34"/>
              </a:rPr>
              <a:t>글자 색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글자간격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바깥 여백</a:t>
            </a:r>
            <a:r>
              <a:rPr lang="en-US" altLang="ko-KR" sz="1200" dirty="0">
                <a:cs typeface="Angsana New" panose="02020603050405020304" pitchFamily="18" charset="-34"/>
              </a:rPr>
              <a:t>, table/cell</a:t>
            </a:r>
            <a:r>
              <a:rPr lang="ko-KR" altLang="en-US" sz="1200" dirty="0">
                <a:cs typeface="Angsana New" panose="02020603050405020304" pitchFamily="18" charset="-34"/>
              </a:rPr>
              <a:t> 테두리 속성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</a:t>
            </a:r>
            <a:r>
              <a:rPr lang="ko-KR" altLang="en-US" sz="1200" dirty="0">
                <a:cs typeface="Angsana New" panose="02020603050405020304" pitchFamily="18" charset="-34"/>
              </a:rPr>
              <a:t>표 레이아웃 지정 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글자 크기</a:t>
            </a:r>
            <a:endParaRPr lang="en-US" altLang="ko-KR" sz="1200" dirty="0">
              <a:cs typeface="Angsana New" panose="02020603050405020304" pitchFamily="18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092DF9-BC70-45F6-8EB5-FA0201EA3187}"/>
              </a:ext>
            </a:extLst>
          </p:cNvPr>
          <p:cNvSpPr txBox="1"/>
          <p:nvPr/>
        </p:nvSpPr>
        <p:spPr>
          <a:xfrm>
            <a:off x="91853" y="299686"/>
            <a:ext cx="2145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</a:rPr>
              <a:t>웹</a:t>
            </a:r>
            <a:r>
              <a:rPr lang="ko-KR" altLang="en-US" sz="1000" b="1" dirty="0">
                <a:solidFill>
                  <a:srgbClr val="A53235"/>
                </a:solidFill>
              </a:rPr>
              <a:t> </a:t>
            </a:r>
            <a:r>
              <a:rPr lang="ko-KR" altLang="en-US" b="1" dirty="0">
                <a:solidFill>
                  <a:srgbClr val="A53235"/>
                </a:solidFill>
              </a:rPr>
              <a:t>디자인</a:t>
            </a:r>
            <a:r>
              <a:rPr lang="ko-KR" altLang="en-US" sz="1000" b="1" dirty="0">
                <a:solidFill>
                  <a:srgbClr val="A53235"/>
                </a:solidFill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</a:rPr>
              <a:t>및</a:t>
            </a:r>
            <a:r>
              <a:rPr lang="ko-KR" altLang="en-US" sz="1000" b="1" dirty="0">
                <a:solidFill>
                  <a:srgbClr val="A53235"/>
                </a:solidFill>
              </a:rPr>
              <a:t> </a:t>
            </a:r>
            <a:r>
              <a:rPr lang="ko-KR" altLang="en-US" b="1" dirty="0">
                <a:solidFill>
                  <a:srgbClr val="A53235"/>
                </a:solidFill>
              </a:rPr>
              <a:t>기획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F3AB770-925E-48F1-A98F-503B38FD1A7E}"/>
              </a:ext>
            </a:extLst>
          </p:cNvPr>
          <p:cNvCxnSpPr/>
          <p:nvPr/>
        </p:nvCxnSpPr>
        <p:spPr>
          <a:xfrm>
            <a:off x="0" y="1121789"/>
            <a:ext cx="121920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57B0200-4184-4AB4-8ED7-35370FDE88BA}"/>
              </a:ext>
            </a:extLst>
          </p:cNvPr>
          <p:cNvCxnSpPr>
            <a:cxnSpLocks/>
          </p:cNvCxnSpPr>
          <p:nvPr/>
        </p:nvCxnSpPr>
        <p:spPr>
          <a:xfrm>
            <a:off x="7839598" y="1348033"/>
            <a:ext cx="0" cy="533564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4CD479A-5EE3-4CB8-AC84-95A4C72ABF1F}"/>
              </a:ext>
            </a:extLst>
          </p:cNvPr>
          <p:cNvCxnSpPr>
            <a:cxnSpLocks/>
          </p:cNvCxnSpPr>
          <p:nvPr/>
        </p:nvCxnSpPr>
        <p:spPr>
          <a:xfrm>
            <a:off x="11956654" y="1348033"/>
            <a:ext cx="0" cy="5335646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ED306B47-BDB2-420E-9331-31C98D0B9A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6" y="1871770"/>
            <a:ext cx="7402473" cy="417467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E38F14-997B-4056-8B9F-C1257EAA6D49}"/>
              </a:ext>
            </a:extLst>
          </p:cNvPr>
          <p:cNvSpPr/>
          <p:nvPr/>
        </p:nvSpPr>
        <p:spPr>
          <a:xfrm>
            <a:off x="214796" y="2073281"/>
            <a:ext cx="7308776" cy="585078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7982CC-1D5E-4854-9C9E-486FE189691C}"/>
              </a:ext>
            </a:extLst>
          </p:cNvPr>
          <p:cNvSpPr/>
          <p:nvPr/>
        </p:nvSpPr>
        <p:spPr>
          <a:xfrm>
            <a:off x="2150578" y="174321"/>
            <a:ext cx="9459799" cy="755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4B390-D4AA-4A49-A325-BF3ED19E8D6E}"/>
              </a:ext>
            </a:extLst>
          </p:cNvPr>
          <p:cNvSpPr txBox="1"/>
          <p:nvPr/>
        </p:nvSpPr>
        <p:spPr>
          <a:xfrm>
            <a:off x="3021461" y="293586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이미지 자동 슬라이드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C90DE-03C4-42E0-A59E-35C9B958C83D}"/>
              </a:ext>
            </a:extLst>
          </p:cNvPr>
          <p:cNvSpPr txBox="1"/>
          <p:nvPr/>
        </p:nvSpPr>
        <p:spPr>
          <a:xfrm>
            <a:off x="2223317" y="233987"/>
            <a:ext cx="548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002060"/>
                </a:solidFill>
              </a:rPr>
              <a:t>Ⅱ</a:t>
            </a:r>
            <a:endParaRPr lang="ko-KR" altLang="en-US" sz="3600" dirty="0">
              <a:solidFill>
                <a:srgbClr val="00206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17D95D6-5082-4C72-9997-1ABF99D73BFA}"/>
              </a:ext>
            </a:extLst>
          </p:cNvPr>
          <p:cNvCxnSpPr>
            <a:cxnSpLocks/>
          </p:cNvCxnSpPr>
          <p:nvPr/>
        </p:nvCxnSpPr>
        <p:spPr>
          <a:xfrm>
            <a:off x="2900011" y="164894"/>
            <a:ext cx="0" cy="75567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07287D4-6B57-4A7C-AEA0-50B62802F623}"/>
              </a:ext>
            </a:extLst>
          </p:cNvPr>
          <p:cNvCxnSpPr>
            <a:cxnSpLocks/>
          </p:cNvCxnSpPr>
          <p:nvPr/>
        </p:nvCxnSpPr>
        <p:spPr>
          <a:xfrm>
            <a:off x="10749399" y="164894"/>
            <a:ext cx="0" cy="76510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1E7D1EC7-F7CE-41F5-94C7-A4AC86AE65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569" y="248030"/>
            <a:ext cx="615911" cy="615911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E81F38F-7C99-4B7B-941D-CB5EB01F7C75}"/>
              </a:ext>
            </a:extLst>
          </p:cNvPr>
          <p:cNvCxnSpPr>
            <a:cxnSpLocks/>
          </p:cNvCxnSpPr>
          <p:nvPr/>
        </p:nvCxnSpPr>
        <p:spPr>
          <a:xfrm>
            <a:off x="6175821" y="312440"/>
            <a:ext cx="0" cy="473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90413BE-B50C-4891-90F7-5E959B1760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6" t="1045"/>
          <a:stretch/>
        </p:blipFill>
        <p:spPr>
          <a:xfrm>
            <a:off x="6256356" y="484024"/>
            <a:ext cx="321673" cy="3610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367B9FF-79F1-4165-94B5-1620A607F862}"/>
              </a:ext>
            </a:extLst>
          </p:cNvPr>
          <p:cNvSpPr txBox="1"/>
          <p:nvPr/>
        </p:nvSpPr>
        <p:spPr>
          <a:xfrm>
            <a:off x="7919602" y="1269841"/>
            <a:ext cx="3901607" cy="5417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2060"/>
                </a:solidFill>
                <a:ea typeface="한컴 고딕" panose="02000500000000000000" pitchFamily="2" charset="-127"/>
                <a:cs typeface="Angsana New" panose="02020603050405020304" pitchFamily="18" charset="-34"/>
              </a:rPr>
              <a:t>HTML </a:t>
            </a:r>
            <a:r>
              <a:rPr lang="en-US" altLang="ko-KR" sz="1600" dirty="0">
                <a:ea typeface="한컴 고딕" panose="02000500000000000000" pitchFamily="2" charset="-127"/>
                <a:cs typeface="Angsana New" panose="02020603050405020304" pitchFamily="18" charset="-34"/>
              </a:rPr>
              <a:t>body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cs typeface="Angsana New" panose="02020603050405020304" pitchFamily="18" charset="-34"/>
              </a:rPr>
              <a:t>1. </a:t>
            </a:r>
            <a:r>
              <a:rPr lang="ko-KR" altLang="en-US" sz="1400" dirty="0">
                <a:cs typeface="Angsana New" panose="02020603050405020304" pitchFamily="18" charset="-34"/>
              </a:rPr>
              <a:t>이미지 삽입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=“”&gt;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en-US" altLang="ko-KR" sz="1400" dirty="0" err="1"/>
              <a:t>onClick</a:t>
            </a:r>
            <a:r>
              <a:rPr lang="ko-KR" altLang="en-US" sz="1400" dirty="0"/>
              <a:t> 이벤트 속성 사용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200" dirty="0">
              <a:cs typeface="Angsana New" panose="02020603050405020304" pitchFamily="18" charset="-34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2060"/>
                </a:solidFill>
                <a:cs typeface="Angsana New" panose="02020603050405020304" pitchFamily="18" charset="-34"/>
              </a:rPr>
              <a:t>CSS</a:t>
            </a:r>
            <a:r>
              <a:rPr lang="en-US" altLang="ko-KR" sz="1600" dirty="0">
                <a:cs typeface="Angsana New" panose="02020603050405020304" pitchFamily="18" charset="-34"/>
              </a:rPr>
              <a:t> style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: position</a:t>
            </a:r>
            <a:r>
              <a:rPr lang="ko-KR" altLang="en-US" sz="1200" dirty="0">
                <a:cs typeface="Angsana New" panose="02020603050405020304" pitchFamily="18" charset="-34"/>
              </a:rPr>
              <a:t> </a:t>
            </a:r>
            <a:r>
              <a:rPr lang="en-US" altLang="ko-KR" sz="1200" dirty="0">
                <a:cs typeface="Angsana New" panose="02020603050405020304" pitchFamily="18" charset="-34"/>
              </a:rPr>
              <a:t>/</a:t>
            </a:r>
            <a:r>
              <a:rPr lang="ko-KR" altLang="en-US" sz="1200" dirty="0">
                <a:cs typeface="Angsana New" panose="02020603050405020304" pitchFamily="18" charset="-34"/>
              </a:rPr>
              <a:t> </a:t>
            </a:r>
            <a:r>
              <a:rPr lang="en-US" altLang="ko-KR" sz="1200" dirty="0">
                <a:cs typeface="Angsana New" panose="02020603050405020304" pitchFamily="18" charset="-34"/>
              </a:rPr>
              <a:t>top / width / height/ background-color /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margin / padding / box-sizing / max-width / max-height /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display / cursor / border-radius / transition / opacity /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</a:t>
            </a:r>
            <a:r>
              <a:rPr lang="en-US" altLang="ko-KR" sz="1200" dirty="0" err="1">
                <a:cs typeface="Angsana New" panose="02020603050405020304" pitchFamily="18" charset="-34"/>
              </a:rPr>
              <a:t>animatin</a:t>
            </a:r>
            <a:r>
              <a:rPr lang="en-US" altLang="ko-KR" sz="1200" dirty="0">
                <a:cs typeface="Angsana New" panose="02020603050405020304" pitchFamily="18" charset="-34"/>
              </a:rPr>
              <a:t>-duration / @keyframes / etc.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: </a:t>
            </a:r>
            <a:r>
              <a:rPr lang="ko-KR" altLang="en-US" sz="1200" dirty="0">
                <a:cs typeface="Angsana New" panose="02020603050405020304" pitchFamily="18" charset="-34"/>
              </a:rPr>
              <a:t>위치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위쪽기준위치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넓이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높이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배경 색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바깥 여백</a:t>
            </a:r>
            <a:endParaRPr lang="en-US" altLang="ko-KR" sz="1200" dirty="0">
              <a:cs typeface="Angsana New" panose="02020603050405020304" pitchFamily="18" charset="-34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</a:t>
            </a:r>
            <a:r>
              <a:rPr lang="ko-KR" altLang="en-US" sz="1200" dirty="0">
                <a:cs typeface="Angsana New" panose="02020603050405020304" pitchFamily="18" charset="-34"/>
              </a:rPr>
              <a:t>안쪽 여백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박스 크기 기준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최대 넓이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최대 높이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</a:t>
            </a:r>
            <a:r>
              <a:rPr lang="ko-KR" altLang="en-US" sz="1200" dirty="0">
                <a:cs typeface="Angsana New" panose="02020603050405020304" pitchFamily="18" charset="-34"/>
              </a:rPr>
              <a:t>요소 표시 방법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커서 모양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둥근 모양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속성 서서히 변화</a:t>
            </a:r>
            <a:r>
              <a:rPr lang="en-US" altLang="ko-KR" sz="1200" dirty="0">
                <a:cs typeface="Angsana New" panose="02020603050405020304" pitchFamily="18" charset="-34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</a:t>
            </a:r>
            <a:r>
              <a:rPr lang="ko-KR" altLang="en-US" sz="1200" dirty="0">
                <a:cs typeface="Angsana New" panose="02020603050405020304" pitchFamily="18" charset="-34"/>
              </a:rPr>
              <a:t>요소 서서히 투명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애니메이션 진행시간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</a:t>
            </a:r>
            <a:r>
              <a:rPr lang="ko-KR" altLang="en-US" sz="1200" dirty="0">
                <a:cs typeface="Angsana New" panose="02020603050405020304" pitchFamily="18" charset="-34"/>
              </a:rPr>
              <a:t>애니메이션 진행중 특정 지점 거치게 함</a:t>
            </a:r>
            <a:endParaRPr lang="en-US" altLang="ko-KR" sz="1200" dirty="0">
              <a:cs typeface="Angsana New" panose="02020603050405020304" pitchFamily="18" charset="-34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2060"/>
                </a:solidFill>
                <a:cs typeface="Angsana New" panose="02020603050405020304" pitchFamily="18" charset="-34"/>
              </a:rPr>
              <a:t>JavaScript</a:t>
            </a:r>
            <a:r>
              <a:rPr lang="ko-KR" altLang="en-US" sz="1600" dirty="0">
                <a:cs typeface="Angsana New" panose="02020603050405020304" pitchFamily="18" charset="-34"/>
              </a:rPr>
              <a:t> </a:t>
            </a:r>
            <a:r>
              <a:rPr lang="en-US" altLang="ko-KR" sz="1600" dirty="0">
                <a:cs typeface="Angsana New" panose="02020603050405020304" pitchFamily="18" charset="-34"/>
              </a:rPr>
              <a:t>script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: var </a:t>
            </a:r>
            <a:r>
              <a:rPr lang="ko-KR" altLang="en-US" sz="1200" dirty="0">
                <a:cs typeface="Angsana New" panose="02020603050405020304" pitchFamily="18" charset="-34"/>
              </a:rPr>
              <a:t>변수</a:t>
            </a:r>
            <a:r>
              <a:rPr lang="en-US" altLang="ko-KR" sz="1200" dirty="0">
                <a:cs typeface="Angsana New" panose="02020603050405020304" pitchFamily="18" charset="-34"/>
              </a:rPr>
              <a:t> / if </a:t>
            </a:r>
            <a:r>
              <a:rPr lang="ko-KR" altLang="en-US" sz="1200" dirty="0" err="1">
                <a:cs typeface="Angsana New" panose="02020603050405020304" pitchFamily="18" charset="-34"/>
              </a:rPr>
              <a:t>조건문</a:t>
            </a:r>
            <a:r>
              <a:rPr lang="ko-KR" altLang="en-US" sz="1200" dirty="0">
                <a:cs typeface="Angsana New" panose="02020603050405020304" pitchFamily="18" charset="-34"/>
              </a:rPr>
              <a:t> </a:t>
            </a:r>
            <a:r>
              <a:rPr lang="en-US" altLang="ko-KR" sz="1200" dirty="0">
                <a:cs typeface="Angsana New" panose="02020603050405020304" pitchFamily="18" charset="-34"/>
              </a:rPr>
              <a:t>/ for </a:t>
            </a:r>
            <a:r>
              <a:rPr lang="ko-KR" altLang="en-US" sz="1200" dirty="0" err="1">
                <a:cs typeface="Angsana New" panose="02020603050405020304" pitchFamily="18" charset="-34"/>
              </a:rPr>
              <a:t>반복문</a:t>
            </a:r>
            <a:r>
              <a:rPr lang="ko-KR" altLang="en-US" sz="1200" dirty="0">
                <a:cs typeface="Angsana New" panose="02020603050405020304" pitchFamily="18" charset="-34"/>
              </a:rPr>
              <a:t> </a:t>
            </a:r>
            <a:r>
              <a:rPr lang="en-US" altLang="ko-KR" sz="1200" dirty="0">
                <a:cs typeface="Angsana New" panose="02020603050405020304" pitchFamily="18" charset="-34"/>
              </a:rPr>
              <a:t>/ function() </a:t>
            </a:r>
            <a:r>
              <a:rPr lang="ko-KR" altLang="en-US" sz="1200" dirty="0">
                <a:cs typeface="Angsana New" panose="02020603050405020304" pitchFamily="18" charset="-34"/>
              </a:rPr>
              <a:t>함수 </a:t>
            </a:r>
            <a:r>
              <a:rPr lang="en-US" altLang="ko-KR" sz="1200" dirty="0">
                <a:cs typeface="Angsana New" panose="02020603050405020304" pitchFamily="18" charset="-34"/>
              </a:rPr>
              <a:t>/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</a:t>
            </a:r>
            <a:r>
              <a:rPr lang="en-US" altLang="ko-KR" sz="1200" dirty="0" err="1">
                <a:cs typeface="Angsana New" panose="02020603050405020304" pitchFamily="18" charset="-34"/>
              </a:rPr>
              <a:t>setInterval</a:t>
            </a:r>
            <a:r>
              <a:rPr lang="en-US" altLang="ko-KR" sz="1200" dirty="0">
                <a:cs typeface="Angsana New" panose="02020603050405020304" pitchFamily="18" charset="-34"/>
              </a:rPr>
              <a:t> -&gt; </a:t>
            </a:r>
            <a:r>
              <a:rPr lang="ko-KR" altLang="en-US" sz="1200" dirty="0">
                <a:cs typeface="Angsana New" panose="02020603050405020304" pitchFamily="18" charset="-34"/>
              </a:rPr>
              <a:t>특정한 시간마다 함수 실행</a:t>
            </a:r>
            <a:endParaRPr lang="en-US" altLang="ko-KR" sz="1200" dirty="0">
              <a:cs typeface="Angsana New" panose="02020603050405020304" pitchFamily="18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092DF9-BC70-45F6-8EB5-FA0201EA3187}"/>
              </a:ext>
            </a:extLst>
          </p:cNvPr>
          <p:cNvSpPr txBox="1"/>
          <p:nvPr/>
        </p:nvSpPr>
        <p:spPr>
          <a:xfrm>
            <a:off x="91853" y="299686"/>
            <a:ext cx="2145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</a:rPr>
              <a:t>웹</a:t>
            </a:r>
            <a:r>
              <a:rPr lang="ko-KR" altLang="en-US" sz="1000" b="1" dirty="0">
                <a:solidFill>
                  <a:srgbClr val="A53235"/>
                </a:solidFill>
              </a:rPr>
              <a:t> </a:t>
            </a:r>
            <a:r>
              <a:rPr lang="ko-KR" altLang="en-US" b="1" dirty="0">
                <a:solidFill>
                  <a:srgbClr val="A53235"/>
                </a:solidFill>
              </a:rPr>
              <a:t>디자인</a:t>
            </a:r>
            <a:r>
              <a:rPr lang="ko-KR" altLang="en-US" sz="1000" b="1" dirty="0">
                <a:solidFill>
                  <a:srgbClr val="A53235"/>
                </a:solidFill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</a:rPr>
              <a:t>및</a:t>
            </a:r>
            <a:r>
              <a:rPr lang="ko-KR" altLang="en-US" sz="1000" b="1" dirty="0">
                <a:solidFill>
                  <a:srgbClr val="A53235"/>
                </a:solidFill>
              </a:rPr>
              <a:t> </a:t>
            </a:r>
            <a:r>
              <a:rPr lang="ko-KR" altLang="en-US" b="1" dirty="0">
                <a:solidFill>
                  <a:srgbClr val="A53235"/>
                </a:solidFill>
              </a:rPr>
              <a:t>기획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F3AB770-925E-48F1-A98F-503B38FD1A7E}"/>
              </a:ext>
            </a:extLst>
          </p:cNvPr>
          <p:cNvCxnSpPr/>
          <p:nvPr/>
        </p:nvCxnSpPr>
        <p:spPr>
          <a:xfrm>
            <a:off x="0" y="1121789"/>
            <a:ext cx="121920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57B0200-4184-4AB4-8ED7-35370FDE88BA}"/>
              </a:ext>
            </a:extLst>
          </p:cNvPr>
          <p:cNvCxnSpPr>
            <a:cxnSpLocks/>
          </p:cNvCxnSpPr>
          <p:nvPr/>
        </p:nvCxnSpPr>
        <p:spPr>
          <a:xfrm>
            <a:off x="7839598" y="1348033"/>
            <a:ext cx="0" cy="533564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4CD479A-5EE3-4CB8-AC84-95A4C72ABF1F}"/>
              </a:ext>
            </a:extLst>
          </p:cNvPr>
          <p:cNvCxnSpPr>
            <a:cxnSpLocks/>
          </p:cNvCxnSpPr>
          <p:nvPr/>
        </p:nvCxnSpPr>
        <p:spPr>
          <a:xfrm>
            <a:off x="11956654" y="1348033"/>
            <a:ext cx="0" cy="5335646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ED306B47-BDB2-420E-9331-31C98D0B9A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6" y="1871770"/>
            <a:ext cx="7402473" cy="417467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E38F14-997B-4056-8B9F-C1257EAA6D49}"/>
              </a:ext>
            </a:extLst>
          </p:cNvPr>
          <p:cNvSpPr/>
          <p:nvPr/>
        </p:nvSpPr>
        <p:spPr>
          <a:xfrm>
            <a:off x="214796" y="2657744"/>
            <a:ext cx="7308776" cy="275324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74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7982CC-1D5E-4854-9C9E-486FE189691C}"/>
              </a:ext>
            </a:extLst>
          </p:cNvPr>
          <p:cNvSpPr/>
          <p:nvPr/>
        </p:nvSpPr>
        <p:spPr>
          <a:xfrm>
            <a:off x="2150578" y="174321"/>
            <a:ext cx="9459799" cy="755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4B390-D4AA-4A49-A325-BF3ED19E8D6E}"/>
              </a:ext>
            </a:extLst>
          </p:cNvPr>
          <p:cNvSpPr txBox="1"/>
          <p:nvPr/>
        </p:nvSpPr>
        <p:spPr>
          <a:xfrm>
            <a:off x="3021460" y="293586"/>
            <a:ext cx="8158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News contents &amp; Information contents</a:t>
            </a:r>
            <a:endParaRPr lang="ko-KR" altLang="en-US" sz="2800" dirty="0">
              <a:latin typeface="말랑말랑 Regular" panose="020F0303000000000000" pitchFamily="50" charset="-127"/>
              <a:ea typeface="말랑말랑 Regular" panose="020F03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C90DE-03C4-42E0-A59E-35C9B958C83D}"/>
              </a:ext>
            </a:extLst>
          </p:cNvPr>
          <p:cNvSpPr txBox="1"/>
          <p:nvPr/>
        </p:nvSpPr>
        <p:spPr>
          <a:xfrm>
            <a:off x="2223317" y="233987"/>
            <a:ext cx="548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002060"/>
                </a:solidFill>
              </a:rPr>
              <a:t>Ⅲ</a:t>
            </a:r>
            <a:endParaRPr lang="ko-KR" altLang="en-US" sz="3600" dirty="0">
              <a:solidFill>
                <a:srgbClr val="00206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17D95D6-5082-4C72-9997-1ABF99D73BFA}"/>
              </a:ext>
            </a:extLst>
          </p:cNvPr>
          <p:cNvCxnSpPr>
            <a:cxnSpLocks/>
          </p:cNvCxnSpPr>
          <p:nvPr/>
        </p:nvCxnSpPr>
        <p:spPr>
          <a:xfrm>
            <a:off x="2900011" y="164894"/>
            <a:ext cx="0" cy="75567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07287D4-6B57-4A7C-AEA0-50B62802F623}"/>
              </a:ext>
            </a:extLst>
          </p:cNvPr>
          <p:cNvCxnSpPr>
            <a:cxnSpLocks/>
          </p:cNvCxnSpPr>
          <p:nvPr/>
        </p:nvCxnSpPr>
        <p:spPr>
          <a:xfrm>
            <a:off x="10749399" y="164894"/>
            <a:ext cx="0" cy="76510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1E7D1EC7-F7CE-41F5-94C7-A4AC86AE65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569" y="248030"/>
            <a:ext cx="615911" cy="615911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E81F38F-7C99-4B7B-941D-CB5EB01F7C75}"/>
              </a:ext>
            </a:extLst>
          </p:cNvPr>
          <p:cNvCxnSpPr>
            <a:cxnSpLocks/>
          </p:cNvCxnSpPr>
          <p:nvPr/>
        </p:nvCxnSpPr>
        <p:spPr>
          <a:xfrm>
            <a:off x="9626036" y="312440"/>
            <a:ext cx="0" cy="473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90413BE-B50C-4891-90F7-5E959B1760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6" t="1045"/>
          <a:stretch/>
        </p:blipFill>
        <p:spPr>
          <a:xfrm>
            <a:off x="9706571" y="484024"/>
            <a:ext cx="321673" cy="3610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367B9FF-79F1-4165-94B5-1620A607F862}"/>
              </a:ext>
            </a:extLst>
          </p:cNvPr>
          <p:cNvSpPr txBox="1"/>
          <p:nvPr/>
        </p:nvSpPr>
        <p:spPr>
          <a:xfrm>
            <a:off x="7919602" y="1712902"/>
            <a:ext cx="3901607" cy="460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2060"/>
                </a:solidFill>
                <a:ea typeface="한컴 고딕" panose="02000500000000000000" pitchFamily="2" charset="-127"/>
                <a:cs typeface="Angsana New" panose="02020603050405020304" pitchFamily="18" charset="-34"/>
              </a:rPr>
              <a:t>HTML </a:t>
            </a:r>
            <a:r>
              <a:rPr lang="en-US" altLang="ko-KR" sz="1600" dirty="0">
                <a:ea typeface="한컴 고딕" panose="02000500000000000000" pitchFamily="2" charset="-127"/>
                <a:cs typeface="Angsana New" panose="02020603050405020304" pitchFamily="18" charset="-34"/>
              </a:rPr>
              <a:t>body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cs typeface="Angsana New" panose="02020603050405020304" pitchFamily="18" charset="-34"/>
              </a:rPr>
              <a:t>1. </a:t>
            </a:r>
            <a:r>
              <a:rPr lang="ko-KR" altLang="en-US" sz="1400" dirty="0">
                <a:cs typeface="Angsana New" panose="02020603050405020304" pitchFamily="18" charset="-34"/>
              </a:rPr>
              <a:t>버튼 생성 </a:t>
            </a:r>
            <a:r>
              <a:rPr lang="en-US" altLang="ko-KR" sz="1200" dirty="0">
                <a:cs typeface="Angsana New" panose="02020603050405020304" pitchFamily="18" charset="-34"/>
              </a:rPr>
              <a:t>&lt;button&gt;&lt;/button&gt;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ko-KR" altLang="en-US" sz="1400" dirty="0"/>
              <a:t>표 생성 </a:t>
            </a:r>
            <a:r>
              <a:rPr lang="en-US" altLang="ko-KR" sz="1400" dirty="0"/>
              <a:t>&amp; </a:t>
            </a:r>
            <a:r>
              <a:rPr lang="ko-KR" altLang="en-US" sz="1400" dirty="0"/>
              <a:t>기사</a:t>
            </a:r>
            <a:r>
              <a:rPr lang="en-US" altLang="ko-KR" sz="1400" dirty="0"/>
              <a:t>, Info </a:t>
            </a:r>
            <a:r>
              <a:rPr lang="ko-KR" altLang="en-US" sz="1400" dirty="0"/>
              <a:t>내용 입력 </a:t>
            </a:r>
            <a:r>
              <a:rPr lang="en-US" altLang="ko-KR" sz="1200" dirty="0">
                <a:cs typeface="Angsana New" panose="02020603050405020304" pitchFamily="18" charset="-34"/>
              </a:rPr>
              <a:t>&lt;table&gt;&lt;/table&gt;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cs typeface="Angsana New" panose="02020603050405020304" pitchFamily="18" charset="-34"/>
              </a:rPr>
              <a:t>3. </a:t>
            </a:r>
            <a:r>
              <a:rPr lang="ko-KR" altLang="en-US" sz="1400" dirty="0">
                <a:cs typeface="Angsana New" panose="02020603050405020304" pitchFamily="18" charset="-34"/>
              </a:rPr>
              <a:t>버튼 </a:t>
            </a:r>
            <a:r>
              <a:rPr lang="en-US" altLang="ko-KR" sz="1400" dirty="0">
                <a:cs typeface="Angsana New" panose="02020603050405020304" pitchFamily="18" charset="-34"/>
              </a:rPr>
              <a:t>&amp; Info </a:t>
            </a:r>
            <a:r>
              <a:rPr lang="ko-KR" altLang="en-US" sz="1400" dirty="0">
                <a:cs typeface="Angsana New" panose="02020603050405020304" pitchFamily="18" charset="-34"/>
              </a:rPr>
              <a:t>내용 링크 연결 </a:t>
            </a:r>
            <a:r>
              <a:rPr lang="en-US" altLang="ko-KR" sz="1200" dirty="0">
                <a:cs typeface="Angsana New" panose="02020603050405020304" pitchFamily="18" charset="-34"/>
              </a:rPr>
              <a:t>&lt;a&gt;&lt;/a&gt;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cs typeface="Angsana New" panose="02020603050405020304" pitchFamily="18" charset="-34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2060"/>
                </a:solidFill>
                <a:cs typeface="Angsana New" panose="02020603050405020304" pitchFamily="18" charset="-34"/>
              </a:rPr>
              <a:t>CSS</a:t>
            </a:r>
            <a:r>
              <a:rPr lang="en-US" altLang="ko-KR" sz="1600" dirty="0">
                <a:cs typeface="Angsana New" panose="02020603050405020304" pitchFamily="18" charset="-34"/>
              </a:rPr>
              <a:t> style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: position</a:t>
            </a:r>
            <a:r>
              <a:rPr lang="ko-KR" altLang="en-US" sz="1200" dirty="0">
                <a:cs typeface="Angsana New" panose="02020603050405020304" pitchFamily="18" charset="-34"/>
              </a:rPr>
              <a:t> </a:t>
            </a:r>
            <a:r>
              <a:rPr lang="en-US" altLang="ko-KR" sz="1200" dirty="0">
                <a:cs typeface="Angsana New" panose="02020603050405020304" pitchFamily="18" charset="-34"/>
              </a:rPr>
              <a:t>/</a:t>
            </a:r>
            <a:r>
              <a:rPr lang="ko-KR" altLang="en-US" sz="1200" dirty="0">
                <a:cs typeface="Angsana New" panose="02020603050405020304" pitchFamily="18" charset="-34"/>
              </a:rPr>
              <a:t> </a:t>
            </a:r>
            <a:r>
              <a:rPr lang="en-US" altLang="ko-KR" sz="1200" dirty="0">
                <a:cs typeface="Angsana New" panose="02020603050405020304" pitchFamily="18" charset="-34"/>
              </a:rPr>
              <a:t>top / width / background-color /  margin /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padding / border / outline / text-align / font-size /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color / border-radius / line-height / overflow / float etc.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: </a:t>
            </a:r>
            <a:r>
              <a:rPr lang="ko-KR" altLang="en-US" sz="1200" dirty="0">
                <a:cs typeface="Angsana New" panose="02020603050405020304" pitchFamily="18" charset="-34"/>
              </a:rPr>
              <a:t>위치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위쪽기준위치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넓이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배경 색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바깥 여백</a:t>
            </a:r>
            <a:endParaRPr lang="en-US" altLang="ko-KR" sz="1200" dirty="0">
              <a:cs typeface="Angsana New" panose="02020603050405020304" pitchFamily="18" charset="-34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</a:t>
            </a:r>
            <a:r>
              <a:rPr lang="ko-KR" altLang="en-US" sz="1200" dirty="0">
                <a:cs typeface="Angsana New" panose="02020603050405020304" pitchFamily="18" charset="-34"/>
              </a:rPr>
              <a:t>안쪽 여백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테두리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외곽선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텍스트 정렬 방향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글자 크기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</a:t>
            </a:r>
            <a:r>
              <a:rPr lang="ko-KR" altLang="en-US" sz="1200" dirty="0">
                <a:cs typeface="Angsana New" panose="02020603050405020304" pitchFamily="18" charset="-34"/>
              </a:rPr>
              <a:t>글자 색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둥근 모양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줄 간격 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요소가 넘칠 경우 방안 </a:t>
            </a:r>
            <a:r>
              <a:rPr lang="en-US" altLang="ko-KR" sz="1200" dirty="0">
                <a:cs typeface="Angsana New" panose="02020603050405020304" pitchFamily="18" charset="-34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cs typeface="Angsana New" panose="02020603050405020304" pitchFamily="18" charset="-34"/>
              </a:rPr>
              <a:t>  정렬</a:t>
            </a:r>
            <a:endParaRPr lang="en-US" altLang="ko-KR" sz="1200" dirty="0">
              <a:cs typeface="Angsana New" panose="02020603050405020304" pitchFamily="18" charset="-34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2060"/>
                </a:solidFill>
                <a:cs typeface="Angsana New" panose="02020603050405020304" pitchFamily="18" charset="-34"/>
              </a:rPr>
              <a:t>JavaScript</a:t>
            </a:r>
            <a:r>
              <a:rPr lang="ko-KR" altLang="en-US" sz="1600" dirty="0">
                <a:cs typeface="Angsana New" panose="02020603050405020304" pitchFamily="18" charset="-34"/>
              </a:rPr>
              <a:t> </a:t>
            </a:r>
            <a:r>
              <a:rPr lang="en-US" altLang="ko-KR" sz="1600" dirty="0">
                <a:cs typeface="Angsana New" panose="02020603050405020304" pitchFamily="18" charset="-34"/>
              </a:rPr>
              <a:t>script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: var </a:t>
            </a:r>
            <a:r>
              <a:rPr lang="ko-KR" altLang="en-US" sz="1200" dirty="0">
                <a:cs typeface="Angsana New" panose="02020603050405020304" pitchFamily="18" charset="-34"/>
              </a:rPr>
              <a:t>변수</a:t>
            </a:r>
            <a:r>
              <a:rPr lang="en-US" altLang="ko-KR" sz="1200" dirty="0">
                <a:cs typeface="Angsana New" panose="02020603050405020304" pitchFamily="18" charset="-34"/>
              </a:rPr>
              <a:t> / if </a:t>
            </a:r>
            <a:r>
              <a:rPr lang="ko-KR" altLang="en-US" sz="1200" dirty="0" err="1">
                <a:cs typeface="Angsana New" panose="02020603050405020304" pitchFamily="18" charset="-34"/>
              </a:rPr>
              <a:t>조건문</a:t>
            </a:r>
            <a:r>
              <a:rPr lang="ko-KR" altLang="en-US" sz="1200" dirty="0">
                <a:cs typeface="Angsana New" panose="02020603050405020304" pitchFamily="18" charset="-34"/>
              </a:rPr>
              <a:t> </a:t>
            </a:r>
            <a:r>
              <a:rPr lang="en-US" altLang="ko-KR" sz="1200" dirty="0">
                <a:cs typeface="Angsana New" panose="02020603050405020304" pitchFamily="18" charset="-34"/>
              </a:rPr>
              <a:t>/ for </a:t>
            </a:r>
            <a:r>
              <a:rPr lang="ko-KR" altLang="en-US" sz="1200" dirty="0" err="1">
                <a:cs typeface="Angsana New" panose="02020603050405020304" pitchFamily="18" charset="-34"/>
              </a:rPr>
              <a:t>반복문</a:t>
            </a:r>
            <a:r>
              <a:rPr lang="ko-KR" altLang="en-US" sz="1200" dirty="0">
                <a:cs typeface="Angsana New" panose="02020603050405020304" pitchFamily="18" charset="-34"/>
              </a:rPr>
              <a:t> </a:t>
            </a:r>
            <a:r>
              <a:rPr lang="en-US" altLang="ko-KR" sz="1200" dirty="0">
                <a:cs typeface="Angsana New" panose="02020603050405020304" pitchFamily="18" charset="-34"/>
              </a:rPr>
              <a:t>/ function() </a:t>
            </a:r>
            <a:r>
              <a:rPr lang="ko-KR" altLang="en-US" sz="1200" dirty="0">
                <a:cs typeface="Angsana New" panose="02020603050405020304" pitchFamily="18" charset="-34"/>
              </a:rPr>
              <a:t>함수</a:t>
            </a:r>
            <a:endParaRPr lang="en-US" altLang="ko-KR" sz="1200" dirty="0">
              <a:cs typeface="Angsana New" panose="02020603050405020304" pitchFamily="18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092DF9-BC70-45F6-8EB5-FA0201EA3187}"/>
              </a:ext>
            </a:extLst>
          </p:cNvPr>
          <p:cNvSpPr txBox="1"/>
          <p:nvPr/>
        </p:nvSpPr>
        <p:spPr>
          <a:xfrm>
            <a:off x="91853" y="299686"/>
            <a:ext cx="2145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</a:rPr>
              <a:t>웹</a:t>
            </a:r>
            <a:r>
              <a:rPr lang="ko-KR" altLang="en-US" sz="1000" b="1" dirty="0">
                <a:solidFill>
                  <a:srgbClr val="A53235"/>
                </a:solidFill>
              </a:rPr>
              <a:t> </a:t>
            </a:r>
            <a:r>
              <a:rPr lang="ko-KR" altLang="en-US" b="1" dirty="0">
                <a:solidFill>
                  <a:srgbClr val="A53235"/>
                </a:solidFill>
              </a:rPr>
              <a:t>디자인</a:t>
            </a:r>
            <a:r>
              <a:rPr lang="ko-KR" altLang="en-US" sz="1000" b="1" dirty="0">
                <a:solidFill>
                  <a:srgbClr val="A53235"/>
                </a:solidFill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</a:rPr>
              <a:t>및</a:t>
            </a:r>
            <a:r>
              <a:rPr lang="ko-KR" altLang="en-US" sz="1000" b="1" dirty="0">
                <a:solidFill>
                  <a:srgbClr val="A53235"/>
                </a:solidFill>
              </a:rPr>
              <a:t> </a:t>
            </a:r>
            <a:r>
              <a:rPr lang="ko-KR" altLang="en-US" b="1" dirty="0">
                <a:solidFill>
                  <a:srgbClr val="A53235"/>
                </a:solidFill>
              </a:rPr>
              <a:t>기획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F3AB770-925E-48F1-A98F-503B38FD1A7E}"/>
              </a:ext>
            </a:extLst>
          </p:cNvPr>
          <p:cNvCxnSpPr/>
          <p:nvPr/>
        </p:nvCxnSpPr>
        <p:spPr>
          <a:xfrm>
            <a:off x="0" y="1121789"/>
            <a:ext cx="121920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57B0200-4184-4AB4-8ED7-35370FDE88BA}"/>
              </a:ext>
            </a:extLst>
          </p:cNvPr>
          <p:cNvCxnSpPr>
            <a:cxnSpLocks/>
          </p:cNvCxnSpPr>
          <p:nvPr/>
        </p:nvCxnSpPr>
        <p:spPr>
          <a:xfrm>
            <a:off x="7839598" y="1348033"/>
            <a:ext cx="0" cy="533564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4CD479A-5EE3-4CB8-AC84-95A4C72ABF1F}"/>
              </a:ext>
            </a:extLst>
          </p:cNvPr>
          <p:cNvCxnSpPr>
            <a:cxnSpLocks/>
          </p:cNvCxnSpPr>
          <p:nvPr/>
        </p:nvCxnSpPr>
        <p:spPr>
          <a:xfrm>
            <a:off x="11956654" y="1348033"/>
            <a:ext cx="0" cy="5335646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FB6C0FA-2751-476C-976C-BA5A5738B6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5" y="1871769"/>
            <a:ext cx="7402473" cy="41746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E38F14-997B-4056-8B9F-C1257EAA6D49}"/>
              </a:ext>
            </a:extLst>
          </p:cNvPr>
          <p:cNvSpPr/>
          <p:nvPr/>
        </p:nvSpPr>
        <p:spPr>
          <a:xfrm>
            <a:off x="214795" y="2941163"/>
            <a:ext cx="7326647" cy="115007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9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7982CC-1D5E-4854-9C9E-486FE189691C}"/>
              </a:ext>
            </a:extLst>
          </p:cNvPr>
          <p:cNvSpPr/>
          <p:nvPr/>
        </p:nvSpPr>
        <p:spPr>
          <a:xfrm>
            <a:off x="2150578" y="174321"/>
            <a:ext cx="9459799" cy="755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4B390-D4AA-4A49-A325-BF3ED19E8D6E}"/>
              </a:ext>
            </a:extLst>
          </p:cNvPr>
          <p:cNvSpPr txBox="1"/>
          <p:nvPr/>
        </p:nvSpPr>
        <p:spPr>
          <a:xfrm>
            <a:off x="3021460" y="293586"/>
            <a:ext cx="8158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IT NEWS </a:t>
            </a:r>
            <a:r>
              <a:rPr lang="ko-KR" altLang="en-US" sz="2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페이지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C90DE-03C4-42E0-A59E-35C9B958C83D}"/>
              </a:ext>
            </a:extLst>
          </p:cNvPr>
          <p:cNvSpPr txBox="1"/>
          <p:nvPr/>
        </p:nvSpPr>
        <p:spPr>
          <a:xfrm>
            <a:off x="2223317" y="233987"/>
            <a:ext cx="548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002060"/>
                </a:solidFill>
              </a:rPr>
              <a:t>Ⅳ</a:t>
            </a:r>
            <a:endParaRPr lang="ko-KR" altLang="en-US" sz="3600" dirty="0">
              <a:solidFill>
                <a:srgbClr val="00206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17D95D6-5082-4C72-9997-1ABF99D73BFA}"/>
              </a:ext>
            </a:extLst>
          </p:cNvPr>
          <p:cNvCxnSpPr>
            <a:cxnSpLocks/>
          </p:cNvCxnSpPr>
          <p:nvPr/>
        </p:nvCxnSpPr>
        <p:spPr>
          <a:xfrm>
            <a:off x="2900011" y="164894"/>
            <a:ext cx="0" cy="75567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07287D4-6B57-4A7C-AEA0-50B62802F623}"/>
              </a:ext>
            </a:extLst>
          </p:cNvPr>
          <p:cNvCxnSpPr>
            <a:cxnSpLocks/>
          </p:cNvCxnSpPr>
          <p:nvPr/>
        </p:nvCxnSpPr>
        <p:spPr>
          <a:xfrm>
            <a:off x="10749399" y="164894"/>
            <a:ext cx="0" cy="76510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1E7D1EC7-F7CE-41F5-94C7-A4AC86AE65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569" y="248030"/>
            <a:ext cx="615911" cy="615911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E81F38F-7C99-4B7B-941D-CB5EB01F7C75}"/>
              </a:ext>
            </a:extLst>
          </p:cNvPr>
          <p:cNvCxnSpPr>
            <a:cxnSpLocks/>
          </p:cNvCxnSpPr>
          <p:nvPr/>
        </p:nvCxnSpPr>
        <p:spPr>
          <a:xfrm>
            <a:off x="5649118" y="312440"/>
            <a:ext cx="0" cy="473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90413BE-B50C-4891-90F7-5E959B1760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6" t="1045"/>
          <a:stretch/>
        </p:blipFill>
        <p:spPr>
          <a:xfrm>
            <a:off x="5729653" y="484024"/>
            <a:ext cx="321673" cy="3610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367B9FF-79F1-4165-94B5-1620A607F862}"/>
              </a:ext>
            </a:extLst>
          </p:cNvPr>
          <p:cNvSpPr txBox="1"/>
          <p:nvPr/>
        </p:nvSpPr>
        <p:spPr>
          <a:xfrm>
            <a:off x="7919602" y="1665763"/>
            <a:ext cx="3901607" cy="4586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2060"/>
                </a:solidFill>
                <a:ea typeface="한컴 고딕" panose="02000500000000000000" pitchFamily="2" charset="-127"/>
                <a:cs typeface="Angsana New" panose="02020603050405020304" pitchFamily="18" charset="-34"/>
              </a:rPr>
              <a:t>HTML </a:t>
            </a:r>
            <a:r>
              <a:rPr lang="en-US" altLang="ko-KR" sz="1600" dirty="0">
                <a:ea typeface="한컴 고딕" panose="02000500000000000000" pitchFamily="2" charset="-127"/>
                <a:cs typeface="Angsana New" panose="02020603050405020304" pitchFamily="18" charset="-34"/>
              </a:rPr>
              <a:t>body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cs typeface="Angsana New" panose="02020603050405020304" pitchFamily="18" charset="-34"/>
              </a:rPr>
              <a:t>1. </a:t>
            </a:r>
            <a:r>
              <a:rPr lang="ko-KR" altLang="en-US" sz="1400" dirty="0">
                <a:cs typeface="Angsana New" panose="02020603050405020304" pitchFamily="18" charset="-34"/>
              </a:rPr>
              <a:t>이미지 삽입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=“”&gt;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ko-KR" altLang="en-US" sz="1400" dirty="0"/>
              <a:t>표 작성하기 </a:t>
            </a:r>
            <a:r>
              <a:rPr lang="en-US" altLang="ko-KR" sz="1200" dirty="0"/>
              <a:t>&lt;table&gt;&lt;/table&gt;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ko-KR" altLang="en-US" sz="1400" dirty="0"/>
              <a:t>기사에 링크 연결 </a:t>
            </a:r>
            <a:r>
              <a:rPr lang="en-US" altLang="ko-KR" sz="1400" dirty="0"/>
              <a:t>&lt;a&gt;&lt;/a&gt;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4. </a:t>
            </a:r>
            <a:r>
              <a:rPr lang="ko-KR" altLang="en-US" sz="1400" dirty="0"/>
              <a:t>버튼 생성 </a:t>
            </a:r>
            <a:r>
              <a:rPr lang="en-US" altLang="ko-KR" sz="1400" dirty="0"/>
              <a:t>&lt;button&gt;&lt;/button&gt;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cs typeface="Angsana New" panose="02020603050405020304" pitchFamily="18" charset="-34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2060"/>
                </a:solidFill>
                <a:cs typeface="Angsana New" panose="02020603050405020304" pitchFamily="18" charset="-34"/>
              </a:rPr>
              <a:t>CSS</a:t>
            </a:r>
            <a:r>
              <a:rPr lang="en-US" altLang="ko-KR" sz="1600" dirty="0">
                <a:cs typeface="Angsana New" panose="02020603050405020304" pitchFamily="18" charset="-34"/>
              </a:rPr>
              <a:t> style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: position</a:t>
            </a:r>
            <a:r>
              <a:rPr lang="ko-KR" altLang="en-US" sz="1200" dirty="0">
                <a:cs typeface="Angsana New" panose="02020603050405020304" pitchFamily="18" charset="-34"/>
              </a:rPr>
              <a:t> </a:t>
            </a:r>
            <a:r>
              <a:rPr lang="en-US" altLang="ko-KR" sz="1200" dirty="0">
                <a:cs typeface="Angsana New" panose="02020603050405020304" pitchFamily="18" charset="-34"/>
              </a:rPr>
              <a:t>/</a:t>
            </a:r>
            <a:r>
              <a:rPr lang="ko-KR" altLang="en-US" sz="1200" dirty="0">
                <a:cs typeface="Angsana New" panose="02020603050405020304" pitchFamily="18" charset="-34"/>
              </a:rPr>
              <a:t> </a:t>
            </a:r>
            <a:r>
              <a:rPr lang="en-US" altLang="ko-KR" sz="1200" dirty="0">
                <a:cs typeface="Angsana New" panose="02020603050405020304" pitchFamily="18" charset="-34"/>
              </a:rPr>
              <a:t>left / top / letter-spacing / color / font-size /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margin / text-decoration / line-height / width / height /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table-layout / border-collapse / border / text-align /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background-color etc.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: </a:t>
            </a:r>
            <a:r>
              <a:rPr lang="ko-KR" altLang="en-US" sz="1200" dirty="0">
                <a:cs typeface="Angsana New" panose="02020603050405020304" pitchFamily="18" charset="-34"/>
              </a:rPr>
              <a:t>위치</a:t>
            </a:r>
            <a:r>
              <a:rPr lang="en-US" altLang="ko-KR" sz="1200" dirty="0">
                <a:cs typeface="Angsana New" panose="02020603050405020304" pitchFamily="18" charset="-34"/>
              </a:rPr>
              <a:t>,</a:t>
            </a:r>
            <a:r>
              <a:rPr lang="ko-KR" altLang="en-US" sz="1200" dirty="0">
                <a:cs typeface="Angsana New" panose="02020603050405020304" pitchFamily="18" charset="-34"/>
              </a:rPr>
              <a:t>왼쪽기준위치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위쪽기준위치</a:t>
            </a:r>
            <a:r>
              <a:rPr lang="en-US" altLang="ko-KR" sz="1200" dirty="0">
                <a:cs typeface="Angsana New" panose="02020603050405020304" pitchFamily="18" charset="-34"/>
              </a:rPr>
              <a:t>,</a:t>
            </a:r>
            <a:r>
              <a:rPr lang="ko-KR" altLang="en-US" sz="1200" dirty="0">
                <a:cs typeface="Angsana New" panose="02020603050405020304" pitchFamily="18" charset="-34"/>
              </a:rPr>
              <a:t>글자 간격</a:t>
            </a:r>
            <a:r>
              <a:rPr lang="en-US" altLang="ko-KR" sz="1200" dirty="0">
                <a:cs typeface="Angsana New" panose="02020603050405020304" pitchFamily="18" charset="-34"/>
              </a:rPr>
              <a:t>,  </a:t>
            </a:r>
            <a:r>
              <a:rPr lang="ko-KR" altLang="en-US" sz="1200" dirty="0">
                <a:cs typeface="Angsana New" panose="02020603050405020304" pitchFamily="18" charset="-34"/>
              </a:rPr>
              <a:t>글자 색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</a:t>
            </a:r>
            <a:r>
              <a:rPr lang="ko-KR" altLang="en-US" sz="1200" dirty="0">
                <a:cs typeface="Angsana New" panose="02020603050405020304" pitchFamily="18" charset="-34"/>
              </a:rPr>
              <a:t>글자 크기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바깥 여백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텍스트 꾸밈 속성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줄 간격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넓이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</a:t>
            </a:r>
            <a:r>
              <a:rPr lang="ko-KR" altLang="en-US" sz="1200" dirty="0">
                <a:cs typeface="Angsana New" panose="02020603050405020304" pitchFamily="18" charset="-34"/>
              </a:rPr>
              <a:t>높이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표 레이아웃 지정</a:t>
            </a:r>
            <a:r>
              <a:rPr lang="en-US" altLang="ko-KR" sz="1200" dirty="0">
                <a:cs typeface="Angsana New" panose="02020603050405020304" pitchFamily="18" charset="-34"/>
              </a:rPr>
              <a:t>, table/cell </a:t>
            </a:r>
            <a:r>
              <a:rPr lang="ko-KR" altLang="en-US" sz="1200" dirty="0">
                <a:cs typeface="Angsana New" panose="02020603050405020304" pitchFamily="18" charset="-34"/>
              </a:rPr>
              <a:t>테두리 속성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테두리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</a:t>
            </a:r>
            <a:r>
              <a:rPr lang="ko-KR" altLang="en-US" sz="1200" dirty="0">
                <a:cs typeface="Angsana New" panose="02020603050405020304" pitchFamily="18" charset="-34"/>
              </a:rPr>
              <a:t>텍스트 정렬 방향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배경 색</a:t>
            </a:r>
            <a:endParaRPr lang="en-US" altLang="ko-KR" sz="1200" dirty="0">
              <a:cs typeface="Angsana New" panose="02020603050405020304" pitchFamily="18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092DF9-BC70-45F6-8EB5-FA0201EA3187}"/>
              </a:ext>
            </a:extLst>
          </p:cNvPr>
          <p:cNvSpPr txBox="1"/>
          <p:nvPr/>
        </p:nvSpPr>
        <p:spPr>
          <a:xfrm>
            <a:off x="91853" y="299686"/>
            <a:ext cx="2145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</a:rPr>
              <a:t>웹</a:t>
            </a:r>
            <a:r>
              <a:rPr lang="ko-KR" altLang="en-US" sz="1000" b="1" dirty="0">
                <a:solidFill>
                  <a:srgbClr val="A53235"/>
                </a:solidFill>
              </a:rPr>
              <a:t> </a:t>
            </a:r>
            <a:r>
              <a:rPr lang="ko-KR" altLang="en-US" b="1" dirty="0">
                <a:solidFill>
                  <a:srgbClr val="A53235"/>
                </a:solidFill>
              </a:rPr>
              <a:t>디자인</a:t>
            </a:r>
            <a:r>
              <a:rPr lang="ko-KR" altLang="en-US" sz="1000" b="1" dirty="0">
                <a:solidFill>
                  <a:srgbClr val="A53235"/>
                </a:solidFill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</a:rPr>
              <a:t>및</a:t>
            </a:r>
            <a:r>
              <a:rPr lang="ko-KR" altLang="en-US" sz="1000" b="1" dirty="0">
                <a:solidFill>
                  <a:srgbClr val="A53235"/>
                </a:solidFill>
              </a:rPr>
              <a:t> </a:t>
            </a:r>
            <a:r>
              <a:rPr lang="ko-KR" altLang="en-US" b="1" dirty="0">
                <a:solidFill>
                  <a:srgbClr val="A53235"/>
                </a:solidFill>
              </a:rPr>
              <a:t>기획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F3AB770-925E-48F1-A98F-503B38FD1A7E}"/>
              </a:ext>
            </a:extLst>
          </p:cNvPr>
          <p:cNvCxnSpPr/>
          <p:nvPr/>
        </p:nvCxnSpPr>
        <p:spPr>
          <a:xfrm>
            <a:off x="0" y="1121789"/>
            <a:ext cx="121920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57B0200-4184-4AB4-8ED7-35370FDE88BA}"/>
              </a:ext>
            </a:extLst>
          </p:cNvPr>
          <p:cNvCxnSpPr>
            <a:cxnSpLocks/>
          </p:cNvCxnSpPr>
          <p:nvPr/>
        </p:nvCxnSpPr>
        <p:spPr>
          <a:xfrm>
            <a:off x="7839598" y="1348033"/>
            <a:ext cx="0" cy="533564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4CD479A-5EE3-4CB8-AC84-95A4C72ABF1F}"/>
              </a:ext>
            </a:extLst>
          </p:cNvPr>
          <p:cNvCxnSpPr>
            <a:cxnSpLocks/>
          </p:cNvCxnSpPr>
          <p:nvPr/>
        </p:nvCxnSpPr>
        <p:spPr>
          <a:xfrm>
            <a:off x="11956654" y="1348033"/>
            <a:ext cx="0" cy="5335646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AFF8627-2271-4B0C-84BF-50DB3561C9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4" y="1871769"/>
            <a:ext cx="7402474" cy="4174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93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7982CC-1D5E-4854-9C9E-486FE189691C}"/>
              </a:ext>
            </a:extLst>
          </p:cNvPr>
          <p:cNvSpPr/>
          <p:nvPr/>
        </p:nvSpPr>
        <p:spPr>
          <a:xfrm>
            <a:off x="2150578" y="174321"/>
            <a:ext cx="9459799" cy="755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4B390-D4AA-4A49-A325-BF3ED19E8D6E}"/>
              </a:ext>
            </a:extLst>
          </p:cNvPr>
          <p:cNvSpPr txBox="1"/>
          <p:nvPr/>
        </p:nvSpPr>
        <p:spPr>
          <a:xfrm>
            <a:off x="3021460" y="293586"/>
            <a:ext cx="8158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영화 </a:t>
            </a:r>
            <a:r>
              <a:rPr lang="en-US" altLang="ko-KR" sz="2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&amp; </a:t>
            </a:r>
            <a:r>
              <a:rPr lang="ko-KR" altLang="en-US" sz="2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도서 추천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C90DE-03C4-42E0-A59E-35C9B958C83D}"/>
              </a:ext>
            </a:extLst>
          </p:cNvPr>
          <p:cNvSpPr txBox="1"/>
          <p:nvPr/>
        </p:nvSpPr>
        <p:spPr>
          <a:xfrm>
            <a:off x="2223317" y="233987"/>
            <a:ext cx="548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002060"/>
                </a:solidFill>
              </a:rPr>
              <a:t>Ⅴ</a:t>
            </a:r>
            <a:endParaRPr lang="ko-KR" altLang="en-US" sz="3600" dirty="0">
              <a:solidFill>
                <a:srgbClr val="00206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17D95D6-5082-4C72-9997-1ABF99D73BFA}"/>
              </a:ext>
            </a:extLst>
          </p:cNvPr>
          <p:cNvCxnSpPr>
            <a:cxnSpLocks/>
          </p:cNvCxnSpPr>
          <p:nvPr/>
        </p:nvCxnSpPr>
        <p:spPr>
          <a:xfrm>
            <a:off x="2900011" y="164894"/>
            <a:ext cx="0" cy="75567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07287D4-6B57-4A7C-AEA0-50B62802F623}"/>
              </a:ext>
            </a:extLst>
          </p:cNvPr>
          <p:cNvCxnSpPr>
            <a:cxnSpLocks/>
          </p:cNvCxnSpPr>
          <p:nvPr/>
        </p:nvCxnSpPr>
        <p:spPr>
          <a:xfrm>
            <a:off x="10749399" y="164894"/>
            <a:ext cx="0" cy="76510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1E7D1EC7-F7CE-41F5-94C7-A4AC86AE65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569" y="248030"/>
            <a:ext cx="615911" cy="615911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E81F38F-7C99-4B7B-941D-CB5EB01F7C75}"/>
              </a:ext>
            </a:extLst>
          </p:cNvPr>
          <p:cNvCxnSpPr>
            <a:cxnSpLocks/>
          </p:cNvCxnSpPr>
          <p:nvPr/>
        </p:nvCxnSpPr>
        <p:spPr>
          <a:xfrm>
            <a:off x="5605579" y="312440"/>
            <a:ext cx="0" cy="473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90413BE-B50C-4891-90F7-5E959B1760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6" t="1045"/>
          <a:stretch/>
        </p:blipFill>
        <p:spPr>
          <a:xfrm>
            <a:off x="5686114" y="484024"/>
            <a:ext cx="321673" cy="3610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367B9FF-79F1-4165-94B5-1620A607F862}"/>
              </a:ext>
            </a:extLst>
          </p:cNvPr>
          <p:cNvSpPr txBox="1"/>
          <p:nvPr/>
        </p:nvSpPr>
        <p:spPr>
          <a:xfrm>
            <a:off x="7919602" y="1967426"/>
            <a:ext cx="3901607" cy="403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2060"/>
                </a:solidFill>
                <a:ea typeface="한컴 고딕" panose="02000500000000000000" pitchFamily="2" charset="-127"/>
                <a:cs typeface="Angsana New" panose="02020603050405020304" pitchFamily="18" charset="-34"/>
              </a:rPr>
              <a:t>HTML </a:t>
            </a:r>
            <a:r>
              <a:rPr lang="en-US" altLang="ko-KR" sz="1600" dirty="0">
                <a:ea typeface="한컴 고딕" panose="02000500000000000000" pitchFamily="2" charset="-127"/>
                <a:cs typeface="Angsana New" panose="02020603050405020304" pitchFamily="18" charset="-34"/>
              </a:rPr>
              <a:t>body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cs typeface="Angsana New" panose="02020603050405020304" pitchFamily="18" charset="-34"/>
              </a:rPr>
              <a:t>1. </a:t>
            </a:r>
            <a:r>
              <a:rPr lang="ko-KR" altLang="en-US" sz="1400" dirty="0">
                <a:cs typeface="Angsana New" panose="02020603050405020304" pitchFamily="18" charset="-34"/>
              </a:rPr>
              <a:t>이미지 삽입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=“” title=“”&gt;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ko-KR" altLang="en-US" sz="1400" dirty="0"/>
              <a:t>영화</a:t>
            </a:r>
            <a:r>
              <a:rPr lang="en-US" altLang="ko-KR" sz="1400" dirty="0"/>
              <a:t>/ </a:t>
            </a:r>
            <a:r>
              <a:rPr lang="ko-KR" altLang="en-US" sz="1400" dirty="0"/>
              <a:t>도서 이미지에 링크 연결 </a:t>
            </a:r>
            <a:r>
              <a:rPr lang="en-US" altLang="ko-KR" sz="1200" dirty="0"/>
              <a:t>&lt;a&gt;&lt;/a&gt;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cs typeface="Angsana New" panose="02020603050405020304" pitchFamily="18" charset="-34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2060"/>
                </a:solidFill>
                <a:cs typeface="Angsana New" panose="02020603050405020304" pitchFamily="18" charset="-34"/>
              </a:rPr>
              <a:t>CSS</a:t>
            </a:r>
            <a:r>
              <a:rPr lang="en-US" altLang="ko-KR" sz="1600" dirty="0">
                <a:cs typeface="Angsana New" panose="02020603050405020304" pitchFamily="18" charset="-34"/>
              </a:rPr>
              <a:t> style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: position</a:t>
            </a:r>
            <a:r>
              <a:rPr lang="ko-KR" altLang="en-US" sz="1200" dirty="0">
                <a:cs typeface="Angsana New" panose="02020603050405020304" pitchFamily="18" charset="-34"/>
              </a:rPr>
              <a:t> </a:t>
            </a:r>
            <a:r>
              <a:rPr lang="en-US" altLang="ko-KR" sz="1200" dirty="0">
                <a:cs typeface="Angsana New" panose="02020603050405020304" pitchFamily="18" charset="-34"/>
              </a:rPr>
              <a:t>/</a:t>
            </a:r>
            <a:r>
              <a:rPr lang="ko-KR" altLang="en-US" sz="1200" dirty="0">
                <a:cs typeface="Angsana New" panose="02020603050405020304" pitchFamily="18" charset="-34"/>
              </a:rPr>
              <a:t> </a:t>
            </a:r>
            <a:r>
              <a:rPr lang="en-US" altLang="ko-KR" sz="1200" dirty="0">
                <a:cs typeface="Angsana New" panose="02020603050405020304" pitchFamily="18" charset="-34"/>
              </a:rPr>
              <a:t>width / height/ background-color / color /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border / margin  / table-layout etc.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: </a:t>
            </a:r>
            <a:r>
              <a:rPr lang="ko-KR" altLang="en-US" sz="1200" dirty="0">
                <a:cs typeface="Angsana New" panose="02020603050405020304" pitchFamily="18" charset="-34"/>
              </a:rPr>
              <a:t>위치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넓이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높이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배경 색</a:t>
            </a:r>
            <a:r>
              <a:rPr lang="en-US" altLang="ko-KR" sz="1200" dirty="0">
                <a:cs typeface="Angsana New" panose="02020603050405020304" pitchFamily="18" charset="-34"/>
              </a:rPr>
              <a:t>,</a:t>
            </a:r>
            <a:r>
              <a:rPr lang="ko-KR" altLang="en-US" sz="1200" dirty="0">
                <a:cs typeface="Angsana New" panose="02020603050405020304" pitchFamily="18" charset="-34"/>
              </a:rPr>
              <a:t> 글자 색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테두리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바깥 여백</a:t>
            </a:r>
            <a:r>
              <a:rPr lang="en-US" altLang="ko-KR" sz="1200" dirty="0">
                <a:cs typeface="Angsana New" panose="02020603050405020304" pitchFamily="18" charset="-34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</a:t>
            </a:r>
            <a:r>
              <a:rPr lang="ko-KR" altLang="en-US" sz="1200" dirty="0">
                <a:cs typeface="Angsana New" panose="02020603050405020304" pitchFamily="18" charset="-34"/>
              </a:rPr>
              <a:t>표 레이아웃 지정 </a:t>
            </a:r>
            <a:endParaRPr lang="en-US" altLang="ko-KR" sz="1200" dirty="0">
              <a:cs typeface="Angsana New" panose="02020603050405020304" pitchFamily="18" charset="-34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cs typeface="Angsana New" panose="02020603050405020304" pitchFamily="18" charset="-34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2060"/>
                </a:solidFill>
                <a:cs typeface="Angsana New" panose="02020603050405020304" pitchFamily="18" charset="-34"/>
              </a:rPr>
              <a:t>JavaScript</a:t>
            </a:r>
            <a:r>
              <a:rPr lang="ko-KR" altLang="en-US" sz="1600" dirty="0">
                <a:cs typeface="Angsana New" panose="02020603050405020304" pitchFamily="18" charset="-34"/>
              </a:rPr>
              <a:t> </a:t>
            </a:r>
            <a:r>
              <a:rPr lang="en-US" altLang="ko-KR" sz="1600" dirty="0">
                <a:cs typeface="Angsana New" panose="02020603050405020304" pitchFamily="18" charset="-34"/>
              </a:rPr>
              <a:t>script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: </a:t>
            </a:r>
            <a:r>
              <a:rPr lang="en-US" altLang="ko-KR" sz="1200" dirty="0" err="1">
                <a:cs typeface="Angsana New" panose="02020603050405020304" pitchFamily="18" charset="-34"/>
              </a:rPr>
              <a:t>jquery</a:t>
            </a:r>
            <a:r>
              <a:rPr lang="en-US" altLang="ko-KR" sz="1200" dirty="0">
                <a:cs typeface="Angsana New" panose="02020603050405020304" pitchFamily="18" charset="-34"/>
              </a:rPr>
              <a:t> -&gt; lightbox</a:t>
            </a:r>
            <a:r>
              <a:rPr lang="ko-KR" altLang="en-US" sz="1200" dirty="0">
                <a:cs typeface="Angsana New" panose="02020603050405020304" pitchFamily="18" charset="-34"/>
              </a:rPr>
              <a:t> 사용</a:t>
            </a:r>
            <a:endParaRPr lang="en-US" altLang="ko-KR" sz="1200" dirty="0">
              <a:cs typeface="Angsana New" panose="02020603050405020304" pitchFamily="18" charset="-34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: function() </a:t>
            </a:r>
            <a:r>
              <a:rPr lang="ko-KR" altLang="en-US" sz="1200" dirty="0">
                <a:cs typeface="Angsana New" panose="02020603050405020304" pitchFamily="18" charset="-34"/>
              </a:rPr>
              <a:t>함수</a:t>
            </a:r>
            <a:endParaRPr lang="en-US" altLang="ko-KR" sz="1200" dirty="0">
              <a:cs typeface="Angsana New" panose="02020603050405020304" pitchFamily="18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092DF9-BC70-45F6-8EB5-FA0201EA3187}"/>
              </a:ext>
            </a:extLst>
          </p:cNvPr>
          <p:cNvSpPr txBox="1"/>
          <p:nvPr/>
        </p:nvSpPr>
        <p:spPr>
          <a:xfrm>
            <a:off x="91853" y="299686"/>
            <a:ext cx="2145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</a:rPr>
              <a:t>웹</a:t>
            </a:r>
            <a:r>
              <a:rPr lang="ko-KR" altLang="en-US" sz="1000" b="1" dirty="0">
                <a:solidFill>
                  <a:srgbClr val="A53235"/>
                </a:solidFill>
              </a:rPr>
              <a:t> </a:t>
            </a:r>
            <a:r>
              <a:rPr lang="ko-KR" altLang="en-US" b="1" dirty="0">
                <a:solidFill>
                  <a:srgbClr val="A53235"/>
                </a:solidFill>
              </a:rPr>
              <a:t>디자인</a:t>
            </a:r>
            <a:r>
              <a:rPr lang="ko-KR" altLang="en-US" sz="1000" b="1" dirty="0">
                <a:solidFill>
                  <a:srgbClr val="A53235"/>
                </a:solidFill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</a:rPr>
              <a:t>및</a:t>
            </a:r>
            <a:r>
              <a:rPr lang="ko-KR" altLang="en-US" sz="1000" b="1" dirty="0">
                <a:solidFill>
                  <a:srgbClr val="A53235"/>
                </a:solidFill>
              </a:rPr>
              <a:t> </a:t>
            </a:r>
            <a:r>
              <a:rPr lang="ko-KR" altLang="en-US" b="1" dirty="0">
                <a:solidFill>
                  <a:srgbClr val="A53235"/>
                </a:solidFill>
              </a:rPr>
              <a:t>기획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F3AB770-925E-48F1-A98F-503B38FD1A7E}"/>
              </a:ext>
            </a:extLst>
          </p:cNvPr>
          <p:cNvCxnSpPr/>
          <p:nvPr/>
        </p:nvCxnSpPr>
        <p:spPr>
          <a:xfrm>
            <a:off x="0" y="1121789"/>
            <a:ext cx="121920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57B0200-4184-4AB4-8ED7-35370FDE88BA}"/>
              </a:ext>
            </a:extLst>
          </p:cNvPr>
          <p:cNvCxnSpPr>
            <a:cxnSpLocks/>
          </p:cNvCxnSpPr>
          <p:nvPr/>
        </p:nvCxnSpPr>
        <p:spPr>
          <a:xfrm>
            <a:off x="7839598" y="1348033"/>
            <a:ext cx="0" cy="533564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4CD479A-5EE3-4CB8-AC84-95A4C72ABF1F}"/>
              </a:ext>
            </a:extLst>
          </p:cNvPr>
          <p:cNvCxnSpPr>
            <a:cxnSpLocks/>
          </p:cNvCxnSpPr>
          <p:nvPr/>
        </p:nvCxnSpPr>
        <p:spPr>
          <a:xfrm>
            <a:off x="11956654" y="1348033"/>
            <a:ext cx="0" cy="5335646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FB6C0FA-2751-476C-976C-BA5A5738B6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5" y="1871769"/>
            <a:ext cx="7402473" cy="41746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E38F14-997B-4056-8B9F-C1257EAA6D49}"/>
              </a:ext>
            </a:extLst>
          </p:cNvPr>
          <p:cNvSpPr/>
          <p:nvPr/>
        </p:nvSpPr>
        <p:spPr>
          <a:xfrm>
            <a:off x="214795" y="4072384"/>
            <a:ext cx="7326647" cy="1663828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7982CC-1D5E-4854-9C9E-486FE189691C}"/>
              </a:ext>
            </a:extLst>
          </p:cNvPr>
          <p:cNvSpPr/>
          <p:nvPr/>
        </p:nvSpPr>
        <p:spPr>
          <a:xfrm>
            <a:off x="2150578" y="174321"/>
            <a:ext cx="9459799" cy="755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C90DE-03C4-42E0-A59E-35C9B958C83D}"/>
              </a:ext>
            </a:extLst>
          </p:cNvPr>
          <p:cNvSpPr txBox="1"/>
          <p:nvPr/>
        </p:nvSpPr>
        <p:spPr>
          <a:xfrm>
            <a:off x="2223317" y="233987"/>
            <a:ext cx="548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002060"/>
                </a:solidFill>
              </a:rPr>
              <a:t>Ⅴ</a:t>
            </a:r>
            <a:endParaRPr lang="ko-KR" altLang="en-US" sz="3600" dirty="0">
              <a:solidFill>
                <a:srgbClr val="00206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17D95D6-5082-4C72-9997-1ABF99D73BFA}"/>
              </a:ext>
            </a:extLst>
          </p:cNvPr>
          <p:cNvCxnSpPr>
            <a:cxnSpLocks/>
          </p:cNvCxnSpPr>
          <p:nvPr/>
        </p:nvCxnSpPr>
        <p:spPr>
          <a:xfrm>
            <a:off x="2900011" y="164894"/>
            <a:ext cx="0" cy="75567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092DF9-BC70-45F6-8EB5-FA0201EA3187}"/>
              </a:ext>
            </a:extLst>
          </p:cNvPr>
          <p:cNvSpPr txBox="1"/>
          <p:nvPr/>
        </p:nvSpPr>
        <p:spPr>
          <a:xfrm>
            <a:off x="91853" y="299686"/>
            <a:ext cx="2145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</a:rPr>
              <a:t>웹</a:t>
            </a:r>
            <a:r>
              <a:rPr lang="ko-KR" altLang="en-US" sz="1000" b="1" dirty="0">
                <a:solidFill>
                  <a:srgbClr val="A53235"/>
                </a:solidFill>
              </a:rPr>
              <a:t> </a:t>
            </a:r>
            <a:r>
              <a:rPr lang="ko-KR" altLang="en-US" b="1" dirty="0">
                <a:solidFill>
                  <a:srgbClr val="A53235"/>
                </a:solidFill>
              </a:rPr>
              <a:t>디자인</a:t>
            </a:r>
            <a:r>
              <a:rPr lang="ko-KR" altLang="en-US" sz="1000" b="1" dirty="0">
                <a:solidFill>
                  <a:srgbClr val="A53235"/>
                </a:solidFill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</a:rPr>
              <a:t>및</a:t>
            </a:r>
            <a:r>
              <a:rPr lang="ko-KR" altLang="en-US" sz="1000" b="1" dirty="0">
                <a:solidFill>
                  <a:srgbClr val="A53235"/>
                </a:solidFill>
              </a:rPr>
              <a:t> </a:t>
            </a:r>
            <a:r>
              <a:rPr lang="ko-KR" altLang="en-US" b="1" dirty="0">
                <a:solidFill>
                  <a:srgbClr val="A53235"/>
                </a:solidFill>
              </a:rPr>
              <a:t>기획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F3AB770-925E-48F1-A98F-503B38FD1A7E}"/>
              </a:ext>
            </a:extLst>
          </p:cNvPr>
          <p:cNvCxnSpPr/>
          <p:nvPr/>
        </p:nvCxnSpPr>
        <p:spPr>
          <a:xfrm>
            <a:off x="0" y="1121789"/>
            <a:ext cx="121920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DDA75EA-1DFA-42F1-B755-676E053D3B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3" y="1426708"/>
            <a:ext cx="5777782" cy="32584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9E41115-BFDD-4A41-81EC-807056A491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16" y="1426708"/>
            <a:ext cx="5777782" cy="3258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4EECDCF-853F-427C-99DD-29B0ECF10D12}"/>
              </a:ext>
            </a:extLst>
          </p:cNvPr>
          <p:cNvCxnSpPr>
            <a:cxnSpLocks/>
          </p:cNvCxnSpPr>
          <p:nvPr/>
        </p:nvCxnSpPr>
        <p:spPr>
          <a:xfrm>
            <a:off x="10749399" y="164894"/>
            <a:ext cx="0" cy="76510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3C841181-2666-4C74-A84F-7CDAD7337B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569" y="248030"/>
            <a:ext cx="615911" cy="61591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880599-BC8B-4708-A12E-7796F53C3BEA}"/>
              </a:ext>
            </a:extLst>
          </p:cNvPr>
          <p:cNvCxnSpPr>
            <a:cxnSpLocks/>
          </p:cNvCxnSpPr>
          <p:nvPr/>
        </p:nvCxnSpPr>
        <p:spPr>
          <a:xfrm>
            <a:off x="9626036" y="312440"/>
            <a:ext cx="0" cy="473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F568661-A945-46F3-AAD3-BA04E493F1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6" t="1045"/>
          <a:stretch/>
        </p:blipFill>
        <p:spPr>
          <a:xfrm>
            <a:off x="9706571" y="484024"/>
            <a:ext cx="321673" cy="36106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0FD25F7-4D09-4AA5-8623-344196A720C5}"/>
              </a:ext>
            </a:extLst>
          </p:cNvPr>
          <p:cNvSpPr txBox="1"/>
          <p:nvPr/>
        </p:nvSpPr>
        <p:spPr>
          <a:xfrm>
            <a:off x="3021460" y="293586"/>
            <a:ext cx="8158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영화 </a:t>
            </a:r>
            <a:r>
              <a:rPr lang="en-US" altLang="ko-KR" sz="2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&amp; </a:t>
            </a:r>
            <a:r>
              <a:rPr lang="ko-KR" altLang="en-US" sz="2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도서 추천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71A9CCB-051E-4287-A8AA-19ED9F3CD611}"/>
              </a:ext>
            </a:extLst>
          </p:cNvPr>
          <p:cNvCxnSpPr>
            <a:cxnSpLocks/>
          </p:cNvCxnSpPr>
          <p:nvPr/>
        </p:nvCxnSpPr>
        <p:spPr>
          <a:xfrm>
            <a:off x="5605579" y="312440"/>
            <a:ext cx="0" cy="473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82517621-FD10-4A67-A2EA-E60535E0EE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6" t="1045"/>
          <a:stretch/>
        </p:blipFill>
        <p:spPr>
          <a:xfrm>
            <a:off x="5686114" y="484024"/>
            <a:ext cx="321673" cy="36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7982CC-1D5E-4854-9C9E-486FE189691C}"/>
              </a:ext>
            </a:extLst>
          </p:cNvPr>
          <p:cNvSpPr/>
          <p:nvPr/>
        </p:nvSpPr>
        <p:spPr>
          <a:xfrm>
            <a:off x="2150578" y="174321"/>
            <a:ext cx="9459799" cy="755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4B390-D4AA-4A49-A325-BF3ED19E8D6E}"/>
              </a:ext>
            </a:extLst>
          </p:cNvPr>
          <p:cNvSpPr txBox="1"/>
          <p:nvPr/>
        </p:nvSpPr>
        <p:spPr>
          <a:xfrm>
            <a:off x="3021460" y="293586"/>
            <a:ext cx="8158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 err="1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Youtube</a:t>
            </a:r>
            <a:r>
              <a:rPr lang="en-US" altLang="ko-KR" sz="2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 </a:t>
            </a:r>
            <a:r>
              <a:rPr lang="ko-KR" altLang="en-US" sz="2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채널 추천 </a:t>
            </a:r>
            <a:r>
              <a:rPr lang="en-US" altLang="ko-KR" sz="2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&amp; IT</a:t>
            </a:r>
            <a:r>
              <a:rPr lang="ko-KR" altLang="en-US" sz="2800" dirty="0">
                <a:latin typeface="말랑말랑 Regular" panose="020F0303000000000000" pitchFamily="50" charset="-127"/>
                <a:ea typeface="말랑말랑 Regular" panose="020F0303000000000000" pitchFamily="50" charset="-127"/>
              </a:rPr>
              <a:t>분야 자격증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C90DE-03C4-42E0-A59E-35C9B958C83D}"/>
              </a:ext>
            </a:extLst>
          </p:cNvPr>
          <p:cNvSpPr txBox="1"/>
          <p:nvPr/>
        </p:nvSpPr>
        <p:spPr>
          <a:xfrm>
            <a:off x="2223317" y="233987"/>
            <a:ext cx="548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002060"/>
                </a:solidFill>
              </a:rPr>
              <a:t>Ⅵ</a:t>
            </a:r>
            <a:endParaRPr lang="ko-KR" altLang="en-US" sz="3600" dirty="0">
              <a:solidFill>
                <a:srgbClr val="00206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17D95D6-5082-4C72-9997-1ABF99D73BFA}"/>
              </a:ext>
            </a:extLst>
          </p:cNvPr>
          <p:cNvCxnSpPr>
            <a:cxnSpLocks/>
          </p:cNvCxnSpPr>
          <p:nvPr/>
        </p:nvCxnSpPr>
        <p:spPr>
          <a:xfrm>
            <a:off x="2900011" y="164894"/>
            <a:ext cx="0" cy="75567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07287D4-6B57-4A7C-AEA0-50B62802F623}"/>
              </a:ext>
            </a:extLst>
          </p:cNvPr>
          <p:cNvCxnSpPr>
            <a:cxnSpLocks/>
          </p:cNvCxnSpPr>
          <p:nvPr/>
        </p:nvCxnSpPr>
        <p:spPr>
          <a:xfrm>
            <a:off x="10749399" y="164894"/>
            <a:ext cx="0" cy="76510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1E7D1EC7-F7CE-41F5-94C7-A4AC86AE65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569" y="248030"/>
            <a:ext cx="615911" cy="615911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E81F38F-7C99-4B7B-941D-CB5EB01F7C75}"/>
              </a:ext>
            </a:extLst>
          </p:cNvPr>
          <p:cNvCxnSpPr>
            <a:cxnSpLocks/>
          </p:cNvCxnSpPr>
          <p:nvPr/>
        </p:nvCxnSpPr>
        <p:spPr>
          <a:xfrm>
            <a:off x="8450380" y="312440"/>
            <a:ext cx="0" cy="473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90413BE-B50C-4891-90F7-5E959B1760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6" t="1045"/>
          <a:stretch/>
        </p:blipFill>
        <p:spPr>
          <a:xfrm>
            <a:off x="8530915" y="484024"/>
            <a:ext cx="321673" cy="3610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367B9FF-79F1-4165-94B5-1620A607F862}"/>
              </a:ext>
            </a:extLst>
          </p:cNvPr>
          <p:cNvSpPr txBox="1"/>
          <p:nvPr/>
        </p:nvSpPr>
        <p:spPr>
          <a:xfrm>
            <a:off x="7919602" y="2646152"/>
            <a:ext cx="3901607" cy="2832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2060"/>
                </a:solidFill>
                <a:ea typeface="한컴 고딕" panose="02000500000000000000" pitchFamily="2" charset="-127"/>
                <a:cs typeface="Angsana New" panose="02020603050405020304" pitchFamily="18" charset="-34"/>
              </a:rPr>
              <a:t>HTML </a:t>
            </a:r>
            <a:r>
              <a:rPr lang="en-US" altLang="ko-KR" sz="1600" dirty="0">
                <a:ea typeface="한컴 고딕" panose="02000500000000000000" pitchFamily="2" charset="-127"/>
                <a:cs typeface="Angsana New" panose="02020603050405020304" pitchFamily="18" charset="-34"/>
              </a:rPr>
              <a:t>body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cs typeface="Angsana New" panose="02020603050405020304" pitchFamily="18" charset="-34"/>
              </a:rPr>
              <a:t>1. </a:t>
            </a:r>
            <a:r>
              <a:rPr lang="ko-KR" altLang="en-US" sz="1400" dirty="0">
                <a:cs typeface="Angsana New" panose="02020603050405020304" pitchFamily="18" charset="-34"/>
              </a:rPr>
              <a:t>이미지 삽입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=“” title=“”&gt;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ko-KR" altLang="en-US" sz="1400" dirty="0"/>
              <a:t>유튜브 채널 이미지에 링크 연결 </a:t>
            </a:r>
            <a:r>
              <a:rPr lang="en-US" altLang="ko-KR" sz="1400" dirty="0"/>
              <a:t>&lt;a&gt;&lt;/a&gt;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cs typeface="Angsana New" panose="02020603050405020304" pitchFamily="18" charset="-34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2060"/>
                </a:solidFill>
                <a:cs typeface="Angsana New" panose="02020603050405020304" pitchFamily="18" charset="-34"/>
              </a:rPr>
              <a:t>CSS</a:t>
            </a:r>
            <a:r>
              <a:rPr lang="en-US" altLang="ko-KR" sz="1600" dirty="0">
                <a:cs typeface="Angsana New" panose="02020603050405020304" pitchFamily="18" charset="-34"/>
              </a:rPr>
              <a:t> style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: position / background-color</a:t>
            </a:r>
            <a:r>
              <a:rPr lang="ko-KR" altLang="en-US" sz="1200" dirty="0">
                <a:cs typeface="Angsana New" panose="02020603050405020304" pitchFamily="18" charset="-34"/>
              </a:rPr>
              <a:t> </a:t>
            </a:r>
            <a:r>
              <a:rPr lang="en-US" altLang="ko-KR" sz="1200" dirty="0">
                <a:cs typeface="Angsana New" panose="02020603050405020304" pitchFamily="18" charset="-34"/>
              </a:rPr>
              <a:t>/ border / color / margin /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  width / height / table-layout etc.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cs typeface="Angsana New" panose="02020603050405020304" pitchFamily="18" charset="-34"/>
              </a:rPr>
              <a:t>: </a:t>
            </a:r>
            <a:r>
              <a:rPr lang="ko-KR" altLang="en-US" sz="1200" dirty="0">
                <a:cs typeface="Angsana New" panose="02020603050405020304" pitchFamily="18" charset="-34"/>
              </a:rPr>
              <a:t>위치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배경 색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테두리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글자 색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바깥 여백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넓이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높이</a:t>
            </a:r>
            <a:r>
              <a:rPr lang="en-US" altLang="ko-KR" sz="1200" dirty="0">
                <a:cs typeface="Angsana New" panose="02020603050405020304" pitchFamily="18" charset="-34"/>
              </a:rPr>
              <a:t>,  </a:t>
            </a:r>
            <a:r>
              <a:rPr lang="ko-KR" altLang="en-US" sz="1200" dirty="0">
                <a:cs typeface="Angsana New" panose="02020603050405020304" pitchFamily="18" charset="-34"/>
              </a:rPr>
              <a:t>위쪽기준위치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넓이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높이</a:t>
            </a:r>
            <a:r>
              <a:rPr lang="en-US" altLang="ko-KR" sz="1200" dirty="0">
                <a:cs typeface="Angsana New" panose="02020603050405020304" pitchFamily="18" charset="-34"/>
              </a:rPr>
              <a:t>, </a:t>
            </a:r>
            <a:r>
              <a:rPr lang="ko-KR" altLang="en-US" sz="1200" dirty="0">
                <a:cs typeface="Angsana New" panose="02020603050405020304" pitchFamily="18" charset="-34"/>
              </a:rPr>
              <a:t>표 레이아웃 지정</a:t>
            </a:r>
            <a:endParaRPr lang="en-US" altLang="ko-KR" sz="1200" dirty="0">
              <a:cs typeface="Angsana New" panose="02020603050405020304" pitchFamily="18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092DF9-BC70-45F6-8EB5-FA0201EA3187}"/>
              </a:ext>
            </a:extLst>
          </p:cNvPr>
          <p:cNvSpPr txBox="1"/>
          <p:nvPr/>
        </p:nvSpPr>
        <p:spPr>
          <a:xfrm>
            <a:off x="91853" y="299686"/>
            <a:ext cx="2145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</a:rPr>
              <a:t>웹</a:t>
            </a:r>
            <a:r>
              <a:rPr lang="ko-KR" altLang="en-US" sz="1000" b="1" dirty="0">
                <a:solidFill>
                  <a:srgbClr val="A53235"/>
                </a:solidFill>
              </a:rPr>
              <a:t> </a:t>
            </a:r>
            <a:r>
              <a:rPr lang="ko-KR" altLang="en-US" b="1" dirty="0">
                <a:solidFill>
                  <a:srgbClr val="A53235"/>
                </a:solidFill>
              </a:rPr>
              <a:t>디자인</a:t>
            </a:r>
            <a:r>
              <a:rPr lang="ko-KR" altLang="en-US" sz="1000" b="1" dirty="0">
                <a:solidFill>
                  <a:srgbClr val="A53235"/>
                </a:solidFill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</a:rPr>
              <a:t>및</a:t>
            </a:r>
            <a:r>
              <a:rPr lang="ko-KR" altLang="en-US" sz="1000" b="1" dirty="0">
                <a:solidFill>
                  <a:srgbClr val="A53235"/>
                </a:solidFill>
              </a:rPr>
              <a:t> </a:t>
            </a:r>
            <a:r>
              <a:rPr lang="ko-KR" altLang="en-US" b="1" dirty="0">
                <a:solidFill>
                  <a:srgbClr val="A53235"/>
                </a:solidFill>
              </a:rPr>
              <a:t>기획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F3AB770-925E-48F1-A98F-503B38FD1A7E}"/>
              </a:ext>
            </a:extLst>
          </p:cNvPr>
          <p:cNvCxnSpPr/>
          <p:nvPr/>
        </p:nvCxnSpPr>
        <p:spPr>
          <a:xfrm>
            <a:off x="0" y="1121789"/>
            <a:ext cx="121920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57B0200-4184-4AB4-8ED7-35370FDE88BA}"/>
              </a:ext>
            </a:extLst>
          </p:cNvPr>
          <p:cNvCxnSpPr>
            <a:cxnSpLocks/>
          </p:cNvCxnSpPr>
          <p:nvPr/>
        </p:nvCxnSpPr>
        <p:spPr>
          <a:xfrm>
            <a:off x="7839598" y="1348033"/>
            <a:ext cx="0" cy="533564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4CD479A-5EE3-4CB8-AC84-95A4C72ABF1F}"/>
              </a:ext>
            </a:extLst>
          </p:cNvPr>
          <p:cNvCxnSpPr>
            <a:cxnSpLocks/>
          </p:cNvCxnSpPr>
          <p:nvPr/>
        </p:nvCxnSpPr>
        <p:spPr>
          <a:xfrm>
            <a:off x="11956654" y="1348033"/>
            <a:ext cx="0" cy="5335646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EC3D118-C311-4B5B-B994-87321753B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5" y="1871769"/>
            <a:ext cx="7404913" cy="4174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E38F14-997B-4056-8B9F-C1257EAA6D49}"/>
              </a:ext>
            </a:extLst>
          </p:cNvPr>
          <p:cNvSpPr/>
          <p:nvPr/>
        </p:nvSpPr>
        <p:spPr>
          <a:xfrm>
            <a:off x="214795" y="4524866"/>
            <a:ext cx="7326647" cy="152243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871</Words>
  <Application>Microsoft Office PowerPoint</Application>
  <PresentationFormat>와이드스크린</PresentationFormat>
  <Paragraphs>127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말랑말랑 Regular</vt:lpstr>
      <vt:lpstr>맑은 고딕</vt:lpstr>
      <vt:lpstr>한컴 고딕</vt:lpstr>
      <vt:lpstr>Arial</vt:lpstr>
      <vt:lpstr>Calibri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이유빈</dc:creator>
  <cp:lastModifiedBy>이 유빈</cp:lastModifiedBy>
  <cp:revision>82</cp:revision>
  <dcterms:created xsi:type="dcterms:W3CDTF">2020-08-17T06:04:16Z</dcterms:created>
  <dcterms:modified xsi:type="dcterms:W3CDTF">2020-11-26T05:32:53Z</dcterms:modified>
  <cp:version>1100.0100.01</cp:version>
</cp:coreProperties>
</file>