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8" r:id="rId4"/>
    <p:sldId id="295" r:id="rId5"/>
    <p:sldId id="296" r:id="rId6"/>
    <p:sldId id="291" r:id="rId7"/>
    <p:sldId id="261" r:id="rId8"/>
    <p:sldId id="297" r:id="rId9"/>
    <p:sldId id="274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3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0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6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3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5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9594" y="2708920"/>
            <a:ext cx="73848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제주도 내외국인 방문자 수와 시장 별 매출 간의 연관성</a:t>
            </a:r>
          </a:p>
          <a:p>
            <a:pPr algn="ctr"/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윤 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전 통 시 장 현 황 분 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80112" y="27168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제주도 관광객 수와 시장 별 매출 간의 연관성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 표 자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이 윤 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59632" y="3250358"/>
            <a:ext cx="1481480" cy="21228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595" y="1738190"/>
            <a:ext cx="695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410909" y="2674295"/>
            <a:ext cx="1247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77726" y="2674295"/>
            <a:ext cx="1247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4805918" y="2674295"/>
            <a:ext cx="1247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6534110" y="2674295"/>
            <a:ext cx="1247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7209" y="2809018"/>
            <a:ext cx="14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문제 정의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8312" y="3392840"/>
            <a:ext cx="1520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300" b="1" spc="-150" dirty="0"/>
              <a:t>제주도 관광객 수와 시장 별 매출 간의 연관성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87824" y="3250358"/>
            <a:ext cx="1481480" cy="21228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716016" y="3250358"/>
            <a:ext cx="1481480" cy="21228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444208" y="3250358"/>
            <a:ext cx="1481480" cy="21228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987824" y="3394375"/>
            <a:ext cx="148148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300" b="1" spc="-150" dirty="0"/>
              <a:t>데이터 병합</a:t>
            </a:r>
            <a:endParaRPr lang="en-US" altLang="ko-KR" sz="13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3394375"/>
            <a:ext cx="1481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spc="-150" dirty="0"/>
              <a:t>-  </a:t>
            </a:r>
            <a:r>
              <a:rPr lang="en-US" altLang="ko-KR" sz="1300" b="1" spc="-150" dirty="0" err="1"/>
              <a:t>barplot</a:t>
            </a:r>
            <a:r>
              <a:rPr lang="en-US" altLang="ko-KR" sz="1300" b="1" spc="-150" dirty="0"/>
              <a:t>()</a:t>
            </a:r>
          </a:p>
          <a:p>
            <a:endParaRPr lang="en-US" altLang="ko-KR" sz="1300" b="1" spc="-150" dirty="0"/>
          </a:p>
          <a:p>
            <a:r>
              <a:rPr lang="en-US" altLang="ko-KR" sz="1300" b="1" spc="-150" dirty="0"/>
              <a:t>-  </a:t>
            </a:r>
            <a:r>
              <a:rPr lang="ko-KR" altLang="en-US" sz="1300" b="1" spc="-150" dirty="0" err="1"/>
              <a:t>산점도</a:t>
            </a:r>
            <a:r>
              <a:rPr lang="ko-KR" altLang="en-US" sz="1300" b="1" spc="-150" dirty="0"/>
              <a:t> </a:t>
            </a:r>
            <a:r>
              <a:rPr lang="en-US" altLang="ko-KR" sz="1300" b="1" spc="-150" dirty="0"/>
              <a:t>(plot)</a:t>
            </a:r>
            <a:r>
              <a:rPr lang="ko-KR" altLang="en-US" sz="1300" b="1" spc="-150" dirty="0"/>
              <a:t> </a:t>
            </a:r>
            <a:endParaRPr lang="en-US" altLang="ko-KR" sz="13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6444208" y="3394375"/>
            <a:ext cx="148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1957" y="2809018"/>
            <a:ext cx="17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분석 과정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8141" y="2809018"/>
            <a:ext cx="17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분석 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4424" y="2818310"/>
            <a:ext cx="202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  참고자료 및 도구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04" y="232983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[ 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문제 정의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]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1B1E1-D419-41F0-A61A-35FC8B4F75DE}"/>
              </a:ext>
            </a:extLst>
          </p:cNvPr>
          <p:cNvSpPr txBox="1"/>
          <p:nvPr/>
        </p:nvSpPr>
        <p:spPr>
          <a:xfrm>
            <a:off x="5652120" y="287229"/>
            <a:ext cx="336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제주도 관광객 수와 시장 별 매출 간의 연관성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9DCA6E-B10F-4713-84B8-B1CE08254BC2}"/>
              </a:ext>
            </a:extLst>
          </p:cNvPr>
          <p:cNvSpPr/>
          <p:nvPr/>
        </p:nvSpPr>
        <p:spPr>
          <a:xfrm>
            <a:off x="5981712" y="2335680"/>
            <a:ext cx="1642137" cy="16788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F495EC0E-7786-46CA-B8DF-E2B267566786}"/>
              </a:ext>
            </a:extLst>
          </p:cNvPr>
          <p:cNvSpPr/>
          <p:nvPr/>
        </p:nvSpPr>
        <p:spPr>
          <a:xfrm rot="3351758">
            <a:off x="5954912" y="2339104"/>
            <a:ext cx="1678370" cy="1676517"/>
          </a:xfrm>
          <a:prstGeom prst="pie">
            <a:avLst>
              <a:gd name="adj1" fmla="val 1064046"/>
              <a:gd name="adj2" fmla="val 1933288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E80FA3-2769-43BB-A29B-AD98BC77BECA}"/>
              </a:ext>
            </a:extLst>
          </p:cNvPr>
          <p:cNvSpPr/>
          <p:nvPr/>
        </p:nvSpPr>
        <p:spPr>
          <a:xfrm>
            <a:off x="1695449" y="1692016"/>
            <a:ext cx="2344406" cy="23838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부분 원형 35">
            <a:extLst>
              <a:ext uri="{FF2B5EF4-FFF2-40B4-BE49-F238E27FC236}">
                <a16:creationId xmlns:a16="http://schemas.microsoft.com/office/drawing/2014/main" id="{646FD0A1-9B82-430A-8675-F619127DB76E}"/>
              </a:ext>
            </a:extLst>
          </p:cNvPr>
          <p:cNvSpPr/>
          <p:nvPr/>
        </p:nvSpPr>
        <p:spPr>
          <a:xfrm>
            <a:off x="1695449" y="1692016"/>
            <a:ext cx="2344406" cy="2383801"/>
          </a:xfrm>
          <a:prstGeom prst="pie">
            <a:avLst>
              <a:gd name="adj1" fmla="val 1795106"/>
              <a:gd name="adj2" fmla="val 1695485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516DF4-04B7-4DB1-B8F9-588A0948C6DB}"/>
              </a:ext>
            </a:extLst>
          </p:cNvPr>
          <p:cNvSpPr txBox="1"/>
          <p:nvPr/>
        </p:nvSpPr>
        <p:spPr>
          <a:xfrm>
            <a:off x="6129684" y="2744652"/>
            <a:ext cx="120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내국인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C1836-5845-4914-9229-1C9F82541061}"/>
              </a:ext>
            </a:extLst>
          </p:cNvPr>
          <p:cNvSpPr txBox="1"/>
          <p:nvPr/>
        </p:nvSpPr>
        <p:spPr>
          <a:xfrm>
            <a:off x="6843271" y="3351155"/>
            <a:ext cx="698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latin typeface="+mj-ea"/>
                <a:ea typeface="+mj-ea"/>
              </a:rPr>
              <a:t>외국인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01BD9-7DF2-4FA7-9BF7-B3B3BB127C00}"/>
              </a:ext>
            </a:extLst>
          </p:cNvPr>
          <p:cNvSpPr txBox="1"/>
          <p:nvPr/>
        </p:nvSpPr>
        <p:spPr>
          <a:xfrm>
            <a:off x="1712783" y="2639183"/>
            <a:ext cx="1360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제주</a:t>
            </a:r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전통시장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A6064F-A282-40D3-93F7-B7587B7E2E4D}"/>
              </a:ext>
            </a:extLst>
          </p:cNvPr>
          <p:cNvSpPr txBox="1"/>
          <p:nvPr/>
        </p:nvSpPr>
        <p:spPr>
          <a:xfrm>
            <a:off x="2922945" y="2490946"/>
            <a:ext cx="10936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+mj-ea"/>
                <a:ea typeface="+mj-ea"/>
              </a:rPr>
              <a:t>특정 시장의</a:t>
            </a:r>
            <a:endParaRPr lang="en-US" altLang="ko-KR" sz="14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1400" b="1" spc="-150" dirty="0">
                <a:latin typeface="+mj-ea"/>
                <a:ea typeface="+mj-ea"/>
              </a:rPr>
              <a:t>일평균 수치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97689E5-B736-4776-8B2B-1C01589CF23D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4039855" y="2725772"/>
            <a:ext cx="1928385" cy="459059"/>
          </a:xfrm>
          <a:prstGeom prst="curvedConnector3">
            <a:avLst>
              <a:gd name="adj1" fmla="val 50000"/>
            </a:avLst>
          </a:prstGeom>
          <a:ln w="63500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FEB6823-C5A2-4D92-A787-0495A07E0680}"/>
              </a:ext>
            </a:extLst>
          </p:cNvPr>
          <p:cNvSpPr/>
          <p:nvPr/>
        </p:nvSpPr>
        <p:spPr>
          <a:xfrm>
            <a:off x="2922945" y="2196951"/>
            <a:ext cx="1116910" cy="1057641"/>
          </a:xfrm>
          <a:prstGeom prst="ellipse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90429E-C404-4F23-A7E1-09C6E41CABB6}"/>
              </a:ext>
            </a:extLst>
          </p:cNvPr>
          <p:cNvSpPr txBox="1"/>
          <p:nvPr/>
        </p:nvSpPr>
        <p:spPr>
          <a:xfrm>
            <a:off x="2636760" y="5119250"/>
            <a:ext cx="559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spc="-150" dirty="0">
                <a:latin typeface="+mj-ea"/>
                <a:ea typeface="+mj-ea"/>
              </a:rPr>
              <a:t>제주를 방문하여 전통시장에서 쇼핑하는 내국인과 외국인들이</a:t>
            </a:r>
            <a:endParaRPr lang="en-US" altLang="ko-KR" sz="15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1500" b="1" spc="-150" dirty="0">
                <a:latin typeface="+mj-ea"/>
                <a:ea typeface="+mj-ea"/>
              </a:rPr>
              <a:t>특정 시장에서의 일평균 매출액에 얼마나 영향을 미치는 지 찾고자  함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4835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232983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[ 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분석 과정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]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1B1E1-D419-41F0-A61A-35FC8B4F75DE}"/>
              </a:ext>
            </a:extLst>
          </p:cNvPr>
          <p:cNvSpPr txBox="1"/>
          <p:nvPr/>
        </p:nvSpPr>
        <p:spPr>
          <a:xfrm>
            <a:off x="5652120" y="287229"/>
            <a:ext cx="336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제주도 관광객 수와 시장 별 매출 간의 연관성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02241-AF3C-4F98-A42C-3C80B0E7C8F5}"/>
              </a:ext>
            </a:extLst>
          </p:cNvPr>
          <p:cNvSpPr txBox="1"/>
          <p:nvPr/>
        </p:nvSpPr>
        <p:spPr>
          <a:xfrm>
            <a:off x="508137" y="732629"/>
            <a:ext cx="255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데이터 </a:t>
            </a:r>
            <a:r>
              <a:rPr lang="ko-KR" altLang="en-US" b="1" spc="-150" dirty="0" err="1"/>
              <a:t>전처리</a:t>
            </a:r>
            <a:r>
              <a:rPr lang="ko-KR" altLang="en-US" b="1" spc="-150" dirty="0"/>
              <a:t> 및 병합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D61507-30C4-4D1E-9862-46172ED3B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5" y="1148462"/>
            <a:ext cx="5496692" cy="25625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88809B-CED8-4A4B-BBE7-5CDD3B93B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5" y="3884442"/>
            <a:ext cx="3801005" cy="2572109"/>
          </a:xfrm>
          <a:prstGeom prst="rect">
            <a:avLst/>
          </a:prstGeom>
        </p:spPr>
      </p:pic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B00C2D13-6ECE-4681-AC4B-EDA8B7ED401F}"/>
              </a:ext>
            </a:extLst>
          </p:cNvPr>
          <p:cNvSpPr/>
          <p:nvPr/>
        </p:nvSpPr>
        <p:spPr>
          <a:xfrm>
            <a:off x="6299197" y="1148462"/>
            <a:ext cx="2353271" cy="25625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13">
            <a:extLst>
              <a:ext uri="{FF2B5EF4-FFF2-40B4-BE49-F238E27FC236}">
                <a16:creationId xmlns:a16="http://schemas.microsoft.com/office/drawing/2014/main" id="{DAC375B7-2CA2-4D8E-A79F-DB28C6E9294A}"/>
              </a:ext>
            </a:extLst>
          </p:cNvPr>
          <p:cNvSpPr/>
          <p:nvPr/>
        </p:nvSpPr>
        <p:spPr>
          <a:xfrm>
            <a:off x="6287728" y="3918746"/>
            <a:ext cx="2437246" cy="2522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F4B57D-9A4B-47D9-A5C5-764BDD5BB4C7}"/>
              </a:ext>
            </a:extLst>
          </p:cNvPr>
          <p:cNvSpPr txBox="1"/>
          <p:nvPr/>
        </p:nvSpPr>
        <p:spPr>
          <a:xfrm>
            <a:off x="6287727" y="1644923"/>
            <a:ext cx="229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제주특별자치도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sz="1600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시장별소비패턴현황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_2014~2016 .csv“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pattern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대입하여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년과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2016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년으로 분리하여 데이터 정리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37F465-390B-447A-AB54-57DDC9481D1E}"/>
              </a:ext>
            </a:extLst>
          </p:cNvPr>
          <p:cNvSpPr txBox="1"/>
          <p:nvPr/>
        </p:nvSpPr>
        <p:spPr>
          <a:xfrm>
            <a:off x="6329328" y="4347856"/>
            <a:ext cx="2395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데이터를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excel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정리하여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market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변수에 입력한 후 특정 시장들만 추출하여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en-US" altLang="ko-KR" sz="1600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Rmarket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생성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후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년과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2016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년을 나누어 데이터 저장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89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4835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232983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[ 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분석 과정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]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1B1E1-D419-41F0-A61A-35FC8B4F75DE}"/>
              </a:ext>
            </a:extLst>
          </p:cNvPr>
          <p:cNvSpPr txBox="1"/>
          <p:nvPr/>
        </p:nvSpPr>
        <p:spPr>
          <a:xfrm>
            <a:off x="5652120" y="287229"/>
            <a:ext cx="336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제주도 관광객 수와 시장 별 매출 간의 연관성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02241-AF3C-4F98-A42C-3C80B0E7C8F5}"/>
              </a:ext>
            </a:extLst>
          </p:cNvPr>
          <p:cNvSpPr txBox="1"/>
          <p:nvPr/>
        </p:nvSpPr>
        <p:spPr>
          <a:xfrm>
            <a:off x="467544" y="8035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데이터 </a:t>
            </a:r>
            <a:r>
              <a:rPr lang="ko-KR" altLang="en-US" b="1" spc="-150" dirty="0" err="1"/>
              <a:t>전처리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및 병합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2CCC-383A-4D1B-81FA-EA302A51A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8" y="4005064"/>
            <a:ext cx="5626868" cy="20493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33B930-7800-48EC-8C25-5C6FE7BB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44348"/>
            <a:ext cx="5616624" cy="2365164"/>
          </a:xfrm>
          <a:prstGeom prst="rect">
            <a:avLst/>
          </a:prstGeom>
        </p:spPr>
      </p:pic>
      <p:sp>
        <p:nvSpPr>
          <p:cNvPr id="18" name="모서리가 둥근 직사각형 13">
            <a:extLst>
              <a:ext uri="{FF2B5EF4-FFF2-40B4-BE49-F238E27FC236}">
                <a16:creationId xmlns:a16="http://schemas.microsoft.com/office/drawing/2014/main" id="{06DF0BE8-CABC-4AC1-87BD-CAD1F61D68B3}"/>
              </a:ext>
            </a:extLst>
          </p:cNvPr>
          <p:cNvSpPr/>
          <p:nvPr/>
        </p:nvSpPr>
        <p:spPr>
          <a:xfrm>
            <a:off x="6467078" y="4005064"/>
            <a:ext cx="2291010" cy="20493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3">
            <a:extLst>
              <a:ext uri="{FF2B5EF4-FFF2-40B4-BE49-F238E27FC236}">
                <a16:creationId xmlns:a16="http://schemas.microsoft.com/office/drawing/2014/main" id="{3A8ADBBD-61AD-4348-AABD-9B89B6592944}"/>
              </a:ext>
            </a:extLst>
          </p:cNvPr>
          <p:cNvSpPr/>
          <p:nvPr/>
        </p:nvSpPr>
        <p:spPr>
          <a:xfrm>
            <a:off x="6396459" y="1244348"/>
            <a:ext cx="2291010" cy="23651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99917-E1AF-43BF-99A5-6AD134CD4BB6}"/>
              </a:ext>
            </a:extLst>
          </p:cNvPr>
          <p:cNvSpPr txBox="1"/>
          <p:nvPr/>
        </p:nvSpPr>
        <p:spPr>
          <a:xfrm>
            <a:off x="6351555" y="1765210"/>
            <a:ext cx="2380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RMarket15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RMarket16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각각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pattern15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pattern16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병합 시켜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mp15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mp16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셋을 완성시킴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70DAB-B00F-4050-9D7B-401F277D74EF}"/>
              </a:ext>
            </a:extLst>
          </p:cNvPr>
          <p:cNvSpPr txBox="1"/>
          <p:nvPr/>
        </p:nvSpPr>
        <p:spPr>
          <a:xfrm>
            <a:off x="6396459" y="4288058"/>
            <a:ext cx="238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A00F8-3825-438A-B97F-1064720D817C}"/>
              </a:ext>
            </a:extLst>
          </p:cNvPr>
          <p:cNvSpPr txBox="1"/>
          <p:nvPr/>
        </p:nvSpPr>
        <p:spPr>
          <a:xfrm>
            <a:off x="6351555" y="4380371"/>
            <a:ext cx="2425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mp15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mp16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dv_market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내국인 시장방문객 수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fv_market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외국인 시장방문객 수</a:t>
            </a:r>
            <a:r>
              <a:rPr lang="en-US" altLang="ko-KR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6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추가함</a:t>
            </a:r>
            <a:endParaRPr lang="en-US" altLang="ko-KR" sz="160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65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80112" y="271681"/>
            <a:ext cx="33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제주도 관광객 수와 시장 별 매출 간의 연관성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40348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2015 – 2016 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일평균 고객수와 매출액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3082" y="262689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</a:rPr>
              <a:t>[</a:t>
            </a:r>
            <a:r>
              <a:rPr lang="ko-KR" altLang="en-US" sz="1600" b="1" spc="-150" dirty="0">
                <a:solidFill>
                  <a:schemeClr val="bg1"/>
                </a:solidFill>
              </a:rPr>
              <a:t> 분석 결과 </a:t>
            </a:r>
            <a:r>
              <a:rPr lang="en-US" altLang="ko-KR" sz="1600" b="1" spc="-150" dirty="0">
                <a:solidFill>
                  <a:schemeClr val="bg1"/>
                </a:solidFill>
              </a:rPr>
              <a:t>]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4BA12D1-AABD-4139-8731-EDA941159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7" y="2018650"/>
            <a:ext cx="3971476" cy="30690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333969-88FD-43B0-ACBB-20023930B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19" y="2018650"/>
            <a:ext cx="3812702" cy="3058251"/>
          </a:xfrm>
          <a:prstGeom prst="rect">
            <a:avLst/>
          </a:prstGeom>
        </p:spPr>
      </p:pic>
      <p:sp>
        <p:nvSpPr>
          <p:cNvPr id="26" name="모서리가 둥근 직사각형 13">
            <a:extLst>
              <a:ext uri="{FF2B5EF4-FFF2-40B4-BE49-F238E27FC236}">
                <a16:creationId xmlns:a16="http://schemas.microsoft.com/office/drawing/2014/main" id="{3AB6B447-9349-4CD4-8F84-CBF838CABBF3}"/>
              </a:ext>
            </a:extLst>
          </p:cNvPr>
          <p:cNvSpPr/>
          <p:nvPr/>
        </p:nvSpPr>
        <p:spPr>
          <a:xfrm>
            <a:off x="444054" y="5118136"/>
            <a:ext cx="8280920" cy="13234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2F38A-840C-4904-9EEF-6AC1B7F298BE}"/>
              </a:ext>
            </a:extLst>
          </p:cNvPr>
          <p:cNvSpPr txBox="1"/>
          <p:nvPr/>
        </p:nvSpPr>
        <p:spPr>
          <a:xfrm>
            <a:off x="551116" y="5241394"/>
            <a:ext cx="81137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Pattern15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pattern16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셋에 있는 값들을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barplot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출력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시장별로 데이터를 한 눈에 비교할 수 있음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순서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제주 동문시장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제주 서문시장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제주 보성시장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서귀포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매일올레시장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모슬포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중앙시장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7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D3B2DA0-1E28-4946-A76F-276D5A9CE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19" y="1933587"/>
            <a:ext cx="4009115" cy="30795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80112" y="27168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제주도 관광객 수와 시장 별 매출 간의 연관성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504" y="271681"/>
            <a:ext cx="1196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</a:rPr>
              <a:t>[</a:t>
            </a:r>
            <a:r>
              <a:rPr lang="ko-KR" altLang="en-US" sz="1600" b="1" spc="-150" dirty="0">
                <a:solidFill>
                  <a:schemeClr val="bg1"/>
                </a:solidFill>
              </a:rPr>
              <a:t> 분석 결과 </a:t>
            </a:r>
            <a:r>
              <a:rPr lang="en-US" altLang="ko-KR" sz="1600" b="1" spc="-150" dirty="0">
                <a:solidFill>
                  <a:schemeClr val="bg1"/>
                </a:solidFill>
              </a:rPr>
              <a:t>]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5E973F-8221-4CB2-AD70-7496333C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3" y="1933581"/>
            <a:ext cx="4017633" cy="307959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42A02AA-3ACB-474D-94A6-94C43BEE4C90}"/>
              </a:ext>
            </a:extLst>
          </p:cNvPr>
          <p:cNvCxnSpPr/>
          <p:nvPr/>
        </p:nvCxnSpPr>
        <p:spPr>
          <a:xfrm>
            <a:off x="2195736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id="{6EE72DC9-F188-42F9-B61D-301BA6356939}"/>
              </a:ext>
            </a:extLst>
          </p:cNvPr>
          <p:cNvSpPr/>
          <p:nvPr/>
        </p:nvSpPr>
        <p:spPr>
          <a:xfrm>
            <a:off x="518363" y="5082815"/>
            <a:ext cx="8092071" cy="14448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7A11ED-EC1E-4075-AC23-FFD43E262633}"/>
              </a:ext>
            </a:extLst>
          </p:cNvPr>
          <p:cNvSpPr txBox="1"/>
          <p:nvPr/>
        </p:nvSpPr>
        <p:spPr>
          <a:xfrm>
            <a:off x="2694867" y="1340768"/>
            <a:ext cx="341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산점도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: Plot(mpv15)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01AC64-1E5B-4DA2-865C-58F24D8972BE}"/>
              </a:ext>
            </a:extLst>
          </p:cNvPr>
          <p:cNvSpPr txBox="1"/>
          <p:nvPr/>
        </p:nvSpPr>
        <p:spPr>
          <a:xfrm>
            <a:off x="-603201" y="1261209"/>
            <a:ext cx="1000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116" y="5241394"/>
            <a:ext cx="811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mpv15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mpv16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Income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데이터가 다른 변수들에 비해 큰 값이고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dv_market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fv_market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값이 중복적으로 들어갔기 때문에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산점도가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예상과는 다른 방향으로 출력됨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603201" y="1240593"/>
            <a:ext cx="1000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80112" y="271681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제주도 관광객 수와 시장 별 매출 간의 연관성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4867" y="1340768"/>
            <a:ext cx="341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산점도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504" y="260648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</a:rPr>
              <a:t>[</a:t>
            </a:r>
            <a:r>
              <a:rPr lang="ko-KR" altLang="en-US" sz="1600" b="1" spc="-150" dirty="0">
                <a:solidFill>
                  <a:schemeClr val="bg1"/>
                </a:solidFill>
              </a:rPr>
              <a:t> 분석 결과 </a:t>
            </a:r>
            <a:r>
              <a:rPr lang="en-US" altLang="ko-KR" sz="1600" b="1" spc="-150" dirty="0">
                <a:solidFill>
                  <a:schemeClr val="bg1"/>
                </a:solidFill>
              </a:rPr>
              <a:t>]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6BB194-999E-4FD4-98D5-1D08FB5CDF50}"/>
              </a:ext>
            </a:extLst>
          </p:cNvPr>
          <p:cNvCxnSpPr/>
          <p:nvPr/>
        </p:nvCxnSpPr>
        <p:spPr>
          <a:xfrm>
            <a:off x="2294373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A76ADF1-F0D7-4CC2-A44C-3633DC4E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3" y="1916833"/>
            <a:ext cx="2641104" cy="30963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DB74E5-FE03-4486-B4C5-7C0E0A92C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73" y="1904633"/>
            <a:ext cx="2714434" cy="30963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5CE9CF-8386-41AD-BB53-6B4F45A17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36" y="1916823"/>
            <a:ext cx="2641104" cy="30963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2F8BB2-748C-440D-8B72-282BF7A069BB}"/>
              </a:ext>
            </a:extLst>
          </p:cNvPr>
          <p:cNvSpPr txBox="1"/>
          <p:nvPr/>
        </p:nvSpPr>
        <p:spPr>
          <a:xfrm rot="20739027">
            <a:off x="6889925" y="2080177"/>
            <a:ext cx="1224136" cy="584775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FAIL</a:t>
            </a:r>
            <a:endParaRPr lang="ko-KR" altLang="en-US" sz="2800" dirty="0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350" y="548679"/>
            <a:ext cx="8759130" cy="6048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4054" y="4713384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715" y="1118860"/>
            <a:ext cx="2689672" cy="355271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참고 자료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6613" y="909999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사용한 데이터들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119" y="4883493"/>
            <a:ext cx="7128792" cy="12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그림</a:t>
            </a:r>
            <a:r>
              <a:rPr lang="en-US" altLang="ko-KR" sz="1400" b="1" dirty="0"/>
              <a:t>]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좌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제주특별자치도</a:t>
            </a:r>
            <a:r>
              <a:rPr lang="en-US" altLang="ko-KR" sz="1400" b="1" dirty="0"/>
              <a:t>_</a:t>
            </a:r>
            <a:r>
              <a:rPr lang="ko-KR" altLang="en-US" sz="1400" b="1" dirty="0" err="1"/>
              <a:t>시장별소비패턴현황</a:t>
            </a:r>
            <a:r>
              <a:rPr lang="en-US" altLang="ko-KR" sz="1400" b="1" dirty="0"/>
              <a:t>_2014~2016 , </a:t>
            </a:r>
            <a:r>
              <a:rPr lang="ko-KR" altLang="en-US" sz="1400" b="1" dirty="0"/>
              <a:t>통계청</a:t>
            </a:r>
            <a:endParaRPr lang="en-US" altLang="ko-KR" sz="1400" b="1" dirty="0"/>
          </a:p>
          <a:p>
            <a:r>
              <a:rPr lang="ko-KR" altLang="en-US" sz="1400" b="1" dirty="0"/>
              <a:t>우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제주지역 전통시장 매출동향 조사</a:t>
            </a:r>
            <a:r>
              <a:rPr lang="en-US" altLang="ko-KR" sz="1400" b="1" dirty="0"/>
              <a:t>(2017,2018), </a:t>
            </a:r>
            <a:r>
              <a:rPr lang="ko-KR" altLang="en-US" sz="1400" b="1" dirty="0" err="1"/>
              <a:t>온나라</a:t>
            </a:r>
            <a:r>
              <a:rPr lang="ko-KR" altLang="en-US" sz="1400" b="1" dirty="0"/>
              <a:t> 정책연구</a:t>
            </a:r>
            <a:endParaRPr lang="en-US" altLang="ko-KR" sz="1400" b="1" spc="-150" dirty="0"/>
          </a:p>
          <a:p>
            <a:pPr fontAlgn="base">
              <a:lnSpc>
                <a:spcPct val="150000"/>
              </a:lnSpc>
            </a:pPr>
            <a:r>
              <a:rPr lang="en-US" altLang="ko-KR" sz="1400" b="1" spc="-150" dirty="0"/>
              <a:t>Excel</a:t>
            </a:r>
            <a:r>
              <a:rPr lang="ko-KR" altLang="en-US" sz="1400" b="1" spc="-150" dirty="0"/>
              <a:t> </a:t>
            </a:r>
            <a:r>
              <a:rPr lang="en-US" altLang="ko-KR" sz="1400" b="1" spc="-150" dirty="0"/>
              <a:t>File</a:t>
            </a:r>
            <a:r>
              <a:rPr lang="ko-KR" altLang="en-US" sz="1400" b="1" spc="-150" dirty="0"/>
              <a:t> </a:t>
            </a:r>
            <a:r>
              <a:rPr lang="en-US" altLang="ko-KR" sz="1400" b="1" spc="-150" dirty="0"/>
              <a:t>:  </a:t>
            </a:r>
            <a:r>
              <a:rPr lang="ko-KR" altLang="en-US" sz="1400" b="1" spc="-150" dirty="0"/>
              <a:t>내국인 제주여행 쇼핑장소</a:t>
            </a:r>
            <a:r>
              <a:rPr lang="en-US" altLang="ko-KR" sz="1400" b="1" spc="-150" dirty="0"/>
              <a:t>, </a:t>
            </a:r>
            <a:r>
              <a:rPr lang="ko-KR" altLang="en-US" sz="1400" b="1" spc="-150" dirty="0"/>
              <a:t>외국인 제주여행 쇼핑장소 </a:t>
            </a:r>
            <a:r>
              <a:rPr lang="en-US" altLang="ko-KR" sz="1400" b="1" spc="-150" dirty="0"/>
              <a:t> ( </a:t>
            </a:r>
            <a:r>
              <a:rPr lang="ko-KR" altLang="en-US" sz="1400" b="1" spc="-150" dirty="0"/>
              <a:t>통계청 </a:t>
            </a:r>
            <a:r>
              <a:rPr lang="en-US" altLang="ko-KR" sz="1400" b="1" spc="-150" dirty="0"/>
              <a:t>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6116" y="26253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</a:rPr>
              <a:t>제주도 관광객 수와 시장 별 매출 간의 연관성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234603"/>
            <a:ext cx="1806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</a:rPr>
              <a:t>[ </a:t>
            </a:r>
            <a:r>
              <a:rPr lang="ko-KR" altLang="en-US" sz="1600" b="1" spc="-150" dirty="0">
                <a:solidFill>
                  <a:schemeClr val="bg1"/>
                </a:solidFill>
              </a:rPr>
              <a:t>참고자료 및 도구 </a:t>
            </a:r>
            <a:r>
              <a:rPr lang="en-US" altLang="ko-KR" sz="1600" b="1" spc="-150" dirty="0">
                <a:solidFill>
                  <a:schemeClr val="bg1"/>
                </a:solidFill>
              </a:rPr>
              <a:t>]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46BCD-E403-4FC7-B932-24CEB7290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28" y="1288330"/>
            <a:ext cx="3344331" cy="3270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538</Words>
  <Application>Microsoft Office PowerPoint</Application>
  <PresentationFormat>화면 슬라이드 쇼(4:3)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ICT01_23</cp:lastModifiedBy>
  <cp:revision>43</cp:revision>
  <dcterms:created xsi:type="dcterms:W3CDTF">2016-11-03T20:47:04Z</dcterms:created>
  <dcterms:modified xsi:type="dcterms:W3CDTF">2019-12-06T03:52:00Z</dcterms:modified>
</cp:coreProperties>
</file>