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29" r:id="rId3"/>
    <p:sldId id="308" r:id="rId4"/>
    <p:sldId id="330" r:id="rId5"/>
    <p:sldId id="332" r:id="rId6"/>
    <p:sldId id="333" r:id="rId7"/>
    <p:sldId id="336" r:id="rId8"/>
    <p:sldId id="334" r:id="rId9"/>
    <p:sldId id="335" r:id="rId10"/>
    <p:sldId id="260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微软雅黑" pitchFamily="34" charset="-122"/>
      <p:regular r:id="rId17"/>
      <p:bold r:id="rId18"/>
    </p:embeddedFont>
  </p:embeddedFontLst>
  <p:defaultTextStyle>
    <a:defPPr>
      <a:defRPr lang="zh-CN"/>
    </a:defPPr>
    <a:lvl1pPr algn="l" defTabSz="7254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361950" indent="95250" algn="l" defTabSz="7254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725488" indent="188913" algn="l" defTabSz="7254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087438" indent="284163" algn="l" defTabSz="7254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450975" indent="377825" algn="l" defTabSz="7254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6" autoAdjust="0"/>
    <p:restoredTop sz="80103" autoAdjust="0"/>
  </p:normalViewPr>
  <p:slideViewPr>
    <p:cSldViewPr>
      <p:cViewPr>
        <p:scale>
          <a:sx n="89" d="100"/>
          <a:sy n="89" d="100"/>
        </p:scale>
        <p:origin x="-2286" y="-9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2566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2566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1C0D7E-2863-44F2-BB4E-9FF54F48E709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2566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2566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0D1DE76-05F2-4B3E-B6E3-ADF0E00C0D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86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altLang="zh-CN" sz="1200" dirty="0" smtClean="0">
                <a:latin typeface="Arial" charset="0"/>
              </a:rPr>
              <a:t>Visibility</a:t>
            </a:r>
            <a:r>
              <a:rPr lang="zh-CN" altLang="en-US" sz="1200" dirty="0" smtClean="0">
                <a:latin typeface="Arial" charset="0"/>
              </a:rPr>
              <a:t>：通过并发线程修改变量值</a:t>
            </a:r>
            <a:r>
              <a:rPr lang="en-US" altLang="zh-CN" sz="1200" dirty="0" smtClean="0">
                <a:latin typeface="Arial" charset="0"/>
              </a:rPr>
              <a:t>, </a:t>
            </a:r>
            <a:r>
              <a:rPr lang="zh-CN" altLang="en-US" sz="1200" dirty="0" smtClean="0">
                <a:latin typeface="Arial" charset="0"/>
              </a:rPr>
              <a:t>必须将线程变量同步回主存后</a:t>
            </a:r>
            <a:r>
              <a:rPr lang="en-US" altLang="zh-CN" sz="1200" dirty="0" smtClean="0">
                <a:latin typeface="Arial" charset="0"/>
              </a:rPr>
              <a:t>, </a:t>
            </a:r>
            <a:r>
              <a:rPr lang="zh-CN" altLang="en-US" sz="1200" dirty="0" smtClean="0">
                <a:latin typeface="Arial" charset="0"/>
              </a:rPr>
              <a:t>其他线程才能访问到。</a:t>
            </a:r>
            <a:endParaRPr lang="en-US" altLang="zh-CN" sz="1200" dirty="0" smtClean="0">
              <a:latin typeface="Arial" charset="0"/>
            </a:endParaRPr>
          </a:p>
          <a:p>
            <a:pPr algn="just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altLang="zh-CN" sz="1200" dirty="0" smtClean="0">
                <a:latin typeface="Arial" charset="0"/>
              </a:rPr>
              <a:t>Ordering</a:t>
            </a:r>
            <a:r>
              <a:rPr lang="zh-CN" altLang="en-US" sz="1200" dirty="0" smtClean="0">
                <a:latin typeface="Arial" charset="0"/>
              </a:rPr>
              <a:t>：通过</a:t>
            </a:r>
            <a:r>
              <a:rPr lang="en-US" altLang="zh-CN" sz="1200" dirty="0" smtClean="0">
                <a:latin typeface="Arial" charset="0"/>
              </a:rPr>
              <a:t>java</a:t>
            </a:r>
            <a:r>
              <a:rPr lang="zh-CN" altLang="en-US" sz="1200" dirty="0" smtClean="0">
                <a:latin typeface="Arial" charset="0"/>
              </a:rPr>
              <a:t>提供的同步机制或</a:t>
            </a:r>
            <a:r>
              <a:rPr lang="en-US" altLang="zh-CN" sz="1200" dirty="0" smtClean="0">
                <a:latin typeface="Arial" charset="0"/>
              </a:rPr>
              <a:t>volatile</a:t>
            </a:r>
            <a:r>
              <a:rPr lang="zh-CN" altLang="en-US" sz="1200" dirty="0" smtClean="0">
                <a:latin typeface="Arial" charset="0"/>
              </a:rPr>
              <a:t>关键字</a:t>
            </a:r>
            <a:r>
              <a:rPr lang="en-US" altLang="zh-CN" sz="1200" dirty="0" smtClean="0">
                <a:latin typeface="Arial" charset="0"/>
              </a:rPr>
              <a:t>, </a:t>
            </a:r>
            <a:r>
              <a:rPr lang="zh-CN" altLang="en-US" sz="1200" dirty="0" smtClean="0">
                <a:latin typeface="Arial" charset="0"/>
              </a:rPr>
              <a:t>来保证内存的访问顺序。</a:t>
            </a:r>
            <a:endParaRPr lang="en-US" altLang="zh-CN" sz="1200" dirty="0" smtClean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D1DE76-05F2-4B3E-B6E3-ADF0E00C0DF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Unsafe</a:t>
            </a:r>
            <a:r>
              <a:rPr lang="zh-CN" altLang="en-US" dirty="0" smtClean="0"/>
              <a:t>源码：</a:t>
            </a:r>
            <a:r>
              <a:rPr lang="en-US" altLang="zh-CN" dirty="0" smtClean="0"/>
              <a:t>http://www.docjar.com/html/api/sun/misc/Unsafe.java.html</a:t>
            </a:r>
          </a:p>
          <a:p>
            <a:r>
              <a:rPr lang="zh-CN" altLang="en-US" dirty="0" smtClean="0"/>
              <a:t>只有授信代码才能</a:t>
            </a:r>
            <a:r>
              <a:rPr lang="en-US" altLang="zh-CN" dirty="0" err="1" smtClean="0"/>
              <a:t>Unsafe.getUnSafe</a:t>
            </a:r>
            <a:r>
              <a:rPr lang="zh-CN" altLang="en-US" dirty="0" smtClean="0"/>
              <a:t>获取实例，可通过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反射获取</a:t>
            </a:r>
            <a:r>
              <a:rPr lang="en-US" altLang="zh-CN" dirty="0" err="1" smtClean="0"/>
              <a:t>theUnsafe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D1DE76-05F2-4B3E-B6E3-ADF0E00C0DF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7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F8225-B97E-4511-9680-24AF4DF45B46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C6E5-D601-479B-8356-126E77B02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B9D3-06DE-46EB-8D49-8F213DC6AFF1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403A0-F4E8-48D0-A123-F566A82D5F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6" y="194072"/>
            <a:ext cx="2592388" cy="41469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194072"/>
            <a:ext cx="7624762" cy="41469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F8161-41BA-4301-A56D-0054684BE917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5DE77-AC8D-421A-ADF4-EAB97DFA4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0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31025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E6AC6-7462-47E1-BD0C-0E930E88A014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5B617-38E7-48E8-B6FC-81C6B6A26D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6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2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56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85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513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141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7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398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0267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3F72D-CBC6-48CA-9454-9A5486B896D8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F222A-0F4C-45A4-A73F-7DA496CC2A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4" y="1133476"/>
            <a:ext cx="5108575" cy="320754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39" y="1133476"/>
            <a:ext cx="5108575" cy="320754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84020-B038-4ABF-B59D-762E6D4F4037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48BDD-EC75-49AB-9B88-4702F8C95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8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834" indent="0">
              <a:buNone/>
              <a:defRPr sz="1600" b="1"/>
            </a:lvl2pPr>
            <a:lvl3pPr marL="725668" indent="0">
              <a:buNone/>
              <a:defRPr sz="1400" b="1"/>
            </a:lvl3pPr>
            <a:lvl4pPr marL="1088502" indent="0">
              <a:buNone/>
              <a:defRPr sz="1300" b="1"/>
            </a:lvl4pPr>
            <a:lvl5pPr marL="1451336" indent="0">
              <a:buNone/>
              <a:defRPr sz="1300" b="1"/>
            </a:lvl5pPr>
            <a:lvl6pPr marL="1814170" indent="0">
              <a:buNone/>
              <a:defRPr sz="1300" b="1"/>
            </a:lvl6pPr>
            <a:lvl7pPr marL="2177004" indent="0">
              <a:buNone/>
              <a:defRPr sz="1300" b="1"/>
            </a:lvl7pPr>
            <a:lvl8pPr marL="2539837" indent="0">
              <a:buNone/>
              <a:defRPr sz="1300" b="1"/>
            </a:lvl8pPr>
            <a:lvl9pPr marL="2902671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834" indent="0">
              <a:buNone/>
              <a:defRPr sz="1600" b="1"/>
            </a:lvl2pPr>
            <a:lvl3pPr marL="725668" indent="0">
              <a:buNone/>
              <a:defRPr sz="1400" b="1"/>
            </a:lvl3pPr>
            <a:lvl4pPr marL="1088502" indent="0">
              <a:buNone/>
              <a:defRPr sz="1300" b="1"/>
            </a:lvl4pPr>
            <a:lvl5pPr marL="1451336" indent="0">
              <a:buNone/>
              <a:defRPr sz="1300" b="1"/>
            </a:lvl5pPr>
            <a:lvl6pPr marL="1814170" indent="0">
              <a:buNone/>
              <a:defRPr sz="1300" b="1"/>
            </a:lvl6pPr>
            <a:lvl7pPr marL="2177004" indent="0">
              <a:buNone/>
              <a:defRPr sz="1300" b="1"/>
            </a:lvl7pPr>
            <a:lvl8pPr marL="2539837" indent="0">
              <a:buNone/>
              <a:defRPr sz="1300" b="1"/>
            </a:lvl8pPr>
            <a:lvl9pPr marL="2902671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7"/>
            <a:ext cx="4041775" cy="296346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14098-9D34-44EE-8CB5-63F464BF4A69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8C006-AC7C-47AE-A180-B0BB670A7D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9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3477-7F0C-42EB-B3E8-048F4CDC2748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76199-F2EC-431A-A569-BA284838C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CF32-7042-4275-ACFD-2F8C7F90F1A1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EB49E-A3D5-4A8A-8177-4495FA3F82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7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7"/>
            <a:ext cx="5111750" cy="438983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62834" indent="0">
              <a:buNone/>
              <a:defRPr sz="1000"/>
            </a:lvl2pPr>
            <a:lvl3pPr marL="725668" indent="0">
              <a:buNone/>
              <a:defRPr sz="800"/>
            </a:lvl3pPr>
            <a:lvl4pPr marL="1088502" indent="0">
              <a:buNone/>
              <a:defRPr sz="700"/>
            </a:lvl4pPr>
            <a:lvl5pPr marL="1451336" indent="0">
              <a:buNone/>
              <a:defRPr sz="700"/>
            </a:lvl5pPr>
            <a:lvl6pPr marL="1814170" indent="0">
              <a:buNone/>
              <a:defRPr sz="700"/>
            </a:lvl6pPr>
            <a:lvl7pPr marL="2177004" indent="0">
              <a:buNone/>
              <a:defRPr sz="700"/>
            </a:lvl7pPr>
            <a:lvl8pPr marL="2539837" indent="0">
              <a:buNone/>
              <a:defRPr sz="700"/>
            </a:lvl8pPr>
            <a:lvl9pPr marL="2902671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95085-EBF1-40E7-9775-4E2870DB33EA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0AFEC-39E1-4D89-B602-E771E7971A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9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500"/>
            </a:lvl1pPr>
            <a:lvl2pPr marL="362834" indent="0">
              <a:buNone/>
              <a:defRPr sz="2200"/>
            </a:lvl2pPr>
            <a:lvl3pPr marL="725668" indent="0">
              <a:buNone/>
              <a:defRPr sz="1900"/>
            </a:lvl3pPr>
            <a:lvl4pPr marL="1088502" indent="0">
              <a:buNone/>
              <a:defRPr sz="1600"/>
            </a:lvl4pPr>
            <a:lvl5pPr marL="1451336" indent="0">
              <a:buNone/>
              <a:defRPr sz="1600"/>
            </a:lvl5pPr>
            <a:lvl6pPr marL="1814170" indent="0">
              <a:buNone/>
              <a:defRPr sz="1600"/>
            </a:lvl6pPr>
            <a:lvl7pPr marL="2177004" indent="0">
              <a:buNone/>
              <a:defRPr sz="1600"/>
            </a:lvl7pPr>
            <a:lvl8pPr marL="2539837" indent="0">
              <a:buNone/>
              <a:defRPr sz="1600"/>
            </a:lvl8pPr>
            <a:lvl9pPr marL="2902671" indent="0">
              <a:buNone/>
              <a:defRPr sz="1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100"/>
            </a:lvl1pPr>
            <a:lvl2pPr marL="362834" indent="0">
              <a:buNone/>
              <a:defRPr sz="1000"/>
            </a:lvl2pPr>
            <a:lvl3pPr marL="725668" indent="0">
              <a:buNone/>
              <a:defRPr sz="800"/>
            </a:lvl3pPr>
            <a:lvl4pPr marL="1088502" indent="0">
              <a:buNone/>
              <a:defRPr sz="700"/>
            </a:lvl4pPr>
            <a:lvl5pPr marL="1451336" indent="0">
              <a:buNone/>
              <a:defRPr sz="700"/>
            </a:lvl5pPr>
            <a:lvl6pPr marL="1814170" indent="0">
              <a:buNone/>
              <a:defRPr sz="700"/>
            </a:lvl6pPr>
            <a:lvl7pPr marL="2177004" indent="0">
              <a:buNone/>
              <a:defRPr sz="700"/>
            </a:lvl7pPr>
            <a:lvl8pPr marL="2539837" indent="0">
              <a:buNone/>
              <a:defRPr sz="700"/>
            </a:lvl8pPr>
            <a:lvl9pPr marL="2902671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35175-C5CA-4314-987F-66AC493F84E5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B5FC-59FF-494A-BC53-ECACE28C5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4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67" tIns="36283" rIns="72567" bIns="362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67" tIns="36283" rIns="72567" bIns="3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72567" tIns="36283" rIns="72567" bIns="36283" rtlCol="0" anchor="ctr"/>
          <a:lstStyle>
            <a:lvl1pPr algn="l" defTabSz="725668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06E157-0F36-4403-8401-706C5517F11B}" type="datetimeFigureOut">
              <a:rPr lang="zh-CN" altLang="en-US"/>
              <a:pPr>
                <a:defRPr/>
              </a:pPr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72567" tIns="36283" rIns="72567" bIns="36283" rtlCol="0" anchor="ctr"/>
          <a:lstStyle>
            <a:lvl1pPr algn="ctr" defTabSz="725668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72567" tIns="36283" rIns="72567" bIns="36283" rtlCol="0" anchor="ctr"/>
          <a:lstStyle>
            <a:lvl1pPr algn="r" defTabSz="725668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7AE3BD-7B4C-46EA-A501-4ACEFB4867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5488" rtl="0" eaLnBrk="0" fontAlgn="base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254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7254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7254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7254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725488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725488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725488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725488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71463" indent="-271463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413" indent="-180975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587" indent="-181417" algn="l" defTabSz="7256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58420" indent="-181417" algn="l" defTabSz="7256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1254" indent="-181417" algn="l" defTabSz="7256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4088" indent="-181417" algn="l" defTabSz="7256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834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668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502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336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70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004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837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2671" algn="l" defTabSz="7256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1403648" y="1850702"/>
            <a:ext cx="7129860" cy="1081088"/>
          </a:xfrm>
          <a:prstGeom prst="rect">
            <a:avLst/>
          </a:prstGeom>
          <a:ln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altLang="zh-CN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无锁编程基础分享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1"/>
          <p:cNvSpPr txBox="1">
            <a:spLocks noChangeArrowheads="1"/>
          </p:cNvSpPr>
          <p:nvPr/>
        </p:nvSpPr>
        <p:spPr bwMode="auto">
          <a:xfrm>
            <a:off x="1785918" y="3643320"/>
            <a:ext cx="7129860" cy="1081088"/>
          </a:xfrm>
          <a:prstGeom prst="rect">
            <a:avLst/>
          </a:prstGeom>
          <a:ln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anchor="ctr">
            <a:normAutofit/>
          </a:bodyPr>
          <a:lstStyle/>
          <a:p>
            <a:pPr algn="r" defTabSz="914400"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李向前</a:t>
            </a:r>
            <a:endParaRPr lang="en-US" altLang="zh-CN" sz="16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914400">
              <a:defRPr/>
            </a:pPr>
            <a:r>
              <a:rPr lang="en-US" altLang="zh-CN" sz="1600" dirty="0">
                <a:solidFill>
                  <a:srgbClr val="262626"/>
                </a:solidFill>
                <a:latin typeface="Times New Roman" pitchFamily="18" charset="0"/>
                <a:ea typeface="微软雅黑" pitchFamily="34" charset="-122"/>
              </a:rPr>
              <a:t>lixq@funshion.com</a:t>
            </a:r>
            <a:endParaRPr lang="zh-CN" altLang="en-US" sz="1600" dirty="0">
              <a:solidFill>
                <a:srgbClr val="262626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5625"/>
            <a:ext cx="8229600" cy="857250"/>
          </a:xfrm>
        </p:spPr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0400" y="1550988"/>
            <a:ext cx="7596188" cy="2947987"/>
          </a:xfrm>
          <a:prstGeom prst="rect">
            <a:avLst/>
          </a:prstGeom>
        </p:spPr>
        <p:txBody>
          <a:bodyPr lIns="72567" tIns="36283" rIns="72567" bIns="36283">
            <a:normAutofit/>
          </a:bodyPr>
          <a:lstStyle/>
          <a:p>
            <a:pPr marL="272125" indent="-272125" eaLnBrk="0" hangingPunct="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700" kern="0" dirty="0">
                <a:latin typeface="+mn-lt"/>
                <a:ea typeface="+mn-ea"/>
              </a:rPr>
              <a:t>CAS</a:t>
            </a:r>
            <a:r>
              <a:rPr lang="zh-CN" altLang="en-US" sz="1700" kern="0" dirty="0">
                <a:latin typeface="+mn-lt"/>
                <a:ea typeface="+mn-ea"/>
              </a:rPr>
              <a:t>操作、</a:t>
            </a:r>
            <a:r>
              <a:rPr lang="en-US" altLang="zh-CN" sz="1700" kern="0" dirty="0">
                <a:latin typeface="+mn-lt"/>
                <a:ea typeface="+mn-ea"/>
              </a:rPr>
              <a:t>volatile</a:t>
            </a:r>
            <a:r>
              <a:rPr lang="zh-CN" altLang="en-US" sz="1700" kern="0" dirty="0">
                <a:latin typeface="+mn-lt"/>
                <a:ea typeface="+mn-ea"/>
              </a:rPr>
              <a:t>关键字、内存屏障基础知识</a:t>
            </a:r>
          </a:p>
          <a:p>
            <a:pPr marL="272125" indent="-272125" eaLnBrk="0" hangingPunct="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700" kern="0" dirty="0">
                <a:latin typeface="Arial" charset="0"/>
              </a:rPr>
              <a:t>JDK</a:t>
            </a:r>
            <a:r>
              <a:rPr lang="zh-CN" altLang="en-US" sz="1700" kern="0" dirty="0">
                <a:latin typeface="Arial" charset="0"/>
              </a:rPr>
              <a:t>无锁线程安全</a:t>
            </a:r>
            <a:r>
              <a:rPr lang="en-US" altLang="zh-CN" sz="1700" kern="0" dirty="0">
                <a:latin typeface="Arial" charset="0"/>
              </a:rPr>
              <a:t>API</a:t>
            </a:r>
            <a:endParaRPr lang="en-US" altLang="zh-CN" sz="1700" kern="0" dirty="0">
              <a:latin typeface="+mn-lt"/>
              <a:ea typeface="+mn-ea"/>
            </a:endParaRPr>
          </a:p>
          <a:p>
            <a:pPr marL="272125" indent="-272125" eaLnBrk="0" hangingPunct="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700" kern="0" dirty="0">
                <a:latin typeface="+mn-lt"/>
                <a:ea typeface="+mn-ea"/>
              </a:rPr>
              <a:t>代码示例</a:t>
            </a:r>
            <a:endParaRPr lang="en-US" altLang="zh-CN" sz="17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68313" y="555625"/>
            <a:ext cx="8229600" cy="857250"/>
          </a:xfrm>
        </p:spPr>
        <p:txBody>
          <a:bodyPr/>
          <a:lstStyle/>
          <a:p>
            <a:r>
              <a:rPr lang="en-US" altLang="zh-CN" b="1" smtClean="0"/>
              <a:t>CAS</a:t>
            </a:r>
            <a:r>
              <a:rPr lang="zh-CN" altLang="en-US" b="1" smtClean="0"/>
              <a:t>操作</a:t>
            </a:r>
          </a:p>
        </p:txBody>
      </p:sp>
      <p:sp>
        <p:nvSpPr>
          <p:cNvPr id="4099" name="文本框 7"/>
          <p:cNvSpPr txBox="1">
            <a:spLocks noChangeArrowheads="1"/>
          </p:cNvSpPr>
          <p:nvPr/>
        </p:nvSpPr>
        <p:spPr bwMode="auto">
          <a:xfrm>
            <a:off x="395288" y="1387475"/>
            <a:ext cx="8616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/>
              <a:t>CAS</a:t>
            </a:r>
            <a:r>
              <a:rPr kumimoji="1" lang="zh-CN" altLang="en-US"/>
              <a:t>（</a:t>
            </a:r>
            <a:r>
              <a:rPr kumimoji="1" lang="en-US" altLang="zh-CN"/>
              <a:t>Compare And Swap/Set</a:t>
            </a:r>
            <a:r>
              <a:rPr kumimoji="1" lang="zh-CN" altLang="en-US"/>
              <a:t>）操作。这是一个</a:t>
            </a:r>
            <a:r>
              <a:rPr kumimoji="1" lang="en-US" altLang="zh-CN"/>
              <a:t>CPU</a:t>
            </a:r>
            <a:r>
              <a:rPr kumimoji="1" lang="zh-CN" altLang="en-US"/>
              <a:t>级别的指令，它的工作方式有点像乐观锁</a:t>
            </a:r>
            <a:r>
              <a:rPr kumimoji="1" lang="en-US" altLang="zh-CN"/>
              <a:t>——CPU</a:t>
            </a:r>
            <a:r>
              <a:rPr kumimoji="1" lang="zh-CN" altLang="en-US"/>
              <a:t>去更新一个值，但如果想改的值不再是原来的值，操作就失败，因为很明显，有其它操作先改变了这个值。</a:t>
            </a:r>
          </a:p>
        </p:txBody>
      </p:sp>
      <p:pic>
        <p:nvPicPr>
          <p:cNvPr id="410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57375"/>
            <a:ext cx="3240088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矩形 6"/>
          <p:cNvSpPr>
            <a:spLocks noChangeArrowheads="1"/>
          </p:cNvSpPr>
          <p:nvPr/>
        </p:nvSpPr>
        <p:spPr bwMode="auto">
          <a:xfrm>
            <a:off x="131763" y="3867150"/>
            <a:ext cx="89042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35353"/>
                </a:solidFill>
                <a:latin typeface="ArialMT"/>
              </a:rPr>
              <a:t>CAS</a:t>
            </a:r>
            <a:r>
              <a:rPr lang="zh-CN" altLang="en-US">
                <a:solidFill>
                  <a:srgbClr val="535353"/>
                </a:solidFill>
                <a:latin typeface="ArialMT"/>
              </a:rPr>
              <a:t>操作比锁消耗资源少的多，因为它们不牵涉操作系统，它们直接在</a:t>
            </a:r>
            <a:r>
              <a:rPr lang="en-US" altLang="zh-CN">
                <a:solidFill>
                  <a:srgbClr val="535353"/>
                </a:solidFill>
                <a:latin typeface="ArialMT"/>
              </a:rPr>
              <a:t>CPU</a:t>
            </a:r>
            <a:r>
              <a:rPr lang="zh-CN" altLang="en-US">
                <a:solidFill>
                  <a:srgbClr val="535353"/>
                </a:solidFill>
                <a:latin typeface="ArialMT"/>
              </a:rPr>
              <a:t>上操作。但它们并非没有代价。</a:t>
            </a:r>
          </a:p>
          <a:p>
            <a:r>
              <a:rPr lang="zh-CN" altLang="en-US"/>
              <a:t>单线程无锁</a:t>
            </a:r>
            <a:r>
              <a:rPr lang="en-US" altLang="zh-CN"/>
              <a:t>&gt;</a:t>
            </a:r>
            <a:r>
              <a:rPr lang="zh-CN" altLang="en-US"/>
              <a:t>单线程</a:t>
            </a:r>
            <a:r>
              <a:rPr lang="en-US" altLang="zh-CN"/>
              <a:t>CAS&gt;</a:t>
            </a:r>
            <a:r>
              <a:rPr lang="zh-CN" altLang="en-US"/>
              <a:t>单线程有锁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34950" y="468313"/>
            <a:ext cx="8229600" cy="857250"/>
          </a:xfrm>
        </p:spPr>
        <p:txBody>
          <a:bodyPr/>
          <a:lstStyle/>
          <a:p>
            <a:r>
              <a:rPr kumimoji="1" lang="en-US" altLang="zh-CN" sz="3600" smtClean="0"/>
              <a:t>Memory</a:t>
            </a:r>
            <a:r>
              <a:rPr kumimoji="1" lang="zh-CN" altLang="en-US" sz="3600" smtClean="0"/>
              <a:t> </a:t>
            </a:r>
            <a:r>
              <a:rPr kumimoji="1" lang="en-US" altLang="zh-CN" sz="3600" smtClean="0"/>
              <a:t>Carrier</a:t>
            </a:r>
            <a:endParaRPr lang="zh-CN" altLang="en-US" smtClean="0"/>
          </a:p>
        </p:txBody>
      </p:sp>
      <p:sp>
        <p:nvSpPr>
          <p:cNvPr id="5123" name="文本框 7"/>
          <p:cNvSpPr txBox="1">
            <a:spLocks noChangeArrowheads="1"/>
          </p:cNvSpPr>
          <p:nvPr/>
        </p:nvSpPr>
        <p:spPr bwMode="auto">
          <a:xfrm>
            <a:off x="203200" y="1325563"/>
            <a:ext cx="861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先来张</a:t>
            </a:r>
            <a:r>
              <a:rPr kumimoji="1" lang="en-US" altLang="zh-CN"/>
              <a:t>CPU</a:t>
            </a:r>
            <a:r>
              <a:rPr kumimoji="1" lang="zh-CN" altLang="en-US"/>
              <a:t>、缓存和主存结构图</a:t>
            </a:r>
          </a:p>
        </p:txBody>
      </p:sp>
      <p:pic>
        <p:nvPicPr>
          <p:cNvPr id="512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85925"/>
            <a:ext cx="1944687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文本框 3"/>
          <p:cNvSpPr txBox="1">
            <a:spLocks noChangeArrowheads="1"/>
          </p:cNvSpPr>
          <p:nvPr/>
        </p:nvSpPr>
        <p:spPr bwMode="auto">
          <a:xfrm>
            <a:off x="250825" y="4064000"/>
            <a:ext cx="8832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存取原则：越靠近</a:t>
            </a:r>
            <a:r>
              <a:rPr kumimoji="1" lang="en-US" altLang="zh-CN"/>
              <a:t>CPU</a:t>
            </a:r>
            <a:r>
              <a:rPr kumimoji="1" lang="zh-CN" altLang="en-US"/>
              <a:t>的缓存越小但越快，</a:t>
            </a:r>
            <a:r>
              <a:rPr kumimoji="1" lang="en-US" altLang="zh-CN"/>
              <a:t>L1</a:t>
            </a:r>
            <a:r>
              <a:rPr kumimoji="1" lang="zh-CN" altLang="en-US"/>
              <a:t>和</a:t>
            </a:r>
            <a:r>
              <a:rPr kumimoji="1" lang="en-US" altLang="zh-CN"/>
              <a:t>L2</a:t>
            </a:r>
            <a:r>
              <a:rPr kumimoji="1" lang="zh-CN" altLang="en-US"/>
              <a:t>均只有被离她最近的</a:t>
            </a:r>
            <a:r>
              <a:rPr kumimoji="1" lang="en-US" altLang="zh-CN"/>
              <a:t>CPU</a:t>
            </a:r>
            <a:r>
              <a:rPr kumimoji="1" lang="zh-CN" altLang="en-US"/>
              <a:t>那颗内核，</a:t>
            </a:r>
            <a:r>
              <a:rPr kumimoji="1" lang="en-US" altLang="zh-CN"/>
              <a:t>L3</a:t>
            </a:r>
            <a:r>
              <a:rPr kumimoji="1" lang="zh-CN" altLang="en-US"/>
              <a:t>被单个插槽上的所有</a:t>
            </a:r>
            <a:r>
              <a:rPr kumimoji="1" lang="en-US" altLang="zh-CN"/>
              <a:t>CPU</a:t>
            </a:r>
            <a:r>
              <a:rPr kumimoji="1" lang="zh-CN" altLang="en-US"/>
              <a:t>内核，主存被所有插槽上的</a:t>
            </a:r>
            <a:r>
              <a:rPr kumimoji="1" lang="en-US" altLang="zh-CN"/>
              <a:t>CPU</a:t>
            </a:r>
            <a:r>
              <a:rPr kumimoji="1" lang="zh-CN" altLang="en-US"/>
              <a:t>使用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34950" y="468313"/>
            <a:ext cx="8229600" cy="857250"/>
          </a:xfrm>
        </p:spPr>
        <p:txBody>
          <a:bodyPr/>
          <a:lstStyle/>
          <a:p>
            <a:r>
              <a:rPr kumimoji="1" lang="en-US" altLang="zh-CN" sz="3600" smtClean="0"/>
              <a:t>Memory</a:t>
            </a:r>
            <a:r>
              <a:rPr kumimoji="1" lang="zh-CN" altLang="en-US" sz="3600" smtClean="0"/>
              <a:t> </a:t>
            </a:r>
            <a:r>
              <a:rPr kumimoji="1" lang="en-US" altLang="zh-CN" sz="3600" smtClean="0"/>
              <a:t>Carrier</a:t>
            </a:r>
            <a:endParaRPr lang="zh-CN" altLang="en-US" smtClean="0"/>
          </a:p>
        </p:txBody>
      </p:sp>
      <p:sp>
        <p:nvSpPr>
          <p:cNvPr id="6147" name="文本框 7"/>
          <p:cNvSpPr txBox="1">
            <a:spLocks noChangeArrowheads="1"/>
          </p:cNvSpPr>
          <p:nvPr/>
        </p:nvSpPr>
        <p:spPr bwMode="auto">
          <a:xfrm>
            <a:off x="323850" y="1347788"/>
            <a:ext cx="8616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/>
              <a:t>Memory</a:t>
            </a:r>
            <a:r>
              <a:rPr kumimoji="1" lang="zh-CN" altLang="en-US"/>
              <a:t>（内存屏障）也是一个</a:t>
            </a:r>
            <a:r>
              <a:rPr kumimoji="1" lang="en-US" altLang="zh-CN"/>
              <a:t>CPU</a:t>
            </a:r>
            <a:r>
              <a:rPr kumimoji="1" lang="zh-CN" altLang="en-US"/>
              <a:t>指令，一般情况下</a:t>
            </a:r>
            <a:r>
              <a:rPr lang="zh-CN" altLang="en-US"/>
              <a:t>编译器和</a:t>
            </a:r>
            <a:r>
              <a:rPr lang="en-US" altLang="zh-CN"/>
              <a:t>CPU</a:t>
            </a:r>
            <a:r>
              <a:rPr lang="zh-CN" altLang="en-US"/>
              <a:t>可以在保证输出结果一样的情况下对指令重排序，使性能得到优化。插入一个内存屏障，相当于告诉</a:t>
            </a:r>
            <a:r>
              <a:rPr lang="en-US" altLang="zh-CN"/>
              <a:t>CPU</a:t>
            </a:r>
            <a:r>
              <a:rPr lang="zh-CN" altLang="en-US"/>
              <a:t>和编译器先于这个命令的必须先执行，后于这个命令的必须后执行，另外一个作用就是</a:t>
            </a:r>
            <a:r>
              <a:rPr kumimoji="1" lang="zh-CN" altLang="en-US"/>
              <a:t>会强制更新一次不同</a:t>
            </a:r>
            <a:r>
              <a:rPr kumimoji="1" lang="en-US" altLang="zh-CN"/>
              <a:t>CPU</a:t>
            </a:r>
            <a:r>
              <a:rPr kumimoji="1" lang="zh-CN" altLang="en-US"/>
              <a:t>的缓存</a:t>
            </a:r>
          </a:p>
        </p:txBody>
      </p:sp>
      <p:pic>
        <p:nvPicPr>
          <p:cNvPr id="6148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12975"/>
            <a:ext cx="2519362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34950" y="468313"/>
            <a:ext cx="8229600" cy="857250"/>
          </a:xfrm>
        </p:spPr>
        <p:txBody>
          <a:bodyPr/>
          <a:lstStyle/>
          <a:p>
            <a:r>
              <a:rPr kumimoji="1" lang="en-US" altLang="zh-CN" sz="3600" smtClean="0"/>
              <a:t>volatile</a:t>
            </a:r>
            <a:r>
              <a:rPr kumimoji="1" lang="zh-CN" altLang="en-US" sz="3600" smtClean="0"/>
              <a:t>关键字</a:t>
            </a:r>
          </a:p>
        </p:txBody>
      </p:sp>
      <p:pic>
        <p:nvPicPr>
          <p:cNvPr id="6" name="Picture 3" descr="C:\Users\longhao\Desktop\未标题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9" y="1203598"/>
            <a:ext cx="88296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34950" y="468313"/>
            <a:ext cx="8229600" cy="857250"/>
          </a:xfrm>
        </p:spPr>
        <p:txBody>
          <a:bodyPr/>
          <a:lstStyle/>
          <a:p>
            <a:r>
              <a:rPr kumimoji="1" lang="en-US" altLang="zh-CN" sz="3600" smtClean="0"/>
              <a:t>volatile</a:t>
            </a:r>
            <a:r>
              <a:rPr kumimoji="1" lang="zh-CN" altLang="en-US" sz="3600" smtClean="0"/>
              <a:t>关键字</a:t>
            </a:r>
          </a:p>
        </p:txBody>
      </p:sp>
      <p:sp>
        <p:nvSpPr>
          <p:cNvPr id="7171" name="文本框 7"/>
          <p:cNvSpPr txBox="1">
            <a:spLocks noChangeArrowheads="1"/>
          </p:cNvSpPr>
          <p:nvPr/>
        </p:nvSpPr>
        <p:spPr bwMode="auto">
          <a:xfrm>
            <a:off x="323850" y="1347788"/>
            <a:ext cx="861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/>
              <a:t>volatile</a:t>
            </a:r>
            <a:r>
              <a:rPr kumimoji="1" lang="zh-CN" altLang="en-US"/>
              <a:t>关键字其实就是使用</a:t>
            </a:r>
            <a:r>
              <a:rPr kumimoji="1" lang="en-US" altLang="zh-CN"/>
              <a:t>Memory</a:t>
            </a:r>
            <a:r>
              <a:rPr kumimoji="1" lang="zh-CN" altLang="en-US"/>
              <a:t> </a:t>
            </a:r>
            <a:r>
              <a:rPr kumimoji="1" lang="en-US" altLang="zh-CN"/>
              <a:t>Carrier</a:t>
            </a:r>
            <a:r>
              <a:rPr kumimoji="1" lang="zh-CN" altLang="en-US"/>
              <a:t>这个</a:t>
            </a:r>
            <a:r>
              <a:rPr kumimoji="1" lang="en-US" altLang="zh-CN"/>
              <a:t>CPU</a:t>
            </a:r>
            <a:r>
              <a:rPr kumimoji="1" lang="zh-CN" altLang="en-US"/>
              <a:t>原语来实现的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301625" y="1876425"/>
            <a:ext cx="8564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、一旦你完成写入，任何访问这个字段的线程将会得到最新的值。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、写入前，会保证所有之前发生的事已经发生，并且任何更新过的数据值也是可见的，因为内存屏障会把之前的写入值都刷新到缓存。</a:t>
            </a:r>
            <a:endParaRPr kumimoji="1" lang="zh-CN" altLang="en-US"/>
          </a:p>
        </p:txBody>
      </p:sp>
      <p:sp>
        <p:nvSpPr>
          <p:cNvPr id="7173" name="文本框 3"/>
          <p:cNvSpPr txBox="1">
            <a:spLocks noChangeArrowheads="1"/>
          </p:cNvSpPr>
          <p:nvPr/>
        </p:nvSpPr>
        <p:spPr bwMode="auto">
          <a:xfrm>
            <a:off x="301625" y="3387725"/>
            <a:ext cx="8564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25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总结：只能保证数据的可见性，不能保证原子性，通常用在线程任务的停止标志，是一种轻量化的同步方案，不牵涉的锁和上下文切换，由于不能保证原子性，不能用在计数等用途，会发生脏数据</a:t>
            </a:r>
          </a:p>
        </p:txBody>
      </p:sp>
    </p:spTree>
    <p:extLst>
      <p:ext uri="{BB962C8B-B14F-4D97-AF65-F5344CB8AC3E}">
        <p14:creationId xmlns:p14="http://schemas.microsoft.com/office/powerpoint/2010/main" val="290655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34950" y="468313"/>
            <a:ext cx="8229600" cy="857250"/>
          </a:xfrm>
        </p:spPr>
        <p:txBody>
          <a:bodyPr/>
          <a:lstStyle/>
          <a:p>
            <a:r>
              <a:rPr kumimoji="1" lang="zh-CN" altLang="en-US" sz="3600" smtClean="0"/>
              <a:t>高清无码</a:t>
            </a:r>
            <a:r>
              <a:rPr kumimoji="1" lang="en-US" altLang="zh-CN" sz="3600" smtClean="0"/>
              <a:t>API</a:t>
            </a:r>
            <a:endParaRPr lang="zh-CN" altLang="en-US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203325"/>
            <a:ext cx="73818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950" y="468313"/>
            <a:ext cx="8229600" cy="857250"/>
          </a:xfrm>
        </p:spPr>
        <p:txBody>
          <a:bodyPr/>
          <a:lstStyle/>
          <a:p>
            <a:pPr marL="272125" indent="-272125">
              <a:spcBef>
                <a:spcPct val="20000"/>
              </a:spcBef>
              <a:defRPr/>
            </a:pPr>
            <a:r>
              <a:rPr lang="zh-CN" altLang="en-US" sz="3600" kern="0" dirty="0"/>
              <a:t>代码</a:t>
            </a:r>
            <a:r>
              <a:rPr lang="zh-CN" altLang="en-US" sz="3600" kern="0" dirty="0" smtClean="0"/>
              <a:t>示例</a:t>
            </a:r>
            <a:endParaRPr lang="en-US" altLang="zh-CN" sz="36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250825" y="1492250"/>
            <a:ext cx="56896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kern="0" dirty="0">
                <a:latin typeface="Arial" charset="0"/>
                <a:ea typeface="宋体" charset="-122"/>
              </a:rPr>
              <a:t>free-lock</a:t>
            </a:r>
            <a:r>
              <a:rPr lang="zh-CN" altLang="en-US" sz="2400" kern="0" dirty="0">
                <a:latin typeface="Arial" charset="0"/>
                <a:ea typeface="宋体" charset="-122"/>
              </a:rPr>
              <a:t>和</a:t>
            </a:r>
            <a:r>
              <a:rPr lang="en-US" altLang="zh-CN" sz="2400" kern="0" dirty="0">
                <a:latin typeface="Arial" charset="0"/>
                <a:ea typeface="宋体" charset="-122"/>
              </a:rPr>
              <a:t>lock</a:t>
            </a:r>
            <a:r>
              <a:rPr lang="zh-CN" altLang="en-US" sz="2400" kern="0" dirty="0">
                <a:latin typeface="Arial" charset="0"/>
                <a:ea typeface="宋体" charset="-122"/>
              </a:rPr>
              <a:t>性能比较</a:t>
            </a:r>
            <a:endParaRPr lang="zh-CN" altLang="en-US" sz="2400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486</Words>
  <Application>Microsoft Office PowerPoint</Application>
  <PresentationFormat>全屏显示(16:9)</PresentationFormat>
  <Paragraphs>32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Calibri</vt:lpstr>
      <vt:lpstr>微软雅黑</vt:lpstr>
      <vt:lpstr>Wingdings</vt:lpstr>
      <vt:lpstr>Times New Roman</vt:lpstr>
      <vt:lpstr>ArialMT</vt:lpstr>
      <vt:lpstr>Office 主题​​</vt:lpstr>
      <vt:lpstr>PowerPoint 演示文稿</vt:lpstr>
      <vt:lpstr>目录</vt:lpstr>
      <vt:lpstr>CAS操作</vt:lpstr>
      <vt:lpstr>Memory Carrier</vt:lpstr>
      <vt:lpstr>Memory Carrier</vt:lpstr>
      <vt:lpstr>volatile关键字</vt:lpstr>
      <vt:lpstr>volatile关键字</vt:lpstr>
      <vt:lpstr>高清无码API</vt:lpstr>
      <vt:lpstr>代码示例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周妮</dc:creator>
  <cp:lastModifiedBy>李向前</cp:lastModifiedBy>
  <cp:revision>169</cp:revision>
  <dcterms:created xsi:type="dcterms:W3CDTF">2011-08-24T09:42:03Z</dcterms:created>
  <dcterms:modified xsi:type="dcterms:W3CDTF">2016-05-26T01:37:55Z</dcterms:modified>
</cp:coreProperties>
</file>